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7" r:id="rId7"/>
    <p:sldId id="260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-8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pPr/>
              <a:t>3/7/2022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pPr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pPr/>
              <a:t>3</a:t>
            </a:fld>
            <a:endParaRPr lang="en-M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image6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>
            <a:fillRect/>
          </a:stretch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>
            <a:fillRect/>
          </a:stretch>
        </p:blipFill>
        <p:spPr>
          <a:xfrm>
            <a:off x="6506140" y="0"/>
            <a:ext cx="5685860" cy="415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484" y="155529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  <a:pPr/>
              <a:t>3/7/2022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10" name="TextBox 9"/>
          <p:cNvSpPr txBox="1"/>
          <p:nvPr userDrawn="1"/>
        </p:nvSpPr>
        <p:spPr>
          <a:xfrm>
            <a:off x="0" y="6589938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959408" y="5244297"/>
            <a:ext cx="8383394" cy="1258208"/>
            <a:chOff x="2007534" y="5244297"/>
            <a:chExt cx="8383394" cy="125820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7" name="Picture 24" descr="http://i1.ytimg.com/vi/X00EUZt-WK4/hqdefault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=""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254" y="50598"/>
            <a:ext cx="2019492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pPr/>
              <a:t>3/7/2022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Click to edit Master text styles</a:t>
            </a:r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Second level</a:t>
            </a:r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Third level</a:t>
            </a:r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Fourth level</a:t>
            </a:r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pPr/>
              <a:t>3/7/2022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+mj-lt"/>
        <a:buAutoNum type="arabicPeriod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396359"/>
            <a:ext cx="9144000" cy="1113604"/>
          </a:xfrm>
        </p:spPr>
        <p:txBody>
          <a:bodyPr/>
          <a:lstStyle/>
          <a:p>
            <a:r>
              <a:rPr smtClean="0"/>
              <a:t>PREVENTING SLIP, TRIP &amp; FALL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 smtClean="0"/>
              <a:t>		</a:t>
            </a:r>
            <a:r>
              <a:rPr lang="en-MY" dirty="0">
                <a:sym typeface="+mn-ea"/>
              </a:rPr>
              <a:t>Presented by	</a:t>
            </a:r>
            <a:r>
              <a:rPr lang="en-MY" dirty="0" smtClean="0"/>
              <a:t>	: Lennon Chung</a:t>
            </a:r>
            <a:endParaRPr lang="en-MY" dirty="0"/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 smtClean="0"/>
              <a:t>		Date			: 5/7/2022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</a:t>
            </a:fld>
            <a:endParaRPr lang="en-MY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 smtClean="0"/>
              <a:t>Table of Content:	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MY" altLang="en-US" dirty="0" smtClean="0">
                <a:sym typeface="+mn-ea"/>
              </a:rPr>
              <a:t>What is Slip, Trip and Fall.</a:t>
            </a:r>
            <a:endParaRPr lang="en-MY" altLang="en-US" dirty="0"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MY" altLang="en-US" dirty="0" smtClean="0"/>
              <a:t>Work Organization and Tidiness.</a:t>
            </a:r>
            <a:endParaRPr lang="en-MY" alt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MY" altLang="en-US" dirty="0" smtClean="0"/>
              <a:t>Be Careful On The Stairs.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MY" altLang="en-US" dirty="0" smtClean="0"/>
              <a:t>Wear Proper Footwear.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MY" altLang="en-US" dirty="0" smtClean="0"/>
              <a:t>Ways to Prevent Slip, Trip &amp; Fall.</a:t>
            </a:r>
            <a:endParaRPr lang="en-MY" altLang="en-US" dirty="0"/>
          </a:p>
          <a:p>
            <a:pPr>
              <a:buFont typeface="Arial" panose="020B0604020202020204" pitchFamily="34" charset="0"/>
              <a:buChar char="•"/>
            </a:pPr>
            <a:endParaRPr lang="en-MY" altLang="en-US" dirty="0"/>
          </a:p>
          <a:p>
            <a:pPr>
              <a:buFont typeface="Arial" panose="020B0604020202020204" pitchFamily="34" charset="0"/>
              <a:buChar char="•"/>
            </a:pPr>
            <a:endParaRPr lang="en-MY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en-US">
                <a:sym typeface="+mn-ea"/>
              </a:rPr>
              <a:t/>
            </a:r>
            <a:br>
              <a:rPr altLang="en-US">
                <a:sym typeface="+mn-ea"/>
              </a:rPr>
            </a:br>
            <a:r>
              <a:rPr lang="en-US" sz="4000" b="0" kern="0" dirty="0" smtClean="0">
                <a:solidFill>
                  <a:srgbClr val="000000"/>
                </a:solidFill>
                <a:effectLst/>
                <a:latin typeface="Verdana"/>
                <a:cs typeface="+mj-cs"/>
              </a:rPr>
              <a:t>What are Slips, Trips &amp; Falls?</a:t>
            </a:r>
            <a:r>
              <a:rPr lang="en-MY" altLang="en-US" dirty="0">
                <a:sym typeface="+mn-ea"/>
              </a:rPr>
              <a:t/>
            </a:r>
            <a:br>
              <a:rPr lang="en-MY" altLang="en-US" dirty="0">
                <a:sym typeface="+mn-ea"/>
              </a:rPr>
            </a:b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>
              <a:buNone/>
            </a:pPr>
            <a:endParaRPr lang="en-US" altLang="en-US" sz="3200" dirty="0"/>
          </a:p>
          <a:p>
            <a:pPr marL="0" indent="0" algn="ctr">
              <a:buNone/>
            </a:pPr>
            <a:endParaRPr lang="en-MY" dirty="0" smtClean="0"/>
          </a:p>
          <a:p>
            <a:pPr marL="0" indent="0" algn="ctr">
              <a:buNone/>
            </a:pPr>
            <a:endParaRPr lang="en-MY" dirty="0" smtClean="0"/>
          </a:p>
          <a:p>
            <a:pPr marL="0" indent="0" algn="ctr">
              <a:buNone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68458" y="2454598"/>
            <a:ext cx="1479550" cy="5334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sz="28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Slip</a:t>
            </a:r>
            <a:endParaRPr lang="en-US" dirty="0"/>
          </a:p>
        </p:txBody>
      </p:sp>
      <p:pic>
        <p:nvPicPr>
          <p:cNvPr id="6" name="Picture 17" descr="Slipping on Bana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4190" y="1754592"/>
            <a:ext cx="16002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759418" y="3105835"/>
            <a:ext cx="35646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 smtClean="0">
                <a:cs typeface="Arial" charset="0"/>
              </a:rPr>
              <a:t>A slip occurs when there is too little traction or friction between the shoe and walking surface.</a:t>
            </a:r>
            <a:r>
              <a:rPr lang="en-US" sz="2800" b="1" dirty="0" smtClean="0">
                <a:cs typeface="Arial" charset="0"/>
              </a:rPr>
              <a:t> </a:t>
            </a:r>
            <a:endParaRPr lang="en-US" sz="2800" b="1" dirty="0">
              <a:cs typeface="Arial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4519048" y="2461649"/>
            <a:ext cx="1479550" cy="5334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sz="28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Trip</a:t>
            </a:r>
            <a:endParaRPr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556502" y="3022169"/>
            <a:ext cx="3518115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sz="2800" dirty="0" smtClean="0">
                <a:latin typeface="+mn-lt"/>
                <a:cs typeface="Arial" charset="0"/>
              </a:rPr>
              <a:t>A trip occurs when a person’s foot </a:t>
            </a:r>
          </a:p>
          <a:p>
            <a:pPr>
              <a:defRPr/>
            </a:pPr>
            <a:r>
              <a:rPr lang="en-US" sz="2800" dirty="0" smtClean="0">
                <a:latin typeface="+mn-lt"/>
                <a:cs typeface="Arial" charset="0"/>
              </a:rPr>
              <a:t>contacts an object in their way or </a:t>
            </a:r>
          </a:p>
          <a:p>
            <a:pPr>
              <a:defRPr/>
            </a:pPr>
            <a:r>
              <a:rPr lang="en-US" sz="2800" dirty="0" smtClean="0">
                <a:latin typeface="+mn-lt"/>
                <a:cs typeface="Arial" charset="0"/>
              </a:rPr>
              <a:t>drops to a lower level unexpectedly, </a:t>
            </a:r>
          </a:p>
          <a:p>
            <a:pPr>
              <a:defRPr/>
            </a:pPr>
            <a:r>
              <a:rPr lang="en-US" sz="2800" dirty="0" smtClean="0">
                <a:latin typeface="+mn-lt"/>
                <a:cs typeface="Arial" charset="0"/>
              </a:rPr>
              <a:t>causing them to be thrown off-balance.</a:t>
            </a:r>
            <a:endParaRPr lang="en-US" sz="2800" dirty="0">
              <a:latin typeface="+mn-lt"/>
              <a:cs typeface="Arial" charset="0"/>
            </a:endParaRPr>
          </a:p>
        </p:txBody>
      </p:sp>
      <p:pic>
        <p:nvPicPr>
          <p:cNvPr id="10" name="Picture 18" descr="Trippi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13406">
            <a:off x="5829945" y="1633780"/>
            <a:ext cx="125888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8163733" y="2428067"/>
            <a:ext cx="1708150" cy="549275"/>
            <a:chOff x="96" y="1296"/>
            <a:chExt cx="1076" cy="346"/>
          </a:xfrm>
        </p:grpSpPr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240" y="1296"/>
              <a:ext cx="932" cy="336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96" y="1296"/>
              <a:ext cx="876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000" b="1">
                  <a:cs typeface="Arial" charset="0"/>
                </a:rPr>
                <a:t>  </a:t>
              </a:r>
              <a:r>
                <a:rPr lang="en-US" sz="2800" b="1">
                  <a:cs typeface="Arial" charset="0"/>
                </a:rPr>
                <a:t>Fall</a:t>
              </a:r>
            </a:p>
          </p:txBody>
        </p:sp>
      </p:grp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8322591" y="3053166"/>
            <a:ext cx="249522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sz="2800" dirty="0">
                <a:latin typeface="+mn-lt"/>
                <a:cs typeface="Arial" charset="0"/>
              </a:rPr>
              <a:t>A fall occurs when you </a:t>
            </a:r>
          </a:p>
          <a:p>
            <a:pPr>
              <a:defRPr/>
            </a:pPr>
            <a:r>
              <a:rPr lang="en-US" sz="2800" dirty="0">
                <a:latin typeface="+mn-lt"/>
                <a:cs typeface="Arial" charset="0"/>
              </a:rPr>
              <a:t>are too far off balance.  </a:t>
            </a:r>
          </a:p>
        </p:txBody>
      </p:sp>
      <p:pic>
        <p:nvPicPr>
          <p:cNvPr id="15" name="Picture 16" descr="0_clipart_falli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72972" y="1629905"/>
            <a:ext cx="1176338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en-US" smtClean="0"/>
              <a:t>There Are Two Types Of Falls:</a:t>
            </a:r>
            <a:endParaRPr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idx="1"/>
          </p:nvPr>
        </p:nvSpPr>
        <p:spPr bwMode="auto">
          <a:xfrm>
            <a:off x="838200" y="1596325"/>
            <a:ext cx="26954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None/>
              <a:defRPr/>
            </a:pPr>
            <a:r>
              <a:rPr lang="en-US" sz="4000" b="1" dirty="0">
                <a:latin typeface="+mn-lt"/>
                <a:cs typeface="Arial" charset="0"/>
              </a:rPr>
              <a:t>Same Level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914400" y="2557220"/>
            <a:ext cx="27432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>
                <a:latin typeface="+mn-lt"/>
                <a:cs typeface="Arial" charset="0"/>
              </a:rPr>
              <a:t>When you fall to the surface you are walking on.  Same level falls are more common.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883403" y="5284922"/>
            <a:ext cx="21852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>
                <a:latin typeface="+mn-lt"/>
                <a:cs typeface="Arial" charset="0"/>
              </a:rPr>
              <a:t>Caused by: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2541723" y="5501898"/>
            <a:ext cx="165831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r>
              <a:rPr lang="en-US" sz="2800" dirty="0">
                <a:latin typeface="+mn-lt"/>
                <a:cs typeface="Arial" charset="0"/>
              </a:rPr>
              <a:t> Slips</a:t>
            </a:r>
          </a:p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r>
              <a:rPr lang="en-US" sz="2800" dirty="0">
                <a:latin typeface="+mn-lt"/>
                <a:cs typeface="Arial" charset="0"/>
              </a:rPr>
              <a:t> Trips</a:t>
            </a:r>
          </a:p>
          <a:p>
            <a:pPr>
              <a:spcBef>
                <a:spcPct val="50000"/>
              </a:spcBef>
              <a:defRPr/>
            </a:pPr>
            <a:endParaRPr lang="en-US" sz="2800" dirty="0">
              <a:cs typeface="Arial" charset="0"/>
            </a:endParaRPr>
          </a:p>
        </p:txBody>
      </p:sp>
      <p:pic>
        <p:nvPicPr>
          <p:cNvPr id="10" name="Picture 29" descr="TRIP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3480661" y="1575984"/>
            <a:ext cx="1143000" cy="803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718875" y="1565329"/>
            <a:ext cx="347161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4000" b="1" dirty="0">
                <a:latin typeface="+mn-lt"/>
                <a:cs typeface="Arial" charset="0"/>
              </a:rPr>
              <a:t>From Elevation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5780867" y="2526224"/>
            <a:ext cx="308416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>
                <a:latin typeface="+mn-lt"/>
                <a:cs typeface="Arial" charset="0"/>
              </a:rPr>
              <a:t>When you fall to a level below the one you are walking on.  Falls from elevation are more severe.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5749872" y="5083444"/>
            <a:ext cx="17978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 smtClean="0">
                <a:latin typeface="+mn-lt"/>
                <a:cs typeface="Arial" charset="0"/>
              </a:rPr>
              <a:t>Fall </a:t>
            </a:r>
            <a:r>
              <a:rPr lang="en-US" sz="2800" dirty="0">
                <a:latin typeface="+mn-lt"/>
                <a:cs typeface="Arial" charset="0"/>
              </a:rPr>
              <a:t>From:</a:t>
            </a: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7485682" y="5284921"/>
            <a:ext cx="311515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r>
              <a:rPr lang="en-US" sz="2800" dirty="0">
                <a:latin typeface="+mn-lt"/>
                <a:cs typeface="Arial" charset="0"/>
              </a:rPr>
              <a:t> Ladders</a:t>
            </a:r>
          </a:p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r>
              <a:rPr lang="en-US" sz="2800" dirty="0">
                <a:latin typeface="+mn-lt"/>
                <a:cs typeface="Arial" charset="0"/>
              </a:rPr>
              <a:t> </a:t>
            </a:r>
            <a:r>
              <a:rPr lang="en-US" sz="2800" dirty="0" smtClean="0">
                <a:latin typeface="+mn-lt"/>
                <a:cs typeface="Arial" charset="0"/>
              </a:rPr>
              <a:t>Stairs</a:t>
            </a:r>
          </a:p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r>
              <a:rPr lang="en-US" sz="2800" dirty="0" smtClean="0">
                <a:cs typeface="Arial" charset="0"/>
              </a:rPr>
              <a:t>Platforms</a:t>
            </a:r>
          </a:p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r>
              <a:rPr lang="en-US" sz="2800" dirty="0" smtClean="0">
                <a:latin typeface="+mn-lt"/>
                <a:cs typeface="Arial" charset="0"/>
              </a:rPr>
              <a:t>Loading Docks</a:t>
            </a:r>
            <a:endParaRPr lang="en-US" sz="2800" dirty="0">
              <a:latin typeface="+mn-lt"/>
              <a:cs typeface="Arial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endParaRPr lang="en-US" sz="2800" dirty="0">
              <a:cs typeface="Arial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endParaRPr lang="en-US" sz="2800" dirty="0">
              <a:solidFill>
                <a:schemeClr val="accent1"/>
              </a:solidFill>
              <a:cs typeface="Arial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  <a:defRPr/>
            </a:pPr>
            <a:endParaRPr lang="en-US" sz="2800" dirty="0">
              <a:solidFill>
                <a:schemeClr val="accent1"/>
              </a:solidFill>
              <a:cs typeface="Arial" charset="0"/>
            </a:endParaRPr>
          </a:p>
          <a:p>
            <a:pPr>
              <a:spcBef>
                <a:spcPct val="50000"/>
              </a:spcBef>
              <a:defRPr/>
            </a:pPr>
            <a:endParaRPr lang="en-US" sz="2800" dirty="0">
              <a:cs typeface="Arial" charset="0"/>
            </a:endParaRPr>
          </a:p>
        </p:txBody>
      </p:sp>
      <p:pic>
        <p:nvPicPr>
          <p:cNvPr id="15" name="Picture 17" descr="SLIPDOCK"/>
          <p:cNvPicPr>
            <a:picLocks noChangeAspect="1" noChangeArrowheads="1"/>
          </p:cNvPicPr>
          <p:nvPr/>
        </p:nvPicPr>
        <p:blipFill>
          <a:blip r:embed="rId3"/>
          <a:srcRect r="-1115" b="31606"/>
          <a:stretch>
            <a:fillRect/>
          </a:stretch>
        </p:blipFill>
        <p:spPr bwMode="auto">
          <a:xfrm>
            <a:off x="9174999" y="1534332"/>
            <a:ext cx="1379348" cy="929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en-US" smtClean="0"/>
              <a:t>Work Organization &amp; Tidiness</a:t>
            </a:r>
            <a:endParaRPr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976394" y="1627321"/>
            <a:ext cx="5269424" cy="282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/>
              <a:t>Close your desk, cabinets, and file drawers and doors immediately after </a:t>
            </a:r>
            <a:r>
              <a:rPr lang="en-US" sz="2800" b="1" dirty="0"/>
              <a:t>each</a:t>
            </a:r>
            <a:r>
              <a:rPr lang="en-US" sz="2800" dirty="0"/>
              <a:t> use</a:t>
            </a:r>
            <a:r>
              <a:rPr lang="en-US" sz="2800" dirty="0" smtClean="0"/>
              <a:t>.</a:t>
            </a:r>
            <a:endParaRPr lang="en-US" sz="2800" dirty="0"/>
          </a:p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/>
              <a:t>Keep the floor around your workspace free of  boxes, cords, cables, materials, and other objects.</a:t>
            </a:r>
          </a:p>
        </p:txBody>
      </p:sp>
      <p:pic>
        <p:nvPicPr>
          <p:cNvPr id="26" name="Picture 5" descr="npo0000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64650" y="1751307"/>
            <a:ext cx="3262394" cy="2761819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7721493" y="4810152"/>
            <a:ext cx="33133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sz="2000" dirty="0"/>
              <a:t>Organized and tidy work space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en-US" smtClean="0"/>
              <a:t>Work Organization &amp; Tidiness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6322017" cy="276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400" dirty="0">
                <a:latin typeface="Verdana" pitchFamily="34" charset="0"/>
              </a:rPr>
              <a:t>Keep walkways and aisles clear of materials, equipment, and other </a:t>
            </a:r>
            <a:r>
              <a:rPr lang="en-US" sz="2400" dirty="0" smtClean="0">
                <a:latin typeface="Verdana" pitchFamily="34" charset="0"/>
              </a:rPr>
              <a:t>hazards.</a:t>
            </a:r>
            <a:endParaRPr lang="en-US" sz="2400" dirty="0">
              <a:latin typeface="Verdana" pitchFamily="34" charset="0"/>
            </a:endParaRPr>
          </a:p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400" dirty="0">
                <a:latin typeface="Verdana" pitchFamily="34" charset="0"/>
              </a:rPr>
              <a:t>Keep cables, cords, wires, and hoses away from walkways and other paths of </a:t>
            </a:r>
            <a:r>
              <a:rPr lang="en-US" sz="2400" dirty="0" smtClean="0">
                <a:latin typeface="Verdana" pitchFamily="34" charset="0"/>
              </a:rPr>
              <a:t>travel.</a:t>
            </a:r>
            <a:endParaRPr lang="en-US" sz="2400" dirty="0">
              <a:latin typeface="Verdana" pitchFamily="34" charset="0"/>
            </a:endParaRPr>
          </a:p>
          <a:p>
            <a:pPr marL="222250" indent="-222250">
              <a:lnSpc>
                <a:spcPct val="90000"/>
              </a:lnSpc>
              <a:spcAft>
                <a:spcPct val="25000"/>
              </a:spcAft>
            </a:pPr>
            <a:endParaRPr lang="en-US" sz="2400" dirty="0">
              <a:solidFill>
                <a:srgbClr val="000099"/>
              </a:solidFill>
              <a:latin typeface="Verdana" pitchFamily="34" charset="0"/>
            </a:endParaRPr>
          </a:p>
        </p:txBody>
      </p:sp>
      <p:pic>
        <p:nvPicPr>
          <p:cNvPr id="6" name="Picture 9" descr="npo0000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7308" y="1768260"/>
            <a:ext cx="3429000" cy="24098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919634" y="4525505"/>
            <a:ext cx="3425125" cy="525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Pathway is clearly marked and free of obstructions.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27119"/>
            <a:ext cx="10515600" cy="1325563"/>
          </a:xfrm>
        </p:spPr>
        <p:txBody>
          <a:bodyPr/>
          <a:lstStyle/>
          <a:p>
            <a:r>
              <a:rPr altLang="en-US" smtClean="0"/>
              <a:t>Be Careful On The Stairs</a:t>
            </a:r>
            <a:endParaRPr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7747861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>
                <a:latin typeface="+mn-lt"/>
              </a:rPr>
              <a:t>Always use the handrails when </a:t>
            </a:r>
            <a:r>
              <a:rPr sz="2800" smtClean="0">
                <a:latin typeface="+mn-lt"/>
              </a:rPr>
              <a:t>ascending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>
                <a:latin typeface="+mn-lt"/>
              </a:rPr>
              <a:t>or descending the </a:t>
            </a:r>
            <a:r>
              <a:rPr lang="en-US" sz="2800" dirty="0" smtClean="0">
                <a:latin typeface="+mn-lt"/>
              </a:rPr>
              <a:t>stairs.</a:t>
            </a:r>
            <a:endParaRPr lang="en-US" sz="2800" dirty="0">
              <a:latin typeface="+mn-lt"/>
            </a:endParaRPr>
          </a:p>
          <a:p>
            <a:pPr marL="228600" indent="-22860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>
                <a:latin typeface="+mn-lt"/>
              </a:rPr>
              <a:t>Do not rush and skip </a:t>
            </a:r>
            <a:r>
              <a:rPr lang="en-US" sz="2800" dirty="0" smtClean="0">
                <a:latin typeface="+mn-lt"/>
              </a:rPr>
              <a:t>steps.</a:t>
            </a:r>
            <a:endParaRPr lang="en-US" sz="2800" dirty="0">
              <a:latin typeface="+mn-lt"/>
            </a:endParaRPr>
          </a:p>
          <a:p>
            <a:pPr marL="228600" indent="-22860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>
                <a:latin typeface="+mn-lt"/>
              </a:rPr>
              <a:t>Don’t carry anything that will compromise your ability to hold onto the </a:t>
            </a:r>
            <a:r>
              <a:rPr lang="en-US" sz="2800" dirty="0" smtClean="0">
                <a:latin typeface="+mn-lt"/>
              </a:rPr>
              <a:t>handrail.</a:t>
            </a:r>
            <a:endParaRPr lang="en-US" sz="2800" dirty="0">
              <a:latin typeface="+mn-lt"/>
            </a:endParaRPr>
          </a:p>
          <a:p>
            <a:pPr marL="228600" indent="-22860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endParaRPr lang="en-US" sz="2800" dirty="0">
              <a:latin typeface="Verdana" pitchFamily="34" charset="0"/>
            </a:endParaRPr>
          </a:p>
        </p:txBody>
      </p:sp>
      <p:pic>
        <p:nvPicPr>
          <p:cNvPr id="6" name="Picture 8" descr="npo000073"/>
          <p:cNvPicPr>
            <a:picLocks noChangeAspect="1" noChangeArrowheads="1"/>
          </p:cNvPicPr>
          <p:nvPr/>
        </p:nvPicPr>
        <p:blipFill>
          <a:blip r:embed="rId2"/>
          <a:srcRect r="46249" b="-1334"/>
          <a:stretch>
            <a:fillRect/>
          </a:stretch>
        </p:blipFill>
        <p:spPr bwMode="auto">
          <a:xfrm>
            <a:off x="8464657" y="1369017"/>
            <a:ext cx="3502025" cy="495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Be Careful On The Stairs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7437895" cy="4351338"/>
          </a:xfrm>
        </p:spPr>
        <p:txBody>
          <a:bodyPr/>
          <a:lstStyle/>
          <a:p>
            <a:pPr marL="239713" indent="-239713"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When going to another floor/level, take the elevator if you are carrying things requiring the use of both hands.</a:t>
            </a:r>
          </a:p>
          <a:p>
            <a:pPr marL="239713" indent="-239713"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Never carry a load you can’t see over or around.  Use a cart. </a:t>
            </a:r>
          </a:p>
        </p:txBody>
      </p:sp>
      <p:pic>
        <p:nvPicPr>
          <p:cNvPr id="6" name="Picture 8" descr="npo000073"/>
          <p:cNvPicPr>
            <a:picLocks noChangeAspect="1" noChangeArrowheads="1"/>
          </p:cNvPicPr>
          <p:nvPr/>
        </p:nvPicPr>
        <p:blipFill>
          <a:blip r:embed="rId2"/>
          <a:srcRect l="55556" t="17284" r="9259" b="-1234"/>
          <a:stretch>
            <a:fillRect/>
          </a:stretch>
        </p:blipFill>
        <p:spPr bwMode="auto">
          <a:xfrm>
            <a:off x="8571855" y="1211451"/>
            <a:ext cx="2640013" cy="311257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7" name="Picture 17" descr="up"/>
          <p:cNvPicPr>
            <a:picLocks noChangeAspect="1" noChangeArrowheads="1"/>
          </p:cNvPicPr>
          <p:nvPr/>
        </p:nvPicPr>
        <p:blipFill>
          <a:blip r:embed="rId3"/>
          <a:srcRect l="56134" b="-1613"/>
          <a:stretch>
            <a:fillRect/>
          </a:stretch>
        </p:blipFill>
        <p:spPr bwMode="auto">
          <a:xfrm>
            <a:off x="8856448" y="4389249"/>
            <a:ext cx="2179637" cy="1934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Climbing/Descending Ladder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idx="1"/>
          </p:nvPr>
        </p:nvSpPr>
        <p:spPr bwMode="auto">
          <a:xfrm>
            <a:off x="838199" y="1825625"/>
            <a:ext cx="7329407" cy="3205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600" dirty="0">
                <a:latin typeface="Verdana" pitchFamily="34" charset="0"/>
              </a:rPr>
              <a:t>Have a good hand-hold before stepping up.</a:t>
            </a:r>
          </a:p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600" dirty="0">
                <a:latin typeface="Verdana" pitchFamily="34" charset="0"/>
              </a:rPr>
              <a:t>Place your foot on the step or </a:t>
            </a:r>
            <a:r>
              <a:rPr lang="en-US" sz="2600" dirty="0" smtClean="0">
                <a:latin typeface="Verdana" pitchFamily="34" charset="0"/>
              </a:rPr>
              <a:t>rung </a:t>
            </a:r>
            <a:r>
              <a:rPr lang="en-US" sz="2600" dirty="0">
                <a:latin typeface="Verdana" pitchFamily="34" charset="0"/>
              </a:rPr>
              <a:t>just in front of your heel, under the arch. </a:t>
            </a:r>
          </a:p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600" dirty="0">
                <a:latin typeface="Verdana" pitchFamily="34" charset="0"/>
              </a:rPr>
              <a:t>Always make sure you have three points of contact.</a:t>
            </a:r>
          </a:p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600" dirty="0" smtClean="0">
                <a:latin typeface="Verdana" pitchFamily="34" charset="0"/>
              </a:rPr>
              <a:t>Never </a:t>
            </a:r>
            <a:r>
              <a:rPr lang="en-US" sz="2600" dirty="0">
                <a:latin typeface="Verdana" pitchFamily="34" charset="0"/>
              </a:rPr>
              <a:t>stand on the top of a ladder.</a:t>
            </a:r>
          </a:p>
        </p:txBody>
      </p:sp>
      <p:pic>
        <p:nvPicPr>
          <p:cNvPr id="6" name="Picture 8" descr="trip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1594" y="1866254"/>
            <a:ext cx="3363132" cy="3062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Wear Proper Footwear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10515600" cy="60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  <a:spcAft>
                <a:spcPct val="50000"/>
              </a:spcAft>
              <a:buNone/>
            </a:pPr>
            <a:r>
              <a:rPr lang="en-US" sz="2200" b="1" dirty="0">
                <a:latin typeface="Verdana" pitchFamily="34" charset="0"/>
              </a:rPr>
              <a:t>Wearing the right footwear for your work environment will help prevent or reduce slip, trip, and fall incidences. 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85799" y="2971800"/>
            <a:ext cx="6567408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/>
              <a:t>Footwear should fit snugly and comfortably.</a:t>
            </a:r>
          </a:p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/>
              <a:t>Keep your footwear clean and in good condition at all times.</a:t>
            </a:r>
          </a:p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/>
              <a:t>Inspect regularly for any damage; repair or replace worn or defective footwear.</a:t>
            </a:r>
          </a:p>
          <a:p>
            <a:pPr marL="222250" indent="-222250">
              <a:lnSpc>
                <a:spcPct val="90000"/>
              </a:lnSpc>
              <a:spcAft>
                <a:spcPct val="25000"/>
              </a:spcAft>
              <a:buFontTx/>
              <a:buChar char="•"/>
            </a:pPr>
            <a:r>
              <a:rPr lang="en-US" sz="2800" dirty="0"/>
              <a:t>Replace shoes or replace soles before they become worn smooth.</a:t>
            </a:r>
          </a:p>
        </p:txBody>
      </p:sp>
      <p:pic>
        <p:nvPicPr>
          <p:cNvPr id="7" name="Picture 8" descr="womens-work-boots-00"/>
          <p:cNvPicPr>
            <a:picLocks noChangeAspect="1" noChangeArrowheads="1"/>
          </p:cNvPicPr>
          <p:nvPr/>
        </p:nvPicPr>
        <p:blipFill>
          <a:blip r:embed="rId2"/>
          <a:srcRect l="22807" r="15790"/>
          <a:stretch>
            <a:fillRect/>
          </a:stretch>
        </p:blipFill>
        <p:spPr bwMode="auto">
          <a:xfrm>
            <a:off x="7795647" y="2479729"/>
            <a:ext cx="3425126" cy="407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Right Footwear for the Work</a:t>
            </a:r>
          </a:p>
        </p:txBody>
      </p:sp>
      <p:sp>
        <p:nvSpPr>
          <p:cNvPr id="6" name="Text Box 4"/>
          <p:cNvSpPr txBox="1"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7964837" cy="42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None/>
            </a:pPr>
            <a:r>
              <a:rPr lang="en-US" sz="2400" b="1" dirty="0"/>
              <a:t>Wear the appropriate type of footwear for your work place.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895" y="2362200"/>
            <a:ext cx="9360975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774914" y="5486400"/>
            <a:ext cx="10321871" cy="732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spAutoFit/>
          </a:bodyPr>
          <a:lstStyle/>
          <a:p>
            <a:pPr marL="579438" indent="-579438" algn="ctr">
              <a:lnSpc>
                <a:spcPct val="85000"/>
              </a:lnSpc>
              <a:spcBef>
                <a:spcPct val="50000"/>
              </a:spcBef>
            </a:pPr>
            <a:r>
              <a:rPr lang="en-US" sz="2800" dirty="0" smtClean="0">
                <a:solidFill>
                  <a:srgbClr val="000099"/>
                </a:solidFill>
              </a:rPr>
              <a:t>Wearing </a:t>
            </a:r>
            <a:r>
              <a:rPr lang="en-US" sz="2800" dirty="0">
                <a:solidFill>
                  <a:srgbClr val="000099"/>
                </a:solidFill>
              </a:rPr>
              <a:t>shoes with increased traction does not </a:t>
            </a:r>
            <a:r>
              <a:rPr lang="en-US" sz="2800" dirty="0" smtClean="0">
                <a:solidFill>
                  <a:srgbClr val="000099"/>
                </a:solidFill>
              </a:rPr>
              <a:t>substitute the </a:t>
            </a:r>
            <a:r>
              <a:rPr lang="en-US" sz="2800" dirty="0">
                <a:solidFill>
                  <a:srgbClr val="000099"/>
                </a:solidFill>
              </a:rPr>
              <a:t>need for safe walking practices!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Ways To Prevent Slip, Trip &amp; Fall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7716864" cy="4351338"/>
          </a:xfrm>
        </p:spPr>
        <p:txBody>
          <a:bodyPr/>
          <a:lstStyle/>
          <a:p>
            <a:pPr marL="228600" indent="-228600"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Pay attention to your surroundings</a:t>
            </a:r>
          </a:p>
          <a:p>
            <a:pPr marL="228600" indent="-228600"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Look where you are going when you walk </a:t>
            </a:r>
          </a:p>
          <a:p>
            <a:pPr marL="228600" indent="-228600"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Do not engage in activities that distract your attention</a:t>
            </a:r>
          </a:p>
          <a:p>
            <a:pPr marL="228600" indent="-228600"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Do not read, write, text, or dial while you are walking</a:t>
            </a:r>
          </a:p>
          <a:p>
            <a:pPr marL="228600" indent="-228600"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endParaRPr lang="en-US" sz="2800" dirty="0" smtClean="0"/>
          </a:p>
          <a:p>
            <a:pPr marL="228600" indent="-228600" eaLnBrk="1" hangingPunct="1">
              <a:spcAft>
                <a:spcPct val="25000"/>
              </a:spcAft>
              <a:buFont typeface="Arial" pitchFamily="34" charset="0"/>
              <a:buChar char="•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52785"/>
            <a:ext cx="7530885" cy="4224177"/>
          </a:xfrm>
        </p:spPr>
        <p:txBody>
          <a:bodyPr/>
          <a:lstStyle/>
          <a:p>
            <a:pPr marL="239713" indent="-239713"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sz="2800"/>
              <a:t>Walk carefully and slowly when you transition from one type of walking surface to another  </a:t>
            </a:r>
          </a:p>
          <a:p>
            <a:pPr marL="239713" indent="-239713"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sz="2800"/>
              <a:t>Adjust your walking pace and stride. </a:t>
            </a:r>
          </a:p>
          <a:p>
            <a:pPr marL="239713" indent="-239713"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sz="2800"/>
              <a:t>Take extra care when you come indoors with wet shoes</a:t>
            </a:r>
          </a:p>
          <a:p>
            <a:pPr marL="239713" indent="-239713"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sz="2800"/>
              <a:t>Slow down and take small careful steps if the surface is uneven, cluttered, slippery or inclined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smtClean="0"/>
              <a:t>Ways To Prevent Slip, Trip &amp; Fall</a:t>
            </a:r>
            <a:endParaRPr lang="en-MY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>
          <a:xfrm>
            <a:off x="838200" y="1673817"/>
            <a:ext cx="8290302" cy="4503145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Maintain clear, tidy work areas free of clutter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Follow good housekeeping procedures by cleaning up and throwing out debris and materials while you work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Fix hazards such as small spills and cluttered walkways if you are able to do so safely 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Use caution when entering/exiting vehicles and equipment and when climbing and descending ladders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r>
              <a:rPr lang="en-US" sz="2800" dirty="0" smtClean="0"/>
              <a:t>Report hazards promptly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 typeface="Arial" pitchFamily="34" charset="0"/>
              <a:buChar char="•"/>
            </a:pPr>
            <a:endParaRPr lang="en-US" sz="2800" dirty="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</a:pPr>
            <a:endParaRPr lang="en-US" sz="2800" dirty="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</a:pPr>
            <a:endParaRPr lang="en-US" sz="2800" dirty="0" smtClean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smtClean="0"/>
              <a:t>Ways To Prevent Slip, Trip &amp; Fall</a:t>
            </a:r>
            <a:endParaRPr lang="en-MY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  <p:pic>
        <p:nvPicPr>
          <p:cNvPr id="5" name="Picture 5" descr="http://www.chesskids.com/kids/look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76927" y="1363851"/>
            <a:ext cx="3846002" cy="4076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5708543" y="1131377"/>
            <a:ext cx="4876800" cy="4602996"/>
          </a:xfrm>
          <a:prstGeom prst="rect">
            <a:avLst/>
          </a:prstGeom>
          <a:noFill/>
        </p:spPr>
        <p:txBody>
          <a:bodyPr vert="horz" lIns="45720" tIns="45720" rIns="45720" bIns="45720" rtlCol="0">
            <a:norm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00000"/>
              </a:spcAft>
              <a:buClr>
                <a:srgbClr val="00B05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Go where you are looking, </a:t>
            </a:r>
            <a:b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and look where you are going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00000"/>
              </a:spcAft>
              <a:buClr>
                <a:srgbClr val="00B05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If you see a potential hazard, report it immediately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838200" y="666427"/>
            <a:ext cx="10515600" cy="5510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293688" indent="-293688" algn="ctr">
              <a:lnSpc>
                <a:spcPct val="90000"/>
              </a:lnSpc>
              <a:spcAft>
                <a:spcPct val="75000"/>
              </a:spcAft>
              <a:defRPr/>
            </a:pPr>
            <a:r>
              <a:rPr lang="en-US" sz="6600" dirty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Pay Attention</a:t>
            </a:r>
          </a:p>
          <a:p>
            <a:pPr marL="293688" indent="-293688" algn="ctr">
              <a:lnSpc>
                <a:spcPct val="90000"/>
              </a:lnSpc>
              <a:spcAft>
                <a:spcPct val="75000"/>
              </a:spcAft>
              <a:defRPr/>
            </a:pPr>
            <a:r>
              <a:rPr lang="en-US" sz="6600" dirty="0">
                <a:solidFill>
                  <a:schemeClr val="accent1">
                    <a:lumMod val="50000"/>
                  </a:schemeClr>
                </a:solidFill>
                <a:latin typeface="Verdana" pitchFamily="34" charset="0"/>
              </a:rPr>
              <a:t>Be Proactive</a:t>
            </a:r>
          </a:p>
          <a:p>
            <a:pPr marL="293688" indent="-293688" algn="ctr">
              <a:lnSpc>
                <a:spcPct val="90000"/>
              </a:lnSpc>
              <a:spcAft>
                <a:spcPct val="75000"/>
              </a:spcAft>
              <a:defRPr/>
            </a:pPr>
            <a:r>
              <a:rPr lang="en-US" sz="6600" dirty="0">
                <a:solidFill>
                  <a:srgbClr val="C00000"/>
                </a:solidFill>
                <a:latin typeface="Verdana" pitchFamily="34" charset="0"/>
              </a:rPr>
              <a:t>Be Careful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683</Words>
  <Application>WPS Presentation</Application>
  <PresentationFormat>Custom</PresentationFormat>
  <Paragraphs>105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PREVENTING SLIP, TRIP &amp; FALL</vt:lpstr>
      <vt:lpstr>Table of Content: </vt:lpstr>
      <vt:lpstr> What are Slips, Trips &amp; Falls? </vt:lpstr>
      <vt:lpstr>There Are Two Types Of Falls:</vt:lpstr>
      <vt:lpstr>Work Organization &amp; Tidiness</vt:lpstr>
      <vt:lpstr>Work Organization &amp; Tidiness</vt:lpstr>
      <vt:lpstr>Be Careful On The Stairs</vt:lpstr>
      <vt:lpstr>Be Careful On The Stairs</vt:lpstr>
      <vt:lpstr>Climbing/Descending Ladder</vt:lpstr>
      <vt:lpstr>Wear Proper Footwear</vt:lpstr>
      <vt:lpstr>The Right Footwear for the Work</vt:lpstr>
      <vt:lpstr>Ways To Prevent Slip, Trip &amp; Fall</vt:lpstr>
      <vt:lpstr>Ways To Prevent Slip, Trip &amp; Fall</vt:lpstr>
      <vt:lpstr>Ways To Prevent Slip, Trip &amp; Fall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abdul.ranee</dc:creator>
  <cp:lastModifiedBy>User</cp:lastModifiedBy>
  <cp:revision>14</cp:revision>
  <dcterms:created xsi:type="dcterms:W3CDTF">2018-02-13T08:43:00Z</dcterms:created>
  <dcterms:modified xsi:type="dcterms:W3CDTF">2022-07-03T11:53:50Z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45170F92118A4ED7A347C3D1A0351AD0</vt:lpwstr>
  </property>
  <property fmtid="{D5CDD505-2E9C-101B-9397-08002B2CF9AE}" pid="3" name="KSOProductBuildVer">
    <vt:lpwstr>1033-11.2.0.11074</vt:lpwstr>
  </property>
</Properties>
</file>