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Lst>
  <p:notesMasterIdLst>
    <p:notesMasterId r:id="rId29"/>
  </p:notesMasterIdLst>
  <p:handoutMasterIdLst>
    <p:handoutMasterId r:id="rId30"/>
  </p:handoutMasterIdLst>
  <p:sldIdLst>
    <p:sldId id="268" r:id="rId3"/>
    <p:sldId id="293" r:id="rId4"/>
    <p:sldId id="294" r:id="rId5"/>
    <p:sldId id="295" r:id="rId6"/>
    <p:sldId id="277" r:id="rId7"/>
    <p:sldId id="301" r:id="rId8"/>
    <p:sldId id="296" r:id="rId9"/>
    <p:sldId id="279" r:id="rId10"/>
    <p:sldId id="290" r:id="rId11"/>
    <p:sldId id="291" r:id="rId12"/>
    <p:sldId id="292" r:id="rId13"/>
    <p:sldId id="300" r:id="rId14"/>
    <p:sldId id="297" r:id="rId15"/>
    <p:sldId id="298" r:id="rId16"/>
    <p:sldId id="299" r:id="rId17"/>
    <p:sldId id="280" r:id="rId18"/>
    <p:sldId id="281" r:id="rId19"/>
    <p:sldId id="282" r:id="rId20"/>
    <p:sldId id="283" r:id="rId21"/>
    <p:sldId id="284" r:id="rId22"/>
    <p:sldId id="285" r:id="rId23"/>
    <p:sldId id="286" r:id="rId24"/>
    <p:sldId id="287" r:id="rId25"/>
    <p:sldId id="288" r:id="rId26"/>
    <p:sldId id="302" r:id="rId27"/>
    <p:sldId id="289" r:id="rId28"/>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887" autoAdjust="0"/>
  </p:normalViewPr>
  <p:slideViewPr>
    <p:cSldViewPr snapToGrid="0">
      <p:cViewPr>
        <p:scale>
          <a:sx n="68" d="100"/>
          <a:sy n="68" d="100"/>
        </p:scale>
        <p:origin x="-58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F49BC1-2A24-4111-9FA4-F4BB82A985F1}" type="doc">
      <dgm:prSet loTypeId="urn:microsoft.com/office/officeart/2005/8/layout/vProcess5" loCatId="process" qsTypeId="urn:microsoft.com/office/officeart/2005/8/quickstyle/simple1" qsCatId="simple" csTypeId="urn:microsoft.com/office/officeart/2005/8/colors/accent2_1" csCatId="accent2" phldr="1"/>
      <dgm:spPr/>
      <dgm:t>
        <a:bodyPr/>
        <a:lstStyle/>
        <a:p>
          <a:endParaRPr lang="en-MY"/>
        </a:p>
      </dgm:t>
    </dgm:pt>
    <dgm:pt modelId="{9D9C6F23-CFC5-44F7-91D7-7B4FB76C49DB}">
      <dgm:prSet phldrT="[Text]"/>
      <dgm:spPr/>
      <dgm:t>
        <a:bodyPr/>
        <a:lstStyle/>
        <a:p>
          <a:r>
            <a:rPr lang="en-US" b="1" dirty="0" smtClean="0"/>
            <a:t>POLICY </a:t>
          </a:r>
          <a:r>
            <a:rPr lang="en-US" dirty="0" smtClean="0"/>
            <a:t>– The “Laws” or “Regulations” that govern the operations</a:t>
          </a:r>
          <a:endParaRPr lang="en-MY" dirty="0"/>
        </a:p>
      </dgm:t>
    </dgm:pt>
    <dgm:pt modelId="{758AC09E-C6C1-45AC-A4DB-B2AAD2758DB9}" type="parTrans" cxnId="{4E2852BE-859D-42D8-A0BA-78B99A092E9E}">
      <dgm:prSet/>
      <dgm:spPr/>
      <dgm:t>
        <a:bodyPr/>
        <a:lstStyle/>
        <a:p>
          <a:endParaRPr lang="en-MY"/>
        </a:p>
      </dgm:t>
    </dgm:pt>
    <dgm:pt modelId="{66EF7F07-0397-4EEF-9DC6-9FA4AFE0F991}" type="sibTrans" cxnId="{4E2852BE-859D-42D8-A0BA-78B99A092E9E}">
      <dgm:prSet/>
      <dgm:spPr/>
      <dgm:t>
        <a:bodyPr/>
        <a:lstStyle/>
        <a:p>
          <a:endParaRPr lang="en-MY"/>
        </a:p>
      </dgm:t>
    </dgm:pt>
    <dgm:pt modelId="{6C240676-970B-426E-9813-8AD9197F2BD9}">
      <dgm:prSet phldrT="[Text]"/>
      <dgm:spPr/>
      <dgm:t>
        <a:bodyPr/>
        <a:lstStyle/>
        <a:p>
          <a:r>
            <a:rPr lang="en-US" b="1" dirty="0" smtClean="0"/>
            <a:t>MANUAL/STANDARD</a:t>
          </a:r>
          <a:r>
            <a:rPr lang="en-US" dirty="0" smtClean="0"/>
            <a:t> </a:t>
          </a:r>
          <a:r>
            <a:rPr lang="en-US" dirty="0" smtClean="0"/>
            <a:t>– A mandatory action or rule designed to support and conform a Policy  </a:t>
          </a:r>
          <a:endParaRPr lang="en-MY" dirty="0"/>
        </a:p>
      </dgm:t>
    </dgm:pt>
    <dgm:pt modelId="{39BD2FB5-D4E8-4AD4-9C98-DFA03970D2F8}" type="parTrans" cxnId="{C64EF484-5F59-486E-AA4C-82F30BB15E79}">
      <dgm:prSet/>
      <dgm:spPr/>
      <dgm:t>
        <a:bodyPr/>
        <a:lstStyle/>
        <a:p>
          <a:endParaRPr lang="en-MY"/>
        </a:p>
      </dgm:t>
    </dgm:pt>
    <dgm:pt modelId="{72A4C17A-0085-487C-80C2-54F3F794549C}" type="sibTrans" cxnId="{C64EF484-5F59-486E-AA4C-82F30BB15E79}">
      <dgm:prSet/>
      <dgm:spPr/>
      <dgm:t>
        <a:bodyPr/>
        <a:lstStyle/>
        <a:p>
          <a:endParaRPr lang="en-MY"/>
        </a:p>
      </dgm:t>
    </dgm:pt>
    <dgm:pt modelId="{546271CA-7C67-4FF6-82D3-5388BF4FF942}">
      <dgm:prSet phldrT="[Text]"/>
      <dgm:spPr/>
      <dgm:t>
        <a:bodyPr/>
        <a:lstStyle/>
        <a:p>
          <a:r>
            <a:rPr lang="en-US" b="1" dirty="0" smtClean="0"/>
            <a:t>WIP/SOPS/SSP</a:t>
          </a:r>
          <a:r>
            <a:rPr lang="en-US" dirty="0" smtClean="0"/>
            <a:t>– </a:t>
          </a:r>
          <a:r>
            <a:rPr lang="en-US" dirty="0" smtClean="0"/>
            <a:t>Describes “how to” or step by step instructions that implement the process</a:t>
          </a:r>
          <a:endParaRPr lang="en-MY" dirty="0"/>
        </a:p>
      </dgm:t>
    </dgm:pt>
    <dgm:pt modelId="{1EFAC244-B92B-4998-8D35-9966163EB0CF}" type="parTrans" cxnId="{66B6039E-9AE6-4DAB-A5E2-CD23F9A0FCCE}">
      <dgm:prSet/>
      <dgm:spPr/>
      <dgm:t>
        <a:bodyPr/>
        <a:lstStyle/>
        <a:p>
          <a:endParaRPr lang="en-MY"/>
        </a:p>
      </dgm:t>
    </dgm:pt>
    <dgm:pt modelId="{0535A016-D6AD-4498-BE38-C94C72ABD6A5}" type="sibTrans" cxnId="{66B6039E-9AE6-4DAB-A5E2-CD23F9A0FCCE}">
      <dgm:prSet/>
      <dgm:spPr/>
      <dgm:t>
        <a:bodyPr/>
        <a:lstStyle/>
        <a:p>
          <a:endParaRPr lang="en-MY"/>
        </a:p>
      </dgm:t>
    </dgm:pt>
    <dgm:pt modelId="{E7008360-98FD-4078-821E-B7F4720CB6A1}">
      <dgm:prSet phldrT="[Text]"/>
      <dgm:spPr/>
      <dgm:t>
        <a:bodyPr/>
        <a:lstStyle/>
        <a:p>
          <a:r>
            <a:rPr lang="en-US" b="1" dirty="0" smtClean="0"/>
            <a:t>PROCEDURE</a:t>
          </a:r>
          <a:r>
            <a:rPr lang="en-US" dirty="0" smtClean="0"/>
            <a:t> </a:t>
          </a:r>
          <a:r>
            <a:rPr lang="en-US" dirty="0" smtClean="0"/>
            <a:t>– A set of procedures that uses inputs to produce outputs; often illustrated by a flow chart</a:t>
          </a:r>
          <a:endParaRPr lang="en-MY" dirty="0"/>
        </a:p>
      </dgm:t>
    </dgm:pt>
    <dgm:pt modelId="{574621A6-6A47-4C24-8467-8EC3986726D7}" type="parTrans" cxnId="{4F91F698-F159-4A6D-A105-54B8D041E951}">
      <dgm:prSet/>
      <dgm:spPr/>
      <dgm:t>
        <a:bodyPr/>
        <a:lstStyle/>
        <a:p>
          <a:endParaRPr lang="en-MY"/>
        </a:p>
      </dgm:t>
    </dgm:pt>
    <dgm:pt modelId="{A63EF215-B581-46DD-A290-28BD83ED1D2C}" type="sibTrans" cxnId="{4F91F698-F159-4A6D-A105-54B8D041E951}">
      <dgm:prSet/>
      <dgm:spPr/>
      <dgm:t>
        <a:bodyPr/>
        <a:lstStyle/>
        <a:p>
          <a:endParaRPr lang="en-MY"/>
        </a:p>
      </dgm:t>
    </dgm:pt>
    <dgm:pt modelId="{41DB9AE3-17AA-43FD-8102-3A82B0DAFAFA}">
      <dgm:prSet/>
      <dgm:spPr/>
      <dgm:t>
        <a:bodyPr/>
        <a:lstStyle/>
        <a:p>
          <a:r>
            <a:rPr lang="en-MY" b="1" dirty="0" smtClean="0"/>
            <a:t>RECORDS</a:t>
          </a:r>
          <a:r>
            <a:rPr lang="en-MY" dirty="0" smtClean="0"/>
            <a:t> - An </a:t>
          </a:r>
          <a:r>
            <a:rPr lang="en-MY" b="1" dirty="0" smtClean="0"/>
            <a:t>evidence</a:t>
          </a:r>
          <a:r>
            <a:rPr lang="en-MY" dirty="0" smtClean="0"/>
            <a:t> for the processes are conducted in the way prescribed in the procedures and work instructions</a:t>
          </a:r>
          <a:endParaRPr lang="en-MY" dirty="0"/>
        </a:p>
      </dgm:t>
    </dgm:pt>
    <dgm:pt modelId="{F10CD632-F3F4-487A-9ABB-59258F25CC0F}" type="parTrans" cxnId="{18EF479A-8EE9-4ACD-9D31-B26A40927C8E}">
      <dgm:prSet/>
      <dgm:spPr/>
      <dgm:t>
        <a:bodyPr/>
        <a:lstStyle/>
        <a:p>
          <a:endParaRPr lang="en-MY"/>
        </a:p>
      </dgm:t>
    </dgm:pt>
    <dgm:pt modelId="{CD1D4E52-E07E-420C-9849-AED0C5823031}" type="sibTrans" cxnId="{18EF479A-8EE9-4ACD-9D31-B26A40927C8E}">
      <dgm:prSet/>
      <dgm:spPr/>
      <dgm:t>
        <a:bodyPr/>
        <a:lstStyle/>
        <a:p>
          <a:endParaRPr lang="en-MY"/>
        </a:p>
      </dgm:t>
    </dgm:pt>
    <dgm:pt modelId="{05335409-7969-45DA-8D68-DC489A2F92B4}" type="pres">
      <dgm:prSet presAssocID="{D7F49BC1-2A24-4111-9FA4-F4BB82A985F1}" presName="outerComposite" presStyleCnt="0">
        <dgm:presLayoutVars>
          <dgm:chMax val="5"/>
          <dgm:dir/>
          <dgm:resizeHandles val="exact"/>
        </dgm:presLayoutVars>
      </dgm:prSet>
      <dgm:spPr/>
      <dgm:t>
        <a:bodyPr/>
        <a:lstStyle/>
        <a:p>
          <a:endParaRPr lang="en-MY"/>
        </a:p>
      </dgm:t>
    </dgm:pt>
    <dgm:pt modelId="{280E0538-43D2-4E8E-A5E2-5CD301F04640}" type="pres">
      <dgm:prSet presAssocID="{D7F49BC1-2A24-4111-9FA4-F4BB82A985F1}" presName="dummyMaxCanvas" presStyleCnt="0">
        <dgm:presLayoutVars/>
      </dgm:prSet>
      <dgm:spPr/>
    </dgm:pt>
    <dgm:pt modelId="{8057BB0A-0FC0-41EF-870A-C03F3D45AA2D}" type="pres">
      <dgm:prSet presAssocID="{D7F49BC1-2A24-4111-9FA4-F4BB82A985F1}" presName="FiveNodes_1" presStyleLbl="node1" presStyleIdx="0" presStyleCnt="5">
        <dgm:presLayoutVars>
          <dgm:bulletEnabled val="1"/>
        </dgm:presLayoutVars>
      </dgm:prSet>
      <dgm:spPr/>
      <dgm:t>
        <a:bodyPr/>
        <a:lstStyle/>
        <a:p>
          <a:endParaRPr lang="en-MY"/>
        </a:p>
      </dgm:t>
    </dgm:pt>
    <dgm:pt modelId="{704B6304-0A7F-43DD-87EE-A1683289BF2F}" type="pres">
      <dgm:prSet presAssocID="{D7F49BC1-2A24-4111-9FA4-F4BB82A985F1}" presName="FiveNodes_2" presStyleLbl="node1" presStyleIdx="1" presStyleCnt="5" custScaleX="107301">
        <dgm:presLayoutVars>
          <dgm:bulletEnabled val="1"/>
        </dgm:presLayoutVars>
      </dgm:prSet>
      <dgm:spPr/>
      <dgm:t>
        <a:bodyPr/>
        <a:lstStyle/>
        <a:p>
          <a:endParaRPr lang="en-MY"/>
        </a:p>
      </dgm:t>
    </dgm:pt>
    <dgm:pt modelId="{784FB387-AB68-462F-BF24-5695BB2C9291}" type="pres">
      <dgm:prSet presAssocID="{D7F49BC1-2A24-4111-9FA4-F4BB82A985F1}" presName="FiveNodes_3" presStyleLbl="node1" presStyleIdx="2" presStyleCnt="5">
        <dgm:presLayoutVars>
          <dgm:bulletEnabled val="1"/>
        </dgm:presLayoutVars>
      </dgm:prSet>
      <dgm:spPr/>
      <dgm:t>
        <a:bodyPr/>
        <a:lstStyle/>
        <a:p>
          <a:endParaRPr lang="en-MY"/>
        </a:p>
      </dgm:t>
    </dgm:pt>
    <dgm:pt modelId="{B2B1C432-C9F9-462C-9A1C-E92E86E32F64}" type="pres">
      <dgm:prSet presAssocID="{D7F49BC1-2A24-4111-9FA4-F4BB82A985F1}" presName="FiveNodes_4" presStyleLbl="node1" presStyleIdx="3" presStyleCnt="5">
        <dgm:presLayoutVars>
          <dgm:bulletEnabled val="1"/>
        </dgm:presLayoutVars>
      </dgm:prSet>
      <dgm:spPr/>
      <dgm:t>
        <a:bodyPr/>
        <a:lstStyle/>
        <a:p>
          <a:endParaRPr lang="en-MY"/>
        </a:p>
      </dgm:t>
    </dgm:pt>
    <dgm:pt modelId="{542F0F8D-0D5D-4FC4-AE7F-40BADF7A914C}" type="pres">
      <dgm:prSet presAssocID="{D7F49BC1-2A24-4111-9FA4-F4BB82A985F1}" presName="FiveNodes_5" presStyleLbl="node1" presStyleIdx="4" presStyleCnt="5">
        <dgm:presLayoutVars>
          <dgm:bulletEnabled val="1"/>
        </dgm:presLayoutVars>
      </dgm:prSet>
      <dgm:spPr/>
      <dgm:t>
        <a:bodyPr/>
        <a:lstStyle/>
        <a:p>
          <a:endParaRPr lang="en-MY"/>
        </a:p>
      </dgm:t>
    </dgm:pt>
    <dgm:pt modelId="{5B62D7C2-B0C3-4DF2-9BF3-46AA344CE390}" type="pres">
      <dgm:prSet presAssocID="{D7F49BC1-2A24-4111-9FA4-F4BB82A985F1}" presName="FiveConn_1-2" presStyleLbl="fgAccFollowNode1" presStyleIdx="0" presStyleCnt="4">
        <dgm:presLayoutVars>
          <dgm:bulletEnabled val="1"/>
        </dgm:presLayoutVars>
      </dgm:prSet>
      <dgm:spPr/>
      <dgm:t>
        <a:bodyPr/>
        <a:lstStyle/>
        <a:p>
          <a:endParaRPr lang="en-MY"/>
        </a:p>
      </dgm:t>
    </dgm:pt>
    <dgm:pt modelId="{47157198-8EC2-4337-864F-59626884FA61}" type="pres">
      <dgm:prSet presAssocID="{D7F49BC1-2A24-4111-9FA4-F4BB82A985F1}" presName="FiveConn_2-3" presStyleLbl="fgAccFollowNode1" presStyleIdx="1" presStyleCnt="4">
        <dgm:presLayoutVars>
          <dgm:bulletEnabled val="1"/>
        </dgm:presLayoutVars>
      </dgm:prSet>
      <dgm:spPr/>
      <dgm:t>
        <a:bodyPr/>
        <a:lstStyle/>
        <a:p>
          <a:endParaRPr lang="en-MY"/>
        </a:p>
      </dgm:t>
    </dgm:pt>
    <dgm:pt modelId="{5DCAA605-1909-4466-897B-280DF5D82BF2}" type="pres">
      <dgm:prSet presAssocID="{D7F49BC1-2A24-4111-9FA4-F4BB82A985F1}" presName="FiveConn_3-4" presStyleLbl="fgAccFollowNode1" presStyleIdx="2" presStyleCnt="4">
        <dgm:presLayoutVars>
          <dgm:bulletEnabled val="1"/>
        </dgm:presLayoutVars>
      </dgm:prSet>
      <dgm:spPr/>
      <dgm:t>
        <a:bodyPr/>
        <a:lstStyle/>
        <a:p>
          <a:endParaRPr lang="en-MY"/>
        </a:p>
      </dgm:t>
    </dgm:pt>
    <dgm:pt modelId="{BE490B83-D6C9-4B7C-AE2A-4E22CD58A896}" type="pres">
      <dgm:prSet presAssocID="{D7F49BC1-2A24-4111-9FA4-F4BB82A985F1}" presName="FiveConn_4-5" presStyleLbl="fgAccFollowNode1" presStyleIdx="3" presStyleCnt="4">
        <dgm:presLayoutVars>
          <dgm:bulletEnabled val="1"/>
        </dgm:presLayoutVars>
      </dgm:prSet>
      <dgm:spPr/>
      <dgm:t>
        <a:bodyPr/>
        <a:lstStyle/>
        <a:p>
          <a:endParaRPr lang="en-MY"/>
        </a:p>
      </dgm:t>
    </dgm:pt>
    <dgm:pt modelId="{EACDB79A-4D81-4550-9B20-4B7C806D54A9}" type="pres">
      <dgm:prSet presAssocID="{D7F49BC1-2A24-4111-9FA4-F4BB82A985F1}" presName="FiveNodes_1_text" presStyleLbl="node1" presStyleIdx="4" presStyleCnt="5">
        <dgm:presLayoutVars>
          <dgm:bulletEnabled val="1"/>
        </dgm:presLayoutVars>
      </dgm:prSet>
      <dgm:spPr/>
      <dgm:t>
        <a:bodyPr/>
        <a:lstStyle/>
        <a:p>
          <a:endParaRPr lang="en-MY"/>
        </a:p>
      </dgm:t>
    </dgm:pt>
    <dgm:pt modelId="{CA558806-F48F-496B-AA43-7150CFF764ED}" type="pres">
      <dgm:prSet presAssocID="{D7F49BC1-2A24-4111-9FA4-F4BB82A985F1}" presName="FiveNodes_2_text" presStyleLbl="node1" presStyleIdx="4" presStyleCnt="5">
        <dgm:presLayoutVars>
          <dgm:bulletEnabled val="1"/>
        </dgm:presLayoutVars>
      </dgm:prSet>
      <dgm:spPr/>
      <dgm:t>
        <a:bodyPr/>
        <a:lstStyle/>
        <a:p>
          <a:endParaRPr lang="en-MY"/>
        </a:p>
      </dgm:t>
    </dgm:pt>
    <dgm:pt modelId="{AF8BC8E5-6526-44E7-8003-D7B91A8B9B23}" type="pres">
      <dgm:prSet presAssocID="{D7F49BC1-2A24-4111-9FA4-F4BB82A985F1}" presName="FiveNodes_3_text" presStyleLbl="node1" presStyleIdx="4" presStyleCnt="5">
        <dgm:presLayoutVars>
          <dgm:bulletEnabled val="1"/>
        </dgm:presLayoutVars>
      </dgm:prSet>
      <dgm:spPr/>
      <dgm:t>
        <a:bodyPr/>
        <a:lstStyle/>
        <a:p>
          <a:endParaRPr lang="en-MY"/>
        </a:p>
      </dgm:t>
    </dgm:pt>
    <dgm:pt modelId="{66442F54-E4B6-47AF-9AD6-C84DD1CA084C}" type="pres">
      <dgm:prSet presAssocID="{D7F49BC1-2A24-4111-9FA4-F4BB82A985F1}" presName="FiveNodes_4_text" presStyleLbl="node1" presStyleIdx="4" presStyleCnt="5">
        <dgm:presLayoutVars>
          <dgm:bulletEnabled val="1"/>
        </dgm:presLayoutVars>
      </dgm:prSet>
      <dgm:spPr/>
      <dgm:t>
        <a:bodyPr/>
        <a:lstStyle/>
        <a:p>
          <a:endParaRPr lang="en-MY"/>
        </a:p>
      </dgm:t>
    </dgm:pt>
    <dgm:pt modelId="{2C53DA7A-C4F0-4FD0-AA09-265D91B5948F}" type="pres">
      <dgm:prSet presAssocID="{D7F49BC1-2A24-4111-9FA4-F4BB82A985F1}" presName="FiveNodes_5_text" presStyleLbl="node1" presStyleIdx="4" presStyleCnt="5">
        <dgm:presLayoutVars>
          <dgm:bulletEnabled val="1"/>
        </dgm:presLayoutVars>
      </dgm:prSet>
      <dgm:spPr/>
      <dgm:t>
        <a:bodyPr/>
        <a:lstStyle/>
        <a:p>
          <a:endParaRPr lang="en-MY"/>
        </a:p>
      </dgm:t>
    </dgm:pt>
  </dgm:ptLst>
  <dgm:cxnLst>
    <dgm:cxn modelId="{CDF506FF-02C2-4991-BFC5-EF1B6D047FF5}" type="presOf" srcId="{72A4C17A-0085-487C-80C2-54F3F794549C}" destId="{47157198-8EC2-4337-864F-59626884FA61}" srcOrd="0" destOrd="0" presId="urn:microsoft.com/office/officeart/2005/8/layout/vProcess5"/>
    <dgm:cxn modelId="{66B6039E-9AE6-4DAB-A5E2-CD23F9A0FCCE}" srcId="{D7F49BC1-2A24-4111-9FA4-F4BB82A985F1}" destId="{546271CA-7C67-4FF6-82D3-5388BF4FF942}" srcOrd="3" destOrd="0" parTransId="{1EFAC244-B92B-4998-8D35-9966163EB0CF}" sibTransId="{0535A016-D6AD-4498-BE38-C94C72ABD6A5}"/>
    <dgm:cxn modelId="{F4C0E5D9-113F-4E8E-B661-AE6760F79285}" type="presOf" srcId="{41DB9AE3-17AA-43FD-8102-3A82B0DAFAFA}" destId="{2C53DA7A-C4F0-4FD0-AA09-265D91B5948F}" srcOrd="1" destOrd="0" presId="urn:microsoft.com/office/officeart/2005/8/layout/vProcess5"/>
    <dgm:cxn modelId="{AEA19AA2-0534-4755-96D1-5C0043E54C76}" type="presOf" srcId="{A63EF215-B581-46DD-A290-28BD83ED1D2C}" destId="{5DCAA605-1909-4466-897B-280DF5D82BF2}" srcOrd="0" destOrd="0" presId="urn:microsoft.com/office/officeart/2005/8/layout/vProcess5"/>
    <dgm:cxn modelId="{FEA1D17C-B109-4EE4-BD02-21529161910D}" type="presOf" srcId="{546271CA-7C67-4FF6-82D3-5388BF4FF942}" destId="{66442F54-E4B6-47AF-9AD6-C84DD1CA084C}" srcOrd="1" destOrd="0" presId="urn:microsoft.com/office/officeart/2005/8/layout/vProcess5"/>
    <dgm:cxn modelId="{C64EF484-5F59-486E-AA4C-82F30BB15E79}" srcId="{D7F49BC1-2A24-4111-9FA4-F4BB82A985F1}" destId="{6C240676-970B-426E-9813-8AD9197F2BD9}" srcOrd="1" destOrd="0" parTransId="{39BD2FB5-D4E8-4AD4-9C98-DFA03970D2F8}" sibTransId="{72A4C17A-0085-487C-80C2-54F3F794549C}"/>
    <dgm:cxn modelId="{D5C7F350-CDE2-41EE-929D-A23E4E7A050E}" type="presOf" srcId="{D7F49BC1-2A24-4111-9FA4-F4BB82A985F1}" destId="{05335409-7969-45DA-8D68-DC489A2F92B4}" srcOrd="0" destOrd="0" presId="urn:microsoft.com/office/officeart/2005/8/layout/vProcess5"/>
    <dgm:cxn modelId="{4E2852BE-859D-42D8-A0BA-78B99A092E9E}" srcId="{D7F49BC1-2A24-4111-9FA4-F4BB82A985F1}" destId="{9D9C6F23-CFC5-44F7-91D7-7B4FB76C49DB}" srcOrd="0" destOrd="0" parTransId="{758AC09E-C6C1-45AC-A4DB-B2AAD2758DB9}" sibTransId="{66EF7F07-0397-4EEF-9DC6-9FA4AFE0F991}"/>
    <dgm:cxn modelId="{8E3917AC-3D97-484E-A0CB-DB65073940F6}" type="presOf" srcId="{6C240676-970B-426E-9813-8AD9197F2BD9}" destId="{704B6304-0A7F-43DD-87EE-A1683289BF2F}" srcOrd="0" destOrd="0" presId="urn:microsoft.com/office/officeart/2005/8/layout/vProcess5"/>
    <dgm:cxn modelId="{4F91F698-F159-4A6D-A105-54B8D041E951}" srcId="{D7F49BC1-2A24-4111-9FA4-F4BB82A985F1}" destId="{E7008360-98FD-4078-821E-B7F4720CB6A1}" srcOrd="2" destOrd="0" parTransId="{574621A6-6A47-4C24-8467-8EC3986726D7}" sibTransId="{A63EF215-B581-46DD-A290-28BD83ED1D2C}"/>
    <dgm:cxn modelId="{6B97E632-8E54-44F2-8A60-D2270FACB5C5}" type="presOf" srcId="{6C240676-970B-426E-9813-8AD9197F2BD9}" destId="{CA558806-F48F-496B-AA43-7150CFF764ED}" srcOrd="1" destOrd="0" presId="urn:microsoft.com/office/officeart/2005/8/layout/vProcess5"/>
    <dgm:cxn modelId="{F54BD56B-004C-4A47-96B1-E11AADE5EEE5}" type="presOf" srcId="{546271CA-7C67-4FF6-82D3-5388BF4FF942}" destId="{B2B1C432-C9F9-462C-9A1C-E92E86E32F64}" srcOrd="0" destOrd="0" presId="urn:microsoft.com/office/officeart/2005/8/layout/vProcess5"/>
    <dgm:cxn modelId="{8D7247C9-7875-48F4-BAE6-59D8A8A61D96}" type="presOf" srcId="{9D9C6F23-CFC5-44F7-91D7-7B4FB76C49DB}" destId="{8057BB0A-0FC0-41EF-870A-C03F3D45AA2D}" srcOrd="0" destOrd="0" presId="urn:microsoft.com/office/officeart/2005/8/layout/vProcess5"/>
    <dgm:cxn modelId="{18EF479A-8EE9-4ACD-9D31-B26A40927C8E}" srcId="{D7F49BC1-2A24-4111-9FA4-F4BB82A985F1}" destId="{41DB9AE3-17AA-43FD-8102-3A82B0DAFAFA}" srcOrd="4" destOrd="0" parTransId="{F10CD632-F3F4-487A-9ABB-59258F25CC0F}" sibTransId="{CD1D4E52-E07E-420C-9849-AED0C5823031}"/>
    <dgm:cxn modelId="{7EBC4821-0D65-416C-9585-45047B321FA0}" type="presOf" srcId="{66EF7F07-0397-4EEF-9DC6-9FA4AFE0F991}" destId="{5B62D7C2-B0C3-4DF2-9BF3-46AA344CE390}" srcOrd="0" destOrd="0" presId="urn:microsoft.com/office/officeart/2005/8/layout/vProcess5"/>
    <dgm:cxn modelId="{13C16508-FBEF-4F98-9332-08DC939632EF}" type="presOf" srcId="{41DB9AE3-17AA-43FD-8102-3A82B0DAFAFA}" destId="{542F0F8D-0D5D-4FC4-AE7F-40BADF7A914C}" srcOrd="0" destOrd="0" presId="urn:microsoft.com/office/officeart/2005/8/layout/vProcess5"/>
    <dgm:cxn modelId="{D5DB6E94-F689-4693-BD58-9CB5FE8C2AA0}" type="presOf" srcId="{9D9C6F23-CFC5-44F7-91D7-7B4FB76C49DB}" destId="{EACDB79A-4D81-4550-9B20-4B7C806D54A9}" srcOrd="1" destOrd="0" presId="urn:microsoft.com/office/officeart/2005/8/layout/vProcess5"/>
    <dgm:cxn modelId="{B766B0B8-941B-4021-949D-FD07F12E036A}" type="presOf" srcId="{E7008360-98FD-4078-821E-B7F4720CB6A1}" destId="{784FB387-AB68-462F-BF24-5695BB2C9291}" srcOrd="0" destOrd="0" presId="urn:microsoft.com/office/officeart/2005/8/layout/vProcess5"/>
    <dgm:cxn modelId="{00EDC6D9-A7D6-4EFA-9D71-18CAEE529A52}" type="presOf" srcId="{E7008360-98FD-4078-821E-B7F4720CB6A1}" destId="{AF8BC8E5-6526-44E7-8003-D7B91A8B9B23}" srcOrd="1" destOrd="0" presId="urn:microsoft.com/office/officeart/2005/8/layout/vProcess5"/>
    <dgm:cxn modelId="{C1575E33-9887-4A01-B553-4BE16BA555CD}" type="presOf" srcId="{0535A016-D6AD-4498-BE38-C94C72ABD6A5}" destId="{BE490B83-D6C9-4B7C-AE2A-4E22CD58A896}" srcOrd="0" destOrd="0" presId="urn:microsoft.com/office/officeart/2005/8/layout/vProcess5"/>
    <dgm:cxn modelId="{4B1BC804-A801-4003-B136-EA643F2D5FA0}" type="presParOf" srcId="{05335409-7969-45DA-8D68-DC489A2F92B4}" destId="{280E0538-43D2-4E8E-A5E2-5CD301F04640}" srcOrd="0" destOrd="0" presId="urn:microsoft.com/office/officeart/2005/8/layout/vProcess5"/>
    <dgm:cxn modelId="{AC8519FB-FBE5-400B-84FC-2E02AF56744F}" type="presParOf" srcId="{05335409-7969-45DA-8D68-DC489A2F92B4}" destId="{8057BB0A-0FC0-41EF-870A-C03F3D45AA2D}" srcOrd="1" destOrd="0" presId="urn:microsoft.com/office/officeart/2005/8/layout/vProcess5"/>
    <dgm:cxn modelId="{854F7495-A814-4975-90DA-EE51D0542B3D}" type="presParOf" srcId="{05335409-7969-45DA-8D68-DC489A2F92B4}" destId="{704B6304-0A7F-43DD-87EE-A1683289BF2F}" srcOrd="2" destOrd="0" presId="urn:microsoft.com/office/officeart/2005/8/layout/vProcess5"/>
    <dgm:cxn modelId="{06B63A8B-B12C-4D6D-ACC4-B24B9A378AEB}" type="presParOf" srcId="{05335409-7969-45DA-8D68-DC489A2F92B4}" destId="{784FB387-AB68-462F-BF24-5695BB2C9291}" srcOrd="3" destOrd="0" presId="urn:microsoft.com/office/officeart/2005/8/layout/vProcess5"/>
    <dgm:cxn modelId="{A364A86F-44E5-4FEC-9430-8DBED5795AB3}" type="presParOf" srcId="{05335409-7969-45DA-8D68-DC489A2F92B4}" destId="{B2B1C432-C9F9-462C-9A1C-E92E86E32F64}" srcOrd="4" destOrd="0" presId="urn:microsoft.com/office/officeart/2005/8/layout/vProcess5"/>
    <dgm:cxn modelId="{A09D6373-08DC-4DA4-86DF-EFA291716A39}" type="presParOf" srcId="{05335409-7969-45DA-8D68-DC489A2F92B4}" destId="{542F0F8D-0D5D-4FC4-AE7F-40BADF7A914C}" srcOrd="5" destOrd="0" presId="urn:microsoft.com/office/officeart/2005/8/layout/vProcess5"/>
    <dgm:cxn modelId="{DD9A7993-7E9F-4D6B-A23F-9D1B558BF5A5}" type="presParOf" srcId="{05335409-7969-45DA-8D68-DC489A2F92B4}" destId="{5B62D7C2-B0C3-4DF2-9BF3-46AA344CE390}" srcOrd="6" destOrd="0" presId="urn:microsoft.com/office/officeart/2005/8/layout/vProcess5"/>
    <dgm:cxn modelId="{6BB28B5E-406C-4A28-94D1-902F49F79826}" type="presParOf" srcId="{05335409-7969-45DA-8D68-DC489A2F92B4}" destId="{47157198-8EC2-4337-864F-59626884FA61}" srcOrd="7" destOrd="0" presId="urn:microsoft.com/office/officeart/2005/8/layout/vProcess5"/>
    <dgm:cxn modelId="{FF516D27-8026-48DD-8C60-3FFAEA1FB028}" type="presParOf" srcId="{05335409-7969-45DA-8D68-DC489A2F92B4}" destId="{5DCAA605-1909-4466-897B-280DF5D82BF2}" srcOrd="8" destOrd="0" presId="urn:microsoft.com/office/officeart/2005/8/layout/vProcess5"/>
    <dgm:cxn modelId="{8F185F28-170A-4448-808A-6071862E4984}" type="presParOf" srcId="{05335409-7969-45DA-8D68-DC489A2F92B4}" destId="{BE490B83-D6C9-4B7C-AE2A-4E22CD58A896}" srcOrd="9" destOrd="0" presId="urn:microsoft.com/office/officeart/2005/8/layout/vProcess5"/>
    <dgm:cxn modelId="{F5F77B51-CC6C-485D-B1EA-C4BDFBB1D5F0}" type="presParOf" srcId="{05335409-7969-45DA-8D68-DC489A2F92B4}" destId="{EACDB79A-4D81-4550-9B20-4B7C806D54A9}" srcOrd="10" destOrd="0" presId="urn:microsoft.com/office/officeart/2005/8/layout/vProcess5"/>
    <dgm:cxn modelId="{439F33F7-5441-460A-9841-C8E57A45EDB5}" type="presParOf" srcId="{05335409-7969-45DA-8D68-DC489A2F92B4}" destId="{CA558806-F48F-496B-AA43-7150CFF764ED}" srcOrd="11" destOrd="0" presId="urn:microsoft.com/office/officeart/2005/8/layout/vProcess5"/>
    <dgm:cxn modelId="{C2FCB32F-E260-4DF9-85DD-DCD6512ADA78}" type="presParOf" srcId="{05335409-7969-45DA-8D68-DC489A2F92B4}" destId="{AF8BC8E5-6526-44E7-8003-D7B91A8B9B23}" srcOrd="12" destOrd="0" presId="urn:microsoft.com/office/officeart/2005/8/layout/vProcess5"/>
    <dgm:cxn modelId="{FB002585-6B63-40ED-B80A-2A20935B4E14}" type="presParOf" srcId="{05335409-7969-45DA-8D68-DC489A2F92B4}" destId="{66442F54-E4B6-47AF-9AD6-C84DD1CA084C}" srcOrd="13" destOrd="0" presId="urn:microsoft.com/office/officeart/2005/8/layout/vProcess5"/>
    <dgm:cxn modelId="{02DC571F-E37C-4C28-BE69-0CCF241027A1}" type="presParOf" srcId="{05335409-7969-45DA-8D68-DC489A2F92B4}" destId="{2C53DA7A-C4F0-4FD0-AA09-265D91B5948F}"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7BB0A-0FC0-41EF-870A-C03F3D45AA2D}">
      <dsp:nvSpPr>
        <dsp:cNvPr id="0" name=""/>
        <dsp:cNvSpPr/>
      </dsp:nvSpPr>
      <dsp:spPr>
        <a:xfrm>
          <a:off x="0" y="0"/>
          <a:ext cx="4677156" cy="668405"/>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b="1" kern="1200" dirty="0" smtClean="0"/>
            <a:t>POLICY </a:t>
          </a:r>
          <a:r>
            <a:rPr lang="en-US" sz="1200" kern="1200" dirty="0" smtClean="0"/>
            <a:t>– The “Laws” or “Regulations” that govern the operations</a:t>
          </a:r>
          <a:endParaRPr lang="en-MY" sz="1200" kern="1200" dirty="0"/>
        </a:p>
      </dsp:txBody>
      <dsp:txXfrm>
        <a:off x="19577" y="19577"/>
        <a:ext cx="3877690" cy="629251"/>
      </dsp:txXfrm>
    </dsp:sp>
    <dsp:sp modelId="{704B6304-0A7F-43DD-87EE-A1683289BF2F}">
      <dsp:nvSpPr>
        <dsp:cNvPr id="0" name=""/>
        <dsp:cNvSpPr/>
      </dsp:nvSpPr>
      <dsp:spPr>
        <a:xfrm>
          <a:off x="178528" y="761239"/>
          <a:ext cx="5018635" cy="668405"/>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b="1" kern="1200" dirty="0" smtClean="0"/>
            <a:t>MANUAL/STANDARD</a:t>
          </a:r>
          <a:r>
            <a:rPr lang="en-US" sz="1200" kern="1200" dirty="0" smtClean="0"/>
            <a:t> </a:t>
          </a:r>
          <a:r>
            <a:rPr lang="en-US" sz="1200" kern="1200" dirty="0" smtClean="0"/>
            <a:t>– A mandatory action or rule designed to support and conform a Policy  </a:t>
          </a:r>
          <a:endParaRPr lang="en-MY" sz="1200" kern="1200" dirty="0"/>
        </a:p>
      </dsp:txBody>
      <dsp:txXfrm>
        <a:off x="198105" y="780816"/>
        <a:ext cx="4138529" cy="629251"/>
      </dsp:txXfrm>
    </dsp:sp>
    <dsp:sp modelId="{784FB387-AB68-462F-BF24-5695BB2C9291}">
      <dsp:nvSpPr>
        <dsp:cNvPr id="0" name=""/>
        <dsp:cNvSpPr/>
      </dsp:nvSpPr>
      <dsp:spPr>
        <a:xfrm>
          <a:off x="698536" y="1522479"/>
          <a:ext cx="4677156" cy="668405"/>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b="1" kern="1200" dirty="0" smtClean="0"/>
            <a:t>PROCEDURE</a:t>
          </a:r>
          <a:r>
            <a:rPr lang="en-US" sz="1200" kern="1200" dirty="0" smtClean="0"/>
            <a:t> </a:t>
          </a:r>
          <a:r>
            <a:rPr lang="en-US" sz="1200" kern="1200" dirty="0" smtClean="0"/>
            <a:t>– A set of procedures that uses inputs to produce outputs; often illustrated by a flow chart</a:t>
          </a:r>
          <a:endParaRPr lang="en-MY" sz="1200" kern="1200" dirty="0"/>
        </a:p>
      </dsp:txBody>
      <dsp:txXfrm>
        <a:off x="718113" y="1542056"/>
        <a:ext cx="3854270" cy="629251"/>
      </dsp:txXfrm>
    </dsp:sp>
    <dsp:sp modelId="{B2B1C432-C9F9-462C-9A1C-E92E86E32F64}">
      <dsp:nvSpPr>
        <dsp:cNvPr id="0" name=""/>
        <dsp:cNvSpPr/>
      </dsp:nvSpPr>
      <dsp:spPr>
        <a:xfrm>
          <a:off x="1047804" y="2283719"/>
          <a:ext cx="4677156" cy="668405"/>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US" sz="1200" b="1" kern="1200" dirty="0" smtClean="0"/>
            <a:t>WIP/SOPS/SSP</a:t>
          </a:r>
          <a:r>
            <a:rPr lang="en-US" sz="1200" kern="1200" dirty="0" smtClean="0"/>
            <a:t>– </a:t>
          </a:r>
          <a:r>
            <a:rPr lang="en-US" sz="1200" kern="1200" dirty="0" smtClean="0"/>
            <a:t>Describes “how to” or step by step instructions that implement the process</a:t>
          </a:r>
          <a:endParaRPr lang="en-MY" sz="1200" kern="1200" dirty="0"/>
        </a:p>
      </dsp:txBody>
      <dsp:txXfrm>
        <a:off x="1067381" y="2303296"/>
        <a:ext cx="3854270" cy="629251"/>
      </dsp:txXfrm>
    </dsp:sp>
    <dsp:sp modelId="{542F0F8D-0D5D-4FC4-AE7F-40BADF7A914C}">
      <dsp:nvSpPr>
        <dsp:cNvPr id="0" name=""/>
        <dsp:cNvSpPr/>
      </dsp:nvSpPr>
      <dsp:spPr>
        <a:xfrm>
          <a:off x="1397072" y="3044959"/>
          <a:ext cx="4677156" cy="668405"/>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MY" sz="1200" b="1" kern="1200" dirty="0" smtClean="0"/>
            <a:t>RECORDS</a:t>
          </a:r>
          <a:r>
            <a:rPr lang="en-MY" sz="1200" kern="1200" dirty="0" smtClean="0"/>
            <a:t> - An </a:t>
          </a:r>
          <a:r>
            <a:rPr lang="en-MY" sz="1200" b="1" kern="1200" dirty="0" smtClean="0"/>
            <a:t>evidence</a:t>
          </a:r>
          <a:r>
            <a:rPr lang="en-MY" sz="1200" kern="1200" dirty="0" smtClean="0"/>
            <a:t> for the processes are conducted in the way prescribed in the procedures and work instructions</a:t>
          </a:r>
          <a:endParaRPr lang="en-MY" sz="1200" kern="1200" dirty="0"/>
        </a:p>
      </dsp:txBody>
      <dsp:txXfrm>
        <a:off x="1416649" y="3064536"/>
        <a:ext cx="3854270" cy="629251"/>
      </dsp:txXfrm>
    </dsp:sp>
    <dsp:sp modelId="{5B62D7C2-B0C3-4DF2-9BF3-46AA344CE390}">
      <dsp:nvSpPr>
        <dsp:cNvPr id="0" name=""/>
        <dsp:cNvSpPr/>
      </dsp:nvSpPr>
      <dsp:spPr>
        <a:xfrm>
          <a:off x="4242692" y="488307"/>
          <a:ext cx="434463" cy="434463"/>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n-MY" sz="1900" kern="1200"/>
        </a:p>
      </dsp:txBody>
      <dsp:txXfrm>
        <a:off x="4340446" y="488307"/>
        <a:ext cx="238955" cy="326933"/>
      </dsp:txXfrm>
    </dsp:sp>
    <dsp:sp modelId="{47157198-8EC2-4337-864F-59626884FA61}">
      <dsp:nvSpPr>
        <dsp:cNvPr id="0" name=""/>
        <dsp:cNvSpPr/>
      </dsp:nvSpPr>
      <dsp:spPr>
        <a:xfrm>
          <a:off x="4591960" y="1249547"/>
          <a:ext cx="434463" cy="434463"/>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n-MY" sz="1900" kern="1200"/>
        </a:p>
      </dsp:txBody>
      <dsp:txXfrm>
        <a:off x="4689714" y="1249547"/>
        <a:ext cx="238955" cy="326933"/>
      </dsp:txXfrm>
    </dsp:sp>
    <dsp:sp modelId="{5DCAA605-1909-4466-897B-280DF5D82BF2}">
      <dsp:nvSpPr>
        <dsp:cNvPr id="0" name=""/>
        <dsp:cNvSpPr/>
      </dsp:nvSpPr>
      <dsp:spPr>
        <a:xfrm>
          <a:off x="4941228" y="1999647"/>
          <a:ext cx="434463" cy="434463"/>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n-MY" sz="1900" kern="1200"/>
        </a:p>
      </dsp:txBody>
      <dsp:txXfrm>
        <a:off x="5038982" y="1999647"/>
        <a:ext cx="238955" cy="326933"/>
      </dsp:txXfrm>
    </dsp:sp>
    <dsp:sp modelId="{BE490B83-D6C9-4B7C-AE2A-4E22CD58A896}">
      <dsp:nvSpPr>
        <dsp:cNvPr id="0" name=""/>
        <dsp:cNvSpPr/>
      </dsp:nvSpPr>
      <dsp:spPr>
        <a:xfrm>
          <a:off x="5290497" y="2768313"/>
          <a:ext cx="434463" cy="434463"/>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n-MY" sz="1900" kern="1200"/>
        </a:p>
      </dsp:txBody>
      <dsp:txXfrm>
        <a:off x="5388251" y="2768313"/>
        <a:ext cx="238955" cy="32693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247" cy="49561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sz="quarter" idx="1"/>
          </p:nvPr>
        </p:nvSpPr>
        <p:spPr>
          <a:xfrm>
            <a:off x="3849827" y="0"/>
            <a:ext cx="2946246" cy="495618"/>
          </a:xfrm>
          <a:prstGeom prst="rect">
            <a:avLst/>
          </a:prstGeom>
        </p:spPr>
        <p:txBody>
          <a:bodyPr vert="horz" lIns="91440" tIns="45720" rIns="91440" bIns="45720" rtlCol="0"/>
          <a:lstStyle>
            <a:lvl1pPr algn="r">
              <a:defRPr sz="1200"/>
            </a:lvl1pPr>
          </a:lstStyle>
          <a:p>
            <a:fld id="{A997060C-049E-475A-9AD1-9A7A73C4655B}" type="datetimeFigureOut">
              <a:rPr lang="en-MY" smtClean="0"/>
              <a:t>31/5/2022</a:t>
            </a:fld>
            <a:endParaRPr lang="en-MY"/>
          </a:p>
        </p:txBody>
      </p:sp>
      <p:sp>
        <p:nvSpPr>
          <p:cNvPr id="4" name="Footer Placeholder 3"/>
          <p:cNvSpPr>
            <a:spLocks noGrp="1"/>
          </p:cNvSpPr>
          <p:nvPr>
            <p:ph type="ftr" sz="quarter" idx="2"/>
          </p:nvPr>
        </p:nvSpPr>
        <p:spPr>
          <a:xfrm>
            <a:off x="1" y="9377045"/>
            <a:ext cx="2946247" cy="495618"/>
          </a:xfrm>
          <a:prstGeom prst="rect">
            <a:avLst/>
          </a:prstGeom>
        </p:spPr>
        <p:txBody>
          <a:bodyPr vert="horz" lIns="91440" tIns="45720" rIns="91440" bIns="45720" rtlCol="0" anchor="b"/>
          <a:lstStyle>
            <a:lvl1pPr algn="l">
              <a:defRPr sz="1200"/>
            </a:lvl1pPr>
          </a:lstStyle>
          <a:p>
            <a:endParaRPr lang="en-MY"/>
          </a:p>
        </p:txBody>
      </p:sp>
      <p:sp>
        <p:nvSpPr>
          <p:cNvPr id="5" name="Slide Number Placeholder 4"/>
          <p:cNvSpPr>
            <a:spLocks noGrp="1"/>
          </p:cNvSpPr>
          <p:nvPr>
            <p:ph type="sldNum" sz="quarter" idx="3"/>
          </p:nvPr>
        </p:nvSpPr>
        <p:spPr>
          <a:xfrm>
            <a:off x="3849827" y="9377045"/>
            <a:ext cx="2946246" cy="495618"/>
          </a:xfrm>
          <a:prstGeom prst="rect">
            <a:avLst/>
          </a:prstGeom>
        </p:spPr>
        <p:txBody>
          <a:bodyPr vert="horz" lIns="91440" tIns="45720" rIns="91440" bIns="45720" rtlCol="0" anchor="b"/>
          <a:lstStyle>
            <a:lvl1pPr algn="r">
              <a:defRPr sz="1200"/>
            </a:lvl1pPr>
          </a:lstStyle>
          <a:p>
            <a:fld id="{B24CDB22-FB24-4A83-8C8C-D9359739D701}" type="slidenum">
              <a:rPr lang="en-MY" smtClean="0"/>
              <a:t>‹#›</a:t>
            </a:fld>
            <a:endParaRPr lang="en-MY"/>
          </a:p>
        </p:txBody>
      </p:sp>
    </p:spTree>
    <p:extLst>
      <p:ext uri="{BB962C8B-B14F-4D97-AF65-F5344CB8AC3E}">
        <p14:creationId xmlns:p14="http://schemas.microsoft.com/office/powerpoint/2010/main" val="2801510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534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221FE24F-B5CB-4A46-A6F6-39DC986B35AD}" type="datetimeFigureOut">
              <a:rPr lang="en-MY" smtClean="0"/>
              <a:t>31/5/2022</a:t>
            </a:fld>
            <a:endParaRPr lang="en-MY"/>
          </a:p>
        </p:txBody>
      </p:sp>
      <p:sp>
        <p:nvSpPr>
          <p:cNvPr id="4" name="Slide Image Placeholder 3"/>
          <p:cNvSpPr>
            <a:spLocks noGrp="1" noRot="1" noChangeAspect="1"/>
          </p:cNvSpPr>
          <p:nvPr>
            <p:ph type="sldImg" idx="2"/>
          </p:nvPr>
        </p:nvSpPr>
        <p:spPr>
          <a:xfrm>
            <a:off x="438150" y="1235075"/>
            <a:ext cx="5921375" cy="3330575"/>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79768" y="4751220"/>
            <a:ext cx="5438140" cy="38873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MY"/>
          </a:p>
        </p:txBody>
      </p:sp>
      <p:sp>
        <p:nvSpPr>
          <p:cNvPr id="6" name="Footer Placeholder 5"/>
          <p:cNvSpPr>
            <a:spLocks noGrp="1"/>
          </p:cNvSpPr>
          <p:nvPr>
            <p:ph type="ftr" sz="quarter" idx="4"/>
          </p:nvPr>
        </p:nvSpPr>
        <p:spPr>
          <a:xfrm>
            <a:off x="1" y="9377318"/>
            <a:ext cx="2945659" cy="49534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50443" y="9377318"/>
            <a:ext cx="2945659" cy="49534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4</a:t>
            </a:fld>
            <a:endParaRPr lang="en-MY"/>
          </a:p>
        </p:txBody>
      </p:sp>
    </p:spTree>
    <p:extLst>
      <p:ext uri="{BB962C8B-B14F-4D97-AF65-F5344CB8AC3E}">
        <p14:creationId xmlns:p14="http://schemas.microsoft.com/office/powerpoint/2010/main" val="1663656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5</a:t>
            </a:fld>
            <a:endParaRPr lang="en-MY"/>
          </a:p>
        </p:txBody>
      </p:sp>
    </p:spTree>
    <p:extLst>
      <p:ext uri="{BB962C8B-B14F-4D97-AF65-F5344CB8AC3E}">
        <p14:creationId xmlns:p14="http://schemas.microsoft.com/office/powerpoint/2010/main" val="870759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7</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8</a:t>
            </a:fld>
            <a:endParaRPr lang="en-MY"/>
          </a:p>
        </p:txBody>
      </p:sp>
    </p:spTree>
    <p:extLst>
      <p:ext uri="{BB962C8B-B14F-4D97-AF65-F5344CB8AC3E}">
        <p14:creationId xmlns:p14="http://schemas.microsoft.com/office/powerpoint/2010/main" val="1686465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9</a:t>
            </a:fld>
            <a:endParaRPr lang="en-MY"/>
          </a:p>
        </p:txBody>
      </p:sp>
    </p:spTree>
    <p:extLst>
      <p:ext uri="{BB962C8B-B14F-4D97-AF65-F5344CB8AC3E}">
        <p14:creationId xmlns:p14="http://schemas.microsoft.com/office/powerpoint/2010/main" val="1335558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10</a:t>
            </a:fld>
            <a:endParaRPr lang="en-MY"/>
          </a:p>
        </p:txBody>
      </p:sp>
    </p:spTree>
    <p:extLst>
      <p:ext uri="{BB962C8B-B14F-4D97-AF65-F5344CB8AC3E}">
        <p14:creationId xmlns:p14="http://schemas.microsoft.com/office/powerpoint/2010/main" val="125811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11</a:t>
            </a:fld>
            <a:endParaRPr lang="en-MY"/>
          </a:p>
        </p:txBody>
      </p:sp>
    </p:spTree>
    <p:extLst>
      <p:ext uri="{BB962C8B-B14F-4D97-AF65-F5344CB8AC3E}">
        <p14:creationId xmlns:p14="http://schemas.microsoft.com/office/powerpoint/2010/main" val="2639499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13</a:t>
            </a:fld>
            <a:endParaRPr lang="en-MY"/>
          </a:p>
        </p:txBody>
      </p:sp>
    </p:spTree>
    <p:extLst>
      <p:ext uri="{BB962C8B-B14F-4D97-AF65-F5344CB8AC3E}">
        <p14:creationId xmlns:p14="http://schemas.microsoft.com/office/powerpoint/2010/main" val="2175378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14</a:t>
            </a:fld>
            <a:endParaRPr lang="en-MY"/>
          </a:p>
        </p:txBody>
      </p:sp>
    </p:spTree>
    <p:extLst>
      <p:ext uri="{BB962C8B-B14F-4D97-AF65-F5344CB8AC3E}">
        <p14:creationId xmlns:p14="http://schemas.microsoft.com/office/powerpoint/2010/main" val="315897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15</a:t>
            </a:fld>
            <a:endParaRPr lang="en-MY"/>
          </a:p>
        </p:txBody>
      </p:sp>
    </p:spTree>
    <p:extLst>
      <p:ext uri="{BB962C8B-B14F-4D97-AF65-F5344CB8AC3E}">
        <p14:creationId xmlns:p14="http://schemas.microsoft.com/office/powerpoint/2010/main" val="695982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16</a:t>
            </a:fld>
            <a:endParaRPr lang="en-MY"/>
          </a:p>
        </p:txBody>
      </p:sp>
    </p:spTree>
    <p:extLst>
      <p:ext uri="{BB962C8B-B14F-4D97-AF65-F5344CB8AC3E}">
        <p14:creationId xmlns:p14="http://schemas.microsoft.com/office/powerpoint/2010/main" val="2452776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17</a:t>
            </a:fld>
            <a:endParaRPr lang="en-MY"/>
          </a:p>
        </p:txBody>
      </p:sp>
    </p:spTree>
    <p:extLst>
      <p:ext uri="{BB962C8B-B14F-4D97-AF65-F5344CB8AC3E}">
        <p14:creationId xmlns:p14="http://schemas.microsoft.com/office/powerpoint/2010/main" val="393638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18</a:t>
            </a:fld>
            <a:endParaRPr lang="en-MY"/>
          </a:p>
        </p:txBody>
      </p:sp>
    </p:spTree>
    <p:extLst>
      <p:ext uri="{BB962C8B-B14F-4D97-AF65-F5344CB8AC3E}">
        <p14:creationId xmlns:p14="http://schemas.microsoft.com/office/powerpoint/2010/main" val="2971189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19</a:t>
            </a:fld>
            <a:endParaRPr lang="en-MY"/>
          </a:p>
        </p:txBody>
      </p:sp>
    </p:spTree>
    <p:extLst>
      <p:ext uri="{BB962C8B-B14F-4D97-AF65-F5344CB8AC3E}">
        <p14:creationId xmlns:p14="http://schemas.microsoft.com/office/powerpoint/2010/main" val="2485467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20</a:t>
            </a:fld>
            <a:endParaRPr lang="en-MY"/>
          </a:p>
        </p:txBody>
      </p:sp>
    </p:spTree>
    <p:extLst>
      <p:ext uri="{BB962C8B-B14F-4D97-AF65-F5344CB8AC3E}">
        <p14:creationId xmlns:p14="http://schemas.microsoft.com/office/powerpoint/2010/main" val="26328299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21</a:t>
            </a:fld>
            <a:endParaRPr lang="en-MY"/>
          </a:p>
        </p:txBody>
      </p:sp>
    </p:spTree>
    <p:extLst>
      <p:ext uri="{BB962C8B-B14F-4D97-AF65-F5344CB8AC3E}">
        <p14:creationId xmlns:p14="http://schemas.microsoft.com/office/powerpoint/2010/main" val="3649726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22</a:t>
            </a:fld>
            <a:endParaRPr lang="en-MY"/>
          </a:p>
        </p:txBody>
      </p:sp>
    </p:spTree>
    <p:extLst>
      <p:ext uri="{BB962C8B-B14F-4D97-AF65-F5344CB8AC3E}">
        <p14:creationId xmlns:p14="http://schemas.microsoft.com/office/powerpoint/2010/main" val="74046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23</a:t>
            </a:fld>
            <a:endParaRPr lang="en-MY"/>
          </a:p>
        </p:txBody>
      </p:sp>
    </p:spTree>
    <p:extLst>
      <p:ext uri="{BB962C8B-B14F-4D97-AF65-F5344CB8AC3E}">
        <p14:creationId xmlns:p14="http://schemas.microsoft.com/office/powerpoint/2010/main" val="25581568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24</a:t>
            </a:fld>
            <a:endParaRPr lang="en-MY"/>
          </a:p>
        </p:txBody>
      </p:sp>
    </p:spTree>
    <p:extLst>
      <p:ext uri="{BB962C8B-B14F-4D97-AF65-F5344CB8AC3E}">
        <p14:creationId xmlns:p14="http://schemas.microsoft.com/office/powerpoint/2010/main" val="2432860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26</a:t>
            </a:fld>
            <a:endParaRPr lang="en-MY"/>
          </a:p>
        </p:txBody>
      </p:sp>
    </p:spTree>
    <p:extLst>
      <p:ext uri="{BB962C8B-B14F-4D97-AF65-F5344CB8AC3E}">
        <p14:creationId xmlns:p14="http://schemas.microsoft.com/office/powerpoint/2010/main" val="133578099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EE29CC0E-2368-4D26-81E8-013C9C8BAE10}"/>
              </a:ext>
            </a:extLst>
          </p:cNvPr>
          <p:cNvPicPr>
            <a:picLocks noChangeAspect="1"/>
          </p:cNvPicPr>
          <p:nvPr userDrawn="1"/>
        </p:nvPicPr>
        <p:blipFill rotWithShape="1">
          <a:blip r:embed="rId2"/>
          <a:srcRect t="33027" r="48124"/>
          <a:stretch/>
        </p:blipFill>
        <p:spPr>
          <a:xfrm>
            <a:off x="5468" y="1388838"/>
            <a:ext cx="6229869" cy="5469162"/>
          </a:xfrm>
          <a:prstGeom prst="rect">
            <a:avLst/>
          </a:prstGeom>
        </p:spPr>
      </p:pic>
      <p:pic>
        <p:nvPicPr>
          <p:cNvPr id="7" name="Picture 6">
            <a:extLst>
              <a:ext uri="{FF2B5EF4-FFF2-40B4-BE49-F238E27FC236}">
                <a16:creationId xmlns:a16="http://schemas.microsoft.com/office/drawing/2014/main" xmlns="" id="{EE29CC0E-2368-4D26-81E8-013C9C8BAE10}"/>
              </a:ext>
            </a:extLst>
          </p:cNvPr>
          <p:cNvPicPr>
            <a:picLocks noChangeAspect="1"/>
          </p:cNvPicPr>
          <p:nvPr userDrawn="1"/>
        </p:nvPicPr>
        <p:blipFill rotWithShape="1">
          <a:blip r:embed="rId2"/>
          <a:srcRect l="62355" t="7220" r="10967" b="64091"/>
          <a:stretch/>
        </p:blipFill>
        <p:spPr>
          <a:xfrm>
            <a:off x="6506140" y="0"/>
            <a:ext cx="5685860" cy="4157831"/>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MY"/>
          </a:p>
        </p:txBody>
      </p:sp>
      <p:sp>
        <p:nvSpPr>
          <p:cNvPr id="4" name="Date Placeholder 3"/>
          <p:cNvSpPr>
            <a:spLocks noGrp="1"/>
          </p:cNvSpPr>
          <p:nvPr>
            <p:ph type="dt" sz="half" idx="10"/>
          </p:nvPr>
        </p:nvSpPr>
        <p:spPr/>
        <p:txBody>
          <a:bodyPr/>
          <a:lstStyle/>
          <a:p>
            <a:fld id="{AB720B38-1747-4034-9DCD-8F32AB7557EA}" type="datetime1">
              <a:rPr lang="en-MY" smtClean="0"/>
              <a:t>31/5/2022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t>‹#›</a:t>
            </a:fld>
            <a:endParaRPr lang="en-MY"/>
          </a:p>
        </p:txBody>
      </p:sp>
      <p:sp>
        <p:nvSpPr>
          <p:cNvPr id="10" name="TextBox 9"/>
          <p:cNvSpPr txBox="1"/>
          <p:nvPr userDrawn="1"/>
        </p:nvSpPr>
        <p:spPr>
          <a:xfrm>
            <a:off x="0" y="6589938"/>
            <a:ext cx="1657826" cy="276999"/>
          </a:xfrm>
          <a:prstGeom prst="rect">
            <a:avLst/>
          </a:prstGeom>
          <a:noFill/>
        </p:spPr>
        <p:txBody>
          <a:bodyPr wrap="none" rtlCol="0">
            <a:spAutoFit/>
          </a:bodyPr>
          <a:lstStyle/>
          <a:p>
            <a:r>
              <a:rPr lang="en-MY" sz="1200" dirty="0" smtClean="0">
                <a:solidFill>
                  <a:schemeClr val="tx1">
                    <a:lumMod val="65000"/>
                    <a:lumOff val="35000"/>
                  </a:schemeClr>
                </a:solidFill>
              </a:rPr>
              <a:t>© </a:t>
            </a:r>
            <a:r>
              <a:rPr lang="en-MY" sz="1200" dirty="0" err="1" smtClean="0">
                <a:solidFill>
                  <a:schemeClr val="tx1">
                    <a:lumMod val="65000"/>
                    <a:lumOff val="35000"/>
                  </a:schemeClr>
                </a:solidFill>
              </a:rPr>
              <a:t>Neu</a:t>
            </a:r>
            <a:r>
              <a:rPr lang="en-MY" sz="1200" baseline="0" dirty="0" smtClean="0">
                <a:solidFill>
                  <a:schemeClr val="tx1">
                    <a:lumMod val="65000"/>
                    <a:lumOff val="35000"/>
                  </a:schemeClr>
                </a:solidFill>
              </a:rPr>
              <a:t> Dimension 2018</a:t>
            </a:r>
            <a:endParaRPr lang="en-MY" sz="1200" dirty="0">
              <a:solidFill>
                <a:schemeClr val="tx1">
                  <a:lumMod val="65000"/>
                  <a:lumOff val="35000"/>
                </a:schemeClr>
              </a:solidFill>
            </a:endParaRPr>
          </a:p>
        </p:txBody>
      </p:sp>
      <p:grpSp>
        <p:nvGrpSpPr>
          <p:cNvPr id="19" name="Group 18"/>
          <p:cNvGrpSpPr/>
          <p:nvPr userDrawn="1"/>
        </p:nvGrpSpPr>
        <p:grpSpPr>
          <a:xfrm>
            <a:off x="1959408" y="5244297"/>
            <a:ext cx="8383394" cy="1258208"/>
            <a:chOff x="2007534" y="5244297"/>
            <a:chExt cx="8383394" cy="1258208"/>
          </a:xfrm>
        </p:grpSpPr>
        <p:pic>
          <p:nvPicPr>
            <p:cNvPr id="12" name="Picture 11">
              <a:extLst>
                <a:ext uri="{FF2B5EF4-FFF2-40B4-BE49-F238E27FC236}">
                  <a16:creationId xmlns:a16="http://schemas.microsoft.com/office/drawing/2014/main" xmlns="" id="{8E4A5D79-335C-4312-B824-647D3914F5F5}"/>
                </a:ext>
              </a:extLst>
            </p:cNvPr>
            <p:cNvPicPr>
              <a:picLocks noChangeAspect="1"/>
            </p:cNvPicPr>
            <p:nvPr/>
          </p:nvPicPr>
          <p:blipFill>
            <a:blip r:embed="rId4"/>
            <a:stretch>
              <a:fillRect/>
            </a:stretch>
          </p:blipFill>
          <p:spPr>
            <a:xfrm>
              <a:off x="2007534" y="5247789"/>
              <a:ext cx="1713543" cy="1254716"/>
            </a:xfrm>
            <a:prstGeom prst="rect">
              <a:avLst/>
            </a:prstGeom>
          </p:spPr>
        </p:pic>
        <p:pic>
          <p:nvPicPr>
            <p:cNvPr id="16" name="Picture 15">
              <a:extLst>
                <a:ext uri="{FF2B5EF4-FFF2-40B4-BE49-F238E27FC236}">
                  <a16:creationId xmlns:a16="http://schemas.microsoft.com/office/drawing/2014/main" xmlns="" id="{4E0AA0E1-D116-4552-8E48-B4E626BA18BB}"/>
                </a:ext>
              </a:extLst>
            </p:cNvPr>
            <p:cNvPicPr>
              <a:picLocks noChangeAspect="1"/>
            </p:cNvPicPr>
            <p:nvPr/>
          </p:nvPicPr>
          <p:blipFill>
            <a:blip r:embed="rId5"/>
            <a:stretch>
              <a:fillRect/>
            </a:stretch>
          </p:blipFill>
          <p:spPr>
            <a:xfrm>
              <a:off x="4431911" y="5244297"/>
              <a:ext cx="1001111" cy="1247430"/>
            </a:xfrm>
            <a:prstGeom prst="rect">
              <a:avLst/>
            </a:prstGeom>
          </p:spPr>
        </p:pic>
        <p:pic>
          <p:nvPicPr>
            <p:cNvPr id="17" name="Picture 24" descr="http://i1.ytimg.com/vi/X00EUZt-WK4/hqdefault.jpg">
              <a:extLst>
                <a:ext uri="{FF2B5EF4-FFF2-40B4-BE49-F238E27FC236}">
                  <a16:creationId xmlns:a16="http://schemas.microsoft.com/office/drawing/2014/main" xmlns="" id="{97B5EBA3-283F-412F-B54B-5515F99D3882}"/>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xmlns="" id="{A723D436-5AFC-48A8-A271-4DFB3EC002EF}"/>
                </a:ext>
              </a:extLst>
            </p:cNvPr>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smtClean="0"/>
              <a:t>Click to edit Master title style</a:t>
            </a:r>
            <a:endParaRPr lang="en-MY"/>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t>31/5/2022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t>‹#›</a:t>
            </a:fld>
            <a:endParaRPr lang="en-MY"/>
          </a:p>
        </p:txBody>
      </p:sp>
    </p:spTree>
    <p:extLst>
      <p:ext uri="{BB962C8B-B14F-4D97-AF65-F5344CB8AC3E}">
        <p14:creationId xmlns:p14="http://schemas.microsoft.com/office/powerpoint/2010/main" val="112900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EE29CC0E-2368-4D26-81E8-013C9C8BAE10}"/>
              </a:ext>
            </a:extLst>
          </p:cNvPr>
          <p:cNvPicPr>
            <a:picLocks noChangeAspect="1"/>
          </p:cNvPicPr>
          <p:nvPr userDrawn="1"/>
        </p:nvPicPr>
        <p:blipFill rotWithShape="1">
          <a:blip r:embed="rId2"/>
          <a:srcRect t="33027" r="48124"/>
          <a:stretch/>
        </p:blipFill>
        <p:spPr>
          <a:xfrm>
            <a:off x="5468" y="1388838"/>
            <a:ext cx="6229869" cy="5469162"/>
          </a:xfrm>
          <a:prstGeom prst="rect">
            <a:avLst/>
          </a:prstGeom>
        </p:spPr>
      </p:pic>
      <p:pic>
        <p:nvPicPr>
          <p:cNvPr id="7" name="Picture 6">
            <a:extLst>
              <a:ext uri="{FF2B5EF4-FFF2-40B4-BE49-F238E27FC236}">
                <a16:creationId xmlns:a16="http://schemas.microsoft.com/office/drawing/2014/main" xmlns="" id="{EE29CC0E-2368-4D26-81E8-013C9C8BAE10}"/>
              </a:ext>
            </a:extLst>
          </p:cNvPr>
          <p:cNvPicPr>
            <a:picLocks noChangeAspect="1"/>
          </p:cNvPicPr>
          <p:nvPr userDrawn="1"/>
        </p:nvPicPr>
        <p:blipFill rotWithShape="1">
          <a:blip r:embed="rId2"/>
          <a:srcRect l="62355" t="7220" r="10967" b="64091"/>
          <a:stretch/>
        </p:blipFill>
        <p:spPr>
          <a:xfrm>
            <a:off x="6506140" y="0"/>
            <a:ext cx="5685860" cy="4157831"/>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MY"/>
          </a:p>
        </p:txBody>
      </p:sp>
      <p:sp>
        <p:nvSpPr>
          <p:cNvPr id="4" name="Date Placeholder 3"/>
          <p:cNvSpPr>
            <a:spLocks noGrp="1"/>
          </p:cNvSpPr>
          <p:nvPr>
            <p:ph type="dt" sz="half" idx="10"/>
          </p:nvPr>
        </p:nvSpPr>
        <p:spPr/>
        <p:txBody>
          <a:bodyPr/>
          <a:lstStyle/>
          <a:p>
            <a:fld id="{AB720B38-1747-4034-9DCD-8F32AB7557EA}" type="datetime1">
              <a:rPr lang="en-MY" smtClean="0">
                <a:solidFill>
                  <a:prstClr val="black">
                    <a:tint val="75000"/>
                  </a:prstClr>
                </a:solidFill>
              </a:rPr>
              <a:pPr/>
              <a:t>31/5/2022</a:t>
            </a:fld>
            <a:endParaRPr lang="en-MY">
              <a:solidFill>
                <a:prstClr val="black">
                  <a:tint val="75000"/>
                </a:prstClr>
              </a:solidFill>
            </a:endParaRPr>
          </a:p>
        </p:txBody>
      </p:sp>
      <p:sp>
        <p:nvSpPr>
          <p:cNvPr id="5" name="Footer Placeholder 4"/>
          <p:cNvSpPr>
            <a:spLocks noGrp="1"/>
          </p:cNvSpPr>
          <p:nvPr>
            <p:ph type="ftr" sz="quarter" idx="11"/>
          </p:nvPr>
        </p:nvSpPr>
        <p:spPr/>
        <p:txBody>
          <a:bodyPr/>
          <a:lstStyle/>
          <a:p>
            <a:endParaRPr lang="en-MY">
              <a:solidFill>
                <a:prstClr val="black">
                  <a:tint val="75000"/>
                </a:prstClr>
              </a:solidFill>
            </a:endParaRPr>
          </a:p>
        </p:txBody>
      </p:sp>
      <p:sp>
        <p:nvSpPr>
          <p:cNvPr id="6" name="Slide Number Placeholder 5"/>
          <p:cNvSpPr>
            <a:spLocks noGrp="1"/>
          </p:cNvSpPr>
          <p:nvPr>
            <p:ph type="sldNum" sz="quarter" idx="12"/>
          </p:nvPr>
        </p:nvSpPr>
        <p:spPr/>
        <p:txBody>
          <a:bodyPr/>
          <a:lstStyle/>
          <a:p>
            <a:fld id="{7067DC33-8416-46B9-BFB5-95A4BBC5BE18}" type="slidenum">
              <a:rPr lang="en-MY" smtClean="0">
                <a:solidFill>
                  <a:prstClr val="black">
                    <a:tint val="75000"/>
                  </a:prstClr>
                </a:solidFill>
              </a:rPr>
              <a:pPr/>
              <a:t>‹#›</a:t>
            </a:fld>
            <a:endParaRPr lang="en-MY">
              <a:solidFill>
                <a:prstClr val="black">
                  <a:tint val="75000"/>
                </a:prstClr>
              </a:solidFill>
            </a:endParaRPr>
          </a:p>
        </p:txBody>
      </p:sp>
      <p:sp>
        <p:nvSpPr>
          <p:cNvPr id="10" name="TextBox 9"/>
          <p:cNvSpPr txBox="1"/>
          <p:nvPr userDrawn="1"/>
        </p:nvSpPr>
        <p:spPr>
          <a:xfrm>
            <a:off x="0" y="6589938"/>
            <a:ext cx="1657826" cy="276999"/>
          </a:xfrm>
          <a:prstGeom prst="rect">
            <a:avLst/>
          </a:prstGeom>
          <a:noFill/>
        </p:spPr>
        <p:txBody>
          <a:bodyPr wrap="none" rtlCol="0">
            <a:spAutoFit/>
          </a:bodyPr>
          <a:lstStyle/>
          <a:p>
            <a:r>
              <a:rPr lang="en-MY" sz="1200" dirty="0" smtClean="0">
                <a:solidFill>
                  <a:prstClr val="black">
                    <a:lumMod val="65000"/>
                    <a:lumOff val="35000"/>
                  </a:prstClr>
                </a:solidFill>
              </a:rPr>
              <a:t>© </a:t>
            </a:r>
            <a:r>
              <a:rPr lang="en-MY" sz="1200" dirty="0" err="1" smtClean="0">
                <a:solidFill>
                  <a:prstClr val="black">
                    <a:lumMod val="65000"/>
                    <a:lumOff val="35000"/>
                  </a:prstClr>
                </a:solidFill>
              </a:rPr>
              <a:t>Neu</a:t>
            </a:r>
            <a:r>
              <a:rPr lang="en-MY" sz="1200" dirty="0" smtClean="0">
                <a:solidFill>
                  <a:prstClr val="black">
                    <a:lumMod val="65000"/>
                    <a:lumOff val="35000"/>
                  </a:prstClr>
                </a:solidFill>
              </a:rPr>
              <a:t> Dimension 2018</a:t>
            </a:r>
            <a:endParaRPr lang="en-MY" sz="1200" dirty="0">
              <a:solidFill>
                <a:prstClr val="black">
                  <a:lumMod val="65000"/>
                  <a:lumOff val="35000"/>
                </a:prstClr>
              </a:solidFill>
            </a:endParaRPr>
          </a:p>
        </p:txBody>
      </p:sp>
      <p:grpSp>
        <p:nvGrpSpPr>
          <p:cNvPr id="19" name="Group 18"/>
          <p:cNvGrpSpPr/>
          <p:nvPr userDrawn="1"/>
        </p:nvGrpSpPr>
        <p:grpSpPr>
          <a:xfrm>
            <a:off x="1959408" y="5244297"/>
            <a:ext cx="8383394" cy="1258208"/>
            <a:chOff x="2007534" y="5244297"/>
            <a:chExt cx="8383394" cy="1258208"/>
          </a:xfrm>
        </p:grpSpPr>
        <p:pic>
          <p:nvPicPr>
            <p:cNvPr id="12" name="Picture 11">
              <a:extLst>
                <a:ext uri="{FF2B5EF4-FFF2-40B4-BE49-F238E27FC236}">
                  <a16:creationId xmlns:a16="http://schemas.microsoft.com/office/drawing/2014/main" xmlns="" id="{8E4A5D79-335C-4312-B824-647D3914F5F5}"/>
                </a:ext>
              </a:extLst>
            </p:cNvPr>
            <p:cNvPicPr>
              <a:picLocks noChangeAspect="1"/>
            </p:cNvPicPr>
            <p:nvPr/>
          </p:nvPicPr>
          <p:blipFill>
            <a:blip r:embed="rId4"/>
            <a:stretch>
              <a:fillRect/>
            </a:stretch>
          </p:blipFill>
          <p:spPr>
            <a:xfrm>
              <a:off x="2007534" y="5247789"/>
              <a:ext cx="1713543" cy="1254716"/>
            </a:xfrm>
            <a:prstGeom prst="rect">
              <a:avLst/>
            </a:prstGeom>
          </p:spPr>
        </p:pic>
        <p:pic>
          <p:nvPicPr>
            <p:cNvPr id="16" name="Picture 15">
              <a:extLst>
                <a:ext uri="{FF2B5EF4-FFF2-40B4-BE49-F238E27FC236}">
                  <a16:creationId xmlns:a16="http://schemas.microsoft.com/office/drawing/2014/main" xmlns="" id="{4E0AA0E1-D116-4552-8E48-B4E626BA18BB}"/>
                </a:ext>
              </a:extLst>
            </p:cNvPr>
            <p:cNvPicPr>
              <a:picLocks noChangeAspect="1"/>
            </p:cNvPicPr>
            <p:nvPr/>
          </p:nvPicPr>
          <p:blipFill>
            <a:blip r:embed="rId5"/>
            <a:stretch>
              <a:fillRect/>
            </a:stretch>
          </p:blipFill>
          <p:spPr>
            <a:xfrm>
              <a:off x="4431911" y="5244297"/>
              <a:ext cx="1001111" cy="1247430"/>
            </a:xfrm>
            <a:prstGeom prst="rect">
              <a:avLst/>
            </a:prstGeom>
          </p:spPr>
        </p:pic>
        <p:pic>
          <p:nvPicPr>
            <p:cNvPr id="17" name="Picture 24" descr="http://i1.ytimg.com/vi/X00EUZt-WK4/hqdefault.jpg">
              <a:extLst>
                <a:ext uri="{FF2B5EF4-FFF2-40B4-BE49-F238E27FC236}">
                  <a16:creationId xmlns:a16="http://schemas.microsoft.com/office/drawing/2014/main" xmlns="" id="{97B5EBA3-283F-412F-B54B-5515F99D3882}"/>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xmlns="" id="{A723D436-5AFC-48A8-A271-4DFB3EC002EF}"/>
                </a:ext>
              </a:extLst>
            </p:cNvPr>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366683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smtClean="0"/>
              <a:t>Click to edit Master title style</a:t>
            </a:r>
            <a:endParaRPr lang="en-MY"/>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solidFill>
                  <a:prstClr val="black">
                    <a:tint val="75000"/>
                  </a:prstClr>
                </a:solidFill>
              </a:rPr>
              <a:pPr/>
              <a:t>31/5/2022</a:t>
            </a:fld>
            <a:endParaRPr lang="en-MY">
              <a:solidFill>
                <a:prstClr val="black">
                  <a:tint val="75000"/>
                </a:prstClr>
              </a:solidFill>
            </a:endParaRPr>
          </a:p>
        </p:txBody>
      </p:sp>
      <p:sp>
        <p:nvSpPr>
          <p:cNvPr id="5" name="Footer Placeholder 4"/>
          <p:cNvSpPr>
            <a:spLocks noGrp="1"/>
          </p:cNvSpPr>
          <p:nvPr>
            <p:ph type="ftr" sz="quarter" idx="11"/>
          </p:nvPr>
        </p:nvSpPr>
        <p:spPr/>
        <p:txBody>
          <a:bodyPr/>
          <a:lstStyle/>
          <a:p>
            <a:endParaRPr lang="en-MY">
              <a:solidFill>
                <a:prstClr val="black">
                  <a:tint val="75000"/>
                </a:prstClr>
              </a:solidFill>
            </a:endParaRPr>
          </a:p>
        </p:txBody>
      </p:sp>
      <p:sp>
        <p:nvSpPr>
          <p:cNvPr id="6" name="Slide Number Placeholder 5"/>
          <p:cNvSpPr>
            <a:spLocks noGrp="1"/>
          </p:cNvSpPr>
          <p:nvPr>
            <p:ph type="sldNum" sz="quarter" idx="12"/>
          </p:nvPr>
        </p:nvSpPr>
        <p:spPr/>
        <p:txBody>
          <a:bodyPr/>
          <a:lstStyle/>
          <a:p>
            <a:fld id="{7067DC33-8416-46B9-BFB5-95A4BBC5BE18}" type="slidenum">
              <a:rPr lang="en-MY" smtClean="0">
                <a:solidFill>
                  <a:prstClr val="black">
                    <a:tint val="75000"/>
                  </a:prstClr>
                </a:solidFill>
              </a:rPr>
              <a:pPr/>
              <a:t>‹#›</a:t>
            </a:fld>
            <a:endParaRPr lang="en-MY">
              <a:solidFill>
                <a:prstClr val="black">
                  <a:tint val="75000"/>
                </a:prstClr>
              </a:solidFill>
            </a:endParaRPr>
          </a:p>
        </p:txBody>
      </p:sp>
    </p:spTree>
    <p:extLst>
      <p:ext uri="{BB962C8B-B14F-4D97-AF65-F5344CB8AC3E}">
        <p14:creationId xmlns:p14="http://schemas.microsoft.com/office/powerpoint/2010/main" val="340289753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4"/>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991">
              <a:lnSpc>
                <a:spcPct val="80000"/>
              </a:lnSpc>
            </a:pPr>
            <a:r>
              <a:rPr lang="en-US" smtClean="0"/>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31/5/2022</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4"/>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991">
              <a:lnSpc>
                <a:spcPct val="80000"/>
              </a:lnSpc>
            </a:pPr>
            <a:r>
              <a:rPr lang="en-US" dirty="0" smtClean="0"/>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smtClean="0"/>
              <a:t>Click to edit Master text styles</a:t>
            </a:r>
          </a:p>
          <a:p>
            <a:pPr marL="404832" lvl="1" indent="-263538" defTabSz="1007991">
              <a:spcBef>
                <a:spcPts val="220"/>
              </a:spcBef>
              <a:spcAft>
                <a:spcPts val="441"/>
              </a:spcAft>
              <a:buClr>
                <a:schemeClr val="accent5">
                  <a:lumMod val="75000"/>
                </a:schemeClr>
              </a:buClr>
              <a:buFont typeface="Wingdings" panose="05000000000000000000" pitchFamily="2" charset="2"/>
              <a:buChar char="Ø"/>
            </a:pPr>
            <a:r>
              <a:rPr lang="en-US" dirty="0" smtClean="0"/>
              <a:t>Second level</a:t>
            </a:r>
          </a:p>
          <a:p>
            <a:pPr marL="573088" lvl="2" indent="-230188" defTabSz="1007991">
              <a:spcBef>
                <a:spcPts val="220"/>
              </a:spcBef>
              <a:spcAft>
                <a:spcPts val="441"/>
              </a:spcAft>
              <a:buClr>
                <a:schemeClr val="accent5">
                  <a:lumMod val="75000"/>
                </a:schemeClr>
              </a:buClr>
              <a:buFont typeface="Wingdings" panose="05000000000000000000" pitchFamily="2" charset="2"/>
              <a:buChar char="q"/>
            </a:pPr>
            <a:r>
              <a:rPr lang="en-US" dirty="0" smtClean="0"/>
              <a:t>Third level</a:t>
            </a:r>
          </a:p>
          <a:p>
            <a:pPr marL="655195" lvl="3" indent="-151199" defTabSz="1007991">
              <a:spcBef>
                <a:spcPts val="220"/>
              </a:spcBef>
              <a:spcAft>
                <a:spcPts val="441"/>
              </a:spcAft>
              <a:buClr>
                <a:schemeClr val="accent5">
                  <a:lumMod val="75000"/>
                </a:schemeClr>
              </a:buClr>
              <a:buFont typeface="Wingdings 3" pitchFamily="18" charset="2"/>
              <a:buChar char=""/>
            </a:pPr>
            <a:r>
              <a:rPr lang="en-US" dirty="0" smtClean="0"/>
              <a:t>Fourth level</a:t>
            </a:r>
          </a:p>
          <a:p>
            <a:pPr marL="856794" lvl="4" indent="-151199" defTabSz="1007991">
              <a:spcBef>
                <a:spcPts val="220"/>
              </a:spcBef>
              <a:spcAft>
                <a:spcPts val="441"/>
              </a:spcAft>
              <a:buClr>
                <a:schemeClr val="accent5">
                  <a:lumMod val="75000"/>
                </a:schemeClr>
              </a:buClr>
              <a:buFont typeface="Wingdings 3" pitchFamily="18" charset="2"/>
              <a:buChar char=""/>
            </a:pPr>
            <a:r>
              <a:rPr lang="en-US" dirty="0" smtClean="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solidFill>
                  <a:prstClr val="black">
                    <a:tint val="75000"/>
                  </a:prstClr>
                </a:solidFill>
              </a:rPr>
              <a:pPr/>
              <a:t>31/5/2022</a:t>
            </a:fld>
            <a:endParaRPr lang="en-MY">
              <a:solidFill>
                <a:prstClr val="black">
                  <a:tint val="75000"/>
                </a:prstClr>
              </a:solidFill>
            </a:endParaRPr>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solidFill>
                <a:prstClr val="black">
                  <a:tint val="75000"/>
                </a:prstClr>
              </a:solidFill>
            </a:endParaRPr>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solidFill>
                  <a:prstClr val="black">
                    <a:tint val="75000"/>
                  </a:prstClr>
                </a:solidFill>
              </a:rPr>
              <a:pPr/>
              <a:t>‹#›</a:t>
            </a:fld>
            <a:endParaRPr lang="en-MY">
              <a:solidFill>
                <a:prstClr val="black">
                  <a:tint val="75000"/>
                </a:prstClr>
              </a:solidFill>
            </a:endParaRPr>
          </a:p>
        </p:txBody>
      </p:sp>
    </p:spTree>
    <p:extLst>
      <p:ext uri="{BB962C8B-B14F-4D97-AF65-F5344CB8AC3E}">
        <p14:creationId xmlns:p14="http://schemas.microsoft.com/office/powerpoint/2010/main" val="2189387882"/>
      </p:ext>
    </p:extLst>
  </p:cSld>
  <p:clrMap bg1="lt1" tx1="dk1" bg2="lt2" tx2="dk2" accent1="accent1" accent2="accent2" accent3="accent3" accent4="accent4" accent5="accent5" accent6="accent6" hlink="hlink" folHlink="folHlink"/>
  <p:sldLayoutIdLst>
    <p:sldLayoutId id="2147483652" r:id="rId1"/>
    <p:sldLayoutId id="2147483653"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14.png"/><Relationship Id="rId5" Type="http://schemas.openxmlformats.org/officeDocument/2006/relationships/diagramQuickStyle" Target="../diagrams/quickStyle1.xml"/><Relationship Id="rId10" Type="http://schemas.openxmlformats.org/officeDocument/2006/relationships/image" Target="../media/image13.png"/><Relationship Id="rId4" Type="http://schemas.openxmlformats.org/officeDocument/2006/relationships/diagramLayout" Target="../diagrams/layout1.xml"/><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2914" y="940231"/>
            <a:ext cx="10011508" cy="2645053"/>
          </a:xfrm>
        </p:spPr>
        <p:txBody>
          <a:bodyPr/>
          <a:lstStyle/>
          <a:p>
            <a:r>
              <a:rPr lang="en-MY" sz="5400" dirty="0" smtClean="0"/>
              <a:t>CHS QUALITY MANAGEMENT SYSTEM (QMS)</a:t>
            </a:r>
            <a:r>
              <a:rPr lang="en-MY" sz="7200" dirty="0" smtClean="0"/>
              <a:t/>
            </a:r>
            <a:br>
              <a:rPr lang="en-MY" sz="7200" dirty="0" smtClean="0"/>
            </a:br>
            <a:endParaRPr lang="en-MY" sz="4800" dirty="0"/>
          </a:p>
        </p:txBody>
      </p:sp>
      <p:sp>
        <p:nvSpPr>
          <p:cNvPr id="4" name="Slide Number Placeholder 3"/>
          <p:cNvSpPr>
            <a:spLocks noGrp="1"/>
          </p:cNvSpPr>
          <p:nvPr>
            <p:ph type="sldNum" sz="quarter" idx="12"/>
          </p:nvPr>
        </p:nvSpPr>
        <p:spPr/>
        <p:txBody>
          <a:bodyPr/>
          <a:lstStyle/>
          <a:p>
            <a:fld id="{7067DC33-8416-46B9-BFB5-95A4BBC5BE18}" type="slidenum">
              <a:rPr lang="en-MY" smtClean="0">
                <a:solidFill>
                  <a:prstClr val="black">
                    <a:tint val="75000"/>
                  </a:prstClr>
                </a:solidFill>
              </a:rPr>
              <a:pPr/>
              <a:t>1</a:t>
            </a:fld>
            <a:endParaRPr lang="en-MY" dirty="0">
              <a:solidFill>
                <a:prstClr val="black">
                  <a:tint val="75000"/>
                </a:prstClr>
              </a:solidFill>
            </a:endParaRPr>
          </a:p>
        </p:txBody>
      </p:sp>
      <p:sp>
        <p:nvSpPr>
          <p:cNvPr id="5" name="TextBox 4"/>
          <p:cNvSpPr txBox="1"/>
          <p:nvPr/>
        </p:nvSpPr>
        <p:spPr>
          <a:xfrm>
            <a:off x="9053" y="5767754"/>
            <a:ext cx="2053012" cy="1077218"/>
          </a:xfrm>
          <a:prstGeom prst="rect">
            <a:avLst/>
          </a:prstGeom>
          <a:solidFill>
            <a:schemeClr val="accent2">
              <a:lumMod val="60000"/>
              <a:lumOff val="40000"/>
            </a:schemeClr>
          </a:solidFill>
        </p:spPr>
        <p:txBody>
          <a:bodyPr wrap="square" rtlCol="0">
            <a:spAutoFit/>
          </a:bodyPr>
          <a:lstStyle/>
          <a:p>
            <a:r>
              <a:rPr lang="en-US" sz="1600" b="1" dirty="0" smtClean="0"/>
              <a:t>Prepared by:</a:t>
            </a:r>
          </a:p>
          <a:p>
            <a:endParaRPr lang="en-US" sz="1200" b="1" dirty="0" smtClean="0"/>
          </a:p>
          <a:p>
            <a:r>
              <a:rPr lang="en-US" sz="1200" b="1" dirty="0" smtClean="0"/>
              <a:t>M. Noorhafzan Ab. Majid</a:t>
            </a:r>
          </a:p>
          <a:p>
            <a:r>
              <a:rPr lang="en-US" sz="1200" b="1" dirty="0" smtClean="0"/>
              <a:t>Quality Engineer</a:t>
            </a:r>
          </a:p>
          <a:p>
            <a:r>
              <a:rPr lang="en-US" sz="1200" b="1" dirty="0" smtClean="0"/>
              <a:t>Service Quality Department</a:t>
            </a:r>
            <a:endParaRPr lang="en-US" sz="2400" b="1" dirty="0"/>
          </a:p>
        </p:txBody>
      </p:sp>
    </p:spTree>
    <p:extLst>
      <p:ext uri="{BB962C8B-B14F-4D97-AF65-F5344CB8AC3E}">
        <p14:creationId xmlns:p14="http://schemas.microsoft.com/office/powerpoint/2010/main" val="8812913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a:t>
            </a:fld>
            <a:endParaRPr lang="en-MY"/>
          </a:p>
        </p:txBody>
      </p:sp>
      <p:sp>
        <p:nvSpPr>
          <p:cNvPr id="9" name="TextBox 8"/>
          <p:cNvSpPr txBox="1"/>
          <p:nvPr/>
        </p:nvSpPr>
        <p:spPr>
          <a:xfrm>
            <a:off x="317701" y="1001513"/>
            <a:ext cx="9258254" cy="5247590"/>
          </a:xfrm>
          <a:prstGeom prst="rect">
            <a:avLst/>
          </a:prstGeom>
          <a:noFill/>
        </p:spPr>
        <p:txBody>
          <a:bodyPr wrap="square" rtlCol="0">
            <a:spAutoFit/>
          </a:bodyPr>
          <a:lstStyle/>
          <a:p>
            <a:pPr marL="457200" indent="-457200">
              <a:lnSpc>
                <a:spcPct val="150000"/>
              </a:lnSpc>
              <a:buFont typeface="+mj-lt"/>
              <a:buAutoNum type="arabicPeriod"/>
            </a:pPr>
            <a:r>
              <a:rPr lang="en-US" sz="2000" b="1" dirty="0" smtClean="0"/>
              <a:t>Mission And Vision</a:t>
            </a:r>
          </a:p>
          <a:p>
            <a:pPr marL="457200" indent="-457200">
              <a:lnSpc>
                <a:spcPct val="150000"/>
              </a:lnSpc>
              <a:buFont typeface="+mj-lt"/>
              <a:buAutoNum type="arabicPeriod"/>
            </a:pPr>
            <a:r>
              <a:rPr lang="en-US" sz="2000" b="1" dirty="0" smtClean="0"/>
              <a:t>DBSB QMS </a:t>
            </a:r>
            <a:r>
              <a:rPr lang="en-US" sz="2000" b="1" dirty="0" smtClean="0"/>
              <a:t>Overview</a:t>
            </a:r>
          </a:p>
          <a:p>
            <a:pPr marL="457200" indent="-457200">
              <a:lnSpc>
                <a:spcPct val="150000"/>
              </a:lnSpc>
              <a:buFont typeface="+mj-lt"/>
              <a:buAutoNum type="arabicPeriod"/>
            </a:pPr>
            <a:r>
              <a:rPr lang="en-US" sz="2000" b="1" dirty="0" smtClean="0"/>
              <a:t>ISO Definition</a:t>
            </a:r>
            <a:endParaRPr lang="en-US" sz="2000" b="1" dirty="0" smtClean="0"/>
          </a:p>
          <a:p>
            <a:pPr marL="457200" indent="-457200">
              <a:lnSpc>
                <a:spcPct val="150000"/>
              </a:lnSpc>
              <a:buFont typeface="+mj-lt"/>
              <a:buAutoNum type="arabicPeriod"/>
            </a:pPr>
            <a:r>
              <a:rPr lang="en-US" sz="2000" b="1" dirty="0" smtClean="0"/>
              <a:t>Differences between API Q2 &amp; ISO 9001</a:t>
            </a:r>
          </a:p>
          <a:p>
            <a:pPr marL="457200" indent="-457200">
              <a:lnSpc>
                <a:spcPct val="150000"/>
              </a:lnSpc>
              <a:buFont typeface="+mj-lt"/>
              <a:buAutoNum type="arabicPeriod"/>
            </a:pPr>
            <a:r>
              <a:rPr lang="en-US" sz="2000" b="1" dirty="0" smtClean="0"/>
              <a:t>Benefits of ISO implementation</a:t>
            </a:r>
            <a:endParaRPr lang="en-US" sz="2000" b="1" dirty="0" smtClean="0"/>
          </a:p>
          <a:p>
            <a:pPr marL="457200" indent="-457200">
              <a:lnSpc>
                <a:spcPct val="150000"/>
              </a:lnSpc>
              <a:buFont typeface="+mj-lt"/>
              <a:buAutoNum type="arabicPeriod"/>
            </a:pPr>
            <a:r>
              <a:rPr lang="en-US" sz="2000" b="1" dirty="0" smtClean="0"/>
              <a:t>Quality Policy</a:t>
            </a:r>
          </a:p>
          <a:p>
            <a:pPr marL="457200" indent="-457200">
              <a:lnSpc>
                <a:spcPct val="150000"/>
              </a:lnSpc>
              <a:buFont typeface="+mj-lt"/>
              <a:buAutoNum type="arabicPeriod"/>
            </a:pPr>
            <a:r>
              <a:rPr lang="en-US" sz="2000" b="1" dirty="0" smtClean="0"/>
              <a:t>Quality Objectives</a:t>
            </a:r>
          </a:p>
          <a:p>
            <a:pPr marL="457200" indent="-457200">
              <a:lnSpc>
                <a:spcPct val="150000"/>
              </a:lnSpc>
              <a:buFont typeface="+mj-lt"/>
              <a:buAutoNum type="arabicPeriod"/>
            </a:pPr>
            <a:r>
              <a:rPr lang="en-US" sz="2000" b="1" dirty="0" smtClean="0"/>
              <a:t>CHS Operation Procedures </a:t>
            </a:r>
            <a:r>
              <a:rPr lang="en-US" sz="2000" b="1" dirty="0" smtClean="0"/>
              <a:t>&amp; </a:t>
            </a:r>
            <a:r>
              <a:rPr lang="en-US" sz="2000" b="1" dirty="0" smtClean="0"/>
              <a:t>Standard Services Procedure (SSP)</a:t>
            </a:r>
          </a:p>
          <a:p>
            <a:pPr marL="457200" indent="-457200">
              <a:lnSpc>
                <a:spcPct val="150000"/>
              </a:lnSpc>
              <a:buFont typeface="+mj-lt"/>
              <a:buAutoNum type="arabicPeriod"/>
            </a:pPr>
            <a:r>
              <a:rPr lang="en-US" sz="2000" b="1" dirty="0" smtClean="0"/>
              <a:t>Record &amp; Forms</a:t>
            </a:r>
            <a:endParaRPr lang="en-US" sz="2000" b="1" dirty="0" smtClean="0"/>
          </a:p>
          <a:p>
            <a:pPr>
              <a:lnSpc>
                <a:spcPct val="150000"/>
              </a:lnSpc>
            </a:pPr>
            <a:endParaRPr lang="en-US" b="1" dirty="0" smtClean="0"/>
          </a:p>
          <a:p>
            <a:pPr marL="457200" indent="-457200">
              <a:buFont typeface="+mj-lt"/>
              <a:buAutoNum type="arabicPeriod"/>
            </a:pPr>
            <a:endParaRPr lang="en-US" sz="2000" b="1" dirty="0" smtClean="0"/>
          </a:p>
          <a:p>
            <a:endParaRPr lang="en-US" b="1" dirty="0"/>
          </a:p>
        </p:txBody>
      </p:sp>
      <p:grpSp>
        <p:nvGrpSpPr>
          <p:cNvPr id="12" name="Group 11"/>
          <p:cNvGrpSpPr/>
          <p:nvPr/>
        </p:nvGrpSpPr>
        <p:grpSpPr>
          <a:xfrm>
            <a:off x="0" y="605152"/>
            <a:ext cx="10106270" cy="181724"/>
            <a:chOff x="66448" y="713179"/>
            <a:chExt cx="10106270" cy="181724"/>
          </a:xfrm>
        </p:grpSpPr>
        <p:cxnSp>
          <p:nvCxnSpPr>
            <p:cNvPr id="3" name="Straight Connector 2"/>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0" name="Oval 9"/>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
        <p:nvSpPr>
          <p:cNvPr id="13" name="TextBox 12"/>
          <p:cNvSpPr txBox="1"/>
          <p:nvPr/>
        </p:nvSpPr>
        <p:spPr>
          <a:xfrm>
            <a:off x="-64909" y="150246"/>
            <a:ext cx="10023475"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CONTENTS</a:t>
            </a:r>
            <a:endParaRPr lang="en-US" sz="27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290117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a:t>
            </a:fld>
            <a:endParaRPr lang="en-MY"/>
          </a:p>
        </p:txBody>
      </p:sp>
      <p:sp>
        <p:nvSpPr>
          <p:cNvPr id="9" name="TextBox 8"/>
          <p:cNvSpPr txBox="1"/>
          <p:nvPr/>
        </p:nvSpPr>
        <p:spPr>
          <a:xfrm>
            <a:off x="1232330" y="948607"/>
            <a:ext cx="2242390" cy="506292"/>
          </a:xfrm>
          <a:prstGeom prst="rect">
            <a:avLst/>
          </a:prstGeom>
          <a:noFill/>
        </p:spPr>
        <p:txBody>
          <a:bodyPr wrap="square" rtlCol="0">
            <a:spAutoFit/>
          </a:bodyPr>
          <a:lstStyle/>
          <a:p>
            <a:pPr>
              <a:lnSpc>
                <a:spcPct val="150000"/>
              </a:lnSpc>
            </a:pPr>
            <a:r>
              <a:rPr lang="en-US" sz="2000" b="1" dirty="0" smtClean="0"/>
              <a:t>Mission And Vision</a:t>
            </a:r>
          </a:p>
        </p:txBody>
      </p:sp>
      <p:grpSp>
        <p:nvGrpSpPr>
          <p:cNvPr id="12" name="Group 11"/>
          <p:cNvGrpSpPr/>
          <p:nvPr/>
        </p:nvGrpSpPr>
        <p:grpSpPr>
          <a:xfrm>
            <a:off x="65339" y="638083"/>
            <a:ext cx="10106270" cy="181724"/>
            <a:chOff x="66448" y="713179"/>
            <a:chExt cx="10106270" cy="181724"/>
          </a:xfrm>
        </p:grpSpPr>
        <p:cxnSp>
          <p:nvCxnSpPr>
            <p:cNvPr id="3" name="Straight Connector 2"/>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0" name="Oval 9"/>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
        <p:nvSpPr>
          <p:cNvPr id="13" name="TextBox 12"/>
          <p:cNvSpPr txBox="1"/>
          <p:nvPr/>
        </p:nvSpPr>
        <p:spPr>
          <a:xfrm>
            <a:off x="66635" y="130252"/>
            <a:ext cx="10023475" cy="507831"/>
          </a:xfrm>
          <a:prstGeom prst="rect">
            <a:avLst/>
          </a:prstGeom>
          <a:noFill/>
          <a:ln>
            <a:noFill/>
          </a:ln>
          <a:effectLst/>
        </p:spPr>
        <p:txBody>
          <a:bodyPr wrap="square" rtlCol="0">
            <a:spAutoFit/>
          </a:bodyPr>
          <a:lstStyle/>
          <a:p>
            <a:r>
              <a:rPr lang="en-US" sz="2700" b="1" dirty="0">
                <a:effectLst>
                  <a:outerShdw blurRad="38100" dist="38100" dir="2700000" algn="tl">
                    <a:srgbClr val="000000">
                      <a:alpha val="43137"/>
                    </a:srgbClr>
                  </a:outerShdw>
                </a:effectLst>
              </a:rPr>
              <a:t>DBSB POLICY, OBJECTIVE </a:t>
            </a:r>
            <a:r>
              <a:rPr lang="en-US" sz="2700" b="1" dirty="0" smtClean="0">
                <a:effectLst>
                  <a:outerShdw blurRad="38100" dist="38100" dir="2700000" algn="tl">
                    <a:srgbClr val="000000">
                      <a:alpha val="43137"/>
                    </a:srgbClr>
                  </a:outerShdw>
                </a:effectLst>
              </a:rPr>
              <a:t>&amp; QMS DOCUMENTATION INTRODUCTION</a:t>
            </a:r>
            <a:endParaRPr lang="en-US" sz="27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stretch>
            <a:fillRect/>
          </a:stretch>
        </p:blipFill>
        <p:spPr>
          <a:xfrm>
            <a:off x="2118394" y="1681889"/>
            <a:ext cx="7038669" cy="4196397"/>
          </a:xfrm>
          <a:prstGeom prst="rect">
            <a:avLst/>
          </a:prstGeom>
          <a:ln w="3175">
            <a:solidFill>
              <a:schemeClr val="tx1"/>
            </a:solidFill>
          </a:ln>
        </p:spPr>
      </p:pic>
    </p:spTree>
    <p:extLst>
      <p:ext uri="{BB962C8B-B14F-4D97-AF65-F5344CB8AC3E}">
        <p14:creationId xmlns:p14="http://schemas.microsoft.com/office/powerpoint/2010/main" val="2201885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4</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2" name="Rectangle 11"/>
          <p:cNvSpPr/>
          <p:nvPr/>
        </p:nvSpPr>
        <p:spPr>
          <a:xfrm>
            <a:off x="481983" y="1371564"/>
            <a:ext cx="2260271" cy="707886"/>
          </a:xfrm>
          <a:prstGeom prst="rect">
            <a:avLst/>
          </a:prstGeom>
        </p:spPr>
        <p:txBody>
          <a:bodyPr wrap="square">
            <a:spAutoFit/>
          </a:bodyPr>
          <a:lstStyle/>
          <a:p>
            <a:endParaRPr lang="en-US" sz="2000" b="1" dirty="0" smtClean="0"/>
          </a:p>
          <a:p>
            <a:pPr marL="285750" indent="-285750">
              <a:buFont typeface="Arial" panose="020B0604020202020204" pitchFamily="34" charset="0"/>
              <a:buChar char="•"/>
            </a:pPr>
            <a:r>
              <a:rPr lang="en-US" sz="2000" b="1" dirty="0" smtClean="0"/>
              <a:t>What is </a:t>
            </a:r>
            <a:r>
              <a:rPr lang="en-US" sz="2000" b="1" u="sng" dirty="0" smtClean="0"/>
              <a:t>quality</a:t>
            </a:r>
            <a:r>
              <a:rPr lang="en-US" sz="2000" b="1" dirty="0" smtClean="0"/>
              <a:t>?</a:t>
            </a:r>
            <a:r>
              <a:rPr lang="en-US" sz="2000" dirty="0" smtClean="0"/>
              <a:t>  </a:t>
            </a:r>
            <a:endParaRPr lang="en-US" sz="2000" dirty="0"/>
          </a:p>
        </p:txBody>
      </p:sp>
      <p:sp>
        <p:nvSpPr>
          <p:cNvPr id="13" name="TextBox 12"/>
          <p:cNvSpPr txBox="1"/>
          <p:nvPr/>
        </p:nvSpPr>
        <p:spPr>
          <a:xfrm>
            <a:off x="403907" y="3628561"/>
            <a:ext cx="4726379" cy="677108"/>
          </a:xfrm>
          <a:prstGeom prst="rect">
            <a:avLst/>
          </a:prstGeom>
          <a:noFill/>
        </p:spPr>
        <p:txBody>
          <a:bodyPr wrap="square" rtlCol="0">
            <a:spAutoFit/>
          </a:bodyPr>
          <a:lstStyle/>
          <a:p>
            <a:pPr marL="285750" indent="-285750">
              <a:buFont typeface="Arial" panose="020B0604020202020204" pitchFamily="34" charset="0"/>
              <a:buChar char="•"/>
            </a:pPr>
            <a:r>
              <a:rPr lang="en-US" sz="2000" b="1" dirty="0"/>
              <a:t>Quality Management System (QMS)</a:t>
            </a:r>
          </a:p>
          <a:p>
            <a:endParaRPr lang="en-US" dirty="0" err="1" smtClean="0"/>
          </a:p>
        </p:txBody>
      </p:sp>
      <p:sp>
        <p:nvSpPr>
          <p:cNvPr id="14" name="TextBox 13"/>
          <p:cNvSpPr txBox="1"/>
          <p:nvPr/>
        </p:nvSpPr>
        <p:spPr>
          <a:xfrm>
            <a:off x="481983" y="2079450"/>
            <a:ext cx="10668525" cy="1323439"/>
          </a:xfrm>
          <a:prstGeom prst="rect">
            <a:avLst/>
          </a:prstGeom>
          <a:noFill/>
        </p:spPr>
        <p:txBody>
          <a:bodyPr wrap="square" rtlCol="0">
            <a:spAutoFit/>
          </a:bodyPr>
          <a:lstStyle/>
          <a:p>
            <a:pPr algn="just"/>
            <a:r>
              <a:rPr lang="en-US" sz="2000" b="1" dirty="0" smtClean="0"/>
              <a:t>     Quality</a:t>
            </a:r>
            <a:r>
              <a:rPr lang="en-US" sz="2000" dirty="0"/>
              <a:t> is critical to satisfying your customers and retaining their loyalty so they continue to buy from you in </a:t>
            </a:r>
            <a:r>
              <a:rPr lang="en-US" sz="2000" dirty="0" smtClean="0"/>
              <a:t>the future</a:t>
            </a:r>
            <a:r>
              <a:rPr lang="en-US" sz="2000" dirty="0"/>
              <a:t>. </a:t>
            </a:r>
            <a:r>
              <a:rPr lang="en-US" sz="2000" b="1" dirty="0"/>
              <a:t>Quality</a:t>
            </a:r>
            <a:r>
              <a:rPr lang="en-US" sz="2000" dirty="0"/>
              <a:t> </a:t>
            </a:r>
            <a:r>
              <a:rPr lang="en-US" sz="2000" dirty="0" smtClean="0"/>
              <a:t>products/services </a:t>
            </a:r>
            <a:r>
              <a:rPr lang="en-US" sz="2000" dirty="0"/>
              <a:t>make an </a:t>
            </a:r>
            <a:r>
              <a:rPr lang="en-US" sz="2000" b="1" dirty="0"/>
              <a:t>important </a:t>
            </a:r>
            <a:r>
              <a:rPr lang="en-US" sz="2000" dirty="0"/>
              <a:t>in</a:t>
            </a:r>
            <a:r>
              <a:rPr lang="en-US" sz="2000" b="1" dirty="0"/>
              <a:t> </a:t>
            </a:r>
            <a:r>
              <a:rPr lang="en-US" sz="2000" dirty="0"/>
              <a:t>contribution to long-term revenue and profitability. They also enable you  </a:t>
            </a:r>
            <a:r>
              <a:rPr lang="en-US" sz="2000" dirty="0" smtClean="0"/>
              <a:t>to </a:t>
            </a:r>
            <a:r>
              <a:rPr lang="en-US" sz="2000" dirty="0"/>
              <a:t>charge and maintain higher prices.</a:t>
            </a:r>
          </a:p>
          <a:p>
            <a:endParaRPr lang="en-US" sz="2000" dirty="0" err="1" smtClean="0"/>
          </a:p>
        </p:txBody>
      </p:sp>
      <p:sp>
        <p:nvSpPr>
          <p:cNvPr id="15" name="TextBox 14"/>
          <p:cNvSpPr txBox="1"/>
          <p:nvPr/>
        </p:nvSpPr>
        <p:spPr>
          <a:xfrm>
            <a:off x="420457" y="4110972"/>
            <a:ext cx="10968176" cy="1631216"/>
          </a:xfrm>
          <a:prstGeom prst="rect">
            <a:avLst/>
          </a:prstGeom>
          <a:noFill/>
        </p:spPr>
        <p:txBody>
          <a:bodyPr wrap="square" rtlCol="0">
            <a:spAutoFit/>
          </a:bodyPr>
          <a:lstStyle/>
          <a:p>
            <a:r>
              <a:rPr lang="en-US" sz="2000" dirty="0"/>
              <a:t> </a:t>
            </a:r>
            <a:r>
              <a:rPr lang="en-US" sz="2000" dirty="0" smtClean="0"/>
              <a:t>    A</a:t>
            </a:r>
            <a:r>
              <a:rPr lang="en-US" sz="2000" b="1" dirty="0" smtClean="0"/>
              <a:t> </a:t>
            </a:r>
            <a:r>
              <a:rPr lang="en-US" sz="2000" b="1" dirty="0"/>
              <a:t>quality management system </a:t>
            </a:r>
            <a:r>
              <a:rPr lang="en-US" sz="2000" dirty="0"/>
              <a:t>(QMS) is a set of policies, processes and procedures required for planning and execution </a:t>
            </a:r>
            <a:r>
              <a:rPr lang="en-US" sz="2000" dirty="0" smtClean="0"/>
              <a:t>(</a:t>
            </a:r>
            <a:r>
              <a:rPr lang="en-US" sz="2000" dirty="0"/>
              <a:t>production/development/service) in the core business area of an organization. (i.e. areas that can impact the </a:t>
            </a:r>
            <a:r>
              <a:rPr lang="en-US" sz="2000" dirty="0" smtClean="0"/>
              <a:t>organization’s </a:t>
            </a:r>
            <a:r>
              <a:rPr lang="en-US" sz="2000" dirty="0"/>
              <a:t>ability to meet customer requirements.) ISO </a:t>
            </a:r>
            <a:r>
              <a:rPr lang="en-US" sz="2000" dirty="0" smtClean="0"/>
              <a:t>9001:2015 </a:t>
            </a:r>
            <a:r>
              <a:rPr lang="en-US" sz="2000" dirty="0"/>
              <a:t>is an example of a Quality Management System.</a:t>
            </a:r>
          </a:p>
          <a:p>
            <a:endParaRPr lang="en-US" sz="2000" dirty="0" err="1" smtClean="0"/>
          </a:p>
        </p:txBody>
      </p:sp>
      <p:sp>
        <p:nvSpPr>
          <p:cNvPr id="16" name="TextBox 15"/>
          <p:cNvSpPr txBox="1"/>
          <p:nvPr/>
        </p:nvSpPr>
        <p:spPr>
          <a:xfrm>
            <a:off x="210674" y="945578"/>
            <a:ext cx="2560829" cy="400110"/>
          </a:xfrm>
          <a:prstGeom prst="rect">
            <a:avLst/>
          </a:prstGeom>
          <a:noFill/>
        </p:spPr>
        <p:txBody>
          <a:bodyPr wrap="none" rtlCol="0">
            <a:spAutoFit/>
          </a:bodyPr>
          <a:lstStyle/>
          <a:p>
            <a:r>
              <a:rPr lang="en-US" sz="2000" b="1" dirty="0" smtClean="0"/>
              <a:t>DBSB QMS OVERVIEW</a:t>
            </a:r>
            <a:endParaRPr lang="en-MY" sz="2000" b="1" dirty="0"/>
          </a:p>
        </p:txBody>
      </p:sp>
      <p:sp>
        <p:nvSpPr>
          <p:cNvPr id="17" name="TextBox 16"/>
          <p:cNvSpPr txBox="1"/>
          <p:nvPr/>
        </p:nvSpPr>
        <p:spPr>
          <a:xfrm>
            <a:off x="25626" y="92315"/>
            <a:ext cx="10023475" cy="507831"/>
          </a:xfrm>
          <a:prstGeom prst="rect">
            <a:avLst/>
          </a:prstGeom>
          <a:noFill/>
          <a:ln>
            <a:noFill/>
          </a:ln>
          <a:effectLst/>
        </p:spPr>
        <p:txBody>
          <a:bodyPr wrap="square" rtlCol="0">
            <a:spAutoFit/>
          </a:bodyPr>
          <a:lstStyle/>
          <a:p>
            <a:r>
              <a:rPr lang="en-US" sz="2700" b="1" dirty="0">
                <a:effectLst>
                  <a:outerShdw blurRad="38100" dist="38100" dir="2700000" algn="tl">
                    <a:srgbClr val="000000">
                      <a:alpha val="43137"/>
                    </a:srgbClr>
                  </a:outerShdw>
                </a:effectLst>
              </a:rPr>
              <a:t>DBSB POLICY, OBJECTIVE </a:t>
            </a:r>
            <a:r>
              <a:rPr lang="en-US" sz="2700" b="1" dirty="0" smtClean="0">
                <a:effectLst>
                  <a:outerShdw blurRad="38100" dist="38100" dir="2700000" algn="tl">
                    <a:srgbClr val="000000">
                      <a:alpha val="43137"/>
                    </a:srgbClr>
                  </a:outerShdw>
                </a:effectLst>
              </a:rPr>
              <a:t>&amp; QMS DOCUMENTATION INTRODUCTION</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0" y="622317"/>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32450557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5</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23220"/>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DBSB </a:t>
            </a:r>
            <a:r>
              <a:rPr lang="en-MY" sz="2700" b="1" dirty="0">
                <a:effectLst>
                  <a:outerShdw blurRad="38100" dist="38100" dir="2700000" algn="tl">
                    <a:srgbClr val="000000">
                      <a:alpha val="43137"/>
                    </a:srgbClr>
                  </a:outerShdw>
                </a:effectLst>
              </a:rPr>
              <a:t>DOCUMENTATION HIERARCHY</a:t>
            </a:r>
            <a:r>
              <a:rPr lang="en-US" sz="2700" b="1" dirty="0" smtClean="0">
                <a:effectLst>
                  <a:outerShdw blurRad="38100" dist="38100" dir="2700000" algn="tl">
                    <a:srgbClr val="000000">
                      <a:alpha val="43137"/>
                    </a:srgbClr>
                  </a:outerShdw>
                </a:effectLst>
              </a:rPr>
              <a:t>?</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4" name="Diagram 13"/>
          <p:cNvGraphicFramePr/>
          <p:nvPr>
            <p:extLst>
              <p:ext uri="{D42A27DB-BD31-4B8C-83A1-F6EECF244321}">
                <p14:modId xmlns:p14="http://schemas.microsoft.com/office/powerpoint/2010/main" val="919091859"/>
              </p:ext>
            </p:extLst>
          </p:nvPr>
        </p:nvGraphicFramePr>
        <p:xfrm>
          <a:off x="5971590" y="1278513"/>
          <a:ext cx="6074229" cy="37133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Picture 15"/>
          <p:cNvPicPr>
            <a:picLocks noChangeAspect="1"/>
          </p:cNvPicPr>
          <p:nvPr/>
        </p:nvPicPr>
        <p:blipFill>
          <a:blip r:embed="rId8"/>
          <a:stretch>
            <a:fillRect/>
          </a:stretch>
        </p:blipFill>
        <p:spPr>
          <a:xfrm>
            <a:off x="1627243" y="1122491"/>
            <a:ext cx="4155301" cy="881572"/>
          </a:xfrm>
          <a:prstGeom prst="rect">
            <a:avLst/>
          </a:prstGeom>
        </p:spPr>
      </p:pic>
      <p:pic>
        <p:nvPicPr>
          <p:cNvPr id="23" name="Picture 22"/>
          <p:cNvPicPr>
            <a:picLocks noChangeAspect="1"/>
          </p:cNvPicPr>
          <p:nvPr/>
        </p:nvPicPr>
        <p:blipFill>
          <a:blip r:embed="rId9"/>
          <a:stretch>
            <a:fillRect/>
          </a:stretch>
        </p:blipFill>
        <p:spPr>
          <a:xfrm>
            <a:off x="1281581" y="1912498"/>
            <a:ext cx="4540721" cy="961549"/>
          </a:xfrm>
          <a:prstGeom prst="rect">
            <a:avLst/>
          </a:prstGeom>
        </p:spPr>
      </p:pic>
      <p:pic>
        <p:nvPicPr>
          <p:cNvPr id="24" name="Picture 23"/>
          <p:cNvPicPr>
            <a:picLocks noChangeAspect="1"/>
          </p:cNvPicPr>
          <p:nvPr/>
        </p:nvPicPr>
        <p:blipFill>
          <a:blip r:embed="rId10"/>
          <a:stretch>
            <a:fillRect/>
          </a:stretch>
        </p:blipFill>
        <p:spPr>
          <a:xfrm>
            <a:off x="959666" y="2609559"/>
            <a:ext cx="4822878" cy="820155"/>
          </a:xfrm>
          <a:prstGeom prst="rect">
            <a:avLst/>
          </a:prstGeom>
        </p:spPr>
      </p:pic>
      <p:pic>
        <p:nvPicPr>
          <p:cNvPr id="25" name="Picture 24"/>
          <p:cNvPicPr>
            <a:picLocks noChangeAspect="1"/>
          </p:cNvPicPr>
          <p:nvPr/>
        </p:nvPicPr>
        <p:blipFill>
          <a:blip r:embed="rId11"/>
          <a:stretch>
            <a:fillRect/>
          </a:stretch>
        </p:blipFill>
        <p:spPr>
          <a:xfrm>
            <a:off x="642356" y="3386209"/>
            <a:ext cx="5179945" cy="751248"/>
          </a:xfrm>
          <a:prstGeom prst="rect">
            <a:avLst/>
          </a:prstGeom>
        </p:spPr>
      </p:pic>
      <p:pic>
        <p:nvPicPr>
          <p:cNvPr id="26" name="Picture 25"/>
          <p:cNvPicPr>
            <a:picLocks noChangeAspect="1"/>
          </p:cNvPicPr>
          <p:nvPr/>
        </p:nvPicPr>
        <p:blipFill>
          <a:blip r:embed="rId12"/>
          <a:stretch>
            <a:fillRect/>
          </a:stretch>
        </p:blipFill>
        <p:spPr>
          <a:xfrm>
            <a:off x="259028" y="4137457"/>
            <a:ext cx="5523516" cy="957633"/>
          </a:xfrm>
          <a:prstGeom prst="rect">
            <a:avLst/>
          </a:prstGeom>
        </p:spPr>
      </p:pic>
    </p:spTree>
    <p:extLst>
      <p:ext uri="{BB962C8B-B14F-4D97-AF65-F5344CB8AC3E}">
        <p14:creationId xmlns:p14="http://schemas.microsoft.com/office/powerpoint/2010/main" val="13861852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D2AF45D5-B534-4892-B284-D2AC21880459}"/>
              </a:ext>
            </a:extLst>
          </p:cNvPr>
          <p:cNvSpPr>
            <a:spLocks noGrp="1"/>
          </p:cNvSpPr>
          <p:nvPr>
            <p:ph type="sldNum" sz="quarter" idx="12"/>
          </p:nvPr>
        </p:nvSpPr>
        <p:spPr/>
        <p:txBody>
          <a:bodyPr/>
          <a:lstStyle/>
          <a:p>
            <a:fld id="{7067DC33-8416-46B9-BFB5-95A4BBC5BE18}" type="slidenum">
              <a:rPr lang="en-MY" smtClean="0"/>
              <a:pPr/>
              <a:t>6</a:t>
            </a:fld>
            <a:endParaRPr lang="en-MY"/>
          </a:p>
        </p:txBody>
      </p:sp>
      <p:sp>
        <p:nvSpPr>
          <p:cNvPr id="5" name="Date Placeholder 4">
            <a:extLst>
              <a:ext uri="{FF2B5EF4-FFF2-40B4-BE49-F238E27FC236}">
                <a16:creationId xmlns:a16="http://schemas.microsoft.com/office/drawing/2014/main" xmlns="" id="{B76B24C1-771A-40FD-AEF9-4C3F84AD25C0}"/>
              </a:ext>
            </a:extLst>
          </p:cNvPr>
          <p:cNvSpPr>
            <a:spLocks noGrp="1"/>
          </p:cNvSpPr>
          <p:nvPr>
            <p:ph type="dt" sz="half" idx="10"/>
          </p:nvPr>
        </p:nvSpPr>
        <p:spPr/>
        <p:txBody>
          <a:bodyPr/>
          <a:lstStyle/>
          <a:p>
            <a:fld id="{DA3B7EBE-1A67-40F0-80D1-8C9FD07A18A1}" type="datetime1">
              <a:rPr lang="en-MY" smtClean="0"/>
              <a:t>31/5/2022</a:t>
            </a:fld>
            <a:endParaRPr lang="en-MY" dirty="0"/>
          </a:p>
        </p:txBody>
      </p:sp>
      <p:sp>
        <p:nvSpPr>
          <p:cNvPr id="10" name="TextBox 9"/>
          <p:cNvSpPr txBox="1"/>
          <p:nvPr/>
        </p:nvSpPr>
        <p:spPr>
          <a:xfrm>
            <a:off x="447149" y="918664"/>
            <a:ext cx="11422466" cy="1323439"/>
          </a:xfrm>
          <a:prstGeom prst="rect">
            <a:avLst/>
          </a:prstGeom>
          <a:noFill/>
        </p:spPr>
        <p:txBody>
          <a:bodyPr wrap="square" rtlCol="0">
            <a:spAutoFit/>
          </a:bodyPr>
          <a:lstStyle/>
          <a:p>
            <a:pPr algn="just"/>
            <a:r>
              <a:rPr lang="en-MY" sz="2000" b="1" dirty="0" smtClean="0"/>
              <a:t>ISO </a:t>
            </a:r>
            <a:r>
              <a:rPr lang="en-MY" sz="2000" b="1" dirty="0"/>
              <a:t>9001 is the international standard for a quality management system (“QMS”).</a:t>
            </a:r>
            <a:r>
              <a:rPr lang="en-MY" sz="2000" dirty="0"/>
              <a:t>  In order to be certified to the ISO 9001 standard, a company must follow the requirements set forth in the ISO 9001 Standard. The standard is used by organizations to demonstrate their ability to consistently provide products and services that meet customer and regulatory requirements and to demonstrate continuous improvement</a:t>
            </a:r>
            <a:endParaRPr lang="en-US" sz="2000" dirty="0" err="1" smtClean="0"/>
          </a:p>
        </p:txBody>
      </p:sp>
      <p:sp>
        <p:nvSpPr>
          <p:cNvPr id="11" name="TextBox 10"/>
          <p:cNvSpPr txBox="1"/>
          <p:nvPr/>
        </p:nvSpPr>
        <p:spPr>
          <a:xfrm>
            <a:off x="447149" y="2627493"/>
            <a:ext cx="11147429" cy="400110"/>
          </a:xfrm>
          <a:prstGeom prst="rect">
            <a:avLst/>
          </a:prstGeom>
          <a:noFill/>
        </p:spPr>
        <p:txBody>
          <a:bodyPr wrap="square" rtlCol="0">
            <a:spAutoFit/>
          </a:bodyPr>
          <a:lstStyle/>
          <a:p>
            <a:r>
              <a:rPr lang="en-MY" sz="2000" dirty="0"/>
              <a:t>The current version is ISO 9001:2015, which was published in September of 2015 (thus the: 2015).</a:t>
            </a:r>
            <a:endParaRPr lang="en-US" dirty="0" err="1" smtClean="0"/>
          </a:p>
        </p:txBody>
      </p:sp>
      <p:sp>
        <p:nvSpPr>
          <p:cNvPr id="12" name="TextBox 11"/>
          <p:cNvSpPr txBox="1"/>
          <p:nvPr/>
        </p:nvSpPr>
        <p:spPr>
          <a:xfrm>
            <a:off x="447149" y="3442826"/>
            <a:ext cx="11422466" cy="1015663"/>
          </a:xfrm>
          <a:prstGeom prst="rect">
            <a:avLst/>
          </a:prstGeom>
          <a:noFill/>
        </p:spPr>
        <p:txBody>
          <a:bodyPr wrap="square" rtlCol="0">
            <a:spAutoFit/>
          </a:bodyPr>
          <a:lstStyle/>
          <a:p>
            <a:pPr algn="just"/>
            <a:r>
              <a:rPr lang="en-US" sz="2000" dirty="0" smtClean="0"/>
              <a:t>ISO 9001:2015 is </a:t>
            </a:r>
            <a:r>
              <a:rPr lang="en-MY" sz="2000" dirty="0" smtClean="0"/>
              <a:t>applicable </a:t>
            </a:r>
            <a:r>
              <a:rPr lang="en-MY" sz="2000" dirty="0"/>
              <a:t>to any organization from all types of business sectors and </a:t>
            </a:r>
            <a:r>
              <a:rPr lang="en-MY" sz="2000" dirty="0" smtClean="0"/>
              <a:t>activities such as </a:t>
            </a:r>
            <a:r>
              <a:rPr lang="en-MY" sz="2000" dirty="0"/>
              <a:t>restaurant, consultancy, manufacturing </a:t>
            </a:r>
            <a:r>
              <a:rPr lang="en-MY" sz="2000" dirty="0" smtClean="0"/>
              <a:t>company and </a:t>
            </a:r>
            <a:r>
              <a:rPr lang="en-MY" sz="2000" dirty="0" smtClean="0"/>
              <a:t>etc</a:t>
            </a:r>
            <a:r>
              <a:rPr lang="en-MY" sz="2000" dirty="0"/>
              <a:t>.</a:t>
            </a:r>
            <a:endParaRPr lang="en-MY" sz="2000" dirty="0"/>
          </a:p>
          <a:p>
            <a:endParaRPr lang="en-US" sz="2000" dirty="0" err="1" smtClean="0"/>
          </a:p>
        </p:txBody>
      </p:sp>
      <p:sp>
        <p:nvSpPr>
          <p:cNvPr id="13" name="TextBox 12"/>
          <p:cNvSpPr txBox="1"/>
          <p:nvPr/>
        </p:nvSpPr>
        <p:spPr>
          <a:xfrm>
            <a:off x="501678" y="4366807"/>
            <a:ext cx="11422466" cy="707886"/>
          </a:xfrm>
          <a:prstGeom prst="rect">
            <a:avLst/>
          </a:prstGeom>
          <a:noFill/>
        </p:spPr>
        <p:txBody>
          <a:bodyPr wrap="square" rtlCol="0">
            <a:spAutoFit/>
          </a:bodyPr>
          <a:lstStyle/>
          <a:p>
            <a:pPr algn="just"/>
            <a:r>
              <a:rPr lang="en-US" sz="2000" b="1" dirty="0" smtClean="0"/>
              <a:t>Dimension Bid </a:t>
            </a:r>
            <a:r>
              <a:rPr lang="en-US" sz="2000" dirty="0" smtClean="0"/>
              <a:t>was certified to </a:t>
            </a:r>
            <a:r>
              <a:rPr lang="en-US" sz="2000" b="1" dirty="0" smtClean="0"/>
              <a:t>ISO 9001:2015 </a:t>
            </a:r>
            <a:endParaRPr lang="en-MY" sz="2000" b="1" dirty="0"/>
          </a:p>
          <a:p>
            <a:endParaRPr lang="en-US" sz="2000" dirty="0" err="1" smtClean="0"/>
          </a:p>
        </p:txBody>
      </p:sp>
      <p:grpSp>
        <p:nvGrpSpPr>
          <p:cNvPr id="14" name="Group 13"/>
          <p:cNvGrpSpPr/>
          <p:nvPr/>
        </p:nvGrpSpPr>
        <p:grpSpPr>
          <a:xfrm>
            <a:off x="5687251" y="4180035"/>
            <a:ext cx="5721597" cy="1921827"/>
            <a:chOff x="3999128" y="5031103"/>
            <a:chExt cx="5721597" cy="1479177"/>
          </a:xfrm>
        </p:grpSpPr>
        <p:sp>
          <p:nvSpPr>
            <p:cNvPr id="15" name="Explosion 1 14"/>
            <p:cNvSpPr/>
            <p:nvPr/>
          </p:nvSpPr>
          <p:spPr>
            <a:xfrm>
              <a:off x="3999128" y="5031103"/>
              <a:ext cx="5721597" cy="1479177"/>
            </a:xfrm>
            <a:prstGeom prst="irregularSeal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6" name="Rectangle 15"/>
            <p:cNvSpPr/>
            <p:nvPr/>
          </p:nvSpPr>
          <p:spPr>
            <a:xfrm>
              <a:off x="5050857" y="5389175"/>
              <a:ext cx="4044207" cy="954107"/>
            </a:xfrm>
            <a:prstGeom prst="rect">
              <a:avLst/>
            </a:prstGeom>
          </p:spPr>
          <p:txBody>
            <a:bodyPr wrap="square">
              <a:spAutoFit/>
            </a:bodyPr>
            <a:lstStyle/>
            <a:p>
              <a:r>
                <a:rPr lang="en-US" altLang="en-US" sz="2800" b="1" i="1" dirty="0">
                  <a:solidFill>
                    <a:srgbClr val="000099"/>
                  </a:solidFill>
                  <a:latin typeface="Calibri" panose="020F0502020204030204" pitchFamily="34" charset="0"/>
                  <a:cs typeface="Aparajita" panose="020B0604020202020204" pitchFamily="34" charset="0"/>
                </a:rPr>
                <a:t>DBSB was </a:t>
              </a:r>
              <a:r>
                <a:rPr lang="en-US" altLang="en-US" sz="2800" b="1" i="1" dirty="0" smtClean="0">
                  <a:solidFill>
                    <a:srgbClr val="000099"/>
                  </a:solidFill>
                  <a:latin typeface="Calibri" panose="020F0502020204030204" pitchFamily="34" charset="0"/>
                  <a:cs typeface="Aparajita" panose="020B0604020202020204" pitchFamily="34" charset="0"/>
                </a:rPr>
                <a:t>certified </a:t>
              </a:r>
              <a:r>
                <a:rPr lang="en-US" altLang="en-US" sz="2800" b="1" i="1" dirty="0">
                  <a:solidFill>
                    <a:srgbClr val="000099"/>
                  </a:solidFill>
                  <a:latin typeface="Calibri" panose="020F0502020204030204" pitchFamily="34" charset="0"/>
                  <a:cs typeface="Aparajita" panose="020B0604020202020204" pitchFamily="34" charset="0"/>
                </a:rPr>
                <a:t>to </a:t>
              </a:r>
              <a:endParaRPr lang="en-US" altLang="en-US" sz="2800" b="1" i="1" dirty="0" smtClean="0">
                <a:solidFill>
                  <a:srgbClr val="000099"/>
                </a:solidFill>
                <a:latin typeface="Calibri" panose="020F0502020204030204" pitchFamily="34" charset="0"/>
                <a:cs typeface="Aparajita" panose="020B0604020202020204" pitchFamily="34" charset="0"/>
              </a:endParaRPr>
            </a:p>
            <a:p>
              <a:r>
                <a:rPr lang="en-US" altLang="en-US" sz="2800" b="1" i="1" dirty="0">
                  <a:solidFill>
                    <a:srgbClr val="000099"/>
                  </a:solidFill>
                  <a:latin typeface="Calibri" panose="020F0502020204030204" pitchFamily="34" charset="0"/>
                  <a:cs typeface="Aparajita" panose="020B0604020202020204" pitchFamily="34" charset="0"/>
                </a:rPr>
                <a:t> </a:t>
              </a:r>
              <a:r>
                <a:rPr lang="en-US" altLang="en-US" sz="2800" b="1" i="1" dirty="0" smtClean="0">
                  <a:solidFill>
                    <a:srgbClr val="000099"/>
                  </a:solidFill>
                  <a:latin typeface="Calibri" panose="020F0502020204030204" pitchFamily="34" charset="0"/>
                  <a:cs typeface="Aparajita" panose="020B0604020202020204" pitchFamily="34" charset="0"/>
                </a:rPr>
                <a:t>       ISO </a:t>
              </a:r>
              <a:r>
                <a:rPr lang="en-US" altLang="en-US" sz="2800" b="1" i="1" dirty="0">
                  <a:solidFill>
                    <a:srgbClr val="000099"/>
                  </a:solidFill>
                  <a:latin typeface="Calibri" panose="020F0502020204030204" pitchFamily="34" charset="0"/>
                  <a:cs typeface="Aparajita" panose="020B0604020202020204" pitchFamily="34" charset="0"/>
                </a:rPr>
                <a:t>9001:2015 </a:t>
              </a:r>
              <a:endParaRPr lang="en-MY" sz="2800" dirty="0"/>
            </a:p>
          </p:txBody>
        </p:sp>
      </p:grpSp>
      <p:sp>
        <p:nvSpPr>
          <p:cNvPr id="17" name="TextBox 16"/>
          <p:cNvSpPr txBox="1"/>
          <p:nvPr/>
        </p:nvSpPr>
        <p:spPr>
          <a:xfrm>
            <a:off x="307820" y="171172"/>
            <a:ext cx="9721111" cy="523220"/>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ISO DEFINITION?</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115241" y="594494"/>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3707297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7</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971600" y="1124744"/>
            <a:ext cx="3924601" cy="400110"/>
          </a:xfrm>
          <a:prstGeom prst="rect">
            <a:avLst/>
          </a:prstGeom>
          <a:noFill/>
        </p:spPr>
        <p:txBody>
          <a:bodyPr wrap="none" rtlCol="0">
            <a:spAutoFit/>
          </a:bodyPr>
          <a:lstStyle/>
          <a:p>
            <a:r>
              <a:rPr lang="en-US" sz="2000" b="1" dirty="0" smtClean="0"/>
              <a:t>Difference between ISO &amp; API Q2:</a:t>
            </a:r>
            <a:endParaRPr lang="en-MY" sz="2000" b="1" dirty="0"/>
          </a:p>
        </p:txBody>
      </p:sp>
      <p:graphicFrame>
        <p:nvGraphicFramePr>
          <p:cNvPr id="19" name="Table 18"/>
          <p:cNvGraphicFramePr>
            <a:graphicFrameLocks noGrp="1"/>
          </p:cNvGraphicFramePr>
          <p:nvPr>
            <p:extLst>
              <p:ext uri="{D42A27DB-BD31-4B8C-83A1-F6EECF244321}">
                <p14:modId xmlns:p14="http://schemas.microsoft.com/office/powerpoint/2010/main" val="3484633422"/>
              </p:ext>
            </p:extLst>
          </p:nvPr>
        </p:nvGraphicFramePr>
        <p:xfrm>
          <a:off x="1039841" y="1628800"/>
          <a:ext cx="10018685" cy="3814738"/>
        </p:xfrm>
        <a:graphic>
          <a:graphicData uri="http://schemas.openxmlformats.org/drawingml/2006/table">
            <a:tbl>
              <a:tblPr firstRow="1" bandRow="1">
                <a:tableStyleId>{7DF18680-E054-41AD-8BC1-D1AEF772440D}</a:tableStyleId>
              </a:tblPr>
              <a:tblGrid>
                <a:gridCol w="3340725"/>
                <a:gridCol w="3340725"/>
                <a:gridCol w="3337235"/>
              </a:tblGrid>
              <a:tr h="767814">
                <a:tc>
                  <a:txBody>
                    <a:bodyPr/>
                    <a:lstStyle/>
                    <a:p>
                      <a:pPr algn="ctr"/>
                      <a:r>
                        <a:rPr lang="en-US" dirty="0" smtClean="0"/>
                        <a:t>ISO 9001:2008 </a:t>
                      </a:r>
                      <a:r>
                        <a:rPr lang="en-US" u="sng" strike="noStrike" dirty="0" smtClean="0">
                          <a:solidFill>
                            <a:schemeClr val="tx1"/>
                          </a:solidFill>
                        </a:rPr>
                        <a:t>(</a:t>
                      </a:r>
                      <a:r>
                        <a:rPr lang="en-US" i="1" u="sng" strike="noStrike" dirty="0" smtClean="0">
                          <a:solidFill>
                            <a:schemeClr val="tx1"/>
                          </a:solidFill>
                        </a:rPr>
                        <a:t>obsolete</a:t>
                      </a:r>
                      <a:r>
                        <a:rPr lang="en-US" u="sng" strike="noStrike" dirty="0" smtClean="0">
                          <a:solidFill>
                            <a:schemeClr val="tx1"/>
                          </a:solidFill>
                        </a:rPr>
                        <a:t>)</a:t>
                      </a:r>
                      <a:endParaRPr lang="en-MY" u="sng" strike="noStrike" dirty="0">
                        <a:solidFill>
                          <a:schemeClr val="tx1"/>
                        </a:solidFill>
                      </a:endParaRPr>
                    </a:p>
                  </a:txBody>
                  <a:tcPr anchor="ctr">
                    <a:solidFill>
                      <a:srgbClr val="C00000"/>
                    </a:solidFill>
                  </a:tcPr>
                </a:tc>
                <a:tc>
                  <a:txBody>
                    <a:bodyPr/>
                    <a:lstStyle/>
                    <a:p>
                      <a:pPr algn="ctr"/>
                      <a:r>
                        <a:rPr lang="en-US" dirty="0" smtClean="0"/>
                        <a:t>ISO 9001:2015</a:t>
                      </a:r>
                      <a:endParaRPr lang="en-MY" dirty="0">
                        <a:solidFill>
                          <a:schemeClr val="tx1"/>
                        </a:solidFill>
                      </a:endParaRPr>
                    </a:p>
                  </a:txBody>
                  <a:tcPr anchor="ctr"/>
                </a:tc>
                <a:tc>
                  <a:txBody>
                    <a:bodyPr/>
                    <a:lstStyle/>
                    <a:p>
                      <a:pPr algn="ctr"/>
                      <a:r>
                        <a:rPr lang="en-US" dirty="0" smtClean="0"/>
                        <a:t>API Spec Q2</a:t>
                      </a:r>
                      <a:endParaRPr lang="en-MY" dirty="0">
                        <a:solidFill>
                          <a:schemeClr val="tx1"/>
                        </a:solidFill>
                      </a:endParaRPr>
                    </a:p>
                  </a:txBody>
                  <a:tcPr anchor="ctr"/>
                </a:tc>
              </a:tr>
              <a:tr h="3046924">
                <a:tc>
                  <a:txBody>
                    <a:bodyPr/>
                    <a:lstStyle/>
                    <a:p>
                      <a:pPr algn="just"/>
                      <a:endParaRPr lang="en-MY" sz="1800" kern="1200" dirty="0" smtClean="0">
                        <a:effectLst/>
                      </a:endParaRPr>
                    </a:p>
                    <a:p>
                      <a:pPr algn="just"/>
                      <a:r>
                        <a:rPr lang="en-MY" sz="1800" kern="1200" dirty="0" smtClean="0">
                          <a:effectLst/>
                        </a:rPr>
                        <a:t>Related to Quality Management System, applicable to any organization from all types of business sectors and activities.</a:t>
                      </a:r>
                    </a:p>
                    <a:p>
                      <a:pPr algn="just"/>
                      <a:endParaRPr lang="en-US" sz="1800" kern="1200" dirty="0" smtClean="0">
                        <a:effectLst/>
                      </a:endParaRPr>
                    </a:p>
                    <a:p>
                      <a:pPr algn="just"/>
                      <a:endParaRPr lang="en-MY" sz="1800" u="none" strike="noStrike" kern="1200" baseline="0" dirty="0" smtClean="0"/>
                    </a:p>
                    <a:p>
                      <a:pPr algn="ctr"/>
                      <a:r>
                        <a:rPr lang="en-MY" sz="1800" b="1" u="sng" strike="noStrike" kern="1200" baseline="0" dirty="0" smtClean="0"/>
                        <a:t>Process</a:t>
                      </a:r>
                      <a:r>
                        <a:rPr lang="en-MY" sz="1800" u="none" strike="noStrike" kern="1200" baseline="0" dirty="0" smtClean="0"/>
                        <a:t> Based Management System</a:t>
                      </a:r>
                    </a:p>
                    <a:p>
                      <a:endParaRPr lang="en-MY" sz="1800" dirty="0"/>
                    </a:p>
                  </a:txBody>
                  <a:tcPr>
                    <a:solidFill>
                      <a:schemeClr val="accent4">
                        <a:lumMod val="60000"/>
                        <a:lumOff val="40000"/>
                      </a:schemeClr>
                    </a:solidFill>
                  </a:tcPr>
                </a:tc>
                <a:tc>
                  <a:txBody>
                    <a:bodyPr/>
                    <a:lstStyle/>
                    <a:p>
                      <a:pPr algn="just"/>
                      <a:endParaRPr lang="en-MY" sz="1800" kern="1200" dirty="0" smtClean="0">
                        <a:effectLst/>
                      </a:endParaRPr>
                    </a:p>
                    <a:p>
                      <a:pPr algn="just"/>
                      <a:r>
                        <a:rPr lang="en-MY" sz="1800" kern="1200" dirty="0" smtClean="0">
                          <a:effectLst/>
                        </a:rPr>
                        <a:t>Related to Quality Management System, applicable to any organization from all types of business sectors and activities.</a:t>
                      </a:r>
                    </a:p>
                    <a:p>
                      <a:pPr algn="just"/>
                      <a:endParaRPr lang="en-US" sz="1800" kern="1200" dirty="0" smtClean="0">
                        <a:effectLst/>
                      </a:endParaRPr>
                    </a:p>
                    <a:p>
                      <a:pPr algn="just"/>
                      <a:endParaRPr lang="en-MY" sz="1800" u="none" strike="noStrike" kern="1200" baseline="0" dirty="0" smtClean="0"/>
                    </a:p>
                    <a:p>
                      <a:pPr algn="ctr"/>
                      <a:r>
                        <a:rPr lang="en-MY" sz="1800" b="1" u="sng" strike="noStrike" kern="1200" baseline="0" dirty="0" smtClean="0"/>
                        <a:t>Risk</a:t>
                      </a:r>
                      <a:r>
                        <a:rPr lang="en-MY" sz="1800" u="none" strike="noStrike" kern="1200" baseline="0" dirty="0" smtClean="0"/>
                        <a:t> Based Thinking</a:t>
                      </a:r>
                      <a:endParaRPr lang="en-MY" sz="1800" b="0" i="0" u="none" strike="noStrike" kern="1200" baseline="0" dirty="0" smtClean="0">
                        <a:solidFill>
                          <a:schemeClr val="dk1"/>
                        </a:solidFill>
                        <a:latin typeface="+mn-lt"/>
                        <a:ea typeface="+mn-ea"/>
                        <a:cs typeface="+mn-cs"/>
                      </a:endParaRPr>
                    </a:p>
                  </a:txBody>
                  <a:tcPr/>
                </a:tc>
                <a:tc>
                  <a:txBody>
                    <a:bodyPr/>
                    <a:lstStyle/>
                    <a:p>
                      <a:pPr algn="just"/>
                      <a:endParaRPr lang="en-US" sz="1800" dirty="0" smtClean="0"/>
                    </a:p>
                    <a:p>
                      <a:pPr algn="just"/>
                      <a:r>
                        <a:rPr lang="en-US" sz="1800" dirty="0" smtClean="0"/>
                        <a:t>Specification for Quality Management System Requirements for Service Supply Organizations for the Petroleum and Natural Gas Industries</a:t>
                      </a:r>
                    </a:p>
                    <a:p>
                      <a:pPr algn="just"/>
                      <a:endParaRPr lang="en-US" sz="1800" dirty="0" smtClean="0"/>
                    </a:p>
                    <a:p>
                      <a:pPr algn="ctr"/>
                      <a:r>
                        <a:rPr lang="en-US" sz="1800" dirty="0" smtClean="0"/>
                        <a:t>Is a </a:t>
                      </a:r>
                      <a:r>
                        <a:rPr lang="en-US" sz="1800" b="1" u="sng" dirty="0" smtClean="0"/>
                        <a:t>Risk</a:t>
                      </a:r>
                      <a:r>
                        <a:rPr lang="en-US" sz="1800" dirty="0" smtClean="0"/>
                        <a:t>-based Quality Management system</a:t>
                      </a:r>
                    </a:p>
                    <a:p>
                      <a:pPr algn="just"/>
                      <a:endParaRPr lang="en-MY" sz="1800" b="0" dirty="0"/>
                    </a:p>
                  </a:txBody>
                  <a:tcPr/>
                </a:tc>
              </a:tr>
            </a:tbl>
          </a:graphicData>
        </a:graphic>
      </p:graphicFrame>
      <p:sp>
        <p:nvSpPr>
          <p:cNvPr id="12" name="TextBox 11"/>
          <p:cNvSpPr txBox="1"/>
          <p:nvPr/>
        </p:nvSpPr>
        <p:spPr>
          <a:xfrm>
            <a:off x="25627" y="165745"/>
            <a:ext cx="9888064" cy="507831"/>
          </a:xfrm>
          <a:prstGeom prst="rect">
            <a:avLst/>
          </a:prstGeom>
          <a:noFill/>
          <a:ln>
            <a:noFill/>
          </a:ln>
          <a:effectLst/>
        </p:spPr>
        <p:txBody>
          <a:bodyPr wrap="square" rtlCol="0">
            <a:spAutoFit/>
          </a:bodyPr>
          <a:lstStyle/>
          <a:p>
            <a:r>
              <a:rPr lang="en-US" sz="2700" b="1" dirty="0">
                <a:effectLst>
                  <a:outerShdw blurRad="38100" dist="38100" dir="2700000" algn="tl">
                    <a:srgbClr val="000000">
                      <a:alpha val="43137"/>
                    </a:srgbClr>
                  </a:outerShdw>
                </a:effectLst>
              </a:rPr>
              <a:t>DBSB POLICY, OBJECTIVE </a:t>
            </a:r>
            <a:r>
              <a:rPr lang="en-US" sz="2700" b="1" dirty="0" smtClean="0">
                <a:effectLst>
                  <a:outerShdw blurRad="38100" dist="38100" dir="2700000" algn="tl">
                    <a:srgbClr val="000000">
                      <a:alpha val="43137"/>
                    </a:srgbClr>
                  </a:outerShdw>
                </a:effectLst>
              </a:rPr>
              <a:t>&amp; QMS DOCUMENTATION INTRODUCTION</a:t>
            </a:r>
            <a:endParaRPr lang="en-US" sz="2700" b="1" dirty="0">
              <a:effectLst>
                <a:outerShdw blurRad="38100" dist="38100" dir="2700000" algn="tl">
                  <a:srgbClr val="000000">
                    <a:alpha val="43137"/>
                  </a:srgbClr>
                </a:outerShdw>
              </a:effectLst>
            </a:endParaRPr>
          </a:p>
        </p:txBody>
      </p:sp>
      <p:grpSp>
        <p:nvGrpSpPr>
          <p:cNvPr id="13" name="Group 12"/>
          <p:cNvGrpSpPr/>
          <p:nvPr/>
        </p:nvGrpSpPr>
        <p:grpSpPr>
          <a:xfrm>
            <a:off x="0" y="695747"/>
            <a:ext cx="10106270" cy="181724"/>
            <a:chOff x="66448" y="713179"/>
            <a:chExt cx="10106270" cy="181724"/>
          </a:xfrm>
        </p:grpSpPr>
        <p:cxnSp>
          <p:nvCxnSpPr>
            <p:cNvPr id="14" name="Straight Connector 13"/>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6" name="Oval 15"/>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9585636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8</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764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ISO &amp; API Q2 STANDARD (for OPERATION)</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48457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4" name="Table 13"/>
          <p:cNvGraphicFramePr>
            <a:graphicFrameLocks noGrp="1"/>
          </p:cNvGraphicFramePr>
          <p:nvPr>
            <p:extLst>
              <p:ext uri="{D42A27DB-BD31-4B8C-83A1-F6EECF244321}">
                <p14:modId xmlns:p14="http://schemas.microsoft.com/office/powerpoint/2010/main" val="544877805"/>
              </p:ext>
            </p:extLst>
          </p:nvPr>
        </p:nvGraphicFramePr>
        <p:xfrm>
          <a:off x="27538" y="689120"/>
          <a:ext cx="12125551" cy="6123160"/>
        </p:xfrm>
        <a:graphic>
          <a:graphicData uri="http://schemas.openxmlformats.org/drawingml/2006/table">
            <a:tbl>
              <a:tblPr firstRow="1" bandRow="1">
                <a:tableStyleId>{7DF18680-E054-41AD-8BC1-D1AEF772440D}</a:tableStyleId>
              </a:tblPr>
              <a:tblGrid>
                <a:gridCol w="6065945"/>
                <a:gridCol w="6059606"/>
              </a:tblGrid>
              <a:tr h="408160">
                <a:tc>
                  <a:txBody>
                    <a:bodyPr/>
                    <a:lstStyle/>
                    <a:p>
                      <a:pPr algn="ctr"/>
                      <a:r>
                        <a:rPr lang="en-US" dirty="0" smtClean="0">
                          <a:solidFill>
                            <a:schemeClr val="tx1"/>
                          </a:solidFill>
                        </a:rPr>
                        <a:t>ISO 9001:2015</a:t>
                      </a:r>
                      <a:endParaRPr lang="en-MY" dirty="0">
                        <a:solidFill>
                          <a:schemeClr val="tx1"/>
                        </a:solidFill>
                      </a:endParaRPr>
                    </a:p>
                  </a:txBody>
                  <a:tcPr anchor="ctr"/>
                </a:tc>
                <a:tc>
                  <a:txBody>
                    <a:bodyPr/>
                    <a:lstStyle/>
                    <a:p>
                      <a:pPr algn="ctr"/>
                      <a:r>
                        <a:rPr lang="en-US" dirty="0" smtClean="0">
                          <a:solidFill>
                            <a:schemeClr val="tx1"/>
                          </a:solidFill>
                        </a:rPr>
                        <a:t>API Spec Q2</a:t>
                      </a:r>
                      <a:endParaRPr lang="en-MY" dirty="0">
                        <a:solidFill>
                          <a:schemeClr val="tx1"/>
                        </a:solidFill>
                      </a:endParaRPr>
                    </a:p>
                  </a:txBody>
                  <a:tcPr anchor="ctr"/>
                </a:tc>
              </a:tr>
              <a:tr h="5303520">
                <a:tc>
                  <a:txBody>
                    <a:bodyPr/>
                    <a:lstStyle/>
                    <a:p>
                      <a:pPr algn="just"/>
                      <a:r>
                        <a:rPr lang="en-US" sz="1400" kern="1200" dirty="0" smtClean="0">
                          <a:effectLst/>
                        </a:rPr>
                        <a:t>4.4 Quality Management System and its processes</a:t>
                      </a:r>
                    </a:p>
                    <a:p>
                      <a:pPr algn="just"/>
                      <a:r>
                        <a:rPr lang="en-US" sz="1400" kern="1200" dirty="0" smtClean="0">
                          <a:effectLst/>
                        </a:rPr>
                        <a:t>4.4.1 </a:t>
                      </a:r>
                      <a:r>
                        <a:rPr lang="en-US" sz="1400" b="1" kern="1200" dirty="0" smtClean="0">
                          <a:effectLst/>
                        </a:rPr>
                        <a:t>The organization shall establish, implement, maintain and continually improve</a:t>
                      </a:r>
                      <a:r>
                        <a:rPr lang="en-US" sz="1400" kern="1200" dirty="0" smtClean="0">
                          <a:effectLst/>
                        </a:rPr>
                        <a:t> a QMS, including the processes needed and their interactions</a:t>
                      </a:r>
                    </a:p>
                    <a:p>
                      <a:pPr algn="just"/>
                      <a:r>
                        <a:rPr lang="en-US" sz="1400" kern="1200" dirty="0" smtClean="0">
                          <a:effectLst/>
                        </a:rPr>
                        <a:t>4.4.2</a:t>
                      </a:r>
                      <a:r>
                        <a:rPr lang="en-US" sz="1400" kern="1200" baseline="0" dirty="0" smtClean="0">
                          <a:effectLst/>
                        </a:rPr>
                        <a:t> </a:t>
                      </a:r>
                    </a:p>
                    <a:p>
                      <a:pPr marL="342900" indent="-342900" algn="just">
                        <a:buAutoNum type="alphaLcParenR"/>
                      </a:pPr>
                      <a:r>
                        <a:rPr lang="en-US" sz="1400" b="1" kern="1200" baseline="0" dirty="0" smtClean="0">
                          <a:effectLst/>
                        </a:rPr>
                        <a:t>Maintain documented </a:t>
                      </a:r>
                      <a:r>
                        <a:rPr lang="en-US" sz="1400" kern="1200" baseline="0" dirty="0" smtClean="0">
                          <a:effectLst/>
                        </a:rPr>
                        <a:t>information to support the operation of its processes</a:t>
                      </a:r>
                    </a:p>
                    <a:p>
                      <a:pPr marL="342900" indent="-342900" algn="just">
                        <a:buAutoNum type="alphaLcParenR"/>
                      </a:pPr>
                      <a:r>
                        <a:rPr lang="en-US" sz="1400" b="1" kern="1200" baseline="0" dirty="0" smtClean="0">
                          <a:effectLst/>
                        </a:rPr>
                        <a:t>Retain documented </a:t>
                      </a:r>
                      <a:r>
                        <a:rPr lang="en-US" sz="1400" kern="1200" baseline="0" dirty="0" smtClean="0">
                          <a:effectLst/>
                        </a:rPr>
                        <a:t>information to have confidence that the processes are being carried out as planned</a:t>
                      </a:r>
                    </a:p>
                    <a:p>
                      <a:pPr marL="0" indent="0" algn="just">
                        <a:buNone/>
                      </a:pPr>
                      <a:endParaRPr lang="en-US" sz="700" kern="1200" baseline="0" dirty="0" smtClean="0">
                        <a:effectLst/>
                      </a:endParaRPr>
                    </a:p>
                    <a:p>
                      <a:pPr marL="0" indent="0" algn="just">
                        <a:buNone/>
                      </a:pPr>
                      <a:r>
                        <a:rPr lang="en-US" sz="1400" kern="1200" baseline="0" dirty="0" smtClean="0">
                          <a:effectLst/>
                        </a:rPr>
                        <a:t>7.2 Competence </a:t>
                      </a:r>
                    </a:p>
                    <a:p>
                      <a:pPr marL="0" indent="0" algn="just">
                        <a:buNone/>
                      </a:pPr>
                      <a:r>
                        <a:rPr lang="en-US" sz="1400" kern="1200" baseline="0" dirty="0" smtClean="0">
                          <a:effectLst/>
                        </a:rPr>
                        <a:t>The organization shall:</a:t>
                      </a:r>
                    </a:p>
                    <a:p>
                      <a:pPr marL="342900" indent="-342900" algn="just">
                        <a:buAutoNum type="alphaLcParenR"/>
                      </a:pPr>
                      <a:r>
                        <a:rPr lang="en-US" sz="1400" kern="1200" baseline="0" dirty="0" smtClean="0">
                          <a:effectLst/>
                        </a:rPr>
                        <a:t>Determine the necessary competence of persons doing work under its control that affects the performance and effectiveness of QMS</a:t>
                      </a:r>
                    </a:p>
                    <a:p>
                      <a:pPr marL="342900" indent="-342900" algn="just">
                        <a:buAutoNum type="alphaLcParenR"/>
                      </a:pPr>
                      <a:r>
                        <a:rPr lang="en-US" sz="1400" kern="1200" baseline="0" dirty="0" smtClean="0">
                          <a:effectLst/>
                        </a:rPr>
                        <a:t>Ensure that these persons are competent on the basis of appropriate education, training, skills and experience</a:t>
                      </a:r>
                      <a:endParaRPr lang="en-US" sz="1400" kern="1200" dirty="0" smtClean="0">
                        <a:effectLst/>
                      </a:endParaRPr>
                    </a:p>
                    <a:p>
                      <a:pPr algn="just"/>
                      <a:endParaRPr lang="en-US" sz="800" kern="1200" dirty="0" smtClean="0">
                        <a:effectLst/>
                      </a:endParaRPr>
                    </a:p>
                    <a:p>
                      <a:pPr algn="just"/>
                      <a:r>
                        <a:rPr lang="en-MY" sz="1400" kern="1200" dirty="0" smtClean="0">
                          <a:effectLst/>
                        </a:rPr>
                        <a:t>8.1 Operational planning and control</a:t>
                      </a:r>
                    </a:p>
                    <a:p>
                      <a:pPr algn="just"/>
                      <a:r>
                        <a:rPr lang="en-US" sz="1400" kern="1200" dirty="0" smtClean="0">
                          <a:effectLst/>
                        </a:rPr>
                        <a:t>8.2 Requirements for products and services</a:t>
                      </a:r>
                    </a:p>
                    <a:p>
                      <a:pPr algn="just"/>
                      <a:r>
                        <a:rPr lang="en-US" sz="1400" kern="1200" dirty="0" smtClean="0">
                          <a:effectLst/>
                        </a:rPr>
                        <a:t>8.3 Design and development of products and services (Inputs, design controls and outputs)</a:t>
                      </a:r>
                    </a:p>
                    <a:p>
                      <a:pPr algn="just"/>
                      <a:endParaRPr lang="en-US" sz="900" kern="1200" dirty="0" smtClean="0">
                        <a:effectLst/>
                      </a:endParaRPr>
                    </a:p>
                    <a:p>
                      <a:pPr algn="just"/>
                      <a:r>
                        <a:rPr lang="en-US" sz="1400" kern="1200" dirty="0" smtClean="0">
                          <a:effectLst/>
                        </a:rPr>
                        <a:t>8.5</a:t>
                      </a:r>
                      <a:r>
                        <a:rPr lang="en-US" sz="1400" kern="1200" baseline="0" dirty="0" smtClean="0">
                          <a:effectLst/>
                        </a:rPr>
                        <a:t> Production and Service Provision – The organization shall implement production and service provision under controlled conditions such as availability of documented information</a:t>
                      </a:r>
                    </a:p>
                    <a:p>
                      <a:pPr algn="just"/>
                      <a:endParaRPr lang="en-US" sz="900" kern="1200" baseline="0" dirty="0" smtClean="0">
                        <a:effectLst/>
                      </a:endParaRPr>
                    </a:p>
                    <a:p>
                      <a:pPr algn="just"/>
                      <a:r>
                        <a:rPr lang="en-US" sz="1400" kern="1200" baseline="0" dirty="0" smtClean="0">
                          <a:effectLst/>
                        </a:rPr>
                        <a:t>8.5.5 Post-delivery activities – The organization shall meet requirements for post-delivery activities associated with the products and services such as customer requirements (DOR, Personnel and Equipment Utilization, Offshore activity Summary) and customer feedback</a:t>
                      </a:r>
                      <a:r>
                        <a:rPr lang="en-US" sz="1400" kern="1200" dirty="0" smtClean="0">
                          <a:effectLst/>
                        </a:rPr>
                        <a:t> (CSS Form)</a:t>
                      </a:r>
                      <a:endParaRPr lang="en-MY" sz="1400" kern="1200" dirty="0" smtClean="0">
                        <a:effectLst/>
                      </a:endParaRPr>
                    </a:p>
                  </a:txBody>
                  <a:tcPr/>
                </a:tc>
                <a:tc>
                  <a:txBody>
                    <a:bodyPr/>
                    <a:lstStyle/>
                    <a:p>
                      <a:pPr algn="just"/>
                      <a:r>
                        <a:rPr lang="en-US" sz="1400" dirty="0" smtClean="0"/>
                        <a:t>4 Quality Management System Requirements </a:t>
                      </a:r>
                    </a:p>
                    <a:p>
                      <a:pPr algn="just"/>
                      <a:r>
                        <a:rPr lang="en-US" sz="1400" dirty="0" smtClean="0"/>
                        <a:t>4.1.1 The organization</a:t>
                      </a:r>
                      <a:r>
                        <a:rPr lang="en-US" sz="1400" baseline="0" dirty="0" smtClean="0"/>
                        <a:t> shall establish, document, implement, maintain, measure the effectiveness of, and improve upon a QMS in accordance with the requirements of this document</a:t>
                      </a:r>
                    </a:p>
                    <a:p>
                      <a:pPr algn="just"/>
                      <a:endParaRPr lang="en-US" sz="1400" baseline="0" dirty="0" smtClean="0"/>
                    </a:p>
                    <a:p>
                      <a:pPr algn="just"/>
                      <a:r>
                        <a:rPr lang="en-US" sz="1400" baseline="0" dirty="0" smtClean="0"/>
                        <a:t>4.3.2.3 Training and Awareness</a:t>
                      </a:r>
                    </a:p>
                    <a:p>
                      <a:pPr algn="just"/>
                      <a:r>
                        <a:rPr lang="en-US" sz="1400" baseline="0" dirty="0" smtClean="0"/>
                        <a:t>The organization shall:</a:t>
                      </a:r>
                    </a:p>
                    <a:p>
                      <a:pPr marL="342900" indent="-342900" algn="just">
                        <a:buAutoNum type="alphaLcParenR"/>
                      </a:pPr>
                      <a:r>
                        <a:rPr lang="en-US" sz="1400" baseline="0" dirty="0" smtClean="0"/>
                        <a:t>Provide for QMS training and for job training of the organization’s personnel who effect the execution of services or provision of service-related products.</a:t>
                      </a:r>
                    </a:p>
                    <a:p>
                      <a:pPr marL="342900" indent="-342900" algn="just">
                        <a:buAutoNum type="alphaLcParenR"/>
                      </a:pPr>
                      <a:r>
                        <a:rPr lang="en-US" sz="1400" baseline="0" dirty="0" smtClean="0"/>
                        <a:t>Maintain appropriate records of education, training, skills and experience</a:t>
                      </a:r>
                    </a:p>
                    <a:p>
                      <a:pPr marL="0" indent="0" algn="just">
                        <a:buNone/>
                      </a:pPr>
                      <a:endParaRPr lang="en-US" sz="1400" dirty="0" smtClean="0"/>
                    </a:p>
                    <a:p>
                      <a:pPr algn="just"/>
                      <a:r>
                        <a:rPr lang="en-US" sz="1400" dirty="0" smtClean="0"/>
                        <a:t>5.2 Planning</a:t>
                      </a:r>
                    </a:p>
                    <a:p>
                      <a:pPr algn="just"/>
                      <a:r>
                        <a:rPr lang="en-US" sz="1400" dirty="0" smtClean="0"/>
                        <a:t>The organization shall identify and plan the processes and documents needed for service and service-related product </a:t>
                      </a:r>
                    </a:p>
                    <a:p>
                      <a:pPr algn="just"/>
                      <a:endParaRPr lang="en-US" sz="1400" dirty="0" smtClean="0"/>
                    </a:p>
                    <a:p>
                      <a:pPr algn="just"/>
                      <a:r>
                        <a:rPr lang="en-US" sz="1400" dirty="0" smtClean="0"/>
                        <a:t>5.4 Design and Development (Planning, Inputs, Outputs, verification, Final Review and Approval)</a:t>
                      </a:r>
                    </a:p>
                    <a:p>
                      <a:pPr algn="just"/>
                      <a:endParaRPr lang="en-US" sz="1400" dirty="0" smtClean="0"/>
                    </a:p>
                    <a:p>
                      <a:pPr algn="just"/>
                      <a:r>
                        <a:rPr lang="en-US" sz="1400" dirty="0" smtClean="0"/>
                        <a:t>5.7 Execution of Service –</a:t>
                      </a:r>
                      <a:r>
                        <a:rPr lang="en-US" sz="1400" baseline="0" dirty="0" smtClean="0"/>
                        <a:t> Controls for execution of the service shall be documented (checklists, process sheet or other types of documents)</a:t>
                      </a:r>
                    </a:p>
                    <a:p>
                      <a:pPr algn="just"/>
                      <a:endParaRPr lang="en-US" sz="1400" baseline="0" dirty="0" smtClean="0"/>
                    </a:p>
                    <a:p>
                      <a:pPr algn="just"/>
                      <a:r>
                        <a:rPr lang="en-US" sz="1400" baseline="0" dirty="0" smtClean="0"/>
                        <a:t>5.9 Service Performance Validation – The organization shall maintain a documented procedure to validate the execution of the service performance to confirm that requirements were achieved</a:t>
                      </a:r>
                      <a:endParaRPr lang="en-US" sz="1400" dirty="0" smtClean="0"/>
                    </a:p>
                  </a:txBody>
                  <a:tcPr/>
                </a:tc>
              </a:tr>
            </a:tbl>
          </a:graphicData>
        </a:graphic>
      </p:graphicFrame>
    </p:spTree>
    <p:extLst>
      <p:ext uri="{BB962C8B-B14F-4D97-AF65-F5344CB8AC3E}">
        <p14:creationId xmlns:p14="http://schemas.microsoft.com/office/powerpoint/2010/main" val="33909154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9</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STANDARD REQUIREMENT (ISO &amp; API Q2)</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3" name="Table 12"/>
          <p:cNvGraphicFramePr>
            <a:graphicFrameLocks noGrp="1"/>
          </p:cNvGraphicFramePr>
          <p:nvPr>
            <p:extLst>
              <p:ext uri="{D42A27DB-BD31-4B8C-83A1-F6EECF244321}">
                <p14:modId xmlns:p14="http://schemas.microsoft.com/office/powerpoint/2010/main" val="2180271178"/>
              </p:ext>
            </p:extLst>
          </p:nvPr>
        </p:nvGraphicFramePr>
        <p:xfrm>
          <a:off x="259027" y="1052187"/>
          <a:ext cx="11010156" cy="5020852"/>
        </p:xfrm>
        <a:graphic>
          <a:graphicData uri="http://schemas.openxmlformats.org/drawingml/2006/table">
            <a:tbl>
              <a:tblPr firstRow="1" bandRow="1">
                <a:tableStyleId>{7DF18680-E054-41AD-8BC1-D1AEF772440D}</a:tableStyleId>
              </a:tblPr>
              <a:tblGrid>
                <a:gridCol w="604016"/>
                <a:gridCol w="6056497"/>
                <a:gridCol w="1559078"/>
                <a:gridCol w="1467368"/>
                <a:gridCol w="1323197"/>
              </a:tblGrid>
              <a:tr h="523648">
                <a:tc>
                  <a:txBody>
                    <a:bodyPr/>
                    <a:lstStyle/>
                    <a:p>
                      <a:pPr algn="ctr"/>
                      <a:r>
                        <a:rPr lang="en-US" sz="1400" dirty="0" smtClean="0"/>
                        <a:t>No</a:t>
                      </a:r>
                      <a:endParaRPr lang="en-MY" sz="1400" dirty="0"/>
                    </a:p>
                  </a:txBody>
                  <a:tcPr anchor="ctr"/>
                </a:tc>
                <a:tc>
                  <a:txBody>
                    <a:bodyPr/>
                    <a:lstStyle/>
                    <a:p>
                      <a:pPr algn="ctr"/>
                      <a:r>
                        <a:rPr lang="en-US" sz="1400" dirty="0" smtClean="0"/>
                        <a:t>Requirements</a:t>
                      </a:r>
                      <a:endParaRPr lang="en-MY" sz="1400" dirty="0"/>
                    </a:p>
                  </a:txBody>
                  <a:tcPr anchor="ctr"/>
                </a:tc>
                <a:tc>
                  <a:txBody>
                    <a:bodyPr/>
                    <a:lstStyle/>
                    <a:p>
                      <a:pPr algn="ctr"/>
                      <a:r>
                        <a:rPr lang="en-US" sz="1400" dirty="0" smtClean="0"/>
                        <a:t>ISO 9001:2008</a:t>
                      </a:r>
                      <a:endParaRPr lang="en-MY" sz="1400" dirty="0"/>
                    </a:p>
                  </a:txBody>
                  <a:tcPr/>
                </a:tc>
                <a:tc>
                  <a:txBody>
                    <a:bodyPr/>
                    <a:lstStyle/>
                    <a:p>
                      <a:pPr algn="ctr"/>
                      <a:r>
                        <a:rPr lang="en-US" sz="1400" dirty="0" smtClean="0"/>
                        <a:t>ISO 9001:2015</a:t>
                      </a:r>
                      <a:endParaRPr lang="en-MY" sz="1400" dirty="0"/>
                    </a:p>
                  </a:txBody>
                  <a:tcPr/>
                </a:tc>
                <a:tc>
                  <a:txBody>
                    <a:bodyPr/>
                    <a:lstStyle/>
                    <a:p>
                      <a:pPr algn="ctr"/>
                      <a:r>
                        <a:rPr lang="en-US" sz="1400" dirty="0" smtClean="0"/>
                        <a:t>API SPEC Q2</a:t>
                      </a:r>
                      <a:endParaRPr lang="en-MY" sz="1400" dirty="0"/>
                    </a:p>
                  </a:txBody>
                  <a:tcPr/>
                </a:tc>
              </a:tr>
              <a:tr h="374767">
                <a:tc>
                  <a:txBody>
                    <a:bodyPr/>
                    <a:lstStyle/>
                    <a:p>
                      <a:pPr algn="ctr"/>
                      <a:r>
                        <a:rPr lang="en-US" sz="1400" dirty="0" smtClean="0"/>
                        <a:t>1</a:t>
                      </a:r>
                      <a:endParaRPr lang="en-MY" sz="1400" dirty="0"/>
                    </a:p>
                  </a:txBody>
                  <a:tcPr anchor="ctr"/>
                </a:tc>
                <a:tc>
                  <a:txBody>
                    <a:bodyPr/>
                    <a:lstStyle/>
                    <a:p>
                      <a:r>
                        <a:rPr lang="en-US" sz="1400" dirty="0" smtClean="0"/>
                        <a:t>Quality manual, policy &amp; objectives</a:t>
                      </a:r>
                      <a:endParaRPr lang="en-MY" sz="1400" dirty="0"/>
                    </a:p>
                  </a:txBody>
                  <a:tcPr/>
                </a:tc>
                <a:tc>
                  <a:txBody>
                    <a:bodyPr/>
                    <a:lstStyle/>
                    <a:p>
                      <a:pPr algn="ctr"/>
                      <a:r>
                        <a:rPr lang="en-US" sz="1400" dirty="0" smtClean="0"/>
                        <a:t>Yes</a:t>
                      </a:r>
                    </a:p>
                  </a:txBody>
                  <a:tcPr/>
                </a:tc>
                <a:tc>
                  <a:txBody>
                    <a:bodyPr/>
                    <a:lstStyle/>
                    <a:p>
                      <a:pPr algn="ctr"/>
                      <a:r>
                        <a:rPr lang="en-US" sz="1400" dirty="0" smtClean="0"/>
                        <a:t>Yes</a:t>
                      </a:r>
                    </a:p>
                  </a:txBody>
                  <a:tcPr/>
                </a:tc>
                <a:tc>
                  <a:txBody>
                    <a:bodyPr/>
                    <a:lstStyle/>
                    <a:p>
                      <a:pPr algn="ctr"/>
                      <a:r>
                        <a:rPr lang="en-US" sz="1400" dirty="0" smtClean="0"/>
                        <a:t>Yes</a:t>
                      </a:r>
                    </a:p>
                  </a:txBody>
                  <a:tcPr/>
                </a:tc>
              </a:tr>
              <a:tr h="374767">
                <a:tc>
                  <a:txBody>
                    <a:bodyPr/>
                    <a:lstStyle/>
                    <a:p>
                      <a:pPr algn="ctr"/>
                      <a:r>
                        <a:rPr lang="en-US" sz="1400" dirty="0" smtClean="0"/>
                        <a:t>2</a:t>
                      </a:r>
                      <a:endParaRPr lang="en-MY" sz="1400" dirty="0"/>
                    </a:p>
                  </a:txBody>
                  <a:tcPr anchor="ctr"/>
                </a:tc>
                <a:tc>
                  <a:txBody>
                    <a:bodyPr/>
                    <a:lstStyle/>
                    <a:p>
                      <a:r>
                        <a:rPr lang="en-US" sz="1400" dirty="0" smtClean="0"/>
                        <a:t>Communications (internal &amp; external)</a:t>
                      </a:r>
                      <a:endParaRPr lang="en-MY" sz="1400" dirty="0"/>
                    </a:p>
                  </a:txBody>
                  <a:tcPr/>
                </a:tc>
                <a:tc>
                  <a:txBody>
                    <a:bodyPr/>
                    <a:lstStyle/>
                    <a:p>
                      <a:pPr algn="ctr"/>
                      <a:r>
                        <a:rPr lang="en-US" sz="1400" dirty="0" smtClean="0"/>
                        <a:t>Yes</a:t>
                      </a:r>
                      <a:endParaRPr lang="en-MY"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74767">
                <a:tc>
                  <a:txBody>
                    <a:bodyPr/>
                    <a:lstStyle/>
                    <a:p>
                      <a:pPr algn="ctr"/>
                      <a:r>
                        <a:rPr lang="en-US" sz="1400" dirty="0" smtClean="0"/>
                        <a:t>3</a:t>
                      </a:r>
                      <a:endParaRPr lang="en-MY" sz="1400" dirty="0"/>
                    </a:p>
                  </a:txBody>
                  <a:tcPr anchor="ctr"/>
                </a:tc>
                <a:tc>
                  <a:txBody>
                    <a:bodyPr/>
                    <a:lstStyle/>
                    <a:p>
                      <a:r>
                        <a:rPr lang="en-US" sz="1400" dirty="0" smtClean="0"/>
                        <a:t>Management responsibility</a:t>
                      </a:r>
                      <a:r>
                        <a:rPr lang="en-US" sz="1400" baseline="0" dirty="0" smtClean="0"/>
                        <a:t> (org. structure)</a:t>
                      </a:r>
                      <a:endParaRPr lang="en-MY" sz="1400" dirty="0"/>
                    </a:p>
                  </a:txBody>
                  <a:tcPr/>
                </a:tc>
                <a:tc>
                  <a:txBody>
                    <a:bodyPr/>
                    <a:lstStyle/>
                    <a:p>
                      <a:pPr algn="ctr"/>
                      <a:r>
                        <a:rPr lang="en-US" sz="1400" dirty="0" smtClean="0"/>
                        <a:t>Yes</a:t>
                      </a:r>
                      <a:endParaRPr lang="en-MY"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74767">
                <a:tc>
                  <a:txBody>
                    <a:bodyPr/>
                    <a:lstStyle/>
                    <a:p>
                      <a:pPr algn="ctr"/>
                      <a:r>
                        <a:rPr lang="en-US" sz="1400" dirty="0" smtClean="0"/>
                        <a:t>4</a:t>
                      </a:r>
                      <a:endParaRPr lang="en-MY" sz="1400" dirty="0"/>
                    </a:p>
                  </a:txBody>
                  <a:tcPr anchor="ctr"/>
                </a:tc>
                <a:tc>
                  <a:txBody>
                    <a:bodyPr/>
                    <a:lstStyle/>
                    <a:p>
                      <a:r>
                        <a:rPr lang="en-US" sz="1400" dirty="0" smtClean="0"/>
                        <a:t>Responsibility &amp; Authority</a:t>
                      </a:r>
                      <a:endParaRPr lang="en-MY" sz="1400" dirty="0"/>
                    </a:p>
                  </a:txBody>
                  <a:tcPr/>
                </a:tc>
                <a:tc>
                  <a:txBody>
                    <a:bodyPr/>
                    <a:lstStyle/>
                    <a:p>
                      <a:pPr algn="ctr"/>
                      <a:r>
                        <a:rPr lang="en-US" sz="1400" dirty="0" smtClean="0"/>
                        <a:t>Yes</a:t>
                      </a:r>
                      <a:endParaRPr lang="en-MY"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74767">
                <a:tc>
                  <a:txBody>
                    <a:bodyPr/>
                    <a:lstStyle/>
                    <a:p>
                      <a:pPr algn="ctr"/>
                      <a:r>
                        <a:rPr lang="en-US" sz="1400" dirty="0" smtClean="0"/>
                        <a:t>5</a:t>
                      </a:r>
                      <a:endParaRPr lang="en-MY" sz="1400" dirty="0"/>
                    </a:p>
                  </a:txBody>
                  <a:tcPr anchor="ctr"/>
                </a:tc>
                <a:tc>
                  <a:txBody>
                    <a:bodyPr/>
                    <a:lstStyle/>
                    <a:p>
                      <a:r>
                        <a:rPr lang="en-US" sz="1400" dirty="0" smtClean="0"/>
                        <a:t>Personnel</a:t>
                      </a:r>
                      <a:r>
                        <a:rPr lang="en-US" sz="1400" baseline="0" dirty="0" smtClean="0"/>
                        <a:t> competence, training &amp; awareness</a:t>
                      </a:r>
                      <a:endParaRPr lang="en-MY" sz="1400" dirty="0"/>
                    </a:p>
                  </a:txBody>
                  <a:tcP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74767">
                <a:tc>
                  <a:txBody>
                    <a:bodyPr/>
                    <a:lstStyle/>
                    <a:p>
                      <a:pPr algn="ctr"/>
                      <a:r>
                        <a:rPr lang="en-US" sz="1400" dirty="0" smtClean="0"/>
                        <a:t>6</a:t>
                      </a:r>
                      <a:endParaRPr lang="en-MY" sz="1400" dirty="0"/>
                    </a:p>
                  </a:txBody>
                  <a:tcPr anchor="ctr"/>
                </a:tc>
                <a:tc>
                  <a:txBody>
                    <a:bodyPr/>
                    <a:lstStyle/>
                    <a:p>
                      <a:r>
                        <a:rPr lang="en-US" sz="1400" dirty="0" smtClean="0"/>
                        <a:t>Control of documents &amp; records</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r h="374767">
                <a:tc>
                  <a:txBody>
                    <a:bodyPr/>
                    <a:lstStyle/>
                    <a:p>
                      <a:pPr algn="ctr"/>
                      <a:r>
                        <a:rPr lang="en-US" sz="1400" dirty="0" smtClean="0"/>
                        <a:t>7</a:t>
                      </a:r>
                      <a:endParaRPr lang="en-MY" sz="1400" dirty="0"/>
                    </a:p>
                  </a:txBody>
                  <a:tcPr anchor="ctr"/>
                </a:tc>
                <a:tc>
                  <a:txBody>
                    <a:bodyPr/>
                    <a:lstStyle/>
                    <a:p>
                      <a:r>
                        <a:rPr lang="en-US" sz="1400" dirty="0" smtClean="0"/>
                        <a:t>Contract Review</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r h="374767">
                <a:tc>
                  <a:txBody>
                    <a:bodyPr/>
                    <a:lstStyle/>
                    <a:p>
                      <a:pPr algn="ctr"/>
                      <a:r>
                        <a:rPr lang="en-US" sz="1400" dirty="0" smtClean="0"/>
                        <a:t>8</a:t>
                      </a:r>
                      <a:endParaRPr lang="en-MY" sz="1400" dirty="0"/>
                    </a:p>
                  </a:txBody>
                  <a:tcPr anchor="ctr"/>
                </a:tc>
                <a:tc>
                  <a:txBody>
                    <a:bodyPr/>
                    <a:lstStyle/>
                    <a:p>
                      <a:r>
                        <a:rPr lang="en-US" sz="1400" dirty="0" smtClean="0"/>
                        <a:t>Planning</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r h="374767">
                <a:tc>
                  <a:txBody>
                    <a:bodyPr/>
                    <a:lstStyle/>
                    <a:p>
                      <a:pPr algn="ctr"/>
                      <a:r>
                        <a:rPr lang="en-US" sz="1400" dirty="0" smtClean="0"/>
                        <a:t>9</a:t>
                      </a:r>
                      <a:endParaRPr lang="en-MY" sz="1400" dirty="0"/>
                    </a:p>
                  </a:txBody>
                  <a:tcPr anchor="ctr"/>
                </a:tc>
                <a:tc>
                  <a:txBody>
                    <a:bodyPr/>
                    <a:lstStyle/>
                    <a:p>
                      <a:r>
                        <a:rPr lang="en-US" sz="1400" dirty="0" smtClean="0"/>
                        <a:t>Risk Assessment and Management</a:t>
                      </a:r>
                      <a:endParaRPr lang="en-MY" sz="1400" dirty="0"/>
                    </a:p>
                  </a:txBody>
                  <a:tcP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r h="374767">
                <a:tc>
                  <a:txBody>
                    <a:bodyPr/>
                    <a:lstStyle/>
                    <a:p>
                      <a:pPr algn="ctr"/>
                      <a:r>
                        <a:rPr lang="en-US" sz="1400" dirty="0" smtClean="0"/>
                        <a:t>10</a:t>
                      </a:r>
                      <a:endParaRPr lang="en-MY" sz="1400" dirty="0"/>
                    </a:p>
                  </a:txBody>
                  <a:tcPr anchor="ctr"/>
                </a:tc>
                <a:tc>
                  <a:txBody>
                    <a:bodyPr/>
                    <a:lstStyle/>
                    <a:p>
                      <a:r>
                        <a:rPr lang="en-US" sz="1400" dirty="0" smtClean="0"/>
                        <a:t>Design and</a:t>
                      </a:r>
                      <a:r>
                        <a:rPr lang="en-US" sz="1400" baseline="0" dirty="0" smtClean="0"/>
                        <a:t> Development (planning, input, output, verification)</a:t>
                      </a:r>
                      <a:endParaRPr lang="en-MY" sz="1400" dirty="0"/>
                    </a:p>
                  </a:txBody>
                  <a:tcP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r h="374767">
                <a:tc>
                  <a:txBody>
                    <a:bodyPr/>
                    <a:lstStyle/>
                    <a:p>
                      <a:pPr algn="ctr"/>
                      <a:r>
                        <a:rPr lang="en-US" sz="1400" dirty="0" smtClean="0"/>
                        <a:t>11</a:t>
                      </a:r>
                      <a:endParaRPr lang="en-MY" sz="1400" dirty="0"/>
                    </a:p>
                  </a:txBody>
                  <a:tcPr anchor="ctr"/>
                </a:tc>
                <a:tc>
                  <a:txBody>
                    <a:bodyPr/>
                    <a:lstStyle/>
                    <a:p>
                      <a:r>
                        <a:rPr lang="en-US" sz="1400" dirty="0" smtClean="0"/>
                        <a:t>Contingency planning</a:t>
                      </a:r>
                      <a:endParaRPr lang="en-MY" sz="1400" dirty="0"/>
                    </a:p>
                  </a:txBody>
                  <a:tcP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r h="374767">
                <a:tc>
                  <a:txBody>
                    <a:bodyPr/>
                    <a:lstStyle/>
                    <a:p>
                      <a:pPr algn="ctr"/>
                      <a:r>
                        <a:rPr lang="en-US" sz="1400" dirty="0" smtClean="0"/>
                        <a:t>12</a:t>
                      </a:r>
                      <a:endParaRPr lang="en-MY" sz="1400" dirty="0"/>
                    </a:p>
                  </a:txBody>
                  <a:tcPr anchor="ctr"/>
                </a:tc>
                <a:tc>
                  <a:txBody>
                    <a:bodyPr/>
                    <a:lstStyle/>
                    <a:p>
                      <a:r>
                        <a:rPr lang="en-US" sz="1400" dirty="0" smtClean="0"/>
                        <a:t>Purchasing Control</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c>
                  <a:txBody>
                    <a:bodyPr/>
                    <a:lstStyle/>
                    <a:p>
                      <a:pPr algn="ctr"/>
                      <a:r>
                        <a:rPr lang="en-US" sz="1400" dirty="0" smtClean="0"/>
                        <a:t>Yes</a:t>
                      </a:r>
                      <a:endParaRPr lang="en-MY" sz="1400" dirty="0"/>
                    </a:p>
                  </a:txBody>
                  <a:tcPr/>
                </a:tc>
              </a:tr>
            </a:tbl>
          </a:graphicData>
        </a:graphic>
      </p:graphicFrame>
    </p:spTree>
    <p:extLst>
      <p:ext uri="{BB962C8B-B14F-4D97-AF65-F5344CB8AC3E}">
        <p14:creationId xmlns:p14="http://schemas.microsoft.com/office/powerpoint/2010/main" val="1381279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10</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STANDARD REQUIREMENT (ISO &amp; API Q2)</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4" name="Table 13"/>
          <p:cNvGraphicFramePr>
            <a:graphicFrameLocks noGrp="1"/>
          </p:cNvGraphicFramePr>
          <p:nvPr>
            <p:extLst>
              <p:ext uri="{D42A27DB-BD31-4B8C-83A1-F6EECF244321}">
                <p14:modId xmlns:p14="http://schemas.microsoft.com/office/powerpoint/2010/main" val="2307281713"/>
              </p:ext>
            </p:extLst>
          </p:nvPr>
        </p:nvGraphicFramePr>
        <p:xfrm>
          <a:off x="282684" y="1070938"/>
          <a:ext cx="10994916" cy="5199161"/>
        </p:xfrm>
        <a:graphic>
          <a:graphicData uri="http://schemas.openxmlformats.org/drawingml/2006/table">
            <a:tbl>
              <a:tblPr firstRow="1" bandRow="1">
                <a:tableStyleId>{7DF18680-E054-41AD-8BC1-D1AEF772440D}</a:tableStyleId>
              </a:tblPr>
              <a:tblGrid>
                <a:gridCol w="603180"/>
                <a:gridCol w="6048114"/>
                <a:gridCol w="1556920"/>
                <a:gridCol w="1465337"/>
                <a:gridCol w="1321365"/>
              </a:tblGrid>
              <a:tr h="535364">
                <a:tc>
                  <a:txBody>
                    <a:bodyPr/>
                    <a:lstStyle/>
                    <a:p>
                      <a:pPr algn="ctr"/>
                      <a:r>
                        <a:rPr lang="en-US" sz="1400" dirty="0" smtClean="0"/>
                        <a:t>No</a:t>
                      </a:r>
                      <a:endParaRPr lang="en-MY" sz="1400" dirty="0"/>
                    </a:p>
                  </a:txBody>
                  <a:tcPr anchor="ctr"/>
                </a:tc>
                <a:tc>
                  <a:txBody>
                    <a:bodyPr/>
                    <a:lstStyle/>
                    <a:p>
                      <a:pPr algn="ctr"/>
                      <a:r>
                        <a:rPr lang="en-US" sz="1400" dirty="0" smtClean="0"/>
                        <a:t>Requirements</a:t>
                      </a:r>
                      <a:endParaRPr lang="en-MY" sz="1400" dirty="0"/>
                    </a:p>
                  </a:txBody>
                  <a:tcPr anchor="ctr"/>
                </a:tc>
                <a:tc>
                  <a:txBody>
                    <a:bodyPr/>
                    <a:lstStyle/>
                    <a:p>
                      <a:pPr algn="ctr"/>
                      <a:r>
                        <a:rPr lang="en-US" sz="1400" dirty="0" smtClean="0"/>
                        <a:t>ISO 9001:2008</a:t>
                      </a:r>
                      <a:endParaRPr lang="en-MY" sz="1400" dirty="0"/>
                    </a:p>
                  </a:txBody>
                  <a:tcPr anchor="ctr"/>
                </a:tc>
                <a:tc>
                  <a:txBody>
                    <a:bodyPr/>
                    <a:lstStyle/>
                    <a:p>
                      <a:pPr algn="ctr"/>
                      <a:r>
                        <a:rPr lang="en-US" sz="1400" dirty="0" smtClean="0"/>
                        <a:t>ISO 9001:2015</a:t>
                      </a:r>
                      <a:endParaRPr lang="en-MY" sz="1400" dirty="0"/>
                    </a:p>
                  </a:txBody>
                  <a:tcPr anchor="ctr"/>
                </a:tc>
                <a:tc>
                  <a:txBody>
                    <a:bodyPr/>
                    <a:lstStyle/>
                    <a:p>
                      <a:pPr algn="ctr"/>
                      <a:r>
                        <a:rPr lang="en-US" sz="1400" dirty="0" smtClean="0"/>
                        <a:t>API SPEC Q2</a:t>
                      </a:r>
                      <a:endParaRPr lang="en-MY" sz="1400" dirty="0"/>
                    </a:p>
                  </a:txBody>
                  <a:tcPr anchor="ctr"/>
                </a:tc>
              </a:tr>
              <a:tr h="383153">
                <a:tc>
                  <a:txBody>
                    <a:bodyPr/>
                    <a:lstStyle/>
                    <a:p>
                      <a:pPr algn="ctr"/>
                      <a:r>
                        <a:rPr lang="en-US" sz="1400" dirty="0" smtClean="0"/>
                        <a:t>13</a:t>
                      </a:r>
                      <a:endParaRPr lang="en-MY" sz="1400" dirty="0"/>
                    </a:p>
                  </a:txBody>
                  <a:tcPr anchor="ctr"/>
                </a:tc>
                <a:tc>
                  <a:txBody>
                    <a:bodyPr/>
                    <a:lstStyle/>
                    <a:p>
                      <a:r>
                        <a:rPr lang="en-US" sz="1400" dirty="0" smtClean="0"/>
                        <a:t>Control of Service Provision</a:t>
                      </a:r>
                      <a:endParaRPr lang="en-MY" sz="1400" dirty="0"/>
                    </a:p>
                  </a:txBody>
                  <a:tcPr anchor="ct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p>
                  </a:txBody>
                  <a:tcPr/>
                </a:tc>
              </a:tr>
              <a:tr h="383153">
                <a:tc>
                  <a:txBody>
                    <a:bodyPr/>
                    <a:lstStyle/>
                    <a:p>
                      <a:pPr algn="ctr"/>
                      <a:r>
                        <a:rPr lang="en-US" sz="1400" dirty="0" smtClean="0"/>
                        <a:t>14</a:t>
                      </a:r>
                      <a:endParaRPr lang="en-MY" sz="1400" dirty="0"/>
                    </a:p>
                  </a:txBody>
                  <a:tcPr anchor="ctr"/>
                </a:tc>
                <a:tc>
                  <a:txBody>
                    <a:bodyPr/>
                    <a:lstStyle/>
                    <a:p>
                      <a:r>
                        <a:rPr lang="en-US" sz="1400" dirty="0" smtClean="0"/>
                        <a:t>Service Quality Plan</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FF0000"/>
                          </a:solidFill>
                        </a:rPr>
                        <a:t>Nil</a:t>
                      </a:r>
                      <a:endParaRPr lang="en-MY" sz="1400" dirty="0" smtClean="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83153">
                <a:tc>
                  <a:txBody>
                    <a:bodyPr/>
                    <a:lstStyle/>
                    <a:p>
                      <a:pPr algn="ctr"/>
                      <a:r>
                        <a:rPr lang="en-US" sz="1400" dirty="0" smtClean="0"/>
                        <a:t>15</a:t>
                      </a:r>
                      <a:endParaRPr lang="en-MY" sz="1400" dirty="0"/>
                    </a:p>
                  </a:txBody>
                  <a:tcPr anchor="ctr"/>
                </a:tc>
                <a:tc>
                  <a:txBody>
                    <a:bodyPr/>
                    <a:lstStyle/>
                    <a:p>
                      <a:r>
                        <a:rPr lang="en-US" sz="1400" dirty="0" smtClean="0"/>
                        <a:t>Identification and traceability</a:t>
                      </a:r>
                      <a:endParaRPr lang="en-MY" sz="1400" dirty="0"/>
                    </a:p>
                  </a:txBody>
                  <a:tcPr anchor="ct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83153">
                <a:tc>
                  <a:txBody>
                    <a:bodyPr/>
                    <a:lstStyle/>
                    <a:p>
                      <a:pPr algn="ctr"/>
                      <a:r>
                        <a:rPr lang="en-US" sz="1400" dirty="0" smtClean="0"/>
                        <a:t>16</a:t>
                      </a:r>
                      <a:endParaRPr lang="en-MY" sz="1400" dirty="0"/>
                    </a:p>
                  </a:txBody>
                  <a:tcPr anchor="ctr"/>
                </a:tc>
                <a:tc>
                  <a:txBody>
                    <a:bodyPr/>
                    <a:lstStyle/>
                    <a:p>
                      <a:r>
                        <a:rPr lang="en-US" sz="1400" dirty="0" smtClean="0"/>
                        <a:t>Service-related</a:t>
                      </a:r>
                      <a:r>
                        <a:rPr lang="en-US" sz="1400" baseline="0" dirty="0" smtClean="0"/>
                        <a:t> product status</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FF0000"/>
                          </a:solidFill>
                        </a:rPr>
                        <a:t>Nil</a:t>
                      </a:r>
                      <a:endParaRPr lang="en-MY" sz="1400" dirty="0" smtClean="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83153">
                <a:tc>
                  <a:txBody>
                    <a:bodyPr/>
                    <a:lstStyle/>
                    <a:p>
                      <a:pPr algn="ctr"/>
                      <a:r>
                        <a:rPr lang="en-US" sz="1400" dirty="0" smtClean="0"/>
                        <a:t>17</a:t>
                      </a:r>
                      <a:endParaRPr lang="en-MY" sz="1400" dirty="0"/>
                    </a:p>
                  </a:txBody>
                  <a:tcPr anchor="ctr"/>
                </a:tc>
                <a:tc>
                  <a:txBody>
                    <a:bodyPr/>
                    <a:lstStyle/>
                    <a:p>
                      <a:r>
                        <a:rPr lang="en-US" sz="1400" dirty="0" smtClean="0"/>
                        <a:t>Customer property</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tc>
              </a:tr>
              <a:tr h="383153">
                <a:tc>
                  <a:txBody>
                    <a:bodyPr/>
                    <a:lstStyle/>
                    <a:p>
                      <a:pPr algn="ctr"/>
                      <a:r>
                        <a:rPr lang="en-US" sz="1400" dirty="0" smtClean="0"/>
                        <a:t>18</a:t>
                      </a:r>
                      <a:endParaRPr lang="en-MY" sz="1400" dirty="0"/>
                    </a:p>
                  </a:txBody>
                  <a:tcPr anchor="ctr"/>
                </a:tc>
                <a:tc>
                  <a:txBody>
                    <a:bodyPr/>
                    <a:lstStyle/>
                    <a:p>
                      <a:r>
                        <a:rPr lang="en-US" sz="1400" dirty="0" smtClean="0"/>
                        <a:t>Preservation of service-related product</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p>
                  </a:txBody>
                  <a:tcPr/>
                </a:tc>
              </a:tr>
              <a:tr h="383153">
                <a:tc>
                  <a:txBody>
                    <a:bodyPr/>
                    <a:lstStyle/>
                    <a:p>
                      <a:pPr algn="ctr"/>
                      <a:r>
                        <a:rPr lang="en-US" sz="1400" dirty="0" smtClean="0"/>
                        <a:t>19</a:t>
                      </a:r>
                      <a:endParaRPr lang="en-MY" sz="1400" dirty="0"/>
                    </a:p>
                  </a:txBody>
                  <a:tcPr anchor="ctr"/>
                </a:tc>
                <a:tc>
                  <a:txBody>
                    <a:bodyPr/>
                    <a:lstStyle/>
                    <a:p>
                      <a:r>
                        <a:rPr lang="en-US" sz="1400" dirty="0" smtClean="0"/>
                        <a:t>Validation of Service-related</a:t>
                      </a:r>
                      <a:r>
                        <a:rPr lang="en-US" sz="1400" baseline="0" dirty="0" smtClean="0"/>
                        <a:t> product</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FF0000"/>
                          </a:solidFill>
                        </a:rPr>
                        <a:t>Nil</a:t>
                      </a:r>
                      <a:endParaRPr lang="en-MY" sz="1400" dirty="0" smtClean="0">
                        <a:solidFill>
                          <a:srgbClr val="FF0000"/>
                        </a:solidFill>
                      </a:endParaRPr>
                    </a:p>
                  </a:txBody>
                  <a:tcPr/>
                </a:tc>
                <a:tc>
                  <a:txBody>
                    <a:bodyPr/>
                    <a:lstStyle/>
                    <a:p>
                      <a:pPr algn="ctr"/>
                      <a:r>
                        <a:rPr lang="en-US" sz="1400" dirty="0" smtClean="0"/>
                        <a:t>Yes</a:t>
                      </a:r>
                      <a:endParaRPr lang="en-MY" sz="1400" dirty="0"/>
                    </a:p>
                  </a:txBody>
                  <a:tcPr/>
                </a:tc>
              </a:tr>
              <a:tr h="383153">
                <a:tc>
                  <a:txBody>
                    <a:bodyPr/>
                    <a:lstStyle/>
                    <a:p>
                      <a:pPr algn="ctr"/>
                      <a:r>
                        <a:rPr lang="en-US" sz="1400" dirty="0" smtClean="0"/>
                        <a:t>20</a:t>
                      </a:r>
                      <a:endParaRPr lang="en-MY" sz="1400" dirty="0"/>
                    </a:p>
                  </a:txBody>
                  <a:tcPr anchor="ctr"/>
                </a:tc>
                <a:tc>
                  <a:txBody>
                    <a:bodyPr/>
                    <a:lstStyle/>
                    <a:p>
                      <a:r>
                        <a:rPr lang="en-US" sz="1400" dirty="0" smtClean="0"/>
                        <a:t>Preventative maintenance, inspection and test program</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FF0000"/>
                          </a:solidFill>
                        </a:rPr>
                        <a:t>Nil</a:t>
                      </a:r>
                      <a:endParaRPr lang="en-MY" sz="1400" dirty="0" smtClean="0">
                        <a:solidFill>
                          <a:srgbClr val="FF0000"/>
                        </a:solidFill>
                      </a:endParaRPr>
                    </a:p>
                  </a:txBody>
                  <a:tcPr/>
                </a:tc>
                <a:tc>
                  <a:txBody>
                    <a:bodyPr/>
                    <a:lstStyle/>
                    <a:p>
                      <a:pPr algn="ctr"/>
                      <a:r>
                        <a:rPr lang="en-US" sz="1400" dirty="0" smtClean="0"/>
                        <a:t>Yes</a:t>
                      </a:r>
                      <a:endParaRPr lang="en-MY" sz="1400" dirty="0"/>
                    </a:p>
                  </a:txBody>
                  <a:tcPr/>
                </a:tc>
              </a:tr>
              <a:tr h="449114">
                <a:tc>
                  <a:txBody>
                    <a:bodyPr/>
                    <a:lstStyle/>
                    <a:p>
                      <a:pPr algn="ctr"/>
                      <a:r>
                        <a:rPr lang="en-US" sz="1400" dirty="0" smtClean="0"/>
                        <a:t>21</a:t>
                      </a:r>
                      <a:endParaRPr lang="en-MY" sz="1400" dirty="0"/>
                    </a:p>
                  </a:txBody>
                  <a:tcPr anchor="ctr"/>
                </a:tc>
                <a:tc>
                  <a:txBody>
                    <a:bodyPr/>
                    <a:lstStyle/>
                    <a:p>
                      <a:r>
                        <a:rPr lang="en-US" sz="1400" dirty="0" smtClean="0"/>
                        <a:t>Control of testing, measuring, monitoring and detection equipment</a:t>
                      </a:r>
                      <a:endParaRPr lang="en-MY" sz="1400" dirty="0"/>
                    </a:p>
                  </a:txBody>
                  <a:tcPr anchor="ct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p>
                  </a:txBody>
                  <a:tcPr/>
                </a:tc>
              </a:tr>
              <a:tr h="383153">
                <a:tc>
                  <a:txBody>
                    <a:bodyPr/>
                    <a:lstStyle/>
                    <a:p>
                      <a:pPr algn="ctr"/>
                      <a:r>
                        <a:rPr lang="en-US" sz="1400" dirty="0" smtClean="0"/>
                        <a:t>22</a:t>
                      </a:r>
                      <a:endParaRPr lang="en-MY" sz="1400" dirty="0"/>
                    </a:p>
                  </a:txBody>
                  <a:tcPr anchor="ctr"/>
                </a:tc>
                <a:tc>
                  <a:txBody>
                    <a:bodyPr/>
                    <a:lstStyle/>
                    <a:p>
                      <a:r>
                        <a:rPr lang="en-US" sz="1400" dirty="0" smtClean="0"/>
                        <a:t>Service performance validation</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p>
                  </a:txBody>
                  <a:tcPr/>
                </a:tc>
              </a:tr>
              <a:tr h="383153">
                <a:tc>
                  <a:txBody>
                    <a:bodyPr/>
                    <a:lstStyle/>
                    <a:p>
                      <a:pPr algn="ctr"/>
                      <a:r>
                        <a:rPr lang="en-US" sz="1400" dirty="0" smtClean="0"/>
                        <a:t>23</a:t>
                      </a:r>
                      <a:endParaRPr lang="en-MY" sz="1400" dirty="0"/>
                    </a:p>
                  </a:txBody>
                  <a:tcPr anchor="ctr"/>
                </a:tc>
                <a:tc>
                  <a:txBody>
                    <a:bodyPr/>
                    <a:lstStyle/>
                    <a:p>
                      <a:r>
                        <a:rPr lang="en-US" sz="1400" dirty="0" smtClean="0"/>
                        <a:t>Control of nonconformities</a:t>
                      </a:r>
                      <a:endParaRPr lang="en-MY" sz="1400" dirty="0"/>
                    </a:p>
                  </a:txBody>
                  <a:tcPr anchor="ct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p>
                  </a:txBody>
                  <a:tcPr/>
                </a:tc>
              </a:tr>
              <a:tr h="383153">
                <a:tc>
                  <a:txBody>
                    <a:bodyPr/>
                    <a:lstStyle/>
                    <a:p>
                      <a:pPr algn="ctr"/>
                      <a:r>
                        <a:rPr lang="en-US" sz="1400" dirty="0" smtClean="0"/>
                        <a:t>24</a:t>
                      </a:r>
                      <a:endParaRPr lang="en-MY" sz="1400" dirty="0"/>
                    </a:p>
                  </a:txBody>
                  <a:tcPr anchor="ctr"/>
                </a:tc>
                <a:tc>
                  <a:txBody>
                    <a:bodyPr/>
                    <a:lstStyle/>
                    <a:p>
                      <a:r>
                        <a:rPr lang="en-US" sz="1400" dirty="0" smtClean="0"/>
                        <a:t>Management of Change</a:t>
                      </a:r>
                      <a:endParaRPr lang="en-MY" sz="1400" dirty="0"/>
                    </a:p>
                  </a:txBody>
                  <a:tcPr anchor="ctr"/>
                </a:tc>
                <a:tc>
                  <a:txBody>
                    <a:bodyPr/>
                    <a:lstStyle/>
                    <a:p>
                      <a:pPr algn="ctr"/>
                      <a:r>
                        <a:rPr lang="en-US" sz="1400" dirty="0" smtClean="0">
                          <a:solidFill>
                            <a:srgbClr val="FF0000"/>
                          </a:solidFill>
                        </a:rPr>
                        <a:t>Nil</a:t>
                      </a:r>
                      <a:endParaRPr lang="en-MY" sz="1400" dirty="0">
                        <a:solidFill>
                          <a:srgbClr val="FF0000"/>
                        </a:solidFill>
                      </a:endParaRPr>
                    </a:p>
                  </a:txBody>
                  <a:tcPr/>
                </a:tc>
                <a:tc>
                  <a:txBody>
                    <a:bodyPr/>
                    <a:lstStyle/>
                    <a:p>
                      <a:pPr algn="ctr"/>
                      <a:r>
                        <a:rPr lang="en-US" sz="1400" dirty="0" smtClean="0"/>
                        <a:t>Yes</a:t>
                      </a:r>
                      <a:endParaRPr lang="en-MY" sz="1400" dirty="0">
                        <a:solidFill>
                          <a:schemeClr val="tx1"/>
                        </a:solidFill>
                      </a:endParaRPr>
                    </a:p>
                  </a:txBody>
                  <a:tcPr/>
                </a:tc>
                <a:tc>
                  <a:txBody>
                    <a:bodyPr/>
                    <a:lstStyle/>
                    <a:p>
                      <a:pPr algn="ctr"/>
                      <a:r>
                        <a:rPr lang="en-US" sz="1400" dirty="0" smtClean="0"/>
                        <a:t>Yes</a:t>
                      </a:r>
                      <a:endParaRPr lang="en-MY" sz="1400" dirty="0"/>
                    </a:p>
                  </a:txBody>
                  <a:tcPr/>
                </a:tc>
              </a:tr>
            </a:tbl>
          </a:graphicData>
        </a:graphic>
      </p:graphicFrame>
    </p:spTree>
    <p:extLst>
      <p:ext uri="{BB962C8B-B14F-4D97-AF65-F5344CB8AC3E}">
        <p14:creationId xmlns:p14="http://schemas.microsoft.com/office/powerpoint/2010/main" val="3871136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11</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STANDARD REQUIREMENT (ISO &amp; API Q2)</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3" name="Table 12"/>
          <p:cNvGraphicFramePr>
            <a:graphicFrameLocks noGrp="1"/>
          </p:cNvGraphicFramePr>
          <p:nvPr>
            <p:extLst>
              <p:ext uri="{D42A27DB-BD31-4B8C-83A1-F6EECF244321}">
                <p14:modId xmlns:p14="http://schemas.microsoft.com/office/powerpoint/2010/main" val="3172929498"/>
              </p:ext>
            </p:extLst>
          </p:nvPr>
        </p:nvGraphicFramePr>
        <p:xfrm>
          <a:off x="206484" y="1070942"/>
          <a:ext cx="11147314" cy="3059098"/>
        </p:xfrm>
        <a:graphic>
          <a:graphicData uri="http://schemas.openxmlformats.org/drawingml/2006/table">
            <a:tbl>
              <a:tblPr firstRow="1" bandRow="1">
                <a:tableStyleId>{7DF18680-E054-41AD-8BC1-D1AEF772440D}</a:tableStyleId>
              </a:tblPr>
              <a:tblGrid>
                <a:gridCol w="611540"/>
                <a:gridCol w="6131946"/>
                <a:gridCol w="1578500"/>
                <a:gridCol w="1485647"/>
                <a:gridCol w="1339681"/>
              </a:tblGrid>
              <a:tr h="498778">
                <a:tc>
                  <a:txBody>
                    <a:bodyPr/>
                    <a:lstStyle/>
                    <a:p>
                      <a:pPr algn="ctr"/>
                      <a:r>
                        <a:rPr lang="en-US" sz="1400" dirty="0" smtClean="0"/>
                        <a:t>No</a:t>
                      </a:r>
                      <a:endParaRPr lang="en-MY" sz="1400" dirty="0"/>
                    </a:p>
                  </a:txBody>
                  <a:tcPr anchor="ctr"/>
                </a:tc>
                <a:tc>
                  <a:txBody>
                    <a:bodyPr/>
                    <a:lstStyle/>
                    <a:p>
                      <a:pPr algn="ctr"/>
                      <a:r>
                        <a:rPr lang="en-US" sz="1400" dirty="0" smtClean="0"/>
                        <a:t>Requirements</a:t>
                      </a:r>
                      <a:endParaRPr lang="en-MY" sz="1400" dirty="0"/>
                    </a:p>
                  </a:txBody>
                  <a:tcPr anchor="ctr"/>
                </a:tc>
                <a:tc>
                  <a:txBody>
                    <a:bodyPr/>
                    <a:lstStyle/>
                    <a:p>
                      <a:pPr algn="ctr"/>
                      <a:r>
                        <a:rPr lang="en-US" sz="1400" dirty="0" smtClean="0"/>
                        <a:t>ISO 9001:2008</a:t>
                      </a:r>
                      <a:endParaRPr lang="en-MY" sz="1400" dirty="0"/>
                    </a:p>
                  </a:txBody>
                  <a:tcPr anchor="ctr"/>
                </a:tc>
                <a:tc>
                  <a:txBody>
                    <a:bodyPr/>
                    <a:lstStyle/>
                    <a:p>
                      <a:pPr algn="ctr"/>
                      <a:r>
                        <a:rPr lang="en-US" sz="1400" dirty="0" smtClean="0"/>
                        <a:t>ISO 9001:2015</a:t>
                      </a:r>
                      <a:endParaRPr lang="en-MY" sz="1400" dirty="0"/>
                    </a:p>
                  </a:txBody>
                  <a:tcPr anchor="ctr"/>
                </a:tc>
                <a:tc>
                  <a:txBody>
                    <a:bodyPr/>
                    <a:lstStyle/>
                    <a:p>
                      <a:pPr algn="ctr"/>
                      <a:r>
                        <a:rPr lang="en-US" sz="1400" dirty="0" smtClean="0"/>
                        <a:t>API SPEC Q2</a:t>
                      </a:r>
                      <a:endParaRPr lang="en-MY" sz="1400" dirty="0"/>
                    </a:p>
                  </a:txBody>
                  <a:tcPr anchor="ctr"/>
                </a:tc>
              </a:tr>
              <a:tr h="426720">
                <a:tc>
                  <a:txBody>
                    <a:bodyPr/>
                    <a:lstStyle/>
                    <a:p>
                      <a:pPr algn="ctr"/>
                      <a:r>
                        <a:rPr lang="en-US" sz="1400" dirty="0" smtClean="0"/>
                        <a:t>25</a:t>
                      </a:r>
                      <a:endParaRPr lang="en-MY" sz="1400" dirty="0"/>
                    </a:p>
                  </a:txBody>
                  <a:tcPr anchor="ctr"/>
                </a:tc>
                <a:tc>
                  <a:txBody>
                    <a:bodyPr/>
                    <a:lstStyle/>
                    <a:p>
                      <a:pPr algn="l"/>
                      <a:r>
                        <a:rPr lang="en-US" sz="1400" dirty="0" smtClean="0"/>
                        <a:t>Customer</a:t>
                      </a:r>
                      <a:r>
                        <a:rPr lang="en-US" sz="1400" baseline="0" dirty="0" smtClean="0"/>
                        <a:t> satisfaction</a:t>
                      </a:r>
                      <a:endParaRPr lang="en-MY" sz="1400" dirty="0"/>
                    </a:p>
                  </a:txBody>
                  <a:tcPr anchor="ctr"/>
                </a:tc>
                <a:tc>
                  <a:txBody>
                    <a:bodyPr/>
                    <a:lstStyle/>
                    <a:p>
                      <a:pPr algn="l"/>
                      <a:r>
                        <a:rPr lang="en-US" sz="1400" dirty="0" smtClean="0"/>
                        <a:t>Yes</a:t>
                      </a:r>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algn="l"/>
                      <a:r>
                        <a:rPr lang="en-US" sz="1400" dirty="0" smtClean="0"/>
                        <a:t>Yes</a:t>
                      </a:r>
                    </a:p>
                  </a:txBody>
                  <a:tcPr anchor="ctr"/>
                </a:tc>
              </a:tr>
              <a:tr h="411480">
                <a:tc>
                  <a:txBody>
                    <a:bodyPr/>
                    <a:lstStyle/>
                    <a:p>
                      <a:pPr algn="ctr"/>
                      <a:r>
                        <a:rPr lang="en-US" sz="1400" dirty="0" smtClean="0"/>
                        <a:t>26</a:t>
                      </a:r>
                      <a:endParaRPr lang="en-MY" sz="1400" dirty="0"/>
                    </a:p>
                  </a:txBody>
                  <a:tcPr anchor="ctr"/>
                </a:tc>
                <a:tc>
                  <a:txBody>
                    <a:bodyPr/>
                    <a:lstStyle/>
                    <a:p>
                      <a:pPr algn="l"/>
                      <a:r>
                        <a:rPr lang="en-US" sz="1400" dirty="0" smtClean="0"/>
                        <a:t>Internal Audit</a:t>
                      </a:r>
                      <a:endParaRPr lang="en-MY" sz="1400" dirty="0"/>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nchor="ctr"/>
                </a:tc>
              </a:tr>
              <a:tr h="426720">
                <a:tc>
                  <a:txBody>
                    <a:bodyPr/>
                    <a:lstStyle/>
                    <a:p>
                      <a:pPr algn="ctr"/>
                      <a:r>
                        <a:rPr lang="en-US" sz="1400" dirty="0" smtClean="0"/>
                        <a:t>27</a:t>
                      </a:r>
                      <a:endParaRPr lang="en-MY" sz="1400" dirty="0"/>
                    </a:p>
                  </a:txBody>
                  <a:tcPr anchor="ctr"/>
                </a:tc>
                <a:tc>
                  <a:txBody>
                    <a:bodyPr/>
                    <a:lstStyle/>
                    <a:p>
                      <a:pPr algn="l"/>
                      <a:r>
                        <a:rPr lang="en-US" sz="1400" dirty="0" smtClean="0"/>
                        <a:t>Analysis of</a:t>
                      </a:r>
                      <a:r>
                        <a:rPr lang="en-US" sz="1400" baseline="0" dirty="0" smtClean="0"/>
                        <a:t> Data</a:t>
                      </a:r>
                      <a:endParaRPr lang="en-MY" sz="1400" dirty="0"/>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nchor="ctr"/>
                </a:tc>
              </a:tr>
              <a:tr h="426720">
                <a:tc>
                  <a:txBody>
                    <a:bodyPr/>
                    <a:lstStyle/>
                    <a:p>
                      <a:pPr algn="ctr"/>
                      <a:r>
                        <a:rPr lang="en-US" sz="1400" dirty="0" smtClean="0"/>
                        <a:t>28</a:t>
                      </a:r>
                      <a:endParaRPr lang="en-MY" sz="1400" dirty="0"/>
                    </a:p>
                  </a:txBody>
                  <a:tcPr anchor="ctr"/>
                </a:tc>
                <a:tc>
                  <a:txBody>
                    <a:bodyPr/>
                    <a:lstStyle/>
                    <a:p>
                      <a:pPr algn="l"/>
                      <a:r>
                        <a:rPr lang="en-US" sz="1400" dirty="0" smtClean="0"/>
                        <a:t>Corrective Action</a:t>
                      </a:r>
                      <a:endParaRPr lang="en-MY" sz="1400" dirty="0"/>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nchor="ctr"/>
                </a:tc>
              </a:tr>
              <a:tr h="411480">
                <a:tc>
                  <a:txBody>
                    <a:bodyPr/>
                    <a:lstStyle/>
                    <a:p>
                      <a:pPr algn="ctr"/>
                      <a:r>
                        <a:rPr lang="en-US" sz="1400" dirty="0" smtClean="0"/>
                        <a:t>29</a:t>
                      </a:r>
                      <a:endParaRPr lang="en-MY" sz="1400" dirty="0"/>
                    </a:p>
                  </a:txBody>
                  <a:tcPr anchor="ctr"/>
                </a:tc>
                <a:tc>
                  <a:txBody>
                    <a:bodyPr/>
                    <a:lstStyle/>
                    <a:p>
                      <a:pPr algn="l"/>
                      <a:r>
                        <a:rPr lang="en-US" sz="1400" dirty="0" smtClean="0"/>
                        <a:t>Preventive Action</a:t>
                      </a:r>
                      <a:endParaRPr lang="en-MY" sz="1400" dirty="0"/>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nchor="ctr"/>
                </a:tc>
              </a:tr>
              <a:tr h="457200">
                <a:tc>
                  <a:txBody>
                    <a:bodyPr/>
                    <a:lstStyle/>
                    <a:p>
                      <a:pPr algn="ctr"/>
                      <a:r>
                        <a:rPr lang="en-US" sz="1400" dirty="0" smtClean="0"/>
                        <a:t>30</a:t>
                      </a:r>
                      <a:endParaRPr lang="en-MY" sz="1400" dirty="0"/>
                    </a:p>
                  </a:txBody>
                  <a:tcPr anchor="ctr"/>
                </a:tc>
                <a:tc>
                  <a:txBody>
                    <a:bodyPr/>
                    <a:lstStyle/>
                    <a:p>
                      <a:pPr algn="l"/>
                      <a:r>
                        <a:rPr lang="en-US" sz="1400" dirty="0" smtClean="0"/>
                        <a:t>Management Review</a:t>
                      </a:r>
                      <a:endParaRPr lang="en-MY" sz="1400" dirty="0"/>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algn="l"/>
                      <a:r>
                        <a:rPr lang="en-US" sz="1400" dirty="0" smtClean="0"/>
                        <a:t>Yes</a:t>
                      </a:r>
                      <a:endParaRPr lang="en-MY" sz="1400" dirty="0">
                        <a:solidFill>
                          <a:schemeClr val="tx1"/>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Yes</a:t>
                      </a:r>
                    </a:p>
                  </a:txBody>
                  <a:tcPr anchor="ctr"/>
                </a:tc>
              </a:tr>
            </a:tbl>
          </a:graphicData>
        </a:graphic>
      </p:graphicFrame>
    </p:spTree>
    <p:extLst>
      <p:ext uri="{BB962C8B-B14F-4D97-AF65-F5344CB8AC3E}">
        <p14:creationId xmlns:p14="http://schemas.microsoft.com/office/powerpoint/2010/main" val="20583905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12</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1883093897"/>
              </p:ext>
            </p:extLst>
          </p:nvPr>
        </p:nvGraphicFramePr>
        <p:xfrm>
          <a:off x="354562" y="989043"/>
          <a:ext cx="10077061" cy="4329438"/>
        </p:xfrm>
        <a:graphic>
          <a:graphicData uri="http://schemas.openxmlformats.org/drawingml/2006/table">
            <a:tbl>
              <a:tblPr firstRow="1" firstCol="1" bandRow="1">
                <a:tableStyleId>{5C22544A-7EE6-4342-B048-85BDC9FD1C3A}</a:tableStyleId>
              </a:tblPr>
              <a:tblGrid>
                <a:gridCol w="10077061"/>
              </a:tblGrid>
              <a:tr h="526962">
                <a:tc>
                  <a:txBody>
                    <a:bodyPr/>
                    <a:lstStyle/>
                    <a:p>
                      <a:pPr marL="342900" marR="0" lvl="0" indent="-342900" algn="l" defTabSz="914400" rtl="0" eaLnBrk="1" fontAlgn="auto" latinLnBrk="0" hangingPunct="1">
                        <a:lnSpc>
                          <a:spcPct val="115000"/>
                        </a:lnSpc>
                        <a:spcBef>
                          <a:spcPts val="0"/>
                        </a:spcBef>
                        <a:spcAft>
                          <a:spcPts val="0"/>
                        </a:spcAft>
                        <a:buClrTx/>
                        <a:buSzTx/>
                        <a:buFont typeface="Wingdings"/>
                        <a:buChar char=""/>
                        <a:tabLst/>
                        <a:defRPr/>
                      </a:pPr>
                      <a:r>
                        <a:rPr lang="en-US" sz="1800" b="0" dirty="0" smtClean="0">
                          <a:solidFill>
                            <a:schemeClr val="tx1"/>
                          </a:solidFill>
                          <a:effectLst/>
                        </a:rPr>
                        <a:t>Process becomes more efficient.</a:t>
                      </a:r>
                      <a:endParaRPr lang="en-MY" sz="1800" b="0" dirty="0" smtClean="0">
                        <a:solidFill>
                          <a:schemeClr val="tx1"/>
                        </a:solidFill>
                        <a:effectLst/>
                        <a:latin typeface="+mn-lt"/>
                        <a:ea typeface="Calibri"/>
                        <a:cs typeface="Times New Roman"/>
                      </a:endParaRPr>
                    </a:p>
                  </a:txBody>
                  <a:tcPr marL="68580" marR="68580" marT="0" marB="0">
                    <a:solidFill>
                      <a:schemeClr val="accent6">
                        <a:lumMod val="40000"/>
                        <a:lumOff val="60000"/>
                      </a:schemeClr>
                    </a:solidFill>
                  </a:tcPr>
                </a:tc>
              </a:tr>
              <a:tr h="536730">
                <a:tc>
                  <a:txBody>
                    <a:bodyPr/>
                    <a:lstStyle/>
                    <a:p>
                      <a:pPr marL="342900" lvl="0" indent="-342900">
                        <a:lnSpc>
                          <a:spcPct val="115000"/>
                        </a:lnSpc>
                        <a:spcAft>
                          <a:spcPts val="0"/>
                        </a:spcAft>
                        <a:buFont typeface="Wingdings"/>
                        <a:buChar char=""/>
                      </a:pPr>
                      <a:r>
                        <a:rPr lang="en-US" sz="1800" b="0" dirty="0">
                          <a:solidFill>
                            <a:schemeClr val="tx1"/>
                          </a:solidFill>
                          <a:effectLst/>
                        </a:rPr>
                        <a:t>Enhanced customer satisfaction and improved customer loyalty.</a:t>
                      </a:r>
                      <a:endParaRPr lang="en-MY" sz="1800" b="0" dirty="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r h="526962">
                <a:tc>
                  <a:txBody>
                    <a:bodyPr/>
                    <a:lstStyle/>
                    <a:p>
                      <a:pPr marL="342900" lvl="0" indent="-342900">
                        <a:lnSpc>
                          <a:spcPct val="115000"/>
                        </a:lnSpc>
                        <a:spcAft>
                          <a:spcPts val="0"/>
                        </a:spcAft>
                        <a:buFont typeface="Wingdings"/>
                        <a:buChar char=""/>
                      </a:pPr>
                      <a:r>
                        <a:rPr lang="en-US" sz="1800" b="0">
                          <a:solidFill>
                            <a:schemeClr val="tx1"/>
                          </a:solidFill>
                          <a:effectLst/>
                        </a:rPr>
                        <a:t>Lower cost and shorter cycle time through effective use of resources.</a:t>
                      </a:r>
                      <a:endParaRPr lang="en-MY" sz="1800" b="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r h="526962">
                <a:tc>
                  <a:txBody>
                    <a:bodyPr/>
                    <a:lstStyle/>
                    <a:p>
                      <a:pPr marL="342900" lvl="0" indent="-342900">
                        <a:lnSpc>
                          <a:spcPct val="115000"/>
                        </a:lnSpc>
                        <a:spcAft>
                          <a:spcPts val="0"/>
                        </a:spcAft>
                        <a:buFont typeface="Wingdings"/>
                        <a:buChar char=""/>
                      </a:pPr>
                      <a:r>
                        <a:rPr lang="en-US" sz="1800" b="0" dirty="0">
                          <a:solidFill>
                            <a:schemeClr val="tx1"/>
                          </a:solidFill>
                          <a:effectLst/>
                        </a:rPr>
                        <a:t>Consistency in service and product deliverable.</a:t>
                      </a:r>
                      <a:endParaRPr lang="en-MY" sz="1800" b="0" dirty="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r h="526962">
                <a:tc>
                  <a:txBody>
                    <a:bodyPr/>
                    <a:lstStyle/>
                    <a:p>
                      <a:pPr marL="342900" lvl="0" indent="-342900">
                        <a:lnSpc>
                          <a:spcPct val="115000"/>
                        </a:lnSpc>
                        <a:spcAft>
                          <a:spcPts val="0"/>
                        </a:spcAft>
                        <a:buFont typeface="Wingdings"/>
                        <a:buChar char=""/>
                      </a:pPr>
                      <a:r>
                        <a:rPr lang="en-US" sz="1800" b="0">
                          <a:solidFill>
                            <a:schemeClr val="tx1"/>
                          </a:solidFill>
                          <a:effectLst/>
                        </a:rPr>
                        <a:t>Increase revenue through effective market opportunities.</a:t>
                      </a:r>
                      <a:endParaRPr lang="en-MY" sz="1800" b="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r h="526962">
                <a:tc>
                  <a:txBody>
                    <a:bodyPr/>
                    <a:lstStyle/>
                    <a:p>
                      <a:pPr marL="342900" lvl="0" indent="-342900">
                        <a:lnSpc>
                          <a:spcPct val="115000"/>
                        </a:lnSpc>
                        <a:spcAft>
                          <a:spcPts val="0"/>
                        </a:spcAft>
                        <a:buFont typeface="Wingdings"/>
                        <a:buChar char=""/>
                      </a:pPr>
                      <a:r>
                        <a:rPr lang="en-US" sz="1800" b="0">
                          <a:solidFill>
                            <a:schemeClr val="tx1"/>
                          </a:solidFill>
                          <a:effectLst/>
                        </a:rPr>
                        <a:t>Integration and alignment of internal processes which will lead to increased productivity and result of job delivered.</a:t>
                      </a:r>
                      <a:endParaRPr lang="en-MY" sz="1800" b="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r h="526962">
                <a:tc>
                  <a:txBody>
                    <a:bodyPr/>
                    <a:lstStyle/>
                    <a:p>
                      <a:pPr marL="342900" lvl="0" indent="-342900">
                        <a:lnSpc>
                          <a:spcPct val="115000"/>
                        </a:lnSpc>
                        <a:spcAft>
                          <a:spcPts val="0"/>
                        </a:spcAft>
                        <a:buFont typeface="Wingdings"/>
                        <a:buChar char=""/>
                      </a:pPr>
                      <a:r>
                        <a:rPr lang="en-US" sz="1800" b="0">
                          <a:solidFill>
                            <a:schemeClr val="tx1"/>
                          </a:solidFill>
                          <a:effectLst/>
                        </a:rPr>
                        <a:t>Improve communication, planning and administration processes.</a:t>
                      </a:r>
                      <a:endParaRPr lang="en-MY" sz="1800" b="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r h="526962">
                <a:tc>
                  <a:txBody>
                    <a:bodyPr/>
                    <a:lstStyle/>
                    <a:p>
                      <a:pPr marL="342900" lvl="0" indent="-342900">
                        <a:lnSpc>
                          <a:spcPct val="115000"/>
                        </a:lnSpc>
                        <a:spcAft>
                          <a:spcPts val="0"/>
                        </a:spcAft>
                        <a:buFont typeface="Wingdings"/>
                        <a:buChar char=""/>
                      </a:pPr>
                      <a:r>
                        <a:rPr lang="en-US" sz="1800" b="0" dirty="0">
                          <a:solidFill>
                            <a:schemeClr val="tx1"/>
                          </a:solidFill>
                          <a:effectLst/>
                        </a:rPr>
                        <a:t>Increased credibility, image and competitiveness.</a:t>
                      </a:r>
                      <a:endParaRPr lang="en-MY" sz="1800" b="0" dirty="0">
                        <a:solidFill>
                          <a:schemeClr val="tx1"/>
                        </a:solidFill>
                        <a:effectLst/>
                        <a:latin typeface="Calibri"/>
                        <a:ea typeface="Calibri"/>
                        <a:cs typeface="Times New Roman"/>
                      </a:endParaRPr>
                    </a:p>
                  </a:txBody>
                  <a:tcPr marL="68580" marR="68580" marT="0" marB="0">
                    <a:solidFill>
                      <a:schemeClr val="accent6">
                        <a:lumMod val="40000"/>
                        <a:lumOff val="60000"/>
                      </a:schemeClr>
                    </a:solidFill>
                  </a:tcPr>
                </a:tc>
              </a:tr>
            </a:tbl>
          </a:graphicData>
        </a:graphic>
      </p:graphicFrame>
      <p:sp>
        <p:nvSpPr>
          <p:cNvPr id="6" name="TextBox 5"/>
          <p:cNvSpPr txBox="1"/>
          <p:nvPr/>
        </p:nvSpPr>
        <p:spPr>
          <a:xfrm>
            <a:off x="25627" y="165745"/>
            <a:ext cx="9888064"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BENEFITS OF ISO IMPLEMENTATION</a:t>
            </a:r>
            <a:endParaRPr lang="en-US" sz="2700" b="1" dirty="0">
              <a:effectLst>
                <a:outerShdw blurRad="38100" dist="38100" dir="2700000" algn="tl">
                  <a:srgbClr val="000000">
                    <a:alpha val="43137"/>
                  </a:srgbClr>
                </a:outerShdw>
              </a:effectLst>
            </a:endParaRPr>
          </a:p>
        </p:txBody>
      </p:sp>
      <p:grpSp>
        <p:nvGrpSpPr>
          <p:cNvPr id="7" name="Group 6"/>
          <p:cNvGrpSpPr/>
          <p:nvPr/>
        </p:nvGrpSpPr>
        <p:grpSpPr>
          <a:xfrm>
            <a:off x="0" y="593106"/>
            <a:ext cx="10106270" cy="181724"/>
            <a:chOff x="66448" y="713179"/>
            <a:chExt cx="10106270" cy="181724"/>
          </a:xfrm>
        </p:grpSpPr>
        <p:cxnSp>
          <p:nvCxnSpPr>
            <p:cNvPr id="8" name="Straight Connector 7"/>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0" name="Oval 9"/>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7951832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13</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2" name="TextBox 11"/>
          <p:cNvSpPr txBox="1"/>
          <p:nvPr/>
        </p:nvSpPr>
        <p:spPr>
          <a:xfrm>
            <a:off x="1041876" y="960278"/>
            <a:ext cx="2293320" cy="400110"/>
          </a:xfrm>
          <a:prstGeom prst="rect">
            <a:avLst/>
          </a:prstGeom>
          <a:noFill/>
        </p:spPr>
        <p:txBody>
          <a:bodyPr wrap="none" rtlCol="0">
            <a:spAutoFit/>
          </a:bodyPr>
          <a:lstStyle/>
          <a:p>
            <a:r>
              <a:rPr lang="en-US" sz="2000" b="1" dirty="0" smtClean="0"/>
              <a:t>QMS Quality Policy:</a:t>
            </a:r>
            <a:endParaRPr lang="en-MY" sz="2000" b="1" dirty="0"/>
          </a:p>
        </p:txBody>
      </p:sp>
      <p:sp>
        <p:nvSpPr>
          <p:cNvPr id="15" name="TextBox 14"/>
          <p:cNvSpPr txBox="1"/>
          <p:nvPr/>
        </p:nvSpPr>
        <p:spPr>
          <a:xfrm>
            <a:off x="1041876" y="1360388"/>
            <a:ext cx="7228413" cy="5078313"/>
          </a:xfrm>
          <a:prstGeom prst="rect">
            <a:avLst/>
          </a:prstGeom>
          <a:noFill/>
        </p:spPr>
        <p:txBody>
          <a:bodyPr wrap="square">
            <a:spAutoFit/>
          </a:bodyPr>
          <a:lstStyle/>
          <a:p>
            <a:pPr marL="457200" indent="-457200" eaLnBrk="1" hangingPunct="1">
              <a:buFont typeface="+mj-lt"/>
              <a:buAutoNum type="alphaLcPeriod"/>
              <a:defRPr/>
            </a:pPr>
            <a:r>
              <a:rPr lang="en-US" i="1" dirty="0" smtClean="0">
                <a:solidFill>
                  <a:prstClr val="black"/>
                </a:solidFill>
                <a:latin typeface="Calibri"/>
                <a:cs typeface="Arial" pitchFamily="34" charset="0"/>
              </a:rPr>
              <a:t>Commit </a:t>
            </a:r>
            <a:r>
              <a:rPr lang="en-US" i="1" dirty="0">
                <a:solidFill>
                  <a:prstClr val="black"/>
                </a:solidFill>
                <a:latin typeface="Calibri"/>
                <a:cs typeface="Arial" pitchFamily="34" charset="0"/>
              </a:rPr>
              <a:t>to comply with ISO </a:t>
            </a:r>
            <a:r>
              <a:rPr lang="en-US" i="1" dirty="0" smtClean="0">
                <a:solidFill>
                  <a:prstClr val="black"/>
                </a:solidFill>
                <a:latin typeface="Calibri"/>
                <a:cs typeface="Arial" pitchFamily="34" charset="0"/>
              </a:rPr>
              <a:t>9001:2015 </a:t>
            </a:r>
            <a:r>
              <a:rPr lang="en-US" i="1" dirty="0">
                <a:solidFill>
                  <a:prstClr val="black"/>
                </a:solidFill>
                <a:latin typeface="Calibri"/>
                <a:cs typeface="Arial" pitchFamily="34" charset="0"/>
              </a:rPr>
              <a:t>and applicable customer </a:t>
            </a:r>
            <a:r>
              <a:rPr lang="en-US" i="1" dirty="0" smtClean="0">
                <a:solidFill>
                  <a:prstClr val="black"/>
                </a:solidFill>
                <a:latin typeface="Calibri"/>
                <a:cs typeface="Arial" pitchFamily="34" charset="0"/>
              </a:rPr>
              <a:t>satisfaction.</a:t>
            </a:r>
          </a:p>
          <a:p>
            <a:pPr marL="457200" indent="-457200" eaLnBrk="1" hangingPunct="1">
              <a:buFont typeface="+mj-lt"/>
              <a:buAutoNum type="alphaLcPeriod"/>
              <a:defRPr/>
            </a:pPr>
            <a:endParaRPr lang="en-MY" i="1" dirty="0">
              <a:solidFill>
                <a:prstClr val="black"/>
              </a:solidFill>
              <a:latin typeface="Calibri"/>
              <a:cs typeface="Arial" pitchFamily="34" charset="0"/>
            </a:endParaRPr>
          </a:p>
          <a:p>
            <a:pPr marL="457200" indent="-457200" eaLnBrk="1" hangingPunct="1">
              <a:buFont typeface="+mj-lt"/>
              <a:buAutoNum type="alphaLcPeriod"/>
              <a:defRPr/>
            </a:pPr>
            <a:r>
              <a:rPr lang="en-US" i="1" dirty="0" smtClean="0">
                <a:solidFill>
                  <a:prstClr val="black"/>
                </a:solidFill>
                <a:latin typeface="Calibri"/>
                <a:cs typeface="Arial" pitchFamily="34" charset="0"/>
              </a:rPr>
              <a:t>Plan</a:t>
            </a:r>
            <a:r>
              <a:rPr lang="en-US" i="1" dirty="0">
                <a:solidFill>
                  <a:prstClr val="black"/>
                </a:solidFill>
                <a:latin typeface="Calibri"/>
                <a:cs typeface="Arial" pitchFamily="34" charset="0"/>
              </a:rPr>
              <a:t>, monitor and review the quality objective of services and equipment at all </a:t>
            </a:r>
            <a:r>
              <a:rPr lang="en-US" i="1" dirty="0" smtClean="0">
                <a:solidFill>
                  <a:prstClr val="black"/>
                </a:solidFill>
                <a:latin typeface="Calibri"/>
                <a:cs typeface="Arial" pitchFamily="34" charset="0"/>
              </a:rPr>
              <a:t>stages </a:t>
            </a:r>
            <a:r>
              <a:rPr lang="en-US" i="1" dirty="0">
                <a:solidFill>
                  <a:prstClr val="black"/>
                </a:solidFill>
                <a:latin typeface="Calibri"/>
                <a:cs typeface="Arial" pitchFamily="34" charset="0"/>
              </a:rPr>
              <a:t>of </a:t>
            </a:r>
            <a:r>
              <a:rPr lang="en-US" i="1" dirty="0" smtClean="0">
                <a:solidFill>
                  <a:prstClr val="black"/>
                </a:solidFill>
                <a:latin typeface="Calibri"/>
                <a:cs typeface="Arial" pitchFamily="34" charset="0"/>
              </a:rPr>
              <a:t>operations with </a:t>
            </a:r>
            <a:r>
              <a:rPr lang="en-US" i="1" dirty="0">
                <a:solidFill>
                  <a:prstClr val="black"/>
                </a:solidFill>
                <a:latin typeface="Calibri"/>
                <a:cs typeface="Arial" pitchFamily="34" charset="0"/>
              </a:rPr>
              <a:t>the goal of achieving </a:t>
            </a:r>
            <a:r>
              <a:rPr lang="en-US" i="1" dirty="0" smtClean="0">
                <a:solidFill>
                  <a:prstClr val="black"/>
                </a:solidFill>
                <a:latin typeface="Calibri"/>
                <a:cs typeface="Arial" pitchFamily="34" charset="0"/>
              </a:rPr>
              <a:t>a fully functional and productive performance standard.  </a:t>
            </a:r>
            <a:endParaRPr lang="en-MY" i="1" dirty="0">
              <a:solidFill>
                <a:prstClr val="black"/>
              </a:solidFill>
              <a:latin typeface="Calibri"/>
              <a:cs typeface="Arial" pitchFamily="34" charset="0"/>
            </a:endParaRPr>
          </a:p>
          <a:p>
            <a:pPr marL="457200" indent="-457200" eaLnBrk="1" hangingPunct="1">
              <a:buFont typeface="+mj-lt"/>
              <a:buAutoNum type="alphaLcPeriod"/>
              <a:defRPr/>
            </a:pPr>
            <a:endParaRPr lang="en-MY" i="1" dirty="0">
              <a:solidFill>
                <a:prstClr val="black"/>
              </a:solidFill>
              <a:latin typeface="Calibri"/>
              <a:cs typeface="Arial" pitchFamily="34" charset="0"/>
            </a:endParaRPr>
          </a:p>
          <a:p>
            <a:pPr marL="457200" indent="-457200" eaLnBrk="1" hangingPunct="1">
              <a:buFont typeface="+mj-lt"/>
              <a:buAutoNum type="alphaLcPeriod"/>
              <a:defRPr/>
            </a:pPr>
            <a:r>
              <a:rPr lang="en-US" i="1" dirty="0" smtClean="0">
                <a:solidFill>
                  <a:prstClr val="black"/>
                </a:solidFill>
                <a:latin typeface="Calibri"/>
                <a:cs typeface="Arial" pitchFamily="34" charset="0"/>
              </a:rPr>
              <a:t>Understand </a:t>
            </a:r>
            <a:r>
              <a:rPr lang="en-US" i="1" dirty="0">
                <a:solidFill>
                  <a:prstClr val="black"/>
                </a:solidFill>
                <a:latin typeface="Calibri"/>
                <a:cs typeface="Arial" pitchFamily="34" charset="0"/>
              </a:rPr>
              <a:t>and </a:t>
            </a:r>
            <a:r>
              <a:rPr lang="en-US" i="1" dirty="0" smtClean="0">
                <a:solidFill>
                  <a:prstClr val="black"/>
                </a:solidFill>
                <a:latin typeface="Calibri"/>
                <a:cs typeface="Arial" pitchFamily="34" charset="0"/>
              </a:rPr>
              <a:t>comply with client  </a:t>
            </a:r>
            <a:r>
              <a:rPr lang="en-US" i="1" dirty="0">
                <a:solidFill>
                  <a:prstClr val="black"/>
                </a:solidFill>
                <a:latin typeface="Calibri"/>
                <a:cs typeface="Arial" pitchFamily="34" charset="0"/>
              </a:rPr>
              <a:t>requirements and </a:t>
            </a:r>
            <a:r>
              <a:rPr lang="en-US" i="1" dirty="0" smtClean="0">
                <a:solidFill>
                  <a:prstClr val="black"/>
                </a:solidFill>
                <a:latin typeface="Calibri"/>
                <a:cs typeface="Arial" pitchFamily="34" charset="0"/>
              </a:rPr>
              <a:t>delivering </a:t>
            </a:r>
            <a:r>
              <a:rPr lang="en-US" i="1" dirty="0">
                <a:solidFill>
                  <a:prstClr val="black"/>
                </a:solidFill>
                <a:latin typeface="Calibri"/>
                <a:cs typeface="Arial" pitchFamily="34" charset="0"/>
              </a:rPr>
              <a:t>services of the highest </a:t>
            </a:r>
            <a:r>
              <a:rPr lang="en-US" i="1" dirty="0" smtClean="0">
                <a:solidFill>
                  <a:prstClr val="black"/>
                </a:solidFill>
                <a:latin typeface="Calibri"/>
                <a:cs typeface="Arial" pitchFamily="34" charset="0"/>
              </a:rPr>
              <a:t>standard.</a:t>
            </a:r>
            <a:endParaRPr lang="en-MY" i="1" dirty="0">
              <a:solidFill>
                <a:prstClr val="black"/>
              </a:solidFill>
              <a:latin typeface="Calibri"/>
              <a:cs typeface="Arial" pitchFamily="34" charset="0"/>
            </a:endParaRPr>
          </a:p>
          <a:p>
            <a:pPr marL="457200" indent="-457200" eaLnBrk="1" hangingPunct="1">
              <a:buFont typeface="+mj-lt"/>
              <a:buAutoNum type="alphaLcPeriod"/>
              <a:defRPr/>
            </a:pPr>
            <a:endParaRPr lang="en-MY" i="1" dirty="0">
              <a:solidFill>
                <a:prstClr val="black"/>
              </a:solidFill>
              <a:latin typeface="Calibri"/>
              <a:cs typeface="Arial" pitchFamily="34" charset="0"/>
            </a:endParaRPr>
          </a:p>
          <a:p>
            <a:pPr marL="457200" indent="-457200" eaLnBrk="1" hangingPunct="1">
              <a:buFont typeface="+mj-lt"/>
              <a:buAutoNum type="alphaLcPeriod"/>
              <a:defRPr/>
            </a:pPr>
            <a:r>
              <a:rPr lang="en-US" i="1" dirty="0" smtClean="0">
                <a:solidFill>
                  <a:prstClr val="black"/>
                </a:solidFill>
                <a:latin typeface="Calibri"/>
                <a:cs typeface="Arial" pitchFamily="34" charset="0"/>
              </a:rPr>
              <a:t>It is the responsibility of every individual in the company to apply quality principles to all work processes.</a:t>
            </a:r>
          </a:p>
          <a:p>
            <a:pPr marL="457200" indent="-457200" eaLnBrk="1" hangingPunct="1">
              <a:buFont typeface="+mj-lt"/>
              <a:buAutoNum type="alphaLcPeriod"/>
              <a:defRPr/>
            </a:pPr>
            <a:endParaRPr lang="en-US" i="1" dirty="0" smtClean="0">
              <a:solidFill>
                <a:prstClr val="black"/>
              </a:solidFill>
              <a:latin typeface="Calibri"/>
              <a:cs typeface="Arial" pitchFamily="34" charset="0"/>
            </a:endParaRPr>
          </a:p>
          <a:p>
            <a:pPr marL="457200" indent="-457200" eaLnBrk="1" hangingPunct="1">
              <a:buFont typeface="+mj-lt"/>
              <a:buAutoNum type="alphaLcPeriod"/>
              <a:defRPr/>
            </a:pPr>
            <a:r>
              <a:rPr lang="en-US" i="1" dirty="0" smtClean="0">
                <a:solidFill>
                  <a:prstClr val="black"/>
                </a:solidFill>
                <a:latin typeface="Calibri"/>
                <a:cs typeface="Arial" pitchFamily="34" charset="0"/>
              </a:rPr>
              <a:t>Ensure </a:t>
            </a:r>
            <a:r>
              <a:rPr lang="en-US" i="1" dirty="0">
                <a:solidFill>
                  <a:prstClr val="black"/>
                </a:solidFill>
                <a:latin typeface="Calibri"/>
                <a:cs typeface="Arial" pitchFamily="34" charset="0"/>
              </a:rPr>
              <a:t>that all </a:t>
            </a:r>
            <a:r>
              <a:rPr lang="en-US" i="1" dirty="0" smtClean="0">
                <a:solidFill>
                  <a:prstClr val="black"/>
                </a:solidFill>
                <a:latin typeface="Calibri"/>
                <a:cs typeface="Arial" pitchFamily="34" charset="0"/>
              </a:rPr>
              <a:t>staff equipped with the highest level of necessary skills and training.</a:t>
            </a:r>
            <a:r>
              <a:rPr lang="en-MY" i="1" dirty="0" smtClean="0">
                <a:solidFill>
                  <a:prstClr val="black"/>
                </a:solidFill>
                <a:latin typeface="Calibri"/>
                <a:cs typeface="Arial" pitchFamily="34" charset="0"/>
              </a:rPr>
              <a:t> </a:t>
            </a:r>
          </a:p>
          <a:p>
            <a:pPr marL="457200" indent="-457200" eaLnBrk="1" hangingPunct="1">
              <a:buFont typeface="+mj-lt"/>
              <a:buAutoNum type="alphaLcPeriod"/>
              <a:defRPr/>
            </a:pPr>
            <a:endParaRPr lang="en-MY" i="1" dirty="0">
              <a:solidFill>
                <a:prstClr val="black"/>
              </a:solidFill>
              <a:latin typeface="Calibri"/>
              <a:cs typeface="Arial" pitchFamily="34" charset="0"/>
            </a:endParaRPr>
          </a:p>
          <a:p>
            <a:pPr marL="457200" indent="-457200" eaLnBrk="1" hangingPunct="1">
              <a:buFont typeface="+mj-lt"/>
              <a:buAutoNum type="alphaLcPeriod"/>
              <a:defRPr/>
            </a:pPr>
            <a:r>
              <a:rPr lang="en-US" i="1" dirty="0" smtClean="0">
                <a:solidFill>
                  <a:prstClr val="black"/>
                </a:solidFill>
                <a:latin typeface="Calibri"/>
                <a:cs typeface="Arial" pitchFamily="34" charset="0"/>
              </a:rPr>
              <a:t>Demonstrate commitment to HSE requirement whilst protecting the environment in communities where we work and live.</a:t>
            </a:r>
            <a:endParaRPr lang="en-MY" i="1" dirty="0">
              <a:solidFill>
                <a:prstClr val="black"/>
              </a:solidFill>
              <a:latin typeface="Calibri"/>
              <a:cs typeface="Arial" pitchFamily="34"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5952" t="19310" r="35595" b="7434"/>
          <a:stretch/>
        </p:blipFill>
        <p:spPr bwMode="auto">
          <a:xfrm>
            <a:off x="8213289" y="894902"/>
            <a:ext cx="3918858" cy="5803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p:nvPr/>
        </p:nvSpPr>
        <p:spPr>
          <a:xfrm>
            <a:off x="0" y="177066"/>
            <a:ext cx="10023475" cy="507831"/>
          </a:xfrm>
          <a:prstGeom prst="rect">
            <a:avLst/>
          </a:prstGeom>
          <a:noFill/>
          <a:ln>
            <a:noFill/>
          </a:ln>
          <a:effectLst/>
        </p:spPr>
        <p:txBody>
          <a:bodyPr wrap="square" rtlCol="0">
            <a:spAutoFit/>
          </a:bodyPr>
          <a:lstStyle/>
          <a:p>
            <a:r>
              <a:rPr lang="en-US" sz="2700" b="1" dirty="0">
                <a:effectLst>
                  <a:outerShdw blurRad="38100" dist="38100" dir="2700000" algn="tl">
                    <a:srgbClr val="000000">
                      <a:alpha val="43137"/>
                    </a:srgbClr>
                  </a:outerShdw>
                </a:effectLst>
              </a:rPr>
              <a:t>DBSB POLICY, OBJECTIVE </a:t>
            </a:r>
            <a:r>
              <a:rPr lang="en-US" sz="2700" b="1" dirty="0" smtClean="0">
                <a:effectLst>
                  <a:outerShdw blurRad="38100" dist="38100" dir="2700000" algn="tl">
                    <a:srgbClr val="000000">
                      <a:alpha val="43137"/>
                    </a:srgbClr>
                  </a:outerShdw>
                </a:effectLst>
              </a:rPr>
              <a:t>&amp; QMS DOCUMENTATION INTRODUCTION</a:t>
            </a:r>
            <a:endParaRPr lang="en-US" sz="2700" b="1" dirty="0">
              <a:effectLst>
                <a:outerShdw blurRad="38100" dist="38100" dir="2700000" algn="tl">
                  <a:srgbClr val="000000">
                    <a:alpha val="43137"/>
                  </a:srgbClr>
                </a:outerShdw>
              </a:effectLst>
            </a:endParaRPr>
          </a:p>
        </p:txBody>
      </p:sp>
      <p:grpSp>
        <p:nvGrpSpPr>
          <p:cNvPr id="16" name="Group 15"/>
          <p:cNvGrpSpPr/>
          <p:nvPr/>
        </p:nvGrpSpPr>
        <p:grpSpPr>
          <a:xfrm>
            <a:off x="0" y="594035"/>
            <a:ext cx="10106270" cy="181724"/>
            <a:chOff x="66448" y="713179"/>
            <a:chExt cx="10106270" cy="181724"/>
          </a:xfrm>
        </p:grpSpPr>
        <p:cxnSp>
          <p:nvCxnSpPr>
            <p:cNvPr id="17" name="Straight Connector 16"/>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9" name="Oval 18"/>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42120244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14</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2" name="TextBox 11"/>
          <p:cNvSpPr txBox="1"/>
          <p:nvPr/>
        </p:nvSpPr>
        <p:spPr>
          <a:xfrm>
            <a:off x="1201110" y="956378"/>
            <a:ext cx="2785571" cy="400110"/>
          </a:xfrm>
          <a:prstGeom prst="rect">
            <a:avLst/>
          </a:prstGeom>
          <a:noFill/>
        </p:spPr>
        <p:txBody>
          <a:bodyPr wrap="none" rtlCol="0">
            <a:spAutoFit/>
          </a:bodyPr>
          <a:lstStyle/>
          <a:p>
            <a:r>
              <a:rPr lang="en-US" sz="2000" b="1" dirty="0" smtClean="0"/>
              <a:t>QMS Quality Objectives:</a:t>
            </a:r>
            <a:endParaRPr lang="en-MY" sz="2000" b="1" dirty="0"/>
          </a:p>
        </p:txBody>
      </p:sp>
      <p:sp>
        <p:nvSpPr>
          <p:cNvPr id="17" name="Rectangle 3"/>
          <p:cNvSpPr>
            <a:spLocks noChangeArrowheads="1"/>
          </p:cNvSpPr>
          <p:nvPr/>
        </p:nvSpPr>
        <p:spPr bwMode="auto">
          <a:xfrm>
            <a:off x="1047025" y="1220212"/>
            <a:ext cx="7772400"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Microsoft Sans Serif" panose="020B0604020202020204" pitchFamily="34" charset="0"/>
              </a:defRPr>
            </a:lvl1pPr>
            <a:lvl2pPr marL="742950" indent="-285750">
              <a:spcBef>
                <a:spcPct val="20000"/>
              </a:spcBef>
              <a:buChar char="–"/>
              <a:defRPr sz="2800">
                <a:solidFill>
                  <a:schemeClr val="tx1"/>
                </a:solidFill>
                <a:latin typeface="Microsoft Sans Serif" panose="020B0604020202020204" pitchFamily="34" charset="0"/>
              </a:defRPr>
            </a:lvl2pPr>
            <a:lvl3pPr marL="1143000" indent="-228600">
              <a:spcBef>
                <a:spcPct val="20000"/>
              </a:spcBef>
              <a:buChar char="•"/>
              <a:defRPr sz="2400">
                <a:solidFill>
                  <a:schemeClr val="tx1"/>
                </a:solidFill>
                <a:latin typeface="Microsoft Sans Serif" panose="020B0604020202020204" pitchFamily="34" charset="0"/>
              </a:defRPr>
            </a:lvl3pPr>
            <a:lvl4pPr marL="1600200" indent="-228600">
              <a:spcBef>
                <a:spcPct val="20000"/>
              </a:spcBef>
              <a:buChar char="–"/>
              <a:defRPr sz="2000">
                <a:solidFill>
                  <a:schemeClr val="tx1"/>
                </a:solidFill>
                <a:latin typeface="Microsoft Sans Serif" panose="020B0604020202020204" pitchFamily="34" charset="0"/>
              </a:defRPr>
            </a:lvl4pPr>
            <a:lvl5pPr marL="2057400" indent="-228600">
              <a:spcBef>
                <a:spcPct val="20000"/>
              </a:spcBef>
              <a:buChar char="»"/>
              <a:defRPr sz="2000">
                <a:solidFill>
                  <a:schemeClr val="tx1"/>
                </a:solidFill>
                <a:latin typeface="Microsoft Sans Serif"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Microsoft Sans Serif"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Microsoft Sans Serif"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Microsoft Sans Serif"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Microsoft Sans Serif" panose="020B0604020202020204" pitchFamily="34" charset="0"/>
              </a:defRPr>
            </a:lvl9pPr>
          </a:lstStyle>
          <a:p>
            <a:pPr marL="285750" indent="-285750" eaLnBrk="1" hangingPunct="1">
              <a:spcBef>
                <a:spcPct val="0"/>
              </a:spcBef>
              <a:buFont typeface="Arial" panose="020B0604020202020204" pitchFamily="34" charset="0"/>
              <a:buChar char="•"/>
              <a:defRPr/>
            </a:pPr>
            <a:endParaRPr lang="en-US" altLang="en-US" sz="1800" i="1" dirty="0" smtClean="0">
              <a:solidFill>
                <a:srgbClr val="000000"/>
              </a:solidFill>
              <a:latin typeface="Calibri" panose="020F0502020204030204" pitchFamily="34" charset="0"/>
              <a:cs typeface="Arial" panose="020B0604020202020204" pitchFamily="34" charset="0"/>
            </a:endParaRPr>
          </a:p>
          <a:p>
            <a:pPr marL="285750" indent="-285750" eaLnBrk="1" hangingPunct="1">
              <a:spcBef>
                <a:spcPct val="0"/>
              </a:spcBef>
              <a:buFont typeface="Arial" panose="020B0604020202020204" pitchFamily="34" charset="0"/>
              <a:buChar char="•"/>
              <a:defRPr/>
            </a:pPr>
            <a:r>
              <a:rPr lang="en-US" altLang="en-US" sz="1800" i="1" dirty="0" smtClean="0">
                <a:solidFill>
                  <a:srgbClr val="000000"/>
                </a:solidFill>
                <a:latin typeface="Calibri" panose="020F0502020204030204" pitchFamily="34" charset="0"/>
                <a:cs typeface="Arial" panose="020B0604020202020204" pitchFamily="34" charset="0"/>
              </a:rPr>
              <a:t>To conduct operations in the most efficient manner in compliance with our standard requirements :- </a:t>
            </a:r>
          </a:p>
          <a:p>
            <a:pPr marL="285750" indent="-285750" eaLnBrk="1" hangingPunct="1">
              <a:spcBef>
                <a:spcPct val="0"/>
              </a:spcBef>
              <a:buFont typeface="Arial" panose="020B0604020202020204" pitchFamily="34" charset="0"/>
              <a:buChar char="•"/>
              <a:defRPr/>
            </a:pPr>
            <a:endParaRPr lang="en-MY" altLang="en-US" sz="1800" i="1" dirty="0" smtClean="0">
              <a:solidFill>
                <a:srgbClr val="000000"/>
              </a:solidFill>
              <a:latin typeface="Calibri" panose="020F0502020204030204" pitchFamily="34" charset="0"/>
              <a:cs typeface="Arial" panose="020B0604020202020204" pitchFamily="34" charset="0"/>
            </a:endParaRPr>
          </a:p>
          <a:p>
            <a:pPr marL="800100" indent="-438150" eaLnBrk="1" hangingPunct="1">
              <a:spcBef>
                <a:spcPct val="0"/>
              </a:spcBef>
              <a:buFont typeface="+mj-lt"/>
              <a:buAutoNum type="alphaLcPeriod"/>
              <a:defRPr/>
            </a:pPr>
            <a:r>
              <a:rPr lang="en-US" altLang="en-US" sz="1800" b="1" i="1" dirty="0" smtClean="0">
                <a:solidFill>
                  <a:srgbClr val="000000"/>
                </a:solidFill>
                <a:latin typeface="Calibri" panose="020F0502020204030204" pitchFamily="34" charset="0"/>
                <a:cs typeface="Arial" panose="020B0604020202020204" pitchFamily="34" charset="0"/>
              </a:rPr>
              <a:t>Hundred percent (100%) </a:t>
            </a:r>
            <a:r>
              <a:rPr lang="en-US" altLang="en-US" sz="1800" i="1" dirty="0" smtClean="0">
                <a:solidFill>
                  <a:srgbClr val="000000"/>
                </a:solidFill>
                <a:latin typeface="Calibri" panose="020F0502020204030204" pitchFamily="34" charset="0"/>
                <a:cs typeface="Arial" panose="020B0604020202020204" pitchFamily="34" charset="0"/>
              </a:rPr>
              <a:t>compliance with contract inventory requirement for operations.</a:t>
            </a:r>
          </a:p>
          <a:p>
            <a:pPr marL="800100" indent="-438150" eaLnBrk="1" hangingPunct="1">
              <a:spcBef>
                <a:spcPct val="0"/>
              </a:spcBef>
              <a:buFont typeface="+mj-lt"/>
              <a:buAutoNum type="alphaLcPeriod"/>
              <a:defRPr/>
            </a:pPr>
            <a:endParaRPr lang="en-US" altLang="en-US" sz="1800" i="1" dirty="0" smtClean="0">
              <a:solidFill>
                <a:srgbClr val="000000"/>
              </a:solidFill>
              <a:latin typeface="Calibri" panose="020F0502020204030204" pitchFamily="34" charset="0"/>
              <a:cs typeface="Arial" panose="020B0604020202020204" pitchFamily="34" charset="0"/>
            </a:endParaRPr>
          </a:p>
          <a:p>
            <a:pPr marL="800100" indent="-438150" eaLnBrk="1" hangingPunct="1">
              <a:spcBef>
                <a:spcPct val="0"/>
              </a:spcBef>
              <a:buFont typeface="+mj-lt"/>
              <a:buAutoNum type="alphaLcPeriod"/>
              <a:defRPr/>
            </a:pPr>
            <a:r>
              <a:rPr lang="en-US" altLang="en-US" sz="1800" i="1" dirty="0" smtClean="0">
                <a:solidFill>
                  <a:srgbClr val="000000"/>
                </a:solidFill>
                <a:latin typeface="Calibri" panose="020F0502020204030204" pitchFamily="34" charset="0"/>
                <a:cs typeface="Arial" panose="020B0604020202020204" pitchFamily="34" charset="0"/>
              </a:rPr>
              <a:t>Non- Productive Time (NPT) not more than </a:t>
            </a:r>
            <a:r>
              <a:rPr lang="en-US" altLang="en-US" sz="1800" b="1" i="1" dirty="0" smtClean="0">
                <a:solidFill>
                  <a:srgbClr val="000000"/>
                </a:solidFill>
                <a:latin typeface="Calibri" panose="020F0502020204030204" pitchFamily="34" charset="0"/>
                <a:cs typeface="Arial" panose="020B0604020202020204" pitchFamily="34" charset="0"/>
              </a:rPr>
              <a:t>four (4) </a:t>
            </a:r>
            <a:r>
              <a:rPr lang="en-US" altLang="en-US" sz="1800" i="1" dirty="0" smtClean="0">
                <a:solidFill>
                  <a:srgbClr val="000000"/>
                </a:solidFill>
                <a:latin typeface="Calibri" panose="020F0502020204030204" pitchFamily="34" charset="0"/>
                <a:cs typeface="Arial" panose="020B0604020202020204" pitchFamily="34" charset="0"/>
              </a:rPr>
              <a:t>hours per package per month or Downtime less than </a:t>
            </a:r>
            <a:r>
              <a:rPr lang="en-US" altLang="en-US" sz="1800" b="1" i="1" dirty="0" smtClean="0">
                <a:solidFill>
                  <a:srgbClr val="000000"/>
                </a:solidFill>
                <a:latin typeface="Calibri" panose="020F0502020204030204" pitchFamily="34" charset="0"/>
                <a:cs typeface="Arial" panose="020B0604020202020204" pitchFamily="34" charset="0"/>
              </a:rPr>
              <a:t>one percent (1%) </a:t>
            </a:r>
            <a:r>
              <a:rPr lang="en-US" altLang="en-US" sz="1800" i="1" dirty="0" smtClean="0">
                <a:solidFill>
                  <a:srgbClr val="000000"/>
                </a:solidFill>
                <a:latin typeface="Calibri" panose="020F0502020204030204" pitchFamily="34" charset="0"/>
                <a:cs typeface="Arial" panose="020B0604020202020204" pitchFamily="34" charset="0"/>
              </a:rPr>
              <a:t>of total operating hours per month (whichever applicable).</a:t>
            </a:r>
          </a:p>
          <a:p>
            <a:pPr marL="800100" indent="-438150" eaLnBrk="1" hangingPunct="1">
              <a:spcBef>
                <a:spcPct val="0"/>
              </a:spcBef>
              <a:buFont typeface="+mj-lt"/>
              <a:buAutoNum type="alphaLcPeriod"/>
              <a:defRPr/>
            </a:pPr>
            <a:endParaRPr lang="en-US" altLang="en-US" sz="1800" i="1" dirty="0" smtClean="0">
              <a:solidFill>
                <a:srgbClr val="000000"/>
              </a:solidFill>
              <a:latin typeface="Calibri" panose="020F0502020204030204" pitchFamily="34" charset="0"/>
              <a:cs typeface="Arial" panose="020B0604020202020204" pitchFamily="34" charset="0"/>
            </a:endParaRPr>
          </a:p>
          <a:p>
            <a:pPr marL="800100" indent="-438150" eaLnBrk="1" hangingPunct="1">
              <a:spcBef>
                <a:spcPct val="0"/>
              </a:spcBef>
              <a:buFont typeface="+mj-lt"/>
              <a:buAutoNum type="alphaLcPeriod"/>
              <a:defRPr/>
            </a:pPr>
            <a:r>
              <a:rPr lang="en-US" altLang="en-US" sz="1800" i="1" dirty="0" smtClean="0">
                <a:solidFill>
                  <a:srgbClr val="000000"/>
                </a:solidFill>
                <a:latin typeface="Calibri" panose="020F0502020204030204" pitchFamily="34" charset="0"/>
                <a:cs typeface="Arial" panose="020B0604020202020204" pitchFamily="34" charset="0"/>
              </a:rPr>
              <a:t>Operational problem or incident shall be reported to base within an hour. The full report shall be submitted within </a:t>
            </a:r>
            <a:r>
              <a:rPr lang="en-US" altLang="en-US" sz="1800" b="1" i="1" dirty="0" smtClean="0">
                <a:solidFill>
                  <a:srgbClr val="000000"/>
                </a:solidFill>
                <a:latin typeface="Calibri" panose="020F0502020204030204" pitchFamily="34" charset="0"/>
                <a:cs typeface="Arial" panose="020B0604020202020204" pitchFamily="34" charset="0"/>
              </a:rPr>
              <a:t>twenty four (24) </a:t>
            </a:r>
            <a:r>
              <a:rPr lang="en-US" altLang="en-US" sz="1800" i="1" dirty="0" smtClean="0">
                <a:solidFill>
                  <a:srgbClr val="000000"/>
                </a:solidFill>
                <a:latin typeface="Calibri" panose="020F0502020204030204" pitchFamily="34" charset="0"/>
                <a:cs typeface="Arial" panose="020B0604020202020204" pitchFamily="34" charset="0"/>
              </a:rPr>
              <a:t>hours and client to be duly notified. Problem or incident investigation shall be completed within </a:t>
            </a:r>
            <a:r>
              <a:rPr lang="en-US" altLang="en-US" sz="1800" b="1" i="1" dirty="0" smtClean="0">
                <a:solidFill>
                  <a:srgbClr val="000000"/>
                </a:solidFill>
                <a:latin typeface="Calibri" panose="020F0502020204030204" pitchFamily="34" charset="0"/>
                <a:cs typeface="Arial" panose="020B0604020202020204" pitchFamily="34" charset="0"/>
              </a:rPr>
              <a:t>five (5) </a:t>
            </a:r>
            <a:r>
              <a:rPr lang="en-US" altLang="en-US" sz="1800" i="1" dirty="0" smtClean="0">
                <a:solidFill>
                  <a:srgbClr val="000000"/>
                </a:solidFill>
                <a:latin typeface="Calibri" panose="020F0502020204030204" pitchFamily="34" charset="0"/>
                <a:cs typeface="Arial" panose="020B0604020202020204" pitchFamily="34" charset="0"/>
              </a:rPr>
              <a:t>working days.</a:t>
            </a:r>
          </a:p>
          <a:p>
            <a:pPr marL="800100" indent="-438150" eaLnBrk="1" hangingPunct="1">
              <a:spcBef>
                <a:spcPct val="0"/>
              </a:spcBef>
              <a:buFont typeface="+mj-lt"/>
              <a:buAutoNum type="alphaLcPeriod"/>
              <a:defRPr/>
            </a:pPr>
            <a:endParaRPr lang="en-US" altLang="en-US" sz="1800" i="1" dirty="0" smtClean="0">
              <a:solidFill>
                <a:srgbClr val="000000"/>
              </a:solidFill>
              <a:latin typeface="Calibri" panose="020F0502020204030204" pitchFamily="34" charset="0"/>
              <a:cs typeface="Arial" panose="020B0604020202020204" pitchFamily="34" charset="0"/>
            </a:endParaRPr>
          </a:p>
          <a:p>
            <a:pPr marL="800100" indent="-438150" eaLnBrk="1" hangingPunct="1">
              <a:spcBef>
                <a:spcPct val="0"/>
              </a:spcBef>
              <a:buFont typeface="+mj-lt"/>
              <a:buAutoNum type="alphaLcPeriod"/>
              <a:defRPr/>
            </a:pPr>
            <a:r>
              <a:rPr lang="en-US" altLang="en-US" sz="1800" b="1" i="1" dirty="0" smtClean="0">
                <a:solidFill>
                  <a:srgbClr val="000000"/>
                </a:solidFill>
                <a:latin typeface="Calibri" panose="020F0502020204030204" pitchFamily="34" charset="0"/>
                <a:cs typeface="Arial" panose="020B0604020202020204" pitchFamily="34" charset="0"/>
              </a:rPr>
              <a:t>Zero (0) </a:t>
            </a:r>
            <a:r>
              <a:rPr lang="en-US" altLang="en-US" sz="1800" i="1" dirty="0" smtClean="0">
                <a:solidFill>
                  <a:srgbClr val="000000"/>
                </a:solidFill>
                <a:latin typeface="Calibri" panose="020F0502020204030204" pitchFamily="34" charset="0"/>
                <a:cs typeface="Arial" panose="020B0604020202020204" pitchFamily="34" charset="0"/>
              </a:rPr>
              <a:t>client complaint</a:t>
            </a:r>
          </a:p>
          <a:p>
            <a:pPr marL="361950" eaLnBrk="1" hangingPunct="1">
              <a:spcBef>
                <a:spcPct val="0"/>
              </a:spcBef>
              <a:buNone/>
              <a:defRPr/>
            </a:pPr>
            <a:endParaRPr lang="en-US" altLang="en-US" sz="1800" i="1" dirty="0" smtClean="0">
              <a:solidFill>
                <a:srgbClr val="000000"/>
              </a:solidFill>
              <a:latin typeface="Calibri" panose="020F0502020204030204" pitchFamily="34" charset="0"/>
              <a:cs typeface="Arial" panose="020B0604020202020204" pitchFamily="34"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4935" t="18545" r="36250" b="6250"/>
          <a:stretch/>
        </p:blipFill>
        <p:spPr bwMode="auto">
          <a:xfrm>
            <a:off x="8736594" y="952617"/>
            <a:ext cx="3623975" cy="5953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p:nvPr/>
        </p:nvSpPr>
        <p:spPr>
          <a:xfrm>
            <a:off x="0" y="156209"/>
            <a:ext cx="10023475" cy="507831"/>
          </a:xfrm>
          <a:prstGeom prst="rect">
            <a:avLst/>
          </a:prstGeom>
          <a:noFill/>
          <a:ln>
            <a:noFill/>
          </a:ln>
          <a:effectLst/>
        </p:spPr>
        <p:txBody>
          <a:bodyPr wrap="square" rtlCol="0">
            <a:spAutoFit/>
          </a:bodyPr>
          <a:lstStyle/>
          <a:p>
            <a:r>
              <a:rPr lang="en-US" sz="2700" b="1" dirty="0">
                <a:effectLst>
                  <a:outerShdw blurRad="38100" dist="38100" dir="2700000" algn="tl">
                    <a:srgbClr val="000000">
                      <a:alpha val="43137"/>
                    </a:srgbClr>
                  </a:outerShdw>
                </a:effectLst>
              </a:rPr>
              <a:t>DBSB POLICY, OBJECTIVE </a:t>
            </a:r>
            <a:r>
              <a:rPr lang="en-US" sz="2700" b="1" dirty="0" smtClean="0">
                <a:effectLst>
                  <a:outerShdw blurRad="38100" dist="38100" dir="2700000" algn="tl">
                    <a:srgbClr val="000000">
                      <a:alpha val="43137"/>
                    </a:srgbClr>
                  </a:outerShdw>
                </a:effectLst>
              </a:rPr>
              <a:t>&amp; QMS DOCUMENTATION INTRODUCTION</a:t>
            </a:r>
            <a:endParaRPr lang="en-US" sz="2700" b="1" dirty="0">
              <a:effectLst>
                <a:outerShdw blurRad="38100" dist="38100" dir="2700000" algn="tl">
                  <a:srgbClr val="000000">
                    <a:alpha val="43137"/>
                  </a:srgbClr>
                </a:outerShdw>
              </a:effectLst>
            </a:endParaRPr>
          </a:p>
        </p:txBody>
      </p:sp>
      <p:grpSp>
        <p:nvGrpSpPr>
          <p:cNvPr id="15" name="Group 14"/>
          <p:cNvGrpSpPr/>
          <p:nvPr/>
        </p:nvGrpSpPr>
        <p:grpSpPr>
          <a:xfrm>
            <a:off x="0" y="573178"/>
            <a:ext cx="10106270" cy="181724"/>
            <a:chOff x="66448" y="713179"/>
            <a:chExt cx="10106270" cy="181724"/>
          </a:xfrm>
        </p:grpSpPr>
        <p:cxnSp>
          <p:nvCxnSpPr>
            <p:cNvPr id="16" name="Straight Connector 15"/>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9" name="Oval 18"/>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29709418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15</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2" name="TextBox 11"/>
          <p:cNvSpPr txBox="1"/>
          <p:nvPr/>
        </p:nvSpPr>
        <p:spPr>
          <a:xfrm>
            <a:off x="1033635" y="951874"/>
            <a:ext cx="6447530" cy="400110"/>
          </a:xfrm>
          <a:prstGeom prst="rect">
            <a:avLst/>
          </a:prstGeom>
          <a:noFill/>
        </p:spPr>
        <p:txBody>
          <a:bodyPr wrap="square" rtlCol="0">
            <a:spAutoFit/>
          </a:bodyPr>
          <a:lstStyle/>
          <a:p>
            <a:r>
              <a:rPr lang="en-US" sz="2000" b="1" dirty="0" smtClean="0"/>
              <a:t>QMS Quality Objectives: (cont..)</a:t>
            </a:r>
            <a:endParaRPr lang="en-MY" sz="2000" b="1" dirty="0"/>
          </a:p>
        </p:txBody>
      </p:sp>
      <p:sp>
        <p:nvSpPr>
          <p:cNvPr id="13" name="TextBox 12"/>
          <p:cNvSpPr txBox="1"/>
          <p:nvPr/>
        </p:nvSpPr>
        <p:spPr>
          <a:xfrm>
            <a:off x="1033635" y="1412564"/>
            <a:ext cx="6924113" cy="4278094"/>
          </a:xfrm>
          <a:prstGeom prst="rect">
            <a:avLst/>
          </a:prstGeom>
          <a:noFill/>
        </p:spPr>
        <p:txBody>
          <a:bodyPr wrap="square">
            <a:spAutoFit/>
          </a:bodyPr>
          <a:lstStyle/>
          <a:p>
            <a:pPr marL="647700" indent="-285750">
              <a:spcBef>
                <a:spcPct val="0"/>
              </a:spcBef>
              <a:buFont typeface="Arial" panose="020B0604020202020204" pitchFamily="34" charset="0"/>
              <a:buChar char="•"/>
              <a:defRPr/>
            </a:pPr>
            <a:endParaRPr lang="en-US" altLang="en-US" i="1" dirty="0" smtClean="0">
              <a:solidFill>
                <a:srgbClr val="000000"/>
              </a:solidFill>
              <a:latin typeface="Calibri" panose="020F0502020204030204" pitchFamily="34" charset="0"/>
              <a:cs typeface="Arial" panose="020B0604020202020204" pitchFamily="34" charset="0"/>
            </a:endParaRPr>
          </a:p>
          <a:p>
            <a:pPr marL="647700" indent="-285750">
              <a:spcBef>
                <a:spcPct val="0"/>
              </a:spcBef>
              <a:buFont typeface="Arial" panose="020B0604020202020204" pitchFamily="34" charset="0"/>
              <a:buChar char="•"/>
              <a:defRPr/>
            </a:pPr>
            <a:r>
              <a:rPr lang="en-US" altLang="en-US" i="1" dirty="0" smtClean="0">
                <a:solidFill>
                  <a:srgbClr val="000000"/>
                </a:solidFill>
                <a:latin typeface="Calibri" panose="020F0502020204030204" pitchFamily="34" charset="0"/>
                <a:cs typeface="Arial" panose="020B0604020202020204" pitchFamily="34" charset="0"/>
              </a:rPr>
              <a:t>To </a:t>
            </a:r>
            <a:r>
              <a:rPr lang="en-US" altLang="en-US" i="1" dirty="0">
                <a:solidFill>
                  <a:srgbClr val="000000"/>
                </a:solidFill>
                <a:latin typeface="Calibri" panose="020F0502020204030204" pitchFamily="34" charset="0"/>
                <a:cs typeface="Arial" panose="020B0604020202020204" pitchFamily="34" charset="0"/>
              </a:rPr>
              <a:t>Maintain </a:t>
            </a:r>
            <a:r>
              <a:rPr lang="en-US" altLang="en-US" b="1" i="1" dirty="0">
                <a:solidFill>
                  <a:srgbClr val="000000"/>
                </a:solidFill>
                <a:latin typeface="Calibri" panose="020F0502020204030204" pitchFamily="34" charset="0"/>
                <a:cs typeface="Arial" panose="020B0604020202020204" pitchFamily="34" charset="0"/>
              </a:rPr>
              <a:t>zero (0</a:t>
            </a:r>
            <a:r>
              <a:rPr lang="en-US" altLang="en-US" i="1" dirty="0">
                <a:solidFill>
                  <a:srgbClr val="000000"/>
                </a:solidFill>
                <a:latin typeface="Calibri" panose="020F0502020204030204" pitchFamily="34" charset="0"/>
                <a:cs typeface="Arial" panose="020B0604020202020204" pitchFamily="34" charset="0"/>
              </a:rPr>
              <a:t>) Lost Time Injury (LTI) and Medical Treatment Injury (MTI)/ Restricted Work Case (RWC) towards meeting the client health and safety requirement.</a:t>
            </a:r>
          </a:p>
          <a:p>
            <a:pPr marL="647700" indent="-285750">
              <a:spcBef>
                <a:spcPct val="0"/>
              </a:spcBef>
              <a:buFont typeface="Arial" panose="020B0604020202020204" pitchFamily="34" charset="0"/>
              <a:buChar char="•"/>
              <a:defRPr/>
            </a:pPr>
            <a:endParaRPr lang="en-US" altLang="en-US" i="1" dirty="0">
              <a:solidFill>
                <a:srgbClr val="000000"/>
              </a:solidFill>
              <a:latin typeface="Calibri" panose="020F0502020204030204" pitchFamily="34" charset="0"/>
              <a:cs typeface="Arial" panose="020B0604020202020204" pitchFamily="34" charset="0"/>
            </a:endParaRPr>
          </a:p>
          <a:p>
            <a:pPr marL="647700" indent="-285750">
              <a:spcBef>
                <a:spcPct val="0"/>
              </a:spcBef>
              <a:buFont typeface="Arial" panose="020B0604020202020204" pitchFamily="34" charset="0"/>
              <a:buChar char="•"/>
              <a:defRPr/>
            </a:pPr>
            <a:r>
              <a:rPr lang="en-US" altLang="en-US" i="1" dirty="0">
                <a:solidFill>
                  <a:srgbClr val="000000"/>
                </a:solidFill>
                <a:latin typeface="Calibri" panose="020F0502020204030204" pitchFamily="34" charset="0"/>
                <a:cs typeface="Arial" panose="020B0604020202020204" pitchFamily="34" charset="0"/>
              </a:rPr>
              <a:t>To ensure </a:t>
            </a:r>
            <a:r>
              <a:rPr lang="en-US" altLang="en-US" b="1" i="1" dirty="0">
                <a:solidFill>
                  <a:srgbClr val="000000"/>
                </a:solidFill>
                <a:latin typeface="Calibri" panose="020F0502020204030204" pitchFamily="34" charset="0"/>
                <a:cs typeface="Arial" panose="020B0604020202020204" pitchFamily="34" charset="0"/>
              </a:rPr>
              <a:t>hundred percent (100%) </a:t>
            </a:r>
            <a:r>
              <a:rPr lang="en-US" altLang="en-US" i="1" dirty="0">
                <a:solidFill>
                  <a:srgbClr val="000000"/>
                </a:solidFill>
                <a:latin typeface="Calibri" panose="020F0502020204030204" pitchFamily="34" charset="0"/>
                <a:cs typeface="Arial" panose="020B0604020202020204" pitchFamily="34" charset="0"/>
              </a:rPr>
              <a:t>compliance with statutory, regulatory and contractual terms and conditions.</a:t>
            </a:r>
          </a:p>
          <a:p>
            <a:pPr marL="647700" indent="-285750">
              <a:spcBef>
                <a:spcPct val="0"/>
              </a:spcBef>
              <a:buFont typeface="Arial" panose="020B0604020202020204" pitchFamily="34" charset="0"/>
              <a:buChar char="•"/>
              <a:defRPr/>
            </a:pPr>
            <a:endParaRPr lang="en-US" altLang="en-US" i="1" dirty="0">
              <a:solidFill>
                <a:srgbClr val="000000"/>
              </a:solidFill>
              <a:latin typeface="Calibri" panose="020F0502020204030204" pitchFamily="34" charset="0"/>
              <a:cs typeface="Arial" panose="020B0604020202020204" pitchFamily="34" charset="0"/>
            </a:endParaRPr>
          </a:p>
          <a:p>
            <a:pPr marL="647700" indent="-285750">
              <a:spcBef>
                <a:spcPct val="0"/>
              </a:spcBef>
              <a:buFont typeface="Arial" panose="020B0604020202020204" pitchFamily="34" charset="0"/>
              <a:buChar char="•"/>
              <a:defRPr/>
            </a:pPr>
            <a:r>
              <a:rPr lang="en-US" altLang="en-US" i="1" dirty="0">
                <a:solidFill>
                  <a:srgbClr val="000000"/>
                </a:solidFill>
                <a:latin typeface="Calibri" panose="020F0502020204030204" pitchFamily="34" charset="0"/>
                <a:cs typeface="Arial" panose="020B0604020202020204" pitchFamily="34" charset="0"/>
              </a:rPr>
              <a:t>To achieve and maintain client’s satisfaction rate of </a:t>
            </a:r>
            <a:r>
              <a:rPr lang="en-US" altLang="en-US" b="1" i="1" dirty="0">
                <a:solidFill>
                  <a:srgbClr val="000000"/>
                </a:solidFill>
                <a:latin typeface="Calibri" panose="020F0502020204030204" pitchFamily="34" charset="0"/>
                <a:cs typeface="Arial" panose="020B0604020202020204" pitchFamily="34" charset="0"/>
              </a:rPr>
              <a:t>eight percent (80%) </a:t>
            </a:r>
            <a:r>
              <a:rPr lang="en-US" altLang="en-US" i="1" dirty="0">
                <a:solidFill>
                  <a:srgbClr val="000000"/>
                </a:solidFill>
                <a:latin typeface="Calibri" panose="020F0502020204030204" pitchFamily="34" charset="0"/>
                <a:cs typeface="Arial" panose="020B0604020202020204" pitchFamily="34" charset="0"/>
              </a:rPr>
              <a:t>based on the client satisfaction surveys and analysis conducted monthly.</a:t>
            </a:r>
          </a:p>
          <a:p>
            <a:pPr marL="647700" indent="-285750">
              <a:spcBef>
                <a:spcPct val="0"/>
              </a:spcBef>
              <a:buFont typeface="Arial" panose="020B0604020202020204" pitchFamily="34" charset="0"/>
              <a:buChar char="•"/>
              <a:defRPr/>
            </a:pPr>
            <a:endParaRPr lang="en-US" altLang="en-US" i="1" dirty="0">
              <a:solidFill>
                <a:srgbClr val="000000"/>
              </a:solidFill>
              <a:latin typeface="Calibri" panose="020F0502020204030204" pitchFamily="34" charset="0"/>
              <a:cs typeface="Arial" panose="020B0604020202020204" pitchFamily="34" charset="0"/>
            </a:endParaRPr>
          </a:p>
          <a:p>
            <a:pPr marL="647700" indent="-285750">
              <a:spcBef>
                <a:spcPct val="0"/>
              </a:spcBef>
              <a:buFont typeface="Arial" panose="020B0604020202020204" pitchFamily="34" charset="0"/>
              <a:buChar char="•"/>
              <a:defRPr/>
            </a:pPr>
            <a:r>
              <a:rPr lang="en-US" altLang="en-US" i="1" dirty="0">
                <a:solidFill>
                  <a:srgbClr val="000000"/>
                </a:solidFill>
                <a:latin typeface="Calibri" panose="020F0502020204030204" pitchFamily="34" charset="0"/>
                <a:cs typeface="Arial" panose="020B0604020202020204" pitchFamily="34" charset="0"/>
              </a:rPr>
              <a:t>To engage with client via Service Quality Meeting and/or Contract Performance Review.</a:t>
            </a:r>
          </a:p>
          <a:p>
            <a:pPr eaLnBrk="1" hangingPunct="1">
              <a:defRPr/>
            </a:pPr>
            <a:endParaRPr lang="en-US" sz="2000" b="1" i="1" u="sng" dirty="0">
              <a:solidFill>
                <a:srgbClr val="000099"/>
              </a:solidFill>
              <a:latin typeface="Calibri"/>
              <a:cs typeface="Aparajita" pitchFamily="34" charset="0"/>
            </a:endParaRPr>
          </a:p>
        </p:txBody>
      </p:sp>
      <p:pic>
        <p:nvPicPr>
          <p:cNvPr id="1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4935" t="18545" r="36250" b="6250"/>
          <a:stretch/>
        </p:blipFill>
        <p:spPr bwMode="auto">
          <a:xfrm>
            <a:off x="8214559" y="899641"/>
            <a:ext cx="3801979" cy="5873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Box 15"/>
          <p:cNvSpPr txBox="1"/>
          <p:nvPr/>
        </p:nvSpPr>
        <p:spPr>
          <a:xfrm>
            <a:off x="0" y="159341"/>
            <a:ext cx="10023475" cy="507831"/>
          </a:xfrm>
          <a:prstGeom prst="rect">
            <a:avLst/>
          </a:prstGeom>
          <a:noFill/>
          <a:ln>
            <a:noFill/>
          </a:ln>
          <a:effectLst/>
        </p:spPr>
        <p:txBody>
          <a:bodyPr wrap="square" rtlCol="0">
            <a:spAutoFit/>
          </a:bodyPr>
          <a:lstStyle/>
          <a:p>
            <a:r>
              <a:rPr lang="en-US" sz="2700" b="1" dirty="0">
                <a:effectLst>
                  <a:outerShdw blurRad="38100" dist="38100" dir="2700000" algn="tl">
                    <a:srgbClr val="000000">
                      <a:alpha val="43137"/>
                    </a:srgbClr>
                  </a:outerShdw>
                </a:effectLst>
              </a:rPr>
              <a:t>DBSB POLICY, OBJECTIVE </a:t>
            </a:r>
            <a:r>
              <a:rPr lang="en-US" sz="2700" b="1" dirty="0" smtClean="0">
                <a:effectLst>
                  <a:outerShdw blurRad="38100" dist="38100" dir="2700000" algn="tl">
                    <a:srgbClr val="000000">
                      <a:alpha val="43137"/>
                    </a:srgbClr>
                  </a:outerShdw>
                </a:effectLst>
              </a:rPr>
              <a:t>&amp; QMS DOCUMENTATION INTRODUCTION</a:t>
            </a:r>
            <a:endParaRPr lang="en-US" sz="2700" b="1" dirty="0">
              <a:effectLst>
                <a:outerShdw blurRad="38100" dist="38100" dir="2700000" algn="tl">
                  <a:srgbClr val="000000">
                    <a:alpha val="43137"/>
                  </a:srgbClr>
                </a:outerShdw>
              </a:effectLst>
            </a:endParaRPr>
          </a:p>
        </p:txBody>
      </p:sp>
      <p:grpSp>
        <p:nvGrpSpPr>
          <p:cNvPr id="17" name="Group 16"/>
          <p:cNvGrpSpPr/>
          <p:nvPr/>
        </p:nvGrpSpPr>
        <p:grpSpPr>
          <a:xfrm>
            <a:off x="-25626" y="576310"/>
            <a:ext cx="10106270" cy="181724"/>
            <a:chOff x="66448" y="713179"/>
            <a:chExt cx="10106270" cy="181724"/>
          </a:xfrm>
        </p:grpSpPr>
        <p:cxnSp>
          <p:nvCxnSpPr>
            <p:cNvPr id="18" name="Straight Connector 17"/>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0" name="Oval 19"/>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spTree>
    <p:extLst>
      <p:ext uri="{BB962C8B-B14F-4D97-AF65-F5344CB8AC3E}">
        <p14:creationId xmlns:p14="http://schemas.microsoft.com/office/powerpoint/2010/main" val="42947794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16</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QUALITY MANUAL – as a standard for DB</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3" name="Table 12"/>
          <p:cNvGraphicFramePr>
            <a:graphicFrameLocks noGrp="1"/>
          </p:cNvGraphicFramePr>
          <p:nvPr>
            <p:extLst>
              <p:ext uri="{D42A27DB-BD31-4B8C-83A1-F6EECF244321}">
                <p14:modId xmlns:p14="http://schemas.microsoft.com/office/powerpoint/2010/main" val="3899558020"/>
              </p:ext>
            </p:extLst>
          </p:nvPr>
        </p:nvGraphicFramePr>
        <p:xfrm>
          <a:off x="277946" y="934811"/>
          <a:ext cx="3329410" cy="1371135"/>
        </p:xfrm>
        <a:graphic>
          <a:graphicData uri="http://schemas.openxmlformats.org/drawingml/2006/table">
            <a:tbl>
              <a:tblPr firstRow="1" bandRow="1">
                <a:tableStyleId>{74C1A8A3-306A-4EB7-A6B1-4F7E0EB9C5D6}</a:tableStyleId>
              </a:tblPr>
              <a:tblGrid>
                <a:gridCol w="3329410"/>
              </a:tblGrid>
              <a:tr h="456735">
                <a:tc>
                  <a:txBody>
                    <a:bodyPr/>
                    <a:lstStyle/>
                    <a:p>
                      <a:pPr algn="ctr"/>
                      <a:r>
                        <a:rPr lang="en-US" dirty="0" smtClean="0"/>
                        <a:t>QUALITY MANUAL</a:t>
                      </a:r>
                      <a:endParaRPr lang="en-MY" dirty="0">
                        <a:solidFill>
                          <a:schemeClr val="tx1"/>
                        </a:solidFill>
                      </a:endParaRPr>
                    </a:p>
                  </a:txBody>
                  <a:tcPr/>
                </a:tc>
              </a:tr>
              <a:tr h="757779">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DBSB-QM Quality Manual ISO 9001:2015</a:t>
                      </a:r>
                    </a:p>
                    <a:p>
                      <a:endParaRPr lang="en-MY" dirty="0"/>
                    </a:p>
                  </a:txBody>
                  <a:tcPr/>
                </a:tc>
              </a:tr>
            </a:tbl>
          </a:graphicData>
        </a:graphic>
      </p:graphicFrame>
      <p:pic>
        <p:nvPicPr>
          <p:cNvPr id="15" name="Picture 14"/>
          <p:cNvPicPr>
            <a:picLocks noChangeAspect="1"/>
          </p:cNvPicPr>
          <p:nvPr/>
        </p:nvPicPr>
        <p:blipFill>
          <a:blip r:embed="rId3"/>
          <a:stretch>
            <a:fillRect/>
          </a:stretch>
        </p:blipFill>
        <p:spPr>
          <a:xfrm>
            <a:off x="4137025" y="862241"/>
            <a:ext cx="4034518" cy="5906948"/>
          </a:xfrm>
          <a:prstGeom prst="rect">
            <a:avLst/>
          </a:prstGeom>
        </p:spPr>
      </p:pic>
    </p:spTree>
    <p:extLst>
      <p:ext uri="{BB962C8B-B14F-4D97-AF65-F5344CB8AC3E}">
        <p14:creationId xmlns:p14="http://schemas.microsoft.com/office/powerpoint/2010/main" val="42887599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17</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graphicFrame>
        <p:nvGraphicFramePr>
          <p:cNvPr id="14" name="Table 13"/>
          <p:cNvGraphicFramePr>
            <a:graphicFrameLocks noGrp="1"/>
          </p:cNvGraphicFramePr>
          <p:nvPr>
            <p:extLst>
              <p:ext uri="{D42A27DB-BD31-4B8C-83A1-F6EECF244321}">
                <p14:modId xmlns:p14="http://schemas.microsoft.com/office/powerpoint/2010/main" val="1594401406"/>
              </p:ext>
            </p:extLst>
          </p:nvPr>
        </p:nvGraphicFramePr>
        <p:xfrm>
          <a:off x="29028" y="929090"/>
          <a:ext cx="12099926" cy="5293459"/>
        </p:xfrm>
        <a:graphic>
          <a:graphicData uri="http://schemas.openxmlformats.org/drawingml/2006/table">
            <a:tbl>
              <a:tblPr firstRow="1" bandRow="1">
                <a:tableStyleId>{74C1A8A3-306A-4EB7-A6B1-4F7E0EB9C5D6}</a:tableStyleId>
              </a:tblPr>
              <a:tblGrid>
                <a:gridCol w="546032"/>
                <a:gridCol w="4042660"/>
                <a:gridCol w="3855720"/>
                <a:gridCol w="3655514"/>
              </a:tblGrid>
              <a:tr h="369911">
                <a:tc>
                  <a:txBody>
                    <a:bodyPr/>
                    <a:lstStyle/>
                    <a:p>
                      <a:pPr algn="ctr"/>
                      <a:r>
                        <a:rPr lang="en-US" dirty="0" smtClean="0"/>
                        <a:t>NO</a:t>
                      </a:r>
                      <a:endParaRPr lang="en-MY" dirty="0">
                        <a:solidFill>
                          <a:schemeClr val="tx1"/>
                        </a:solidFill>
                      </a:endParaRPr>
                    </a:p>
                  </a:txBody>
                  <a:tcPr>
                    <a:lnR w="12700" cap="flat" cmpd="sng" algn="ctr">
                      <a:solidFill>
                        <a:schemeClr val="tx1"/>
                      </a:solidFill>
                      <a:prstDash val="solid"/>
                      <a:round/>
                      <a:headEnd type="none" w="med" len="med"/>
                      <a:tailEnd type="none" w="med" len="med"/>
                    </a:lnR>
                  </a:tcPr>
                </a:tc>
                <a:tc>
                  <a:txBody>
                    <a:bodyPr/>
                    <a:lstStyle/>
                    <a:p>
                      <a:pPr algn="ctr"/>
                      <a:r>
                        <a:rPr lang="en-US" dirty="0" smtClean="0"/>
                        <a:t>CHS PROCEDURE</a:t>
                      </a:r>
                      <a:endParaRPr lang="en-MY"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US" dirty="0" smtClean="0"/>
                        <a:t>SOP</a:t>
                      </a:r>
                      <a:endParaRPr lang="en-MY"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US" dirty="0" smtClean="0"/>
                        <a:t>SSP</a:t>
                      </a:r>
                      <a:endParaRPr lang="en-MY"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499319">
                <a:tc>
                  <a:txBody>
                    <a:bodyPr/>
                    <a:lstStyle/>
                    <a:p>
                      <a:pPr algn="ctr"/>
                      <a:r>
                        <a:rPr lang="en-US" sz="1600" dirty="0" smtClean="0"/>
                        <a:t>1</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DBSB-CHS-01: Cased</a:t>
                      </a:r>
                      <a:r>
                        <a:rPr lang="en-MY" sz="1600" baseline="0" dirty="0" smtClean="0"/>
                        <a:t> Hole</a:t>
                      </a:r>
                      <a:r>
                        <a:rPr lang="en-MY" sz="1600" dirty="0" smtClean="0"/>
                        <a:t> Services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MY" sz="1600" dirty="0" smtClean="0"/>
                        <a:t>CHS-SOP-01 Log Quality Control</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600" dirty="0" smtClean="0"/>
                        <a:t>SSP Winch Control and Rig up &amp; Rig Down </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426720">
                <a:tc>
                  <a:txBody>
                    <a:bodyPr/>
                    <a:lstStyle/>
                    <a:p>
                      <a:pPr algn="ctr"/>
                      <a:r>
                        <a:rPr lang="en-US" sz="1600" dirty="0" smtClean="0"/>
                        <a:t>2</a:t>
                      </a:r>
                      <a:endParaRPr lang="en-MY" sz="1600" dirty="0"/>
                    </a:p>
                  </a:txBody>
                  <a:tcPr anchor="ct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600" dirty="0" smtClean="0"/>
                        <a:t>DBSB-CHS-02: Service Notification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600" dirty="0" smtClean="0"/>
                        <a:t>CHS-SOP-02 Logging Module Operation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SSP MOT</a:t>
                      </a:r>
                      <a:endParaRPr lang="en-MY" sz="16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586024">
                <a:tc>
                  <a:txBody>
                    <a:bodyPr/>
                    <a:lstStyle/>
                    <a:p>
                      <a:pPr algn="ctr"/>
                      <a:r>
                        <a:rPr lang="en-US" sz="1600" dirty="0" smtClean="0"/>
                        <a:t>3</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DBSB-CHS-03: Service Planning &amp; Preparation</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MY" sz="1600" dirty="0" smtClean="0"/>
                        <a:t>CHS-SOP-03 Wireline Depth Control Measurement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600" dirty="0" smtClean="0"/>
                        <a:t>SSP DC-MOT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480776">
                <a:tc>
                  <a:txBody>
                    <a:bodyPr/>
                    <a:lstStyle/>
                    <a:p>
                      <a:pPr algn="ctr"/>
                      <a:r>
                        <a:rPr lang="en-US" sz="1600" dirty="0" smtClean="0"/>
                        <a:t>4</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DBSB-CHS-04: Service Briefing and Debriefing</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MY" sz="1600" dirty="0" smtClean="0"/>
                        <a:t>CHS-SOP-04 Surface Readout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600" dirty="0" smtClean="0"/>
                        <a:t>SSP MIT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547810">
                <a:tc>
                  <a:txBody>
                    <a:bodyPr/>
                    <a:lstStyle/>
                    <a:p>
                      <a:pPr algn="ctr"/>
                      <a:r>
                        <a:rPr lang="en-US" sz="1600" dirty="0" smtClean="0"/>
                        <a:t>5</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DBSB-CHS-05: Mobilization and Demobilization</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MY" sz="1600" dirty="0" smtClean="0"/>
                        <a:t>CHS-SOP-05 EM Cable Operation and Maintenance</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600" dirty="0" smtClean="0"/>
                        <a:t>SSP EMR</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472440">
                <a:tc>
                  <a:txBody>
                    <a:bodyPr/>
                    <a:lstStyle/>
                    <a:p>
                      <a:pPr algn="ctr"/>
                      <a:r>
                        <a:rPr lang="en-US" sz="1600" dirty="0" smtClean="0"/>
                        <a:t>6</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DBSB-CHS-06: Service Executions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MY" sz="1600" dirty="0" smtClean="0"/>
                        <a:t>CHS-SOP-06 Cable Stuck</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579200">
                <a:tc>
                  <a:txBody>
                    <a:bodyPr/>
                    <a:lstStyle/>
                    <a:p>
                      <a:pPr algn="ctr"/>
                      <a:r>
                        <a:rPr lang="en-US" sz="1600" dirty="0" smtClean="0"/>
                        <a:t>7</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DBSB-CHS-07: Service Performance Validation</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600" dirty="0" smtClean="0"/>
                        <a:t>CHS-SOP-07 Equipment Fueling</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746680">
                <a:tc>
                  <a:txBody>
                    <a:bodyPr/>
                    <a:lstStyle/>
                    <a:p>
                      <a:pPr algn="ctr"/>
                      <a:r>
                        <a:rPr lang="en-US" sz="1600" dirty="0" smtClean="0"/>
                        <a:t>8</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DBSB-CHS-08: Control of Testing, Measuring, Monitoring and Detection Equipment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600" dirty="0" smtClean="0"/>
                        <a:t>CHS-SOP-08 Lab Management Procedure</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553269">
                <a:tc>
                  <a:txBody>
                    <a:bodyPr/>
                    <a:lstStyle/>
                    <a:p>
                      <a:pPr algn="ctr"/>
                      <a:r>
                        <a:rPr lang="en-US" sz="1600" dirty="0" smtClean="0"/>
                        <a:t>9</a:t>
                      </a:r>
                      <a:endParaRPr lang="en-MY" sz="1600" dirty="0"/>
                    </a:p>
                  </a:txBody>
                  <a:tcPr anchor="ctr">
                    <a:lnR w="12700" cap="flat" cmpd="sng" algn="ctr">
                      <a:solidFill>
                        <a:schemeClr val="tx1"/>
                      </a:solidFill>
                      <a:prstDash val="solid"/>
                      <a:round/>
                      <a:headEnd type="none" w="med" len="med"/>
                      <a:tailEnd type="none" w="med" len="med"/>
                    </a:lnR>
                  </a:tcPr>
                </a:tc>
                <a:tc>
                  <a:txBody>
                    <a:bodyPr/>
                    <a:lstStyle/>
                    <a:p>
                      <a:r>
                        <a:rPr lang="en-MY" sz="1600" dirty="0" smtClean="0"/>
                        <a:t>DBSB-CHS-09: Training and Development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US" sz="1600" dirty="0" smtClean="0"/>
                        <a:t>-</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bl>
          </a:graphicData>
        </a:graphic>
      </p:graphicFrame>
    </p:spTree>
    <p:extLst>
      <p:ext uri="{BB962C8B-B14F-4D97-AF65-F5344CB8AC3E}">
        <p14:creationId xmlns:p14="http://schemas.microsoft.com/office/powerpoint/2010/main" val="8798957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18</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2" name="Picture 1"/>
          <p:cNvPicPr>
            <a:picLocks noChangeAspect="1"/>
          </p:cNvPicPr>
          <p:nvPr/>
        </p:nvPicPr>
        <p:blipFill>
          <a:blip r:embed="rId3"/>
          <a:stretch>
            <a:fillRect/>
          </a:stretch>
        </p:blipFill>
        <p:spPr>
          <a:xfrm>
            <a:off x="259027" y="1005592"/>
            <a:ext cx="3810000" cy="5495925"/>
          </a:xfrm>
          <a:prstGeom prst="rect">
            <a:avLst/>
          </a:prstGeom>
        </p:spPr>
      </p:pic>
      <p:pic>
        <p:nvPicPr>
          <p:cNvPr id="3" name="Picture 2"/>
          <p:cNvPicPr>
            <a:picLocks noChangeAspect="1"/>
          </p:cNvPicPr>
          <p:nvPr/>
        </p:nvPicPr>
        <p:blipFill>
          <a:blip r:embed="rId4"/>
          <a:stretch>
            <a:fillRect/>
          </a:stretch>
        </p:blipFill>
        <p:spPr>
          <a:xfrm>
            <a:off x="4204335" y="1015117"/>
            <a:ext cx="3752850" cy="5486400"/>
          </a:xfrm>
          <a:prstGeom prst="rect">
            <a:avLst/>
          </a:prstGeom>
        </p:spPr>
      </p:pic>
      <p:pic>
        <p:nvPicPr>
          <p:cNvPr id="5" name="Picture 4"/>
          <p:cNvPicPr>
            <a:picLocks noChangeAspect="1"/>
          </p:cNvPicPr>
          <p:nvPr/>
        </p:nvPicPr>
        <p:blipFill>
          <a:blip r:embed="rId5"/>
          <a:stretch>
            <a:fillRect/>
          </a:stretch>
        </p:blipFill>
        <p:spPr>
          <a:xfrm>
            <a:off x="8092493" y="1029404"/>
            <a:ext cx="3724275" cy="5448300"/>
          </a:xfrm>
          <a:prstGeom prst="rect">
            <a:avLst/>
          </a:prstGeom>
        </p:spPr>
      </p:pic>
    </p:spTree>
    <p:extLst>
      <p:ext uri="{BB962C8B-B14F-4D97-AF65-F5344CB8AC3E}">
        <p14:creationId xmlns:p14="http://schemas.microsoft.com/office/powerpoint/2010/main" val="2984529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19</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6" name="Picture 5"/>
          <p:cNvPicPr>
            <a:picLocks noChangeAspect="1"/>
          </p:cNvPicPr>
          <p:nvPr/>
        </p:nvPicPr>
        <p:blipFill>
          <a:blip r:embed="rId3"/>
          <a:stretch>
            <a:fillRect/>
          </a:stretch>
        </p:blipFill>
        <p:spPr>
          <a:xfrm>
            <a:off x="259027" y="974737"/>
            <a:ext cx="3752850" cy="5467350"/>
          </a:xfrm>
          <a:prstGeom prst="rect">
            <a:avLst/>
          </a:prstGeom>
        </p:spPr>
      </p:pic>
      <p:pic>
        <p:nvPicPr>
          <p:cNvPr id="7" name="Picture 6"/>
          <p:cNvPicPr>
            <a:picLocks noChangeAspect="1"/>
          </p:cNvPicPr>
          <p:nvPr/>
        </p:nvPicPr>
        <p:blipFill>
          <a:blip r:embed="rId4"/>
          <a:stretch>
            <a:fillRect/>
          </a:stretch>
        </p:blipFill>
        <p:spPr>
          <a:xfrm>
            <a:off x="4271010" y="952617"/>
            <a:ext cx="3771900" cy="5486400"/>
          </a:xfrm>
          <a:prstGeom prst="rect">
            <a:avLst/>
          </a:prstGeom>
        </p:spPr>
      </p:pic>
      <p:pic>
        <p:nvPicPr>
          <p:cNvPr id="12" name="Picture 11"/>
          <p:cNvPicPr>
            <a:picLocks noChangeAspect="1"/>
          </p:cNvPicPr>
          <p:nvPr/>
        </p:nvPicPr>
        <p:blipFill>
          <a:blip r:embed="rId5"/>
          <a:stretch>
            <a:fillRect/>
          </a:stretch>
        </p:blipFill>
        <p:spPr>
          <a:xfrm>
            <a:off x="8195240" y="953099"/>
            <a:ext cx="3762375" cy="5495925"/>
          </a:xfrm>
          <a:prstGeom prst="rect">
            <a:avLst/>
          </a:prstGeom>
        </p:spPr>
      </p:pic>
    </p:spTree>
    <p:extLst>
      <p:ext uri="{BB962C8B-B14F-4D97-AF65-F5344CB8AC3E}">
        <p14:creationId xmlns:p14="http://schemas.microsoft.com/office/powerpoint/2010/main" val="28226243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20</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2" name="Picture 1"/>
          <p:cNvPicPr>
            <a:picLocks noChangeAspect="1"/>
          </p:cNvPicPr>
          <p:nvPr/>
        </p:nvPicPr>
        <p:blipFill>
          <a:blip r:embed="rId3"/>
          <a:stretch>
            <a:fillRect/>
          </a:stretch>
        </p:blipFill>
        <p:spPr>
          <a:xfrm>
            <a:off x="259027" y="974737"/>
            <a:ext cx="3762375" cy="5572125"/>
          </a:xfrm>
          <a:prstGeom prst="rect">
            <a:avLst/>
          </a:prstGeom>
        </p:spPr>
      </p:pic>
      <p:pic>
        <p:nvPicPr>
          <p:cNvPr id="3" name="Picture 2"/>
          <p:cNvPicPr>
            <a:picLocks noChangeAspect="1"/>
          </p:cNvPicPr>
          <p:nvPr/>
        </p:nvPicPr>
        <p:blipFill>
          <a:blip r:embed="rId4"/>
          <a:stretch>
            <a:fillRect/>
          </a:stretch>
        </p:blipFill>
        <p:spPr>
          <a:xfrm>
            <a:off x="4266247" y="974737"/>
            <a:ext cx="3781425" cy="5572125"/>
          </a:xfrm>
          <a:prstGeom prst="rect">
            <a:avLst/>
          </a:prstGeom>
        </p:spPr>
      </p:pic>
      <p:pic>
        <p:nvPicPr>
          <p:cNvPr id="5" name="Picture 4"/>
          <p:cNvPicPr>
            <a:picLocks noChangeAspect="1"/>
          </p:cNvPicPr>
          <p:nvPr/>
        </p:nvPicPr>
        <p:blipFill>
          <a:blip r:embed="rId5"/>
          <a:stretch>
            <a:fillRect/>
          </a:stretch>
        </p:blipFill>
        <p:spPr>
          <a:xfrm>
            <a:off x="8279925" y="952617"/>
            <a:ext cx="3400425" cy="5594245"/>
          </a:xfrm>
          <a:prstGeom prst="rect">
            <a:avLst/>
          </a:prstGeom>
        </p:spPr>
      </p:pic>
    </p:spTree>
    <p:extLst>
      <p:ext uri="{BB962C8B-B14F-4D97-AF65-F5344CB8AC3E}">
        <p14:creationId xmlns:p14="http://schemas.microsoft.com/office/powerpoint/2010/main" val="40162593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21</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6" name="Picture 5"/>
          <p:cNvPicPr>
            <a:picLocks noChangeAspect="1"/>
          </p:cNvPicPr>
          <p:nvPr/>
        </p:nvPicPr>
        <p:blipFill>
          <a:blip r:embed="rId3"/>
          <a:stretch>
            <a:fillRect/>
          </a:stretch>
        </p:blipFill>
        <p:spPr>
          <a:xfrm>
            <a:off x="27539" y="899642"/>
            <a:ext cx="3065857" cy="5543550"/>
          </a:xfrm>
          <a:prstGeom prst="rect">
            <a:avLst/>
          </a:prstGeom>
        </p:spPr>
      </p:pic>
      <p:pic>
        <p:nvPicPr>
          <p:cNvPr id="7" name="Picture 6"/>
          <p:cNvPicPr>
            <a:picLocks noChangeAspect="1"/>
          </p:cNvPicPr>
          <p:nvPr/>
        </p:nvPicPr>
        <p:blipFill>
          <a:blip r:embed="rId4"/>
          <a:stretch>
            <a:fillRect/>
          </a:stretch>
        </p:blipFill>
        <p:spPr>
          <a:xfrm>
            <a:off x="3049687" y="899642"/>
            <a:ext cx="3253842" cy="5543549"/>
          </a:xfrm>
          <a:prstGeom prst="rect">
            <a:avLst/>
          </a:prstGeom>
        </p:spPr>
      </p:pic>
      <p:pic>
        <p:nvPicPr>
          <p:cNvPr id="12" name="Picture 11"/>
          <p:cNvPicPr>
            <a:picLocks noChangeAspect="1"/>
          </p:cNvPicPr>
          <p:nvPr/>
        </p:nvPicPr>
        <p:blipFill>
          <a:blip r:embed="rId5"/>
          <a:stretch>
            <a:fillRect/>
          </a:stretch>
        </p:blipFill>
        <p:spPr>
          <a:xfrm>
            <a:off x="6298722" y="899642"/>
            <a:ext cx="3076332" cy="5572125"/>
          </a:xfrm>
          <a:prstGeom prst="rect">
            <a:avLst/>
          </a:prstGeom>
        </p:spPr>
      </p:pic>
      <p:pic>
        <p:nvPicPr>
          <p:cNvPr id="13" name="Picture 12"/>
          <p:cNvPicPr>
            <a:picLocks noChangeAspect="1"/>
          </p:cNvPicPr>
          <p:nvPr/>
        </p:nvPicPr>
        <p:blipFill>
          <a:blip r:embed="rId6"/>
          <a:stretch>
            <a:fillRect/>
          </a:stretch>
        </p:blipFill>
        <p:spPr>
          <a:xfrm>
            <a:off x="9322097" y="952617"/>
            <a:ext cx="2833366" cy="5490574"/>
          </a:xfrm>
          <a:prstGeom prst="rect">
            <a:avLst/>
          </a:prstGeom>
        </p:spPr>
      </p:pic>
    </p:spTree>
    <p:extLst>
      <p:ext uri="{BB962C8B-B14F-4D97-AF65-F5344CB8AC3E}">
        <p14:creationId xmlns:p14="http://schemas.microsoft.com/office/powerpoint/2010/main" val="18407806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22</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2" name="Picture 1"/>
          <p:cNvPicPr>
            <a:picLocks noChangeAspect="1"/>
          </p:cNvPicPr>
          <p:nvPr/>
        </p:nvPicPr>
        <p:blipFill>
          <a:blip r:embed="rId3"/>
          <a:stretch>
            <a:fillRect/>
          </a:stretch>
        </p:blipFill>
        <p:spPr>
          <a:xfrm>
            <a:off x="66448" y="1175653"/>
            <a:ext cx="3046403" cy="5127867"/>
          </a:xfrm>
          <a:prstGeom prst="rect">
            <a:avLst/>
          </a:prstGeom>
        </p:spPr>
      </p:pic>
      <p:pic>
        <p:nvPicPr>
          <p:cNvPr id="3" name="Picture 2"/>
          <p:cNvPicPr>
            <a:picLocks noChangeAspect="1"/>
          </p:cNvPicPr>
          <p:nvPr/>
        </p:nvPicPr>
        <p:blipFill>
          <a:blip r:embed="rId4"/>
          <a:stretch>
            <a:fillRect/>
          </a:stretch>
        </p:blipFill>
        <p:spPr>
          <a:xfrm>
            <a:off x="3112851" y="1156198"/>
            <a:ext cx="3113909" cy="5174808"/>
          </a:xfrm>
          <a:prstGeom prst="rect">
            <a:avLst/>
          </a:prstGeom>
        </p:spPr>
      </p:pic>
      <p:pic>
        <p:nvPicPr>
          <p:cNvPr id="5" name="Picture 4"/>
          <p:cNvPicPr>
            <a:picLocks noChangeAspect="1"/>
          </p:cNvPicPr>
          <p:nvPr/>
        </p:nvPicPr>
        <p:blipFill>
          <a:blip r:embed="rId5"/>
          <a:stretch>
            <a:fillRect/>
          </a:stretch>
        </p:blipFill>
        <p:spPr>
          <a:xfrm>
            <a:off x="6226760" y="1175653"/>
            <a:ext cx="3046403" cy="5127867"/>
          </a:xfrm>
          <a:prstGeom prst="rect">
            <a:avLst/>
          </a:prstGeom>
        </p:spPr>
      </p:pic>
      <p:pic>
        <p:nvPicPr>
          <p:cNvPr id="14" name="Picture 13"/>
          <p:cNvPicPr>
            <a:picLocks noChangeAspect="1"/>
          </p:cNvPicPr>
          <p:nvPr/>
        </p:nvPicPr>
        <p:blipFill>
          <a:blip r:embed="rId6"/>
          <a:stretch>
            <a:fillRect/>
          </a:stretch>
        </p:blipFill>
        <p:spPr>
          <a:xfrm>
            <a:off x="9264023" y="1149351"/>
            <a:ext cx="2927977" cy="5154170"/>
          </a:xfrm>
          <a:prstGeom prst="rect">
            <a:avLst/>
          </a:prstGeom>
        </p:spPr>
      </p:pic>
    </p:spTree>
    <p:extLst>
      <p:ext uri="{BB962C8B-B14F-4D97-AF65-F5344CB8AC3E}">
        <p14:creationId xmlns:p14="http://schemas.microsoft.com/office/powerpoint/2010/main" val="17458907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23</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6" name="Picture 5"/>
          <p:cNvPicPr>
            <a:picLocks noChangeAspect="1"/>
          </p:cNvPicPr>
          <p:nvPr/>
        </p:nvPicPr>
        <p:blipFill>
          <a:blip r:embed="rId3"/>
          <a:stretch>
            <a:fillRect/>
          </a:stretch>
        </p:blipFill>
        <p:spPr>
          <a:xfrm>
            <a:off x="856684" y="802042"/>
            <a:ext cx="4415707" cy="5871129"/>
          </a:xfrm>
          <a:prstGeom prst="rect">
            <a:avLst/>
          </a:prstGeom>
        </p:spPr>
      </p:pic>
      <p:pic>
        <p:nvPicPr>
          <p:cNvPr id="7" name="Picture 6"/>
          <p:cNvPicPr>
            <a:picLocks noChangeAspect="1"/>
          </p:cNvPicPr>
          <p:nvPr/>
        </p:nvPicPr>
        <p:blipFill>
          <a:blip r:embed="rId4"/>
          <a:stretch>
            <a:fillRect/>
          </a:stretch>
        </p:blipFill>
        <p:spPr>
          <a:xfrm>
            <a:off x="6303523" y="808729"/>
            <a:ext cx="4040845" cy="5767167"/>
          </a:xfrm>
          <a:prstGeom prst="rect">
            <a:avLst/>
          </a:prstGeom>
        </p:spPr>
      </p:pic>
    </p:spTree>
    <p:extLst>
      <p:ext uri="{BB962C8B-B14F-4D97-AF65-F5344CB8AC3E}">
        <p14:creationId xmlns:p14="http://schemas.microsoft.com/office/powerpoint/2010/main" val="11877794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24</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7" name="TextBox 16"/>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CHS PROCEDURE &amp; SOP/SSP</a:t>
            </a:r>
            <a:endParaRPr lang="en-US" sz="2700" b="1" dirty="0">
              <a:effectLst>
                <a:outerShdw blurRad="38100" dist="38100" dir="2700000" algn="tl">
                  <a:srgbClr val="000000">
                    <a:alpha val="43137"/>
                  </a:srgbClr>
                </a:outerShdw>
              </a:effectLst>
            </a:endParaRPr>
          </a:p>
        </p:txBody>
      </p:sp>
      <p:grpSp>
        <p:nvGrpSpPr>
          <p:cNvPr id="18" name="Group 17"/>
          <p:cNvGrpSpPr/>
          <p:nvPr/>
        </p:nvGrpSpPr>
        <p:grpSpPr>
          <a:xfrm>
            <a:off x="66448" y="576019"/>
            <a:ext cx="10106270" cy="181724"/>
            <a:chOff x="66448" y="713179"/>
            <a:chExt cx="10106270" cy="181724"/>
          </a:xfrm>
        </p:grpSpPr>
        <p:cxnSp>
          <p:nvCxnSpPr>
            <p:cNvPr id="19" name="Straight Connector 18"/>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Oval 20"/>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2" name="Picture 1"/>
          <p:cNvPicPr>
            <a:picLocks noChangeAspect="1"/>
          </p:cNvPicPr>
          <p:nvPr/>
        </p:nvPicPr>
        <p:blipFill>
          <a:blip r:embed="rId3"/>
          <a:stretch>
            <a:fillRect/>
          </a:stretch>
        </p:blipFill>
        <p:spPr>
          <a:xfrm>
            <a:off x="259027" y="864371"/>
            <a:ext cx="3514725" cy="5619750"/>
          </a:xfrm>
          <a:prstGeom prst="rect">
            <a:avLst/>
          </a:prstGeom>
        </p:spPr>
      </p:pic>
      <p:pic>
        <p:nvPicPr>
          <p:cNvPr id="3" name="Picture 2"/>
          <p:cNvPicPr>
            <a:picLocks noChangeAspect="1"/>
          </p:cNvPicPr>
          <p:nvPr/>
        </p:nvPicPr>
        <p:blipFill>
          <a:blip r:embed="rId4"/>
          <a:stretch>
            <a:fillRect/>
          </a:stretch>
        </p:blipFill>
        <p:spPr>
          <a:xfrm>
            <a:off x="4211164" y="842106"/>
            <a:ext cx="3419475" cy="5610225"/>
          </a:xfrm>
          <a:prstGeom prst="rect">
            <a:avLst/>
          </a:prstGeom>
        </p:spPr>
      </p:pic>
      <p:pic>
        <p:nvPicPr>
          <p:cNvPr id="5" name="Picture 4"/>
          <p:cNvPicPr>
            <a:picLocks noChangeAspect="1"/>
          </p:cNvPicPr>
          <p:nvPr/>
        </p:nvPicPr>
        <p:blipFill>
          <a:blip r:embed="rId5"/>
          <a:stretch>
            <a:fillRect/>
          </a:stretch>
        </p:blipFill>
        <p:spPr>
          <a:xfrm>
            <a:off x="8260875" y="899642"/>
            <a:ext cx="3438525" cy="5619750"/>
          </a:xfrm>
          <a:prstGeom prst="rect">
            <a:avLst/>
          </a:prstGeom>
        </p:spPr>
      </p:pic>
    </p:spTree>
    <p:extLst>
      <p:ext uri="{BB962C8B-B14F-4D97-AF65-F5344CB8AC3E}">
        <p14:creationId xmlns:p14="http://schemas.microsoft.com/office/powerpoint/2010/main" val="14283663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25</a:t>
            </a:fld>
            <a:endParaRPr lang="en-MY"/>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7835" y="406613"/>
            <a:ext cx="4711128" cy="6371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259027" y="152697"/>
            <a:ext cx="9721111" cy="507831"/>
          </a:xfrm>
          <a:prstGeom prst="rect">
            <a:avLst/>
          </a:prstGeom>
          <a:noFill/>
          <a:ln>
            <a:noFill/>
          </a:ln>
          <a:effectLst/>
        </p:spPr>
        <p:txBody>
          <a:bodyPr wrap="square" rtlCol="0">
            <a:spAutoFit/>
          </a:bodyPr>
          <a:lstStyle/>
          <a:p>
            <a:r>
              <a:rPr lang="en-US" sz="2700" b="1" dirty="0" smtClean="0">
                <a:effectLst>
                  <a:outerShdw blurRad="38100" dist="38100" dir="2700000" algn="tl">
                    <a:srgbClr val="000000">
                      <a:alpha val="43137"/>
                    </a:srgbClr>
                  </a:outerShdw>
                </a:effectLst>
              </a:rPr>
              <a:t>RECORD &amp; FORMS </a:t>
            </a:r>
            <a:endParaRPr lang="en-US" sz="2700" b="1" dirty="0">
              <a:effectLst>
                <a:outerShdw blurRad="38100" dist="38100" dir="2700000" algn="tl">
                  <a:srgbClr val="000000">
                    <a:alpha val="43137"/>
                  </a:srgbClr>
                </a:outerShdw>
              </a:effectLst>
            </a:endParaRPr>
          </a:p>
        </p:txBody>
      </p:sp>
      <p:grpSp>
        <p:nvGrpSpPr>
          <p:cNvPr id="7" name="Group 6"/>
          <p:cNvGrpSpPr/>
          <p:nvPr/>
        </p:nvGrpSpPr>
        <p:grpSpPr>
          <a:xfrm>
            <a:off x="66448" y="576019"/>
            <a:ext cx="10106270" cy="181724"/>
            <a:chOff x="66448" y="713179"/>
            <a:chExt cx="10106270" cy="181724"/>
          </a:xfrm>
        </p:grpSpPr>
        <p:cxnSp>
          <p:nvCxnSpPr>
            <p:cNvPr id="8" name="Straight Connector 7"/>
            <p:cNvCxnSpPr/>
            <p:nvPr/>
          </p:nvCxnSpPr>
          <p:spPr>
            <a:xfrm>
              <a:off x="67744" y="819807"/>
              <a:ext cx="10008684"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998013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0" name="Oval 9"/>
            <p:cNvSpPr/>
            <p:nvPr/>
          </p:nvSpPr>
          <p:spPr>
            <a:xfrm>
              <a:off x="66448" y="713179"/>
              <a:ext cx="192580" cy="181724"/>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gr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9248" y="638888"/>
            <a:ext cx="5932488" cy="151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5857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26</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962514">
            <a:off x="2868121" y="1357677"/>
            <a:ext cx="5465006" cy="4294917"/>
          </a:xfrm>
          <a:prstGeom prst="rect">
            <a:avLst/>
          </a:prstGeom>
          <a:ln>
            <a:solidFill>
              <a:schemeClr val="bg1"/>
            </a:solidFill>
          </a:ln>
        </p:spPr>
      </p:pic>
    </p:spTree>
    <p:extLst>
      <p:ext uri="{BB962C8B-B14F-4D97-AF65-F5344CB8AC3E}">
        <p14:creationId xmlns:p14="http://schemas.microsoft.com/office/powerpoint/2010/main" val="2333279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tion2" id="{291E202C-0181-4EA6-B292-89827F346146}" vid="{FBD09A4F-0B3F-4A23-908A-ADF7E0AB87BF}"/>
    </a:ext>
  </a:extLst>
</a:theme>
</file>

<file path=ppt/theme/theme2.xml><?xml version="1.0" encoding="utf-8"?>
<a:theme xmlns:a="http://schemas.openxmlformats.org/drawingml/2006/main" name="1_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QMS INTRODUCTION &amp; AWARENESS (Rev.01) - new comers</Template>
  <TotalTime>10544</TotalTime>
  <Words>1707</Words>
  <Application>Microsoft Office PowerPoint</Application>
  <PresentationFormat>Custom</PresentationFormat>
  <Paragraphs>402</Paragraphs>
  <Slides>26</Slides>
  <Notes>20</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Office Theme</vt:lpstr>
      <vt:lpstr>1_Office Theme</vt:lpstr>
      <vt:lpstr>CHS QUALITY MANAGEMENT SYSTEM (QMS)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Mohammad Noorhafzan Ab. Majid</dc:creator>
  <cp:lastModifiedBy>Noorhafzan</cp:lastModifiedBy>
  <cp:revision>410</cp:revision>
  <cp:lastPrinted>2019-12-16T03:12:35Z</cp:lastPrinted>
  <dcterms:created xsi:type="dcterms:W3CDTF">2018-03-18T01:50:13Z</dcterms:created>
  <dcterms:modified xsi:type="dcterms:W3CDTF">2022-05-31T08:37:48Z</dcterms:modified>
</cp:coreProperties>
</file>