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3"/>
    <p:sldId id="257" r:id="rId4"/>
    <p:sldId id="271" r:id="rId5"/>
    <p:sldId id="259" r:id="rId6"/>
    <p:sldId id="260" r:id="rId7"/>
    <p:sldId id="272" r:id="rId8"/>
    <p:sldId id="273" r:id="rId9"/>
    <p:sldId id="274" r:id="rId10"/>
    <p:sldId id="268" r:id="rId11"/>
    <p:sldId id="281" r:id="rId12"/>
    <p:sldId id="269" r:id="rId13"/>
    <p:sldId id="283" r:id="rId14"/>
    <p:sldId id="270"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13" d="100"/>
          <a:sy n="113" d="100"/>
        </p:scale>
        <p:origin x="510" y="114"/>
      </p:cViewPr>
      <p:guideLst>
        <p:guide orient="horz" pos="2160"/>
        <p:guide pos="387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notesMaster" Target="notesMasters/notesMaster1.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fld>
            <a:endParaRPr lang="en-MY"/>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microsoft.com/office/2007/relationships/hdphoto" Target="../media/image6.wdp"/><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srcRect t="33027" r="48124"/>
          <a:stretch>
            <a:fillRect/>
          </a:stretch>
        </p:blipFill>
        <p:spPr>
          <a:xfrm>
            <a:off x="5468" y="1388838"/>
            <a:ext cx="6229869" cy="5469162"/>
          </a:xfrm>
          <a:prstGeom prst="rect">
            <a:avLst/>
          </a:prstGeom>
        </p:spPr>
      </p:pic>
      <p:pic>
        <p:nvPicPr>
          <p:cNvPr id="7" name="Picture 6"/>
          <p:cNvPicPr>
            <a:picLocks noChangeAspect="1"/>
          </p:cNvPicPr>
          <p:nvPr userDrawn="1"/>
        </p:nvPicPr>
        <p:blipFill rotWithShape="1">
          <a:blip r:embed="rId2"/>
          <a:srcRect l="62355" t="7220" r="10967" b="64091"/>
          <a:stretch>
            <a:fillRect/>
          </a:stretch>
        </p:blipFill>
        <p:spPr>
          <a:xfrm>
            <a:off x="6506140" y="0"/>
            <a:ext cx="5685860" cy="4157831"/>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860484" y="155529"/>
            <a:ext cx="3162287" cy="1276799"/>
          </a:xfrm>
          <a:prstGeom prst="rect">
            <a:avLst/>
          </a:prstGeom>
          <a:effectLst>
            <a:glow rad="101600">
              <a:schemeClr val="bg1">
                <a:alpha val="60000"/>
              </a:schemeClr>
            </a:glow>
          </a:effectLst>
        </p:spPr>
      </p:pic>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p:ph type="dt" sz="half" idx="10"/>
          </p:nvPr>
        </p:nvSpPr>
        <p:spPr/>
        <p:txBody>
          <a:bodyPr/>
          <a:lstStyle/>
          <a:p>
            <a:fld id="{AB720B38-1747-4034-9DCD-8F32AB7557EA}" type="datetime1">
              <a:rPr lang="en-MY" smtClean="0"/>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fld>
            <a:endParaRPr lang="en-MY"/>
          </a:p>
        </p:txBody>
      </p:sp>
      <p:sp>
        <p:nvSpPr>
          <p:cNvPr id="10" name="TextBox 9"/>
          <p:cNvSpPr txBox="1"/>
          <p:nvPr userDrawn="1"/>
        </p:nvSpPr>
        <p:spPr>
          <a:xfrm>
            <a:off x="0" y="6589938"/>
            <a:ext cx="1657826" cy="276999"/>
          </a:xfrm>
          <a:prstGeom prst="rect">
            <a:avLst/>
          </a:prstGeom>
          <a:noFill/>
        </p:spPr>
        <p:txBody>
          <a:bodyPr wrap="none" rtlCol="0">
            <a:spAutoFit/>
          </a:bodyPr>
          <a:lstStyle/>
          <a:p>
            <a:r>
              <a:rPr lang="en-MY" sz="1200" dirty="0">
                <a:solidFill>
                  <a:schemeClr val="tx1">
                    <a:lumMod val="65000"/>
                    <a:lumOff val="35000"/>
                  </a:schemeClr>
                </a:solidFill>
              </a:rPr>
              <a:t>© </a:t>
            </a:r>
            <a:r>
              <a:rPr lang="en-MY" sz="1200" dirty="0" err="1">
                <a:solidFill>
                  <a:schemeClr val="tx1">
                    <a:lumMod val="65000"/>
                    <a:lumOff val="35000"/>
                  </a:schemeClr>
                </a:solidFill>
              </a:rPr>
              <a:t>Neu</a:t>
            </a:r>
            <a:r>
              <a:rPr lang="en-MY" sz="1200" baseline="0" dirty="0">
                <a:solidFill>
                  <a:schemeClr val="tx1">
                    <a:lumMod val="65000"/>
                    <a:lumOff val="35000"/>
                  </a:schemeClr>
                </a:solidFill>
              </a:rPr>
              <a:t> Dimension 2018</a:t>
            </a:r>
            <a:endParaRPr lang="en-MY" sz="1200" dirty="0">
              <a:solidFill>
                <a:schemeClr val="tx1">
                  <a:lumMod val="65000"/>
                  <a:lumOff val="35000"/>
                </a:schemeClr>
              </a:solidFill>
            </a:endParaRPr>
          </a:p>
        </p:txBody>
      </p:sp>
      <p:grpSp>
        <p:nvGrpSpPr>
          <p:cNvPr id="19" name="Group 18"/>
          <p:cNvGrpSpPr/>
          <p:nvPr userDrawn="1"/>
        </p:nvGrpSpPr>
        <p:grpSpPr>
          <a:xfrm>
            <a:off x="1959408" y="5244297"/>
            <a:ext cx="8383394" cy="1258208"/>
            <a:chOff x="2007534" y="5244297"/>
            <a:chExt cx="8383394" cy="1258208"/>
          </a:xfrm>
        </p:grpSpPr>
        <p:pic>
          <p:nvPicPr>
            <p:cNvPr id="12" name="Picture 11"/>
            <p:cNvPicPr>
              <a:picLocks noChangeAspect="1"/>
            </p:cNvPicPr>
            <p:nvPr/>
          </p:nvPicPr>
          <p:blipFill>
            <a:blip r:embed="rId4"/>
            <a:stretch>
              <a:fillRect/>
            </a:stretch>
          </p:blipFill>
          <p:spPr>
            <a:xfrm>
              <a:off x="2007534" y="5247789"/>
              <a:ext cx="1713543" cy="1254716"/>
            </a:xfrm>
            <a:prstGeom prst="rect">
              <a:avLst/>
            </a:prstGeom>
          </p:spPr>
        </p:pic>
        <p:pic>
          <p:nvPicPr>
            <p:cNvPr id="16" name="Picture 15"/>
            <p:cNvPicPr>
              <a:picLocks noChangeAspect="1"/>
            </p:cNvPicPr>
            <p:nvPr/>
          </p:nvPicPr>
          <p:blipFill>
            <a:blip r:embed="rId5"/>
            <a:stretch>
              <a:fillRect/>
            </a:stretch>
          </p:blipFill>
          <p:spPr>
            <a:xfrm>
              <a:off x="4431911" y="5244297"/>
              <a:ext cx="1001111" cy="1247430"/>
            </a:xfrm>
            <a:prstGeom prst="rect">
              <a:avLst/>
            </a:prstGeom>
          </p:spPr>
        </p:pic>
        <p:pic>
          <p:nvPicPr>
            <p:cNvPr id="17" name="Picture 24" descr="http://i1.ytimg.com/vi/X00EUZt-WK4/hqdefault.jpg"/>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433022" y="5255497"/>
              <a:ext cx="2129568" cy="1239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p:cNvPicPr>
              <a:picLocks noChangeAspect="1" noChangeArrowheads="1"/>
            </p:cNvPicPr>
            <p:nvPr/>
          </p:nvPicPr>
          <p:blipFill>
            <a:blip r:embed="rId8" cstate="print"/>
            <a:srcRect/>
            <a:stretch>
              <a:fillRect/>
            </a:stretch>
          </p:blipFill>
          <p:spPr bwMode="auto">
            <a:xfrm>
              <a:off x="7562590" y="5251812"/>
              <a:ext cx="2828338" cy="1239389"/>
            </a:xfrm>
            <a:prstGeom prst="rect">
              <a:avLst/>
            </a:prstGeom>
            <a:noFill/>
            <a:ln w="9525">
              <a:noFill/>
              <a:miter lim="800000"/>
              <a:headEnd/>
              <a:tailEnd/>
            </a:ln>
          </p:spPr>
        </p:pic>
        <p:pic>
          <p:nvPicPr>
            <p:cNvPr id="1027" name="Picture 3"/>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3712773" y="5245250"/>
              <a:ext cx="719138" cy="1247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20254" y="50598"/>
            <a:ext cx="2019492" cy="815386"/>
          </a:xfrm>
          <a:prstGeom prst="rect">
            <a:avLst/>
          </a:prstGeom>
          <a:effectLst>
            <a:glow rad="101600">
              <a:schemeClr val="bg1">
                <a:alpha val="60000"/>
              </a:schemeClr>
            </a:glow>
          </a:effectLst>
        </p:spPr>
      </p:pic>
      <p:sp>
        <p:nvSpPr>
          <p:cNvPr id="2" name="Title 1"/>
          <p:cNvSpPr>
            <a:spLocks noGrp="1"/>
          </p:cNvSpPr>
          <p:nvPr>
            <p:ph type="title"/>
          </p:nvPr>
        </p:nvSpPr>
        <p:spPr/>
        <p:txBody>
          <a:bodyPr/>
          <a:lstStyle/>
          <a:p>
            <a:r>
              <a:rPr lang="en-US"/>
              <a:t>Click to edit Master title style</a:t>
            </a:r>
            <a:endParaRPr lang="en-MY"/>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3"/>
          <a:stretch>
            <a:fillRect/>
          </a:stretch>
        </p:blipFill>
        <p:spPr>
          <a:xfrm>
            <a:off x="0" y="1"/>
            <a:ext cx="12192000" cy="6857999"/>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pPr lvl="0" defTabSz="1007745">
              <a:lnSpc>
                <a:spcPct val="80000"/>
              </a:lnSpc>
            </a:pPr>
            <a:r>
              <a:rPr lang="en-US"/>
              <a:t>Click to edit Master title style</a:t>
            </a:r>
            <a:endParaRPr lang="en-MY" dirty="0"/>
          </a:p>
        </p:txBody>
      </p:sp>
      <p:sp>
        <p:nvSpPr>
          <p:cNvPr id="3" name="Text Placeholder 2"/>
          <p:cNvSpPr>
            <a:spLocks noGrp="1"/>
          </p:cNvSpPr>
          <p:nvPr>
            <p:ph type="body" idx="1"/>
          </p:nvPr>
        </p:nvSpPr>
        <p:spPr>
          <a:xfrm>
            <a:off x="838200" y="1825625"/>
            <a:ext cx="10515600" cy="4351338"/>
          </a:xfrm>
          <a:prstGeom prst="rect">
            <a:avLst/>
          </a:prstGeom>
        </p:spPr>
        <p:txBody>
          <a:bodyPr vert="horz" lIns="45720" tIns="45720" rIns="45720" bIns="45720" rtlCol="0">
            <a:normAutofit/>
          </a:bodyPr>
          <a:lstStyle/>
          <a:p>
            <a:pPr marL="287655" lvl="0"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a:t>Click to edit Master text styles</a:t>
            </a:r>
            <a:endParaRPr lang="en-US"/>
          </a:p>
          <a:p>
            <a:pPr marL="287655" lvl="1"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a:t>Second level</a:t>
            </a:r>
            <a:endParaRPr lang="en-US"/>
          </a:p>
          <a:p>
            <a:pPr marL="287655" lvl="2"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a:t>Third level</a:t>
            </a:r>
            <a:endParaRPr lang="en-US"/>
          </a:p>
          <a:p>
            <a:pPr marL="287655" lvl="3"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a:t>Fourth level</a:t>
            </a:r>
            <a:endParaRPr lang="en-US"/>
          </a:p>
          <a:p>
            <a:pPr marL="287655" lvl="4" indent="-287655" defTabSz="1007745">
              <a:spcBef>
                <a:spcPts val="1325"/>
              </a:spcBef>
              <a:spcAft>
                <a:spcPts val="220"/>
              </a:spcAft>
              <a:buClr>
                <a:schemeClr val="accent5">
                  <a:lumMod val="75000"/>
                </a:schemeClr>
              </a:buClr>
              <a:buSzPct val="100000"/>
              <a:buFont typeface="Wingdings" panose="05000000000000000000" pitchFamily="2" charset="2"/>
              <a:buChar char="v"/>
            </a:pPr>
            <a:r>
              <a:rPr lang="en-US"/>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fld>
            <a:endParaRPr lang="en-M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mj-lt"/>
        <a:buAutoNum type="arabicPeriod"/>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Clr>
          <a:srgbClr val="00B050"/>
        </a:buClr>
        <a:buFont typeface="Arial" panose="020B0604020202020204" pitchFamily="34" charset="0"/>
        <a:buChar char="•"/>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Clr>
          <a:srgbClr val="00B050"/>
        </a:buClr>
        <a:buFont typeface="Arial" panose="020B0604020202020204" pitchFamily="34" charset="0"/>
        <a:buChar char="•"/>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Arial" panose="020B0604020202020204" pitchFamily="34" charset="0"/>
        <a:buChar char="•"/>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Arial" panose="020B0604020202020204" pitchFamily="34" charset="0"/>
        <a:buChar char="•"/>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jpeg"/><Relationship Id="rId1" Type="http://schemas.openxmlformats.org/officeDocument/2006/relationships/image" Target="../media/image1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96359"/>
            <a:ext cx="9144000" cy="1113604"/>
          </a:xfrm>
        </p:spPr>
        <p:txBody>
          <a:bodyPr/>
          <a:lstStyle/>
          <a:p>
            <a:r>
              <a:rPr lang="en-MY" dirty="0"/>
              <a:t>X-LINE RUNNING TOOL</a:t>
            </a:r>
            <a:endParaRPr lang="en-MY" dirty="0"/>
          </a:p>
        </p:txBody>
      </p:sp>
      <p:sp>
        <p:nvSpPr>
          <p:cNvPr id="3" name="Subtitle 2"/>
          <p:cNvSpPr>
            <a:spLocks noGrp="1"/>
          </p:cNvSpPr>
          <p:nvPr>
            <p:ph type="subTitle" idx="1"/>
          </p:nvPr>
        </p:nvSpPr>
        <p:spPr/>
        <p:txBody>
          <a:bodyPr/>
          <a:lstStyle/>
          <a:p>
            <a:pPr algn="l">
              <a:lnSpc>
                <a:spcPct val="150000"/>
              </a:lnSpc>
              <a:spcBef>
                <a:spcPts val="0"/>
              </a:spcBef>
            </a:pPr>
            <a:r>
              <a:rPr lang="en-MY" dirty="0"/>
              <a:t>		</a:t>
            </a:r>
            <a:r>
              <a:rPr lang="en-MY" dirty="0">
                <a:sym typeface="+mn-ea"/>
              </a:rPr>
              <a:t>Presented by	</a:t>
            </a:r>
            <a:r>
              <a:rPr lang="en-MY" dirty="0"/>
              <a:t>	: Christopher Mathew Anak Kipli</a:t>
            </a:r>
            <a:endParaRPr lang="en-MY" dirty="0"/>
          </a:p>
          <a:p>
            <a:pPr algn="l">
              <a:lnSpc>
                <a:spcPct val="150000"/>
              </a:lnSpc>
              <a:spcBef>
                <a:spcPts val="0"/>
              </a:spcBef>
            </a:pPr>
            <a:r>
              <a:rPr lang="en-MY" dirty="0"/>
              <a:t>		Date			: </a:t>
            </a:r>
            <a:endParaRPr lang="en-MY"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dirty="0"/>
              <a:t>Table of Content:	</a:t>
            </a:r>
            <a:endParaRPr lang="en-MY" dirty="0"/>
          </a:p>
        </p:txBody>
      </p:sp>
      <p:sp>
        <p:nvSpPr>
          <p:cNvPr id="3" name="Content Placeholder 2"/>
          <p:cNvSpPr>
            <a:spLocks noGrp="1"/>
          </p:cNvSpPr>
          <p:nvPr>
            <p:ph idx="1"/>
          </p:nvPr>
        </p:nvSpPr>
        <p:spPr/>
        <p:txBody>
          <a:bodyPr/>
          <a:lstStyle/>
          <a:p>
            <a:pPr>
              <a:buFont typeface="Arial" panose="020B0604020202020204" pitchFamily="34" charset="0"/>
              <a:buChar char="•"/>
            </a:pPr>
            <a:r>
              <a:rPr lang="en-MY" altLang="en-US" dirty="0"/>
              <a:t>Running Tool Overview</a:t>
            </a:r>
            <a:endParaRPr lang="en-MY" altLang="en-US" dirty="0"/>
          </a:p>
          <a:p>
            <a:pPr>
              <a:buFont typeface="Arial" panose="020B0604020202020204" pitchFamily="34" charset="0"/>
              <a:buChar char="•"/>
            </a:pPr>
            <a:r>
              <a:rPr lang="en-MY" altLang="en-US" dirty="0"/>
              <a:t>X-Line Running Tool Assembly</a:t>
            </a:r>
            <a:endParaRPr lang="en-MY" altLang="en-US" dirty="0"/>
          </a:p>
          <a:p>
            <a:pPr>
              <a:buFont typeface="Arial" panose="020B0604020202020204" pitchFamily="34" charset="0"/>
              <a:buChar char="•"/>
            </a:pPr>
            <a:r>
              <a:rPr lang="en-MY" altLang="en-US" dirty="0"/>
              <a:t>Selective And NON-Selective Position</a:t>
            </a:r>
            <a:endParaRPr lang="en-MY" altLang="en-US" dirty="0"/>
          </a:p>
          <a:p>
            <a:pPr>
              <a:buFont typeface="Arial" panose="020B0604020202020204" pitchFamily="34" charset="0"/>
              <a:buChar char="•"/>
            </a:pPr>
            <a:r>
              <a:rPr altLang="en-US">
                <a:sym typeface="+mn-ea"/>
              </a:rPr>
              <a:t>Assembling The Lock Mandrel To "X" Running Tool</a:t>
            </a:r>
            <a:endParaRPr altLang="en-US"/>
          </a:p>
          <a:p>
            <a:pPr>
              <a:buFont typeface="Arial" panose="020B0604020202020204" pitchFamily="34" charset="0"/>
              <a:buChar char="•"/>
            </a:pPr>
            <a:r>
              <a:rPr lang="en-MY" altLang="en-US" dirty="0"/>
              <a:t>Running Procedure</a:t>
            </a:r>
            <a:endParaRPr lang="en-MY" altLang="en-US" dirty="0"/>
          </a:p>
          <a:p>
            <a:pPr>
              <a:buFont typeface="Arial" panose="020B0604020202020204" pitchFamily="34" charset="0"/>
              <a:buChar char="•"/>
            </a:pPr>
            <a:r>
              <a:rPr lang="en-MY" altLang="en-US" dirty="0"/>
              <a:t>Basic Maintenance</a:t>
            </a:r>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ltLang="en-US"/>
              <a:t>Running Tool Overview</a:t>
            </a:r>
            <a:endParaRPr altLang="en-US"/>
          </a:p>
        </p:txBody>
      </p:sp>
      <p:sp>
        <p:nvSpPr>
          <p:cNvPr id="3" name="Content Placeholder 2"/>
          <p:cNvSpPr>
            <a:spLocks noGrp="1"/>
          </p:cNvSpPr>
          <p:nvPr>
            <p:ph idx="1"/>
          </p:nvPr>
        </p:nvSpPr>
        <p:spPr>
          <a:xfrm>
            <a:off x="897467" y="1143316"/>
            <a:ext cx="10515600" cy="4351338"/>
          </a:xfrm>
        </p:spPr>
        <p:txBody>
          <a:bodyPr/>
          <a:lstStyle/>
          <a:p>
            <a:pPr marL="0" indent="0">
              <a:buNone/>
            </a:pPr>
            <a:endParaRPr lang="en-MY" altLang="en-US" dirty="0"/>
          </a:p>
          <a:p>
            <a:r>
              <a:rPr lang="en-MY" altLang="en-US" dirty="0"/>
              <a:t>To run X and XN lock mandrel.</a:t>
            </a:r>
            <a:endParaRPr lang="en-MY" altLang="en-US" dirty="0"/>
          </a:p>
          <a:p>
            <a:r>
              <a:rPr lang="en-MY" altLang="en-US" dirty="0"/>
              <a:t>3-inch nominal X-line running tools has 2 size; </a:t>
            </a:r>
            <a:r>
              <a:rPr lang="en-MY" altLang="en-US" dirty="0">
                <a:highlight>
                  <a:srgbClr val="FFFF00"/>
                </a:highlight>
              </a:rPr>
              <a:t>2.750”</a:t>
            </a:r>
            <a:r>
              <a:rPr lang="en-MY" altLang="en-US" dirty="0"/>
              <a:t> and </a:t>
            </a:r>
            <a:r>
              <a:rPr lang="en-MY" altLang="en-US" dirty="0">
                <a:highlight>
                  <a:srgbClr val="FFFF00"/>
                </a:highlight>
              </a:rPr>
              <a:t>2.813”</a:t>
            </a:r>
            <a:endParaRPr lang="en-MY" altLang="en-US" dirty="0">
              <a:highlight>
                <a:srgbClr val="FFFF00"/>
              </a:highlight>
            </a:endParaRPr>
          </a:p>
          <a:p>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pic>
        <p:nvPicPr>
          <p:cNvPr id="5" name="Picture 4" descr="IMG-20230622-WA0040"/>
          <p:cNvPicPr>
            <a:picLocks noChangeAspect="1"/>
          </p:cNvPicPr>
          <p:nvPr/>
        </p:nvPicPr>
        <p:blipFill>
          <a:blip r:embed="rId1"/>
          <a:stretch>
            <a:fillRect/>
          </a:stretch>
        </p:blipFill>
        <p:spPr>
          <a:xfrm rot="16200000">
            <a:off x="4768427" y="1875630"/>
            <a:ext cx="2164080" cy="505079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altLang="en-US"/>
              <a:t>X-Line Running Tool Assembly</a:t>
            </a:r>
            <a:endParaRPr altLang="en-US"/>
          </a:p>
        </p:txBody>
      </p:sp>
      <p:pic>
        <p:nvPicPr>
          <p:cNvPr id="5" name="Content Placeholder 4" descr="X LINE ASSEMBLY"/>
          <p:cNvPicPr>
            <a:picLocks noGrp="1" noChangeAspect="1"/>
          </p:cNvPicPr>
          <p:nvPr>
            <p:ph idx="1"/>
          </p:nvPr>
        </p:nvPicPr>
        <p:blipFill>
          <a:blip r:embed="rId1"/>
          <a:srcRect l="23933" t="232" r="23959"/>
          <a:stretch>
            <a:fillRect/>
          </a:stretch>
        </p:blipFill>
        <p:spPr>
          <a:xfrm>
            <a:off x="7840980" y="1691005"/>
            <a:ext cx="3844925" cy="4370070"/>
          </a:xfrm>
          <a:prstGeom prst="rect">
            <a:avLst/>
          </a:prstGeom>
        </p:spPr>
      </p:pic>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cxnSp>
        <p:nvCxnSpPr>
          <p:cNvPr id="10" name="Straight Arrow Connector 9"/>
          <p:cNvCxnSpPr/>
          <p:nvPr/>
        </p:nvCxnSpPr>
        <p:spPr>
          <a:xfrm flipV="1">
            <a:off x="10200640" y="5347970"/>
            <a:ext cx="759460" cy="41021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9605010" y="5511800"/>
            <a:ext cx="605790" cy="6159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9511665" y="4618355"/>
            <a:ext cx="502920" cy="43116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9167495" y="4725035"/>
            <a:ext cx="502920" cy="43116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9403715" y="2811145"/>
            <a:ext cx="447675" cy="38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8063230" y="3855720"/>
            <a:ext cx="200660" cy="4775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10378440" y="3601085"/>
            <a:ext cx="447675" cy="38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10880090" y="3855720"/>
            <a:ext cx="447675" cy="38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0333990" y="4331970"/>
            <a:ext cx="410210" cy="34861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8956040" y="2422525"/>
            <a:ext cx="447675" cy="38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8063230" y="2526665"/>
            <a:ext cx="447675" cy="38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9752965" y="3346450"/>
            <a:ext cx="570865" cy="72390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5" name="Text Box 24"/>
          <p:cNvSpPr txBox="1"/>
          <p:nvPr/>
        </p:nvSpPr>
        <p:spPr>
          <a:xfrm>
            <a:off x="8382000" y="225107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1</a:t>
            </a:r>
            <a:endParaRPr lang="en-MY" altLang="en-US" sz="1200"/>
          </a:p>
        </p:txBody>
      </p:sp>
      <p:sp>
        <p:nvSpPr>
          <p:cNvPr id="26" name="Text Box 25"/>
          <p:cNvSpPr txBox="1"/>
          <p:nvPr/>
        </p:nvSpPr>
        <p:spPr>
          <a:xfrm>
            <a:off x="8145780" y="4333240"/>
            <a:ext cx="365125"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12</a:t>
            </a:r>
            <a:endParaRPr lang="en-MY" altLang="en-US" sz="1200"/>
          </a:p>
        </p:txBody>
      </p:sp>
      <p:sp>
        <p:nvSpPr>
          <p:cNvPr id="27" name="Text Box 26"/>
          <p:cNvSpPr txBox="1"/>
          <p:nvPr/>
        </p:nvSpPr>
        <p:spPr>
          <a:xfrm>
            <a:off x="9277985" y="214693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2</a:t>
            </a:r>
            <a:endParaRPr lang="en-MY" altLang="en-US" sz="1200"/>
          </a:p>
        </p:txBody>
      </p:sp>
      <p:sp>
        <p:nvSpPr>
          <p:cNvPr id="28" name="Text Box 27"/>
          <p:cNvSpPr txBox="1"/>
          <p:nvPr/>
        </p:nvSpPr>
        <p:spPr>
          <a:xfrm>
            <a:off x="9709785" y="254571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3</a:t>
            </a:r>
            <a:endParaRPr lang="en-MY" altLang="en-US" sz="1200"/>
          </a:p>
        </p:txBody>
      </p:sp>
      <p:sp>
        <p:nvSpPr>
          <p:cNvPr id="29" name="Text Box 28"/>
          <p:cNvSpPr txBox="1"/>
          <p:nvPr/>
        </p:nvSpPr>
        <p:spPr>
          <a:xfrm>
            <a:off x="10200640" y="3070860"/>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4</a:t>
            </a:r>
            <a:endParaRPr lang="en-MY" altLang="en-US" sz="1200"/>
          </a:p>
        </p:txBody>
      </p:sp>
      <p:sp>
        <p:nvSpPr>
          <p:cNvPr id="30" name="Text Box 29"/>
          <p:cNvSpPr txBox="1"/>
          <p:nvPr/>
        </p:nvSpPr>
        <p:spPr>
          <a:xfrm>
            <a:off x="10678160" y="332549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5</a:t>
            </a:r>
            <a:endParaRPr lang="en-MY" altLang="en-US" sz="1200"/>
          </a:p>
        </p:txBody>
      </p:sp>
      <p:sp>
        <p:nvSpPr>
          <p:cNvPr id="31" name="Text Box 30"/>
          <p:cNvSpPr txBox="1"/>
          <p:nvPr/>
        </p:nvSpPr>
        <p:spPr>
          <a:xfrm>
            <a:off x="11207750" y="3580130"/>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6</a:t>
            </a:r>
            <a:endParaRPr lang="en-MY" altLang="en-US" sz="1200"/>
          </a:p>
        </p:txBody>
      </p:sp>
      <p:sp>
        <p:nvSpPr>
          <p:cNvPr id="35" name="Text Box 34"/>
          <p:cNvSpPr txBox="1"/>
          <p:nvPr/>
        </p:nvSpPr>
        <p:spPr>
          <a:xfrm>
            <a:off x="9928860" y="569023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8</a:t>
            </a:r>
            <a:endParaRPr lang="en-MY" altLang="en-US" sz="1200"/>
          </a:p>
        </p:txBody>
      </p:sp>
      <p:sp>
        <p:nvSpPr>
          <p:cNvPr id="36" name="Text Box 35"/>
          <p:cNvSpPr txBox="1"/>
          <p:nvPr/>
        </p:nvSpPr>
        <p:spPr>
          <a:xfrm>
            <a:off x="9333865" y="543877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9</a:t>
            </a:r>
            <a:endParaRPr lang="en-MY" altLang="en-US" sz="1200"/>
          </a:p>
        </p:txBody>
      </p:sp>
      <p:sp>
        <p:nvSpPr>
          <p:cNvPr id="37" name="Text Box 36"/>
          <p:cNvSpPr txBox="1"/>
          <p:nvPr/>
        </p:nvSpPr>
        <p:spPr>
          <a:xfrm>
            <a:off x="10200640" y="4184015"/>
            <a:ext cx="28194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7</a:t>
            </a:r>
            <a:endParaRPr lang="en-MY" altLang="en-US" sz="1200"/>
          </a:p>
        </p:txBody>
      </p:sp>
      <p:sp>
        <p:nvSpPr>
          <p:cNvPr id="38" name="Text Box 37"/>
          <p:cNvSpPr txBox="1"/>
          <p:nvPr/>
        </p:nvSpPr>
        <p:spPr>
          <a:xfrm>
            <a:off x="9388475" y="4341495"/>
            <a:ext cx="365125"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10</a:t>
            </a:r>
            <a:endParaRPr lang="en-MY" altLang="en-US" sz="1200"/>
          </a:p>
        </p:txBody>
      </p:sp>
      <p:sp>
        <p:nvSpPr>
          <p:cNvPr id="39" name="Text Box 38"/>
          <p:cNvSpPr txBox="1"/>
          <p:nvPr/>
        </p:nvSpPr>
        <p:spPr>
          <a:xfrm>
            <a:off x="8888095" y="4449445"/>
            <a:ext cx="389890" cy="2755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sz="1200"/>
              <a:t>11</a:t>
            </a:r>
            <a:endParaRPr lang="en-MY" altLang="en-US" sz="1200"/>
          </a:p>
        </p:txBody>
      </p:sp>
      <p:sp>
        <p:nvSpPr>
          <p:cNvPr id="42" name="Text Box 41"/>
          <p:cNvSpPr txBox="1"/>
          <p:nvPr/>
        </p:nvSpPr>
        <p:spPr>
          <a:xfrm>
            <a:off x="1025207" y="1787872"/>
            <a:ext cx="3068955" cy="4524315"/>
          </a:xfrm>
          <a:prstGeom prst="rect">
            <a:avLst/>
          </a:prstGeom>
          <a:noFill/>
        </p:spPr>
        <p:txBody>
          <a:bodyPr wrap="square" rtlCol="0">
            <a:spAutoFit/>
          </a:bodyPr>
          <a:lstStyle/>
          <a:p>
            <a:pPr marL="342900" indent="-342900">
              <a:buFont typeface="Arial" panose="020B0604020202020204" pitchFamily="34" charset="0"/>
              <a:buAutoNum type="arabicPeriod"/>
            </a:pPr>
            <a:r>
              <a:rPr lang="en-MY" altLang="en-US" sz="2400" dirty="0"/>
              <a:t>Top Sub</a:t>
            </a:r>
            <a:endParaRPr lang="en-MY" altLang="en-US" sz="2400" dirty="0"/>
          </a:p>
          <a:p>
            <a:pPr marL="342900" indent="-342900">
              <a:buFont typeface="Arial" panose="020B0604020202020204" pitchFamily="34" charset="0"/>
              <a:buAutoNum type="arabicPeriod"/>
            </a:pPr>
            <a:r>
              <a:rPr lang="en-MY" altLang="en-US" sz="2400" dirty="0"/>
              <a:t>Spring Housing</a:t>
            </a:r>
            <a:endParaRPr lang="en-MY" altLang="en-US" sz="2400" dirty="0"/>
          </a:p>
          <a:p>
            <a:pPr marL="342900" indent="-342900">
              <a:buFont typeface="Arial" panose="020B0604020202020204" pitchFamily="34" charset="0"/>
              <a:buAutoNum type="arabicPeriod"/>
            </a:pPr>
            <a:r>
              <a:rPr lang="en-MY" altLang="en-US" sz="2400" dirty="0"/>
              <a:t>Core Spring</a:t>
            </a:r>
            <a:endParaRPr lang="en-MY" altLang="en-US" sz="2400" dirty="0"/>
          </a:p>
          <a:p>
            <a:pPr marL="342900" indent="-342900">
              <a:buFont typeface="Arial" panose="020B0604020202020204" pitchFamily="34" charset="0"/>
              <a:buAutoNum type="arabicPeriod"/>
            </a:pPr>
            <a:r>
              <a:rPr lang="en-MY" altLang="en-US" sz="2400" dirty="0"/>
              <a:t>Lug Segment</a:t>
            </a:r>
            <a:endParaRPr lang="en-MY" altLang="en-US" sz="2400" dirty="0"/>
          </a:p>
          <a:p>
            <a:pPr marL="342900" indent="-342900">
              <a:buFont typeface="Arial" panose="020B0604020202020204" pitchFamily="34" charset="0"/>
              <a:buAutoNum type="arabicPeriod"/>
            </a:pPr>
            <a:r>
              <a:rPr lang="en-MY" altLang="en-US" sz="2400" dirty="0"/>
              <a:t>Core</a:t>
            </a:r>
            <a:endParaRPr lang="en-MY" altLang="en-US" sz="2400" dirty="0"/>
          </a:p>
          <a:p>
            <a:pPr marL="342900" indent="-342900">
              <a:buFont typeface="Arial" panose="020B0604020202020204" pitchFamily="34" charset="0"/>
              <a:buAutoNum type="arabicPeriod"/>
            </a:pPr>
            <a:r>
              <a:rPr lang="en-MY" altLang="en-US" sz="2400" dirty="0"/>
              <a:t>Split Ring</a:t>
            </a:r>
            <a:endParaRPr lang="en-MY" altLang="en-US" sz="2400" dirty="0"/>
          </a:p>
          <a:p>
            <a:pPr marL="342900" indent="-342900">
              <a:buFont typeface="Arial" panose="020B0604020202020204" pitchFamily="34" charset="0"/>
              <a:buAutoNum type="arabicPeriod"/>
            </a:pPr>
            <a:r>
              <a:rPr lang="en-MY" altLang="en-US" sz="2400" dirty="0"/>
              <a:t>Dog Spring</a:t>
            </a:r>
            <a:endParaRPr lang="en-MY" altLang="en-US" sz="2400" dirty="0"/>
          </a:p>
          <a:p>
            <a:pPr marL="342900" indent="-342900">
              <a:buFont typeface="Arial" panose="020B0604020202020204" pitchFamily="34" charset="0"/>
              <a:buAutoNum type="arabicPeriod"/>
            </a:pPr>
            <a:r>
              <a:rPr lang="en-MY" altLang="en-US" sz="2400" dirty="0"/>
              <a:t>Mandrel</a:t>
            </a:r>
            <a:endParaRPr lang="en-MY" altLang="en-US" sz="2400" dirty="0"/>
          </a:p>
          <a:p>
            <a:pPr marL="342900" indent="-342900">
              <a:buFont typeface="Arial" panose="020B0604020202020204" pitchFamily="34" charset="0"/>
              <a:buAutoNum type="arabicPeriod"/>
            </a:pPr>
            <a:r>
              <a:rPr lang="en-MY" altLang="en-US" sz="2400" dirty="0"/>
              <a:t>Dog Retainer</a:t>
            </a:r>
            <a:endParaRPr lang="en-MY" altLang="en-US" sz="2400" dirty="0"/>
          </a:p>
          <a:p>
            <a:pPr marL="342900" indent="-342900">
              <a:buFont typeface="Arial" panose="020B0604020202020204" pitchFamily="34" charset="0"/>
              <a:buAutoNum type="arabicPeriod"/>
            </a:pPr>
            <a:r>
              <a:rPr lang="en-MY" altLang="en-US" sz="2400" dirty="0"/>
              <a:t>Locator Dog</a:t>
            </a:r>
            <a:endParaRPr lang="en-MY" altLang="en-US" sz="2400" dirty="0"/>
          </a:p>
          <a:p>
            <a:pPr marL="342900" indent="-342900">
              <a:buFont typeface="Arial" panose="020B0604020202020204" pitchFamily="34" charset="0"/>
              <a:buAutoNum type="arabicPeriod"/>
            </a:pPr>
            <a:r>
              <a:rPr lang="en-MY" altLang="en-US" sz="2400" dirty="0"/>
              <a:t>Retainer Dog</a:t>
            </a:r>
            <a:endParaRPr lang="en-MY" altLang="en-US" sz="2400" dirty="0"/>
          </a:p>
          <a:p>
            <a:pPr marL="342900" indent="-342900">
              <a:buFont typeface="Arial" panose="020B0604020202020204" pitchFamily="34" charset="0"/>
              <a:buAutoNum type="arabicPeriod"/>
            </a:pPr>
            <a:r>
              <a:rPr lang="en-MY" altLang="en-US" sz="2400" dirty="0"/>
              <a:t>Core Retainer Pin</a:t>
            </a:r>
            <a:endParaRPr lang="en-MY" altLang="en-US" sz="2400" dirty="0"/>
          </a:p>
        </p:txBody>
      </p:sp>
      <p:pic>
        <p:nvPicPr>
          <p:cNvPr id="6" name="Picture 5" descr="sec 6 p6-120"/>
          <p:cNvPicPr>
            <a:picLocks noChangeAspect="1"/>
          </p:cNvPicPr>
          <p:nvPr/>
        </p:nvPicPr>
        <p:blipFill>
          <a:blip r:embed="rId2"/>
          <a:srcRect l="30075" t="9278" r="24781" b="7333"/>
          <a:stretch>
            <a:fillRect/>
          </a:stretch>
        </p:blipFill>
        <p:spPr>
          <a:xfrm>
            <a:off x="4386580" y="1700530"/>
            <a:ext cx="2187575" cy="47879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ltLang="en-US" dirty="0"/>
              <a:t>Selective And Non Selective Position</a:t>
            </a:r>
            <a:endParaRPr altLang="en-US" dirty="0"/>
          </a:p>
        </p:txBody>
      </p:sp>
      <p:sp>
        <p:nvSpPr>
          <p:cNvPr id="3" name="Content Placeholder 2"/>
          <p:cNvSpPr>
            <a:spLocks noGrp="1"/>
          </p:cNvSpPr>
          <p:nvPr>
            <p:ph idx="1"/>
          </p:nvPr>
        </p:nvSpPr>
        <p:spPr/>
        <p:txBody>
          <a:bodyPr/>
          <a:lstStyle/>
          <a:p>
            <a:r>
              <a:rPr lang="en-MY" altLang="en-US" dirty="0"/>
              <a:t>Selective Position</a:t>
            </a:r>
            <a:endParaRPr lang="en-MY" altLang="en-US" dirty="0"/>
          </a:p>
          <a:p>
            <a:pPr>
              <a:buFont typeface="Arial" panose="020B0604020202020204" pitchFamily="34" charset="0"/>
              <a:buChar char="•"/>
            </a:pPr>
            <a:r>
              <a:rPr lang="en-MY" altLang="en-US" dirty="0"/>
              <a:t>Lock Mandrel - Key are FULLY RECTRACTED</a:t>
            </a:r>
            <a:endParaRPr lang="en-MY" altLang="en-US" dirty="0"/>
          </a:p>
          <a:p>
            <a:pPr>
              <a:buFont typeface="Arial" panose="020B0604020202020204" pitchFamily="34" charset="0"/>
              <a:buChar char="•"/>
            </a:pPr>
            <a:r>
              <a:rPr lang="en-MY" altLang="en-US" dirty="0"/>
              <a:t>Running Tool  - Nipple locator OUT</a:t>
            </a:r>
            <a:endParaRPr lang="en-MY" altLang="en-US" dirty="0"/>
          </a:p>
          <a:p>
            <a:pPr marL="0" indent="0">
              <a:buNone/>
            </a:pPr>
            <a:r>
              <a:rPr lang="en-MY" altLang="en-US" dirty="0"/>
              <a:t>                              - No GAP between the fishing neck and spring</a:t>
            </a:r>
            <a:endParaRPr lang="en-MY" altLang="en-US" dirty="0"/>
          </a:p>
          <a:p>
            <a:pPr marL="0" indent="0">
              <a:buNone/>
            </a:pPr>
            <a:r>
              <a:rPr lang="en-MY" altLang="en-US" dirty="0"/>
              <a:t>                                house.</a:t>
            </a:r>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pic>
        <p:nvPicPr>
          <p:cNvPr id="7" name="Content Placeholder 6" descr="IMG-20230622-WA0014"/>
          <p:cNvPicPr>
            <a:picLocks noGrp="1" noChangeAspect="1"/>
          </p:cNvPicPr>
          <p:nvPr>
            <p:ph idx="1"/>
          </p:nvPr>
        </p:nvPicPr>
        <p:blipFill>
          <a:blip r:embed="rId1"/>
          <a:stretch>
            <a:fillRect/>
          </a:stretch>
        </p:blipFill>
        <p:spPr>
          <a:xfrm>
            <a:off x="0" y="354965"/>
            <a:ext cx="3477260" cy="6148705"/>
          </a:xfrm>
          <a:prstGeom prst="rect">
            <a:avLst/>
          </a:prstGeom>
        </p:spPr>
      </p:pic>
      <p:pic>
        <p:nvPicPr>
          <p:cNvPr id="8" name="Picture 7" descr="IMG-20230622-WA0012"/>
          <p:cNvPicPr>
            <a:picLocks noChangeAspect="1"/>
          </p:cNvPicPr>
          <p:nvPr/>
        </p:nvPicPr>
        <p:blipFill>
          <a:blip r:embed="rId2"/>
          <a:stretch>
            <a:fillRect/>
          </a:stretch>
        </p:blipFill>
        <p:spPr>
          <a:xfrm>
            <a:off x="3670300" y="354965"/>
            <a:ext cx="3966210" cy="2792730"/>
          </a:xfrm>
          <a:prstGeom prst="rect">
            <a:avLst/>
          </a:prstGeom>
        </p:spPr>
      </p:pic>
      <p:cxnSp>
        <p:nvCxnSpPr>
          <p:cNvPr id="10" name="Straight Arrow Connector 9"/>
          <p:cNvCxnSpPr/>
          <p:nvPr/>
        </p:nvCxnSpPr>
        <p:spPr>
          <a:xfrm flipH="1">
            <a:off x="2018665" y="3640455"/>
            <a:ext cx="533400" cy="41148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3" name="Text Box 2"/>
          <p:cNvSpPr txBox="1"/>
          <p:nvPr/>
        </p:nvSpPr>
        <p:spPr>
          <a:xfrm>
            <a:off x="2134235" y="3245485"/>
            <a:ext cx="896620" cy="36830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MY" altLang="en-US"/>
              <a:t>No GAP</a:t>
            </a:r>
            <a:endParaRPr lang="en-MY" altLang="en-US"/>
          </a:p>
        </p:txBody>
      </p:sp>
      <p:pic>
        <p:nvPicPr>
          <p:cNvPr id="5" name="Picture 4" descr="IMG_20230622_100952"/>
          <p:cNvPicPr>
            <a:picLocks noChangeAspect="1"/>
          </p:cNvPicPr>
          <p:nvPr/>
        </p:nvPicPr>
        <p:blipFill>
          <a:blip r:embed="rId3"/>
          <a:stretch>
            <a:fillRect/>
          </a:stretch>
        </p:blipFill>
        <p:spPr>
          <a:xfrm>
            <a:off x="3670300" y="3614420"/>
            <a:ext cx="3966210" cy="2889885"/>
          </a:xfrm>
          <a:prstGeom prst="rect">
            <a:avLst/>
          </a:prstGeom>
        </p:spPr>
      </p:pic>
      <p:sp>
        <p:nvSpPr>
          <p:cNvPr id="6" name="Text Box 5"/>
          <p:cNvSpPr txBox="1"/>
          <p:nvPr/>
        </p:nvSpPr>
        <p:spPr>
          <a:xfrm>
            <a:off x="6365240" y="958215"/>
            <a:ext cx="1229360" cy="36830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a:t>Key Retract</a:t>
            </a:r>
            <a:endParaRPr lang="en-MY" altLang="en-US"/>
          </a:p>
        </p:txBody>
      </p:sp>
      <p:cxnSp>
        <p:nvCxnSpPr>
          <p:cNvPr id="9" name="Straight Arrow Connector 8"/>
          <p:cNvCxnSpPr/>
          <p:nvPr/>
        </p:nvCxnSpPr>
        <p:spPr>
          <a:xfrm flipH="1">
            <a:off x="6157595" y="1326515"/>
            <a:ext cx="1047750" cy="48641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2" name="Text Box 11"/>
          <p:cNvSpPr txBox="1"/>
          <p:nvPr/>
        </p:nvSpPr>
        <p:spPr>
          <a:xfrm>
            <a:off x="7730490" y="5582285"/>
            <a:ext cx="1587500" cy="9220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a:t>Locator Dog nipple OUT. Size 2.90”</a:t>
            </a:r>
            <a:endParaRPr lang="en-MY" altLang="en-US"/>
          </a:p>
        </p:txBody>
      </p:sp>
      <p:cxnSp>
        <p:nvCxnSpPr>
          <p:cNvPr id="13" name="Straight Arrow Connector 12"/>
          <p:cNvCxnSpPr/>
          <p:nvPr/>
        </p:nvCxnSpPr>
        <p:spPr>
          <a:xfrm flipH="1" flipV="1">
            <a:off x="5885815" y="5466080"/>
            <a:ext cx="1841500" cy="44577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5" name="Text Box 14"/>
          <p:cNvSpPr txBox="1"/>
          <p:nvPr/>
        </p:nvSpPr>
        <p:spPr>
          <a:xfrm>
            <a:off x="4940935" y="5988050"/>
            <a:ext cx="1424305" cy="36830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a:t>2.813” X-Line</a:t>
            </a:r>
            <a:endParaRPr lang="en-MY" altLang="en-US"/>
          </a:p>
        </p:txBody>
      </p:sp>
      <p:pic>
        <p:nvPicPr>
          <p:cNvPr id="16" name="Picture 15" descr="IMG_20230622_100839"/>
          <p:cNvPicPr>
            <a:picLocks noChangeAspect="1"/>
          </p:cNvPicPr>
          <p:nvPr/>
        </p:nvPicPr>
        <p:blipFill>
          <a:blip r:embed="rId4"/>
          <a:stretch>
            <a:fillRect/>
          </a:stretch>
        </p:blipFill>
        <p:spPr>
          <a:xfrm>
            <a:off x="7829550" y="774700"/>
            <a:ext cx="4323715" cy="2793365"/>
          </a:xfrm>
          <a:prstGeom prst="rect">
            <a:avLst/>
          </a:prstGeom>
        </p:spPr>
      </p:pic>
      <p:sp>
        <p:nvSpPr>
          <p:cNvPr id="17" name="Text Box 16"/>
          <p:cNvSpPr txBox="1"/>
          <p:nvPr/>
        </p:nvSpPr>
        <p:spPr>
          <a:xfrm>
            <a:off x="9307195" y="3086735"/>
            <a:ext cx="1424305" cy="36830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a:t>2.750” X-Line</a:t>
            </a:r>
            <a:endParaRPr lang="en-MY" altLang="en-US"/>
          </a:p>
        </p:txBody>
      </p:sp>
      <p:sp>
        <p:nvSpPr>
          <p:cNvPr id="19" name="Text Box 18"/>
          <p:cNvSpPr txBox="1"/>
          <p:nvPr/>
        </p:nvSpPr>
        <p:spPr>
          <a:xfrm>
            <a:off x="9307195" y="774700"/>
            <a:ext cx="1587500" cy="9220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MY" altLang="en-US"/>
              <a:t>Locator Dog nipple OUT. Size 2.82”</a:t>
            </a:r>
            <a:endParaRPr lang="en-MY" altLang="en-US"/>
          </a:p>
        </p:txBody>
      </p:sp>
      <p:pic>
        <p:nvPicPr>
          <p:cNvPr id="20" name="Picture 19" descr="IMG-20230622-WA0009"/>
          <p:cNvPicPr>
            <a:picLocks noChangeAspect="1"/>
          </p:cNvPicPr>
          <p:nvPr/>
        </p:nvPicPr>
        <p:blipFill>
          <a:blip r:embed="rId5"/>
          <a:stretch>
            <a:fillRect/>
          </a:stretch>
        </p:blipFill>
        <p:spPr>
          <a:xfrm>
            <a:off x="9321165" y="3569970"/>
            <a:ext cx="2836545" cy="201231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Font typeface="+mj-lt"/>
              <a:buAutoNum type="arabicPeriod" startAt="2"/>
            </a:pPr>
            <a:r>
              <a:rPr lang="en-MY" altLang="en-US" dirty="0"/>
              <a:t>NON-Selective Position</a:t>
            </a:r>
            <a:endParaRPr lang="en-MY" altLang="en-US" dirty="0"/>
          </a:p>
          <a:p>
            <a:pPr marL="514350" indent="-514350">
              <a:buFont typeface="Arial" panose="020B0604020202020204" pitchFamily="34" charset="0"/>
              <a:buChar char="•"/>
            </a:pPr>
            <a:r>
              <a:rPr lang="en-MY" altLang="en-US" dirty="0"/>
              <a:t>Lock Mandrel - Key are expand to permit 90deg shoulder</a:t>
            </a:r>
            <a:endParaRPr lang="en-MY" altLang="en-US" dirty="0"/>
          </a:p>
          <a:p>
            <a:pPr marL="0" indent="0">
              <a:buFont typeface="Arial" panose="020B0604020202020204" pitchFamily="34" charset="0"/>
              <a:buNone/>
            </a:pPr>
            <a:r>
              <a:rPr lang="en-MY" altLang="en-US" dirty="0"/>
              <a:t>                                 to locate in the nipple.</a:t>
            </a:r>
            <a:endParaRPr lang="en-MY" altLang="en-US" dirty="0"/>
          </a:p>
          <a:p>
            <a:pPr>
              <a:buFont typeface="Arial" panose="020B0604020202020204" pitchFamily="34" charset="0"/>
              <a:buChar char="•"/>
            </a:pPr>
            <a:r>
              <a:rPr lang="en-MY" altLang="en-US" dirty="0"/>
              <a:t>Running Tool  - Nipple locator dog IN</a:t>
            </a:r>
            <a:endParaRPr lang="en-MY" altLang="en-US" dirty="0"/>
          </a:p>
          <a:p>
            <a:pPr marL="0" indent="0">
              <a:buFont typeface="Arial" panose="020B0604020202020204" pitchFamily="34" charset="0"/>
              <a:buNone/>
            </a:pPr>
            <a:r>
              <a:rPr lang="en-MY" altLang="en-US" dirty="0"/>
              <a:t>                              - GAP between the fishing neck and spring</a:t>
            </a:r>
            <a:endParaRPr lang="en-MY" altLang="en-US" dirty="0"/>
          </a:p>
          <a:p>
            <a:pPr marL="0" indent="0">
              <a:buFont typeface="Arial" panose="020B0604020202020204" pitchFamily="34" charset="0"/>
              <a:buNone/>
            </a:pPr>
            <a:r>
              <a:rPr lang="en-MY" altLang="en-US" dirty="0"/>
              <a:t>                                housing</a:t>
            </a:r>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
        <p:nvSpPr>
          <p:cNvPr id="5" name="Title 1"/>
          <p:cNvSpPr>
            <a:spLocks noGrp="1"/>
          </p:cNvSpPr>
          <p:nvPr>
            <p:ph type="title"/>
          </p:nvPr>
        </p:nvSpPr>
        <p:spPr>
          <a:xfrm>
            <a:off x="838200" y="365125"/>
            <a:ext cx="10515600" cy="1325563"/>
          </a:xfrm>
        </p:spPr>
        <p:txBody>
          <a:bodyPr/>
          <a:lstStyle/>
          <a:p>
            <a:r>
              <a:rPr altLang="en-US" dirty="0"/>
              <a:t>Selective And Non Selective Position</a:t>
            </a:r>
            <a:endParaRPr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IMG-20230622-WA0020"/>
          <p:cNvPicPr>
            <a:picLocks noGrp="1" noChangeAspect="1"/>
          </p:cNvPicPr>
          <p:nvPr>
            <p:ph idx="1"/>
          </p:nvPr>
        </p:nvPicPr>
        <p:blipFill>
          <a:blip r:embed="rId1"/>
          <a:stretch>
            <a:fillRect/>
          </a:stretch>
        </p:blipFill>
        <p:spPr>
          <a:xfrm>
            <a:off x="2380615" y="1756410"/>
            <a:ext cx="7602220" cy="3776980"/>
          </a:xfrm>
          <a:prstGeom prst="rect">
            <a:avLst/>
          </a:prstGeom>
        </p:spPr>
      </p:pic>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cxnSp>
        <p:nvCxnSpPr>
          <p:cNvPr id="3" name="Straight Arrow Connector 2"/>
          <p:cNvCxnSpPr/>
          <p:nvPr/>
        </p:nvCxnSpPr>
        <p:spPr>
          <a:xfrm flipV="1">
            <a:off x="7747635" y="3664585"/>
            <a:ext cx="718185" cy="677545"/>
          </a:xfrm>
          <a:prstGeom prst="straightConnector1">
            <a:avLst/>
          </a:prstGeom>
          <a:ln w="28575" cmpd="sng">
            <a:solidFill>
              <a:srgbClr val="FF0000"/>
            </a:solidFill>
            <a:prstDash val="solid"/>
            <a:tailEnd type="arrow" w="med" len="med"/>
          </a:ln>
        </p:spPr>
        <p:style>
          <a:lnRef idx="3">
            <a:schemeClr val="dk1"/>
          </a:lnRef>
          <a:fillRef idx="0">
            <a:schemeClr val="dk1"/>
          </a:fillRef>
          <a:effectRef idx="2">
            <a:schemeClr val="dk1"/>
          </a:effectRef>
          <a:fontRef idx="minor">
            <a:schemeClr val="tx1"/>
          </a:fontRef>
        </p:style>
      </p:cxnSp>
      <p:sp>
        <p:nvSpPr>
          <p:cNvPr id="6" name="Text Box 5"/>
          <p:cNvSpPr txBox="1"/>
          <p:nvPr/>
        </p:nvSpPr>
        <p:spPr>
          <a:xfrm>
            <a:off x="5481320" y="4342130"/>
            <a:ext cx="4220845" cy="36830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MY" altLang="en-US"/>
              <a:t>GAP in between spring housing and top sub</a:t>
            </a:r>
            <a:endParaRPr lang="en-MY" altLang="en-US"/>
          </a:p>
        </p:txBody>
      </p:sp>
      <p:cxnSp>
        <p:nvCxnSpPr>
          <p:cNvPr id="7" name="Straight Arrow Connector 6"/>
          <p:cNvCxnSpPr/>
          <p:nvPr/>
        </p:nvCxnSpPr>
        <p:spPr>
          <a:xfrm flipH="1">
            <a:off x="5305425" y="2854325"/>
            <a:ext cx="625475" cy="605155"/>
          </a:xfrm>
          <a:prstGeom prst="straightConnector1">
            <a:avLst/>
          </a:prstGeom>
          <a:ln w="28575" cmpd="sng">
            <a:solidFill>
              <a:srgbClr val="FF0000"/>
            </a:solidFill>
            <a:prstDash val="solid"/>
            <a:tailEnd type="arrow" w="med" len="med"/>
          </a:ln>
        </p:spPr>
        <p:style>
          <a:lnRef idx="3">
            <a:schemeClr val="dk1"/>
          </a:lnRef>
          <a:fillRef idx="0">
            <a:schemeClr val="dk1"/>
          </a:fillRef>
          <a:effectRef idx="2">
            <a:schemeClr val="dk1"/>
          </a:effectRef>
          <a:fontRef idx="minor">
            <a:schemeClr val="tx1"/>
          </a:fontRef>
        </p:style>
      </p:cxnSp>
      <p:sp>
        <p:nvSpPr>
          <p:cNvPr id="8" name="Text Box 7"/>
          <p:cNvSpPr txBox="1"/>
          <p:nvPr/>
        </p:nvSpPr>
        <p:spPr>
          <a:xfrm>
            <a:off x="5366385" y="2486025"/>
            <a:ext cx="1243965" cy="36830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MY" altLang="en-US"/>
              <a:t>Key Expand</a:t>
            </a:r>
            <a:endParaRPr lang="en-MY" altLang="en-US"/>
          </a:p>
        </p:txBody>
      </p:sp>
      <p:cxnSp>
        <p:nvCxnSpPr>
          <p:cNvPr id="12" name="Straight Arrow Connector 11"/>
          <p:cNvCxnSpPr/>
          <p:nvPr/>
        </p:nvCxnSpPr>
        <p:spPr>
          <a:xfrm flipH="1">
            <a:off x="7412990" y="2981325"/>
            <a:ext cx="625475" cy="605155"/>
          </a:xfrm>
          <a:prstGeom prst="straightConnector1">
            <a:avLst/>
          </a:prstGeom>
          <a:ln w="28575" cmpd="sng">
            <a:solidFill>
              <a:srgbClr val="FF0000"/>
            </a:solidFill>
            <a:prstDash val="solid"/>
            <a:tailEnd type="arrow" w="med" len="med"/>
          </a:ln>
        </p:spPr>
        <p:style>
          <a:lnRef idx="3">
            <a:schemeClr val="dk1"/>
          </a:lnRef>
          <a:fillRef idx="0">
            <a:schemeClr val="dk1"/>
          </a:fillRef>
          <a:effectRef idx="2">
            <a:schemeClr val="dk1"/>
          </a:effectRef>
          <a:fontRef idx="minor">
            <a:schemeClr val="tx1"/>
          </a:fontRef>
        </p:style>
      </p:cxnSp>
      <p:sp>
        <p:nvSpPr>
          <p:cNvPr id="13" name="Text Box 12"/>
          <p:cNvSpPr txBox="1"/>
          <p:nvPr/>
        </p:nvSpPr>
        <p:spPr>
          <a:xfrm>
            <a:off x="7412990" y="2613025"/>
            <a:ext cx="1551940" cy="36830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MY" altLang="en-US"/>
              <a:t>Locator Dog IN</a:t>
            </a:r>
            <a:endParaRPr lang="en-MY"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822" y="136525"/>
            <a:ext cx="10515600" cy="1325563"/>
          </a:xfrm>
        </p:spPr>
        <p:txBody>
          <a:bodyPr/>
          <a:lstStyle/>
          <a:p>
            <a:r>
              <a:rPr altLang="en-US" dirty="0"/>
              <a:t>Assembling The Lock Mandrel To "X" Running Tool</a:t>
            </a:r>
            <a:endParaRPr altLang="en-US" dirty="0"/>
          </a:p>
        </p:txBody>
      </p:sp>
      <p:sp>
        <p:nvSpPr>
          <p:cNvPr id="3" name="Content Placeholder 2"/>
          <p:cNvSpPr>
            <a:spLocks noGrp="1"/>
          </p:cNvSpPr>
          <p:nvPr>
            <p:ph idx="1"/>
          </p:nvPr>
        </p:nvSpPr>
        <p:spPr>
          <a:xfrm>
            <a:off x="378821" y="1574800"/>
            <a:ext cx="8756711" cy="4631268"/>
          </a:xfrm>
        </p:spPr>
        <p:txBody>
          <a:bodyPr>
            <a:normAutofit fontScale="92500" lnSpcReduction="10000"/>
          </a:bodyPr>
          <a:lstStyle/>
          <a:p>
            <a:r>
              <a:rPr lang="en-US" dirty="0"/>
              <a:t>Insert the "X" running tool core end into the fishing neck</a:t>
            </a:r>
            <a:endParaRPr lang="en-US" dirty="0"/>
          </a:p>
          <a:p>
            <a:r>
              <a:rPr lang="en-US" dirty="0"/>
              <a:t>Rotate the running tool as necessary until the releasing shear pin hole in the core</a:t>
            </a:r>
            <a:r>
              <a:rPr lang="en-MY" altLang="en-US" dirty="0"/>
              <a:t> </a:t>
            </a:r>
            <a:r>
              <a:rPr lang="en-US" dirty="0"/>
              <a:t>is aligned with the releasing shear pin hole in the packing mandrel.</a:t>
            </a:r>
            <a:endParaRPr lang="en-US" dirty="0"/>
          </a:p>
          <a:p>
            <a:r>
              <a:rPr lang="en-US" dirty="0"/>
              <a:t>Insert a 5/16" brass pin into this set of releasing shear pin holes until the end of</a:t>
            </a:r>
            <a:r>
              <a:rPr lang="en-MY" altLang="en-US" dirty="0"/>
              <a:t> </a:t>
            </a:r>
            <a:r>
              <a:rPr lang="en-US" dirty="0"/>
              <a:t>the pin</a:t>
            </a:r>
            <a:r>
              <a:rPr lang="en-MY" altLang="en-US" dirty="0"/>
              <a:t>.</a:t>
            </a:r>
            <a:endParaRPr lang="en-MY" altLang="en-US" dirty="0"/>
          </a:p>
          <a:p>
            <a:r>
              <a:rPr lang="en-MY" altLang="en-US" dirty="0"/>
              <a:t>Flare the ends of the shear pin with a </a:t>
            </a:r>
            <a:r>
              <a:rPr lang="en-MY" altLang="en-US" dirty="0" err="1"/>
              <a:t>center</a:t>
            </a:r>
            <a:r>
              <a:rPr lang="en-MY" altLang="en-US" dirty="0"/>
              <a:t> punch</a:t>
            </a:r>
            <a:endParaRPr lang="en-MY" altLang="en-US" dirty="0"/>
          </a:p>
          <a:p>
            <a:r>
              <a:rPr lang="en-MY" altLang="en-US" dirty="0"/>
              <a:t>Insert a 1/4" pin punch into the other shear pin hole in the packing mandrel</a:t>
            </a:r>
            <a:endParaRPr lang="en-MY" altLang="en-US" dirty="0"/>
          </a:p>
          <a:p>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pic>
        <p:nvPicPr>
          <p:cNvPr id="5" name="Picture 4" descr="sec 6 p6-120"/>
          <p:cNvPicPr>
            <a:picLocks noChangeAspect="1"/>
          </p:cNvPicPr>
          <p:nvPr/>
        </p:nvPicPr>
        <p:blipFill>
          <a:blip r:embed="rId1"/>
          <a:srcRect l="30075" t="9278" r="24781" b="7333"/>
          <a:stretch>
            <a:fillRect/>
          </a:stretch>
        </p:blipFill>
        <p:spPr>
          <a:xfrm>
            <a:off x="9239901" y="847364"/>
            <a:ext cx="2655765" cy="581261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799" y="1646238"/>
            <a:ext cx="8779933" cy="4339695"/>
          </a:xfrm>
        </p:spPr>
        <p:txBody>
          <a:bodyPr>
            <a:normAutofit/>
          </a:bodyPr>
          <a:lstStyle/>
          <a:p>
            <a:pPr marL="514350" indent="-514350">
              <a:buFont typeface="+mj-lt"/>
              <a:buAutoNum type="arabicPeriod" startAt="6"/>
            </a:pPr>
            <a:r>
              <a:rPr lang="en-US" dirty="0"/>
              <a:t>Extend the fishing neck of the lock mandrel until the retainer pin at the top of</a:t>
            </a:r>
            <a:r>
              <a:rPr lang="en-MY" altLang="en-US" dirty="0"/>
              <a:t> </a:t>
            </a:r>
            <a:r>
              <a:rPr lang="en-US" dirty="0"/>
              <a:t>the running tool mandrel sub-assembly shoulders up on the bottom of the</a:t>
            </a:r>
            <a:r>
              <a:rPr lang="en-MY" altLang="en-US" dirty="0"/>
              <a:t> </a:t>
            </a:r>
            <a:r>
              <a:rPr lang="en-US" dirty="0"/>
              <a:t>slot.</a:t>
            </a:r>
            <a:endParaRPr lang="en-US" dirty="0"/>
          </a:p>
          <a:p>
            <a:pPr marL="514350" indent="-514350">
              <a:buFont typeface="+mj-lt"/>
              <a:buAutoNum type="arabicPeriod" startAt="6"/>
            </a:pPr>
            <a:r>
              <a:rPr lang="en-US" dirty="0"/>
              <a:t>Insert a slightly bent 1/4" brass pin into the upper shear pin hole of the running</a:t>
            </a:r>
            <a:r>
              <a:rPr lang="en-MY" altLang="en-US" dirty="0"/>
              <a:t> </a:t>
            </a:r>
            <a:r>
              <a:rPr lang="en-US" dirty="0"/>
              <a:t>tool</a:t>
            </a:r>
            <a:r>
              <a:rPr lang="en-MY" altLang="en-US" dirty="0"/>
              <a:t>.</a:t>
            </a:r>
            <a:endParaRPr lang="en-MY" altLang="en-US" dirty="0"/>
          </a:p>
          <a:p>
            <a:pPr marL="514350" indent="-514350">
              <a:buFont typeface="+mj-lt"/>
              <a:buAutoNum type="arabicPeriod" startAt="6"/>
            </a:pPr>
            <a:r>
              <a:rPr lang="en-MY" altLang="en-US" dirty="0"/>
              <a:t>Flare the ends of the shear pin to prevent them from dropping out after shearing</a:t>
            </a:r>
            <a:endParaRPr lang="en-MY" altLang="en-US" dirty="0"/>
          </a:p>
          <a:p>
            <a:pPr marL="514350" indent="-514350">
              <a:buFont typeface="+mj-lt"/>
              <a:buAutoNum type="arabicPeriod" startAt="6"/>
            </a:pPr>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
        <p:nvSpPr>
          <p:cNvPr id="5" name="Title 1"/>
          <p:cNvSpPr>
            <a:spLocks noGrp="1"/>
          </p:cNvSpPr>
          <p:nvPr>
            <p:ph type="title"/>
          </p:nvPr>
        </p:nvSpPr>
        <p:spPr>
          <a:xfrm>
            <a:off x="440266" y="320675"/>
            <a:ext cx="10515600" cy="1325563"/>
          </a:xfrm>
        </p:spPr>
        <p:txBody>
          <a:bodyPr/>
          <a:lstStyle/>
          <a:p>
            <a:r>
              <a:rPr altLang="en-US" dirty="0"/>
              <a:t>Assembling The Lock Mandrel To "X" Running Tool</a:t>
            </a:r>
            <a:endParaRPr altLang="en-US" dirty="0"/>
          </a:p>
        </p:txBody>
      </p:sp>
      <p:pic>
        <p:nvPicPr>
          <p:cNvPr id="6" name="Picture 5" descr="sec 6 p6-120"/>
          <p:cNvPicPr>
            <a:picLocks noChangeAspect="1"/>
          </p:cNvPicPr>
          <p:nvPr/>
        </p:nvPicPr>
        <p:blipFill>
          <a:blip r:embed="rId1"/>
          <a:srcRect l="30075" t="9278" r="24781" b="7333"/>
          <a:stretch>
            <a:fillRect/>
          </a:stretch>
        </p:blipFill>
        <p:spPr>
          <a:xfrm>
            <a:off x="9214503" y="813498"/>
            <a:ext cx="2655765" cy="581261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ltLang="en-US" dirty="0"/>
              <a:t>Running Procedure</a:t>
            </a:r>
            <a:endParaRPr altLang="en-US" dirty="0"/>
          </a:p>
        </p:txBody>
      </p:sp>
      <p:sp>
        <p:nvSpPr>
          <p:cNvPr id="3" name="Content Placeholder 2"/>
          <p:cNvSpPr>
            <a:spLocks noGrp="1"/>
          </p:cNvSpPr>
          <p:nvPr>
            <p:ph idx="1"/>
          </p:nvPr>
        </p:nvSpPr>
        <p:spPr>
          <a:xfrm>
            <a:off x="524934" y="1549400"/>
            <a:ext cx="11133666" cy="4806950"/>
          </a:xfrm>
        </p:spPr>
        <p:txBody>
          <a:bodyPr>
            <a:normAutofit fontScale="82500" lnSpcReduction="20000"/>
          </a:bodyPr>
          <a:lstStyle/>
          <a:p>
            <a:r>
              <a:rPr lang="en-US" sz="4100" dirty="0"/>
              <a:t>Run in hole the "XX" plug at moderate speed and stop at 10 feet above the  “X" profile accessory where the plug to be set (an Otis "X" landing nipple or</a:t>
            </a:r>
            <a:r>
              <a:rPr lang="en-MY" altLang="en-US" sz="4100" dirty="0"/>
              <a:t> </a:t>
            </a:r>
            <a:r>
              <a:rPr lang="en-US" sz="4100" dirty="0"/>
              <a:t>SSD). Check pulling weight of the tool string assembly.</a:t>
            </a:r>
            <a:endParaRPr lang="en-US" sz="4100" dirty="0"/>
          </a:p>
          <a:p>
            <a:r>
              <a:rPr lang="en-US" sz="4100" dirty="0"/>
              <a:t>Then, lower down and tap the plug through this "X" nipple profile.</a:t>
            </a:r>
            <a:endParaRPr lang="en-MY" altLang="en-US" sz="4100" dirty="0"/>
          </a:p>
          <a:p>
            <a:r>
              <a:rPr lang="en-US" sz="4100" dirty="0"/>
              <a:t>Pull back the plug slowly until the tripping dogs locate the bottom of</a:t>
            </a:r>
            <a:r>
              <a:rPr lang="en-MY" altLang="en-US" sz="4100" dirty="0"/>
              <a:t> </a:t>
            </a:r>
            <a:r>
              <a:rPr lang="en-US" sz="4100" dirty="0"/>
              <a:t>the seal bore</a:t>
            </a:r>
            <a:r>
              <a:rPr lang="en-MY" altLang="en-US" sz="4100" dirty="0"/>
              <a:t>.</a:t>
            </a:r>
            <a:endParaRPr lang="en-MY" altLang="en-US" sz="4100" dirty="0"/>
          </a:p>
          <a:p>
            <a:r>
              <a:rPr lang="en-MY" altLang="en-US" sz="4100" dirty="0"/>
              <a:t>Apply an overpull of 300 to 400 lbs to trip the running tool and bring the "XX" plug lock mandrel into the "Control" position.</a:t>
            </a:r>
            <a:endParaRPr lang="en-MY" altLang="en-US" sz="4100" dirty="0"/>
          </a:p>
          <a:p>
            <a:endParaRPr lang="en-MY" alt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66333"/>
            <a:ext cx="10515600" cy="4610630"/>
          </a:xfrm>
        </p:spPr>
        <p:txBody>
          <a:bodyPr>
            <a:normAutofit fontScale="92500" lnSpcReduction="20000"/>
          </a:bodyPr>
          <a:lstStyle/>
          <a:p>
            <a:pPr>
              <a:buFont typeface="+mj-lt"/>
              <a:buAutoNum type="arabicPeriod" startAt="5"/>
            </a:pPr>
            <a:r>
              <a:rPr lang="en-MY" altLang="en-US" sz="3200" dirty="0"/>
              <a:t>Lower the plug slowly into the landing nipple. Tap down on the plug slowly to get the V-packings into the seal bore, and the lock mandrel keys locate into the landing nipple recess.</a:t>
            </a:r>
            <a:endParaRPr lang="en-MY" altLang="en-US" sz="3200" dirty="0"/>
          </a:p>
          <a:p>
            <a:pPr>
              <a:buAutoNum type="arabicPeriod" startAt="5"/>
            </a:pPr>
            <a:r>
              <a:rPr lang="en-MY" altLang="en-US" sz="3200" dirty="0"/>
              <a:t>Apply downward jarring to shear the setting pin in the running tool and move the lock mandrel expander sleeve behind the keys to lock them in the expanded position.</a:t>
            </a:r>
            <a:endParaRPr lang="en-MY" altLang="en-US" sz="3200" dirty="0"/>
          </a:p>
          <a:p>
            <a:pPr>
              <a:buAutoNum type="arabicPeriod" startAt="5"/>
            </a:pPr>
            <a:r>
              <a:rPr lang="en-US" dirty="0"/>
              <a:t>Check to confirm the plug is fully locked in the nipple by applying a 200 to 350 </a:t>
            </a:r>
            <a:r>
              <a:rPr lang="en-US" dirty="0" err="1"/>
              <a:t>lbs</a:t>
            </a:r>
            <a:r>
              <a:rPr lang="en-US" dirty="0"/>
              <a:t> overpull. When confirmation is positive, jar up to shear the</a:t>
            </a:r>
            <a:r>
              <a:rPr lang="en-MY" altLang="en-US" dirty="0"/>
              <a:t> </a:t>
            </a:r>
            <a:r>
              <a:rPr lang="en-US" dirty="0"/>
              <a:t>releasing pin attaching the running tool core to the plug and free the</a:t>
            </a:r>
            <a:r>
              <a:rPr lang="en-MY" altLang="en-US" dirty="0"/>
              <a:t> </a:t>
            </a:r>
            <a:r>
              <a:rPr lang="en-US" dirty="0"/>
              <a:t>running tool.</a:t>
            </a:r>
            <a:endParaRPr lang="en-US" dirty="0"/>
          </a:p>
          <a:p>
            <a:pPr>
              <a:buAutoNum type="arabicPeriod" startAt="5"/>
            </a:pPr>
            <a:r>
              <a:rPr lang="en-US" dirty="0"/>
              <a:t>Once the running tool is free, check pulling weight to be sure that the</a:t>
            </a:r>
            <a:r>
              <a:rPr lang="en-MY" altLang="en-US" dirty="0"/>
              <a:t> </a:t>
            </a:r>
            <a:r>
              <a:rPr lang="en-US" dirty="0"/>
              <a:t>plug is not attached to the running tool.</a:t>
            </a:r>
            <a:endParaRPr 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
        <p:nvSpPr>
          <p:cNvPr id="5" name="Title 1"/>
          <p:cNvSpPr>
            <a:spLocks noGrp="1"/>
          </p:cNvSpPr>
          <p:nvPr>
            <p:ph type="title"/>
          </p:nvPr>
        </p:nvSpPr>
        <p:spPr>
          <a:xfrm>
            <a:off x="838200" y="365125"/>
            <a:ext cx="10515600" cy="1325563"/>
          </a:xfrm>
        </p:spPr>
        <p:txBody>
          <a:bodyPr/>
          <a:lstStyle/>
          <a:p>
            <a:r>
              <a:rPr altLang="en-US" dirty="0"/>
              <a:t>Running Procedure</a:t>
            </a:r>
            <a:endParaRPr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altLang="en-US" dirty="0"/>
              <a:t>Basic Onsite Maintenance</a:t>
            </a:r>
            <a:endParaRPr altLang="en-US" dirty="0"/>
          </a:p>
        </p:txBody>
      </p:sp>
      <p:sp>
        <p:nvSpPr>
          <p:cNvPr id="3" name="Content Placeholder 2"/>
          <p:cNvSpPr>
            <a:spLocks noGrp="1"/>
          </p:cNvSpPr>
          <p:nvPr>
            <p:ph idx="1"/>
          </p:nvPr>
        </p:nvSpPr>
        <p:spPr>
          <a:xfrm>
            <a:off x="838200" y="1470025"/>
            <a:ext cx="10515600" cy="4351338"/>
          </a:xfrm>
        </p:spPr>
        <p:txBody>
          <a:bodyPr/>
          <a:lstStyle/>
          <a:p>
            <a:r>
              <a:rPr lang="en-MY" altLang="en-US" dirty="0"/>
              <a:t>Clean up tool body by using diesel after operation.</a:t>
            </a:r>
            <a:endParaRPr lang="en-MY" altLang="en-US" dirty="0"/>
          </a:p>
          <a:p>
            <a:r>
              <a:rPr lang="en-MY" altLang="en-US" dirty="0"/>
              <a:t>Function test the tool. If the locating dog unable to move upward, redress the tool as there is debris that dislodge in the housing/spring</a:t>
            </a:r>
            <a:endParaRPr lang="en-MY" altLang="en-US" dirty="0"/>
          </a:p>
          <a:p>
            <a:r>
              <a:rPr lang="en-MY" altLang="en-US" dirty="0"/>
              <a:t>Wipe up tools using hydraulic oil for preservations.</a:t>
            </a:r>
            <a:endParaRPr lang="en-MY" altLang="en-US" dirty="0"/>
          </a:p>
          <a:p>
            <a:r>
              <a:rPr lang="en-MY" altLang="en-US" dirty="0"/>
              <a:t>If the tools was not in used for extended period, strip down and service the tools before use.</a:t>
            </a:r>
            <a:endParaRPr lang="en-MY" altLang="en-US" dirty="0"/>
          </a:p>
          <a:p>
            <a:endParaRPr lang="en-MY" altLang="en-US" dirty="0"/>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66060"/>
            <a:ext cx="10515600" cy="1325563"/>
          </a:xfrm>
        </p:spPr>
        <p:txBody>
          <a:bodyPr/>
          <a:lstStyle/>
          <a:p>
            <a:pPr algn="ctr"/>
            <a:r>
              <a:rPr altLang="en-US"/>
              <a:t>THANK YOU !</a:t>
            </a:r>
            <a:endParaRPr altLang="en-US"/>
          </a:p>
        </p:txBody>
      </p:sp>
      <p:sp>
        <p:nvSpPr>
          <p:cNvPr id="4" name="Slide Number Placeholder 3"/>
          <p:cNvSpPr>
            <a:spLocks noGrp="1"/>
          </p:cNvSpPr>
          <p:nvPr>
            <p:ph type="sldNum" sz="quarter" idx="12"/>
          </p:nvPr>
        </p:nvSpPr>
        <p:spPr/>
        <p:txBody>
          <a:bodyPr/>
          <a:lstStyle/>
          <a:p>
            <a:fld id="{7067DC33-8416-46B9-BFB5-95A4BBC5BE18}" type="slidenum">
              <a:rPr lang="en-MY" smtClean="0"/>
            </a:fld>
            <a:endParaRPr lang="en-MY"/>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3718</Words>
  <Application>WPS Presentation</Application>
  <PresentationFormat>Widescreen</PresentationFormat>
  <Paragraphs>165</Paragraphs>
  <Slides>14</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14</vt:i4>
      </vt:variant>
    </vt:vector>
  </HeadingPairs>
  <TitlesOfParts>
    <vt:vector size="21" baseType="lpstr">
      <vt:lpstr>Arial</vt:lpstr>
      <vt:lpstr>SimSun</vt:lpstr>
      <vt:lpstr>Wingdings</vt:lpstr>
      <vt:lpstr>Calibri</vt:lpstr>
      <vt:lpstr>Microsoft YaHei</vt:lpstr>
      <vt:lpstr>Arial Unicode MS</vt:lpstr>
      <vt:lpstr>Office Theme</vt:lpstr>
      <vt:lpstr>X-LINE RUNNING TOOL</vt:lpstr>
      <vt:lpstr>Table of Content:	</vt:lpstr>
      <vt:lpstr>Running Tool Overview</vt:lpstr>
      <vt:lpstr>X-Line Running Tool Assembly</vt:lpstr>
      <vt:lpstr>Selective And Non Selective Position</vt:lpstr>
      <vt:lpstr>PowerPoint 演示文稿</vt:lpstr>
      <vt:lpstr>Selective And Non Selective Position</vt:lpstr>
      <vt:lpstr>PowerPoint 演示文稿</vt:lpstr>
      <vt:lpstr>Assembling The Lock Mandrel To "X" Running Tool</vt:lpstr>
      <vt:lpstr>Assembling The Lock Mandrel To "X" Running Tool</vt:lpstr>
      <vt:lpstr>Running Procedure</vt:lpstr>
      <vt:lpstr>Running Procedure</vt:lpstr>
      <vt:lpstr>Basic Onsite Maintenance</vt:lpstr>
      <vt:lpstr>THANK YOU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abdul.ranee</dc:creator>
  <cp:lastModifiedBy>UPC</cp:lastModifiedBy>
  <cp:revision>8</cp:revision>
  <dcterms:created xsi:type="dcterms:W3CDTF">2018-02-13T08:43:00Z</dcterms:created>
  <dcterms:modified xsi:type="dcterms:W3CDTF">2023-07-12T13:35:09Z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45170F92118A4ED7A347C3D1A0351AD0</vt:lpwstr>
  </property>
  <property fmtid="{D5CDD505-2E9C-101B-9397-08002B2CF9AE}" pid="3" name="KSOProductBuildVer">
    <vt:lpwstr>1033-11.2.0.11537</vt:lpwstr>
  </property>
</Properties>
</file>