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256" r:id="rId2"/>
    <p:sldId id="303" r:id="rId3"/>
    <p:sldId id="257" r:id="rId4"/>
    <p:sldId id="258" r:id="rId5"/>
    <p:sldId id="259" r:id="rId6"/>
    <p:sldId id="261" r:id="rId7"/>
    <p:sldId id="300" r:id="rId8"/>
    <p:sldId id="263" r:id="rId9"/>
    <p:sldId id="265" r:id="rId10"/>
    <p:sldId id="267" r:id="rId11"/>
    <p:sldId id="270" r:id="rId12"/>
    <p:sldId id="271" r:id="rId13"/>
    <p:sldId id="272" r:id="rId14"/>
    <p:sldId id="273" r:id="rId15"/>
    <p:sldId id="274" r:id="rId16"/>
    <p:sldId id="296" r:id="rId17"/>
    <p:sldId id="275" r:id="rId18"/>
    <p:sldId id="277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77F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7279" autoAdjust="0"/>
    <p:restoredTop sz="94660"/>
  </p:normalViewPr>
  <p:slideViewPr>
    <p:cSldViewPr snapToGrid="0">
      <p:cViewPr varScale="1">
        <p:scale>
          <a:sx n="69" d="100"/>
          <a:sy n="69" d="100"/>
        </p:scale>
        <p:origin x="27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3" d="100"/>
          <a:sy n="53" d="100"/>
        </p:scale>
        <p:origin x="2844" y="6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73501A0-495E-4A17-932C-B7CE01AE59F8}" type="doc">
      <dgm:prSet loTypeId="urn:microsoft.com/office/officeart/2005/8/layout/vList2" loCatId="list" qsTypeId="urn:microsoft.com/office/officeart/2005/8/quickstyle/3d2" qsCatId="3D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C1BC35D2-12F0-4EC6-BEBA-0F05AE0DB578}">
      <dgm:prSet phldrT="[Text]"/>
      <dgm:spPr/>
      <dgm:t>
        <a:bodyPr/>
        <a:lstStyle/>
        <a:p>
          <a:r>
            <a:rPr lang="en-US" dirty="0"/>
            <a:t>COILED TUBING SERVICE</a:t>
          </a:r>
        </a:p>
      </dgm:t>
    </dgm:pt>
    <dgm:pt modelId="{4CAE765A-AFB5-4634-9F4B-2C6F7839505D}" type="parTrans" cxnId="{63C2B3EA-F80C-476C-9EFE-51835EDE398F}">
      <dgm:prSet/>
      <dgm:spPr/>
      <dgm:t>
        <a:bodyPr/>
        <a:lstStyle/>
        <a:p>
          <a:endParaRPr lang="en-US"/>
        </a:p>
      </dgm:t>
    </dgm:pt>
    <dgm:pt modelId="{D270FA03-6D20-461A-B499-5B593742E941}" type="sibTrans" cxnId="{63C2B3EA-F80C-476C-9EFE-51835EDE398F}">
      <dgm:prSet/>
      <dgm:spPr/>
      <dgm:t>
        <a:bodyPr/>
        <a:lstStyle/>
        <a:p>
          <a:endParaRPr lang="en-US"/>
        </a:p>
      </dgm:t>
    </dgm:pt>
    <dgm:pt modelId="{B9F421B9-8A4E-4CFD-98E8-9CA69AB07045}">
      <dgm:prSet phldrT="[Text]"/>
      <dgm:spPr/>
      <dgm:t>
        <a:bodyPr/>
        <a:lstStyle/>
        <a:p>
          <a:r>
            <a:rPr lang="en-US" dirty="0"/>
            <a:t>Sand Cleanout Operation</a:t>
          </a:r>
        </a:p>
      </dgm:t>
    </dgm:pt>
    <dgm:pt modelId="{67AD301A-0478-4C3A-9D88-2F8B6C4EF3D2}" type="parTrans" cxnId="{A4F28573-C946-4187-9CF7-8EE90EB498B4}">
      <dgm:prSet/>
      <dgm:spPr/>
      <dgm:t>
        <a:bodyPr/>
        <a:lstStyle/>
        <a:p>
          <a:endParaRPr lang="en-US"/>
        </a:p>
      </dgm:t>
    </dgm:pt>
    <dgm:pt modelId="{80F1F9AB-82EA-4FFA-8C87-5CE3EB817E89}" type="sibTrans" cxnId="{A4F28573-C946-4187-9CF7-8EE90EB498B4}">
      <dgm:prSet/>
      <dgm:spPr/>
      <dgm:t>
        <a:bodyPr/>
        <a:lstStyle/>
        <a:p>
          <a:endParaRPr lang="en-US"/>
        </a:p>
      </dgm:t>
    </dgm:pt>
    <dgm:pt modelId="{334CA748-67CC-4637-80CE-1B9871886E3F}">
      <dgm:prSet phldrT="[Text]"/>
      <dgm:spPr/>
      <dgm:t>
        <a:bodyPr/>
        <a:lstStyle/>
        <a:p>
          <a:r>
            <a:rPr lang="en-US" dirty="0"/>
            <a:t>PUMPING SERVICE</a:t>
          </a:r>
        </a:p>
      </dgm:t>
    </dgm:pt>
    <dgm:pt modelId="{ACB0274D-5A55-46CE-9B06-367D8DE3F5DC}" type="parTrans" cxnId="{2B245D5B-9E24-48AF-8A15-A1D1BCBC0608}">
      <dgm:prSet/>
      <dgm:spPr/>
      <dgm:t>
        <a:bodyPr/>
        <a:lstStyle/>
        <a:p>
          <a:endParaRPr lang="en-US"/>
        </a:p>
      </dgm:t>
    </dgm:pt>
    <dgm:pt modelId="{86B5C8E3-A1C9-44A7-B0C8-910AA5AC9535}" type="sibTrans" cxnId="{2B245D5B-9E24-48AF-8A15-A1D1BCBC0608}">
      <dgm:prSet/>
      <dgm:spPr/>
      <dgm:t>
        <a:bodyPr/>
        <a:lstStyle/>
        <a:p>
          <a:endParaRPr lang="en-US"/>
        </a:p>
      </dgm:t>
    </dgm:pt>
    <dgm:pt modelId="{FCD2F9E4-B49E-4FEC-9031-503AC580A4FF}">
      <dgm:prSet phldrT="[Text]"/>
      <dgm:spPr/>
      <dgm:t>
        <a:bodyPr/>
        <a:lstStyle/>
        <a:p>
          <a:r>
            <a:rPr lang="en-US" dirty="0" err="1"/>
            <a:t>Bullheading</a:t>
          </a:r>
          <a:r>
            <a:rPr lang="en-US" dirty="0"/>
            <a:t> Stimulation Chemicals</a:t>
          </a:r>
        </a:p>
      </dgm:t>
    </dgm:pt>
    <dgm:pt modelId="{53688DF8-8653-4500-B8CD-3AE0FA3D73FF}" type="parTrans" cxnId="{A448E497-B5B5-4F7D-B785-728EA1908FF6}">
      <dgm:prSet/>
      <dgm:spPr/>
      <dgm:t>
        <a:bodyPr/>
        <a:lstStyle/>
        <a:p>
          <a:endParaRPr lang="en-US"/>
        </a:p>
      </dgm:t>
    </dgm:pt>
    <dgm:pt modelId="{1C5F96C5-1148-4866-845F-0977E37FEA1E}" type="sibTrans" cxnId="{A448E497-B5B5-4F7D-B785-728EA1908FF6}">
      <dgm:prSet/>
      <dgm:spPr/>
      <dgm:t>
        <a:bodyPr/>
        <a:lstStyle/>
        <a:p>
          <a:endParaRPr lang="en-US"/>
        </a:p>
      </dgm:t>
    </dgm:pt>
    <dgm:pt modelId="{85C384B2-0B71-469B-B232-9A98F779EF28}">
      <dgm:prSet phldrT="[Text]"/>
      <dgm:spPr/>
      <dgm:t>
        <a:bodyPr/>
        <a:lstStyle/>
        <a:p>
          <a:endParaRPr lang="en-US" dirty="0"/>
        </a:p>
      </dgm:t>
    </dgm:pt>
    <dgm:pt modelId="{FEB26850-FB9E-48F4-8309-1959D5CAC6C6}" type="parTrans" cxnId="{5ADD55C1-D875-4DC5-976E-6950E7E658C5}">
      <dgm:prSet/>
      <dgm:spPr/>
      <dgm:t>
        <a:bodyPr/>
        <a:lstStyle/>
        <a:p>
          <a:endParaRPr lang="en-US"/>
        </a:p>
      </dgm:t>
    </dgm:pt>
    <dgm:pt modelId="{BA0E545D-C1B2-40A0-93B1-E53D7191D64E}" type="sibTrans" cxnId="{5ADD55C1-D875-4DC5-976E-6950E7E658C5}">
      <dgm:prSet/>
      <dgm:spPr/>
      <dgm:t>
        <a:bodyPr/>
        <a:lstStyle/>
        <a:p>
          <a:endParaRPr lang="en-US"/>
        </a:p>
      </dgm:t>
    </dgm:pt>
    <dgm:pt modelId="{02141328-6266-4C0F-AD6C-55CB6579FDB0}">
      <dgm:prSet phldrT="[Text]"/>
      <dgm:spPr/>
      <dgm:t>
        <a:bodyPr/>
        <a:lstStyle/>
        <a:p>
          <a:r>
            <a:rPr lang="en-US" dirty="0"/>
            <a:t>Nitrogen Unloading Operation</a:t>
          </a:r>
        </a:p>
      </dgm:t>
    </dgm:pt>
    <dgm:pt modelId="{3F803832-A70B-4478-9884-C3B6845D9C2C}" type="parTrans" cxnId="{587BDE71-2443-455F-981D-EFD589F21CDC}">
      <dgm:prSet/>
      <dgm:spPr/>
      <dgm:t>
        <a:bodyPr/>
        <a:lstStyle/>
        <a:p>
          <a:endParaRPr lang="en-US"/>
        </a:p>
      </dgm:t>
    </dgm:pt>
    <dgm:pt modelId="{A6AD741E-6571-4B38-9E1E-DEBB0109248B}" type="sibTrans" cxnId="{587BDE71-2443-455F-981D-EFD589F21CDC}">
      <dgm:prSet/>
      <dgm:spPr/>
      <dgm:t>
        <a:bodyPr/>
        <a:lstStyle/>
        <a:p>
          <a:endParaRPr lang="en-US"/>
        </a:p>
      </dgm:t>
    </dgm:pt>
    <dgm:pt modelId="{8BA39F17-BD7C-475A-A45E-C24882D37734}">
      <dgm:prSet phldrT="[Text]"/>
      <dgm:spPr/>
      <dgm:t>
        <a:bodyPr/>
        <a:lstStyle/>
        <a:p>
          <a:r>
            <a:rPr lang="en-US" dirty="0"/>
            <a:t>Milling Operation</a:t>
          </a:r>
        </a:p>
      </dgm:t>
    </dgm:pt>
    <dgm:pt modelId="{02688E6D-1680-4CD3-A5BD-F4FE2CFA3AE0}" type="parTrans" cxnId="{5BDBFF55-F394-48A3-ADB9-28E3FC6B88DA}">
      <dgm:prSet/>
      <dgm:spPr/>
      <dgm:t>
        <a:bodyPr/>
        <a:lstStyle/>
        <a:p>
          <a:endParaRPr lang="en-US"/>
        </a:p>
      </dgm:t>
    </dgm:pt>
    <dgm:pt modelId="{6B209685-9FE9-4F42-AC51-15483620F810}" type="sibTrans" cxnId="{5BDBFF55-F394-48A3-ADB9-28E3FC6B88DA}">
      <dgm:prSet/>
      <dgm:spPr/>
      <dgm:t>
        <a:bodyPr/>
        <a:lstStyle/>
        <a:p>
          <a:endParaRPr lang="en-US"/>
        </a:p>
      </dgm:t>
    </dgm:pt>
    <dgm:pt modelId="{2183A97B-5509-45D9-AC16-9604368BF777}">
      <dgm:prSet phldrT="[Text]"/>
      <dgm:spPr/>
      <dgm:t>
        <a:bodyPr/>
        <a:lstStyle/>
        <a:p>
          <a:r>
            <a:rPr lang="en-US" dirty="0"/>
            <a:t>Thru-tubing Operation (</a:t>
          </a:r>
          <a:r>
            <a:rPr lang="en-US" dirty="0" err="1"/>
            <a:t>eg</a:t>
          </a:r>
          <a:r>
            <a:rPr lang="en-US" dirty="0"/>
            <a:t>; Set Plug, Fishing, Open/Close SSD and </a:t>
          </a:r>
          <a:r>
            <a:rPr lang="en-US" dirty="0" err="1"/>
            <a:t>etc</a:t>
          </a:r>
          <a:r>
            <a:rPr lang="en-US" dirty="0"/>
            <a:t>)   </a:t>
          </a:r>
        </a:p>
      </dgm:t>
    </dgm:pt>
    <dgm:pt modelId="{D9DD2C2A-784D-433F-BDA3-82EC4148BA0B}" type="parTrans" cxnId="{4A7CB6FE-E995-42A2-B8F8-3D8D039EBE32}">
      <dgm:prSet/>
      <dgm:spPr/>
      <dgm:t>
        <a:bodyPr/>
        <a:lstStyle/>
        <a:p>
          <a:endParaRPr lang="en-US"/>
        </a:p>
      </dgm:t>
    </dgm:pt>
    <dgm:pt modelId="{D7C8A21A-EB3C-4CAD-BC20-CE137DA17DCA}" type="sibTrans" cxnId="{4A7CB6FE-E995-42A2-B8F8-3D8D039EBE32}">
      <dgm:prSet/>
      <dgm:spPr/>
      <dgm:t>
        <a:bodyPr/>
        <a:lstStyle/>
        <a:p>
          <a:endParaRPr lang="en-US"/>
        </a:p>
      </dgm:t>
    </dgm:pt>
    <dgm:pt modelId="{2F01F8D2-C1DC-4AC9-976E-96DE3ADE5C54}">
      <dgm:prSet phldrT="[Text]"/>
      <dgm:spPr/>
      <dgm:t>
        <a:bodyPr/>
        <a:lstStyle/>
        <a:p>
          <a:r>
            <a:rPr lang="en-US" dirty="0"/>
            <a:t>Cementing Operation</a:t>
          </a:r>
        </a:p>
      </dgm:t>
    </dgm:pt>
    <dgm:pt modelId="{29735597-FA39-4025-97AD-2CE2699A4960}" type="parTrans" cxnId="{54C9A2FD-0A32-4537-AD8A-645326B1F147}">
      <dgm:prSet/>
      <dgm:spPr/>
      <dgm:t>
        <a:bodyPr/>
        <a:lstStyle/>
        <a:p>
          <a:endParaRPr lang="en-US"/>
        </a:p>
      </dgm:t>
    </dgm:pt>
    <dgm:pt modelId="{B112FB95-45F1-4816-84C2-3BF072154E46}" type="sibTrans" cxnId="{54C9A2FD-0A32-4537-AD8A-645326B1F147}">
      <dgm:prSet/>
      <dgm:spPr/>
      <dgm:t>
        <a:bodyPr/>
        <a:lstStyle/>
        <a:p>
          <a:endParaRPr lang="en-US"/>
        </a:p>
      </dgm:t>
    </dgm:pt>
    <dgm:pt modelId="{68234279-C1F3-477B-A1A4-BDB0A01D2AD2}">
      <dgm:prSet phldrT="[Text]"/>
      <dgm:spPr/>
      <dgm:t>
        <a:bodyPr/>
        <a:lstStyle/>
        <a:p>
          <a:r>
            <a:rPr lang="en-US" dirty="0" err="1"/>
            <a:t>Bullheading</a:t>
          </a:r>
          <a:r>
            <a:rPr lang="en-US" dirty="0"/>
            <a:t> Well Kill/Temporarily Shut-off</a:t>
          </a:r>
        </a:p>
      </dgm:t>
    </dgm:pt>
    <dgm:pt modelId="{327B9870-297D-4301-82F5-1B81D08E2AFF}" type="parTrans" cxnId="{892C0C69-D163-4C9D-B75B-9D70A9C5A9BB}">
      <dgm:prSet/>
      <dgm:spPr/>
      <dgm:t>
        <a:bodyPr/>
        <a:lstStyle/>
        <a:p>
          <a:endParaRPr lang="en-US"/>
        </a:p>
      </dgm:t>
    </dgm:pt>
    <dgm:pt modelId="{DD657007-4D7F-4644-9A09-730E8C1AF287}" type="sibTrans" cxnId="{892C0C69-D163-4C9D-B75B-9D70A9C5A9BB}">
      <dgm:prSet/>
      <dgm:spPr/>
      <dgm:t>
        <a:bodyPr/>
        <a:lstStyle/>
        <a:p>
          <a:endParaRPr lang="en-US"/>
        </a:p>
      </dgm:t>
    </dgm:pt>
    <dgm:pt modelId="{D8D9390D-9C28-4D0E-97D8-BEF930F8F3EF}">
      <dgm:prSet phldrT="[Text]"/>
      <dgm:spPr/>
      <dgm:t>
        <a:bodyPr/>
        <a:lstStyle/>
        <a:p>
          <a:endParaRPr lang="en-US" dirty="0"/>
        </a:p>
      </dgm:t>
    </dgm:pt>
    <dgm:pt modelId="{4A92288C-1291-4DE4-B758-5C5650713E37}" type="parTrans" cxnId="{27521CD5-119D-4589-900C-8E4DF51EF9D6}">
      <dgm:prSet/>
      <dgm:spPr/>
      <dgm:t>
        <a:bodyPr/>
        <a:lstStyle/>
        <a:p>
          <a:endParaRPr lang="en-US"/>
        </a:p>
      </dgm:t>
    </dgm:pt>
    <dgm:pt modelId="{97301211-7AA9-43A7-8123-42DF3CF507BD}" type="sibTrans" cxnId="{27521CD5-119D-4589-900C-8E4DF51EF9D6}">
      <dgm:prSet/>
      <dgm:spPr/>
      <dgm:t>
        <a:bodyPr/>
        <a:lstStyle/>
        <a:p>
          <a:endParaRPr lang="en-US"/>
        </a:p>
      </dgm:t>
    </dgm:pt>
    <dgm:pt modelId="{41E14E08-6843-4A8A-A1D8-C92928E6EB17}">
      <dgm:prSet phldrT="[Text]"/>
      <dgm:spPr/>
      <dgm:t>
        <a:bodyPr/>
        <a:lstStyle/>
        <a:p>
          <a:endParaRPr lang="en-US" dirty="0"/>
        </a:p>
      </dgm:t>
    </dgm:pt>
    <dgm:pt modelId="{2EA08026-63F7-4430-909C-D42A93C3C88C}" type="parTrans" cxnId="{4F49C91E-529A-4CD0-8DAD-B35E26B761F2}">
      <dgm:prSet/>
      <dgm:spPr/>
      <dgm:t>
        <a:bodyPr/>
        <a:lstStyle/>
        <a:p>
          <a:endParaRPr lang="en-US"/>
        </a:p>
      </dgm:t>
    </dgm:pt>
    <dgm:pt modelId="{40FBA800-DE6C-4CFC-9C91-814C90CC8918}" type="sibTrans" cxnId="{4F49C91E-529A-4CD0-8DAD-B35E26B761F2}">
      <dgm:prSet/>
      <dgm:spPr/>
      <dgm:t>
        <a:bodyPr/>
        <a:lstStyle/>
        <a:p>
          <a:endParaRPr lang="en-US"/>
        </a:p>
      </dgm:t>
    </dgm:pt>
    <dgm:pt modelId="{B8B3FBF9-D1BD-406E-9E82-543810448418}" type="pres">
      <dgm:prSet presAssocID="{F73501A0-495E-4A17-932C-B7CE01AE59F8}" presName="linear" presStyleCnt="0">
        <dgm:presLayoutVars>
          <dgm:animLvl val="lvl"/>
          <dgm:resizeHandles val="exact"/>
        </dgm:presLayoutVars>
      </dgm:prSet>
      <dgm:spPr/>
    </dgm:pt>
    <dgm:pt modelId="{226650F4-C532-4486-96DC-F0CFD43CB8DE}" type="pres">
      <dgm:prSet presAssocID="{C1BC35D2-12F0-4EC6-BEBA-0F05AE0DB578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11C51F3E-D1BF-4C33-A9CA-060093488F2C}" type="pres">
      <dgm:prSet presAssocID="{C1BC35D2-12F0-4EC6-BEBA-0F05AE0DB578}" presName="childText" presStyleLbl="revTx" presStyleIdx="0" presStyleCnt="2">
        <dgm:presLayoutVars>
          <dgm:bulletEnabled val="1"/>
        </dgm:presLayoutVars>
      </dgm:prSet>
      <dgm:spPr/>
    </dgm:pt>
    <dgm:pt modelId="{A5B81046-F698-4670-89CC-12AF5B154ACA}" type="pres">
      <dgm:prSet presAssocID="{334CA748-67CC-4637-80CE-1B9871886E3F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2F452F98-2074-4049-8BD7-DDFCC308D3D4}" type="pres">
      <dgm:prSet presAssocID="{334CA748-67CC-4637-80CE-1B9871886E3F}" presName="childText" presStyleLbl="revTx" presStyleIdx="1" presStyleCnt="2">
        <dgm:presLayoutVars>
          <dgm:bulletEnabled val="1"/>
        </dgm:presLayoutVars>
      </dgm:prSet>
      <dgm:spPr/>
    </dgm:pt>
  </dgm:ptLst>
  <dgm:cxnLst>
    <dgm:cxn modelId="{85BA4A05-2A94-4EB1-96D5-778479B91DBF}" type="presOf" srcId="{02141328-6266-4C0F-AD6C-55CB6579FDB0}" destId="{11C51F3E-D1BF-4C33-A9CA-060093488F2C}" srcOrd="0" destOrd="1" presId="urn:microsoft.com/office/officeart/2005/8/layout/vList2"/>
    <dgm:cxn modelId="{5E747C0D-E10E-4900-886C-22E9043C31F1}" type="presOf" srcId="{2F01F8D2-C1DC-4AC9-976E-96DE3ADE5C54}" destId="{11C51F3E-D1BF-4C33-A9CA-060093488F2C}" srcOrd="0" destOrd="3" presId="urn:microsoft.com/office/officeart/2005/8/layout/vList2"/>
    <dgm:cxn modelId="{D80E750E-ADD9-4811-A31B-1C3BBDACE6FE}" type="presOf" srcId="{2183A97B-5509-45D9-AC16-9604368BF777}" destId="{11C51F3E-D1BF-4C33-A9CA-060093488F2C}" srcOrd="0" destOrd="4" presId="urn:microsoft.com/office/officeart/2005/8/layout/vList2"/>
    <dgm:cxn modelId="{4F49C91E-529A-4CD0-8DAD-B35E26B761F2}" srcId="{334CA748-67CC-4637-80CE-1B9871886E3F}" destId="{41E14E08-6843-4A8A-A1D8-C92928E6EB17}" srcOrd="2" destOrd="0" parTransId="{2EA08026-63F7-4430-909C-D42A93C3C88C}" sibTransId="{40FBA800-DE6C-4CFC-9C91-814C90CC8918}"/>
    <dgm:cxn modelId="{0C69A42E-A2D1-4836-9C44-8844526CB7BF}" type="presOf" srcId="{334CA748-67CC-4637-80CE-1B9871886E3F}" destId="{A5B81046-F698-4670-89CC-12AF5B154ACA}" srcOrd="0" destOrd="0" presId="urn:microsoft.com/office/officeart/2005/8/layout/vList2"/>
    <dgm:cxn modelId="{607F6C38-93A7-41CC-B3B7-FD8DBBF60074}" type="presOf" srcId="{85C384B2-0B71-469B-B232-9A98F779EF28}" destId="{11C51F3E-D1BF-4C33-A9CA-060093488F2C}" srcOrd="0" destOrd="5" presId="urn:microsoft.com/office/officeart/2005/8/layout/vList2"/>
    <dgm:cxn modelId="{E37EEE38-01AD-4977-B71B-DAFA37B0B010}" type="presOf" srcId="{FCD2F9E4-B49E-4FEC-9031-503AC580A4FF}" destId="{2F452F98-2074-4049-8BD7-DDFCC308D3D4}" srcOrd="0" destOrd="0" presId="urn:microsoft.com/office/officeart/2005/8/layout/vList2"/>
    <dgm:cxn modelId="{2B245D5B-9E24-48AF-8A15-A1D1BCBC0608}" srcId="{F73501A0-495E-4A17-932C-B7CE01AE59F8}" destId="{334CA748-67CC-4637-80CE-1B9871886E3F}" srcOrd="1" destOrd="0" parTransId="{ACB0274D-5A55-46CE-9B06-367D8DE3F5DC}" sibTransId="{86B5C8E3-A1C9-44A7-B0C8-910AA5AC9535}"/>
    <dgm:cxn modelId="{61D24844-724B-414C-A9DD-CC97A6C9BE84}" type="presOf" srcId="{41E14E08-6843-4A8A-A1D8-C92928E6EB17}" destId="{2F452F98-2074-4049-8BD7-DDFCC308D3D4}" srcOrd="0" destOrd="2" presId="urn:microsoft.com/office/officeart/2005/8/layout/vList2"/>
    <dgm:cxn modelId="{229A5667-3DA4-4BBD-B7FC-3FDC72C8793A}" type="presOf" srcId="{B9F421B9-8A4E-4CFD-98E8-9CA69AB07045}" destId="{11C51F3E-D1BF-4C33-A9CA-060093488F2C}" srcOrd="0" destOrd="0" presId="urn:microsoft.com/office/officeart/2005/8/layout/vList2"/>
    <dgm:cxn modelId="{892C0C69-D163-4C9D-B75B-9D70A9C5A9BB}" srcId="{334CA748-67CC-4637-80CE-1B9871886E3F}" destId="{68234279-C1F3-477B-A1A4-BDB0A01D2AD2}" srcOrd="1" destOrd="0" parTransId="{327B9870-297D-4301-82F5-1B81D08E2AFF}" sibTransId="{DD657007-4D7F-4644-9A09-730E8C1AF287}"/>
    <dgm:cxn modelId="{587BDE71-2443-455F-981D-EFD589F21CDC}" srcId="{C1BC35D2-12F0-4EC6-BEBA-0F05AE0DB578}" destId="{02141328-6266-4C0F-AD6C-55CB6579FDB0}" srcOrd="1" destOrd="0" parTransId="{3F803832-A70B-4478-9884-C3B6845D9C2C}" sibTransId="{A6AD741E-6571-4B38-9E1E-DEBB0109248B}"/>
    <dgm:cxn modelId="{A4F28573-C946-4187-9CF7-8EE90EB498B4}" srcId="{C1BC35D2-12F0-4EC6-BEBA-0F05AE0DB578}" destId="{B9F421B9-8A4E-4CFD-98E8-9CA69AB07045}" srcOrd="0" destOrd="0" parTransId="{67AD301A-0478-4C3A-9D88-2F8B6C4EF3D2}" sibTransId="{80F1F9AB-82EA-4FFA-8C87-5CE3EB817E89}"/>
    <dgm:cxn modelId="{5BDBFF55-F394-48A3-ADB9-28E3FC6B88DA}" srcId="{C1BC35D2-12F0-4EC6-BEBA-0F05AE0DB578}" destId="{8BA39F17-BD7C-475A-A45E-C24882D37734}" srcOrd="2" destOrd="0" parTransId="{02688E6D-1680-4CD3-A5BD-F4FE2CFA3AE0}" sibTransId="{6B209685-9FE9-4F42-AC51-15483620F810}"/>
    <dgm:cxn modelId="{0921BD8C-4EC4-44E4-91A7-8FDCD1297102}" type="presOf" srcId="{C1BC35D2-12F0-4EC6-BEBA-0F05AE0DB578}" destId="{226650F4-C532-4486-96DC-F0CFD43CB8DE}" srcOrd="0" destOrd="0" presId="urn:microsoft.com/office/officeart/2005/8/layout/vList2"/>
    <dgm:cxn modelId="{A448E497-B5B5-4F7D-B785-728EA1908FF6}" srcId="{334CA748-67CC-4637-80CE-1B9871886E3F}" destId="{FCD2F9E4-B49E-4FEC-9031-503AC580A4FF}" srcOrd="0" destOrd="0" parTransId="{53688DF8-8653-4500-B8CD-3AE0FA3D73FF}" sibTransId="{1C5F96C5-1148-4866-845F-0977E37FEA1E}"/>
    <dgm:cxn modelId="{AAEB9D98-1A71-47D3-B787-9AD439EBF514}" type="presOf" srcId="{68234279-C1F3-477B-A1A4-BDB0A01D2AD2}" destId="{2F452F98-2074-4049-8BD7-DDFCC308D3D4}" srcOrd="0" destOrd="1" presId="urn:microsoft.com/office/officeart/2005/8/layout/vList2"/>
    <dgm:cxn modelId="{559A079F-97C1-49EA-AF55-3C9CF72FDB5F}" type="presOf" srcId="{8BA39F17-BD7C-475A-A45E-C24882D37734}" destId="{11C51F3E-D1BF-4C33-A9CA-060093488F2C}" srcOrd="0" destOrd="2" presId="urn:microsoft.com/office/officeart/2005/8/layout/vList2"/>
    <dgm:cxn modelId="{18785AA2-F42D-429F-AADB-2F191F5AB385}" type="presOf" srcId="{F73501A0-495E-4A17-932C-B7CE01AE59F8}" destId="{B8B3FBF9-D1BD-406E-9E82-543810448418}" srcOrd="0" destOrd="0" presId="urn:microsoft.com/office/officeart/2005/8/layout/vList2"/>
    <dgm:cxn modelId="{4A55DBAB-DAE9-4261-811C-37B92D4C53B9}" type="presOf" srcId="{D8D9390D-9C28-4D0E-97D8-BEF930F8F3EF}" destId="{2F452F98-2074-4049-8BD7-DDFCC308D3D4}" srcOrd="0" destOrd="3" presId="urn:microsoft.com/office/officeart/2005/8/layout/vList2"/>
    <dgm:cxn modelId="{5ADD55C1-D875-4DC5-976E-6950E7E658C5}" srcId="{C1BC35D2-12F0-4EC6-BEBA-0F05AE0DB578}" destId="{85C384B2-0B71-469B-B232-9A98F779EF28}" srcOrd="5" destOrd="0" parTransId="{FEB26850-FB9E-48F4-8309-1959D5CAC6C6}" sibTransId="{BA0E545D-C1B2-40A0-93B1-E53D7191D64E}"/>
    <dgm:cxn modelId="{27521CD5-119D-4589-900C-8E4DF51EF9D6}" srcId="{334CA748-67CC-4637-80CE-1B9871886E3F}" destId="{D8D9390D-9C28-4D0E-97D8-BEF930F8F3EF}" srcOrd="3" destOrd="0" parTransId="{4A92288C-1291-4DE4-B758-5C5650713E37}" sibTransId="{97301211-7AA9-43A7-8123-42DF3CF507BD}"/>
    <dgm:cxn modelId="{63C2B3EA-F80C-476C-9EFE-51835EDE398F}" srcId="{F73501A0-495E-4A17-932C-B7CE01AE59F8}" destId="{C1BC35D2-12F0-4EC6-BEBA-0F05AE0DB578}" srcOrd="0" destOrd="0" parTransId="{4CAE765A-AFB5-4634-9F4B-2C6F7839505D}" sibTransId="{D270FA03-6D20-461A-B499-5B593742E941}"/>
    <dgm:cxn modelId="{54C9A2FD-0A32-4537-AD8A-645326B1F147}" srcId="{C1BC35D2-12F0-4EC6-BEBA-0F05AE0DB578}" destId="{2F01F8D2-C1DC-4AC9-976E-96DE3ADE5C54}" srcOrd="3" destOrd="0" parTransId="{29735597-FA39-4025-97AD-2CE2699A4960}" sibTransId="{B112FB95-45F1-4816-84C2-3BF072154E46}"/>
    <dgm:cxn modelId="{4A7CB6FE-E995-42A2-B8F8-3D8D039EBE32}" srcId="{C1BC35D2-12F0-4EC6-BEBA-0F05AE0DB578}" destId="{2183A97B-5509-45D9-AC16-9604368BF777}" srcOrd="4" destOrd="0" parTransId="{D9DD2C2A-784D-433F-BDA3-82EC4148BA0B}" sibTransId="{D7C8A21A-EB3C-4CAD-BC20-CE137DA17DCA}"/>
    <dgm:cxn modelId="{6954BD14-990E-4D49-B490-3335FFA5193D}" type="presParOf" srcId="{B8B3FBF9-D1BD-406E-9E82-543810448418}" destId="{226650F4-C532-4486-96DC-F0CFD43CB8DE}" srcOrd="0" destOrd="0" presId="urn:microsoft.com/office/officeart/2005/8/layout/vList2"/>
    <dgm:cxn modelId="{8B5C7E5D-1A5F-4E82-8E75-ADF6C573B48D}" type="presParOf" srcId="{B8B3FBF9-D1BD-406E-9E82-543810448418}" destId="{11C51F3E-D1BF-4C33-A9CA-060093488F2C}" srcOrd="1" destOrd="0" presId="urn:microsoft.com/office/officeart/2005/8/layout/vList2"/>
    <dgm:cxn modelId="{51342D1F-9F19-45FF-8CEA-56683C3A2A6B}" type="presParOf" srcId="{B8B3FBF9-D1BD-406E-9E82-543810448418}" destId="{A5B81046-F698-4670-89CC-12AF5B154ACA}" srcOrd="2" destOrd="0" presId="urn:microsoft.com/office/officeart/2005/8/layout/vList2"/>
    <dgm:cxn modelId="{31F133B5-1676-4F7D-B727-57581B6BEE6C}" type="presParOf" srcId="{B8B3FBF9-D1BD-406E-9E82-543810448418}" destId="{2F452F98-2074-4049-8BD7-DDFCC308D3D4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36A3A67-86BC-477B-8E84-E54F6D1C8926}" type="doc">
      <dgm:prSet loTypeId="urn:microsoft.com/office/officeart/2008/layout/VerticalCurvedList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MY"/>
        </a:p>
      </dgm:t>
    </dgm:pt>
    <dgm:pt modelId="{C1CD14F8-90C8-45F8-8F14-44F10DD584DE}">
      <dgm:prSet phldrT="[Text]"/>
      <dgm:spPr/>
      <dgm:t>
        <a:bodyPr/>
        <a:lstStyle/>
        <a:p>
          <a:r>
            <a:rPr lang="en-US" dirty="0"/>
            <a:t>Basic CT Equipment</a:t>
          </a:r>
          <a:endParaRPr lang="en-MY" dirty="0"/>
        </a:p>
      </dgm:t>
    </dgm:pt>
    <dgm:pt modelId="{57A1C51C-5219-4CD7-A9FA-C5CC24312EA5}" type="parTrans" cxnId="{3FE4D33A-B596-45A6-BCBA-017EA8FE7565}">
      <dgm:prSet/>
      <dgm:spPr/>
      <dgm:t>
        <a:bodyPr/>
        <a:lstStyle/>
        <a:p>
          <a:endParaRPr lang="en-MY"/>
        </a:p>
      </dgm:t>
    </dgm:pt>
    <dgm:pt modelId="{4559D24A-C02D-465A-BE7F-F0C439D14CAE}" type="sibTrans" cxnId="{3FE4D33A-B596-45A6-BCBA-017EA8FE7565}">
      <dgm:prSet/>
      <dgm:spPr/>
      <dgm:t>
        <a:bodyPr/>
        <a:lstStyle/>
        <a:p>
          <a:endParaRPr lang="en-MY"/>
        </a:p>
      </dgm:t>
    </dgm:pt>
    <dgm:pt modelId="{793F991B-C654-4E53-B4C9-B81C63F51F0E}">
      <dgm:prSet phldrT="[Text]"/>
      <dgm:spPr/>
      <dgm:t>
        <a:bodyPr/>
        <a:lstStyle/>
        <a:p>
          <a:r>
            <a:rPr lang="en-US" dirty="0"/>
            <a:t>Surface Equipment</a:t>
          </a:r>
          <a:endParaRPr lang="en-MY" dirty="0"/>
        </a:p>
      </dgm:t>
    </dgm:pt>
    <dgm:pt modelId="{7B1DEBEA-ECF6-4594-A982-DA09447BB577}" type="parTrans" cxnId="{B8D880C5-E15D-4884-A45F-C250A3F83E1F}">
      <dgm:prSet/>
      <dgm:spPr/>
      <dgm:t>
        <a:bodyPr/>
        <a:lstStyle/>
        <a:p>
          <a:endParaRPr lang="en-MY"/>
        </a:p>
      </dgm:t>
    </dgm:pt>
    <dgm:pt modelId="{1944C473-FB33-460C-ACF1-F67391F2C0C8}" type="sibTrans" cxnId="{B8D880C5-E15D-4884-A45F-C250A3F83E1F}">
      <dgm:prSet/>
      <dgm:spPr/>
      <dgm:t>
        <a:bodyPr/>
        <a:lstStyle/>
        <a:p>
          <a:endParaRPr lang="en-MY"/>
        </a:p>
      </dgm:t>
    </dgm:pt>
    <dgm:pt modelId="{C17A1728-403B-4906-BCF0-728B08280A3F}">
      <dgm:prSet phldrT="[Text]"/>
      <dgm:spPr/>
      <dgm:t>
        <a:bodyPr/>
        <a:lstStyle/>
        <a:p>
          <a:r>
            <a:rPr lang="en-US" dirty="0"/>
            <a:t>CT Pressure Control Equipment (PCE)</a:t>
          </a:r>
          <a:endParaRPr lang="en-MY" dirty="0"/>
        </a:p>
      </dgm:t>
    </dgm:pt>
    <dgm:pt modelId="{1FB593A8-C7EB-4714-86B9-5668C426C142}" type="parTrans" cxnId="{CD06C77D-E2EE-4A2D-8F68-8039378EDDC9}">
      <dgm:prSet/>
      <dgm:spPr/>
      <dgm:t>
        <a:bodyPr/>
        <a:lstStyle/>
        <a:p>
          <a:endParaRPr lang="en-MY"/>
        </a:p>
      </dgm:t>
    </dgm:pt>
    <dgm:pt modelId="{2F9F71F7-BBE9-40CD-9889-9BFED0293312}" type="sibTrans" cxnId="{CD06C77D-E2EE-4A2D-8F68-8039378EDDC9}">
      <dgm:prSet/>
      <dgm:spPr/>
      <dgm:t>
        <a:bodyPr/>
        <a:lstStyle/>
        <a:p>
          <a:endParaRPr lang="en-MY"/>
        </a:p>
      </dgm:t>
    </dgm:pt>
    <dgm:pt modelId="{26A6A4E5-608A-4A63-BF34-5364BEF5E185}" type="pres">
      <dgm:prSet presAssocID="{336A3A67-86BC-477B-8E84-E54F6D1C8926}" presName="Name0" presStyleCnt="0">
        <dgm:presLayoutVars>
          <dgm:chMax val="7"/>
          <dgm:chPref val="7"/>
          <dgm:dir/>
        </dgm:presLayoutVars>
      </dgm:prSet>
      <dgm:spPr/>
    </dgm:pt>
    <dgm:pt modelId="{096A5BBD-408C-4BCE-855D-F86A8384F53A}" type="pres">
      <dgm:prSet presAssocID="{336A3A67-86BC-477B-8E84-E54F6D1C8926}" presName="Name1" presStyleCnt="0"/>
      <dgm:spPr/>
    </dgm:pt>
    <dgm:pt modelId="{14E67914-A3DE-4F4C-8013-6B2BE73566B2}" type="pres">
      <dgm:prSet presAssocID="{336A3A67-86BC-477B-8E84-E54F6D1C8926}" presName="cycle" presStyleCnt="0"/>
      <dgm:spPr/>
    </dgm:pt>
    <dgm:pt modelId="{E55385F7-7C4A-4DD6-9C36-53398DE283BF}" type="pres">
      <dgm:prSet presAssocID="{336A3A67-86BC-477B-8E84-E54F6D1C8926}" presName="srcNode" presStyleLbl="node1" presStyleIdx="0" presStyleCnt="3"/>
      <dgm:spPr/>
    </dgm:pt>
    <dgm:pt modelId="{989EBAF4-7912-4F54-AEFD-BF44079CD28A}" type="pres">
      <dgm:prSet presAssocID="{336A3A67-86BC-477B-8E84-E54F6D1C8926}" presName="conn" presStyleLbl="parChTrans1D2" presStyleIdx="0" presStyleCnt="1"/>
      <dgm:spPr/>
    </dgm:pt>
    <dgm:pt modelId="{43C76C34-D9B2-4532-A1E3-2CB230F02305}" type="pres">
      <dgm:prSet presAssocID="{336A3A67-86BC-477B-8E84-E54F6D1C8926}" presName="extraNode" presStyleLbl="node1" presStyleIdx="0" presStyleCnt="3"/>
      <dgm:spPr/>
    </dgm:pt>
    <dgm:pt modelId="{D366B010-446E-4793-8949-4634CF7F8B6A}" type="pres">
      <dgm:prSet presAssocID="{336A3A67-86BC-477B-8E84-E54F6D1C8926}" presName="dstNode" presStyleLbl="node1" presStyleIdx="0" presStyleCnt="3"/>
      <dgm:spPr/>
    </dgm:pt>
    <dgm:pt modelId="{97022E99-48B2-4955-9724-B86746B191E9}" type="pres">
      <dgm:prSet presAssocID="{C1CD14F8-90C8-45F8-8F14-44F10DD584DE}" presName="text_1" presStyleLbl="node1" presStyleIdx="0" presStyleCnt="3">
        <dgm:presLayoutVars>
          <dgm:bulletEnabled val="1"/>
        </dgm:presLayoutVars>
      </dgm:prSet>
      <dgm:spPr/>
    </dgm:pt>
    <dgm:pt modelId="{4D5FC6A5-2D37-4166-8D84-FCEB0D8B1402}" type="pres">
      <dgm:prSet presAssocID="{C1CD14F8-90C8-45F8-8F14-44F10DD584DE}" presName="accent_1" presStyleCnt="0"/>
      <dgm:spPr/>
    </dgm:pt>
    <dgm:pt modelId="{B64DF788-92AF-4690-BD4D-0D670BA18B2C}" type="pres">
      <dgm:prSet presAssocID="{C1CD14F8-90C8-45F8-8F14-44F10DD584DE}" presName="accentRepeatNode" presStyleLbl="solidFgAcc1" presStyleIdx="0" presStyleCnt="3"/>
      <dgm:spPr/>
    </dgm:pt>
    <dgm:pt modelId="{210E337C-9316-4AD6-8C5F-D2B22C7B73F6}" type="pres">
      <dgm:prSet presAssocID="{793F991B-C654-4E53-B4C9-B81C63F51F0E}" presName="text_2" presStyleLbl="node1" presStyleIdx="1" presStyleCnt="3">
        <dgm:presLayoutVars>
          <dgm:bulletEnabled val="1"/>
        </dgm:presLayoutVars>
      </dgm:prSet>
      <dgm:spPr/>
    </dgm:pt>
    <dgm:pt modelId="{386DCA51-39C7-4347-9A75-5172B74F1C0D}" type="pres">
      <dgm:prSet presAssocID="{793F991B-C654-4E53-B4C9-B81C63F51F0E}" presName="accent_2" presStyleCnt="0"/>
      <dgm:spPr/>
    </dgm:pt>
    <dgm:pt modelId="{840CB313-0DD1-437B-9286-9A1DFEE48902}" type="pres">
      <dgm:prSet presAssocID="{793F991B-C654-4E53-B4C9-B81C63F51F0E}" presName="accentRepeatNode" presStyleLbl="solidFgAcc1" presStyleIdx="1" presStyleCnt="3"/>
      <dgm:spPr/>
    </dgm:pt>
    <dgm:pt modelId="{6E375FA4-5C1A-4A58-8BF7-750EAE5928ED}" type="pres">
      <dgm:prSet presAssocID="{C17A1728-403B-4906-BCF0-728B08280A3F}" presName="text_3" presStyleLbl="node1" presStyleIdx="2" presStyleCnt="3">
        <dgm:presLayoutVars>
          <dgm:bulletEnabled val="1"/>
        </dgm:presLayoutVars>
      </dgm:prSet>
      <dgm:spPr/>
    </dgm:pt>
    <dgm:pt modelId="{99C8EA57-34C9-47A6-AE2D-729091AD446B}" type="pres">
      <dgm:prSet presAssocID="{C17A1728-403B-4906-BCF0-728B08280A3F}" presName="accent_3" presStyleCnt="0"/>
      <dgm:spPr/>
    </dgm:pt>
    <dgm:pt modelId="{0F53CC26-E670-49E1-8C9F-4D2E2BDB5607}" type="pres">
      <dgm:prSet presAssocID="{C17A1728-403B-4906-BCF0-728B08280A3F}" presName="accentRepeatNode" presStyleLbl="solidFgAcc1" presStyleIdx="2" presStyleCnt="3"/>
      <dgm:spPr/>
    </dgm:pt>
  </dgm:ptLst>
  <dgm:cxnLst>
    <dgm:cxn modelId="{3FE4D33A-B596-45A6-BCBA-017EA8FE7565}" srcId="{336A3A67-86BC-477B-8E84-E54F6D1C8926}" destId="{C1CD14F8-90C8-45F8-8F14-44F10DD584DE}" srcOrd="0" destOrd="0" parTransId="{57A1C51C-5219-4CD7-A9FA-C5CC24312EA5}" sibTransId="{4559D24A-C02D-465A-BE7F-F0C439D14CAE}"/>
    <dgm:cxn modelId="{173CA63B-B61B-4790-8018-47503B431AFF}" type="presOf" srcId="{C17A1728-403B-4906-BCF0-728B08280A3F}" destId="{6E375FA4-5C1A-4A58-8BF7-750EAE5928ED}" srcOrd="0" destOrd="0" presId="urn:microsoft.com/office/officeart/2008/layout/VerticalCurvedList"/>
    <dgm:cxn modelId="{CA26B65F-ACDA-4C8B-A564-73921807F882}" type="presOf" srcId="{C1CD14F8-90C8-45F8-8F14-44F10DD584DE}" destId="{97022E99-48B2-4955-9724-B86746B191E9}" srcOrd="0" destOrd="0" presId="urn:microsoft.com/office/officeart/2008/layout/VerticalCurvedList"/>
    <dgm:cxn modelId="{CD06C77D-E2EE-4A2D-8F68-8039378EDDC9}" srcId="{336A3A67-86BC-477B-8E84-E54F6D1C8926}" destId="{C17A1728-403B-4906-BCF0-728B08280A3F}" srcOrd="2" destOrd="0" parTransId="{1FB593A8-C7EB-4714-86B9-5668C426C142}" sibTransId="{2F9F71F7-BBE9-40CD-9889-9BFED0293312}"/>
    <dgm:cxn modelId="{43B16FB9-0114-4C98-ACC4-9C68C14D9DDA}" type="presOf" srcId="{336A3A67-86BC-477B-8E84-E54F6D1C8926}" destId="{26A6A4E5-608A-4A63-BF34-5364BEF5E185}" srcOrd="0" destOrd="0" presId="urn:microsoft.com/office/officeart/2008/layout/VerticalCurvedList"/>
    <dgm:cxn modelId="{B8D880C5-E15D-4884-A45F-C250A3F83E1F}" srcId="{336A3A67-86BC-477B-8E84-E54F6D1C8926}" destId="{793F991B-C654-4E53-B4C9-B81C63F51F0E}" srcOrd="1" destOrd="0" parTransId="{7B1DEBEA-ECF6-4594-A982-DA09447BB577}" sibTransId="{1944C473-FB33-460C-ACF1-F67391F2C0C8}"/>
    <dgm:cxn modelId="{8D94F9CF-4442-4A33-A20A-1CE183CD18A1}" type="presOf" srcId="{793F991B-C654-4E53-B4C9-B81C63F51F0E}" destId="{210E337C-9316-4AD6-8C5F-D2B22C7B73F6}" srcOrd="0" destOrd="0" presId="urn:microsoft.com/office/officeart/2008/layout/VerticalCurvedList"/>
    <dgm:cxn modelId="{C3CD01E3-1A3F-4064-8DA0-FAB4B2E0E966}" type="presOf" srcId="{4559D24A-C02D-465A-BE7F-F0C439D14CAE}" destId="{989EBAF4-7912-4F54-AEFD-BF44079CD28A}" srcOrd="0" destOrd="0" presId="urn:microsoft.com/office/officeart/2008/layout/VerticalCurvedList"/>
    <dgm:cxn modelId="{8B161173-8182-4922-A95E-5BBB4D1D07FA}" type="presParOf" srcId="{26A6A4E5-608A-4A63-BF34-5364BEF5E185}" destId="{096A5BBD-408C-4BCE-855D-F86A8384F53A}" srcOrd="0" destOrd="0" presId="urn:microsoft.com/office/officeart/2008/layout/VerticalCurvedList"/>
    <dgm:cxn modelId="{4BB991F3-1010-4B37-88E5-CCA72C981F9E}" type="presParOf" srcId="{096A5BBD-408C-4BCE-855D-F86A8384F53A}" destId="{14E67914-A3DE-4F4C-8013-6B2BE73566B2}" srcOrd="0" destOrd="0" presId="urn:microsoft.com/office/officeart/2008/layout/VerticalCurvedList"/>
    <dgm:cxn modelId="{AD924668-5224-4B12-BED3-C26A65605255}" type="presParOf" srcId="{14E67914-A3DE-4F4C-8013-6B2BE73566B2}" destId="{E55385F7-7C4A-4DD6-9C36-53398DE283BF}" srcOrd="0" destOrd="0" presId="urn:microsoft.com/office/officeart/2008/layout/VerticalCurvedList"/>
    <dgm:cxn modelId="{68BA94A0-09DB-4FD1-97D9-92C31867005E}" type="presParOf" srcId="{14E67914-A3DE-4F4C-8013-6B2BE73566B2}" destId="{989EBAF4-7912-4F54-AEFD-BF44079CD28A}" srcOrd="1" destOrd="0" presId="urn:microsoft.com/office/officeart/2008/layout/VerticalCurvedList"/>
    <dgm:cxn modelId="{F6F15082-E564-4F21-AB6C-05C0701B4612}" type="presParOf" srcId="{14E67914-A3DE-4F4C-8013-6B2BE73566B2}" destId="{43C76C34-D9B2-4532-A1E3-2CB230F02305}" srcOrd="2" destOrd="0" presId="urn:microsoft.com/office/officeart/2008/layout/VerticalCurvedList"/>
    <dgm:cxn modelId="{6B803F6C-22B2-4520-B599-2238D1A387A4}" type="presParOf" srcId="{14E67914-A3DE-4F4C-8013-6B2BE73566B2}" destId="{D366B010-446E-4793-8949-4634CF7F8B6A}" srcOrd="3" destOrd="0" presId="urn:microsoft.com/office/officeart/2008/layout/VerticalCurvedList"/>
    <dgm:cxn modelId="{CBFF2EB8-2369-4270-A173-D147DE5011A8}" type="presParOf" srcId="{096A5BBD-408C-4BCE-855D-F86A8384F53A}" destId="{97022E99-48B2-4955-9724-B86746B191E9}" srcOrd="1" destOrd="0" presId="urn:microsoft.com/office/officeart/2008/layout/VerticalCurvedList"/>
    <dgm:cxn modelId="{8C45868C-EB00-4F23-ADF7-36CCAE4DAD23}" type="presParOf" srcId="{096A5BBD-408C-4BCE-855D-F86A8384F53A}" destId="{4D5FC6A5-2D37-4166-8D84-FCEB0D8B1402}" srcOrd="2" destOrd="0" presId="urn:microsoft.com/office/officeart/2008/layout/VerticalCurvedList"/>
    <dgm:cxn modelId="{AAA15017-92A1-49D9-8AF3-944902E70E9C}" type="presParOf" srcId="{4D5FC6A5-2D37-4166-8D84-FCEB0D8B1402}" destId="{B64DF788-92AF-4690-BD4D-0D670BA18B2C}" srcOrd="0" destOrd="0" presId="urn:microsoft.com/office/officeart/2008/layout/VerticalCurvedList"/>
    <dgm:cxn modelId="{7A5881C6-26FE-4116-B0F2-E7F0C578CD6E}" type="presParOf" srcId="{096A5BBD-408C-4BCE-855D-F86A8384F53A}" destId="{210E337C-9316-4AD6-8C5F-D2B22C7B73F6}" srcOrd="3" destOrd="0" presId="urn:microsoft.com/office/officeart/2008/layout/VerticalCurvedList"/>
    <dgm:cxn modelId="{7BEA6612-1170-435D-A6A0-71FD8E955D87}" type="presParOf" srcId="{096A5BBD-408C-4BCE-855D-F86A8384F53A}" destId="{386DCA51-39C7-4347-9A75-5172B74F1C0D}" srcOrd="4" destOrd="0" presId="urn:microsoft.com/office/officeart/2008/layout/VerticalCurvedList"/>
    <dgm:cxn modelId="{C29D43CB-086A-49D2-93B7-D891A138E9B5}" type="presParOf" srcId="{386DCA51-39C7-4347-9A75-5172B74F1C0D}" destId="{840CB313-0DD1-437B-9286-9A1DFEE48902}" srcOrd="0" destOrd="0" presId="urn:microsoft.com/office/officeart/2008/layout/VerticalCurvedList"/>
    <dgm:cxn modelId="{2864E0BB-71F7-4E31-B34D-7396908809BF}" type="presParOf" srcId="{096A5BBD-408C-4BCE-855D-F86A8384F53A}" destId="{6E375FA4-5C1A-4A58-8BF7-750EAE5928ED}" srcOrd="5" destOrd="0" presId="urn:microsoft.com/office/officeart/2008/layout/VerticalCurvedList"/>
    <dgm:cxn modelId="{F4EF7798-2ADF-4C62-8170-AD8E45777078}" type="presParOf" srcId="{096A5BBD-408C-4BCE-855D-F86A8384F53A}" destId="{99C8EA57-34C9-47A6-AE2D-729091AD446B}" srcOrd="6" destOrd="0" presId="urn:microsoft.com/office/officeart/2008/layout/VerticalCurvedList"/>
    <dgm:cxn modelId="{2E4E7F1D-25DE-4F2E-BF02-54BFB6505A89}" type="presParOf" srcId="{99C8EA57-34C9-47A6-AE2D-729091AD446B}" destId="{0F53CC26-E670-49E1-8C9F-4D2E2BDB5607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6650F4-C532-4486-96DC-F0CFD43CB8DE}">
      <dsp:nvSpPr>
        <dsp:cNvPr id="0" name=""/>
        <dsp:cNvSpPr/>
      </dsp:nvSpPr>
      <dsp:spPr>
        <a:xfrm>
          <a:off x="0" y="18108"/>
          <a:ext cx="11389655" cy="719549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COILED TUBING SERVICE</a:t>
          </a:r>
        </a:p>
      </dsp:txBody>
      <dsp:txXfrm>
        <a:off x="35125" y="53233"/>
        <a:ext cx="11319405" cy="649299"/>
      </dsp:txXfrm>
    </dsp:sp>
    <dsp:sp modelId="{11C51F3E-D1BF-4C33-A9CA-060093488F2C}">
      <dsp:nvSpPr>
        <dsp:cNvPr id="0" name=""/>
        <dsp:cNvSpPr/>
      </dsp:nvSpPr>
      <dsp:spPr>
        <a:xfrm>
          <a:off x="0" y="737658"/>
          <a:ext cx="11389655" cy="2359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622" tIns="38100" rIns="213360" bIns="38100" numCol="1" spcCol="1270" anchor="t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300" kern="1200" dirty="0"/>
            <a:t>Sand Cleanout Operation</a:t>
          </a:r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300" kern="1200" dirty="0"/>
            <a:t>Nitrogen Unloading Operation</a:t>
          </a:r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300" kern="1200" dirty="0"/>
            <a:t>Milling Operation</a:t>
          </a:r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300" kern="1200" dirty="0"/>
            <a:t>Cementing Operation</a:t>
          </a:r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300" kern="1200" dirty="0"/>
            <a:t>Thru-tubing Operation (</a:t>
          </a:r>
          <a:r>
            <a:rPr lang="en-US" sz="2300" kern="1200" dirty="0" err="1"/>
            <a:t>eg</a:t>
          </a:r>
          <a:r>
            <a:rPr lang="en-US" sz="2300" kern="1200" dirty="0"/>
            <a:t>; Set Plug, Fishing, Open/Close SSD and </a:t>
          </a:r>
          <a:r>
            <a:rPr lang="en-US" sz="2300" kern="1200" dirty="0" err="1"/>
            <a:t>etc</a:t>
          </a:r>
          <a:r>
            <a:rPr lang="en-US" sz="2300" kern="1200" dirty="0"/>
            <a:t>)   </a:t>
          </a:r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endParaRPr lang="en-US" sz="2300" kern="1200" dirty="0"/>
        </a:p>
      </dsp:txBody>
      <dsp:txXfrm>
        <a:off x="0" y="737658"/>
        <a:ext cx="11389655" cy="2359800"/>
      </dsp:txXfrm>
    </dsp:sp>
    <dsp:sp modelId="{A5B81046-F698-4670-89CC-12AF5B154ACA}">
      <dsp:nvSpPr>
        <dsp:cNvPr id="0" name=""/>
        <dsp:cNvSpPr/>
      </dsp:nvSpPr>
      <dsp:spPr>
        <a:xfrm>
          <a:off x="0" y="3097458"/>
          <a:ext cx="11389655" cy="719549"/>
        </a:xfrm>
        <a:prstGeom prst="roundRect">
          <a:avLst/>
        </a:prstGeom>
        <a:gradFill rotWithShape="0">
          <a:gsLst>
            <a:gs pos="0">
              <a:schemeClr val="accent5">
                <a:hueOff val="-3083424"/>
                <a:satOff val="-58196"/>
                <a:lumOff val="1333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3083424"/>
                <a:satOff val="-58196"/>
                <a:lumOff val="1333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3083424"/>
                <a:satOff val="-58196"/>
                <a:lumOff val="1333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PUMPING SERVICE</a:t>
          </a:r>
        </a:p>
      </dsp:txBody>
      <dsp:txXfrm>
        <a:off x="35125" y="3132583"/>
        <a:ext cx="11319405" cy="649299"/>
      </dsp:txXfrm>
    </dsp:sp>
    <dsp:sp modelId="{2F452F98-2074-4049-8BD7-DDFCC308D3D4}">
      <dsp:nvSpPr>
        <dsp:cNvPr id="0" name=""/>
        <dsp:cNvSpPr/>
      </dsp:nvSpPr>
      <dsp:spPr>
        <a:xfrm>
          <a:off x="0" y="3817008"/>
          <a:ext cx="11389655" cy="15835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622" tIns="38100" rIns="213360" bIns="38100" numCol="1" spcCol="1270" anchor="t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300" kern="1200" dirty="0" err="1"/>
            <a:t>Bullheading</a:t>
          </a:r>
          <a:r>
            <a:rPr lang="en-US" sz="2300" kern="1200" dirty="0"/>
            <a:t> Stimulation Chemicals</a:t>
          </a:r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300" kern="1200" dirty="0" err="1"/>
            <a:t>Bullheading</a:t>
          </a:r>
          <a:r>
            <a:rPr lang="en-US" sz="2300" kern="1200" dirty="0"/>
            <a:t> Well Kill/Temporarily Shut-off</a:t>
          </a:r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endParaRPr lang="en-US" sz="230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endParaRPr lang="en-US" sz="2300" kern="1200" dirty="0"/>
        </a:p>
      </dsp:txBody>
      <dsp:txXfrm>
        <a:off x="0" y="3817008"/>
        <a:ext cx="11389655" cy="158354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9EBAF4-7912-4F54-AEFD-BF44079CD28A}">
      <dsp:nvSpPr>
        <dsp:cNvPr id="0" name=""/>
        <dsp:cNvSpPr/>
      </dsp:nvSpPr>
      <dsp:spPr>
        <a:xfrm>
          <a:off x="-6302268" y="-964380"/>
          <a:ext cx="7504231" cy="7504231"/>
        </a:xfrm>
        <a:prstGeom prst="blockArc">
          <a:avLst>
            <a:gd name="adj1" fmla="val 18900000"/>
            <a:gd name="adj2" fmla="val 2700000"/>
            <a:gd name="adj3" fmla="val 288"/>
          </a:avLst>
        </a:pr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7022E99-48B2-4955-9724-B86746B191E9}">
      <dsp:nvSpPr>
        <dsp:cNvPr id="0" name=""/>
        <dsp:cNvSpPr/>
      </dsp:nvSpPr>
      <dsp:spPr>
        <a:xfrm>
          <a:off x="773875" y="557547"/>
          <a:ext cx="7356558" cy="1115094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5106" tIns="83820" rIns="83820" bIns="8382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Basic CT Equipment</a:t>
          </a:r>
          <a:endParaRPr lang="en-MY" sz="3300" kern="1200" dirty="0"/>
        </a:p>
      </dsp:txBody>
      <dsp:txXfrm>
        <a:off x="773875" y="557547"/>
        <a:ext cx="7356558" cy="1115094"/>
      </dsp:txXfrm>
    </dsp:sp>
    <dsp:sp modelId="{B64DF788-92AF-4690-BD4D-0D670BA18B2C}">
      <dsp:nvSpPr>
        <dsp:cNvPr id="0" name=""/>
        <dsp:cNvSpPr/>
      </dsp:nvSpPr>
      <dsp:spPr>
        <a:xfrm>
          <a:off x="76941" y="418160"/>
          <a:ext cx="1393867" cy="1393867"/>
        </a:xfrm>
        <a:prstGeom prst="ellipse">
          <a:avLst/>
        </a:prstGeom>
        <a:solidFill>
          <a:schemeClr val="l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10E337C-9316-4AD6-8C5F-D2B22C7B73F6}">
      <dsp:nvSpPr>
        <dsp:cNvPr id="0" name=""/>
        <dsp:cNvSpPr/>
      </dsp:nvSpPr>
      <dsp:spPr>
        <a:xfrm>
          <a:off x="1179211" y="2230188"/>
          <a:ext cx="6951221" cy="1115094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5106" tIns="83820" rIns="83820" bIns="8382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Surface Equipment</a:t>
          </a:r>
          <a:endParaRPr lang="en-MY" sz="3300" kern="1200" dirty="0"/>
        </a:p>
      </dsp:txBody>
      <dsp:txXfrm>
        <a:off x="1179211" y="2230188"/>
        <a:ext cx="6951221" cy="1115094"/>
      </dsp:txXfrm>
    </dsp:sp>
    <dsp:sp modelId="{840CB313-0DD1-437B-9286-9A1DFEE48902}">
      <dsp:nvSpPr>
        <dsp:cNvPr id="0" name=""/>
        <dsp:cNvSpPr/>
      </dsp:nvSpPr>
      <dsp:spPr>
        <a:xfrm>
          <a:off x="482278" y="2090801"/>
          <a:ext cx="1393867" cy="1393867"/>
        </a:xfrm>
        <a:prstGeom prst="ellipse">
          <a:avLst/>
        </a:prstGeom>
        <a:solidFill>
          <a:schemeClr val="l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375FA4-5C1A-4A58-8BF7-750EAE5928ED}">
      <dsp:nvSpPr>
        <dsp:cNvPr id="0" name=""/>
        <dsp:cNvSpPr/>
      </dsp:nvSpPr>
      <dsp:spPr>
        <a:xfrm>
          <a:off x="773875" y="3902829"/>
          <a:ext cx="7356558" cy="1115094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5106" tIns="83820" rIns="83820" bIns="8382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CT Pressure Control Equipment (PCE)</a:t>
          </a:r>
          <a:endParaRPr lang="en-MY" sz="3300" kern="1200" dirty="0"/>
        </a:p>
      </dsp:txBody>
      <dsp:txXfrm>
        <a:off x="773875" y="3902829"/>
        <a:ext cx="7356558" cy="1115094"/>
      </dsp:txXfrm>
    </dsp:sp>
    <dsp:sp modelId="{0F53CC26-E670-49E1-8C9F-4D2E2BDB5607}">
      <dsp:nvSpPr>
        <dsp:cNvPr id="0" name=""/>
        <dsp:cNvSpPr/>
      </dsp:nvSpPr>
      <dsp:spPr>
        <a:xfrm>
          <a:off x="76941" y="3763442"/>
          <a:ext cx="1393867" cy="1393867"/>
        </a:xfrm>
        <a:prstGeom prst="ellipse">
          <a:avLst/>
        </a:prstGeom>
        <a:solidFill>
          <a:schemeClr val="l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7C3527-E1E6-4782-BC8B-1947AB0747FA}" type="datetimeFigureOut">
              <a:rPr lang="en-US" smtClean="0"/>
              <a:t>11/13/2023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DBD357-2F54-4699-86AA-12A90C8C67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72633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1FE24F-B5CB-4A46-A6F6-39DC986B35AD}" type="datetimeFigureOut">
              <a:rPr lang="en-MY" smtClean="0"/>
              <a:t>13/11/2023</a:t>
            </a:fld>
            <a:endParaRPr lang="en-MY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MY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F34EBA-EA9E-4936-A7E5-23C067EE0C2E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226986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hyperlink" Target="https://graphicdesign.stackexchange.com/questions/42913/lighter-colors-without-ending-up-with-pastel" TargetMode="External"/><Relationship Id="rId9" Type="http://schemas.openxmlformats.org/officeDocument/2006/relationships/image" Target="../media/image7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9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hyperlink" Target="https://graphicdesign.stackexchange.com/questions/42913/lighter-colors-without-ending-up-with-pastel" TargetMode="External"/><Relationship Id="rId9" Type="http://schemas.openxmlformats.org/officeDocument/2006/relationships/image" Target="../media/image1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>
            <a:extLst>
              <a:ext uri="{FF2B5EF4-FFF2-40B4-BE49-F238E27FC236}">
                <a16:creationId xmlns:a16="http://schemas.microsoft.com/office/drawing/2014/main" id="{5BE2707C-6D77-498A-8BFB-FE05E4F3ED6A}"/>
              </a:ext>
            </a:extLst>
          </p:cNvPr>
          <p:cNvSpPr/>
          <p:nvPr userDrawn="1"/>
        </p:nvSpPr>
        <p:spPr>
          <a:xfrm>
            <a:off x="2047161" y="-5619"/>
            <a:ext cx="1187356" cy="686361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MY" dirty="0"/>
              <a:t>`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C0C7DF0-5FF5-4820-9FB3-AA6DFAE249BF}"/>
              </a:ext>
            </a:extLst>
          </p:cNvPr>
          <p:cNvSpPr/>
          <p:nvPr userDrawn="1"/>
        </p:nvSpPr>
        <p:spPr>
          <a:xfrm rot="5400000">
            <a:off x="5764895" y="428287"/>
            <a:ext cx="642190" cy="12212013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77F24"/>
              </a:gs>
              <a:gs pos="64000">
                <a:srgbClr val="FBBF92"/>
              </a:gs>
              <a:gs pos="87000">
                <a:schemeClr val="bg1"/>
              </a:gs>
              <a:gs pos="95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8723" y="1337630"/>
            <a:ext cx="9144000" cy="2387600"/>
          </a:xfrm>
        </p:spPr>
        <p:txBody>
          <a:bodyPr anchor="b"/>
          <a:lstStyle>
            <a:lvl1pPr algn="ctr">
              <a:defRPr sz="6000"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  <a:endParaRPr lang="en-MY" dirty="0"/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 hasCustomPrompt="1"/>
          </p:nvPr>
        </p:nvSpPr>
        <p:spPr>
          <a:xfrm>
            <a:off x="1508723" y="3730418"/>
            <a:ext cx="9144000" cy="1655762"/>
          </a:xfrm>
        </p:spPr>
        <p:txBody>
          <a:bodyPr/>
          <a:lstStyle>
            <a:lvl1pPr marL="0" indent="0" algn="ctr">
              <a:buNone/>
              <a:defRPr sz="24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Presented by </a:t>
            </a:r>
            <a:endParaRPr lang="en-MY" dirty="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4875C8E5-08B7-4584-80B2-2FDB4AAE3E7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9585" y="135405"/>
            <a:ext cx="1852169" cy="747828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  <p:grpSp>
        <p:nvGrpSpPr>
          <p:cNvPr id="21" name="Group 20">
            <a:extLst>
              <a:ext uri="{FF2B5EF4-FFF2-40B4-BE49-F238E27FC236}">
                <a16:creationId xmlns:a16="http://schemas.microsoft.com/office/drawing/2014/main" id="{3D4C1626-F80E-4271-9D02-C5A17CA33BDC}"/>
              </a:ext>
            </a:extLst>
          </p:cNvPr>
          <p:cNvGrpSpPr/>
          <p:nvPr userDrawn="1"/>
        </p:nvGrpSpPr>
        <p:grpSpPr>
          <a:xfrm rot="5400000">
            <a:off x="2449512" y="3713073"/>
            <a:ext cx="684564" cy="5627004"/>
            <a:chOff x="315560" y="420739"/>
            <a:chExt cx="2026105" cy="7470818"/>
          </a:xfrm>
        </p:grpSpPr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378CF688-39C5-4887-B830-CFD44DFAA32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 t="-977" b="1"/>
            <a:stretch/>
          </p:blipFill>
          <p:spPr>
            <a:xfrm>
              <a:off x="372929" y="420739"/>
              <a:ext cx="1936610" cy="2025941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56E627CA-7D24-4BF9-928B-2C25E466266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 flipV="1">
              <a:off x="327278" y="2446677"/>
              <a:ext cx="1992743" cy="2050890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7F63D5EE-9002-467E-B12E-6C32DBFA632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>
              <a:off x="327274" y="4493166"/>
              <a:ext cx="1992747" cy="2050892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73A93647-93EC-4C39-92C4-E30FADFEED6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6" t="35274"/>
            <a:stretch/>
          </p:blipFill>
          <p:spPr>
            <a:xfrm flipV="1">
              <a:off x="315560" y="6541856"/>
              <a:ext cx="2026105" cy="1349701"/>
            </a:xfrm>
            <a:prstGeom prst="rect">
              <a:avLst/>
            </a:prstGeom>
          </p:spPr>
        </p:pic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7FE90906-BE41-40C5-83EE-0C03B2ACEBD4}"/>
              </a:ext>
            </a:extLst>
          </p:cNvPr>
          <p:cNvGrpSpPr/>
          <p:nvPr userDrawn="1"/>
        </p:nvGrpSpPr>
        <p:grpSpPr>
          <a:xfrm rot="5400000">
            <a:off x="8367656" y="3420882"/>
            <a:ext cx="684564" cy="6247386"/>
            <a:chOff x="315562" y="405788"/>
            <a:chExt cx="2026105" cy="8199384"/>
          </a:xfrm>
        </p:grpSpPr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88B11A50-3C27-4D7A-9632-D12C8301F29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 t="-2220"/>
            <a:stretch/>
          </p:blipFill>
          <p:spPr>
            <a:xfrm>
              <a:off x="338100" y="405788"/>
              <a:ext cx="1949458" cy="2050891"/>
            </a:xfrm>
            <a:prstGeom prst="rect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A71B7B83-9ECD-4A87-9769-2376AD19D44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 flipV="1">
              <a:off x="327276" y="2456678"/>
              <a:ext cx="1992743" cy="2050890"/>
            </a:xfrm>
            <a:prstGeom prst="rect">
              <a:avLst/>
            </a:prstGeom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CED7B2F0-6CC9-4D11-ADF0-D5FE9D20B6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>
              <a:off x="327274" y="4503167"/>
              <a:ext cx="1992746" cy="2050891"/>
            </a:xfrm>
            <a:prstGeom prst="rect">
              <a:avLst/>
            </a:prstGeom>
          </p:spPr>
        </p:pic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D9AB5B13-61AA-4ABA-8D44-91289D67030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6" t="1648" b="-1"/>
            <a:stretch/>
          </p:blipFill>
          <p:spPr>
            <a:xfrm flipV="1">
              <a:off x="315562" y="6554281"/>
              <a:ext cx="2026105" cy="2050891"/>
            </a:xfrm>
            <a:prstGeom prst="rect">
              <a:avLst/>
            </a:prstGeom>
          </p:spPr>
        </p:pic>
      </p:grpSp>
      <p:pic>
        <p:nvPicPr>
          <p:cNvPr id="36" name="Picture 35">
            <a:extLst>
              <a:ext uri="{FF2B5EF4-FFF2-40B4-BE49-F238E27FC236}">
                <a16:creationId xmlns:a16="http://schemas.microsoft.com/office/drawing/2014/main" id="{FEE76999-FB15-4F6F-A5F4-6A87F04D2AFE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17896" t="1648" b="74008"/>
          <a:stretch/>
        </p:blipFill>
        <p:spPr>
          <a:xfrm rot="5400000" flipV="1">
            <a:off x="11648709" y="6348418"/>
            <a:ext cx="684564" cy="386783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9670573" y="6477024"/>
            <a:ext cx="18615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sz="1200" b="1" dirty="0">
                <a:solidFill>
                  <a:schemeClr val="bg2">
                    <a:lumMod val="75000"/>
                  </a:schemeClr>
                </a:solidFill>
                <a:effectLst/>
              </a:rPr>
              <a:t>© Neu</a:t>
            </a:r>
            <a:r>
              <a:rPr lang="en-MY" sz="1200" b="1" baseline="0" dirty="0">
                <a:solidFill>
                  <a:schemeClr val="bg2">
                    <a:lumMod val="75000"/>
                  </a:schemeClr>
                </a:solidFill>
                <a:effectLst/>
              </a:rPr>
              <a:t> Dimension 2020</a:t>
            </a:r>
            <a:endParaRPr lang="en-MY" sz="1200" b="1" dirty="0">
              <a:solidFill>
                <a:schemeClr val="bg2">
                  <a:lumMod val="75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8594659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08492057-34FB-4CEA-ACED-B0E825A794FA}"/>
              </a:ext>
            </a:extLst>
          </p:cNvPr>
          <p:cNvSpPr/>
          <p:nvPr userDrawn="1"/>
        </p:nvSpPr>
        <p:spPr>
          <a:xfrm rot="5400000">
            <a:off x="5913437" y="586696"/>
            <a:ext cx="365126" cy="12192000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77F24"/>
              </a:gs>
              <a:gs pos="64000">
                <a:srgbClr val="FBBF92"/>
              </a:gs>
              <a:gs pos="87000">
                <a:schemeClr val="bg1"/>
              </a:gs>
              <a:gs pos="95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-72748"/>
            <a:ext cx="11582400" cy="13255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1" y="1306656"/>
            <a:ext cx="11582400" cy="4921369"/>
          </a:xfrm>
        </p:spPr>
        <p:txBody>
          <a:bodyPr/>
          <a:lstStyle>
            <a:lvl1pPr marL="457200" indent="-457200">
              <a:buClr>
                <a:srgbClr val="F77F24"/>
              </a:buClr>
              <a:buFont typeface="Wingdings" panose="05000000000000000000" pitchFamily="2" charset="2"/>
              <a:buChar char="Ø"/>
              <a:defRPr/>
            </a:lvl1pPr>
            <a:lvl2pPr marL="812800" indent="-363538">
              <a:buClr>
                <a:srgbClr val="7030A0"/>
              </a:buClr>
              <a:buFont typeface="+mj-lt"/>
              <a:buAutoNum type="arabicPeriod"/>
              <a:defRPr/>
            </a:lvl2pPr>
            <a:lvl3pPr marL="987425" indent="-174625">
              <a:buClr>
                <a:srgbClr val="7030A0"/>
              </a:buClr>
              <a:buFont typeface="+mj-lt"/>
              <a:buAutoNum type="romanLcPeriod"/>
              <a:defRPr/>
            </a:lvl3pPr>
            <a:lvl4pPr marL="1600200" indent="-228600">
              <a:buClr>
                <a:srgbClr val="F77F24"/>
              </a:buClr>
              <a:buFont typeface="Wingdings" panose="05000000000000000000" pitchFamily="2" charset="2"/>
              <a:buChar char="v"/>
              <a:defRPr/>
            </a:lvl4pPr>
            <a:lvl5pPr marL="2057400" indent="-228600">
              <a:buClr>
                <a:srgbClr val="F77F24"/>
              </a:buClr>
              <a:buFont typeface="Wingdings" panose="05000000000000000000" pitchFamily="2" charset="2"/>
              <a:buChar char="ü"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MY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FD229C55-0D0E-46D1-BAF7-00B1A6138BD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2226" y="117347"/>
            <a:ext cx="1669774" cy="674184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  <p:sp>
        <p:nvSpPr>
          <p:cNvPr id="15" name="Rectangle 14"/>
          <p:cNvSpPr/>
          <p:nvPr userDrawn="1"/>
        </p:nvSpPr>
        <p:spPr>
          <a:xfrm>
            <a:off x="-58182" y="5313713"/>
            <a:ext cx="12212015" cy="475262"/>
          </a:xfrm>
          <a:prstGeom prst="rect">
            <a:avLst/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1AB62047-0E05-42F9-A3D1-20CB7436A29F}"/>
              </a:ext>
            </a:extLst>
          </p:cNvPr>
          <p:cNvGrpSpPr/>
          <p:nvPr userDrawn="1"/>
        </p:nvGrpSpPr>
        <p:grpSpPr>
          <a:xfrm rot="5400000">
            <a:off x="2177840" y="4306727"/>
            <a:ext cx="391651" cy="4747192"/>
            <a:chOff x="283453" y="420739"/>
            <a:chExt cx="2058210" cy="7470817"/>
          </a:xfrm>
        </p:grpSpPr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54E721AC-C7D9-4B2D-88FB-3A9BBED950C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 t="-977" b="1"/>
            <a:stretch/>
          </p:blipFill>
          <p:spPr>
            <a:xfrm>
              <a:off x="283453" y="420739"/>
              <a:ext cx="2026090" cy="2025942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E63B4B33-6F73-4FF5-982D-8663A640D3E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 flipV="1">
              <a:off x="293940" y="2446677"/>
              <a:ext cx="2026088" cy="2050890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E51E6DFF-3A2A-4C24-B107-FF9855D4B15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>
              <a:off x="293927" y="4493166"/>
              <a:ext cx="2026095" cy="2050892"/>
            </a:xfrm>
            <a:prstGeom prst="rect">
              <a:avLst/>
            </a:prstGeom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7CF530A2-622E-4ADA-A987-245DF63C755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6" t="35274"/>
            <a:stretch/>
          </p:blipFill>
          <p:spPr>
            <a:xfrm flipV="1">
              <a:off x="315563" y="6541854"/>
              <a:ext cx="2026100" cy="1349702"/>
            </a:xfrm>
            <a:prstGeom prst="rect">
              <a:avLst/>
            </a:prstGeom>
          </p:spPr>
        </p:pic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29622CF0-1607-4D18-A3E5-A7AB58827DFC}"/>
              </a:ext>
            </a:extLst>
          </p:cNvPr>
          <p:cNvGrpSpPr/>
          <p:nvPr userDrawn="1"/>
        </p:nvGrpSpPr>
        <p:grpSpPr>
          <a:xfrm rot="5400000">
            <a:off x="7133889" y="4056366"/>
            <a:ext cx="387762" cy="5243566"/>
            <a:chOff x="282252" y="420740"/>
            <a:chExt cx="2037775" cy="8251978"/>
          </a:xfrm>
        </p:grpSpPr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A95BAFBA-1A27-4EFC-AB67-CD1686A9750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 t="-977" b="1"/>
            <a:stretch/>
          </p:blipFill>
          <p:spPr>
            <a:xfrm>
              <a:off x="315583" y="420740"/>
              <a:ext cx="1993962" cy="2025942"/>
            </a:xfrm>
            <a:prstGeom prst="rect">
              <a:avLst/>
            </a:prstGeom>
          </p:spPr>
        </p:pic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9CD2C36C-A8BE-48AF-BAF0-6F43393589C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 flipV="1">
              <a:off x="282263" y="2446676"/>
              <a:ext cx="2037764" cy="2050890"/>
            </a:xfrm>
            <a:prstGeom prst="rect">
              <a:avLst/>
            </a:prstGeom>
          </p:spPr>
        </p:pic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138AD97B-3F50-4DDB-A71A-B3F94381779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>
              <a:off x="282255" y="4493166"/>
              <a:ext cx="2037764" cy="2050892"/>
            </a:xfrm>
            <a:prstGeom prst="rect">
              <a:avLst/>
            </a:prstGeom>
          </p:spPr>
        </p:pic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CB4BBEDA-4ADF-442D-8B90-02EF21492EB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6" t="-2187" r="1351" b="-1"/>
            <a:stretch/>
          </p:blipFill>
          <p:spPr>
            <a:xfrm flipV="1">
              <a:off x="282252" y="6541854"/>
              <a:ext cx="2026081" cy="2130864"/>
            </a:xfrm>
            <a:prstGeom prst="rect">
              <a:avLst/>
            </a:prstGeom>
          </p:spPr>
        </p:pic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FF476CB2-D609-40C4-8F6C-68E66123BBC0}"/>
              </a:ext>
            </a:extLst>
          </p:cNvPr>
          <p:cNvGrpSpPr/>
          <p:nvPr userDrawn="1"/>
        </p:nvGrpSpPr>
        <p:grpSpPr>
          <a:xfrm rot="5400000">
            <a:off x="11039691" y="5352101"/>
            <a:ext cx="387760" cy="2655819"/>
            <a:chOff x="282252" y="4493166"/>
            <a:chExt cx="2037767" cy="4179552"/>
          </a:xfrm>
        </p:grpSpPr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539E8B37-952B-4A53-9F9D-A22B46FFE79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>
              <a:off x="282255" y="4493166"/>
              <a:ext cx="2037764" cy="2050892"/>
            </a:xfrm>
            <a:prstGeom prst="rect">
              <a:avLst/>
            </a:prstGeom>
          </p:spPr>
        </p:pic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54019B77-5BF0-4436-BF3B-50708D7A98D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6" t="-2187" r="1351" b="-1"/>
            <a:stretch/>
          </p:blipFill>
          <p:spPr>
            <a:xfrm flipV="1">
              <a:off x="282252" y="6541854"/>
              <a:ext cx="2026081" cy="2130864"/>
            </a:xfrm>
            <a:prstGeom prst="rect">
              <a:avLst/>
            </a:prstGeom>
          </p:spPr>
        </p:pic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694456" y="6543630"/>
            <a:ext cx="459377" cy="365125"/>
          </a:xfrm>
        </p:spPr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fld id="{7067DC33-8416-46B9-BFB5-95A4BBC5BE18}" type="slidenum">
              <a:rPr lang="en-MY" smtClean="0"/>
              <a:pPr/>
              <a:t>‹#›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03973" y="6500135"/>
            <a:ext cx="2336074" cy="365125"/>
          </a:xfrm>
        </p:spPr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endParaRPr lang="en-MY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824" y="6559692"/>
            <a:ext cx="2743200" cy="365125"/>
          </a:xfrm>
        </p:spPr>
        <p:txBody>
          <a:bodyPr/>
          <a:lstStyle>
            <a:lvl1pPr>
              <a:defRPr b="0" cap="none" spc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defRPr>
            </a:lvl1pPr>
          </a:lstStyle>
          <a:p>
            <a:fld id="{7394B257-4EC1-4F3A-87C2-D91111C4BA27}" type="datetime1">
              <a:rPr lang="en-MY" smtClean="0"/>
              <a:pPr/>
              <a:t>13/11/2023</a:t>
            </a:fld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1129009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54926" y="-161239"/>
            <a:ext cx="1003227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defTabSz="1007991">
              <a:lnSpc>
                <a:spcPct val="80000"/>
              </a:lnSpc>
            </a:pPr>
            <a:r>
              <a:rPr lang="en-US" dirty="0"/>
              <a:t>Click to edit Master title style</a:t>
            </a:r>
            <a:endParaRPr lang="en-MY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251" y="1306656"/>
            <a:ext cx="10757949" cy="4921369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marL="287352" lvl="0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Click to edit Master text styles</a:t>
            </a:r>
          </a:p>
          <a:p>
            <a:pPr marL="287352" lvl="1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Second level</a:t>
            </a:r>
          </a:p>
          <a:p>
            <a:pPr marL="287352" lvl="2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Third level</a:t>
            </a:r>
          </a:p>
          <a:p>
            <a:pPr marL="287352" lvl="3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Fourth level</a:t>
            </a:r>
          </a:p>
          <a:p>
            <a:pPr marL="287352" lvl="4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Fifth level</a:t>
            </a:r>
            <a:endParaRPr lang="en-MY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1526" y="635950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7AA04B-988E-4667-89DD-7F947165483E}" type="datetime1">
              <a:rPr lang="en-MY" smtClean="0"/>
              <a:t>13/11/2023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351537" y="6356350"/>
            <a:ext cx="2336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MY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94422" y="6356350"/>
            <a:ext cx="4593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67DC33-8416-46B9-BFB5-95A4BBC5BE18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746065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MY" sz="4400" b="1" kern="1200" cap="none" spc="0" baseline="0">
          <a:ln/>
          <a:solidFill>
            <a:schemeClr val="tx1"/>
          </a:solidFill>
          <a:effectLst>
            <a:glow>
              <a:schemeClr val="bg1"/>
            </a:glow>
            <a:outerShdw blurRad="38100" dist="19050" dir="2700000" algn="tl" rotWithShape="0">
              <a:schemeClr val="dk1">
                <a:lumMod val="50000"/>
                <a:alpha val="40000"/>
              </a:schemeClr>
            </a:outerShdw>
          </a:effectLst>
          <a:latin typeface="Calibri" panose="020F0502020204030204" pitchFamily="34" charset="0"/>
          <a:ea typeface="+mj-ea"/>
          <a:cs typeface="Calibri" panose="020F0502020204030204" pitchFamily="34" charset="0"/>
        </a:defRPr>
      </a:lvl1pPr>
    </p:titleStyle>
    <p:bodyStyle>
      <a:lvl1pPr marL="457200" indent="-457200" algn="l" defTabSz="914400" rtl="0" eaLnBrk="1" latinLnBrk="0" hangingPunct="1">
        <a:lnSpc>
          <a:spcPct val="90000"/>
        </a:lnSpc>
        <a:spcBef>
          <a:spcPts val="1000"/>
        </a:spcBef>
        <a:buClr>
          <a:srgbClr val="00B050"/>
        </a:buClr>
        <a:buFont typeface="Wingdings" panose="05000000000000000000" pitchFamily="2" charset="2"/>
        <a:buChar char="ü"/>
        <a:defRPr lang="en-US" sz="32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342900" indent="-3429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US" sz="24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342900" indent="-3429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US" sz="20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US" sz="16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MY" sz="16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03284758-7CC7-4457-A85E-56F9D983B461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08125" y="1338263"/>
            <a:ext cx="9144000" cy="2938462"/>
          </a:xfrm>
          <a:prstGeom prst="rect">
            <a:avLst/>
          </a:prstGeom>
        </p:spPr>
        <p:txBody>
          <a:bodyPr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rgbClr val="70266C"/>
                </a:solidFill>
                <a:latin typeface="+mn-lt"/>
                <a:ea typeface="+mj-ea"/>
                <a:cs typeface="+mj-cs"/>
              </a:defRPr>
            </a:lvl1pPr>
          </a:lstStyle>
          <a:p>
            <a:pPr algn="l"/>
            <a:r>
              <a:rPr lang="en-US" sz="6000" dirty="0"/>
              <a:t>INTRODUCTION TO CTU</a:t>
            </a:r>
            <a:br>
              <a:rPr lang="en-US" sz="4800" dirty="0"/>
            </a:br>
            <a:br>
              <a:rPr lang="en-US" sz="4800" dirty="0"/>
            </a:br>
            <a:r>
              <a:rPr lang="en-US" sz="4000" dirty="0"/>
              <a:t>DIMENSION BID (M) SDN BHD</a:t>
            </a:r>
          </a:p>
          <a:p>
            <a:pPr algn="l"/>
            <a:r>
              <a:rPr lang="en-US" sz="4000" dirty="0"/>
              <a:t>COILED TUBING SERVICES</a:t>
            </a:r>
          </a:p>
        </p:txBody>
      </p:sp>
    </p:spTree>
    <p:extLst>
      <p:ext uri="{BB962C8B-B14F-4D97-AF65-F5344CB8AC3E}">
        <p14:creationId xmlns:p14="http://schemas.microsoft.com/office/powerpoint/2010/main" val="5061656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976292-09EB-8B08-C48C-9929D5F45E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64525"/>
            <a:ext cx="11582400" cy="1325563"/>
          </a:xfrm>
        </p:spPr>
        <p:txBody>
          <a:bodyPr/>
          <a:lstStyle/>
          <a:p>
            <a:pPr algn="ctr"/>
            <a:r>
              <a:rPr lang="en-US" dirty="0"/>
              <a:t>TYPE </a:t>
            </a:r>
            <a:r>
              <a:rPr lang="en-US"/>
              <a:t>OF SERVICES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F4D0487-C810-28DC-5A85-D8E5AAF359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2</a:t>
            </a:fld>
            <a:endParaRPr lang="en-MY"/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E24A2F79-6D7C-5D0C-1735-FB9211DD88D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38507569"/>
              </p:ext>
            </p:extLst>
          </p:nvPr>
        </p:nvGraphicFramePr>
        <p:xfrm>
          <a:off x="304800" y="1490088"/>
          <a:ext cx="11389656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19288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AF45D5-B534-4892-B284-D2AC21880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3</a:t>
            </a:fld>
            <a:endParaRPr lang="en-MY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6B24C1-771A-40FD-AEF9-4C3F84AD25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B7EBE-1A67-40F0-80D1-8C9FD07A18A1}" type="datetime1">
              <a:rPr lang="en-MY" smtClean="0"/>
              <a:t>13/11/2023</a:t>
            </a:fld>
            <a:endParaRPr lang="en-MY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EF035D9F-8B93-45FE-9632-67B48BD5B020}"/>
              </a:ext>
            </a:extLst>
          </p:cNvPr>
          <p:cNvSpPr txBox="1">
            <a:spLocks/>
          </p:cNvSpPr>
          <p:nvPr/>
        </p:nvSpPr>
        <p:spPr>
          <a:xfrm>
            <a:off x="0" y="1761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3600" b="1" dirty="0">
              <a:solidFill>
                <a:srgbClr val="70266C"/>
              </a:solidFill>
              <a:latin typeface="+mn-lt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C6EC98A-FBB0-4DCF-9E06-1644C5BAD287}"/>
              </a:ext>
            </a:extLst>
          </p:cNvPr>
          <p:cNvSpPr/>
          <p:nvPr/>
        </p:nvSpPr>
        <p:spPr>
          <a:xfrm>
            <a:off x="758279" y="680745"/>
            <a:ext cx="85445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3200" b="1" dirty="0">
              <a:cs typeface="Arial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endParaRPr lang="en-US" sz="3200" b="1" dirty="0">
              <a:cs typeface="Arial" pitchFamily="34" charset="0"/>
            </a:endParaRPr>
          </a:p>
          <a:p>
            <a:pPr marL="514350" indent="-514350">
              <a:buFont typeface="Wingdings" panose="05000000000000000000" pitchFamily="2" charset="2"/>
              <a:buChar char="§"/>
            </a:pPr>
            <a:endParaRPr lang="en-US" sz="3200" b="1" dirty="0">
              <a:cs typeface="Arial" pitchFamily="34" charset="0"/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FEEEF81F-2673-48FB-9BB9-244C33FBCB6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03837184"/>
              </p:ext>
            </p:extLst>
          </p:nvPr>
        </p:nvGraphicFramePr>
        <p:xfrm>
          <a:off x="3448050" y="855943"/>
          <a:ext cx="8207375" cy="55754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Title 1">
            <a:extLst>
              <a:ext uri="{FF2B5EF4-FFF2-40B4-BE49-F238E27FC236}">
                <a16:creationId xmlns:a16="http://schemas.microsoft.com/office/drawing/2014/main" id="{51FD7593-04C2-4DDD-8AA1-D0F4A901F081}"/>
              </a:ext>
            </a:extLst>
          </p:cNvPr>
          <p:cNvSpPr txBox="1">
            <a:spLocks/>
          </p:cNvSpPr>
          <p:nvPr/>
        </p:nvSpPr>
        <p:spPr>
          <a:xfrm>
            <a:off x="824948" y="1546123"/>
            <a:ext cx="2951921" cy="3765753"/>
          </a:xfrm>
          <a:prstGeom prst="rect">
            <a:avLst/>
          </a:prstGeom>
        </p:spPr>
        <p:txBody>
          <a:bodyPr vert="horz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n-GB" sz="4500" b="1" dirty="0">
                <a:solidFill>
                  <a:srgbClr val="70266C"/>
                </a:solidFill>
                <a:latin typeface="+mn-lt"/>
              </a:rPr>
              <a:t>TABLE OF </a:t>
            </a:r>
          </a:p>
          <a:p>
            <a:pPr algn="just"/>
            <a:r>
              <a:rPr lang="en-GB" sz="4500" b="1" dirty="0">
                <a:solidFill>
                  <a:srgbClr val="70266C"/>
                </a:solidFill>
                <a:latin typeface="+mn-lt"/>
              </a:rPr>
              <a:t>CONTENTS</a:t>
            </a:r>
          </a:p>
        </p:txBody>
      </p:sp>
    </p:spTree>
    <p:extLst>
      <p:ext uri="{BB962C8B-B14F-4D97-AF65-F5344CB8AC3E}">
        <p14:creationId xmlns:p14="http://schemas.microsoft.com/office/powerpoint/2010/main" val="10148760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AF45D5-B534-4892-B284-D2AC21880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4</a:t>
            </a:fld>
            <a:endParaRPr lang="en-MY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6B24C1-771A-40FD-AEF9-4C3F84AD25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B7EBE-1A67-40F0-80D1-8C9FD07A18A1}" type="datetime1">
              <a:rPr lang="en-MY" smtClean="0"/>
              <a:t>13/11/2023</a:t>
            </a:fld>
            <a:endParaRPr lang="en-MY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EF035D9F-8B93-45FE-9632-67B48BD5B020}"/>
              </a:ext>
            </a:extLst>
          </p:cNvPr>
          <p:cNvSpPr txBox="1">
            <a:spLocks/>
          </p:cNvSpPr>
          <p:nvPr/>
        </p:nvSpPr>
        <p:spPr>
          <a:xfrm>
            <a:off x="0" y="1761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3600" b="1" dirty="0">
              <a:solidFill>
                <a:srgbClr val="70266C"/>
              </a:solidFill>
              <a:latin typeface="+mn-lt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A4A58EBE-C279-41C7-B056-D2AA9651097D}"/>
              </a:ext>
            </a:extLst>
          </p:cNvPr>
          <p:cNvSpPr txBox="1">
            <a:spLocks/>
          </p:cNvSpPr>
          <p:nvPr/>
        </p:nvSpPr>
        <p:spPr>
          <a:xfrm>
            <a:off x="152400" y="3285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b="1" dirty="0">
                <a:solidFill>
                  <a:srgbClr val="70266C"/>
                </a:solidFill>
                <a:latin typeface="+mn-lt"/>
              </a:rPr>
              <a:t>BASIC COILED TUBING EQUIPMENT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B6D9626-7957-4ECC-9204-90E429AED3DE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3651" y="1287887"/>
            <a:ext cx="8319752" cy="5112913"/>
          </a:xfrm>
          <a:prstGeom prst="rect">
            <a:avLst/>
          </a:prstGeom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A9118E0F-4303-415C-AE45-374D34DFCF18}"/>
              </a:ext>
            </a:extLst>
          </p:cNvPr>
          <p:cNvSpPr/>
          <p:nvPr/>
        </p:nvSpPr>
        <p:spPr>
          <a:xfrm>
            <a:off x="4219575" y="2371724"/>
            <a:ext cx="1457325" cy="504825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/>
              <a:t>INJECTOR HEAD</a:t>
            </a:r>
            <a:endParaRPr lang="en-MY" b="1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2D215EDD-E33A-4673-94A5-30DF9B6D631E}"/>
              </a:ext>
            </a:extLst>
          </p:cNvPr>
          <p:cNvSpPr/>
          <p:nvPr/>
        </p:nvSpPr>
        <p:spPr>
          <a:xfrm>
            <a:off x="8953500" y="3844343"/>
            <a:ext cx="1457325" cy="504825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/>
              <a:t>CONTROL CABIN</a:t>
            </a:r>
            <a:endParaRPr lang="en-MY" b="1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ABE7E3A5-4473-47A2-A60B-44D364FDF75D}"/>
              </a:ext>
            </a:extLst>
          </p:cNvPr>
          <p:cNvSpPr/>
          <p:nvPr/>
        </p:nvSpPr>
        <p:spPr>
          <a:xfrm>
            <a:off x="6962775" y="4558718"/>
            <a:ext cx="942975" cy="504825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/>
              <a:t>REEL</a:t>
            </a:r>
            <a:endParaRPr lang="en-MY" b="1" dirty="0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5A25D51E-4B24-4E72-8795-F77500600ECC}"/>
              </a:ext>
            </a:extLst>
          </p:cNvPr>
          <p:cNvSpPr/>
          <p:nvPr/>
        </p:nvSpPr>
        <p:spPr>
          <a:xfrm>
            <a:off x="2476500" y="4958768"/>
            <a:ext cx="942975" cy="504825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/>
              <a:t>PCE</a:t>
            </a:r>
            <a:endParaRPr lang="en-MY" b="1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110BDFA6-A796-4B12-8D20-7F1A86B0104B}"/>
              </a:ext>
            </a:extLst>
          </p:cNvPr>
          <p:cNvSpPr/>
          <p:nvPr/>
        </p:nvSpPr>
        <p:spPr>
          <a:xfrm>
            <a:off x="8571024" y="5796968"/>
            <a:ext cx="1457325" cy="504825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/>
              <a:t>POWER PACK</a:t>
            </a:r>
            <a:endParaRPr lang="en-MY" b="1" dirty="0"/>
          </a:p>
        </p:txBody>
      </p:sp>
    </p:spTree>
    <p:extLst>
      <p:ext uri="{BB962C8B-B14F-4D97-AF65-F5344CB8AC3E}">
        <p14:creationId xmlns:p14="http://schemas.microsoft.com/office/powerpoint/2010/main" val="30328717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AF45D5-B534-4892-B284-D2AC21880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5</a:t>
            </a:fld>
            <a:endParaRPr lang="en-MY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6B24C1-771A-40FD-AEF9-4C3F84AD25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B7EBE-1A67-40F0-80D1-8C9FD07A18A1}" type="datetime1">
              <a:rPr lang="en-MY" smtClean="0"/>
              <a:t>13/11/2023</a:t>
            </a:fld>
            <a:endParaRPr lang="en-MY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EF035D9F-8B93-45FE-9632-67B48BD5B020}"/>
              </a:ext>
            </a:extLst>
          </p:cNvPr>
          <p:cNvSpPr txBox="1">
            <a:spLocks/>
          </p:cNvSpPr>
          <p:nvPr/>
        </p:nvSpPr>
        <p:spPr>
          <a:xfrm>
            <a:off x="0" y="1761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3600" b="1" dirty="0">
              <a:solidFill>
                <a:srgbClr val="70266C"/>
              </a:solidFill>
              <a:latin typeface="+mn-lt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72DADAC9-CB7D-4229-8370-C921181819EB}"/>
              </a:ext>
            </a:extLst>
          </p:cNvPr>
          <p:cNvSpPr txBox="1">
            <a:spLocks/>
          </p:cNvSpPr>
          <p:nvPr/>
        </p:nvSpPr>
        <p:spPr>
          <a:xfrm>
            <a:off x="152400" y="3285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b="1" dirty="0">
                <a:solidFill>
                  <a:srgbClr val="70266C"/>
                </a:solidFill>
                <a:latin typeface="+mn-lt"/>
              </a:rPr>
              <a:t>CONTROL CABIN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3A856BE-819C-4BAD-93EE-1D7C020A10E1}"/>
              </a:ext>
            </a:extLst>
          </p:cNvPr>
          <p:cNvSpPr txBox="1"/>
          <p:nvPr/>
        </p:nvSpPr>
        <p:spPr>
          <a:xfrm>
            <a:off x="250289" y="855943"/>
            <a:ext cx="7283852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400" dirty="0"/>
              <a:t>Primary control during CT operation.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dirty="0"/>
              <a:t>Reel controls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dirty="0"/>
              <a:t>Injector Head controls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dirty="0"/>
              <a:t>Stripper controls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dirty="0"/>
              <a:t>BOP controls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dirty="0"/>
              <a:t>Monitoring Instruments ( depth, weight, pressure, speed, pump rate)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dirty="0"/>
              <a:t>Monitoring Instruments (engine/hydraulic system)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dirty="0"/>
              <a:t>Accommodate hose reel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dirty="0"/>
              <a:t>Equipped with Orion V DAS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F47EA66-8C0B-4786-99C6-4D6E887961F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3057" y="767657"/>
            <a:ext cx="4206543" cy="328411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0853388-75A3-4F1C-A99B-5E6A5E1A64E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3057" y="4090628"/>
            <a:ext cx="4206543" cy="2635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4690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AF45D5-B534-4892-B284-D2AC21880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6</a:t>
            </a:fld>
            <a:endParaRPr lang="en-MY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6B24C1-771A-40FD-AEF9-4C3F84AD25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B7EBE-1A67-40F0-80D1-8C9FD07A18A1}" type="datetime1">
              <a:rPr lang="en-MY" smtClean="0"/>
              <a:t>13/11/2023</a:t>
            </a:fld>
            <a:endParaRPr lang="en-MY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EF035D9F-8B93-45FE-9632-67B48BD5B020}"/>
              </a:ext>
            </a:extLst>
          </p:cNvPr>
          <p:cNvSpPr txBox="1">
            <a:spLocks/>
          </p:cNvSpPr>
          <p:nvPr/>
        </p:nvSpPr>
        <p:spPr>
          <a:xfrm>
            <a:off x="0" y="1761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3600" b="1" dirty="0">
              <a:solidFill>
                <a:srgbClr val="70266C"/>
              </a:solidFill>
              <a:latin typeface="+mn-lt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A21A5679-EA1A-49D7-A8F3-12AE7C0A09B7}"/>
              </a:ext>
            </a:extLst>
          </p:cNvPr>
          <p:cNvSpPr txBox="1">
            <a:spLocks/>
          </p:cNvSpPr>
          <p:nvPr/>
        </p:nvSpPr>
        <p:spPr>
          <a:xfrm>
            <a:off x="152400" y="3285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b="1" dirty="0">
                <a:solidFill>
                  <a:srgbClr val="70266C"/>
                </a:solidFill>
                <a:latin typeface="+mn-lt"/>
              </a:rPr>
              <a:t>POWER PACK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0216D40-1959-4D63-9A6C-6718CDA89ABA}"/>
              </a:ext>
            </a:extLst>
          </p:cNvPr>
          <p:cNvSpPr txBox="1"/>
          <p:nvPr/>
        </p:nvSpPr>
        <p:spPr>
          <a:xfrm>
            <a:off x="417715" y="1221347"/>
            <a:ext cx="5287626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400" dirty="0"/>
              <a:t>Generate hydraulic and pneumatic power required by the other CT unit.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dirty="0"/>
              <a:t>Diesel Engine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dirty="0"/>
              <a:t>Equipped with air start system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dirty="0"/>
              <a:t>Drive hydraulic pumps to power individual systems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dirty="0"/>
              <a:t>Reel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dirty="0"/>
              <a:t>BOP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dirty="0"/>
              <a:t>Injector Head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dirty="0" err="1"/>
              <a:t>Leverwind</a:t>
            </a:r>
            <a:endParaRPr lang="en-US" dirty="0"/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dirty="0"/>
              <a:t>Priority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dirty="0" err="1"/>
              <a:t>Auxilliary</a:t>
            </a:r>
            <a:endParaRPr lang="en-US" dirty="0"/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dirty="0"/>
              <a:t>Accumulator for BOP as contingency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EFAE1ED3-D9A5-4C3F-B882-B2802042784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2097" y="1363014"/>
            <a:ext cx="5638939" cy="4548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6206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AF45D5-B534-4892-B284-D2AC21880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7</a:t>
            </a:fld>
            <a:endParaRPr lang="en-MY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6B24C1-771A-40FD-AEF9-4C3F84AD25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B7EBE-1A67-40F0-80D1-8C9FD07A18A1}" type="datetime1">
              <a:rPr lang="en-MY" smtClean="0"/>
              <a:t>13/11/2023</a:t>
            </a:fld>
            <a:endParaRPr lang="en-MY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EF035D9F-8B93-45FE-9632-67B48BD5B020}"/>
              </a:ext>
            </a:extLst>
          </p:cNvPr>
          <p:cNvSpPr txBox="1">
            <a:spLocks/>
          </p:cNvSpPr>
          <p:nvPr/>
        </p:nvSpPr>
        <p:spPr>
          <a:xfrm>
            <a:off x="0" y="1761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3600" b="1" dirty="0">
              <a:solidFill>
                <a:srgbClr val="70266C"/>
              </a:solidFill>
              <a:latin typeface="+mn-lt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A21A5679-EA1A-49D7-A8F3-12AE7C0A09B7}"/>
              </a:ext>
            </a:extLst>
          </p:cNvPr>
          <p:cNvSpPr txBox="1">
            <a:spLocks/>
          </p:cNvSpPr>
          <p:nvPr/>
        </p:nvSpPr>
        <p:spPr>
          <a:xfrm>
            <a:off x="152400" y="3285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b="1" dirty="0">
                <a:solidFill>
                  <a:srgbClr val="70266C"/>
                </a:solidFill>
                <a:latin typeface="+mn-lt"/>
              </a:rPr>
              <a:t>POWER PACK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0216D40-1959-4D63-9A6C-6718CDA89ABA}"/>
              </a:ext>
            </a:extLst>
          </p:cNvPr>
          <p:cNvSpPr txBox="1"/>
          <p:nvPr/>
        </p:nvSpPr>
        <p:spPr>
          <a:xfrm>
            <a:off x="417714" y="856428"/>
            <a:ext cx="5830685" cy="572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400" dirty="0"/>
              <a:t>Accumulator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dirty="0"/>
              <a:t>A storage bottle used to store energy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dirty="0"/>
              <a:t>CTU typically use a hydropneumatics accumulator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dirty="0"/>
              <a:t>These accumulators have a gas and a hydraulic compartment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dirty="0"/>
              <a:t>Bladder-type accumulators, charged with nitrogen gas, are the most commonly used type of accumulator </a:t>
            </a:r>
            <a:r>
              <a:rPr lang="en-MY" dirty="0"/>
              <a:t>on CTU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MY" dirty="0"/>
              <a:t>The </a:t>
            </a:r>
            <a:r>
              <a:rPr lang="en-US" dirty="0"/>
              <a:t>accumulator allows limited operation of the well control </a:t>
            </a:r>
            <a:r>
              <a:rPr lang="en-MY" dirty="0"/>
              <a:t>equipment following engine shutdown.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MY" dirty="0"/>
              <a:t>The </a:t>
            </a:r>
            <a:r>
              <a:rPr lang="en-US" dirty="0"/>
              <a:t>BOP supply is a dedicated supply for controlling the BOP functions only.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dirty="0"/>
              <a:t>The circuit pressure will vary between 2,700 and 3,000 psi during normal operation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dirty="0"/>
              <a:t>The accumulator is pre-charged with nitrogen to 1,400 psi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dirty="0"/>
              <a:t>This accumulator stores hydraulic power, allowing limited operation of the BOP following shutdown of the power pack.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3249E7-19B6-43B8-BBD0-30D21E25EC3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0820" y="4295774"/>
            <a:ext cx="2858758" cy="209241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99B5515-5073-4C3F-BB29-B7930AA73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2724" y="856428"/>
            <a:ext cx="3207350" cy="3493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4742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AF45D5-B534-4892-B284-D2AC21880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8</a:t>
            </a:fld>
            <a:endParaRPr lang="en-MY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6B24C1-771A-40FD-AEF9-4C3F84AD25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B7EBE-1A67-40F0-80D1-8C9FD07A18A1}" type="datetime1">
              <a:rPr lang="en-MY" smtClean="0"/>
              <a:t>13/11/2023</a:t>
            </a:fld>
            <a:endParaRPr lang="en-MY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EF035D9F-8B93-45FE-9632-67B48BD5B020}"/>
              </a:ext>
            </a:extLst>
          </p:cNvPr>
          <p:cNvSpPr txBox="1">
            <a:spLocks/>
          </p:cNvSpPr>
          <p:nvPr/>
        </p:nvSpPr>
        <p:spPr>
          <a:xfrm>
            <a:off x="0" y="1761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3600" b="1" dirty="0">
              <a:solidFill>
                <a:srgbClr val="70266C"/>
              </a:solidFill>
              <a:latin typeface="+mn-lt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5CDC1088-E9AB-4394-8B30-561A52B6224D}"/>
              </a:ext>
            </a:extLst>
          </p:cNvPr>
          <p:cNvSpPr txBox="1">
            <a:spLocks/>
          </p:cNvSpPr>
          <p:nvPr/>
        </p:nvSpPr>
        <p:spPr>
          <a:xfrm>
            <a:off x="152400" y="3285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b="1" dirty="0">
                <a:solidFill>
                  <a:srgbClr val="70266C"/>
                </a:solidFill>
                <a:latin typeface="+mn-lt"/>
              </a:rPr>
              <a:t>CT REEL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9CD5A70-3EDF-4C90-BBDF-6ABFEB6867D8}"/>
              </a:ext>
            </a:extLst>
          </p:cNvPr>
          <p:cNvSpPr txBox="1"/>
          <p:nvPr/>
        </p:nvSpPr>
        <p:spPr>
          <a:xfrm>
            <a:off x="376772" y="1234536"/>
            <a:ext cx="620433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en-US" sz="2400" dirty="0"/>
              <a:t>Provided the force to spool CT in and out from the reel</a:t>
            </a:r>
          </a:p>
          <a:p>
            <a:pPr marL="914400" lvl="1" indent="-457200" algn="just">
              <a:buFont typeface="Wingdings" panose="05000000000000000000" pitchFamily="2" charset="2"/>
              <a:buChar char="Ø"/>
            </a:pPr>
            <a:r>
              <a:rPr lang="en-US" dirty="0"/>
              <a:t>Swivel Joint – Continuous pumping while rotating the reel</a:t>
            </a:r>
          </a:p>
          <a:p>
            <a:pPr marL="914400" lvl="1" indent="-457200" algn="just">
              <a:buFont typeface="Wingdings" panose="05000000000000000000" pitchFamily="2" charset="2"/>
              <a:buChar char="Ø"/>
            </a:pPr>
            <a:r>
              <a:rPr lang="en-US" dirty="0"/>
              <a:t>Reel Manifold – Allow drop balls</a:t>
            </a:r>
          </a:p>
          <a:p>
            <a:pPr marL="914400" lvl="1" indent="-457200" algn="just">
              <a:buFont typeface="Wingdings" panose="05000000000000000000" pitchFamily="2" charset="2"/>
              <a:buChar char="Ø"/>
            </a:pPr>
            <a:r>
              <a:rPr lang="en-US" dirty="0"/>
              <a:t>Lever Wind – Assist CT to be in safe position during RIH and POOH</a:t>
            </a:r>
          </a:p>
          <a:p>
            <a:pPr marL="1200150" lvl="2" indent="-285750" algn="just">
              <a:buFont typeface="Arial" panose="020B0604020202020204" pitchFamily="34" charset="0"/>
              <a:buChar char="•"/>
            </a:pPr>
            <a:r>
              <a:rPr lang="en-US" dirty="0"/>
              <a:t>Horse Head</a:t>
            </a:r>
          </a:p>
          <a:p>
            <a:pPr marL="1200150" lvl="2" indent="-285750" algn="just">
              <a:buFont typeface="Arial" panose="020B0604020202020204" pitchFamily="34" charset="0"/>
              <a:buChar char="•"/>
            </a:pPr>
            <a:r>
              <a:rPr lang="en-US" dirty="0"/>
              <a:t>Mechanical Depth Counter</a:t>
            </a:r>
          </a:p>
          <a:p>
            <a:pPr marL="914400" lvl="1" indent="-457200" algn="just">
              <a:buFont typeface="Wingdings" panose="05000000000000000000" pitchFamily="2" charset="2"/>
              <a:buChar char="Ø"/>
            </a:pPr>
            <a:r>
              <a:rPr lang="en-US" dirty="0"/>
              <a:t>Specification</a:t>
            </a:r>
          </a:p>
          <a:p>
            <a:pPr marL="1371600" lvl="2" indent="-457200" algn="just">
              <a:buFont typeface="Arial" panose="020B0604020202020204" pitchFamily="34" charset="0"/>
              <a:buChar char="•"/>
            </a:pPr>
            <a:r>
              <a:rPr lang="en-US" dirty="0"/>
              <a:t>72” Core</a:t>
            </a:r>
          </a:p>
          <a:p>
            <a:pPr marL="1371600" lvl="2" indent="-457200" algn="just">
              <a:buFont typeface="Arial" panose="020B0604020202020204" pitchFamily="34" charset="0"/>
              <a:buChar char="•"/>
            </a:pPr>
            <a:r>
              <a:rPr lang="en-US" dirty="0"/>
              <a:t>120</a:t>
            </a:r>
            <a:r>
              <a:rPr lang="en-MY" dirty="0"/>
              <a:t>” Spool OD</a:t>
            </a:r>
          </a:p>
          <a:p>
            <a:pPr marL="1371600" lvl="2" indent="-457200" algn="just">
              <a:buFont typeface="Arial" panose="020B0604020202020204" pitchFamily="34" charset="0"/>
              <a:buChar char="•"/>
            </a:pPr>
            <a:r>
              <a:rPr lang="en-MY" dirty="0"/>
              <a:t>72” Spool width</a:t>
            </a:r>
          </a:p>
          <a:p>
            <a:pPr marL="1371600" lvl="2" indent="-457200" algn="just">
              <a:buFont typeface="Arial" panose="020B0604020202020204" pitchFamily="34" charset="0"/>
              <a:buChar char="•"/>
            </a:pPr>
            <a:r>
              <a:rPr lang="en-MY" dirty="0"/>
              <a:t>S</a:t>
            </a:r>
            <a:r>
              <a:rPr lang="en-US" dirty="0"/>
              <a:t>pool capacity: 16,000ft x 1.50” tubing</a:t>
            </a:r>
          </a:p>
          <a:p>
            <a:pPr lvl="1" algn="just"/>
            <a:endParaRPr lang="en-US" sz="2400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A7800B2-2E1C-4E05-ACAC-8431E8B9127F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4949" y="1343100"/>
            <a:ext cx="4666341" cy="3795570"/>
          </a:xfrm>
          <a:prstGeom prst="rect">
            <a:avLst/>
          </a:prstGeom>
          <a:ln w="28575">
            <a:solidFill>
              <a:srgbClr val="5A3450"/>
            </a:solidFill>
          </a:ln>
        </p:spPr>
      </p:pic>
    </p:spTree>
    <p:extLst>
      <p:ext uri="{BB962C8B-B14F-4D97-AF65-F5344CB8AC3E}">
        <p14:creationId xmlns:p14="http://schemas.microsoft.com/office/powerpoint/2010/main" val="5404422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AF45D5-B534-4892-B284-D2AC21880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9</a:t>
            </a:fld>
            <a:endParaRPr lang="en-MY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6B24C1-771A-40FD-AEF9-4C3F84AD25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B7EBE-1A67-40F0-80D1-8C9FD07A18A1}" type="datetime1">
              <a:rPr lang="en-MY" smtClean="0"/>
              <a:t>13/11/2023</a:t>
            </a:fld>
            <a:endParaRPr lang="en-MY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EF035D9F-8B93-45FE-9632-67B48BD5B020}"/>
              </a:ext>
            </a:extLst>
          </p:cNvPr>
          <p:cNvSpPr txBox="1">
            <a:spLocks/>
          </p:cNvSpPr>
          <p:nvPr/>
        </p:nvSpPr>
        <p:spPr>
          <a:xfrm>
            <a:off x="0" y="1761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3600" b="1" dirty="0">
              <a:solidFill>
                <a:srgbClr val="70266C"/>
              </a:solidFill>
              <a:latin typeface="+mn-lt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5CDC1088-E9AB-4394-8B30-561A52B6224D}"/>
              </a:ext>
            </a:extLst>
          </p:cNvPr>
          <p:cNvSpPr txBox="1">
            <a:spLocks/>
          </p:cNvSpPr>
          <p:nvPr/>
        </p:nvSpPr>
        <p:spPr>
          <a:xfrm>
            <a:off x="152400" y="3285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b="1" dirty="0">
                <a:solidFill>
                  <a:srgbClr val="70266C"/>
                </a:solidFill>
                <a:latin typeface="+mn-lt"/>
              </a:rPr>
              <a:t>CT STRING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4F3DD7-0144-458F-A30A-AF0A9D6AB2A9}"/>
              </a:ext>
            </a:extLst>
          </p:cNvPr>
          <p:cNvSpPr txBox="1"/>
          <p:nvPr/>
        </p:nvSpPr>
        <p:spPr>
          <a:xfrm>
            <a:off x="711623" y="1272689"/>
            <a:ext cx="662933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en-US" sz="2400" dirty="0"/>
              <a:t>CT String</a:t>
            </a:r>
          </a:p>
          <a:p>
            <a:pPr marL="914400" lvl="1" indent="-457200" algn="just">
              <a:buFont typeface="Wingdings" panose="05000000000000000000" pitchFamily="2" charset="2"/>
              <a:buChar char="Ø"/>
            </a:pPr>
            <a:r>
              <a:rPr lang="en-US" dirty="0"/>
              <a:t>Materials : High Strength Low Alloy Steel (HSLAS)</a:t>
            </a:r>
          </a:p>
          <a:p>
            <a:pPr marL="914400" lvl="1" indent="-457200" algn="just">
              <a:buFont typeface="Wingdings" panose="05000000000000000000" pitchFamily="2" charset="2"/>
              <a:buChar char="Ø"/>
            </a:pPr>
            <a:r>
              <a:rPr lang="en-US" dirty="0"/>
              <a:t>Various size of CT. (1”, 1.25”, 1.5”, 2.0” &amp; </a:t>
            </a:r>
            <a:r>
              <a:rPr lang="en-US" dirty="0" err="1"/>
              <a:t>etc</a:t>
            </a:r>
            <a:r>
              <a:rPr lang="en-US" dirty="0"/>
              <a:t>)</a:t>
            </a:r>
          </a:p>
          <a:p>
            <a:pPr marL="914400" lvl="1" indent="-457200" algn="just">
              <a:buFont typeface="Wingdings" panose="05000000000000000000" pitchFamily="2" charset="2"/>
              <a:buChar char="Ø"/>
            </a:pPr>
            <a:r>
              <a:rPr lang="en-US" dirty="0"/>
              <a:t>Types of CT String</a:t>
            </a:r>
          </a:p>
          <a:p>
            <a:pPr marL="1371600" lvl="2" indent="-457200" algn="just">
              <a:buFont typeface="Arial" panose="020B0604020202020204" pitchFamily="34" charset="0"/>
              <a:buChar char="•"/>
            </a:pPr>
            <a:r>
              <a:rPr lang="en-US" dirty="0"/>
              <a:t>Non-Tapered String</a:t>
            </a:r>
          </a:p>
          <a:p>
            <a:pPr marL="1371600" lvl="2" indent="-457200" algn="just">
              <a:buFont typeface="Arial" panose="020B0604020202020204" pitchFamily="34" charset="0"/>
              <a:buChar char="•"/>
            </a:pPr>
            <a:r>
              <a:rPr lang="en-US" dirty="0"/>
              <a:t>Tapered String</a:t>
            </a:r>
          </a:p>
          <a:p>
            <a:pPr marL="914400" lvl="1" indent="-457200" algn="just">
              <a:buFont typeface="Wingdings" panose="05000000000000000000" pitchFamily="2" charset="2"/>
              <a:buChar char="Ø"/>
            </a:pPr>
            <a:r>
              <a:rPr lang="en-US" dirty="0"/>
              <a:t>Types of Weld</a:t>
            </a:r>
          </a:p>
          <a:p>
            <a:pPr marL="1371600" lvl="2" indent="-457200" algn="just">
              <a:buFont typeface="Arial" panose="020B0604020202020204" pitchFamily="34" charset="0"/>
              <a:buChar char="•"/>
            </a:pPr>
            <a:r>
              <a:rPr lang="en-US" dirty="0"/>
              <a:t>Butt Weld</a:t>
            </a:r>
          </a:p>
          <a:p>
            <a:pPr marL="1371600" lvl="2" indent="-457200" algn="just">
              <a:buFont typeface="Arial" panose="020B0604020202020204" pitchFamily="34" charset="0"/>
              <a:buChar char="•"/>
            </a:pPr>
            <a:r>
              <a:rPr lang="en-US" dirty="0"/>
              <a:t>Bias Weld</a:t>
            </a:r>
            <a:endParaRPr lang="en-US" sz="2400" dirty="0"/>
          </a:p>
        </p:txBody>
      </p:sp>
      <p:pic>
        <p:nvPicPr>
          <p:cNvPr id="11" name="Content Placeholder 4">
            <a:extLst>
              <a:ext uri="{FF2B5EF4-FFF2-40B4-BE49-F238E27FC236}">
                <a16:creationId xmlns:a16="http://schemas.microsoft.com/office/drawing/2014/main" id="{FF4C88B5-1D35-40DD-A4E5-DB953A5B27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26294" y="1272689"/>
            <a:ext cx="4360908" cy="4599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5912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AF45D5-B534-4892-B284-D2AC21880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10</a:t>
            </a:fld>
            <a:endParaRPr lang="en-MY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6B24C1-771A-40FD-AEF9-4C3F84AD25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B7EBE-1A67-40F0-80D1-8C9FD07A18A1}" type="datetime1">
              <a:rPr lang="en-MY" smtClean="0"/>
              <a:t>13/11/2023</a:t>
            </a:fld>
            <a:endParaRPr lang="en-MY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EF035D9F-8B93-45FE-9632-67B48BD5B020}"/>
              </a:ext>
            </a:extLst>
          </p:cNvPr>
          <p:cNvSpPr txBox="1">
            <a:spLocks/>
          </p:cNvSpPr>
          <p:nvPr/>
        </p:nvSpPr>
        <p:spPr>
          <a:xfrm>
            <a:off x="0" y="1761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3600" b="1" dirty="0">
              <a:solidFill>
                <a:srgbClr val="70266C"/>
              </a:solidFill>
              <a:latin typeface="+mn-lt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5CDC1088-E9AB-4394-8B30-561A52B6224D}"/>
              </a:ext>
            </a:extLst>
          </p:cNvPr>
          <p:cNvSpPr txBox="1">
            <a:spLocks/>
          </p:cNvSpPr>
          <p:nvPr/>
        </p:nvSpPr>
        <p:spPr>
          <a:xfrm>
            <a:off x="152400" y="3285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b="1" dirty="0">
                <a:solidFill>
                  <a:srgbClr val="70266C"/>
                </a:solidFill>
                <a:latin typeface="+mn-lt"/>
              </a:rPr>
              <a:t>INJECTOR HEAD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938BFA5-863D-4F0E-BD7F-96FDD36DB674}"/>
              </a:ext>
            </a:extLst>
          </p:cNvPr>
          <p:cNvSpPr txBox="1"/>
          <p:nvPr/>
        </p:nvSpPr>
        <p:spPr>
          <a:xfrm>
            <a:off x="443472" y="1105244"/>
            <a:ext cx="684597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400" dirty="0"/>
              <a:t>Basic functions of the injector head includes: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dirty="0"/>
              <a:t>Injecting and retrieving the CT string (chain drive system)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dirty="0"/>
              <a:t>Holding the CT string static (chains and braking system)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dirty="0"/>
              <a:t>Guiding the CT from the reel (gooseneck)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dirty="0"/>
              <a:t>Tension / compression measurement (weight indicator)(Load Cell)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dirty="0"/>
              <a:t>Depth / speed measurement (depth system sensor)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dirty="0"/>
              <a:t>Mounting place for primary pressure barrier (stripper)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A76225C-9DE7-4926-9072-C3BE76F2B1A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4698" y="1200778"/>
            <a:ext cx="3752582" cy="500344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24BFB80-8224-4A43-8A59-45664C0CC51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7696" y="4362130"/>
            <a:ext cx="3199607" cy="184209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ACF6801-6DD9-44A1-B081-58EFD99204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8725" y="4330032"/>
            <a:ext cx="2074994" cy="1874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4927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AF45D5-B534-4892-B284-D2AC21880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11</a:t>
            </a:fld>
            <a:endParaRPr lang="en-MY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6B24C1-771A-40FD-AEF9-4C3F84AD25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B7EBE-1A67-40F0-80D1-8C9FD07A18A1}" type="datetime1">
              <a:rPr lang="en-MY" smtClean="0"/>
              <a:t>13/11/2023</a:t>
            </a:fld>
            <a:endParaRPr lang="en-MY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EF035D9F-8B93-45FE-9632-67B48BD5B020}"/>
              </a:ext>
            </a:extLst>
          </p:cNvPr>
          <p:cNvSpPr txBox="1">
            <a:spLocks/>
          </p:cNvSpPr>
          <p:nvPr/>
        </p:nvSpPr>
        <p:spPr>
          <a:xfrm>
            <a:off x="0" y="1761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3600" b="1" dirty="0">
              <a:solidFill>
                <a:srgbClr val="70266C"/>
              </a:solidFill>
              <a:latin typeface="+mn-lt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5CDC1088-E9AB-4394-8B30-561A52B6224D}"/>
              </a:ext>
            </a:extLst>
          </p:cNvPr>
          <p:cNvSpPr txBox="1">
            <a:spLocks/>
          </p:cNvSpPr>
          <p:nvPr/>
        </p:nvSpPr>
        <p:spPr>
          <a:xfrm>
            <a:off x="152400" y="3285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b="1" dirty="0">
                <a:solidFill>
                  <a:srgbClr val="70266C"/>
                </a:solidFill>
                <a:latin typeface="+mn-lt"/>
              </a:rPr>
              <a:t>NITROGEN CONVERTER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54B0237-2BFF-426F-BEDD-EFA61A163761}"/>
              </a:ext>
            </a:extLst>
          </p:cNvPr>
          <p:cNvSpPr txBox="1"/>
          <p:nvPr/>
        </p:nvSpPr>
        <p:spPr>
          <a:xfrm>
            <a:off x="443472" y="1105244"/>
            <a:ext cx="684597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400" dirty="0"/>
              <a:t>To Convert Nitrogen From Liquid To Gas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dirty="0"/>
              <a:t>Vaporizer absorb heat from coolant loop circuit to convert nitrogen from liquid to gas 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dirty="0"/>
              <a:t>Equipped with air start system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dirty="0"/>
              <a:t>Type 180k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dirty="0"/>
              <a:t>Capable to convert up to 3000scf/min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dirty="0"/>
              <a:t>Fluid end pressure rating is 10,000 psi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endParaRPr lang="en-US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046366D-94CA-4F87-84A7-9B184517453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0725" y="2071686"/>
            <a:ext cx="5619750" cy="4214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83531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AF45D5-B534-4892-B284-D2AC21880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12</a:t>
            </a:fld>
            <a:endParaRPr lang="en-MY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6B24C1-771A-40FD-AEF9-4C3F84AD25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B7EBE-1A67-40F0-80D1-8C9FD07A18A1}" type="datetime1">
              <a:rPr lang="en-MY" smtClean="0"/>
              <a:t>13/11/2023</a:t>
            </a:fld>
            <a:endParaRPr lang="en-MY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EF035D9F-8B93-45FE-9632-67B48BD5B020}"/>
              </a:ext>
            </a:extLst>
          </p:cNvPr>
          <p:cNvSpPr txBox="1">
            <a:spLocks/>
          </p:cNvSpPr>
          <p:nvPr/>
        </p:nvSpPr>
        <p:spPr>
          <a:xfrm>
            <a:off x="0" y="1761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3600" b="1" dirty="0">
              <a:solidFill>
                <a:srgbClr val="70266C"/>
              </a:solidFill>
              <a:latin typeface="+mn-lt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5CDC1088-E9AB-4394-8B30-561A52B6224D}"/>
              </a:ext>
            </a:extLst>
          </p:cNvPr>
          <p:cNvSpPr txBox="1">
            <a:spLocks/>
          </p:cNvSpPr>
          <p:nvPr/>
        </p:nvSpPr>
        <p:spPr>
          <a:xfrm>
            <a:off x="152400" y="3285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b="1" dirty="0">
                <a:solidFill>
                  <a:srgbClr val="70266C"/>
                </a:solidFill>
                <a:latin typeface="+mn-lt"/>
              </a:rPr>
              <a:t>SINGLE PUMP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DA3E520-E34A-4CC1-BDB6-6FB2BB736C9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9442" y="2026580"/>
            <a:ext cx="4730839" cy="35481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C45F95F-6956-423A-9D6F-AF39655657AD}"/>
              </a:ext>
            </a:extLst>
          </p:cNvPr>
          <p:cNvSpPr txBox="1"/>
          <p:nvPr/>
        </p:nvSpPr>
        <p:spPr>
          <a:xfrm>
            <a:off x="443472" y="1105244"/>
            <a:ext cx="684597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400" dirty="0"/>
              <a:t>Basic Functions of the Single Pump: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dirty="0"/>
              <a:t>To pump fluid at high pressure by convert rotational power into reciprocating power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dirty="0"/>
              <a:t>Equipped with air start system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dirty="0"/>
              <a:t>3 sizes of plunger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dirty="0"/>
              <a:t>2.75”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dirty="0"/>
              <a:t>3.00”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dirty="0"/>
              <a:t>3.50”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28066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AF45D5-B534-4892-B284-D2AC21880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13</a:t>
            </a:fld>
            <a:endParaRPr lang="en-MY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6B24C1-771A-40FD-AEF9-4C3F84AD25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B7EBE-1A67-40F0-80D1-8C9FD07A18A1}" type="datetime1">
              <a:rPr lang="en-MY" smtClean="0"/>
              <a:t>13/11/2023</a:t>
            </a:fld>
            <a:endParaRPr lang="en-MY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EF035D9F-8B93-45FE-9632-67B48BD5B020}"/>
              </a:ext>
            </a:extLst>
          </p:cNvPr>
          <p:cNvSpPr txBox="1">
            <a:spLocks/>
          </p:cNvSpPr>
          <p:nvPr/>
        </p:nvSpPr>
        <p:spPr>
          <a:xfrm>
            <a:off x="0" y="1761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3600" b="1" dirty="0">
              <a:solidFill>
                <a:srgbClr val="70266C"/>
              </a:solidFill>
              <a:latin typeface="+mn-lt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5CDC1088-E9AB-4394-8B30-561A52B6224D}"/>
              </a:ext>
            </a:extLst>
          </p:cNvPr>
          <p:cNvSpPr txBox="1">
            <a:spLocks/>
          </p:cNvSpPr>
          <p:nvPr/>
        </p:nvSpPr>
        <p:spPr>
          <a:xfrm>
            <a:off x="152400" y="3285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b="1" dirty="0">
                <a:solidFill>
                  <a:srgbClr val="70266C"/>
                </a:solidFill>
                <a:latin typeface="+mn-lt"/>
              </a:rPr>
              <a:t>BATCH MIXER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07B842A-DA5D-4821-945C-0EA8FC9FC5B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722" y="1920645"/>
            <a:ext cx="4597490" cy="344811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A727879-75B6-4692-B08F-4DEE7DE2C4E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7657" y="1920645"/>
            <a:ext cx="4602049" cy="3451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8255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AF45D5-B534-4892-B284-D2AC21880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14</a:t>
            </a:fld>
            <a:endParaRPr lang="en-MY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6B24C1-771A-40FD-AEF9-4C3F84AD25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B7EBE-1A67-40F0-80D1-8C9FD07A18A1}" type="datetime1">
              <a:rPr lang="en-MY" smtClean="0"/>
              <a:t>13/11/2023</a:t>
            </a:fld>
            <a:endParaRPr lang="en-MY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EF035D9F-8B93-45FE-9632-67B48BD5B020}"/>
              </a:ext>
            </a:extLst>
          </p:cNvPr>
          <p:cNvSpPr txBox="1">
            <a:spLocks/>
          </p:cNvSpPr>
          <p:nvPr/>
        </p:nvSpPr>
        <p:spPr>
          <a:xfrm>
            <a:off x="0" y="1761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3600" b="1" dirty="0">
              <a:solidFill>
                <a:srgbClr val="70266C"/>
              </a:solidFill>
              <a:latin typeface="+mn-lt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5CDC1088-E9AB-4394-8B30-561A52B6224D}"/>
              </a:ext>
            </a:extLst>
          </p:cNvPr>
          <p:cNvSpPr txBox="1">
            <a:spLocks/>
          </p:cNvSpPr>
          <p:nvPr/>
        </p:nvSpPr>
        <p:spPr>
          <a:xfrm>
            <a:off x="152400" y="3285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b="1" dirty="0">
                <a:solidFill>
                  <a:srgbClr val="70266C"/>
                </a:solidFill>
                <a:latin typeface="+mn-lt"/>
              </a:rPr>
              <a:t>BATCH MIXER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D5F68F2-107F-4B5C-8FBD-6C62C663A593}"/>
              </a:ext>
            </a:extLst>
          </p:cNvPr>
          <p:cNvSpPr txBox="1"/>
          <p:nvPr/>
        </p:nvSpPr>
        <p:spPr>
          <a:xfrm>
            <a:off x="519672" y="804853"/>
            <a:ext cx="6845970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400" dirty="0"/>
              <a:t>To mix any fluids during operation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dirty="0"/>
              <a:t>Batch Mixer Power Pack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dirty="0"/>
              <a:t>Equipped with air start system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dirty="0"/>
              <a:t>Supply hydraulic to batch mixer tank in order to operate c-pump and agitator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endParaRPr lang="en-US" dirty="0"/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US" dirty="0"/>
              <a:t>Batch Mixer Tank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dirty="0"/>
              <a:t>Consist of 2 tanks (Total 100bbls)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dirty="0"/>
              <a:t>Assist by 5x6 c-pump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dirty="0"/>
              <a:t>Has agitator to agitate the mixture fluid</a:t>
            </a:r>
          </a:p>
        </p:txBody>
      </p:sp>
    </p:spTree>
    <p:extLst>
      <p:ext uri="{BB962C8B-B14F-4D97-AF65-F5344CB8AC3E}">
        <p14:creationId xmlns:p14="http://schemas.microsoft.com/office/powerpoint/2010/main" val="42521220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AF45D5-B534-4892-B284-D2AC21880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15</a:t>
            </a:fld>
            <a:endParaRPr lang="en-MY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6B24C1-771A-40FD-AEF9-4C3F84AD25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B7EBE-1A67-40F0-80D1-8C9FD07A18A1}" type="datetime1">
              <a:rPr lang="en-MY" smtClean="0"/>
              <a:t>13/11/2023</a:t>
            </a:fld>
            <a:endParaRPr lang="en-MY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EF035D9F-8B93-45FE-9632-67B48BD5B020}"/>
              </a:ext>
            </a:extLst>
          </p:cNvPr>
          <p:cNvSpPr txBox="1">
            <a:spLocks/>
          </p:cNvSpPr>
          <p:nvPr/>
        </p:nvSpPr>
        <p:spPr>
          <a:xfrm>
            <a:off x="0" y="1761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3600" b="1" dirty="0">
              <a:solidFill>
                <a:srgbClr val="70266C"/>
              </a:solidFill>
              <a:latin typeface="+mn-lt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5CDC1088-E9AB-4394-8B30-561A52B6224D}"/>
              </a:ext>
            </a:extLst>
          </p:cNvPr>
          <p:cNvSpPr txBox="1">
            <a:spLocks/>
          </p:cNvSpPr>
          <p:nvPr/>
        </p:nvSpPr>
        <p:spPr>
          <a:xfrm>
            <a:off x="152400" y="3285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b="1" dirty="0">
                <a:solidFill>
                  <a:srgbClr val="70266C"/>
                </a:solidFill>
                <a:latin typeface="+mn-lt"/>
              </a:rPr>
              <a:t>PRESSURE CONTROL EQUIPMENT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D27B4C0-7086-4906-A4F7-EBFA00B9E0F4}"/>
              </a:ext>
            </a:extLst>
          </p:cNvPr>
          <p:cNvSpPr txBox="1"/>
          <p:nvPr/>
        </p:nvSpPr>
        <p:spPr>
          <a:xfrm>
            <a:off x="711623" y="1272689"/>
            <a:ext cx="6629335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en-US" sz="2400" dirty="0"/>
              <a:t>Stripper</a:t>
            </a:r>
          </a:p>
          <a:p>
            <a:pPr marL="800100" lvl="1" indent="-342900" algn="just">
              <a:buFont typeface="Wingdings" panose="05000000000000000000" pitchFamily="2" charset="2"/>
              <a:buChar char="Ø"/>
            </a:pPr>
            <a:r>
              <a:rPr lang="en-US" dirty="0"/>
              <a:t>To provide an annular seal around the CT string</a:t>
            </a:r>
          </a:p>
          <a:p>
            <a:pPr marL="800100" lvl="1" indent="-342900" algn="just">
              <a:buFont typeface="Wingdings" panose="05000000000000000000" pitchFamily="2" charset="2"/>
              <a:buChar char="Ø"/>
            </a:pPr>
            <a:r>
              <a:rPr lang="en-US" dirty="0"/>
              <a:t>Primary well control barrier</a:t>
            </a:r>
          </a:p>
          <a:p>
            <a:pPr marL="800100" lvl="1" indent="-342900" algn="just">
              <a:buFont typeface="Wingdings" panose="05000000000000000000" pitchFamily="2" charset="2"/>
              <a:buChar char="Ø"/>
            </a:pPr>
            <a:r>
              <a:rPr lang="en-US" dirty="0"/>
              <a:t>Types of Stripper </a:t>
            </a:r>
          </a:p>
          <a:p>
            <a:pPr marL="1257300" lvl="2" indent="-342900" algn="just">
              <a:buFontTx/>
              <a:buChar char="-"/>
            </a:pPr>
            <a:r>
              <a:rPr lang="en-US" dirty="0"/>
              <a:t>Conventional</a:t>
            </a:r>
          </a:p>
          <a:p>
            <a:pPr marL="1257300" lvl="2" indent="-342900" algn="just">
              <a:buFontTx/>
              <a:buChar char="-"/>
            </a:pPr>
            <a:r>
              <a:rPr lang="en-US" dirty="0"/>
              <a:t>Side Door</a:t>
            </a:r>
          </a:p>
          <a:p>
            <a:pPr marL="1257300" lvl="2" indent="-342900" algn="just">
              <a:buFontTx/>
              <a:buChar char="-"/>
            </a:pPr>
            <a:r>
              <a:rPr lang="en-US" dirty="0"/>
              <a:t>Radial</a:t>
            </a:r>
          </a:p>
          <a:p>
            <a:pPr lvl="1" algn="just"/>
            <a:endParaRPr lang="en-US" sz="2400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D2103C7-D915-4B4F-932B-E0EB81D42B4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1079" y="1942793"/>
            <a:ext cx="3078051" cy="3314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83607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AF45D5-B534-4892-B284-D2AC21880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16</a:t>
            </a:fld>
            <a:endParaRPr lang="en-MY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6B24C1-771A-40FD-AEF9-4C3F84AD25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B7EBE-1A67-40F0-80D1-8C9FD07A18A1}" type="datetime1">
              <a:rPr lang="en-MY" smtClean="0"/>
              <a:t>13/11/2023</a:t>
            </a:fld>
            <a:endParaRPr lang="en-MY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EF035D9F-8B93-45FE-9632-67B48BD5B020}"/>
              </a:ext>
            </a:extLst>
          </p:cNvPr>
          <p:cNvSpPr txBox="1">
            <a:spLocks/>
          </p:cNvSpPr>
          <p:nvPr/>
        </p:nvSpPr>
        <p:spPr>
          <a:xfrm>
            <a:off x="0" y="1761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3600" b="1" dirty="0">
              <a:solidFill>
                <a:srgbClr val="70266C"/>
              </a:solidFill>
              <a:latin typeface="+mn-lt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5CDC1088-E9AB-4394-8B30-561A52B6224D}"/>
              </a:ext>
            </a:extLst>
          </p:cNvPr>
          <p:cNvSpPr txBox="1">
            <a:spLocks/>
          </p:cNvSpPr>
          <p:nvPr/>
        </p:nvSpPr>
        <p:spPr>
          <a:xfrm>
            <a:off x="152400" y="3285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b="1" dirty="0">
                <a:solidFill>
                  <a:srgbClr val="70266C"/>
                </a:solidFill>
                <a:latin typeface="+mn-lt"/>
              </a:rPr>
              <a:t>PRESSURE CONTROL EQUIPMENT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D27B4C0-7086-4906-A4F7-EBFA00B9E0F4}"/>
              </a:ext>
            </a:extLst>
          </p:cNvPr>
          <p:cNvSpPr txBox="1"/>
          <p:nvPr/>
        </p:nvSpPr>
        <p:spPr>
          <a:xfrm>
            <a:off x="711623" y="1272689"/>
            <a:ext cx="662933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en-US" sz="2400" dirty="0"/>
              <a:t>Stripper</a:t>
            </a:r>
            <a:endParaRPr lang="en-US" dirty="0"/>
          </a:p>
          <a:p>
            <a:pPr marL="800100" lvl="1" indent="-342900" algn="just">
              <a:buFont typeface="Wingdings" panose="05000000000000000000" pitchFamily="2" charset="2"/>
              <a:buChar char="Ø"/>
            </a:pPr>
            <a:r>
              <a:rPr lang="en-US" dirty="0"/>
              <a:t>Energize remotely from the control cabin</a:t>
            </a:r>
          </a:p>
          <a:p>
            <a:pPr marL="800100" lvl="1" indent="-342900" algn="just">
              <a:buFont typeface="Wingdings" panose="05000000000000000000" pitchFamily="2" charset="2"/>
              <a:buChar char="Ø"/>
            </a:pPr>
            <a:r>
              <a:rPr lang="en-US" dirty="0"/>
              <a:t>Hydraulic pressure is applied to the underside of a piston, forcing it upward into the stripper element, which compress around the tubing, creating the seal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2E5AA12-E60B-4378-B9EF-9EB843F8EB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60026" y="1363306"/>
            <a:ext cx="3417549" cy="4131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931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AF45D5-B534-4892-B284-D2AC21880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17</a:t>
            </a:fld>
            <a:endParaRPr lang="en-MY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6B24C1-771A-40FD-AEF9-4C3F84AD25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B7EBE-1A67-40F0-80D1-8C9FD07A18A1}" type="datetime1">
              <a:rPr lang="en-MY" smtClean="0"/>
              <a:t>13/11/2023</a:t>
            </a:fld>
            <a:endParaRPr lang="en-MY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EF035D9F-8B93-45FE-9632-67B48BD5B020}"/>
              </a:ext>
            </a:extLst>
          </p:cNvPr>
          <p:cNvSpPr txBox="1">
            <a:spLocks/>
          </p:cNvSpPr>
          <p:nvPr/>
        </p:nvSpPr>
        <p:spPr>
          <a:xfrm>
            <a:off x="0" y="1761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3600" b="1" dirty="0">
              <a:solidFill>
                <a:srgbClr val="70266C"/>
              </a:solidFill>
              <a:latin typeface="+mn-lt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5CDC1088-E9AB-4394-8B30-561A52B6224D}"/>
              </a:ext>
            </a:extLst>
          </p:cNvPr>
          <p:cNvSpPr txBox="1">
            <a:spLocks/>
          </p:cNvSpPr>
          <p:nvPr/>
        </p:nvSpPr>
        <p:spPr>
          <a:xfrm>
            <a:off x="152400" y="3285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b="1" dirty="0">
                <a:solidFill>
                  <a:srgbClr val="70266C"/>
                </a:solidFill>
                <a:latin typeface="+mn-lt"/>
              </a:rPr>
              <a:t>PRESSURE CONTROL EQUIPMENT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D27B4C0-7086-4906-A4F7-EBFA00B9E0F4}"/>
              </a:ext>
            </a:extLst>
          </p:cNvPr>
          <p:cNvSpPr txBox="1"/>
          <p:nvPr/>
        </p:nvSpPr>
        <p:spPr>
          <a:xfrm>
            <a:off x="711623" y="1272689"/>
            <a:ext cx="6629335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en-US" sz="2400" dirty="0"/>
              <a:t>Blow Out Preventer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US" dirty="0"/>
              <a:t>Types of BOP :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dirty="0"/>
              <a:t>Single BOP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dirty="0"/>
              <a:t>Dual Combi BOP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dirty="0"/>
              <a:t>Triple Combi BOP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dirty="0"/>
              <a:t>Quad BOP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US" dirty="0"/>
              <a:t>BOP Ram insert depend on type of BOP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dirty="0"/>
              <a:t>Pipe, Slip, Shear &amp; Blind Ram Inserts.</a:t>
            </a:r>
          </a:p>
          <a:p>
            <a:pPr lvl="1" algn="just"/>
            <a:endParaRPr lang="en-US" sz="24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DC519BE-A6B4-4383-8393-959532FE0DA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7449" y="1863063"/>
            <a:ext cx="2353074" cy="313743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1F0F122-B795-42C3-9FD1-799A678E290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9904" y="1860284"/>
            <a:ext cx="2353073" cy="3137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8808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AF45D5-B534-4892-B284-D2AC21880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18</a:t>
            </a:fld>
            <a:endParaRPr lang="en-MY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6B24C1-771A-40FD-AEF9-4C3F84AD25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B7EBE-1A67-40F0-80D1-8C9FD07A18A1}" type="datetime1">
              <a:rPr lang="en-MY" smtClean="0"/>
              <a:t>13/11/2023</a:t>
            </a:fld>
            <a:endParaRPr lang="en-MY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EF035D9F-8B93-45FE-9632-67B48BD5B020}"/>
              </a:ext>
            </a:extLst>
          </p:cNvPr>
          <p:cNvSpPr txBox="1">
            <a:spLocks/>
          </p:cNvSpPr>
          <p:nvPr/>
        </p:nvSpPr>
        <p:spPr>
          <a:xfrm>
            <a:off x="0" y="1761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3600" b="1" dirty="0">
              <a:solidFill>
                <a:srgbClr val="70266C"/>
              </a:solidFill>
              <a:latin typeface="+mn-lt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EBBDBEED-0CCD-4F20-A376-26DAEE696070}"/>
              </a:ext>
            </a:extLst>
          </p:cNvPr>
          <p:cNvSpPr txBox="1">
            <a:spLocks/>
          </p:cNvSpPr>
          <p:nvPr/>
        </p:nvSpPr>
        <p:spPr>
          <a:xfrm>
            <a:off x="1508125" y="1338263"/>
            <a:ext cx="9144000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MY" sz="4400" b="1" kern="1200" cap="none" spc="0" baseline="0">
                <a:ln/>
                <a:solidFill>
                  <a:srgbClr val="70266C"/>
                </a:solidFill>
                <a:effectLst>
                  <a:glow>
                    <a:schemeClr val="bg1"/>
                  </a:glow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US" sz="7800" dirty="0"/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6355398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00B050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291E202C-0181-4EA6-B292-89827F346146}" vid="{FBD09A4F-0B3F-4A23-908A-ADF7E0AB87B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 2018 High Res</Template>
  <TotalTime>1134</TotalTime>
  <Words>741</Words>
  <Application>Microsoft Office PowerPoint</Application>
  <PresentationFormat>Widescreen</PresentationFormat>
  <Paragraphs>168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Wingdings</vt:lpstr>
      <vt:lpstr>Office Theme</vt:lpstr>
      <vt:lpstr>INTRODUCTION TO CTU  DIMENSION BID (M) SDN BHD COILED TUBING SERVICES</vt:lpstr>
      <vt:lpstr>TYPE OF SERVICES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user1</dc:creator>
  <cp:lastModifiedBy>shahfariz</cp:lastModifiedBy>
  <cp:revision>90</cp:revision>
  <dcterms:created xsi:type="dcterms:W3CDTF">2019-04-03T06:28:13Z</dcterms:created>
  <dcterms:modified xsi:type="dcterms:W3CDTF">2023-11-13T01:18:23Z</dcterms:modified>
</cp:coreProperties>
</file>