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</p:sldMasterIdLst>
  <p:notesMasterIdLst>
    <p:notesMasterId r:id="rId21"/>
  </p:notesMasterIdLst>
  <p:handoutMasterIdLst>
    <p:handoutMasterId r:id="rId22"/>
  </p:handoutMasterIdLst>
  <p:sldIdLst>
    <p:sldId id="268" r:id="rId3"/>
    <p:sldId id="258" r:id="rId4"/>
    <p:sldId id="277" r:id="rId5"/>
    <p:sldId id="278" r:id="rId6"/>
    <p:sldId id="279" r:id="rId7"/>
    <p:sldId id="290" r:id="rId8"/>
    <p:sldId id="291" r:id="rId9"/>
    <p:sldId id="292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89" r:id="rId20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9228" autoAdjust="0"/>
  </p:normalViewPr>
  <p:slideViewPr>
    <p:cSldViewPr snapToGrid="0">
      <p:cViewPr varScale="1">
        <p:scale>
          <a:sx n="63" d="100"/>
          <a:sy n="63" d="100"/>
        </p:scale>
        <p:origin x="9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F49BC1-2A24-4111-9FA4-F4BB82A985F1}" type="doc">
      <dgm:prSet loTypeId="urn:microsoft.com/office/officeart/2005/8/layout/vProcess5" loCatId="process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MY"/>
        </a:p>
      </dgm:t>
    </dgm:pt>
    <dgm:pt modelId="{9D9C6F23-CFC5-44F7-91D7-7B4FB76C49DB}">
      <dgm:prSet phldrT="[Text]"/>
      <dgm:spPr/>
      <dgm:t>
        <a:bodyPr/>
        <a:lstStyle/>
        <a:p>
          <a:r>
            <a:rPr lang="en-US" dirty="0" smtClean="0"/>
            <a:t>POLICY – The “Laws” or “Regulations” that govern the operations</a:t>
          </a:r>
          <a:endParaRPr lang="en-MY" dirty="0"/>
        </a:p>
      </dgm:t>
    </dgm:pt>
    <dgm:pt modelId="{758AC09E-C6C1-45AC-A4DB-B2AAD2758DB9}" type="parTrans" cxnId="{4E2852BE-859D-42D8-A0BA-78B99A092E9E}">
      <dgm:prSet/>
      <dgm:spPr/>
      <dgm:t>
        <a:bodyPr/>
        <a:lstStyle/>
        <a:p>
          <a:endParaRPr lang="en-MY"/>
        </a:p>
      </dgm:t>
    </dgm:pt>
    <dgm:pt modelId="{66EF7F07-0397-4EEF-9DC6-9FA4AFE0F991}" type="sibTrans" cxnId="{4E2852BE-859D-42D8-A0BA-78B99A092E9E}">
      <dgm:prSet/>
      <dgm:spPr/>
      <dgm:t>
        <a:bodyPr/>
        <a:lstStyle/>
        <a:p>
          <a:endParaRPr lang="en-MY"/>
        </a:p>
      </dgm:t>
    </dgm:pt>
    <dgm:pt modelId="{6C240676-970B-426E-9813-8AD9197F2BD9}">
      <dgm:prSet phldrT="[Text]"/>
      <dgm:spPr/>
      <dgm:t>
        <a:bodyPr/>
        <a:lstStyle/>
        <a:p>
          <a:r>
            <a:rPr lang="en-US" dirty="0" smtClean="0"/>
            <a:t>STANDARD – A mandatory action or rule designed to support and conform a Policy  </a:t>
          </a:r>
          <a:endParaRPr lang="en-MY" dirty="0"/>
        </a:p>
      </dgm:t>
    </dgm:pt>
    <dgm:pt modelId="{39BD2FB5-D4E8-4AD4-9C98-DFA03970D2F8}" type="parTrans" cxnId="{C64EF484-5F59-486E-AA4C-82F30BB15E79}">
      <dgm:prSet/>
      <dgm:spPr/>
      <dgm:t>
        <a:bodyPr/>
        <a:lstStyle/>
        <a:p>
          <a:endParaRPr lang="en-MY"/>
        </a:p>
      </dgm:t>
    </dgm:pt>
    <dgm:pt modelId="{72A4C17A-0085-487C-80C2-54F3F794549C}" type="sibTrans" cxnId="{C64EF484-5F59-486E-AA4C-82F30BB15E79}">
      <dgm:prSet/>
      <dgm:spPr/>
      <dgm:t>
        <a:bodyPr/>
        <a:lstStyle/>
        <a:p>
          <a:endParaRPr lang="en-MY"/>
        </a:p>
      </dgm:t>
    </dgm:pt>
    <dgm:pt modelId="{546271CA-7C67-4FF6-82D3-5388BF4FF942}">
      <dgm:prSet phldrT="[Text]"/>
      <dgm:spPr/>
      <dgm:t>
        <a:bodyPr/>
        <a:lstStyle/>
        <a:p>
          <a:r>
            <a:rPr lang="en-US" dirty="0" smtClean="0"/>
            <a:t>PROCEDURE – Describes “how to” or step by step instructions that implement the process</a:t>
          </a:r>
          <a:endParaRPr lang="en-MY" dirty="0"/>
        </a:p>
      </dgm:t>
    </dgm:pt>
    <dgm:pt modelId="{1EFAC244-B92B-4998-8D35-9966163EB0CF}" type="parTrans" cxnId="{66B6039E-9AE6-4DAB-A5E2-CD23F9A0FCCE}">
      <dgm:prSet/>
      <dgm:spPr/>
      <dgm:t>
        <a:bodyPr/>
        <a:lstStyle/>
        <a:p>
          <a:endParaRPr lang="en-MY"/>
        </a:p>
      </dgm:t>
    </dgm:pt>
    <dgm:pt modelId="{0535A016-D6AD-4498-BE38-C94C72ABD6A5}" type="sibTrans" cxnId="{66B6039E-9AE6-4DAB-A5E2-CD23F9A0FCCE}">
      <dgm:prSet/>
      <dgm:spPr/>
      <dgm:t>
        <a:bodyPr/>
        <a:lstStyle/>
        <a:p>
          <a:endParaRPr lang="en-MY"/>
        </a:p>
      </dgm:t>
    </dgm:pt>
    <dgm:pt modelId="{E7008360-98FD-4078-821E-B7F4720CB6A1}">
      <dgm:prSet phldrT="[Text]"/>
      <dgm:spPr/>
      <dgm:t>
        <a:bodyPr/>
        <a:lstStyle/>
        <a:p>
          <a:r>
            <a:rPr lang="en-US" dirty="0" smtClean="0"/>
            <a:t>PROCESS – A set of procedures that uses inputs to produce outputs; often illustrated by a flow chart</a:t>
          </a:r>
          <a:endParaRPr lang="en-MY" dirty="0"/>
        </a:p>
      </dgm:t>
    </dgm:pt>
    <dgm:pt modelId="{574621A6-6A47-4C24-8467-8EC3986726D7}" type="parTrans" cxnId="{4F91F698-F159-4A6D-A105-54B8D041E951}">
      <dgm:prSet/>
      <dgm:spPr/>
      <dgm:t>
        <a:bodyPr/>
        <a:lstStyle/>
        <a:p>
          <a:endParaRPr lang="en-MY"/>
        </a:p>
      </dgm:t>
    </dgm:pt>
    <dgm:pt modelId="{A63EF215-B581-46DD-A290-28BD83ED1D2C}" type="sibTrans" cxnId="{4F91F698-F159-4A6D-A105-54B8D041E951}">
      <dgm:prSet/>
      <dgm:spPr/>
      <dgm:t>
        <a:bodyPr/>
        <a:lstStyle/>
        <a:p>
          <a:endParaRPr lang="en-MY"/>
        </a:p>
      </dgm:t>
    </dgm:pt>
    <dgm:pt modelId="{05335409-7969-45DA-8D68-DC489A2F92B4}" type="pres">
      <dgm:prSet presAssocID="{D7F49BC1-2A24-4111-9FA4-F4BB82A985F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MY"/>
        </a:p>
      </dgm:t>
    </dgm:pt>
    <dgm:pt modelId="{280E0538-43D2-4E8E-A5E2-5CD301F04640}" type="pres">
      <dgm:prSet presAssocID="{D7F49BC1-2A24-4111-9FA4-F4BB82A985F1}" presName="dummyMaxCanvas" presStyleCnt="0">
        <dgm:presLayoutVars/>
      </dgm:prSet>
      <dgm:spPr/>
    </dgm:pt>
    <dgm:pt modelId="{354BB96A-21BD-45B0-BDE5-CDFAF4EFD906}" type="pres">
      <dgm:prSet presAssocID="{D7F49BC1-2A24-4111-9FA4-F4BB82A985F1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4C32ADD7-AB4D-422E-A480-BB8B777A4418}" type="pres">
      <dgm:prSet presAssocID="{D7F49BC1-2A24-4111-9FA4-F4BB82A985F1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5BFDE83D-2E6E-45E8-8BAC-086982624A58}" type="pres">
      <dgm:prSet presAssocID="{D7F49BC1-2A24-4111-9FA4-F4BB82A985F1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F44DE874-B5FF-4A2E-8384-A58BC890FD6A}" type="pres">
      <dgm:prSet presAssocID="{D7F49BC1-2A24-4111-9FA4-F4BB82A985F1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1C8C0720-07A6-458B-AD78-A40F83965EEF}" type="pres">
      <dgm:prSet presAssocID="{D7F49BC1-2A24-4111-9FA4-F4BB82A985F1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C2E5F02B-0C68-4B0F-84BA-A749B75B7D9D}" type="pres">
      <dgm:prSet presAssocID="{D7F49BC1-2A24-4111-9FA4-F4BB82A985F1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64ACF537-4251-45AC-AA4E-528882BF392B}" type="pres">
      <dgm:prSet presAssocID="{D7F49BC1-2A24-4111-9FA4-F4BB82A985F1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80630C0F-D05F-436C-BEF7-32E87CFBEB04}" type="pres">
      <dgm:prSet presAssocID="{D7F49BC1-2A24-4111-9FA4-F4BB82A985F1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BEC5DE1A-51DC-4599-B03F-54558331C081}" type="pres">
      <dgm:prSet presAssocID="{D7F49BC1-2A24-4111-9FA4-F4BB82A985F1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E0D638F4-35AD-481E-A7DE-5C235811C11F}" type="pres">
      <dgm:prSet presAssocID="{D7F49BC1-2A24-4111-9FA4-F4BB82A985F1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88584860-0B84-454F-B93D-3AE4F11C2285}" type="pres">
      <dgm:prSet presAssocID="{D7F49BC1-2A24-4111-9FA4-F4BB82A985F1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</dgm:ptLst>
  <dgm:cxnLst>
    <dgm:cxn modelId="{E8AE6E5A-C6B6-4DB6-9424-914E3F6AA98B}" type="presOf" srcId="{E7008360-98FD-4078-821E-B7F4720CB6A1}" destId="{E0D638F4-35AD-481E-A7DE-5C235811C11F}" srcOrd="1" destOrd="0" presId="urn:microsoft.com/office/officeart/2005/8/layout/vProcess5"/>
    <dgm:cxn modelId="{3A377E43-36A0-46D7-A89B-3FAC1A944862}" type="presOf" srcId="{A63EF215-B581-46DD-A290-28BD83ED1D2C}" destId="{64ACF537-4251-45AC-AA4E-528882BF392B}" srcOrd="0" destOrd="0" presId="urn:microsoft.com/office/officeart/2005/8/layout/vProcess5"/>
    <dgm:cxn modelId="{14123167-A6A1-4508-92B5-D3D39FB72E70}" type="presOf" srcId="{72A4C17A-0085-487C-80C2-54F3F794549C}" destId="{C2E5F02B-0C68-4B0F-84BA-A749B75B7D9D}" srcOrd="0" destOrd="0" presId="urn:microsoft.com/office/officeart/2005/8/layout/vProcess5"/>
    <dgm:cxn modelId="{C64EF484-5F59-486E-AA4C-82F30BB15E79}" srcId="{D7F49BC1-2A24-4111-9FA4-F4BB82A985F1}" destId="{6C240676-970B-426E-9813-8AD9197F2BD9}" srcOrd="1" destOrd="0" parTransId="{39BD2FB5-D4E8-4AD4-9C98-DFA03970D2F8}" sibTransId="{72A4C17A-0085-487C-80C2-54F3F794549C}"/>
    <dgm:cxn modelId="{A5F43DAC-5694-413B-91BD-0D706A8D7858}" type="presOf" srcId="{6C240676-970B-426E-9813-8AD9197F2BD9}" destId="{4C32ADD7-AB4D-422E-A480-BB8B777A4418}" srcOrd="0" destOrd="0" presId="urn:microsoft.com/office/officeart/2005/8/layout/vProcess5"/>
    <dgm:cxn modelId="{08621495-CF26-454B-968A-E6F20A6C555A}" type="presOf" srcId="{D7F49BC1-2A24-4111-9FA4-F4BB82A985F1}" destId="{05335409-7969-45DA-8D68-DC489A2F92B4}" srcOrd="0" destOrd="0" presId="urn:microsoft.com/office/officeart/2005/8/layout/vProcess5"/>
    <dgm:cxn modelId="{04A85A6E-0B2E-4471-8672-BBAE7A55FB7A}" type="presOf" srcId="{9D9C6F23-CFC5-44F7-91D7-7B4FB76C49DB}" destId="{354BB96A-21BD-45B0-BDE5-CDFAF4EFD906}" srcOrd="0" destOrd="0" presId="urn:microsoft.com/office/officeart/2005/8/layout/vProcess5"/>
    <dgm:cxn modelId="{F3CC7FC1-4A57-4E1A-9393-1A02FBC1A3C4}" type="presOf" srcId="{6C240676-970B-426E-9813-8AD9197F2BD9}" destId="{BEC5DE1A-51DC-4599-B03F-54558331C081}" srcOrd="1" destOrd="0" presId="urn:microsoft.com/office/officeart/2005/8/layout/vProcess5"/>
    <dgm:cxn modelId="{ACCCAB65-5CF6-4A02-8C66-41258B6A5962}" type="presOf" srcId="{546271CA-7C67-4FF6-82D3-5388BF4FF942}" destId="{F44DE874-B5FF-4A2E-8384-A58BC890FD6A}" srcOrd="0" destOrd="0" presId="urn:microsoft.com/office/officeart/2005/8/layout/vProcess5"/>
    <dgm:cxn modelId="{66B6039E-9AE6-4DAB-A5E2-CD23F9A0FCCE}" srcId="{D7F49BC1-2A24-4111-9FA4-F4BB82A985F1}" destId="{546271CA-7C67-4FF6-82D3-5388BF4FF942}" srcOrd="3" destOrd="0" parTransId="{1EFAC244-B92B-4998-8D35-9966163EB0CF}" sibTransId="{0535A016-D6AD-4498-BE38-C94C72ABD6A5}"/>
    <dgm:cxn modelId="{E758387E-331E-450E-B163-904E51C5D8BA}" type="presOf" srcId="{9D9C6F23-CFC5-44F7-91D7-7B4FB76C49DB}" destId="{80630C0F-D05F-436C-BEF7-32E87CFBEB04}" srcOrd="1" destOrd="0" presId="urn:microsoft.com/office/officeart/2005/8/layout/vProcess5"/>
    <dgm:cxn modelId="{9B2A9ED1-B78B-4344-8A44-BCA3AC6F04DE}" type="presOf" srcId="{546271CA-7C67-4FF6-82D3-5388BF4FF942}" destId="{88584860-0B84-454F-B93D-3AE4F11C2285}" srcOrd="1" destOrd="0" presId="urn:microsoft.com/office/officeart/2005/8/layout/vProcess5"/>
    <dgm:cxn modelId="{EEBC293A-495D-4C45-9108-B9FC047D3E00}" type="presOf" srcId="{E7008360-98FD-4078-821E-B7F4720CB6A1}" destId="{5BFDE83D-2E6E-45E8-8BAC-086982624A58}" srcOrd="0" destOrd="0" presId="urn:microsoft.com/office/officeart/2005/8/layout/vProcess5"/>
    <dgm:cxn modelId="{DA68C87E-B4CF-4D79-BB33-031D8A9D968F}" type="presOf" srcId="{66EF7F07-0397-4EEF-9DC6-9FA4AFE0F991}" destId="{1C8C0720-07A6-458B-AD78-A40F83965EEF}" srcOrd="0" destOrd="0" presId="urn:microsoft.com/office/officeart/2005/8/layout/vProcess5"/>
    <dgm:cxn modelId="{4E2852BE-859D-42D8-A0BA-78B99A092E9E}" srcId="{D7F49BC1-2A24-4111-9FA4-F4BB82A985F1}" destId="{9D9C6F23-CFC5-44F7-91D7-7B4FB76C49DB}" srcOrd="0" destOrd="0" parTransId="{758AC09E-C6C1-45AC-A4DB-B2AAD2758DB9}" sibTransId="{66EF7F07-0397-4EEF-9DC6-9FA4AFE0F991}"/>
    <dgm:cxn modelId="{4F91F698-F159-4A6D-A105-54B8D041E951}" srcId="{D7F49BC1-2A24-4111-9FA4-F4BB82A985F1}" destId="{E7008360-98FD-4078-821E-B7F4720CB6A1}" srcOrd="2" destOrd="0" parTransId="{574621A6-6A47-4C24-8467-8EC3986726D7}" sibTransId="{A63EF215-B581-46DD-A290-28BD83ED1D2C}"/>
    <dgm:cxn modelId="{4074BFA2-D53D-4BA9-A9DB-BFFE0F392767}" type="presParOf" srcId="{05335409-7969-45DA-8D68-DC489A2F92B4}" destId="{280E0538-43D2-4E8E-A5E2-5CD301F04640}" srcOrd="0" destOrd="0" presId="urn:microsoft.com/office/officeart/2005/8/layout/vProcess5"/>
    <dgm:cxn modelId="{200D725E-434D-4BA1-A3DD-ABDD4D093260}" type="presParOf" srcId="{05335409-7969-45DA-8D68-DC489A2F92B4}" destId="{354BB96A-21BD-45B0-BDE5-CDFAF4EFD906}" srcOrd="1" destOrd="0" presId="urn:microsoft.com/office/officeart/2005/8/layout/vProcess5"/>
    <dgm:cxn modelId="{F0F29D39-6FC4-4F92-8841-9EE21971DEF0}" type="presParOf" srcId="{05335409-7969-45DA-8D68-DC489A2F92B4}" destId="{4C32ADD7-AB4D-422E-A480-BB8B777A4418}" srcOrd="2" destOrd="0" presId="urn:microsoft.com/office/officeart/2005/8/layout/vProcess5"/>
    <dgm:cxn modelId="{4CAC60F3-F067-48DC-BF91-CE3EF025DF13}" type="presParOf" srcId="{05335409-7969-45DA-8D68-DC489A2F92B4}" destId="{5BFDE83D-2E6E-45E8-8BAC-086982624A58}" srcOrd="3" destOrd="0" presId="urn:microsoft.com/office/officeart/2005/8/layout/vProcess5"/>
    <dgm:cxn modelId="{1C98A098-CA4A-4775-9660-1E9041B21902}" type="presParOf" srcId="{05335409-7969-45DA-8D68-DC489A2F92B4}" destId="{F44DE874-B5FF-4A2E-8384-A58BC890FD6A}" srcOrd="4" destOrd="0" presId="urn:microsoft.com/office/officeart/2005/8/layout/vProcess5"/>
    <dgm:cxn modelId="{98FE8EFD-E541-43D1-B849-BCFA00ECFC36}" type="presParOf" srcId="{05335409-7969-45DA-8D68-DC489A2F92B4}" destId="{1C8C0720-07A6-458B-AD78-A40F83965EEF}" srcOrd="5" destOrd="0" presId="urn:microsoft.com/office/officeart/2005/8/layout/vProcess5"/>
    <dgm:cxn modelId="{95857A10-423A-41F8-B050-E3C0E4D0697A}" type="presParOf" srcId="{05335409-7969-45DA-8D68-DC489A2F92B4}" destId="{C2E5F02B-0C68-4B0F-84BA-A749B75B7D9D}" srcOrd="6" destOrd="0" presId="urn:microsoft.com/office/officeart/2005/8/layout/vProcess5"/>
    <dgm:cxn modelId="{BCE0BB60-28DB-4DF1-9D0C-B9C32DE114AD}" type="presParOf" srcId="{05335409-7969-45DA-8D68-DC489A2F92B4}" destId="{64ACF537-4251-45AC-AA4E-528882BF392B}" srcOrd="7" destOrd="0" presId="urn:microsoft.com/office/officeart/2005/8/layout/vProcess5"/>
    <dgm:cxn modelId="{74B6023C-BC54-477D-9929-3B97663EEB65}" type="presParOf" srcId="{05335409-7969-45DA-8D68-DC489A2F92B4}" destId="{80630C0F-D05F-436C-BEF7-32E87CFBEB04}" srcOrd="8" destOrd="0" presId="urn:microsoft.com/office/officeart/2005/8/layout/vProcess5"/>
    <dgm:cxn modelId="{CB823844-90BA-4EE8-9271-78A850E5DE46}" type="presParOf" srcId="{05335409-7969-45DA-8D68-DC489A2F92B4}" destId="{BEC5DE1A-51DC-4599-B03F-54558331C081}" srcOrd="9" destOrd="0" presId="urn:microsoft.com/office/officeart/2005/8/layout/vProcess5"/>
    <dgm:cxn modelId="{CB6D93B5-FBBC-4CB6-92E9-F7D6FDE9F81B}" type="presParOf" srcId="{05335409-7969-45DA-8D68-DC489A2F92B4}" destId="{E0D638F4-35AD-481E-A7DE-5C235811C11F}" srcOrd="10" destOrd="0" presId="urn:microsoft.com/office/officeart/2005/8/layout/vProcess5"/>
    <dgm:cxn modelId="{16424232-05C5-4F66-ADB5-E688AF4495F6}" type="presParOf" srcId="{05335409-7969-45DA-8D68-DC489A2F92B4}" destId="{88584860-0B84-454F-B93D-3AE4F11C2285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4BB96A-21BD-45B0-BDE5-CDFAF4EFD906}">
      <dsp:nvSpPr>
        <dsp:cNvPr id="0" name=""/>
        <dsp:cNvSpPr/>
      </dsp:nvSpPr>
      <dsp:spPr>
        <a:xfrm>
          <a:off x="0" y="0"/>
          <a:ext cx="6063811" cy="9104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POLICY – The “Laws” or “Regulations” that govern the operations</a:t>
          </a:r>
          <a:endParaRPr lang="en-MY" sz="1800" kern="1200" dirty="0"/>
        </a:p>
      </dsp:txBody>
      <dsp:txXfrm>
        <a:off x="26668" y="26668"/>
        <a:ext cx="5004373" cy="857163"/>
      </dsp:txXfrm>
    </dsp:sp>
    <dsp:sp modelId="{4C32ADD7-AB4D-422E-A480-BB8B777A4418}">
      <dsp:nvSpPr>
        <dsp:cNvPr id="0" name=""/>
        <dsp:cNvSpPr/>
      </dsp:nvSpPr>
      <dsp:spPr>
        <a:xfrm>
          <a:off x="507844" y="1076045"/>
          <a:ext cx="6063811" cy="9104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STANDARD – A mandatory action or rule designed to support and conform a Policy  </a:t>
          </a:r>
          <a:endParaRPr lang="en-MY" sz="1800" kern="1200" dirty="0"/>
        </a:p>
      </dsp:txBody>
      <dsp:txXfrm>
        <a:off x="534512" y="1102713"/>
        <a:ext cx="4910806" cy="857163"/>
      </dsp:txXfrm>
    </dsp:sp>
    <dsp:sp modelId="{5BFDE83D-2E6E-45E8-8BAC-086982624A58}">
      <dsp:nvSpPr>
        <dsp:cNvPr id="0" name=""/>
        <dsp:cNvSpPr/>
      </dsp:nvSpPr>
      <dsp:spPr>
        <a:xfrm>
          <a:off x="1008108" y="2152090"/>
          <a:ext cx="6063811" cy="9104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PROCESS – A set of procedures that uses inputs to produce outputs; often illustrated by a flow chart</a:t>
          </a:r>
          <a:endParaRPr lang="en-MY" sz="1800" kern="1200" dirty="0"/>
        </a:p>
      </dsp:txBody>
      <dsp:txXfrm>
        <a:off x="1034776" y="2178758"/>
        <a:ext cx="4918385" cy="857163"/>
      </dsp:txXfrm>
    </dsp:sp>
    <dsp:sp modelId="{F44DE874-B5FF-4A2E-8384-A58BC890FD6A}">
      <dsp:nvSpPr>
        <dsp:cNvPr id="0" name=""/>
        <dsp:cNvSpPr/>
      </dsp:nvSpPr>
      <dsp:spPr>
        <a:xfrm>
          <a:off x="1515952" y="3228135"/>
          <a:ext cx="6063811" cy="9104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PROCEDURE – Describes “how to” or step by step instructions that implement the process</a:t>
          </a:r>
          <a:endParaRPr lang="en-MY" sz="1800" kern="1200" dirty="0"/>
        </a:p>
      </dsp:txBody>
      <dsp:txXfrm>
        <a:off x="1542620" y="3254803"/>
        <a:ext cx="4910806" cy="857163"/>
      </dsp:txXfrm>
    </dsp:sp>
    <dsp:sp modelId="{1C8C0720-07A6-458B-AD78-A40F83965EEF}">
      <dsp:nvSpPr>
        <dsp:cNvPr id="0" name=""/>
        <dsp:cNvSpPr/>
      </dsp:nvSpPr>
      <dsp:spPr>
        <a:xfrm>
          <a:off x="5471986" y="697359"/>
          <a:ext cx="591824" cy="591824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MY" sz="2700" kern="1200"/>
        </a:p>
      </dsp:txBody>
      <dsp:txXfrm>
        <a:off x="5605146" y="697359"/>
        <a:ext cx="325504" cy="445348"/>
      </dsp:txXfrm>
    </dsp:sp>
    <dsp:sp modelId="{C2E5F02B-0C68-4B0F-84BA-A749B75B7D9D}">
      <dsp:nvSpPr>
        <dsp:cNvPr id="0" name=""/>
        <dsp:cNvSpPr/>
      </dsp:nvSpPr>
      <dsp:spPr>
        <a:xfrm>
          <a:off x="5979830" y="1773405"/>
          <a:ext cx="591824" cy="591824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MY" sz="2700" kern="1200"/>
        </a:p>
      </dsp:txBody>
      <dsp:txXfrm>
        <a:off x="6112990" y="1773405"/>
        <a:ext cx="325504" cy="445348"/>
      </dsp:txXfrm>
    </dsp:sp>
    <dsp:sp modelId="{64ACF537-4251-45AC-AA4E-528882BF392B}">
      <dsp:nvSpPr>
        <dsp:cNvPr id="0" name=""/>
        <dsp:cNvSpPr/>
      </dsp:nvSpPr>
      <dsp:spPr>
        <a:xfrm>
          <a:off x="6480095" y="2849450"/>
          <a:ext cx="591824" cy="591824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MY" sz="2700" kern="1200"/>
        </a:p>
      </dsp:txBody>
      <dsp:txXfrm>
        <a:off x="6613255" y="2849450"/>
        <a:ext cx="325504" cy="4453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247" cy="49561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827" y="0"/>
            <a:ext cx="2946246" cy="49561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97060C-049E-475A-9AD1-9A7A73C4655B}" type="datetimeFigureOut">
              <a:rPr lang="en-MY" smtClean="0"/>
              <a:t>17/12/2019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377045"/>
            <a:ext cx="2946247" cy="4956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827" y="9377045"/>
            <a:ext cx="2946246" cy="4956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4CDB22-FB24-4A83-8C8C-D9359739D701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801510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  <a:t>17/12/2019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20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26986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3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8707598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4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1743101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5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6864650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6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3355580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7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58114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8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6394992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9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4527764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10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936386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11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9711890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12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4854675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13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6328299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14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6497265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15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4046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16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5581568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17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4328608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18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3357809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EE29CC0E-2368-4D26-81E8-013C9C8BAE1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33027" r="48124"/>
          <a:stretch/>
        </p:blipFill>
        <p:spPr>
          <a:xfrm>
            <a:off x="5468" y="1388838"/>
            <a:ext cx="6229869" cy="54691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EE29CC0E-2368-4D26-81E8-013C9C8BAE1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62355" t="7220" r="10967" b="64091"/>
          <a:stretch/>
        </p:blipFill>
        <p:spPr>
          <a:xfrm>
            <a:off x="6506140" y="0"/>
            <a:ext cx="5685860" cy="41578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484" y="155529"/>
            <a:ext cx="3162287" cy="1276799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20B38-1747-4034-9DCD-8F32AB7557EA}" type="datetime1">
              <a:rPr lang="en-MY" smtClean="0"/>
              <a:t>17/12/2019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  <p:sp>
        <p:nvSpPr>
          <p:cNvPr id="10" name="TextBox 9"/>
          <p:cNvSpPr txBox="1"/>
          <p:nvPr userDrawn="1"/>
        </p:nvSpPr>
        <p:spPr>
          <a:xfrm>
            <a:off x="0" y="6589938"/>
            <a:ext cx="16578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r>
              <a:rPr lang="en-MY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Neu</a:t>
            </a:r>
            <a:r>
              <a:rPr lang="en-MY" sz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Dimension 2018</a:t>
            </a:r>
            <a:endParaRPr lang="en-MY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9" name="Group 18"/>
          <p:cNvGrpSpPr/>
          <p:nvPr userDrawn="1"/>
        </p:nvGrpSpPr>
        <p:grpSpPr>
          <a:xfrm>
            <a:off x="1959408" y="5244297"/>
            <a:ext cx="8383394" cy="1258208"/>
            <a:chOff x="2007534" y="5244297"/>
            <a:chExt cx="8383394" cy="1258208"/>
          </a:xfrm>
        </p:grpSpPr>
        <p:pic>
          <p:nvPicPr>
            <p:cNvPr id="12" name="Picture 11">
              <a:extLst>
                <a:ext uri="{FF2B5EF4-FFF2-40B4-BE49-F238E27FC236}">
                  <a16:creationId xmlns="" xmlns:a16="http://schemas.microsoft.com/office/drawing/2014/main" id="{8E4A5D79-335C-4312-B824-647D3914F5F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07534" y="5247789"/>
              <a:ext cx="1713543" cy="1254716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="" xmlns:a16="http://schemas.microsoft.com/office/drawing/2014/main" id="{4E0AA0E1-D116-4552-8E48-B4E626BA18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431911" y="5244297"/>
              <a:ext cx="1001111" cy="1247430"/>
            </a:xfrm>
            <a:prstGeom prst="rect">
              <a:avLst/>
            </a:prstGeom>
          </p:spPr>
        </p:pic>
        <p:pic>
          <p:nvPicPr>
            <p:cNvPr id="17" name="Picture 24" descr="http://i1.ytimg.com/vi/X00EUZt-WK4/hqdefault.jpg">
              <a:extLst>
                <a:ext uri="{FF2B5EF4-FFF2-40B4-BE49-F238E27FC236}">
                  <a16:creationId xmlns="" xmlns:a16="http://schemas.microsoft.com/office/drawing/2014/main" id="{97B5EBA3-283F-412F-B54B-5515F99D38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3022" y="5255497"/>
              <a:ext cx="2129568" cy="12393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>
              <a:extLst>
                <a:ext uri="{FF2B5EF4-FFF2-40B4-BE49-F238E27FC236}">
                  <a16:creationId xmlns="" xmlns:a16="http://schemas.microsoft.com/office/drawing/2014/main" id="{A723D436-5AFC-48A8-A271-4DFB3EC002E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562590" y="5251812"/>
              <a:ext cx="2828338" cy="1239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2773" y="5245250"/>
              <a:ext cx="719138" cy="1247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59465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0254" y="50598"/>
            <a:ext cx="2019492" cy="815386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4B257-4EC1-4F3A-87C2-D91111C4BA27}" type="datetime1">
              <a:rPr lang="en-MY" smtClean="0"/>
              <a:t>17/12/2019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12900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EE29CC0E-2368-4D26-81E8-013C9C8BAE1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33027" r="48124"/>
          <a:stretch/>
        </p:blipFill>
        <p:spPr>
          <a:xfrm>
            <a:off x="5468" y="1388838"/>
            <a:ext cx="6229869" cy="54691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EE29CC0E-2368-4D26-81E8-013C9C8BAE1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62355" t="7220" r="10967" b="64091"/>
          <a:stretch/>
        </p:blipFill>
        <p:spPr>
          <a:xfrm>
            <a:off x="6506140" y="0"/>
            <a:ext cx="5685860" cy="41578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484" y="155529"/>
            <a:ext cx="3162287" cy="1276799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20B38-1747-4034-9DCD-8F32AB7557EA}" type="datetime1">
              <a:rPr lang="en-MY" smtClean="0">
                <a:solidFill>
                  <a:prstClr val="black">
                    <a:tint val="75000"/>
                  </a:prstClr>
                </a:solidFill>
              </a:rPr>
              <a:pPr/>
              <a:t>17/12/2019</a:t>
            </a:fld>
            <a:endParaRPr lang="en-MY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MY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0" y="6589938"/>
            <a:ext cx="16578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12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© </a:t>
            </a:r>
            <a:r>
              <a:rPr lang="en-MY" sz="1200" dirty="0" err="1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Neu</a:t>
            </a:r>
            <a:r>
              <a:rPr lang="en-MY" sz="12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Dimension 2018</a:t>
            </a:r>
            <a:endParaRPr lang="en-MY" sz="1200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grpSp>
        <p:nvGrpSpPr>
          <p:cNvPr id="19" name="Group 18"/>
          <p:cNvGrpSpPr/>
          <p:nvPr userDrawn="1"/>
        </p:nvGrpSpPr>
        <p:grpSpPr>
          <a:xfrm>
            <a:off x="1959408" y="5244297"/>
            <a:ext cx="8383394" cy="1258208"/>
            <a:chOff x="2007534" y="5244297"/>
            <a:chExt cx="8383394" cy="1258208"/>
          </a:xfrm>
        </p:grpSpPr>
        <p:pic>
          <p:nvPicPr>
            <p:cNvPr id="12" name="Picture 11">
              <a:extLst>
                <a:ext uri="{FF2B5EF4-FFF2-40B4-BE49-F238E27FC236}">
                  <a16:creationId xmlns="" xmlns:a16="http://schemas.microsoft.com/office/drawing/2014/main" id="{8E4A5D79-335C-4312-B824-647D3914F5F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07534" y="5247789"/>
              <a:ext cx="1713543" cy="1254716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="" xmlns:a16="http://schemas.microsoft.com/office/drawing/2014/main" id="{4E0AA0E1-D116-4552-8E48-B4E626BA18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431911" y="5244297"/>
              <a:ext cx="1001111" cy="1247430"/>
            </a:xfrm>
            <a:prstGeom prst="rect">
              <a:avLst/>
            </a:prstGeom>
          </p:spPr>
        </p:pic>
        <p:pic>
          <p:nvPicPr>
            <p:cNvPr id="17" name="Picture 24" descr="http://i1.ytimg.com/vi/X00EUZt-WK4/hqdefault.jpg">
              <a:extLst>
                <a:ext uri="{FF2B5EF4-FFF2-40B4-BE49-F238E27FC236}">
                  <a16:creationId xmlns="" xmlns:a16="http://schemas.microsoft.com/office/drawing/2014/main" id="{97B5EBA3-283F-412F-B54B-5515F99D38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3022" y="5255497"/>
              <a:ext cx="2129568" cy="12393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>
              <a:extLst>
                <a:ext uri="{FF2B5EF4-FFF2-40B4-BE49-F238E27FC236}">
                  <a16:creationId xmlns="" xmlns:a16="http://schemas.microsoft.com/office/drawing/2014/main" id="{A723D436-5AFC-48A8-A271-4DFB3EC002E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562590" y="5251812"/>
              <a:ext cx="2828338" cy="1239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2773" y="5245250"/>
              <a:ext cx="719138" cy="1247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666837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0254" y="50598"/>
            <a:ext cx="2019492" cy="815386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4B257-4EC1-4F3A-87C2-D91111C4BA27}" type="datetime1">
              <a:rPr lang="en-MY" smtClean="0">
                <a:solidFill>
                  <a:prstClr val="black">
                    <a:tint val="75000"/>
                  </a:prstClr>
                </a:solidFill>
              </a:rPr>
              <a:pPr/>
              <a:t>17/12/2019</a:t>
            </a:fld>
            <a:endParaRPr lang="en-MY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MY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2897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991"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352" lvl="0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smtClean="0"/>
              <a:t>Click to edit Master text styles</a:t>
            </a:r>
          </a:p>
          <a:p>
            <a:pPr marL="287352" lvl="1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smtClean="0"/>
              <a:t>Second level</a:t>
            </a:r>
          </a:p>
          <a:p>
            <a:pPr marL="287352" lvl="2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smtClean="0"/>
              <a:t>Third level</a:t>
            </a:r>
          </a:p>
          <a:p>
            <a:pPr marL="287352" lvl="3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smtClean="0"/>
              <a:t>Fourth level</a:t>
            </a:r>
          </a:p>
          <a:p>
            <a:pPr marL="287352" lvl="4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smtClean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  <a:t>17/12/2019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46065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ln/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+mj-lt"/>
        <a:buAutoNum type="arabicPeriod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991">
              <a:lnSpc>
                <a:spcPct val="80000"/>
              </a:lnSpc>
            </a:pPr>
            <a:r>
              <a:rPr lang="en-US" dirty="0" smtClean="0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352" lvl="0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 smtClean="0"/>
              <a:t>Click to edit Master text styles</a:t>
            </a:r>
          </a:p>
          <a:p>
            <a:pPr marL="404832" lvl="1" indent="-263538" defTabSz="1007991">
              <a:spcBef>
                <a:spcPts val="220"/>
              </a:spcBef>
              <a:spcAft>
                <a:spcPts val="441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en-US" dirty="0" smtClean="0"/>
              <a:t>Second level</a:t>
            </a:r>
          </a:p>
          <a:p>
            <a:pPr marL="573088" lvl="2" indent="-230188" defTabSz="1007991">
              <a:spcBef>
                <a:spcPts val="220"/>
              </a:spcBef>
              <a:spcAft>
                <a:spcPts val="441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 smtClean="0"/>
              <a:t>Third level</a:t>
            </a:r>
          </a:p>
          <a:p>
            <a:pPr marL="655195" lvl="3" indent="-151199" defTabSz="1007991">
              <a:spcBef>
                <a:spcPts val="220"/>
              </a:spcBef>
              <a:spcAft>
                <a:spcPts val="441"/>
              </a:spcAft>
              <a:buClr>
                <a:schemeClr val="accent5">
                  <a:lumMod val="75000"/>
                </a:schemeClr>
              </a:buClr>
              <a:buFont typeface="Wingdings 3" pitchFamily="18" charset="2"/>
              <a:buChar char=""/>
            </a:pPr>
            <a:r>
              <a:rPr lang="en-US" dirty="0" smtClean="0"/>
              <a:t>Fourth level</a:t>
            </a:r>
          </a:p>
          <a:p>
            <a:pPr marL="856794" lvl="4" indent="-151199" defTabSz="1007991">
              <a:spcBef>
                <a:spcPts val="220"/>
              </a:spcBef>
              <a:spcAft>
                <a:spcPts val="441"/>
              </a:spcAft>
              <a:buClr>
                <a:schemeClr val="accent5">
                  <a:lumMod val="75000"/>
                </a:schemeClr>
              </a:buClr>
              <a:buFont typeface="Wingdings 3" pitchFamily="18" charset="2"/>
              <a:buChar char=""/>
            </a:pPr>
            <a:r>
              <a:rPr lang="en-US" dirty="0" smtClean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>
                <a:solidFill>
                  <a:prstClr val="black">
                    <a:tint val="75000"/>
                  </a:prstClr>
                </a:solidFill>
              </a:rPr>
              <a:pPr/>
              <a:t>17/12/2019</a:t>
            </a:fld>
            <a:endParaRPr lang="en-MY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MY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387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ln/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+mj-lt"/>
        <a:buAutoNum type="arabicPeriod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82914" y="940231"/>
            <a:ext cx="10011508" cy="2645053"/>
          </a:xfrm>
        </p:spPr>
        <p:txBody>
          <a:bodyPr/>
          <a:lstStyle/>
          <a:p>
            <a:r>
              <a:rPr lang="en-MY" sz="5400" dirty="0" smtClean="0"/>
              <a:t>CHS QUALITY MANAGEMENT SYSTEM (QMS)</a:t>
            </a:r>
            <a:r>
              <a:rPr lang="en-MY" sz="7200" dirty="0" smtClean="0"/>
              <a:t/>
            </a:r>
            <a:br>
              <a:rPr lang="en-MY" sz="7200" dirty="0" smtClean="0"/>
            </a:br>
            <a:endParaRPr lang="en-MY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2870" y="3414803"/>
            <a:ext cx="9144000" cy="1655762"/>
          </a:xfrm>
        </p:spPr>
        <p:txBody>
          <a:bodyPr>
            <a:normAutofit lnSpcReduction="10000"/>
          </a:bodyPr>
          <a:lstStyle/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MY" dirty="0" smtClean="0"/>
              <a:t>Prepared by	            :    Nor Shafiza Binti </a:t>
            </a:r>
            <a:r>
              <a:rPr lang="en-MY" dirty="0" err="1" smtClean="0"/>
              <a:t>Ghazali</a:t>
            </a:r>
            <a:endParaRPr lang="en-MY" dirty="0" smtClean="0"/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dirty="0" smtClean="0"/>
              <a:t>Prepared for                :    JFE MODULE</a:t>
            </a:r>
            <a:endParaRPr lang="en-MY" dirty="0" smtClean="0"/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US" dirty="0" smtClean="0"/>
              <a:t>Date                              :    17 December 2019</a:t>
            </a:r>
            <a:endParaRPr lang="en-MY" dirty="0" smtClean="0"/>
          </a:p>
          <a:p>
            <a:pPr algn="l">
              <a:lnSpc>
                <a:spcPct val="150000"/>
              </a:lnSpc>
              <a:spcBef>
                <a:spcPts val="0"/>
              </a:spcBef>
            </a:pPr>
            <a:endParaRPr lang="en-US" dirty="0"/>
          </a:p>
          <a:p>
            <a:pPr algn="l">
              <a:lnSpc>
                <a:spcPct val="150000"/>
              </a:lnSpc>
              <a:spcBef>
                <a:spcPts val="0"/>
              </a:spcBef>
            </a:pPr>
            <a:endParaRPr lang="en-MY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en-MY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291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2</a:t>
            </a:fld>
            <a:endParaRPr lang="en-MY"/>
          </a:p>
        </p:txBody>
      </p:sp>
      <p:sp>
        <p:nvSpPr>
          <p:cNvPr id="3" name="TextBox 2"/>
          <p:cNvSpPr txBox="1"/>
          <p:nvPr/>
        </p:nvSpPr>
        <p:spPr>
          <a:xfrm>
            <a:off x="701040" y="1066800"/>
            <a:ext cx="759695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3200" dirty="0" smtClean="0"/>
              <a:t> What is QMS?</a:t>
            </a:r>
          </a:p>
          <a:p>
            <a:pPr marL="342900" indent="-342900">
              <a:buAutoNum type="arabicPeriod"/>
            </a:pPr>
            <a:r>
              <a:rPr lang="en-US" sz="3200" dirty="0" smtClean="0"/>
              <a:t> ISO &amp; API Q2 Definition</a:t>
            </a:r>
          </a:p>
          <a:p>
            <a:pPr marL="342900" indent="-342900">
              <a:buAutoNum type="arabicPeriod"/>
            </a:pPr>
            <a:r>
              <a:rPr lang="en-US" sz="3200" dirty="0" smtClean="0"/>
              <a:t> ISO and API Q2 Standard (for OPERATION)</a:t>
            </a:r>
          </a:p>
          <a:p>
            <a:pPr marL="342900" indent="-342900">
              <a:buAutoNum type="arabicPeriod"/>
            </a:pPr>
            <a:r>
              <a:rPr lang="en-US" sz="3200" dirty="0" smtClean="0"/>
              <a:t> Quality Manual as a Quality Standard</a:t>
            </a:r>
          </a:p>
          <a:p>
            <a:pPr marL="342900" indent="-342900">
              <a:buAutoNum type="arabicPeriod"/>
            </a:pPr>
            <a:r>
              <a:rPr lang="en-US" sz="3200" dirty="0" smtClean="0"/>
              <a:t> CHS Procedures and SOP/SSP</a:t>
            </a:r>
          </a:p>
          <a:p>
            <a:pPr marL="342900" indent="-342900">
              <a:buAutoNum type="arabicPeriod"/>
            </a:pPr>
            <a:endParaRPr lang="en-US" sz="32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259027" y="152697"/>
            <a:ext cx="9721111" cy="5078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CONTENTS</a:t>
            </a:r>
            <a:endParaRPr 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66448" y="576019"/>
            <a:ext cx="10106270" cy="181724"/>
            <a:chOff x="66448" y="713179"/>
            <a:chExt cx="10106270" cy="181724"/>
          </a:xfrm>
        </p:grpSpPr>
        <p:cxnSp>
          <p:nvCxnSpPr>
            <p:cNvPr id="7" name="Straight Connector 6"/>
            <p:cNvCxnSpPr/>
            <p:nvPr/>
          </p:nvCxnSpPr>
          <p:spPr>
            <a:xfrm>
              <a:off x="67744" y="819807"/>
              <a:ext cx="10008684" cy="0"/>
            </a:xfrm>
            <a:prstGeom prst="line">
              <a:avLst/>
            </a:prstGeom>
            <a:ln w="508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Oval 7"/>
            <p:cNvSpPr/>
            <p:nvPr/>
          </p:nvSpPr>
          <p:spPr>
            <a:xfrm>
              <a:off x="998013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9" name="Oval 8"/>
            <p:cNvSpPr/>
            <p:nvPr/>
          </p:nvSpPr>
          <p:spPr>
            <a:xfrm>
              <a:off x="6644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</p:grpSp>
    </p:spTree>
    <p:extLst>
      <p:ext uri="{BB962C8B-B14F-4D97-AF65-F5344CB8AC3E}">
        <p14:creationId xmlns:p14="http://schemas.microsoft.com/office/powerpoint/2010/main" val="882123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3</a:t>
            </a:fld>
            <a:endParaRPr lang="en-MY"/>
          </a:p>
        </p:txBody>
      </p:sp>
      <p:sp>
        <p:nvSpPr>
          <p:cNvPr id="8" name="object 52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3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40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41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274267" y="876608"/>
            <a:ext cx="980216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 </a:t>
            </a:r>
            <a:r>
              <a:rPr lang="en-US" sz="2000" dirty="0" smtClean="0"/>
              <a:t>    A</a:t>
            </a:r>
            <a:r>
              <a:rPr lang="en-US" sz="2000" b="1" dirty="0" smtClean="0"/>
              <a:t> </a:t>
            </a:r>
            <a:r>
              <a:rPr lang="en-US" sz="2000" b="1" dirty="0"/>
              <a:t>quality management system </a:t>
            </a:r>
            <a:r>
              <a:rPr lang="en-US" sz="2000" dirty="0"/>
              <a:t>(QMS) is a set of P</a:t>
            </a:r>
            <a:r>
              <a:rPr lang="en-US" sz="2000" dirty="0" smtClean="0"/>
              <a:t>olicies</a:t>
            </a:r>
            <a:r>
              <a:rPr lang="en-US" sz="2000" dirty="0"/>
              <a:t>, </a:t>
            </a:r>
            <a:r>
              <a:rPr lang="en-US" sz="2000" dirty="0" smtClean="0"/>
              <a:t>Processes </a:t>
            </a:r>
            <a:r>
              <a:rPr lang="en-US" sz="2000" dirty="0"/>
              <a:t>and </a:t>
            </a:r>
            <a:r>
              <a:rPr lang="en-US" sz="2000" dirty="0" smtClean="0"/>
              <a:t>Procedures </a:t>
            </a:r>
            <a:r>
              <a:rPr lang="en-US" sz="2000" dirty="0"/>
              <a:t>required for planning and execution </a:t>
            </a:r>
            <a:r>
              <a:rPr lang="en-US" sz="2000" dirty="0" smtClean="0"/>
              <a:t>(</a:t>
            </a:r>
            <a:r>
              <a:rPr lang="en-US" sz="2000" dirty="0"/>
              <a:t>production/development/service) in the core business area of an organization. (i.e. areas that can impact the </a:t>
            </a:r>
            <a:r>
              <a:rPr lang="en-US" sz="2000" dirty="0" smtClean="0"/>
              <a:t>organization’s </a:t>
            </a:r>
            <a:r>
              <a:rPr lang="en-US" sz="2000" dirty="0"/>
              <a:t>ability to meet customer requirements.) ISO </a:t>
            </a:r>
            <a:r>
              <a:rPr lang="en-US" sz="2000" dirty="0" smtClean="0"/>
              <a:t>9001:2015 </a:t>
            </a:r>
            <a:r>
              <a:rPr lang="en-US" sz="2000" dirty="0"/>
              <a:t>is an example of a Quality Management System.</a:t>
            </a:r>
          </a:p>
          <a:p>
            <a:endParaRPr lang="en-US" sz="2000" dirty="0" err="1" smtClean="0"/>
          </a:p>
        </p:txBody>
      </p:sp>
      <p:sp>
        <p:nvSpPr>
          <p:cNvPr id="17" name="TextBox 16"/>
          <p:cNvSpPr txBox="1"/>
          <p:nvPr/>
        </p:nvSpPr>
        <p:spPr>
          <a:xfrm>
            <a:off x="259027" y="152697"/>
            <a:ext cx="9721111" cy="5078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QMS?</a:t>
            </a:r>
            <a:endParaRPr 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66448" y="576019"/>
            <a:ext cx="10106270" cy="181724"/>
            <a:chOff x="66448" y="713179"/>
            <a:chExt cx="10106270" cy="181724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67744" y="819807"/>
              <a:ext cx="10008684" cy="0"/>
            </a:xfrm>
            <a:prstGeom prst="line">
              <a:avLst/>
            </a:prstGeom>
            <a:ln w="508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al 19"/>
            <p:cNvSpPr/>
            <p:nvPr/>
          </p:nvSpPr>
          <p:spPr>
            <a:xfrm>
              <a:off x="998013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21" name="Oval 20"/>
            <p:cNvSpPr/>
            <p:nvPr/>
          </p:nvSpPr>
          <p:spPr>
            <a:xfrm>
              <a:off x="6644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</p:grpSp>
      <p:graphicFrame>
        <p:nvGraphicFramePr>
          <p:cNvPr id="22" name="Diagram 21"/>
          <p:cNvGraphicFramePr/>
          <p:nvPr>
            <p:extLst>
              <p:ext uri="{D42A27DB-BD31-4B8C-83A1-F6EECF244321}">
                <p14:modId xmlns:p14="http://schemas.microsoft.com/office/powerpoint/2010/main" val="2434390840"/>
              </p:ext>
            </p:extLst>
          </p:nvPr>
        </p:nvGraphicFramePr>
        <p:xfrm>
          <a:off x="1879600" y="2582839"/>
          <a:ext cx="7579764" cy="41386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86185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4</a:t>
            </a:fld>
            <a:endParaRPr lang="en-MY"/>
          </a:p>
        </p:txBody>
      </p:sp>
      <p:sp>
        <p:nvSpPr>
          <p:cNvPr id="8" name="object 52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3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40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41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259027" y="152697"/>
            <a:ext cx="9721111" cy="5078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ISO &amp; API DEFINITION?</a:t>
            </a:r>
            <a:endParaRPr 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66448" y="576019"/>
            <a:ext cx="10106270" cy="181724"/>
            <a:chOff x="66448" y="713179"/>
            <a:chExt cx="10106270" cy="181724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67744" y="819807"/>
              <a:ext cx="10008684" cy="0"/>
            </a:xfrm>
            <a:prstGeom prst="line">
              <a:avLst/>
            </a:prstGeom>
            <a:ln w="508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al 19"/>
            <p:cNvSpPr/>
            <p:nvPr/>
          </p:nvSpPr>
          <p:spPr>
            <a:xfrm>
              <a:off x="998013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21" name="Oval 20"/>
            <p:cNvSpPr/>
            <p:nvPr/>
          </p:nvSpPr>
          <p:spPr>
            <a:xfrm>
              <a:off x="6644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</p:grp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8824948"/>
              </p:ext>
            </p:extLst>
          </p:nvPr>
        </p:nvGraphicFramePr>
        <p:xfrm>
          <a:off x="1628202" y="1527122"/>
          <a:ext cx="7972998" cy="309394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988583"/>
                <a:gridCol w="3984415"/>
              </a:tblGrid>
              <a:tr h="622737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ISO 9001:2015</a:t>
                      </a:r>
                      <a:endParaRPr lang="en-MY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API Spec Q2</a:t>
                      </a:r>
                      <a:endParaRPr lang="en-MY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471211">
                <a:tc>
                  <a:txBody>
                    <a:bodyPr/>
                    <a:lstStyle/>
                    <a:p>
                      <a:pPr algn="just"/>
                      <a:endParaRPr lang="en-MY" sz="1800" kern="1200" dirty="0" smtClean="0">
                        <a:effectLst/>
                      </a:endParaRPr>
                    </a:p>
                    <a:p>
                      <a:pPr algn="just"/>
                      <a:r>
                        <a:rPr lang="en-MY" sz="1800" kern="1200" dirty="0" smtClean="0">
                          <a:effectLst/>
                        </a:rPr>
                        <a:t>Related to Quality Management System, applicable to any organization from all types of business sectors and activities.</a:t>
                      </a:r>
                    </a:p>
                    <a:p>
                      <a:pPr algn="just"/>
                      <a:endParaRPr lang="en-US" sz="1800" kern="1200" dirty="0" smtClean="0">
                        <a:effectLst/>
                      </a:endParaRPr>
                    </a:p>
                    <a:p>
                      <a:pPr algn="just"/>
                      <a:endParaRPr lang="en-MY" sz="1800" u="none" strike="noStrike" kern="12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endParaRPr lang="en-US" sz="1800" dirty="0" smtClean="0"/>
                    </a:p>
                    <a:p>
                      <a:pPr algn="just"/>
                      <a:r>
                        <a:rPr lang="en-US" sz="1800" dirty="0" smtClean="0"/>
                        <a:t>Specification for Quality Management System Requirements for Service Supply Organizations for the Petroleum and Natural Gas Industries</a:t>
                      </a:r>
                    </a:p>
                    <a:p>
                      <a:pPr algn="just"/>
                      <a:endParaRPr lang="en-US" sz="1800" dirty="0" smtClean="0"/>
                    </a:p>
                    <a:p>
                      <a:pPr algn="just"/>
                      <a:endParaRPr lang="en-MY" sz="1800" b="0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4258339" y="3790376"/>
            <a:ext cx="3163538" cy="1131394"/>
            <a:chOff x="4258341" y="3185140"/>
            <a:chExt cx="2908521" cy="914400"/>
          </a:xfrm>
        </p:grpSpPr>
        <p:sp>
          <p:nvSpPr>
            <p:cNvPr id="2" name="Left-Right Arrow 1"/>
            <p:cNvSpPr/>
            <p:nvPr/>
          </p:nvSpPr>
          <p:spPr>
            <a:xfrm>
              <a:off x="4258341" y="3185140"/>
              <a:ext cx="2697480" cy="914400"/>
            </a:xfrm>
            <a:prstGeom prst="left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4272352" y="3332059"/>
              <a:ext cx="289451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00" b="1" dirty="0" smtClean="0"/>
                <a:t>EQUIVALENT</a:t>
              </a:r>
              <a:endParaRPr lang="en-MY" sz="4000" b="1" dirty="0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879603" y="5027469"/>
            <a:ext cx="5721597" cy="1479177"/>
            <a:chOff x="3879603" y="5027469"/>
            <a:chExt cx="5721597" cy="1479177"/>
          </a:xfrm>
        </p:grpSpPr>
        <p:sp>
          <p:nvSpPr>
            <p:cNvPr id="24" name="Explosion 1 23"/>
            <p:cNvSpPr/>
            <p:nvPr/>
          </p:nvSpPr>
          <p:spPr>
            <a:xfrm>
              <a:off x="3879603" y="5027469"/>
              <a:ext cx="5721597" cy="1479177"/>
            </a:xfrm>
            <a:prstGeom prst="irregularSeal1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892596" y="5290005"/>
              <a:ext cx="4044207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en-US" sz="2800" b="1" i="1" dirty="0">
                  <a:solidFill>
                    <a:srgbClr val="000099"/>
                  </a:solidFill>
                  <a:latin typeface="Calibri" panose="020F0502020204030204" pitchFamily="34" charset="0"/>
                  <a:cs typeface="Aparajita" panose="020B0604020202020204" pitchFamily="34" charset="0"/>
                </a:rPr>
                <a:t>DBSB was </a:t>
              </a:r>
              <a:r>
                <a:rPr lang="en-US" altLang="en-US" sz="2800" b="1" i="1" dirty="0" smtClean="0">
                  <a:solidFill>
                    <a:srgbClr val="000099"/>
                  </a:solidFill>
                  <a:latin typeface="Calibri" panose="020F0502020204030204" pitchFamily="34" charset="0"/>
                  <a:cs typeface="Aparajita" panose="020B0604020202020204" pitchFamily="34" charset="0"/>
                </a:rPr>
                <a:t>certified </a:t>
              </a:r>
              <a:r>
                <a:rPr lang="en-US" altLang="en-US" sz="2800" b="1" i="1" dirty="0">
                  <a:solidFill>
                    <a:srgbClr val="000099"/>
                  </a:solidFill>
                  <a:latin typeface="Calibri" panose="020F0502020204030204" pitchFamily="34" charset="0"/>
                  <a:cs typeface="Aparajita" panose="020B0604020202020204" pitchFamily="34" charset="0"/>
                </a:rPr>
                <a:t>to </a:t>
              </a:r>
              <a:endParaRPr lang="en-US" altLang="en-US" sz="2800" b="1" i="1" dirty="0" smtClean="0">
                <a:solidFill>
                  <a:srgbClr val="000099"/>
                </a:solidFill>
                <a:latin typeface="Calibri" panose="020F0502020204030204" pitchFamily="34" charset="0"/>
                <a:cs typeface="Aparajita" panose="020B0604020202020204" pitchFamily="34" charset="0"/>
              </a:endParaRPr>
            </a:p>
            <a:p>
              <a:r>
                <a:rPr lang="en-US" altLang="en-US" sz="2800" b="1" i="1" dirty="0">
                  <a:solidFill>
                    <a:srgbClr val="000099"/>
                  </a:solidFill>
                  <a:latin typeface="Calibri" panose="020F0502020204030204" pitchFamily="34" charset="0"/>
                  <a:cs typeface="Aparajita" panose="020B0604020202020204" pitchFamily="34" charset="0"/>
                </a:rPr>
                <a:t> </a:t>
              </a:r>
              <a:r>
                <a:rPr lang="en-US" altLang="en-US" sz="2800" b="1" i="1" dirty="0" smtClean="0">
                  <a:solidFill>
                    <a:srgbClr val="000099"/>
                  </a:solidFill>
                  <a:latin typeface="Calibri" panose="020F0502020204030204" pitchFamily="34" charset="0"/>
                  <a:cs typeface="Aparajita" panose="020B0604020202020204" pitchFamily="34" charset="0"/>
                </a:rPr>
                <a:t>       ISO </a:t>
              </a:r>
              <a:r>
                <a:rPr lang="en-US" altLang="en-US" sz="2800" b="1" i="1" dirty="0">
                  <a:solidFill>
                    <a:srgbClr val="000099"/>
                  </a:solidFill>
                  <a:latin typeface="Calibri" panose="020F0502020204030204" pitchFamily="34" charset="0"/>
                  <a:cs typeface="Aparajita" panose="020B0604020202020204" pitchFamily="34" charset="0"/>
                </a:rPr>
                <a:t>9001:2015 </a:t>
              </a:r>
              <a:endParaRPr lang="en-MY" sz="2800" dirty="0"/>
            </a:p>
          </p:txBody>
        </p:sp>
      </p:grpSp>
    </p:spTree>
    <p:extLst>
      <p:ext uri="{BB962C8B-B14F-4D97-AF65-F5344CB8AC3E}">
        <p14:creationId xmlns:p14="http://schemas.microsoft.com/office/powerpoint/2010/main" val="3835508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5</a:t>
            </a:fld>
            <a:endParaRPr lang="en-MY"/>
          </a:p>
        </p:txBody>
      </p:sp>
      <p:sp>
        <p:nvSpPr>
          <p:cNvPr id="8" name="object 52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3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40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41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259027" y="76497"/>
            <a:ext cx="9721111" cy="5078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ISO &amp; API Q2 STANDARD (for OPERATION)</a:t>
            </a:r>
            <a:endParaRPr 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66448" y="484579"/>
            <a:ext cx="10106270" cy="181724"/>
            <a:chOff x="66448" y="713179"/>
            <a:chExt cx="10106270" cy="181724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67744" y="819807"/>
              <a:ext cx="10008684" cy="0"/>
            </a:xfrm>
            <a:prstGeom prst="line">
              <a:avLst/>
            </a:prstGeom>
            <a:ln w="508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al 19"/>
            <p:cNvSpPr/>
            <p:nvPr/>
          </p:nvSpPr>
          <p:spPr>
            <a:xfrm>
              <a:off x="998013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21" name="Oval 20"/>
            <p:cNvSpPr/>
            <p:nvPr/>
          </p:nvSpPr>
          <p:spPr>
            <a:xfrm>
              <a:off x="6644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</p:grp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4877805"/>
              </p:ext>
            </p:extLst>
          </p:nvPr>
        </p:nvGraphicFramePr>
        <p:xfrm>
          <a:off x="27538" y="689120"/>
          <a:ext cx="12125551" cy="61231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6065945"/>
                <a:gridCol w="6059606"/>
              </a:tblGrid>
              <a:tr h="40816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ISO 9001:2015</a:t>
                      </a:r>
                      <a:endParaRPr lang="en-MY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API Spec Q2</a:t>
                      </a:r>
                      <a:endParaRPr lang="en-MY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303520">
                <a:tc>
                  <a:txBody>
                    <a:bodyPr/>
                    <a:lstStyle/>
                    <a:p>
                      <a:pPr algn="just"/>
                      <a:r>
                        <a:rPr lang="en-US" sz="1400" kern="1200" dirty="0" smtClean="0">
                          <a:effectLst/>
                        </a:rPr>
                        <a:t>4.4 Quality Management System and its processes</a:t>
                      </a:r>
                    </a:p>
                    <a:p>
                      <a:pPr algn="just"/>
                      <a:r>
                        <a:rPr lang="en-US" sz="1400" kern="1200" dirty="0" smtClean="0">
                          <a:effectLst/>
                        </a:rPr>
                        <a:t>4.4.1 </a:t>
                      </a:r>
                      <a:r>
                        <a:rPr lang="en-US" sz="1400" b="1" kern="1200" dirty="0" smtClean="0">
                          <a:effectLst/>
                        </a:rPr>
                        <a:t>The organization shall establish, implement, maintain and continually improve</a:t>
                      </a:r>
                      <a:r>
                        <a:rPr lang="en-US" sz="1400" kern="1200" dirty="0" smtClean="0">
                          <a:effectLst/>
                        </a:rPr>
                        <a:t> a QMS, including the processes needed and their interactions</a:t>
                      </a:r>
                    </a:p>
                    <a:p>
                      <a:pPr algn="just"/>
                      <a:r>
                        <a:rPr lang="en-US" sz="1400" kern="1200" dirty="0" smtClean="0">
                          <a:effectLst/>
                        </a:rPr>
                        <a:t>4.4.2</a:t>
                      </a:r>
                      <a:r>
                        <a:rPr lang="en-US" sz="1400" kern="1200" baseline="0" dirty="0" smtClean="0">
                          <a:effectLst/>
                        </a:rPr>
                        <a:t> </a:t>
                      </a:r>
                    </a:p>
                    <a:p>
                      <a:pPr marL="342900" indent="-342900" algn="just">
                        <a:buAutoNum type="alphaLcParenR"/>
                      </a:pPr>
                      <a:r>
                        <a:rPr lang="en-US" sz="1400" b="1" kern="1200" baseline="0" dirty="0" smtClean="0">
                          <a:effectLst/>
                        </a:rPr>
                        <a:t>Maintain documented </a:t>
                      </a:r>
                      <a:r>
                        <a:rPr lang="en-US" sz="1400" kern="1200" baseline="0" dirty="0" smtClean="0">
                          <a:effectLst/>
                        </a:rPr>
                        <a:t>information to support the operation of its processes</a:t>
                      </a:r>
                    </a:p>
                    <a:p>
                      <a:pPr marL="342900" indent="-342900" algn="just">
                        <a:buAutoNum type="alphaLcParenR"/>
                      </a:pPr>
                      <a:r>
                        <a:rPr lang="en-US" sz="1400" b="1" kern="1200" baseline="0" dirty="0" smtClean="0">
                          <a:effectLst/>
                        </a:rPr>
                        <a:t>Retain documented </a:t>
                      </a:r>
                      <a:r>
                        <a:rPr lang="en-US" sz="1400" kern="1200" baseline="0" dirty="0" smtClean="0">
                          <a:effectLst/>
                        </a:rPr>
                        <a:t>information to have confidence that the processes are being carried out as planned</a:t>
                      </a:r>
                    </a:p>
                    <a:p>
                      <a:pPr marL="0" indent="0" algn="just">
                        <a:buNone/>
                      </a:pPr>
                      <a:endParaRPr lang="en-US" sz="700" kern="1200" baseline="0" dirty="0" smtClean="0">
                        <a:effectLst/>
                      </a:endParaRPr>
                    </a:p>
                    <a:p>
                      <a:pPr marL="0" indent="0" algn="just">
                        <a:buNone/>
                      </a:pPr>
                      <a:r>
                        <a:rPr lang="en-US" sz="1400" kern="1200" baseline="0" dirty="0" smtClean="0">
                          <a:effectLst/>
                        </a:rPr>
                        <a:t>7.2 Competence </a:t>
                      </a:r>
                    </a:p>
                    <a:p>
                      <a:pPr marL="0" indent="0" algn="just">
                        <a:buNone/>
                      </a:pPr>
                      <a:r>
                        <a:rPr lang="en-US" sz="1400" kern="1200" baseline="0" dirty="0" smtClean="0">
                          <a:effectLst/>
                        </a:rPr>
                        <a:t>The organization shall:</a:t>
                      </a:r>
                    </a:p>
                    <a:p>
                      <a:pPr marL="342900" indent="-342900" algn="just">
                        <a:buAutoNum type="alphaLcParenR"/>
                      </a:pPr>
                      <a:r>
                        <a:rPr lang="en-US" sz="1400" kern="1200" baseline="0" dirty="0" smtClean="0">
                          <a:effectLst/>
                        </a:rPr>
                        <a:t>Determine the necessary competence of persons doing work under its control that affects the performance and effectiveness of QMS</a:t>
                      </a:r>
                    </a:p>
                    <a:p>
                      <a:pPr marL="342900" indent="-342900" algn="just">
                        <a:buAutoNum type="alphaLcParenR"/>
                      </a:pPr>
                      <a:r>
                        <a:rPr lang="en-US" sz="1400" kern="1200" baseline="0" dirty="0" smtClean="0">
                          <a:effectLst/>
                        </a:rPr>
                        <a:t>Ensure that these persons are competent on the basis of appropriate education, training, skills and experience</a:t>
                      </a:r>
                      <a:endParaRPr lang="en-US" sz="1400" kern="1200" dirty="0" smtClean="0">
                        <a:effectLst/>
                      </a:endParaRPr>
                    </a:p>
                    <a:p>
                      <a:pPr algn="just"/>
                      <a:endParaRPr lang="en-US" sz="800" kern="1200" dirty="0" smtClean="0">
                        <a:effectLst/>
                      </a:endParaRPr>
                    </a:p>
                    <a:p>
                      <a:pPr algn="just"/>
                      <a:r>
                        <a:rPr lang="en-MY" sz="1400" kern="1200" dirty="0" smtClean="0">
                          <a:effectLst/>
                        </a:rPr>
                        <a:t>8.1 Operational planning and control</a:t>
                      </a:r>
                    </a:p>
                    <a:p>
                      <a:pPr algn="just"/>
                      <a:r>
                        <a:rPr lang="en-US" sz="1400" kern="1200" dirty="0" smtClean="0">
                          <a:effectLst/>
                        </a:rPr>
                        <a:t>8.2 Requirements for products and services</a:t>
                      </a:r>
                    </a:p>
                    <a:p>
                      <a:pPr algn="just"/>
                      <a:r>
                        <a:rPr lang="en-US" sz="1400" kern="1200" dirty="0" smtClean="0">
                          <a:effectLst/>
                        </a:rPr>
                        <a:t>8.3 Design and development of products and services (Inputs, design controls and outputs)</a:t>
                      </a:r>
                    </a:p>
                    <a:p>
                      <a:pPr algn="just"/>
                      <a:endParaRPr lang="en-US" sz="900" kern="1200" dirty="0" smtClean="0">
                        <a:effectLst/>
                      </a:endParaRPr>
                    </a:p>
                    <a:p>
                      <a:pPr algn="just"/>
                      <a:r>
                        <a:rPr lang="en-US" sz="1400" kern="1200" dirty="0" smtClean="0">
                          <a:effectLst/>
                        </a:rPr>
                        <a:t>8.5</a:t>
                      </a:r>
                      <a:r>
                        <a:rPr lang="en-US" sz="1400" kern="1200" baseline="0" dirty="0" smtClean="0">
                          <a:effectLst/>
                        </a:rPr>
                        <a:t> Production and Service </a:t>
                      </a:r>
                      <a:r>
                        <a:rPr lang="en-US" sz="1400" kern="1200" baseline="0" dirty="0" smtClean="0">
                          <a:effectLst/>
                        </a:rPr>
                        <a:t>Provision – The organization shall implement production and service provision under controlled conditions such as availability of documented information</a:t>
                      </a:r>
                      <a:endParaRPr lang="en-US" sz="1400" kern="1200" baseline="0" dirty="0" smtClean="0">
                        <a:effectLst/>
                      </a:endParaRPr>
                    </a:p>
                    <a:p>
                      <a:pPr algn="just"/>
                      <a:endParaRPr lang="en-US" sz="900" kern="1200" baseline="0" dirty="0" smtClean="0">
                        <a:effectLst/>
                      </a:endParaRPr>
                    </a:p>
                    <a:p>
                      <a:pPr algn="just"/>
                      <a:r>
                        <a:rPr lang="en-US" sz="1400" kern="1200" baseline="0" dirty="0" smtClean="0">
                          <a:effectLst/>
                        </a:rPr>
                        <a:t>8.5.5 Post-delivery activities – The organization shall meet requirements for post-delivery activities associated with the products and services such as customer requirements (DOR, Personnel and Equipment Utilization, Offshore activity Summary) and customer feedback</a:t>
                      </a:r>
                      <a:r>
                        <a:rPr lang="en-US" sz="1400" kern="1200" dirty="0" smtClean="0">
                          <a:effectLst/>
                        </a:rPr>
                        <a:t> (CSS Form)</a:t>
                      </a:r>
                      <a:endParaRPr lang="en-MY" sz="1400" kern="1200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 smtClean="0"/>
                        <a:t>4 Quality Management System Requirements </a:t>
                      </a:r>
                    </a:p>
                    <a:p>
                      <a:pPr algn="just"/>
                      <a:r>
                        <a:rPr lang="en-US" sz="1400" dirty="0" smtClean="0"/>
                        <a:t>4.1.1 The organization</a:t>
                      </a:r>
                      <a:r>
                        <a:rPr lang="en-US" sz="1400" baseline="0" dirty="0" smtClean="0"/>
                        <a:t> shall establish, document, implement, maintain, measure the effectiveness of, and improve upon a QMS in accordance with the requirements of this document</a:t>
                      </a:r>
                    </a:p>
                    <a:p>
                      <a:pPr algn="just"/>
                      <a:endParaRPr lang="en-US" sz="1400" baseline="0" dirty="0" smtClean="0"/>
                    </a:p>
                    <a:p>
                      <a:pPr algn="just"/>
                      <a:r>
                        <a:rPr lang="en-US" sz="1400" baseline="0" dirty="0" smtClean="0"/>
                        <a:t>4.3.2.3 Training and Awareness</a:t>
                      </a:r>
                    </a:p>
                    <a:p>
                      <a:pPr algn="just"/>
                      <a:r>
                        <a:rPr lang="en-US" sz="1400" baseline="0" dirty="0" smtClean="0"/>
                        <a:t>The organization shall:</a:t>
                      </a:r>
                    </a:p>
                    <a:p>
                      <a:pPr marL="342900" indent="-342900" algn="just">
                        <a:buAutoNum type="alphaLcParenR"/>
                      </a:pPr>
                      <a:r>
                        <a:rPr lang="en-US" sz="1400" baseline="0" dirty="0" smtClean="0"/>
                        <a:t>Provide for QMS training and for job training of the organization’s personnel who effect the execution of services or provision of service-related products.</a:t>
                      </a:r>
                    </a:p>
                    <a:p>
                      <a:pPr marL="342900" indent="-342900" algn="just">
                        <a:buAutoNum type="alphaLcParenR"/>
                      </a:pPr>
                      <a:r>
                        <a:rPr lang="en-US" sz="1400" baseline="0" dirty="0" smtClean="0"/>
                        <a:t>Maintain appropriate records of education, training, skills and experience</a:t>
                      </a:r>
                    </a:p>
                    <a:p>
                      <a:pPr marL="0" indent="0" algn="just">
                        <a:buNone/>
                      </a:pPr>
                      <a:endParaRPr lang="en-US" sz="1400" dirty="0" smtClean="0"/>
                    </a:p>
                    <a:p>
                      <a:pPr algn="just"/>
                      <a:r>
                        <a:rPr lang="en-US" sz="1400" dirty="0" smtClean="0"/>
                        <a:t>5.2 Planning</a:t>
                      </a:r>
                    </a:p>
                    <a:p>
                      <a:pPr algn="just"/>
                      <a:r>
                        <a:rPr lang="en-US" sz="1400" dirty="0" smtClean="0"/>
                        <a:t>The organization shall identify and plan the processes and documents needed for service and service-related product </a:t>
                      </a:r>
                    </a:p>
                    <a:p>
                      <a:pPr algn="just"/>
                      <a:endParaRPr lang="en-US" sz="1400" dirty="0" smtClean="0"/>
                    </a:p>
                    <a:p>
                      <a:pPr algn="just"/>
                      <a:r>
                        <a:rPr lang="en-US" sz="1400" dirty="0" smtClean="0"/>
                        <a:t>5.4 Design and Development (Planning, Inputs, Outputs, verification, Final Review and Approval)</a:t>
                      </a:r>
                    </a:p>
                    <a:p>
                      <a:pPr algn="just"/>
                      <a:endParaRPr lang="en-US" sz="1400" dirty="0" smtClean="0"/>
                    </a:p>
                    <a:p>
                      <a:pPr algn="just"/>
                      <a:r>
                        <a:rPr lang="en-US" sz="1400" dirty="0" smtClean="0"/>
                        <a:t>5.7 Execution of Service –</a:t>
                      </a:r>
                      <a:r>
                        <a:rPr lang="en-US" sz="1400" baseline="0" dirty="0" smtClean="0"/>
                        <a:t> Controls for execution of the service shall be documented (checklists, process sheet or other types of documents)</a:t>
                      </a:r>
                    </a:p>
                    <a:p>
                      <a:pPr algn="just"/>
                      <a:endParaRPr lang="en-US" sz="1400" baseline="0" dirty="0" smtClean="0"/>
                    </a:p>
                    <a:p>
                      <a:pPr algn="just"/>
                      <a:r>
                        <a:rPr lang="en-US" sz="1400" baseline="0" dirty="0" smtClean="0"/>
                        <a:t>5.9 Service Performance Validation – The organization shall maintain a documented procedure to validate the execution of the service performance to confirm that requirements were achieved</a:t>
                      </a:r>
                      <a:endParaRPr lang="en-US" sz="1400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0915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6</a:t>
            </a:fld>
            <a:endParaRPr lang="en-MY"/>
          </a:p>
        </p:txBody>
      </p:sp>
      <p:sp>
        <p:nvSpPr>
          <p:cNvPr id="8" name="object 52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3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40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41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259027" y="152697"/>
            <a:ext cx="9721111" cy="5078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STANDARD REQUIREMENT (ISO &amp; API Q2)</a:t>
            </a:r>
            <a:endParaRPr 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66448" y="576019"/>
            <a:ext cx="10106270" cy="181724"/>
            <a:chOff x="66448" y="713179"/>
            <a:chExt cx="10106270" cy="181724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67744" y="819807"/>
              <a:ext cx="10008684" cy="0"/>
            </a:xfrm>
            <a:prstGeom prst="line">
              <a:avLst/>
            </a:prstGeom>
            <a:ln w="508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al 19"/>
            <p:cNvSpPr/>
            <p:nvPr/>
          </p:nvSpPr>
          <p:spPr>
            <a:xfrm>
              <a:off x="998013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21" name="Oval 20"/>
            <p:cNvSpPr/>
            <p:nvPr/>
          </p:nvSpPr>
          <p:spPr>
            <a:xfrm>
              <a:off x="6644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</p:grp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0271178"/>
              </p:ext>
            </p:extLst>
          </p:nvPr>
        </p:nvGraphicFramePr>
        <p:xfrm>
          <a:off x="259027" y="1052187"/>
          <a:ext cx="11010156" cy="502085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604016"/>
                <a:gridCol w="6056497"/>
                <a:gridCol w="1559078"/>
                <a:gridCol w="1467368"/>
                <a:gridCol w="1323197"/>
              </a:tblGrid>
              <a:tr h="523648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No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Requirements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ISO 9001:2008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ISO 9001:2015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API SPEC Q2</a:t>
                      </a:r>
                      <a:endParaRPr lang="en-MY" sz="1400" dirty="0"/>
                    </a:p>
                  </a:txBody>
                  <a:tcPr/>
                </a:tc>
              </a:tr>
              <a:tr h="37476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Quality manual, policy &amp; objectives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</a:p>
                  </a:txBody>
                  <a:tcPr/>
                </a:tc>
              </a:tr>
              <a:tr h="37476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2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Communications (internal &amp; external)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Yes</a:t>
                      </a:r>
                    </a:p>
                  </a:txBody>
                  <a:tcPr/>
                </a:tc>
              </a:tr>
              <a:tr h="37476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3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Management responsibility</a:t>
                      </a:r>
                      <a:r>
                        <a:rPr lang="en-US" sz="1400" baseline="0" dirty="0" smtClean="0"/>
                        <a:t> (org. structure)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Yes</a:t>
                      </a:r>
                    </a:p>
                  </a:txBody>
                  <a:tcPr/>
                </a:tc>
              </a:tr>
              <a:tr h="37476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4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Responsibility &amp; Authority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Yes</a:t>
                      </a:r>
                    </a:p>
                  </a:txBody>
                  <a:tcPr/>
                </a:tc>
              </a:tr>
              <a:tr h="37476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5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Personnel</a:t>
                      </a:r>
                      <a:r>
                        <a:rPr lang="en-US" sz="1400" baseline="0" dirty="0" smtClean="0"/>
                        <a:t> competence, training &amp; awareness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MY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Yes</a:t>
                      </a:r>
                    </a:p>
                  </a:txBody>
                  <a:tcPr/>
                </a:tc>
              </a:tr>
              <a:tr h="37476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6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Control of documents &amp; records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</a:tr>
              <a:tr h="37476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7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Contract Review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</a:tr>
              <a:tr h="37476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8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Planning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</a:tr>
              <a:tr h="37476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9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Risk Assessment and Management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MY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</a:tr>
              <a:tr h="37476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10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Design and</a:t>
                      </a:r>
                      <a:r>
                        <a:rPr lang="en-US" sz="1400" baseline="0" dirty="0" smtClean="0"/>
                        <a:t> Development (planning, input, output, verification)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MY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</a:tr>
              <a:tr h="37476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11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Contingency planning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MY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</a:tr>
              <a:tr h="37476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12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Purchasing Control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127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7</a:t>
            </a:fld>
            <a:endParaRPr lang="en-MY"/>
          </a:p>
        </p:txBody>
      </p:sp>
      <p:sp>
        <p:nvSpPr>
          <p:cNvPr id="8" name="object 52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3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40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41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259027" y="152697"/>
            <a:ext cx="9721111" cy="5078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STANDARD REQUIREMENT (ISO &amp; API Q2)</a:t>
            </a:r>
            <a:endParaRPr 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66448" y="576019"/>
            <a:ext cx="10106270" cy="181724"/>
            <a:chOff x="66448" y="713179"/>
            <a:chExt cx="10106270" cy="181724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67744" y="819807"/>
              <a:ext cx="10008684" cy="0"/>
            </a:xfrm>
            <a:prstGeom prst="line">
              <a:avLst/>
            </a:prstGeom>
            <a:ln w="508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al 19"/>
            <p:cNvSpPr/>
            <p:nvPr/>
          </p:nvSpPr>
          <p:spPr>
            <a:xfrm>
              <a:off x="998013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21" name="Oval 20"/>
            <p:cNvSpPr/>
            <p:nvPr/>
          </p:nvSpPr>
          <p:spPr>
            <a:xfrm>
              <a:off x="6644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</p:grp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7281713"/>
              </p:ext>
            </p:extLst>
          </p:nvPr>
        </p:nvGraphicFramePr>
        <p:xfrm>
          <a:off x="282684" y="1070938"/>
          <a:ext cx="10994916" cy="519916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603180"/>
                <a:gridCol w="6048114"/>
                <a:gridCol w="1556920"/>
                <a:gridCol w="1465337"/>
                <a:gridCol w="1321365"/>
              </a:tblGrid>
              <a:tr h="535364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No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Requirements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ISO 9001:2008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ISO 9001:2015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API SPEC Q2</a:t>
                      </a:r>
                      <a:endParaRPr lang="en-MY" sz="1400" dirty="0"/>
                    </a:p>
                  </a:txBody>
                  <a:tcPr anchor="ctr"/>
                </a:tc>
              </a:tr>
              <a:tr h="38315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13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Control of Service Provision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</a:p>
                  </a:txBody>
                  <a:tcPr/>
                </a:tc>
              </a:tr>
              <a:tr h="38315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14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Service Quality Plan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MY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MY" sz="1400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Yes</a:t>
                      </a:r>
                    </a:p>
                  </a:txBody>
                  <a:tcPr/>
                </a:tc>
              </a:tr>
              <a:tr h="38315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15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Identification and traceability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Yes</a:t>
                      </a:r>
                    </a:p>
                  </a:txBody>
                  <a:tcPr/>
                </a:tc>
              </a:tr>
              <a:tr h="38315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16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Service-related</a:t>
                      </a:r>
                      <a:r>
                        <a:rPr lang="en-US" sz="1400" baseline="0" dirty="0" smtClean="0"/>
                        <a:t> product status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MY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MY" sz="1400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Yes</a:t>
                      </a:r>
                    </a:p>
                  </a:txBody>
                  <a:tcPr/>
                </a:tc>
              </a:tr>
              <a:tr h="38315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17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Customer property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MY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Yes</a:t>
                      </a:r>
                    </a:p>
                  </a:txBody>
                  <a:tcPr/>
                </a:tc>
              </a:tr>
              <a:tr h="38315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18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Preservation of service-related product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MY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</a:tr>
              <a:tr h="38315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19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Validation of Service-related</a:t>
                      </a:r>
                      <a:r>
                        <a:rPr lang="en-US" sz="1400" baseline="0" dirty="0" smtClean="0"/>
                        <a:t> product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MY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MY" sz="1400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</a:tr>
              <a:tr h="38315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20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Preventative maintenance, inspection and test program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MY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MY" sz="1400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</a:tr>
              <a:tr h="449114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21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Control of testing, measuring, monitoring and detection equipment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</a:tr>
              <a:tr h="38315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22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Service performance validation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MY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</a:tr>
              <a:tr h="38315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23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Control of nonconformities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</a:tr>
              <a:tr h="38315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24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Management of Change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MY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Yes</a:t>
                      </a:r>
                      <a:endParaRPr lang="en-MY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1136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8</a:t>
            </a:fld>
            <a:endParaRPr lang="en-MY"/>
          </a:p>
        </p:txBody>
      </p:sp>
      <p:sp>
        <p:nvSpPr>
          <p:cNvPr id="8" name="object 52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3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40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41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259027" y="152697"/>
            <a:ext cx="9721111" cy="5078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STANDARD REQUIREMENT (ISO &amp; API Q2)</a:t>
            </a:r>
            <a:endParaRPr 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66448" y="576019"/>
            <a:ext cx="10106270" cy="181724"/>
            <a:chOff x="66448" y="713179"/>
            <a:chExt cx="10106270" cy="181724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67744" y="819807"/>
              <a:ext cx="10008684" cy="0"/>
            </a:xfrm>
            <a:prstGeom prst="line">
              <a:avLst/>
            </a:prstGeom>
            <a:ln w="508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al 19"/>
            <p:cNvSpPr/>
            <p:nvPr/>
          </p:nvSpPr>
          <p:spPr>
            <a:xfrm>
              <a:off x="998013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21" name="Oval 20"/>
            <p:cNvSpPr/>
            <p:nvPr/>
          </p:nvSpPr>
          <p:spPr>
            <a:xfrm>
              <a:off x="6644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</p:grp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2929498"/>
              </p:ext>
            </p:extLst>
          </p:nvPr>
        </p:nvGraphicFramePr>
        <p:xfrm>
          <a:off x="206484" y="1070942"/>
          <a:ext cx="11147314" cy="305909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611540"/>
                <a:gridCol w="6131946"/>
                <a:gridCol w="1578500"/>
                <a:gridCol w="1485647"/>
                <a:gridCol w="1339681"/>
              </a:tblGrid>
              <a:tr h="498778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No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Requirements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ISO 9001:2008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ISO 9001:2015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API SPEC Q2</a:t>
                      </a:r>
                      <a:endParaRPr lang="en-MY" sz="1400" dirty="0"/>
                    </a:p>
                  </a:txBody>
                  <a:tcPr anchor="ctr"/>
                </a:tc>
              </a:tr>
              <a:tr h="42672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25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Customer</a:t>
                      </a:r>
                      <a:r>
                        <a:rPr lang="en-US" sz="1400" baseline="0" dirty="0" smtClean="0"/>
                        <a:t> satisfaction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Yes</a:t>
                      </a:r>
                      <a:endParaRPr lang="en-MY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Yes</a:t>
                      </a:r>
                    </a:p>
                  </a:txBody>
                  <a:tcPr anchor="ctr"/>
                </a:tc>
              </a:tr>
              <a:tr h="41148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26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Internal Audit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Yes</a:t>
                      </a:r>
                      <a:endParaRPr lang="en-MY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Yes</a:t>
                      </a:r>
                      <a:endParaRPr lang="en-MY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Yes</a:t>
                      </a:r>
                    </a:p>
                  </a:txBody>
                  <a:tcPr anchor="ctr"/>
                </a:tc>
              </a:tr>
              <a:tr h="42672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27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Analysis of</a:t>
                      </a:r>
                      <a:r>
                        <a:rPr lang="en-US" sz="1400" baseline="0" dirty="0" smtClean="0"/>
                        <a:t> Data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Yes</a:t>
                      </a:r>
                      <a:endParaRPr lang="en-MY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Yes</a:t>
                      </a:r>
                      <a:endParaRPr lang="en-MY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Yes</a:t>
                      </a:r>
                    </a:p>
                  </a:txBody>
                  <a:tcPr anchor="ctr"/>
                </a:tc>
              </a:tr>
              <a:tr h="42672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28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Corrective Action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Yes</a:t>
                      </a:r>
                      <a:endParaRPr lang="en-MY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Yes</a:t>
                      </a:r>
                      <a:endParaRPr lang="en-MY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Yes</a:t>
                      </a:r>
                    </a:p>
                  </a:txBody>
                  <a:tcPr anchor="ctr"/>
                </a:tc>
              </a:tr>
              <a:tr h="41148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29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Preventive Action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Yes</a:t>
                      </a:r>
                      <a:endParaRPr lang="en-MY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Yes</a:t>
                      </a:r>
                      <a:endParaRPr lang="en-MY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Yes</a:t>
                      </a:r>
                    </a:p>
                  </a:txBody>
                  <a:tcPr anchor="ctr"/>
                </a:tc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30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Management Review</a:t>
                      </a:r>
                      <a:endParaRPr lang="en-MY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Yes</a:t>
                      </a:r>
                      <a:endParaRPr lang="en-MY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/>
                        <a:t>Yes</a:t>
                      </a:r>
                      <a:endParaRPr lang="en-MY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Yes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8390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9</a:t>
            </a:fld>
            <a:endParaRPr lang="en-MY"/>
          </a:p>
        </p:txBody>
      </p:sp>
      <p:sp>
        <p:nvSpPr>
          <p:cNvPr id="8" name="object 52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3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40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41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259027" y="152697"/>
            <a:ext cx="9721111" cy="5078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QUALITY MANUAL – as a standard for DB</a:t>
            </a:r>
            <a:endParaRPr 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66448" y="576019"/>
            <a:ext cx="10106270" cy="181724"/>
            <a:chOff x="66448" y="713179"/>
            <a:chExt cx="10106270" cy="181724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67744" y="819807"/>
              <a:ext cx="10008684" cy="0"/>
            </a:xfrm>
            <a:prstGeom prst="line">
              <a:avLst/>
            </a:prstGeom>
            <a:ln w="508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al 19"/>
            <p:cNvSpPr/>
            <p:nvPr/>
          </p:nvSpPr>
          <p:spPr>
            <a:xfrm>
              <a:off x="998013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21" name="Oval 20"/>
            <p:cNvSpPr/>
            <p:nvPr/>
          </p:nvSpPr>
          <p:spPr>
            <a:xfrm>
              <a:off x="6644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</p:grp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9558020"/>
              </p:ext>
            </p:extLst>
          </p:nvPr>
        </p:nvGraphicFramePr>
        <p:xfrm>
          <a:off x="277946" y="934811"/>
          <a:ext cx="3329410" cy="1371135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3329410"/>
              </a:tblGrid>
              <a:tr h="456735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QUALITY MANUAL</a:t>
                      </a:r>
                      <a:endParaRPr lang="en-MY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75777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US" dirty="0" smtClean="0"/>
                        <a:t>DBSB-QM Quality Manual ISO 9001:2015</a:t>
                      </a:r>
                    </a:p>
                    <a:p>
                      <a:endParaRPr lang="en-MY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7025" y="862241"/>
            <a:ext cx="4034518" cy="5906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759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10</a:t>
            </a:fld>
            <a:endParaRPr lang="en-MY"/>
          </a:p>
        </p:txBody>
      </p:sp>
      <p:sp>
        <p:nvSpPr>
          <p:cNvPr id="8" name="object 52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3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40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41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259027" y="152697"/>
            <a:ext cx="9721111" cy="5078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CHS PROCEDURE &amp; SOP/SSP</a:t>
            </a:r>
            <a:endParaRPr 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66448" y="576019"/>
            <a:ext cx="10106270" cy="181724"/>
            <a:chOff x="66448" y="713179"/>
            <a:chExt cx="10106270" cy="181724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67744" y="819807"/>
              <a:ext cx="10008684" cy="0"/>
            </a:xfrm>
            <a:prstGeom prst="line">
              <a:avLst/>
            </a:prstGeom>
            <a:ln w="508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al 19"/>
            <p:cNvSpPr/>
            <p:nvPr/>
          </p:nvSpPr>
          <p:spPr>
            <a:xfrm>
              <a:off x="998013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21" name="Oval 20"/>
            <p:cNvSpPr/>
            <p:nvPr/>
          </p:nvSpPr>
          <p:spPr>
            <a:xfrm>
              <a:off x="6644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</p:grp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9171261"/>
              </p:ext>
            </p:extLst>
          </p:nvPr>
        </p:nvGraphicFramePr>
        <p:xfrm>
          <a:off x="29028" y="929090"/>
          <a:ext cx="12099926" cy="5628739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546032"/>
                <a:gridCol w="4042660"/>
                <a:gridCol w="3855720"/>
                <a:gridCol w="3655514"/>
              </a:tblGrid>
              <a:tr h="36991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</a:t>
                      </a:r>
                      <a:endParaRPr lang="en-MY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CHS PROCEDURE</a:t>
                      </a:r>
                      <a:endParaRPr lang="en-MY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SOP</a:t>
                      </a:r>
                      <a:endParaRPr lang="en-MY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SSP</a:t>
                      </a:r>
                      <a:endParaRPr lang="en-MY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9931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</a:t>
                      </a:r>
                      <a:endParaRPr lang="en-MY" sz="16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MY" sz="1600" dirty="0" smtClean="0"/>
                        <a:t>DBSB-CHS-01: Cased</a:t>
                      </a:r>
                      <a:r>
                        <a:rPr lang="en-MY" sz="1600" baseline="0" dirty="0" smtClean="0"/>
                        <a:t> Hole</a:t>
                      </a:r>
                      <a:r>
                        <a:rPr lang="en-MY" sz="1600" dirty="0" smtClean="0"/>
                        <a:t> Services</a:t>
                      </a:r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MY" sz="1600" dirty="0" smtClean="0"/>
                        <a:t>CHS-SOP-01 Log Quality Control</a:t>
                      </a:r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SSP Winch Control and Rig up &amp; Rig Down </a:t>
                      </a:r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2</a:t>
                      </a:r>
                      <a:endParaRPr lang="en-MY" sz="16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1600" dirty="0" smtClean="0"/>
                        <a:t>DBSB-CHS-02: Service Notification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1600" dirty="0" smtClean="0"/>
                        <a:t>CHS-SOP-02 Logging Module Operation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SSP MOT</a:t>
                      </a:r>
                      <a:endParaRPr lang="en-MY" sz="1600" dirty="0" smtClean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86024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3</a:t>
                      </a:r>
                      <a:endParaRPr lang="en-MY" sz="16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MY" sz="1600" dirty="0" smtClean="0"/>
                        <a:t>DBSB-CHS-03: Service Planning &amp; Preparation</a:t>
                      </a:r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MY" sz="1600" dirty="0" smtClean="0"/>
                        <a:t>CHS-SOP-03 Wireline Depth Control Measurement</a:t>
                      </a:r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SSP DC-MOT</a:t>
                      </a:r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80776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4</a:t>
                      </a:r>
                      <a:endParaRPr lang="en-MY" sz="16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MY" sz="1600" dirty="0" smtClean="0"/>
                        <a:t>DBSB-CHS-04: Service Briefing and Debriefing</a:t>
                      </a:r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MY" sz="1600" dirty="0" smtClean="0"/>
                        <a:t>CHS-SOP-04 Surface Readout</a:t>
                      </a:r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SSP MIT</a:t>
                      </a:r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4781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5</a:t>
                      </a:r>
                      <a:endParaRPr lang="en-MY" sz="16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MY" sz="1600" dirty="0" smtClean="0"/>
                        <a:t>DBSB-CHS-05: Mobilization and Demobilization</a:t>
                      </a:r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MY" sz="1600" dirty="0" smtClean="0"/>
                        <a:t>CHS-SOP-05 EM Cable Operation and Maintenance</a:t>
                      </a:r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SSP EMR</a:t>
                      </a:r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724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6</a:t>
                      </a:r>
                      <a:endParaRPr lang="en-MY" sz="16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MY" sz="1600" dirty="0" smtClean="0"/>
                        <a:t>DBSB-CHS-06: Service Executions</a:t>
                      </a:r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MY" sz="1600" dirty="0" smtClean="0"/>
                        <a:t>CHS-SOP-06 Cable Stuck</a:t>
                      </a:r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7920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7</a:t>
                      </a:r>
                      <a:endParaRPr lang="en-MY" sz="16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MY" sz="1600" dirty="0" smtClean="0"/>
                        <a:t>DBSB-CHS-07: Service Performance Validation</a:t>
                      </a:r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CHS-SOP-07 Equipment Fueling</a:t>
                      </a:r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74668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8</a:t>
                      </a:r>
                      <a:endParaRPr lang="en-MY" sz="16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MY" sz="1600" dirty="0" smtClean="0"/>
                        <a:t>DBSB-CHS-08: Control of Testing, Measuring, Monitoring and Detection Equipment</a:t>
                      </a:r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CHS-SOP-08 Lab Management Procedure</a:t>
                      </a:r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5326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9</a:t>
                      </a:r>
                      <a:endParaRPr lang="en-MY" sz="16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MY" sz="1600" dirty="0" smtClean="0"/>
                        <a:t>DBSB-CHS-09: Training and Development</a:t>
                      </a:r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-</a:t>
                      </a:r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159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10</a:t>
                      </a:r>
                      <a:endParaRPr lang="en-MY" sz="16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-</a:t>
                      </a:r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-</a:t>
                      </a:r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MY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9895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11</a:t>
            </a:fld>
            <a:endParaRPr lang="en-MY"/>
          </a:p>
        </p:txBody>
      </p:sp>
      <p:sp>
        <p:nvSpPr>
          <p:cNvPr id="8" name="object 52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3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40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41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259027" y="152697"/>
            <a:ext cx="9721111" cy="5078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CHS PROCEDURE &amp; SOP/SSP</a:t>
            </a:r>
            <a:endParaRPr 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66448" y="576019"/>
            <a:ext cx="10106270" cy="181724"/>
            <a:chOff x="66448" y="713179"/>
            <a:chExt cx="10106270" cy="181724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67744" y="819807"/>
              <a:ext cx="10008684" cy="0"/>
            </a:xfrm>
            <a:prstGeom prst="line">
              <a:avLst/>
            </a:prstGeom>
            <a:ln w="508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al 19"/>
            <p:cNvSpPr/>
            <p:nvPr/>
          </p:nvSpPr>
          <p:spPr>
            <a:xfrm>
              <a:off x="998013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21" name="Oval 20"/>
            <p:cNvSpPr/>
            <p:nvPr/>
          </p:nvSpPr>
          <p:spPr>
            <a:xfrm>
              <a:off x="6644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27" y="1005592"/>
            <a:ext cx="3810000" cy="54959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4335" y="1015117"/>
            <a:ext cx="3752850" cy="5486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2493" y="1029404"/>
            <a:ext cx="3724275" cy="544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52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12</a:t>
            </a:fld>
            <a:endParaRPr lang="en-MY"/>
          </a:p>
        </p:txBody>
      </p:sp>
      <p:sp>
        <p:nvSpPr>
          <p:cNvPr id="8" name="object 52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3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40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41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259027" y="152697"/>
            <a:ext cx="9721111" cy="5078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CHS PROCEDURE &amp; SOP/SSP</a:t>
            </a:r>
            <a:endParaRPr 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66448" y="576019"/>
            <a:ext cx="10106270" cy="181724"/>
            <a:chOff x="66448" y="713179"/>
            <a:chExt cx="10106270" cy="181724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67744" y="819807"/>
              <a:ext cx="10008684" cy="0"/>
            </a:xfrm>
            <a:prstGeom prst="line">
              <a:avLst/>
            </a:prstGeom>
            <a:ln w="508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al 19"/>
            <p:cNvSpPr/>
            <p:nvPr/>
          </p:nvSpPr>
          <p:spPr>
            <a:xfrm>
              <a:off x="998013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21" name="Oval 20"/>
            <p:cNvSpPr/>
            <p:nvPr/>
          </p:nvSpPr>
          <p:spPr>
            <a:xfrm>
              <a:off x="6644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27" y="974737"/>
            <a:ext cx="3752850" cy="54673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1010" y="952617"/>
            <a:ext cx="3771900" cy="54864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5240" y="953099"/>
            <a:ext cx="3762375" cy="549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624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13</a:t>
            </a:fld>
            <a:endParaRPr lang="en-MY"/>
          </a:p>
        </p:txBody>
      </p:sp>
      <p:sp>
        <p:nvSpPr>
          <p:cNvPr id="8" name="object 52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3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40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41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259027" y="152697"/>
            <a:ext cx="9721111" cy="5078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CHS PROCEDURE &amp; SOP/SSP</a:t>
            </a:r>
            <a:endParaRPr 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66448" y="576019"/>
            <a:ext cx="10106270" cy="181724"/>
            <a:chOff x="66448" y="713179"/>
            <a:chExt cx="10106270" cy="181724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67744" y="819807"/>
              <a:ext cx="10008684" cy="0"/>
            </a:xfrm>
            <a:prstGeom prst="line">
              <a:avLst/>
            </a:prstGeom>
            <a:ln w="508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al 19"/>
            <p:cNvSpPr/>
            <p:nvPr/>
          </p:nvSpPr>
          <p:spPr>
            <a:xfrm>
              <a:off x="998013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21" name="Oval 20"/>
            <p:cNvSpPr/>
            <p:nvPr/>
          </p:nvSpPr>
          <p:spPr>
            <a:xfrm>
              <a:off x="6644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27" y="974737"/>
            <a:ext cx="3762375" cy="55721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66247" y="974737"/>
            <a:ext cx="3781425" cy="55721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9925" y="952617"/>
            <a:ext cx="3400425" cy="5594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259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14</a:t>
            </a:fld>
            <a:endParaRPr lang="en-MY"/>
          </a:p>
        </p:txBody>
      </p:sp>
      <p:sp>
        <p:nvSpPr>
          <p:cNvPr id="8" name="object 52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3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40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41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259027" y="152697"/>
            <a:ext cx="9721111" cy="5078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CHS PROCEDURE &amp; SOP/SSP</a:t>
            </a:r>
            <a:endParaRPr 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66448" y="576019"/>
            <a:ext cx="10106270" cy="181724"/>
            <a:chOff x="66448" y="713179"/>
            <a:chExt cx="10106270" cy="181724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67744" y="819807"/>
              <a:ext cx="10008684" cy="0"/>
            </a:xfrm>
            <a:prstGeom prst="line">
              <a:avLst/>
            </a:prstGeom>
            <a:ln w="508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al 19"/>
            <p:cNvSpPr/>
            <p:nvPr/>
          </p:nvSpPr>
          <p:spPr>
            <a:xfrm>
              <a:off x="998013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21" name="Oval 20"/>
            <p:cNvSpPr/>
            <p:nvPr/>
          </p:nvSpPr>
          <p:spPr>
            <a:xfrm>
              <a:off x="6644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39" y="899642"/>
            <a:ext cx="3065857" cy="5543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9687" y="899642"/>
            <a:ext cx="3253842" cy="554354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8722" y="899642"/>
            <a:ext cx="3076332" cy="55721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22097" y="952617"/>
            <a:ext cx="2833366" cy="549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780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15</a:t>
            </a:fld>
            <a:endParaRPr lang="en-MY"/>
          </a:p>
        </p:txBody>
      </p:sp>
      <p:sp>
        <p:nvSpPr>
          <p:cNvPr id="8" name="object 52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3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40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41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259027" y="152697"/>
            <a:ext cx="9721111" cy="5078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CHS PROCEDURE &amp; SOP/SSP</a:t>
            </a:r>
            <a:endParaRPr 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66448" y="576019"/>
            <a:ext cx="10106270" cy="181724"/>
            <a:chOff x="66448" y="713179"/>
            <a:chExt cx="10106270" cy="181724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67744" y="819807"/>
              <a:ext cx="10008684" cy="0"/>
            </a:xfrm>
            <a:prstGeom prst="line">
              <a:avLst/>
            </a:prstGeom>
            <a:ln w="508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al 19"/>
            <p:cNvSpPr/>
            <p:nvPr/>
          </p:nvSpPr>
          <p:spPr>
            <a:xfrm>
              <a:off x="998013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21" name="Oval 20"/>
            <p:cNvSpPr/>
            <p:nvPr/>
          </p:nvSpPr>
          <p:spPr>
            <a:xfrm>
              <a:off x="6644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48" y="1175653"/>
            <a:ext cx="3046403" cy="512786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2851" y="1156198"/>
            <a:ext cx="3113909" cy="51748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6760" y="1175653"/>
            <a:ext cx="3046403" cy="512786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64023" y="1149351"/>
            <a:ext cx="2927977" cy="5154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890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16</a:t>
            </a:fld>
            <a:endParaRPr lang="en-MY"/>
          </a:p>
        </p:txBody>
      </p:sp>
      <p:sp>
        <p:nvSpPr>
          <p:cNvPr id="8" name="object 52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3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40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41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259027" y="152697"/>
            <a:ext cx="9721111" cy="5078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CHS PROCEDURE &amp; SOP/SSP</a:t>
            </a:r>
            <a:endParaRPr 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66448" y="576019"/>
            <a:ext cx="10106270" cy="181724"/>
            <a:chOff x="66448" y="713179"/>
            <a:chExt cx="10106270" cy="181724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67744" y="819807"/>
              <a:ext cx="10008684" cy="0"/>
            </a:xfrm>
            <a:prstGeom prst="line">
              <a:avLst/>
            </a:prstGeom>
            <a:ln w="508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al 19"/>
            <p:cNvSpPr/>
            <p:nvPr/>
          </p:nvSpPr>
          <p:spPr>
            <a:xfrm>
              <a:off x="998013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21" name="Oval 20"/>
            <p:cNvSpPr/>
            <p:nvPr/>
          </p:nvSpPr>
          <p:spPr>
            <a:xfrm>
              <a:off x="6644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684" y="802042"/>
            <a:ext cx="4415707" cy="58711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3523" y="808729"/>
            <a:ext cx="4040845" cy="5767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779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17</a:t>
            </a:fld>
            <a:endParaRPr lang="en-MY"/>
          </a:p>
        </p:txBody>
      </p:sp>
      <p:sp>
        <p:nvSpPr>
          <p:cNvPr id="8" name="object 52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3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40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41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259027" y="152697"/>
            <a:ext cx="9721111" cy="5078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CHS PROCEDURE &amp; SOP/SSP</a:t>
            </a:r>
            <a:endParaRPr lang="en-US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66448" y="576019"/>
            <a:ext cx="10106270" cy="181724"/>
            <a:chOff x="66448" y="713179"/>
            <a:chExt cx="10106270" cy="181724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67744" y="819807"/>
              <a:ext cx="10008684" cy="0"/>
            </a:xfrm>
            <a:prstGeom prst="line">
              <a:avLst/>
            </a:prstGeom>
            <a:ln w="508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al 19"/>
            <p:cNvSpPr/>
            <p:nvPr/>
          </p:nvSpPr>
          <p:spPr>
            <a:xfrm>
              <a:off x="998013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  <p:sp>
          <p:nvSpPr>
            <p:cNvPr id="21" name="Oval 20"/>
            <p:cNvSpPr/>
            <p:nvPr/>
          </p:nvSpPr>
          <p:spPr>
            <a:xfrm>
              <a:off x="66448" y="713179"/>
              <a:ext cx="192580" cy="18172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27" y="864371"/>
            <a:ext cx="3514725" cy="56197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1164" y="842106"/>
            <a:ext cx="3419475" cy="56102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60875" y="899642"/>
            <a:ext cx="343852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366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18</a:t>
            </a:fld>
            <a:endParaRPr lang="en-MY"/>
          </a:p>
        </p:txBody>
      </p:sp>
      <p:sp>
        <p:nvSpPr>
          <p:cNvPr id="8" name="object 52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3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40"/>
          <p:cNvSpPr/>
          <p:nvPr/>
        </p:nvSpPr>
        <p:spPr>
          <a:xfrm>
            <a:off x="2720053" y="899642"/>
            <a:ext cx="99910" cy="105950"/>
          </a:xfrm>
          <a:custGeom>
            <a:avLst/>
            <a:gdLst/>
            <a:ahLst/>
            <a:cxnLst/>
            <a:rect l="l" t="t" r="r" b="b"/>
            <a:pathLst>
              <a:path w="116839" h="116840">
                <a:moveTo>
                  <a:pt x="116667" y="0"/>
                </a:moveTo>
                <a:lnTo>
                  <a:pt x="0" y="116692"/>
                </a:lnTo>
              </a:path>
            </a:pathLst>
          </a:custGeom>
          <a:ln w="63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41"/>
          <p:cNvSpPr/>
          <p:nvPr/>
        </p:nvSpPr>
        <p:spPr>
          <a:xfrm>
            <a:off x="2793072" y="977092"/>
            <a:ext cx="27150" cy="28791"/>
          </a:xfrm>
          <a:custGeom>
            <a:avLst/>
            <a:gdLst/>
            <a:ahLst/>
            <a:cxnLst/>
            <a:rect l="l" t="t" r="r" b="b"/>
            <a:pathLst>
              <a:path w="31750" h="31750">
                <a:moveTo>
                  <a:pt x="31274" y="0"/>
                </a:moveTo>
                <a:lnTo>
                  <a:pt x="0" y="31283"/>
                </a:lnTo>
              </a:path>
            </a:pathLst>
          </a:custGeom>
          <a:ln w="63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62514">
            <a:off x="2868121" y="1357677"/>
            <a:ext cx="5465006" cy="4294917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333279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91E202C-0181-4EA6-B292-89827F346146}" vid="{FBD09A4F-0B3F-4A23-908A-ADF7E0AB87BF}"/>
    </a:ext>
  </a:extLst>
</a:theme>
</file>

<file path=ppt/theme/theme2.xml><?xml version="1.0" encoding="utf-8"?>
<a:theme xmlns:a="http://schemas.openxmlformats.org/drawingml/2006/main" name="1_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QMS INTRODUCTION &amp; AWARENESS (Rev.01) - new comers</Template>
  <TotalTime>10411</TotalTime>
  <Words>1081</Words>
  <Application>Microsoft Office PowerPoint</Application>
  <PresentationFormat>Widescreen</PresentationFormat>
  <Paragraphs>315</Paragraphs>
  <Slides>18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Aparajita</vt:lpstr>
      <vt:lpstr>Arial</vt:lpstr>
      <vt:lpstr>Calibri</vt:lpstr>
      <vt:lpstr>Wingdings</vt:lpstr>
      <vt:lpstr>Wingdings 3</vt:lpstr>
      <vt:lpstr>Office Theme</vt:lpstr>
      <vt:lpstr>1_Office Theme</vt:lpstr>
      <vt:lpstr>CHS QUALITY MANAGEMENT SYSTEM (QMS)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norshafiza</dc:creator>
  <cp:lastModifiedBy>norshafiza</cp:lastModifiedBy>
  <cp:revision>399</cp:revision>
  <cp:lastPrinted>2019-12-16T03:12:35Z</cp:lastPrinted>
  <dcterms:created xsi:type="dcterms:W3CDTF">2018-03-18T01:50:13Z</dcterms:created>
  <dcterms:modified xsi:type="dcterms:W3CDTF">2019-12-17T03:18:16Z</dcterms:modified>
</cp:coreProperties>
</file>