
<file path=[Content_Types].xml><?xml version="1.0" encoding="utf-8"?>
<Types xmlns="http://schemas.openxmlformats.org/package/2006/content-types">
  <Default Extension="fntdata" ContentType="application/x-fontdata"/>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6" r:id="rId6"/>
    <p:sldId id="267" r:id="rId7"/>
    <p:sldId id="268" r:id="rId8"/>
    <p:sldId id="269" r:id="rId9"/>
    <p:sldId id="270" r:id="rId10"/>
    <p:sldId id="271" r:id="rId11"/>
    <p:sldId id="272" r:id="rId12"/>
    <p:sldId id="274" r:id="rId13"/>
    <p:sldId id="261"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 id="295" r:id="rId35"/>
    <p:sldId id="296" r:id="rId36"/>
    <p:sldId id="297" r:id="rId37"/>
    <p:sldId id="298" r:id="rId38"/>
    <p:sldId id="299" r:id="rId39"/>
    <p:sldId id="300" r:id="rId40"/>
    <p:sldId id="301" r:id="rId41"/>
    <p:sldId id="302" r:id="rId42"/>
    <p:sldId id="304" r:id="rId43"/>
    <p:sldId id="303" r:id="rId44"/>
    <p:sldId id="260" r:id="rId45"/>
    <p:sldId id="262" r:id="rId46"/>
    <p:sldId id="265" r:id="rId47"/>
  </p:sldIdLst>
  <p:sldSz cx="18288000" cy="10287000"/>
  <p:notesSz cx="6858000" cy="9144000"/>
  <p:embeddedFontLst>
    <p:embeddedFont>
      <p:font typeface="Calibri" panose="020F0502020204030204" pitchFamily="34" charset="0"/>
      <p:regular r:id="rId48"/>
      <p:bold r:id="rId49"/>
      <p:italic r:id="rId50"/>
      <p:boldItalic r:id="rId51"/>
    </p:embeddedFont>
    <p:embeddedFont>
      <p:font typeface="Hind Guntur Light" panose="02000000000000000000" pitchFamily="2" charset="77"/>
      <p:regular r:id="rId52"/>
    </p:embeddedFont>
    <p:embeddedFont>
      <p:font typeface="Hind Guntur Medium" panose="02000000000000000000" pitchFamily="2" charset="77"/>
      <p:regular r:id="rId53"/>
    </p:embeddedFont>
    <p:embeddedFont>
      <p:font typeface="League Spartan" pitchFamily="2" charset="77"/>
      <p:regular r:id="rId54"/>
      <p:bold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2F7F"/>
    <a:srgbClr val="4F81BD"/>
    <a:srgbClr val="004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autoAdjust="0"/>
    <p:restoredTop sz="93447" autoAdjust="0"/>
  </p:normalViewPr>
  <p:slideViewPr>
    <p:cSldViewPr>
      <p:cViewPr varScale="1">
        <p:scale>
          <a:sx n="81" d="100"/>
          <a:sy n="81" d="100"/>
        </p:scale>
        <p:origin x="208" y="2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41" d="100"/>
        <a:sy n="41" d="100"/>
      </p:scale>
      <p:origin x="0" y="-224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1/23/25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1/23/25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1/23/25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1/23/25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
        <p:nvSpPr>
          <p:cNvPr id="8" name="TextBox 7">
            <a:extLst>
              <a:ext uri="{FF2B5EF4-FFF2-40B4-BE49-F238E27FC236}">
                <a16:creationId xmlns:a16="http://schemas.microsoft.com/office/drawing/2014/main" id="{436AB7BF-D859-CC11-21AB-3410CC907B6B}"/>
              </a:ext>
            </a:extLst>
          </p:cNvPr>
          <p:cNvSpPr txBox="1"/>
          <p:nvPr>
            <p:extLst>
              <p:ext uri="{1162E1C5-73C7-4A58-AE30-91384D911F3F}">
                <p184:classification xmlns:p184="http://schemas.microsoft.com/office/powerpoint/2018/4/main" val="hdr"/>
              </p:ext>
            </p:extLst>
          </p:nvPr>
        </p:nvSpPr>
        <p:spPr>
          <a:xfrm>
            <a:off x="8963787" y="63500"/>
            <a:ext cx="388938" cy="152400"/>
          </a:xfrm>
          <a:prstGeom prst="rect">
            <a:avLst/>
          </a:prstGeom>
        </p:spPr>
        <p:txBody>
          <a:bodyPr horzOverflow="overflow" lIns="0" tIns="0" rIns="0" bIns="0">
            <a:spAutoFit/>
          </a:bodyPr>
          <a:lstStyle/>
          <a:p>
            <a:pPr algn="l"/>
            <a:r>
              <a:rPr lang="en-US" sz="1000">
                <a:solidFill>
                  <a:srgbClr val="0078D7"/>
                </a:solidFill>
                <a:latin typeface="Calibri" panose="020F0502020204030204" pitchFamily="34" charset="0"/>
                <a:ea typeface="Calibri" panose="020F0502020204030204" pitchFamily="34" charset="0"/>
                <a:cs typeface="Calibri" panose="020F0502020204030204" pitchFamily="34" charset="0"/>
              </a:rPr>
              <a:t>[Open]</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1.svg"/><Relationship Id="rId7" Type="http://schemas.openxmlformats.org/officeDocument/2006/relationships/image" Target="../media/image13.svg"/><Relationship Id="rId12"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5.svg"/><Relationship Id="rId10" Type="http://schemas.openxmlformats.org/officeDocument/2006/relationships/image" Target="../media/image16.svg"/><Relationship Id="rId4" Type="http://schemas.openxmlformats.org/officeDocument/2006/relationships/image" Target="../media/image4.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0.svg"/><Relationship Id="rId7" Type="http://schemas.openxmlformats.org/officeDocument/2006/relationships/image" Target="../media/image24.svg"/><Relationship Id="rId12" Type="http://schemas.openxmlformats.org/officeDocument/2006/relationships/image" Target="../media/image25.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5.svg"/><Relationship Id="rId5" Type="http://schemas.openxmlformats.org/officeDocument/2006/relationships/image" Target="../media/image22.svg"/><Relationship Id="rId10" Type="http://schemas.openxmlformats.org/officeDocument/2006/relationships/image" Target="../media/image4.png"/><Relationship Id="rId4" Type="http://schemas.openxmlformats.org/officeDocument/2006/relationships/image" Target="../media/image21.png"/><Relationship Id="rId9" Type="http://schemas.openxmlformats.org/officeDocument/2006/relationships/image" Target="../media/image9.sv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0.svg"/><Relationship Id="rId7" Type="http://schemas.openxmlformats.org/officeDocument/2006/relationships/image" Target="../media/image24.svg"/><Relationship Id="rId12" Type="http://schemas.openxmlformats.org/officeDocument/2006/relationships/image" Target="../media/image26.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5.svg"/><Relationship Id="rId5" Type="http://schemas.openxmlformats.org/officeDocument/2006/relationships/image" Target="../media/image22.svg"/><Relationship Id="rId10" Type="http://schemas.openxmlformats.org/officeDocument/2006/relationships/image" Target="../media/image4.png"/><Relationship Id="rId4" Type="http://schemas.openxmlformats.org/officeDocument/2006/relationships/image" Target="../media/image21.png"/><Relationship Id="rId9" Type="http://schemas.openxmlformats.org/officeDocument/2006/relationships/image" Target="../media/image9.svg"/></Relationships>
</file>

<file path=ppt/slides/_rels/slide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7.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7.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7.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7.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7.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30.png"/><Relationship Id="rId4" Type="http://schemas.openxmlformats.org/officeDocument/2006/relationships/image" Target="../media/image4.png"/><Relationship Id="rId9" Type="http://schemas.openxmlformats.org/officeDocument/2006/relationships/image" Target="../media/image29.svg"/></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31.png"/><Relationship Id="rId4" Type="http://schemas.openxmlformats.org/officeDocument/2006/relationships/image" Target="../media/image4.png"/><Relationship Id="rId9" Type="http://schemas.openxmlformats.org/officeDocument/2006/relationships/image" Target="../media/image29.svg"/></Relationships>
</file>

<file path=ppt/slides/_rels/slide1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33.jpg"/><Relationship Id="rId5" Type="http://schemas.openxmlformats.org/officeDocument/2006/relationships/image" Target="../media/image5.svg"/><Relationship Id="rId10" Type="http://schemas.openxmlformats.org/officeDocument/2006/relationships/image" Target="../media/image32.jpg"/><Relationship Id="rId4" Type="http://schemas.openxmlformats.org/officeDocument/2006/relationships/image" Target="../media/image4.png"/><Relationship Id="rId9" Type="http://schemas.openxmlformats.org/officeDocument/2006/relationships/image" Target="../media/image29.svg"/></Relationships>
</file>

<file path=ppt/slides/_rels/slide1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34.png"/><Relationship Id="rId4" Type="http://schemas.openxmlformats.org/officeDocument/2006/relationships/image" Target="../media/image4.png"/><Relationship Id="rId9" Type="http://schemas.openxmlformats.org/officeDocument/2006/relationships/image" Target="../media/image29.svg"/></Relationships>
</file>

<file path=ppt/slides/_rels/slide1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35.png"/><Relationship Id="rId4" Type="http://schemas.openxmlformats.org/officeDocument/2006/relationships/image" Target="../media/image4.png"/><Relationship Id="rId9" Type="http://schemas.openxmlformats.org/officeDocument/2006/relationships/image" Target="../media/image29.svg"/></Relationships>
</file>

<file path=ppt/slides/_rels/slide1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37.jpg"/><Relationship Id="rId5" Type="http://schemas.openxmlformats.org/officeDocument/2006/relationships/image" Target="../media/image5.svg"/><Relationship Id="rId10" Type="http://schemas.openxmlformats.org/officeDocument/2006/relationships/image" Target="../media/image36.jpg"/><Relationship Id="rId4" Type="http://schemas.openxmlformats.org/officeDocument/2006/relationships/image" Target="../media/image4.png"/><Relationship Id="rId9" Type="http://schemas.openxmlformats.org/officeDocument/2006/relationships/image" Target="../media/image29.svg"/></Relationships>
</file>

<file path=ppt/slides/_rels/slide1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38.png"/><Relationship Id="rId4" Type="http://schemas.openxmlformats.org/officeDocument/2006/relationships/image" Target="../media/image4.png"/><Relationship Id="rId9"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39.png"/><Relationship Id="rId4" Type="http://schemas.openxmlformats.org/officeDocument/2006/relationships/image" Target="../media/image4.png"/><Relationship Id="rId9" Type="http://schemas.openxmlformats.org/officeDocument/2006/relationships/image" Target="../media/image29.svg"/></Relationships>
</file>

<file path=ppt/slides/_rels/slide2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40.png"/><Relationship Id="rId4" Type="http://schemas.openxmlformats.org/officeDocument/2006/relationships/image" Target="../media/image4.png"/><Relationship Id="rId9"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41.jpg"/><Relationship Id="rId4" Type="http://schemas.openxmlformats.org/officeDocument/2006/relationships/image" Target="../media/image4.png"/><Relationship Id="rId9" Type="http://schemas.openxmlformats.org/officeDocument/2006/relationships/image" Target="../media/image29.svg"/></Relationships>
</file>

<file path=ppt/slides/_rels/slide2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42.png"/><Relationship Id="rId4" Type="http://schemas.openxmlformats.org/officeDocument/2006/relationships/image" Target="../media/image4.png"/><Relationship Id="rId9" Type="http://schemas.openxmlformats.org/officeDocument/2006/relationships/image" Target="../media/image29.svg"/></Relationships>
</file>

<file path=ppt/slides/_rels/slide2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43.png"/><Relationship Id="rId4" Type="http://schemas.openxmlformats.org/officeDocument/2006/relationships/image" Target="../media/image4.png"/><Relationship Id="rId9" Type="http://schemas.openxmlformats.org/officeDocument/2006/relationships/image" Target="../media/image29.svg"/></Relationships>
</file>

<file path=ppt/slides/_rels/slide2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44.png"/><Relationship Id="rId4" Type="http://schemas.openxmlformats.org/officeDocument/2006/relationships/image" Target="../media/image4.png"/><Relationship Id="rId9" Type="http://schemas.openxmlformats.org/officeDocument/2006/relationships/image" Target="../media/image29.svg"/></Relationships>
</file>

<file path=ppt/slides/_rels/slide2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46.jpg"/><Relationship Id="rId5" Type="http://schemas.openxmlformats.org/officeDocument/2006/relationships/image" Target="../media/image5.svg"/><Relationship Id="rId10" Type="http://schemas.openxmlformats.org/officeDocument/2006/relationships/image" Target="../media/image45.jpg"/><Relationship Id="rId4" Type="http://schemas.openxmlformats.org/officeDocument/2006/relationships/image" Target="../media/image4.png"/><Relationship Id="rId9" Type="http://schemas.openxmlformats.org/officeDocument/2006/relationships/image" Target="../media/image29.svg"/></Relationships>
</file>

<file path=ppt/slides/_rels/slide2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42.png"/><Relationship Id="rId4" Type="http://schemas.openxmlformats.org/officeDocument/2006/relationships/image" Target="../media/image4.png"/><Relationship Id="rId9"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47.png"/><Relationship Id="rId4" Type="http://schemas.openxmlformats.org/officeDocument/2006/relationships/image" Target="../media/image4.png"/><Relationship Id="rId9" Type="http://schemas.openxmlformats.org/officeDocument/2006/relationships/image" Target="../media/image29.svg"/></Relationships>
</file>

<file path=ppt/slides/_rels/slide2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48.png"/><Relationship Id="rId4" Type="http://schemas.openxmlformats.org/officeDocument/2006/relationships/image" Target="../media/image4.png"/><Relationship Id="rId9"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49.jpg"/><Relationship Id="rId4" Type="http://schemas.openxmlformats.org/officeDocument/2006/relationships/image" Target="../media/image4.png"/><Relationship Id="rId9" Type="http://schemas.openxmlformats.org/officeDocument/2006/relationships/image" Target="../media/image29.svg"/></Relationships>
</file>

<file path=ppt/slides/_rels/slide3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50.png"/><Relationship Id="rId4" Type="http://schemas.openxmlformats.org/officeDocument/2006/relationships/image" Target="../media/image4.png"/><Relationship Id="rId9" Type="http://schemas.openxmlformats.org/officeDocument/2006/relationships/image" Target="../media/image29.svg"/></Relationships>
</file>

<file path=ppt/slides/_rels/slide3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51.png"/><Relationship Id="rId4" Type="http://schemas.openxmlformats.org/officeDocument/2006/relationships/image" Target="../media/image4.png"/><Relationship Id="rId9" Type="http://schemas.openxmlformats.org/officeDocument/2006/relationships/image" Target="../media/image29.svg"/></Relationships>
</file>

<file path=ppt/slides/_rels/slide3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52.jpg"/><Relationship Id="rId4" Type="http://schemas.openxmlformats.org/officeDocument/2006/relationships/image" Target="../media/image4.png"/><Relationship Id="rId9" Type="http://schemas.openxmlformats.org/officeDocument/2006/relationships/image" Target="../media/image29.svg"/></Relationships>
</file>

<file path=ppt/slides/_rels/slide3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53.png"/><Relationship Id="rId4" Type="http://schemas.openxmlformats.org/officeDocument/2006/relationships/image" Target="../media/image4.png"/><Relationship Id="rId9" Type="http://schemas.openxmlformats.org/officeDocument/2006/relationships/image" Target="../media/image29.svg"/></Relationships>
</file>

<file path=ppt/slides/_rels/slide3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54.png"/><Relationship Id="rId4" Type="http://schemas.openxmlformats.org/officeDocument/2006/relationships/image" Target="../media/image4.png"/><Relationship Id="rId9" Type="http://schemas.openxmlformats.org/officeDocument/2006/relationships/image" Target="../media/image29.svg"/></Relationships>
</file>

<file path=ppt/slides/_rels/slide3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56.jpg"/><Relationship Id="rId5" Type="http://schemas.openxmlformats.org/officeDocument/2006/relationships/image" Target="../media/image5.svg"/><Relationship Id="rId10" Type="http://schemas.openxmlformats.org/officeDocument/2006/relationships/image" Target="../media/image55.jpg"/><Relationship Id="rId4" Type="http://schemas.openxmlformats.org/officeDocument/2006/relationships/image" Target="../media/image4.png"/><Relationship Id="rId9" Type="http://schemas.openxmlformats.org/officeDocument/2006/relationships/image" Target="../media/image29.svg"/></Relationships>
</file>

<file path=ppt/slides/_rels/slide3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57.png"/><Relationship Id="rId4" Type="http://schemas.openxmlformats.org/officeDocument/2006/relationships/image" Target="../media/image4.png"/><Relationship Id="rId9" Type="http://schemas.openxmlformats.org/officeDocument/2006/relationships/image" Target="../media/image29.svg"/></Relationships>
</file>

<file path=ppt/slides/_rels/slide3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58.png"/><Relationship Id="rId4" Type="http://schemas.openxmlformats.org/officeDocument/2006/relationships/image" Target="../media/image4.png"/><Relationship Id="rId9" Type="http://schemas.openxmlformats.org/officeDocument/2006/relationships/image" Target="../media/image29.svg"/></Relationships>
</file>

<file path=ppt/slides/_rels/slide3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60.jpg"/><Relationship Id="rId5" Type="http://schemas.openxmlformats.org/officeDocument/2006/relationships/image" Target="../media/image5.svg"/><Relationship Id="rId10" Type="http://schemas.openxmlformats.org/officeDocument/2006/relationships/image" Target="../media/image59.jpg"/><Relationship Id="rId4" Type="http://schemas.openxmlformats.org/officeDocument/2006/relationships/image" Target="../media/image4.png"/><Relationship Id="rId9" Type="http://schemas.openxmlformats.org/officeDocument/2006/relationships/image" Target="../media/image29.svg"/></Relationships>
</file>

<file path=ppt/slides/_rels/slide4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61.png"/><Relationship Id="rId4" Type="http://schemas.openxmlformats.org/officeDocument/2006/relationships/image" Target="../media/image4.png"/><Relationship Id="rId9" Type="http://schemas.openxmlformats.org/officeDocument/2006/relationships/image" Target="../media/image29.svg"/></Relationships>
</file>

<file path=ppt/slides/_rels/slide4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62.png"/><Relationship Id="rId4" Type="http://schemas.openxmlformats.org/officeDocument/2006/relationships/image" Target="../media/image4.png"/><Relationship Id="rId9" Type="http://schemas.openxmlformats.org/officeDocument/2006/relationships/image" Target="../media/image29.svg"/></Relationships>
</file>

<file path=ppt/slides/_rels/slide4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svg"/><Relationship Id="rId10" Type="http://schemas.openxmlformats.org/officeDocument/2006/relationships/image" Target="../media/image61.png"/><Relationship Id="rId4" Type="http://schemas.openxmlformats.org/officeDocument/2006/relationships/image" Target="../media/image4.png"/><Relationship Id="rId9" Type="http://schemas.openxmlformats.org/officeDocument/2006/relationships/image" Target="../media/image29.svg"/></Relationships>
</file>

<file path=ppt/slides/_rels/slide4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9.svg"/><Relationship Id="rId7" Type="http://schemas.openxmlformats.org/officeDocument/2006/relationships/image" Target="../media/image7.svg"/><Relationship Id="rId12" Type="http://schemas.openxmlformats.org/officeDocument/2006/relationships/image" Target="../media/image65.jp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png"/><Relationship Id="rId11" Type="http://schemas.openxmlformats.org/officeDocument/2006/relationships/image" Target="../media/image64.png"/><Relationship Id="rId5" Type="http://schemas.openxmlformats.org/officeDocument/2006/relationships/image" Target="../media/image5.svg"/><Relationship Id="rId10" Type="http://schemas.openxmlformats.org/officeDocument/2006/relationships/image" Target="../media/image63.jpg"/><Relationship Id="rId4" Type="http://schemas.openxmlformats.org/officeDocument/2006/relationships/image" Target="../media/image4.png"/><Relationship Id="rId9" Type="http://schemas.openxmlformats.org/officeDocument/2006/relationships/image" Target="../media/image29.svg"/></Relationships>
</file>

<file path=ppt/slides/_rels/slide4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60.jp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image" Target="../media/image5.sv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20.svg"/><Relationship Id="rId7" Type="http://schemas.openxmlformats.org/officeDocument/2006/relationships/image" Target="../media/image5.sv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9.sv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7.jpe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CFABB4-68C4-2267-E10E-BC8C1A39F23F}"/>
              </a:ext>
            </a:extLst>
          </p:cNvPr>
          <p:cNvPicPr>
            <a:picLocks noChangeAspect="1"/>
          </p:cNvPicPr>
          <p:nvPr/>
        </p:nvPicPr>
        <p:blipFill>
          <a:blip r:embed="rId2">
            <a:alphaModFix amt="50000"/>
          </a:blip>
          <a:stretch>
            <a:fillRect/>
          </a:stretch>
        </p:blipFill>
        <p:spPr>
          <a:xfrm>
            <a:off x="2895600" y="1"/>
            <a:ext cx="15392400" cy="10287000"/>
          </a:xfrm>
          <a:prstGeom prst="rect">
            <a:avLst/>
          </a:prstGeom>
        </p:spPr>
      </p:pic>
      <p:grpSp>
        <p:nvGrpSpPr>
          <p:cNvPr id="3" name="Group 3"/>
          <p:cNvGrpSpPr/>
          <p:nvPr/>
        </p:nvGrpSpPr>
        <p:grpSpPr>
          <a:xfrm>
            <a:off x="-7033400" y="-4516578"/>
            <a:ext cx="17700700" cy="17700700"/>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3F3F6"/>
            </a:solidFill>
          </p:spPr>
          <p:txBody>
            <a:bodyPr/>
            <a:lstStyle/>
            <a:p>
              <a:endParaRPr lang="en-US"/>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sp>
        <p:nvSpPr>
          <p:cNvPr id="6" name="Freeform 6"/>
          <p:cNvSpPr/>
          <p:nvPr/>
        </p:nvSpPr>
        <p:spPr>
          <a:xfrm rot="5400000">
            <a:off x="4411958" y="3504009"/>
            <a:ext cx="10287000" cy="3278981"/>
          </a:xfrm>
          <a:custGeom>
            <a:avLst/>
            <a:gdLst/>
            <a:ahLst/>
            <a:cxnLst/>
            <a:rect l="l" t="t" r="r" b="b"/>
            <a:pathLst>
              <a:path w="10287000" h="3278981">
                <a:moveTo>
                  <a:pt x="0" y="0"/>
                </a:moveTo>
                <a:lnTo>
                  <a:pt x="10287000" y="0"/>
                </a:lnTo>
                <a:lnTo>
                  <a:pt x="10287000" y="3278982"/>
                </a:lnTo>
                <a:lnTo>
                  <a:pt x="0" y="32789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7" name="Freeform 7"/>
          <p:cNvSpPr/>
          <p:nvPr/>
        </p:nvSpPr>
        <p:spPr>
          <a:xfrm rot="6640526">
            <a:off x="5897858" y="8202871"/>
            <a:ext cx="7315200" cy="1060704"/>
          </a:xfrm>
          <a:custGeom>
            <a:avLst/>
            <a:gdLst/>
            <a:ahLst/>
            <a:cxnLst/>
            <a:rect l="l" t="t" r="r" b="b"/>
            <a:pathLst>
              <a:path w="7315200" h="1060704">
                <a:moveTo>
                  <a:pt x="0" y="0"/>
                </a:moveTo>
                <a:lnTo>
                  <a:pt x="7315200" y="0"/>
                </a:lnTo>
                <a:lnTo>
                  <a:pt x="7315200" y="1060704"/>
                </a:lnTo>
                <a:lnTo>
                  <a:pt x="0" y="106070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8" name="Freeform 8"/>
          <p:cNvSpPr/>
          <p:nvPr/>
        </p:nvSpPr>
        <p:spPr>
          <a:xfrm rot="4469409">
            <a:off x="5747463" y="1203114"/>
            <a:ext cx="7315200" cy="1060704"/>
          </a:xfrm>
          <a:custGeom>
            <a:avLst/>
            <a:gdLst/>
            <a:ahLst/>
            <a:cxnLst/>
            <a:rect l="l" t="t" r="r" b="b"/>
            <a:pathLst>
              <a:path w="7315200" h="1060704">
                <a:moveTo>
                  <a:pt x="0" y="0"/>
                </a:moveTo>
                <a:lnTo>
                  <a:pt x="7315200" y="0"/>
                </a:lnTo>
                <a:lnTo>
                  <a:pt x="7315200" y="1060704"/>
                </a:lnTo>
                <a:lnTo>
                  <a:pt x="0" y="106070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9" name="Freeform 9"/>
          <p:cNvSpPr/>
          <p:nvPr/>
        </p:nvSpPr>
        <p:spPr>
          <a:xfrm rot="5400000">
            <a:off x="-348542" y="-1938993"/>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0" name="TextBox 10"/>
          <p:cNvSpPr txBox="1"/>
          <p:nvPr/>
        </p:nvSpPr>
        <p:spPr>
          <a:xfrm>
            <a:off x="1266516" y="3443288"/>
            <a:ext cx="10104901" cy="1411925"/>
          </a:xfrm>
          <a:prstGeom prst="rect">
            <a:avLst/>
          </a:prstGeom>
        </p:spPr>
        <p:txBody>
          <a:bodyPr wrap="square" lIns="0" tIns="0" rIns="0" bIns="0" rtlCol="0" anchor="t">
            <a:spAutoFit/>
          </a:bodyPr>
          <a:lstStyle/>
          <a:p>
            <a:pPr algn="l">
              <a:lnSpc>
                <a:spcPts val="11040"/>
              </a:lnSpc>
            </a:pPr>
            <a:r>
              <a:rPr lang="en-US" sz="9200" dirty="0">
                <a:solidFill>
                  <a:srgbClr val="012F7F"/>
                </a:solidFill>
                <a:latin typeface="League Spartan"/>
                <a:ea typeface="League Spartan"/>
                <a:cs typeface="League Spartan"/>
                <a:sym typeface="League Spartan"/>
              </a:rPr>
              <a:t>Post Job Review</a:t>
            </a:r>
          </a:p>
        </p:txBody>
      </p:sp>
      <p:sp>
        <p:nvSpPr>
          <p:cNvPr id="11" name="TextBox 11"/>
          <p:cNvSpPr txBox="1"/>
          <p:nvPr/>
        </p:nvSpPr>
        <p:spPr>
          <a:xfrm>
            <a:off x="1267069" y="5027638"/>
            <a:ext cx="7344083" cy="1231106"/>
          </a:xfrm>
          <a:prstGeom prst="rect">
            <a:avLst/>
          </a:prstGeom>
        </p:spPr>
        <p:txBody>
          <a:bodyPr wrap="square" lIns="0" tIns="0" rIns="0" bIns="0" rtlCol="0" anchor="t">
            <a:spAutoFit/>
          </a:bodyPr>
          <a:lstStyle/>
          <a:p>
            <a:pPr algn="l">
              <a:lnSpc>
                <a:spcPts val="4799"/>
              </a:lnSpc>
            </a:pPr>
            <a:r>
              <a:rPr lang="en-US" sz="3999" b="1" dirty="0">
                <a:solidFill>
                  <a:srgbClr val="000000"/>
                </a:solidFill>
                <a:latin typeface="Hind Guntur Medium"/>
                <a:ea typeface="Hind Guntur Medium"/>
                <a:cs typeface="Hind Guntur Medium"/>
                <a:sym typeface="Hind Guntur Medium"/>
              </a:rPr>
              <a:t>MILLING &amp; ADD PERFORATION</a:t>
            </a:r>
          </a:p>
          <a:p>
            <a:pPr algn="l">
              <a:lnSpc>
                <a:spcPts val="4799"/>
              </a:lnSpc>
            </a:pPr>
            <a:endParaRPr lang="en-US" sz="3999" b="1" dirty="0">
              <a:solidFill>
                <a:srgbClr val="000000"/>
              </a:solidFill>
              <a:latin typeface="Hind Guntur Medium"/>
              <a:ea typeface="Hind Guntur Medium"/>
              <a:cs typeface="Hind Guntur Medium"/>
              <a:sym typeface="Hind Guntur Medium"/>
            </a:endParaRPr>
          </a:p>
        </p:txBody>
      </p:sp>
      <p:sp>
        <p:nvSpPr>
          <p:cNvPr id="19" name="TextBox 11">
            <a:extLst>
              <a:ext uri="{FF2B5EF4-FFF2-40B4-BE49-F238E27FC236}">
                <a16:creationId xmlns:a16="http://schemas.microsoft.com/office/drawing/2014/main" id="{4FBCB254-3FC3-AF5F-CD89-AB27558C0645}"/>
              </a:ext>
            </a:extLst>
          </p:cNvPr>
          <p:cNvSpPr txBox="1"/>
          <p:nvPr/>
        </p:nvSpPr>
        <p:spPr>
          <a:xfrm>
            <a:off x="1258410" y="8960626"/>
            <a:ext cx="7344083" cy="615553"/>
          </a:xfrm>
          <a:prstGeom prst="rect">
            <a:avLst/>
          </a:prstGeom>
        </p:spPr>
        <p:txBody>
          <a:bodyPr wrap="square" lIns="0" tIns="0" rIns="0" bIns="0" rtlCol="0" anchor="t">
            <a:spAutoFit/>
          </a:bodyPr>
          <a:lstStyle/>
          <a:p>
            <a:pPr algn="l">
              <a:lnSpc>
                <a:spcPts val="4799"/>
              </a:lnSpc>
            </a:pPr>
            <a:r>
              <a:rPr lang="en-US" sz="3999" b="1" dirty="0">
                <a:solidFill>
                  <a:srgbClr val="000000"/>
                </a:solidFill>
                <a:latin typeface="Hind Guntur Medium"/>
                <a:ea typeface="Hind Guntur Medium"/>
                <a:cs typeface="Hind Guntur Medium"/>
                <a:sym typeface="Hind Guntur Medium"/>
              </a:rPr>
              <a:t>By: Zainuddin Yaacob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3F6"/>
        </a:solidFill>
        <a:effectLst/>
      </p:bgPr>
    </p:bg>
    <p:spTree>
      <p:nvGrpSpPr>
        <p:cNvPr id="1" name=""/>
        <p:cNvGrpSpPr/>
        <p:nvPr/>
      </p:nvGrpSpPr>
      <p:grpSpPr>
        <a:xfrm>
          <a:off x="0" y="0"/>
          <a:ext cx="0" cy="0"/>
          <a:chOff x="0" y="0"/>
          <a:chExt cx="0" cy="0"/>
        </a:xfrm>
      </p:grpSpPr>
      <p:sp>
        <p:nvSpPr>
          <p:cNvPr id="2" name="TextBox 2"/>
          <p:cNvSpPr txBox="1"/>
          <p:nvPr/>
        </p:nvSpPr>
        <p:spPr>
          <a:xfrm>
            <a:off x="1266517" y="1321038"/>
            <a:ext cx="7758986" cy="790575"/>
          </a:xfrm>
          <a:prstGeom prst="rect">
            <a:avLst/>
          </a:prstGeom>
        </p:spPr>
        <p:txBody>
          <a:bodyPr lIns="0" tIns="0" rIns="0" bIns="0" rtlCol="0" anchor="t">
            <a:spAutoFit/>
          </a:bodyPr>
          <a:lstStyle/>
          <a:p>
            <a:pPr algn="l">
              <a:lnSpc>
                <a:spcPts val="6239"/>
              </a:lnSpc>
            </a:pPr>
            <a:r>
              <a:rPr lang="en-US" sz="5199">
                <a:solidFill>
                  <a:srgbClr val="012F7F"/>
                </a:solidFill>
                <a:latin typeface="League Spartan"/>
                <a:ea typeface="League Spartan"/>
                <a:cs typeface="League Spartan"/>
                <a:sym typeface="League Spartan"/>
              </a:rPr>
              <a:t>TABLE OF CONTENT</a:t>
            </a:r>
          </a:p>
        </p:txBody>
      </p:sp>
      <p:sp>
        <p:nvSpPr>
          <p:cNvPr id="3" name="Freeform 3"/>
          <p:cNvSpPr/>
          <p:nvPr/>
        </p:nvSpPr>
        <p:spPr>
          <a:xfrm rot="-5400000">
            <a:off x="11924913" y="3506818"/>
            <a:ext cx="10668774" cy="3400672"/>
          </a:xfrm>
          <a:custGeom>
            <a:avLst/>
            <a:gdLst/>
            <a:ahLst/>
            <a:cxnLst/>
            <a:rect l="l" t="t" r="r" b="b"/>
            <a:pathLst>
              <a:path w="10668774" h="3400672">
                <a:moveTo>
                  <a:pt x="0" y="0"/>
                </a:moveTo>
                <a:lnTo>
                  <a:pt x="10668774" y="0"/>
                </a:lnTo>
                <a:lnTo>
                  <a:pt x="10668774" y="3400671"/>
                </a:lnTo>
                <a:lnTo>
                  <a:pt x="0" y="340067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Freeform 4"/>
          <p:cNvSpPr/>
          <p:nvPr/>
        </p:nvSpPr>
        <p:spPr>
          <a:xfrm rot="-4159473">
            <a:off x="13465958" y="934173"/>
            <a:ext cx="7586684" cy="1100069"/>
          </a:xfrm>
          <a:custGeom>
            <a:avLst/>
            <a:gdLst/>
            <a:ahLst/>
            <a:cxnLst/>
            <a:rect l="l" t="t" r="r" b="b"/>
            <a:pathLst>
              <a:path w="7586684" h="1100069">
                <a:moveTo>
                  <a:pt x="0" y="0"/>
                </a:moveTo>
                <a:lnTo>
                  <a:pt x="7586684" y="0"/>
                </a:lnTo>
                <a:lnTo>
                  <a:pt x="7586684" y="1100069"/>
                </a:lnTo>
                <a:lnTo>
                  <a:pt x="0" y="110006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 name="Freeform 5"/>
          <p:cNvSpPr/>
          <p:nvPr/>
        </p:nvSpPr>
        <p:spPr>
          <a:xfrm rot="-6330590">
            <a:off x="13621934" y="8193707"/>
            <a:ext cx="7586684" cy="1100069"/>
          </a:xfrm>
          <a:custGeom>
            <a:avLst/>
            <a:gdLst/>
            <a:ahLst/>
            <a:cxnLst/>
            <a:rect l="l" t="t" r="r" b="b"/>
            <a:pathLst>
              <a:path w="7586684" h="1100069">
                <a:moveTo>
                  <a:pt x="0" y="0"/>
                </a:moveTo>
                <a:lnTo>
                  <a:pt x="7586684" y="0"/>
                </a:lnTo>
                <a:lnTo>
                  <a:pt x="7586684" y="1100069"/>
                </a:lnTo>
                <a:lnTo>
                  <a:pt x="0" y="110006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6" name="Freeform 6"/>
          <p:cNvSpPr/>
          <p:nvPr/>
        </p:nvSpPr>
        <p:spPr>
          <a:xfrm rot="-3433589">
            <a:off x="-864580" y="822960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7" name="Freeform 7"/>
          <p:cNvSpPr/>
          <p:nvPr/>
        </p:nvSpPr>
        <p:spPr>
          <a:xfrm rot="628698">
            <a:off x="13513027" y="-2184634"/>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8" name="TextBox 8"/>
          <p:cNvSpPr txBox="1"/>
          <p:nvPr/>
        </p:nvSpPr>
        <p:spPr>
          <a:xfrm>
            <a:off x="1266517" y="2574065"/>
            <a:ext cx="5623264" cy="615553"/>
          </a:xfrm>
          <a:prstGeom prst="rect">
            <a:avLst/>
          </a:prstGeom>
        </p:spPr>
        <p:txBody>
          <a:bodyPr wrap="square" lIns="0" tIns="0" rIns="0" bIns="0" rtlCol="0" anchor="t">
            <a:spAutoFit/>
          </a:bodyPr>
          <a:lstStyle/>
          <a:p>
            <a:pPr algn="l">
              <a:lnSpc>
                <a:spcPts val="4799"/>
              </a:lnSpc>
            </a:pPr>
            <a:r>
              <a:rPr lang="en-US" sz="3999" b="1" dirty="0">
                <a:solidFill>
                  <a:srgbClr val="000000"/>
                </a:solidFill>
                <a:latin typeface="Hind Guntur Medium"/>
                <a:ea typeface="Hind Guntur Medium"/>
                <a:cs typeface="Hind Guntur Medium"/>
                <a:sym typeface="Hind Guntur Medium"/>
              </a:rPr>
              <a:t>EXECUTIVE SUMMARY</a:t>
            </a:r>
          </a:p>
        </p:txBody>
      </p:sp>
      <p:sp>
        <p:nvSpPr>
          <p:cNvPr id="9" name="TextBox 9"/>
          <p:cNvSpPr txBox="1"/>
          <p:nvPr/>
        </p:nvSpPr>
        <p:spPr>
          <a:xfrm>
            <a:off x="1266517" y="3364101"/>
            <a:ext cx="4063546" cy="615553"/>
          </a:xfrm>
          <a:prstGeom prst="rect">
            <a:avLst/>
          </a:prstGeom>
        </p:spPr>
        <p:txBody>
          <a:bodyPr lIns="0" tIns="0" rIns="0" bIns="0" rtlCol="0" anchor="t">
            <a:spAutoFit/>
          </a:bodyPr>
          <a:lstStyle/>
          <a:p>
            <a:pPr algn="l">
              <a:lnSpc>
                <a:spcPts val="4799"/>
              </a:lnSpc>
            </a:pPr>
            <a:r>
              <a:rPr lang="en-US" sz="3999" b="1" dirty="0">
                <a:solidFill>
                  <a:srgbClr val="000000"/>
                </a:solidFill>
                <a:latin typeface="Hind Guntur Medium"/>
                <a:ea typeface="Hind Guntur Medium"/>
                <a:cs typeface="Hind Guntur Medium"/>
                <a:sym typeface="Hind Guntur Medium"/>
              </a:rPr>
              <a:t>WELL OVERVIEW</a:t>
            </a:r>
          </a:p>
        </p:txBody>
      </p:sp>
      <p:sp>
        <p:nvSpPr>
          <p:cNvPr id="10" name="TextBox 10"/>
          <p:cNvSpPr txBox="1"/>
          <p:nvPr/>
        </p:nvSpPr>
        <p:spPr>
          <a:xfrm>
            <a:off x="12187968" y="2593872"/>
            <a:ext cx="785136" cy="600075"/>
          </a:xfrm>
          <a:prstGeom prst="rect">
            <a:avLst/>
          </a:prstGeom>
        </p:spPr>
        <p:txBody>
          <a:bodyPr lIns="0" tIns="0" rIns="0" bIns="0" rtlCol="0" anchor="t">
            <a:spAutoFit/>
          </a:bodyPr>
          <a:lstStyle/>
          <a:p>
            <a:pPr algn="l">
              <a:lnSpc>
                <a:spcPts val="4799"/>
              </a:lnSpc>
            </a:pPr>
            <a:r>
              <a:rPr lang="en-US" sz="3999" b="1">
                <a:solidFill>
                  <a:srgbClr val="000000"/>
                </a:solidFill>
                <a:latin typeface="Hind Guntur Medium"/>
                <a:ea typeface="Hind Guntur Medium"/>
                <a:cs typeface="Hind Guntur Medium"/>
                <a:sym typeface="Hind Guntur Medium"/>
              </a:rPr>
              <a:t>01</a:t>
            </a:r>
          </a:p>
        </p:txBody>
      </p:sp>
      <p:sp>
        <p:nvSpPr>
          <p:cNvPr id="11" name="TextBox 11"/>
          <p:cNvSpPr txBox="1"/>
          <p:nvPr/>
        </p:nvSpPr>
        <p:spPr>
          <a:xfrm>
            <a:off x="12187968" y="3364101"/>
            <a:ext cx="785136" cy="600075"/>
          </a:xfrm>
          <a:prstGeom prst="rect">
            <a:avLst/>
          </a:prstGeom>
        </p:spPr>
        <p:txBody>
          <a:bodyPr lIns="0" tIns="0" rIns="0" bIns="0" rtlCol="0" anchor="t">
            <a:spAutoFit/>
          </a:bodyPr>
          <a:lstStyle/>
          <a:p>
            <a:pPr algn="l">
              <a:lnSpc>
                <a:spcPts val="4799"/>
              </a:lnSpc>
            </a:pPr>
            <a:r>
              <a:rPr lang="en-US" sz="3999" b="1">
                <a:solidFill>
                  <a:srgbClr val="000000"/>
                </a:solidFill>
                <a:latin typeface="Hind Guntur Medium"/>
                <a:ea typeface="Hind Guntur Medium"/>
                <a:cs typeface="Hind Guntur Medium"/>
                <a:sym typeface="Hind Guntur Medium"/>
              </a:rPr>
              <a:t>02</a:t>
            </a:r>
          </a:p>
        </p:txBody>
      </p:sp>
      <p:sp>
        <p:nvSpPr>
          <p:cNvPr id="12" name="TextBox 12"/>
          <p:cNvSpPr txBox="1"/>
          <p:nvPr/>
        </p:nvSpPr>
        <p:spPr>
          <a:xfrm>
            <a:off x="1266516" y="4134329"/>
            <a:ext cx="9782484" cy="615553"/>
          </a:xfrm>
          <a:prstGeom prst="rect">
            <a:avLst/>
          </a:prstGeom>
        </p:spPr>
        <p:txBody>
          <a:bodyPr wrap="square" lIns="0" tIns="0" rIns="0" bIns="0" rtlCol="0" anchor="t">
            <a:spAutoFit/>
          </a:bodyPr>
          <a:lstStyle/>
          <a:p>
            <a:pPr algn="l">
              <a:lnSpc>
                <a:spcPts val="4799"/>
              </a:lnSpc>
            </a:pPr>
            <a:r>
              <a:rPr lang="en-US" sz="3999" b="1" dirty="0">
                <a:solidFill>
                  <a:srgbClr val="000000"/>
                </a:solidFill>
                <a:latin typeface="Hind Guntur Medium"/>
                <a:ea typeface="Hind Guntur Medium"/>
                <a:cs typeface="Hind Guntur Medium"/>
                <a:sym typeface="Hind Guntur Medium"/>
              </a:rPr>
              <a:t>SUMMARY OF INTERVENTION ACTIVITIES</a:t>
            </a:r>
          </a:p>
        </p:txBody>
      </p:sp>
      <p:sp>
        <p:nvSpPr>
          <p:cNvPr id="13" name="TextBox 13"/>
          <p:cNvSpPr txBox="1"/>
          <p:nvPr/>
        </p:nvSpPr>
        <p:spPr>
          <a:xfrm>
            <a:off x="12187968" y="4134329"/>
            <a:ext cx="785136" cy="600075"/>
          </a:xfrm>
          <a:prstGeom prst="rect">
            <a:avLst/>
          </a:prstGeom>
        </p:spPr>
        <p:txBody>
          <a:bodyPr lIns="0" tIns="0" rIns="0" bIns="0" rtlCol="0" anchor="t">
            <a:spAutoFit/>
          </a:bodyPr>
          <a:lstStyle/>
          <a:p>
            <a:pPr algn="l">
              <a:lnSpc>
                <a:spcPts val="4799"/>
              </a:lnSpc>
            </a:pPr>
            <a:r>
              <a:rPr lang="en-US" sz="3999" b="1">
                <a:solidFill>
                  <a:srgbClr val="000000"/>
                </a:solidFill>
                <a:latin typeface="Hind Guntur Medium"/>
                <a:ea typeface="Hind Guntur Medium"/>
                <a:cs typeface="Hind Guntur Medium"/>
                <a:sym typeface="Hind Guntur Medium"/>
              </a:rPr>
              <a:t>03</a:t>
            </a:r>
          </a:p>
        </p:txBody>
      </p:sp>
      <p:sp>
        <p:nvSpPr>
          <p:cNvPr id="14" name="TextBox 14"/>
          <p:cNvSpPr txBox="1"/>
          <p:nvPr/>
        </p:nvSpPr>
        <p:spPr>
          <a:xfrm>
            <a:off x="1266517" y="4904558"/>
            <a:ext cx="4063546" cy="615553"/>
          </a:xfrm>
          <a:prstGeom prst="rect">
            <a:avLst/>
          </a:prstGeom>
        </p:spPr>
        <p:txBody>
          <a:bodyPr lIns="0" tIns="0" rIns="0" bIns="0" rtlCol="0" anchor="t">
            <a:spAutoFit/>
          </a:bodyPr>
          <a:lstStyle/>
          <a:p>
            <a:pPr algn="l">
              <a:lnSpc>
                <a:spcPts val="4799"/>
              </a:lnSpc>
            </a:pPr>
            <a:r>
              <a:rPr lang="en-US" sz="3999" b="1" dirty="0">
                <a:solidFill>
                  <a:srgbClr val="000000"/>
                </a:solidFill>
                <a:latin typeface="Hind Guntur Medium"/>
                <a:ea typeface="Hind Guntur Medium"/>
                <a:cs typeface="Hind Guntur Medium"/>
                <a:sym typeface="Hind Guntur Medium"/>
              </a:rPr>
              <a:t>JOB ANALYSIS</a:t>
            </a:r>
          </a:p>
        </p:txBody>
      </p:sp>
      <p:sp>
        <p:nvSpPr>
          <p:cNvPr id="15" name="TextBox 15"/>
          <p:cNvSpPr txBox="1"/>
          <p:nvPr/>
        </p:nvSpPr>
        <p:spPr>
          <a:xfrm>
            <a:off x="12187968" y="4904558"/>
            <a:ext cx="785136" cy="600075"/>
          </a:xfrm>
          <a:prstGeom prst="rect">
            <a:avLst/>
          </a:prstGeom>
        </p:spPr>
        <p:txBody>
          <a:bodyPr lIns="0" tIns="0" rIns="0" bIns="0" rtlCol="0" anchor="t">
            <a:spAutoFit/>
          </a:bodyPr>
          <a:lstStyle/>
          <a:p>
            <a:pPr algn="l">
              <a:lnSpc>
                <a:spcPts val="4799"/>
              </a:lnSpc>
            </a:pPr>
            <a:r>
              <a:rPr lang="en-US" sz="3999" b="1">
                <a:solidFill>
                  <a:srgbClr val="000000"/>
                </a:solidFill>
                <a:latin typeface="Hind Guntur Medium"/>
                <a:ea typeface="Hind Guntur Medium"/>
                <a:cs typeface="Hind Guntur Medium"/>
                <a:sym typeface="Hind Guntur Medium"/>
              </a:rPr>
              <a:t>04</a:t>
            </a:r>
          </a:p>
        </p:txBody>
      </p:sp>
      <p:sp>
        <p:nvSpPr>
          <p:cNvPr id="18" name="TextBox 18"/>
          <p:cNvSpPr txBox="1"/>
          <p:nvPr/>
        </p:nvSpPr>
        <p:spPr>
          <a:xfrm>
            <a:off x="1266517" y="5676900"/>
            <a:ext cx="4063546" cy="615553"/>
          </a:xfrm>
          <a:prstGeom prst="rect">
            <a:avLst/>
          </a:prstGeom>
        </p:spPr>
        <p:txBody>
          <a:bodyPr lIns="0" tIns="0" rIns="0" bIns="0" rtlCol="0" anchor="t">
            <a:spAutoFit/>
          </a:bodyPr>
          <a:lstStyle/>
          <a:p>
            <a:pPr algn="l">
              <a:lnSpc>
                <a:spcPts val="4799"/>
              </a:lnSpc>
            </a:pPr>
            <a:r>
              <a:rPr lang="en-US" sz="3999" b="1" dirty="0">
                <a:solidFill>
                  <a:srgbClr val="000000"/>
                </a:solidFill>
                <a:latin typeface="Hind Guntur Medium"/>
                <a:ea typeface="Hind Guntur Medium"/>
                <a:cs typeface="Hind Guntur Medium"/>
                <a:sym typeface="Hind Guntur Medium"/>
              </a:rPr>
              <a:t>CONCLUSION</a:t>
            </a:r>
          </a:p>
        </p:txBody>
      </p:sp>
      <p:sp>
        <p:nvSpPr>
          <p:cNvPr id="19" name="TextBox 19"/>
          <p:cNvSpPr txBox="1"/>
          <p:nvPr/>
        </p:nvSpPr>
        <p:spPr>
          <a:xfrm>
            <a:off x="12187968" y="5676900"/>
            <a:ext cx="785136" cy="600075"/>
          </a:xfrm>
          <a:prstGeom prst="rect">
            <a:avLst/>
          </a:prstGeom>
        </p:spPr>
        <p:txBody>
          <a:bodyPr lIns="0" tIns="0" rIns="0" bIns="0" rtlCol="0" anchor="t">
            <a:spAutoFit/>
          </a:bodyPr>
          <a:lstStyle/>
          <a:p>
            <a:pPr algn="l">
              <a:lnSpc>
                <a:spcPts val="4799"/>
              </a:lnSpc>
            </a:pPr>
            <a:r>
              <a:rPr lang="en-US" sz="3999" b="1">
                <a:solidFill>
                  <a:srgbClr val="000000"/>
                </a:solidFill>
                <a:latin typeface="Hind Guntur Medium"/>
                <a:ea typeface="Hind Guntur Medium"/>
                <a:cs typeface="Hind Guntur Medium"/>
                <a:sym typeface="Hind Guntur Medium"/>
              </a:rPr>
              <a:t>06</a:t>
            </a:r>
          </a:p>
        </p:txBody>
      </p:sp>
      <p:sp>
        <p:nvSpPr>
          <p:cNvPr id="20" name="TextBox 20"/>
          <p:cNvSpPr txBox="1"/>
          <p:nvPr/>
        </p:nvSpPr>
        <p:spPr>
          <a:xfrm>
            <a:off x="1266517" y="6447129"/>
            <a:ext cx="4063546" cy="615553"/>
          </a:xfrm>
          <a:prstGeom prst="rect">
            <a:avLst/>
          </a:prstGeom>
        </p:spPr>
        <p:txBody>
          <a:bodyPr lIns="0" tIns="0" rIns="0" bIns="0" rtlCol="0" anchor="t">
            <a:spAutoFit/>
          </a:bodyPr>
          <a:lstStyle/>
          <a:p>
            <a:pPr algn="l">
              <a:lnSpc>
                <a:spcPts val="4799"/>
              </a:lnSpc>
            </a:pPr>
            <a:r>
              <a:rPr lang="en-US" sz="3999" b="1" dirty="0">
                <a:solidFill>
                  <a:srgbClr val="000000"/>
                </a:solidFill>
                <a:latin typeface="Hind Guntur Medium"/>
                <a:ea typeface="Hind Guntur Medium"/>
                <a:cs typeface="Hind Guntur Medium"/>
                <a:sym typeface="Hind Guntur Medium"/>
              </a:rPr>
              <a:t>LESSON LEARNED</a:t>
            </a:r>
          </a:p>
        </p:txBody>
      </p:sp>
      <p:sp>
        <p:nvSpPr>
          <p:cNvPr id="21" name="TextBox 21"/>
          <p:cNvSpPr txBox="1"/>
          <p:nvPr/>
        </p:nvSpPr>
        <p:spPr>
          <a:xfrm>
            <a:off x="12187968" y="6447129"/>
            <a:ext cx="785136" cy="600075"/>
          </a:xfrm>
          <a:prstGeom prst="rect">
            <a:avLst/>
          </a:prstGeom>
        </p:spPr>
        <p:txBody>
          <a:bodyPr lIns="0" tIns="0" rIns="0" bIns="0" rtlCol="0" anchor="t">
            <a:spAutoFit/>
          </a:bodyPr>
          <a:lstStyle/>
          <a:p>
            <a:pPr algn="l">
              <a:lnSpc>
                <a:spcPts val="4799"/>
              </a:lnSpc>
            </a:pPr>
            <a:r>
              <a:rPr lang="en-US" sz="3999" b="1">
                <a:solidFill>
                  <a:srgbClr val="000000"/>
                </a:solidFill>
                <a:latin typeface="Hind Guntur Medium"/>
                <a:ea typeface="Hind Guntur Medium"/>
                <a:cs typeface="Hind Guntur Medium"/>
                <a:sym typeface="Hind Guntur Medium"/>
              </a:rPr>
              <a:t>07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3F3F6"/>
        </a:solidFill>
        <a:effectLst/>
      </p:bgPr>
    </p:bg>
    <p:spTree>
      <p:nvGrpSpPr>
        <p:cNvPr id="1" name=""/>
        <p:cNvGrpSpPr/>
        <p:nvPr/>
      </p:nvGrpSpPr>
      <p:grpSpPr>
        <a:xfrm>
          <a:off x="0" y="0"/>
          <a:ext cx="0" cy="0"/>
          <a:chOff x="0" y="0"/>
          <a:chExt cx="0" cy="0"/>
        </a:xfrm>
      </p:grpSpPr>
      <p:sp>
        <p:nvSpPr>
          <p:cNvPr id="2" name="Freeform 2"/>
          <p:cNvSpPr/>
          <p:nvPr/>
        </p:nvSpPr>
        <p:spPr>
          <a:xfrm>
            <a:off x="7601320" y="-534881"/>
            <a:ext cx="10686680" cy="3896185"/>
          </a:xfrm>
          <a:custGeom>
            <a:avLst/>
            <a:gdLst/>
            <a:ahLst/>
            <a:cxnLst/>
            <a:rect l="l" t="t" r="r" b="b"/>
            <a:pathLst>
              <a:path w="10686680" h="3896185">
                <a:moveTo>
                  <a:pt x="0" y="0"/>
                </a:moveTo>
                <a:lnTo>
                  <a:pt x="10686680" y="0"/>
                </a:lnTo>
                <a:lnTo>
                  <a:pt x="10686680" y="3896185"/>
                </a:lnTo>
                <a:lnTo>
                  <a:pt x="0" y="389618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rot="-9746926">
            <a:off x="11912765" y="2256151"/>
            <a:ext cx="5718561" cy="829191"/>
          </a:xfrm>
          <a:custGeom>
            <a:avLst/>
            <a:gdLst/>
            <a:ahLst/>
            <a:cxnLst/>
            <a:rect l="l" t="t" r="r" b="b"/>
            <a:pathLst>
              <a:path w="5718561" h="829191">
                <a:moveTo>
                  <a:pt x="0" y="0"/>
                </a:moveTo>
                <a:lnTo>
                  <a:pt x="5718561" y="0"/>
                </a:lnTo>
                <a:lnTo>
                  <a:pt x="5718561" y="829191"/>
                </a:lnTo>
                <a:lnTo>
                  <a:pt x="0" y="82919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rot="-9722692">
            <a:off x="11140006" y="506575"/>
            <a:ext cx="5718561" cy="829191"/>
          </a:xfrm>
          <a:custGeom>
            <a:avLst/>
            <a:gdLst/>
            <a:ahLst/>
            <a:cxnLst/>
            <a:rect l="l" t="t" r="r" b="b"/>
            <a:pathLst>
              <a:path w="5718561" h="829191">
                <a:moveTo>
                  <a:pt x="0" y="0"/>
                </a:moveTo>
                <a:lnTo>
                  <a:pt x="5718561" y="0"/>
                </a:lnTo>
                <a:lnTo>
                  <a:pt x="5718561" y="829191"/>
                </a:lnTo>
                <a:lnTo>
                  <a:pt x="0" y="82919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Freeform 7"/>
          <p:cNvSpPr/>
          <p:nvPr/>
        </p:nvSpPr>
        <p:spPr>
          <a:xfrm rot="-3433589">
            <a:off x="-864580" y="822960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8" name="TextBox 8"/>
          <p:cNvSpPr txBox="1"/>
          <p:nvPr/>
        </p:nvSpPr>
        <p:spPr>
          <a:xfrm>
            <a:off x="1393949" y="812330"/>
            <a:ext cx="8316623" cy="902170"/>
          </a:xfrm>
          <a:prstGeom prst="rect">
            <a:avLst/>
          </a:prstGeom>
        </p:spPr>
        <p:txBody>
          <a:bodyPr wrap="square" lIns="0" tIns="0" rIns="0" bIns="0" rtlCol="0" anchor="t">
            <a:spAutoFit/>
          </a:bodyPr>
          <a:lstStyle/>
          <a:p>
            <a:pPr>
              <a:lnSpc>
                <a:spcPts val="7279"/>
              </a:lnSpc>
            </a:pPr>
            <a:r>
              <a:rPr lang="en-US" sz="5199" dirty="0">
                <a:solidFill>
                  <a:srgbClr val="012F7F"/>
                </a:solidFill>
                <a:latin typeface="League Spartan"/>
                <a:ea typeface="League Spartan"/>
                <a:cs typeface="League Spartan"/>
                <a:sym typeface="League Spartan"/>
              </a:rPr>
              <a:t>Executive Summary</a:t>
            </a:r>
          </a:p>
        </p:txBody>
      </p:sp>
      <p:sp>
        <p:nvSpPr>
          <p:cNvPr id="9" name="TextBox 9"/>
          <p:cNvSpPr txBox="1"/>
          <p:nvPr/>
        </p:nvSpPr>
        <p:spPr>
          <a:xfrm>
            <a:off x="1393950" y="2705100"/>
            <a:ext cx="12931650" cy="5539978"/>
          </a:xfrm>
          <a:prstGeom prst="rect">
            <a:avLst/>
          </a:prstGeom>
        </p:spPr>
        <p:txBody>
          <a:bodyPr wrap="square" lIns="0" tIns="0" rIns="0" bIns="0" rtlCol="0" anchor="t">
            <a:spAutoFit/>
          </a:bodyPr>
          <a:lstStyle/>
          <a:p>
            <a:pPr marL="457200" indent="-457200" algn="l">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Operation at </a:t>
            </a:r>
            <a:r>
              <a:rPr lang="en-US" sz="3000" dirty="0" err="1">
                <a:solidFill>
                  <a:srgbClr val="000000"/>
                </a:solidFill>
                <a:latin typeface="Hind Guntur Light"/>
                <a:ea typeface="Hind Guntur Light"/>
                <a:cs typeface="Hind Guntur Light"/>
                <a:sym typeface="Hind Guntur Light"/>
              </a:rPr>
              <a:t>Dulang</a:t>
            </a:r>
            <a:r>
              <a:rPr lang="en-US" sz="3000" dirty="0">
                <a:solidFill>
                  <a:srgbClr val="000000"/>
                </a:solidFill>
                <a:latin typeface="Hind Guntur Light"/>
                <a:ea typeface="Hind Guntur Light"/>
                <a:cs typeface="Hind Guntur Light"/>
                <a:sym typeface="Hind Guntur Light"/>
              </a:rPr>
              <a:t> was a standalone CT package with all equipment and chemical placed on platform assisted by standby boat for accommodation and temporary storage.</a:t>
            </a:r>
          </a:p>
          <a:p>
            <a:pPr marL="457200" indent="-457200" algn="l">
              <a:lnSpc>
                <a:spcPts val="3600"/>
              </a:lnSpc>
              <a:buFont typeface="Wingdings" panose="05000000000000000000" pitchFamily="2" charset="2"/>
              <a:buChar char="v"/>
            </a:pPr>
            <a:endParaRPr lang="en-US" sz="3000" dirty="0">
              <a:solidFill>
                <a:srgbClr val="000000"/>
              </a:solidFill>
              <a:latin typeface="Hind Guntur Light"/>
              <a:ea typeface="Hind Guntur Light"/>
              <a:cs typeface="Hind Guntur Light"/>
              <a:sym typeface="Hind Guntur Light"/>
            </a:endParaRPr>
          </a:p>
          <a:p>
            <a:pPr marL="457200" indent="-457200" algn="l">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CT Operation Duration: 57 Days (16th August to 12th October 2024)</a:t>
            </a:r>
          </a:p>
          <a:p>
            <a:pPr marL="457200" indent="-457200" algn="l">
              <a:lnSpc>
                <a:spcPts val="3600"/>
              </a:lnSpc>
              <a:buFont typeface="Wingdings" panose="05000000000000000000" pitchFamily="2" charset="2"/>
              <a:buChar char="v"/>
            </a:pPr>
            <a:endParaRPr lang="en-US" sz="3000" dirty="0">
              <a:solidFill>
                <a:srgbClr val="000000"/>
              </a:solidFill>
              <a:latin typeface="Hind Guntur Light"/>
              <a:ea typeface="Hind Guntur Light"/>
              <a:cs typeface="Hind Guntur Light"/>
              <a:sym typeface="Hind Guntur Light"/>
            </a:endParaRPr>
          </a:p>
          <a:p>
            <a:pPr marL="457200" indent="-457200" algn="l">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Well: </a:t>
            </a:r>
            <a:r>
              <a:rPr lang="en-US" sz="3000" dirty="0" err="1">
                <a:solidFill>
                  <a:srgbClr val="000000"/>
                </a:solidFill>
                <a:latin typeface="Hind Guntur Light"/>
                <a:ea typeface="Hind Guntur Light"/>
                <a:cs typeface="Hind Guntur Light"/>
                <a:sym typeface="Hind Guntur Light"/>
              </a:rPr>
              <a:t>Dulang</a:t>
            </a:r>
            <a:r>
              <a:rPr lang="en-US" sz="3000" dirty="0">
                <a:solidFill>
                  <a:srgbClr val="000000"/>
                </a:solidFill>
                <a:latin typeface="Hind Guntur Light"/>
                <a:ea typeface="Hind Guntur Light"/>
                <a:cs typeface="Hind Guntur Light"/>
                <a:sym typeface="Hind Guntur Light"/>
              </a:rPr>
              <a:t> A-12</a:t>
            </a:r>
          </a:p>
          <a:p>
            <a:pPr marL="914400" lvl="1" indent="-457200">
              <a:lnSpc>
                <a:spcPts val="3600"/>
              </a:lnSpc>
              <a:buFont typeface="Wingdings" panose="05000000000000000000" pitchFamily="2" charset="2"/>
              <a:buChar char="ü"/>
            </a:pPr>
            <a:r>
              <a:rPr lang="en-US" sz="3000" dirty="0">
                <a:solidFill>
                  <a:srgbClr val="000000"/>
                </a:solidFill>
                <a:latin typeface="Hind Guntur Light"/>
                <a:ea typeface="Hind Guntur Light"/>
                <a:cs typeface="Hind Guntur Light"/>
                <a:sym typeface="Hind Guntur Light"/>
              </a:rPr>
              <a:t>	CT Milling on fish from fish depth at 2,611 MDDF until ‘D’ </a:t>
            </a:r>
            <a:r>
              <a:rPr lang="en-US" sz="3000" dirty="0" err="1">
                <a:solidFill>
                  <a:srgbClr val="000000"/>
                </a:solidFill>
                <a:latin typeface="Hind Guntur Light"/>
                <a:ea typeface="Hind Guntur Light"/>
                <a:cs typeface="Hind Guntur Light"/>
                <a:sym typeface="Hind Guntur Light"/>
              </a:rPr>
              <a:t>Nogo</a:t>
            </a:r>
            <a:r>
              <a:rPr lang="en-US" sz="3000" dirty="0">
                <a:solidFill>
                  <a:srgbClr val="000000"/>
                </a:solidFill>
                <a:latin typeface="Hind Guntur Light"/>
                <a:ea typeface="Hind Guntur Light"/>
                <a:cs typeface="Hind Guntur Light"/>
                <a:sym typeface="Hind Guntur Light"/>
              </a:rPr>
              <a:t> Nipple</a:t>
            </a:r>
          </a:p>
          <a:p>
            <a:pPr marL="914400" lvl="1" indent="-457200">
              <a:lnSpc>
                <a:spcPts val="3600"/>
              </a:lnSpc>
              <a:buFont typeface="Wingdings" panose="05000000000000000000" pitchFamily="2" charset="2"/>
              <a:buChar char="ü"/>
            </a:pPr>
            <a:r>
              <a:rPr lang="en-US" sz="3000" dirty="0">
                <a:solidFill>
                  <a:srgbClr val="000000"/>
                </a:solidFill>
                <a:latin typeface="Hind Guntur Light"/>
                <a:ea typeface="Hind Guntur Light"/>
                <a:cs typeface="Hind Guntur Light"/>
                <a:sym typeface="Hind Guntur Light"/>
              </a:rPr>
              <a:t>	CT Add Perforation for E34A Zone (2,740 m – 2,749 m MDDF)</a:t>
            </a:r>
          </a:p>
          <a:p>
            <a:pPr algn="l">
              <a:lnSpc>
                <a:spcPts val="3600"/>
              </a:lnSpc>
            </a:pPr>
            <a:endParaRPr lang="en-US" sz="3000" dirty="0">
              <a:solidFill>
                <a:srgbClr val="000000"/>
              </a:solidFill>
              <a:latin typeface="Hind Guntur Light"/>
              <a:ea typeface="Hind Guntur Light"/>
              <a:cs typeface="Hind Guntur Light"/>
              <a:sym typeface="Hind Guntur Light"/>
            </a:endParaRPr>
          </a:p>
          <a:p>
            <a:pPr marL="457200" indent="-457200" algn="l">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CTU Operation completed on 12th October 2024 with all CTU package demobilize to KSB</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3F3F6"/>
        </a:solidFill>
        <a:effectLst/>
      </p:bgPr>
    </p:bg>
    <p:spTree>
      <p:nvGrpSpPr>
        <p:cNvPr id="1" name=""/>
        <p:cNvGrpSpPr/>
        <p:nvPr/>
      </p:nvGrpSpPr>
      <p:grpSpPr>
        <a:xfrm>
          <a:off x="0" y="0"/>
          <a:ext cx="0" cy="0"/>
          <a:chOff x="0" y="0"/>
          <a:chExt cx="0" cy="0"/>
        </a:xfrm>
      </p:grpSpPr>
      <p:sp>
        <p:nvSpPr>
          <p:cNvPr id="2" name="Freeform 2"/>
          <p:cNvSpPr/>
          <p:nvPr/>
        </p:nvSpPr>
        <p:spPr>
          <a:xfrm>
            <a:off x="0" y="7968249"/>
            <a:ext cx="18727000" cy="3347451"/>
          </a:xfrm>
          <a:custGeom>
            <a:avLst/>
            <a:gdLst/>
            <a:ahLst/>
            <a:cxnLst/>
            <a:rect l="l" t="t" r="r" b="b"/>
            <a:pathLst>
              <a:path w="18727000" h="3347451">
                <a:moveTo>
                  <a:pt x="0" y="0"/>
                </a:moveTo>
                <a:lnTo>
                  <a:pt x="18727000" y="0"/>
                </a:lnTo>
                <a:lnTo>
                  <a:pt x="18727000" y="3347451"/>
                </a:lnTo>
                <a:lnTo>
                  <a:pt x="0" y="334745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rot="67391">
            <a:off x="9841829" y="8282201"/>
            <a:ext cx="9527354" cy="1381466"/>
          </a:xfrm>
          <a:custGeom>
            <a:avLst/>
            <a:gdLst/>
            <a:ahLst/>
            <a:cxnLst/>
            <a:rect l="l" t="t" r="r" b="b"/>
            <a:pathLst>
              <a:path w="9527354" h="1381466">
                <a:moveTo>
                  <a:pt x="0" y="0"/>
                </a:moveTo>
                <a:lnTo>
                  <a:pt x="9527354" y="0"/>
                </a:lnTo>
                <a:lnTo>
                  <a:pt x="9527354" y="1381466"/>
                </a:lnTo>
                <a:lnTo>
                  <a:pt x="0" y="138146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rot="1021357" flipV="1">
            <a:off x="10792821" y="-693031"/>
            <a:ext cx="7625368" cy="4932397"/>
          </a:xfrm>
          <a:custGeom>
            <a:avLst/>
            <a:gdLst/>
            <a:ahLst/>
            <a:cxnLst/>
            <a:rect l="l" t="t" r="r" b="b"/>
            <a:pathLst>
              <a:path w="7135206" h="7001421">
                <a:moveTo>
                  <a:pt x="0" y="7001422"/>
                </a:moveTo>
                <a:lnTo>
                  <a:pt x="7135206" y="7001422"/>
                </a:lnTo>
                <a:lnTo>
                  <a:pt x="7135206" y="0"/>
                </a:lnTo>
                <a:lnTo>
                  <a:pt x="0" y="0"/>
                </a:lnTo>
                <a:lnTo>
                  <a:pt x="0" y="7001422"/>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5" name="Group 5"/>
          <p:cNvGrpSpPr/>
          <p:nvPr/>
        </p:nvGrpSpPr>
        <p:grpSpPr>
          <a:xfrm>
            <a:off x="12420600" y="-6057900"/>
            <a:ext cx="11063038" cy="11063038"/>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7" name="TextBox 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a:grpSpLocks noChangeAspect="1"/>
          </p:cNvGrpSpPr>
          <p:nvPr/>
        </p:nvGrpSpPr>
        <p:grpSpPr>
          <a:xfrm>
            <a:off x="12674326" y="-571500"/>
            <a:ext cx="5613673" cy="5613673"/>
            <a:chOff x="0" y="0"/>
            <a:chExt cx="6350000" cy="6350000"/>
          </a:xfrm>
        </p:grpSpPr>
        <p:sp>
          <p:nvSpPr>
            <p:cNvPr id="9" name="Freeform 9"/>
            <p:cNvSpPr/>
            <p:nvPr/>
          </p:nvSpPr>
          <p:spPr>
            <a:xfrm>
              <a:off x="0" y="0"/>
              <a:ext cx="6350000" cy="6350000"/>
            </a:xfrm>
            <a:custGeom>
              <a:avLst/>
              <a:gdLst/>
              <a:ahLst/>
              <a:cxnLst/>
              <a:rect l="l" t="t" r="r" b="b"/>
              <a:pathLst>
                <a:path w="6350000" h="6350000">
                  <a:moveTo>
                    <a:pt x="0" y="0"/>
                  </a:moveTo>
                  <a:cubicBezTo>
                    <a:pt x="0" y="3506470"/>
                    <a:pt x="2843530" y="6350000"/>
                    <a:pt x="6350000" y="6350000"/>
                  </a:cubicBezTo>
                  <a:lnTo>
                    <a:pt x="6350000" y="0"/>
                  </a:lnTo>
                  <a:lnTo>
                    <a:pt x="0" y="0"/>
                  </a:lnTo>
                  <a:close/>
                </a:path>
              </a:pathLst>
            </a:custGeom>
            <a:blipFill>
              <a:blip r:embed="rId8"/>
              <a:stretch>
                <a:fillRect l="-38888" r="-38888"/>
              </a:stretch>
            </a:blipFill>
          </p:spPr>
          <p:txBody>
            <a:bodyPr/>
            <a:lstStyle/>
            <a:p>
              <a:endParaRPr lang="en-US"/>
            </a:p>
          </p:txBody>
        </p:sp>
      </p:grpSp>
      <p:grpSp>
        <p:nvGrpSpPr>
          <p:cNvPr id="10" name="Group 10"/>
          <p:cNvGrpSpPr/>
          <p:nvPr/>
        </p:nvGrpSpPr>
        <p:grpSpPr>
          <a:xfrm>
            <a:off x="4327043" y="9232274"/>
            <a:ext cx="19678699" cy="11562300"/>
            <a:chOff x="0" y="0"/>
            <a:chExt cx="1383362" cy="812800"/>
          </a:xfrm>
        </p:grpSpPr>
        <p:sp>
          <p:nvSpPr>
            <p:cNvPr id="11" name="Freeform 11"/>
            <p:cNvSpPr/>
            <p:nvPr/>
          </p:nvSpPr>
          <p:spPr>
            <a:xfrm>
              <a:off x="0" y="0"/>
              <a:ext cx="1383362" cy="812800"/>
            </a:xfrm>
            <a:custGeom>
              <a:avLst/>
              <a:gdLst/>
              <a:ahLst/>
              <a:cxnLst/>
              <a:rect l="l" t="t" r="r" b="b"/>
              <a:pathLst>
                <a:path w="1383362" h="812800">
                  <a:moveTo>
                    <a:pt x="691681" y="0"/>
                  </a:moveTo>
                  <a:cubicBezTo>
                    <a:pt x="309676" y="0"/>
                    <a:pt x="0" y="181951"/>
                    <a:pt x="0" y="406400"/>
                  </a:cubicBezTo>
                  <a:cubicBezTo>
                    <a:pt x="0" y="630849"/>
                    <a:pt x="309676" y="812800"/>
                    <a:pt x="691681" y="812800"/>
                  </a:cubicBezTo>
                  <a:cubicBezTo>
                    <a:pt x="1073686" y="812800"/>
                    <a:pt x="1383362" y="630849"/>
                    <a:pt x="1383362" y="406400"/>
                  </a:cubicBezTo>
                  <a:cubicBezTo>
                    <a:pt x="1383362" y="181951"/>
                    <a:pt x="1073686" y="0"/>
                    <a:pt x="691681" y="0"/>
                  </a:cubicBezTo>
                  <a:close/>
                </a:path>
              </a:pathLst>
            </a:custGeom>
            <a:solidFill>
              <a:srgbClr val="012F7F"/>
            </a:solidFill>
          </p:spPr>
          <p:txBody>
            <a:bodyPr/>
            <a:lstStyle/>
            <a:p>
              <a:endParaRPr lang="en-US"/>
            </a:p>
          </p:txBody>
        </p:sp>
        <p:sp>
          <p:nvSpPr>
            <p:cNvPr id="12" name="TextBox 12"/>
            <p:cNvSpPr txBox="1"/>
            <p:nvPr/>
          </p:nvSpPr>
          <p:spPr>
            <a:xfrm>
              <a:off x="129690" y="38100"/>
              <a:ext cx="1123982"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765166" y="2781300"/>
            <a:ext cx="1649879" cy="1543050"/>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6" name="Group 16"/>
          <p:cNvGrpSpPr/>
          <p:nvPr/>
        </p:nvGrpSpPr>
        <p:grpSpPr>
          <a:xfrm>
            <a:off x="762000" y="5482946"/>
            <a:ext cx="1649879" cy="1543050"/>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8" name="TextBox 18"/>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9" name="Freeform 19"/>
          <p:cNvSpPr/>
          <p:nvPr/>
        </p:nvSpPr>
        <p:spPr>
          <a:xfrm>
            <a:off x="1219200" y="3086100"/>
            <a:ext cx="865438" cy="809401"/>
          </a:xfrm>
          <a:custGeom>
            <a:avLst/>
            <a:gdLst/>
            <a:ahLst/>
            <a:cxnLst/>
            <a:rect l="l" t="t" r="r" b="b"/>
            <a:pathLst>
              <a:path w="809401" h="809401">
                <a:moveTo>
                  <a:pt x="0" y="0"/>
                </a:moveTo>
                <a:lnTo>
                  <a:pt x="809402" y="0"/>
                </a:lnTo>
                <a:lnTo>
                  <a:pt x="809402" y="809401"/>
                </a:lnTo>
                <a:lnTo>
                  <a:pt x="0" y="80940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20" name="Freeform 20"/>
          <p:cNvSpPr/>
          <p:nvPr/>
        </p:nvSpPr>
        <p:spPr>
          <a:xfrm>
            <a:off x="1163535" y="5761150"/>
            <a:ext cx="791212" cy="986641"/>
          </a:xfrm>
          <a:custGeom>
            <a:avLst/>
            <a:gdLst/>
            <a:ahLst/>
            <a:cxnLst/>
            <a:rect l="l" t="t" r="r" b="b"/>
            <a:pathLst>
              <a:path w="739981" h="986641">
                <a:moveTo>
                  <a:pt x="0" y="0"/>
                </a:moveTo>
                <a:lnTo>
                  <a:pt x="739981" y="0"/>
                </a:lnTo>
                <a:lnTo>
                  <a:pt x="739981" y="986641"/>
                </a:lnTo>
                <a:lnTo>
                  <a:pt x="0" y="98664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dirty="0"/>
          </a:p>
        </p:txBody>
      </p:sp>
      <p:sp>
        <p:nvSpPr>
          <p:cNvPr id="22" name="TextBox 22"/>
          <p:cNvSpPr txBox="1"/>
          <p:nvPr/>
        </p:nvSpPr>
        <p:spPr>
          <a:xfrm>
            <a:off x="2419628" y="2781300"/>
            <a:ext cx="3780319" cy="615553"/>
          </a:xfrm>
          <a:prstGeom prst="rect">
            <a:avLst/>
          </a:prstGeom>
        </p:spPr>
        <p:txBody>
          <a:bodyPr wrap="square" lIns="0" tIns="0" rIns="0" bIns="0" rtlCol="0" anchor="t">
            <a:spAutoFit/>
          </a:bodyPr>
          <a:lstStyle/>
          <a:p>
            <a:pPr algn="l">
              <a:lnSpc>
                <a:spcPts val="4799"/>
              </a:lnSpc>
            </a:pPr>
            <a:r>
              <a:rPr lang="en-US" sz="3999" b="1" dirty="0">
                <a:solidFill>
                  <a:srgbClr val="000082"/>
                </a:solidFill>
                <a:latin typeface="Hind Guntur Medium"/>
                <a:ea typeface="Hind Guntur Medium"/>
                <a:cs typeface="Hind Guntur Medium"/>
                <a:sym typeface="Hind Guntur Medium"/>
              </a:rPr>
              <a:t>Objective</a:t>
            </a:r>
          </a:p>
        </p:txBody>
      </p:sp>
      <p:sp>
        <p:nvSpPr>
          <p:cNvPr id="23" name="TextBox 23"/>
          <p:cNvSpPr txBox="1"/>
          <p:nvPr/>
        </p:nvSpPr>
        <p:spPr>
          <a:xfrm>
            <a:off x="2548914" y="5694457"/>
            <a:ext cx="3780319" cy="615553"/>
          </a:xfrm>
          <a:prstGeom prst="rect">
            <a:avLst/>
          </a:prstGeom>
        </p:spPr>
        <p:txBody>
          <a:bodyPr wrap="square" lIns="0" tIns="0" rIns="0" bIns="0" rtlCol="0" anchor="t">
            <a:spAutoFit/>
          </a:bodyPr>
          <a:lstStyle/>
          <a:p>
            <a:pPr algn="l">
              <a:lnSpc>
                <a:spcPts val="4799"/>
              </a:lnSpc>
            </a:pPr>
            <a:r>
              <a:rPr lang="en-US" sz="3999" b="1" dirty="0">
                <a:solidFill>
                  <a:srgbClr val="000082"/>
                </a:solidFill>
                <a:latin typeface="Hind Guntur Medium"/>
                <a:ea typeface="Hind Guntur Medium"/>
                <a:cs typeface="Hind Guntur Medium"/>
                <a:sym typeface="Hind Guntur Medium"/>
              </a:rPr>
              <a:t>Well Background</a:t>
            </a:r>
          </a:p>
        </p:txBody>
      </p:sp>
      <p:sp>
        <p:nvSpPr>
          <p:cNvPr id="24" name="TextBox 24"/>
          <p:cNvSpPr txBox="1"/>
          <p:nvPr/>
        </p:nvSpPr>
        <p:spPr>
          <a:xfrm>
            <a:off x="2419627" y="3550663"/>
            <a:ext cx="12058373" cy="1384995"/>
          </a:xfrm>
          <a:prstGeom prst="rect">
            <a:avLst/>
          </a:prstGeom>
        </p:spPr>
        <p:txBody>
          <a:bodyPr wrap="square" lIns="0" tIns="0" rIns="0" bIns="0" rtlCol="0" anchor="t">
            <a:spAutoFit/>
          </a:bodyPr>
          <a:lstStyle/>
          <a:p>
            <a:pPr marL="457200" indent="-457200" algn="l">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To perform CT Milling on fish (parted tubing stop sleeve) with burn shoe mill bit to have wellbore access until depth 2,749 m MDDF.</a:t>
            </a:r>
          </a:p>
          <a:p>
            <a:pPr marL="457200" indent="-457200" algn="l">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To perform CT Add Perforation for E34A zone (2,740 m – 2,749 m MDDF).</a:t>
            </a:r>
          </a:p>
        </p:txBody>
      </p:sp>
      <p:sp>
        <p:nvSpPr>
          <p:cNvPr id="25" name="TextBox 25"/>
          <p:cNvSpPr txBox="1"/>
          <p:nvPr/>
        </p:nvSpPr>
        <p:spPr>
          <a:xfrm>
            <a:off x="2419627" y="6416576"/>
            <a:ext cx="14277321" cy="2321148"/>
          </a:xfrm>
          <a:prstGeom prst="rect">
            <a:avLst/>
          </a:prstGeom>
        </p:spPr>
        <p:txBody>
          <a:bodyPr wrap="square" lIns="0" tIns="0" rIns="0" bIns="0" rtlCol="0" anchor="t">
            <a:spAutoFit/>
          </a:bodyPr>
          <a:lstStyle/>
          <a:p>
            <a:pPr marL="469265" marR="5080" indent="-457200" algn="just">
              <a:spcBef>
                <a:spcPts val="100"/>
              </a:spcBef>
              <a:buFont typeface="Wingdings" panose="05000000000000000000" pitchFamily="2" charset="2"/>
              <a:buChar char="v"/>
              <a:tabLst>
                <a:tab pos="299085" algn="l"/>
              </a:tabLst>
            </a:pPr>
            <a:endParaRPr lang="en-US" sz="3000" dirty="0">
              <a:latin typeface="Hind Guntur Light" panose="02000000000000000000" pitchFamily="2" charset="0"/>
              <a:cs typeface="Hind Guntur Light" panose="02000000000000000000" pitchFamily="2" charset="0"/>
            </a:endParaRPr>
          </a:p>
          <a:p>
            <a:pPr marL="469265" marR="5080" indent="-457200" algn="just">
              <a:spcBef>
                <a:spcPts val="100"/>
              </a:spcBef>
              <a:buFont typeface="Wingdings" panose="05000000000000000000" pitchFamily="2" charset="2"/>
              <a:buChar char="v"/>
              <a:tabLst>
                <a:tab pos="299085" algn="l"/>
              </a:tabLst>
            </a:pPr>
            <a:r>
              <a:rPr lang="en-US" sz="3000" dirty="0" err="1">
                <a:latin typeface="Hind Guntur Light" panose="02000000000000000000" pitchFamily="2" charset="0"/>
                <a:cs typeface="Hind Guntur Light" panose="02000000000000000000" pitchFamily="2" charset="0"/>
              </a:rPr>
              <a:t>Dulang</a:t>
            </a:r>
            <a:r>
              <a:rPr lang="en-US" sz="3000" spc="185" dirty="0">
                <a:latin typeface="Hind Guntur Light" panose="02000000000000000000" pitchFamily="2" charset="0"/>
                <a:cs typeface="Hind Guntur Light" panose="02000000000000000000" pitchFamily="2" charset="0"/>
              </a:rPr>
              <a:t> </a:t>
            </a:r>
            <a:r>
              <a:rPr lang="en-US" sz="3000" spc="-10" dirty="0">
                <a:latin typeface="Hind Guntur Light" panose="02000000000000000000" pitchFamily="2" charset="0"/>
                <a:cs typeface="Hind Guntur Light" panose="02000000000000000000" pitchFamily="2" charset="0"/>
              </a:rPr>
              <a:t>A-</a:t>
            </a:r>
            <a:r>
              <a:rPr lang="en-US" sz="3000" dirty="0">
                <a:latin typeface="Hind Guntur Light" panose="02000000000000000000" pitchFamily="2" charset="0"/>
                <a:cs typeface="Hind Guntur Light" panose="02000000000000000000" pitchFamily="2" charset="0"/>
              </a:rPr>
              <a:t>12</a:t>
            </a:r>
            <a:r>
              <a:rPr lang="en-US" sz="3000" spc="19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is</a:t>
            </a:r>
            <a:r>
              <a:rPr lang="en-US" sz="3000" spc="18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an</a:t>
            </a:r>
            <a:r>
              <a:rPr lang="en-US" sz="3000" spc="19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oil</a:t>
            </a:r>
            <a:r>
              <a:rPr lang="en-US" sz="3000" spc="17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producer.</a:t>
            </a:r>
            <a:r>
              <a:rPr lang="en-US" sz="3000" spc="20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Currently</a:t>
            </a:r>
            <a:r>
              <a:rPr lang="en-US" sz="3000" spc="18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the</a:t>
            </a:r>
            <a:r>
              <a:rPr lang="en-US" sz="3000" spc="19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well</a:t>
            </a:r>
            <a:r>
              <a:rPr lang="en-US" sz="3000" spc="20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is</a:t>
            </a:r>
            <a:r>
              <a:rPr lang="en-US" sz="3000" spc="18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producing</a:t>
            </a:r>
            <a:r>
              <a:rPr lang="en-US" sz="3000" spc="19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from</a:t>
            </a:r>
            <a:r>
              <a:rPr lang="en-US" sz="3000" spc="17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zone</a:t>
            </a:r>
            <a:r>
              <a:rPr lang="en-US" sz="3000" spc="19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E23U</a:t>
            </a:r>
            <a:r>
              <a:rPr lang="en-US" sz="3000" spc="19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&amp;</a:t>
            </a:r>
            <a:r>
              <a:rPr lang="en-US" sz="3000" spc="19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E32</a:t>
            </a:r>
            <a:r>
              <a:rPr lang="en-US" sz="3000" spc="18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with</a:t>
            </a:r>
            <a:r>
              <a:rPr lang="en-US" sz="3000" spc="195" dirty="0">
                <a:latin typeface="Hind Guntur Light" panose="02000000000000000000" pitchFamily="2" charset="0"/>
                <a:cs typeface="Hind Guntur Light" panose="02000000000000000000" pitchFamily="2" charset="0"/>
              </a:rPr>
              <a:t> </a:t>
            </a:r>
            <a:r>
              <a:rPr lang="en-US" sz="3000" spc="-25" dirty="0">
                <a:latin typeface="Hind Guntur Light" panose="02000000000000000000" pitchFamily="2" charset="0"/>
                <a:cs typeface="Hind Guntur Light" panose="02000000000000000000" pitchFamily="2" charset="0"/>
              </a:rPr>
              <a:t>392 </a:t>
            </a:r>
            <a:r>
              <a:rPr lang="en-US" sz="3000" dirty="0">
                <a:latin typeface="Hind Guntur Light" panose="02000000000000000000" pitchFamily="2" charset="0"/>
                <a:cs typeface="Hind Guntur Light" panose="02000000000000000000" pitchFamily="2" charset="0"/>
              </a:rPr>
              <a:t>BOPD</a:t>
            </a:r>
            <a:r>
              <a:rPr lang="en-US" sz="3000" spc="8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&amp;</a:t>
            </a:r>
            <a:r>
              <a:rPr lang="en-US" sz="3000" spc="9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90%</a:t>
            </a:r>
            <a:r>
              <a:rPr lang="en-US" sz="3000" spc="9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of</a:t>
            </a:r>
            <a:r>
              <a:rPr lang="en-US" sz="3000" spc="9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water</a:t>
            </a:r>
            <a:r>
              <a:rPr lang="en-US" sz="3000" spc="8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cut.</a:t>
            </a:r>
            <a:r>
              <a:rPr lang="en-US" sz="3000" spc="9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Latest</a:t>
            </a:r>
            <a:r>
              <a:rPr lang="en-US" sz="3000" spc="9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HUD</a:t>
            </a:r>
            <a:r>
              <a:rPr lang="en-US" sz="3000" spc="8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depth</a:t>
            </a:r>
            <a:r>
              <a:rPr lang="en-US" sz="3000" spc="9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at</a:t>
            </a:r>
            <a:r>
              <a:rPr lang="en-US" sz="3000" spc="9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2,611</a:t>
            </a:r>
            <a:r>
              <a:rPr lang="en-US" sz="3000" spc="9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m</a:t>
            </a:r>
            <a:r>
              <a:rPr lang="en-US" sz="3000" spc="7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MDDF</a:t>
            </a:r>
            <a:r>
              <a:rPr lang="en-US" sz="3000" spc="9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recorded</a:t>
            </a:r>
            <a:r>
              <a:rPr lang="en-US" sz="3000" spc="8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in</a:t>
            </a:r>
            <a:r>
              <a:rPr lang="en-US" sz="3000" spc="9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April</a:t>
            </a:r>
            <a:r>
              <a:rPr lang="en-US" sz="3000" spc="8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2023</a:t>
            </a:r>
            <a:r>
              <a:rPr lang="en-US" sz="3000" spc="9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with</a:t>
            </a:r>
            <a:r>
              <a:rPr lang="en-US" sz="3000" spc="85" dirty="0">
                <a:latin typeface="Hind Guntur Light" panose="02000000000000000000" pitchFamily="2" charset="0"/>
                <a:cs typeface="Hind Guntur Light" panose="02000000000000000000" pitchFamily="2" charset="0"/>
              </a:rPr>
              <a:t> </a:t>
            </a:r>
            <a:r>
              <a:rPr lang="en-US" sz="3000" spc="-10" dirty="0">
                <a:latin typeface="Hind Guntur Light" panose="02000000000000000000" pitchFamily="2" charset="0"/>
                <a:cs typeface="Hind Guntur Light" panose="02000000000000000000" pitchFamily="2" charset="0"/>
              </a:rPr>
              <a:t>clear </a:t>
            </a:r>
            <a:r>
              <a:rPr lang="en-US" sz="3000" dirty="0">
                <a:latin typeface="Hind Guntur Light" panose="02000000000000000000" pitchFamily="2" charset="0"/>
                <a:cs typeface="Hind Guntur Light" panose="02000000000000000000" pitchFamily="2" charset="0"/>
              </a:rPr>
              <a:t>image</a:t>
            </a:r>
            <a:r>
              <a:rPr lang="en-US" sz="3000" spc="5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of</a:t>
            </a:r>
            <a:r>
              <a:rPr lang="en-US" sz="3000" spc="7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parted</a:t>
            </a:r>
            <a:r>
              <a:rPr lang="en-US" sz="3000" spc="6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tubing</a:t>
            </a:r>
            <a:r>
              <a:rPr lang="en-US" sz="3000" spc="6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stop</a:t>
            </a:r>
            <a:r>
              <a:rPr lang="en-US" sz="3000" spc="6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sleeve.</a:t>
            </a:r>
            <a:r>
              <a:rPr lang="en-US" sz="3000" spc="8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PCSB</a:t>
            </a:r>
            <a:r>
              <a:rPr lang="en-US" sz="3000" spc="7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has</a:t>
            </a:r>
            <a:r>
              <a:rPr lang="en-US" sz="3000" spc="7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engaged</a:t>
            </a:r>
            <a:r>
              <a:rPr lang="en-US" sz="3000" spc="5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DB</a:t>
            </a:r>
            <a:r>
              <a:rPr lang="en-US" sz="3000" spc="7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to</a:t>
            </a:r>
            <a:r>
              <a:rPr lang="en-US" sz="3000" spc="6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mill</a:t>
            </a:r>
            <a:r>
              <a:rPr lang="en-US" sz="3000" spc="7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the</a:t>
            </a:r>
            <a:r>
              <a:rPr lang="en-US" sz="3000" spc="6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fish</a:t>
            </a:r>
            <a:r>
              <a:rPr lang="en-US" sz="3000" spc="5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&amp;</a:t>
            </a:r>
            <a:r>
              <a:rPr lang="en-US" sz="3000" spc="7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drift</a:t>
            </a:r>
            <a:r>
              <a:rPr lang="en-US" sz="3000" spc="7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until</a:t>
            </a:r>
            <a:r>
              <a:rPr lang="en-US" sz="3000" spc="6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target</a:t>
            </a:r>
            <a:r>
              <a:rPr lang="en-US" sz="3000" spc="65" dirty="0">
                <a:latin typeface="Hind Guntur Light" panose="02000000000000000000" pitchFamily="2" charset="0"/>
                <a:cs typeface="Hind Guntur Light" panose="02000000000000000000" pitchFamily="2" charset="0"/>
              </a:rPr>
              <a:t> </a:t>
            </a:r>
            <a:r>
              <a:rPr lang="en-US" sz="3000" spc="-10" dirty="0">
                <a:latin typeface="Hind Guntur Light" panose="02000000000000000000" pitchFamily="2" charset="0"/>
                <a:cs typeface="Hind Guntur Light" panose="02000000000000000000" pitchFamily="2" charset="0"/>
              </a:rPr>
              <a:t>depth </a:t>
            </a:r>
            <a:r>
              <a:rPr lang="en-US" sz="3000" dirty="0">
                <a:latin typeface="Hind Guntur Light" panose="02000000000000000000" pitchFamily="2" charset="0"/>
                <a:cs typeface="Hind Guntur Light" panose="02000000000000000000" pitchFamily="2" charset="0"/>
              </a:rPr>
              <a:t>prior</a:t>
            </a:r>
            <a:r>
              <a:rPr lang="en-US" sz="3000" spc="-3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to</a:t>
            </a:r>
            <a:r>
              <a:rPr lang="en-US" sz="3000" spc="-3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add</a:t>
            </a:r>
            <a:r>
              <a:rPr lang="en-US" sz="3000" spc="-3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perforation</a:t>
            </a:r>
            <a:r>
              <a:rPr lang="en-US" sz="3000" spc="-50"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at</a:t>
            </a:r>
            <a:r>
              <a:rPr lang="en-US" sz="3000" spc="-25" dirty="0">
                <a:latin typeface="Hind Guntur Light" panose="02000000000000000000" pitchFamily="2" charset="0"/>
                <a:cs typeface="Hind Guntur Light" panose="02000000000000000000" pitchFamily="2" charset="0"/>
              </a:rPr>
              <a:t> </a:t>
            </a:r>
            <a:r>
              <a:rPr lang="en-US" sz="3000" dirty="0">
                <a:latin typeface="Hind Guntur Light" panose="02000000000000000000" pitchFamily="2" charset="0"/>
                <a:cs typeface="Hind Guntur Light" panose="02000000000000000000" pitchFamily="2" charset="0"/>
              </a:rPr>
              <a:t>zone</a:t>
            </a:r>
            <a:r>
              <a:rPr lang="en-US" sz="3000" spc="-30" dirty="0">
                <a:latin typeface="Hind Guntur Light" panose="02000000000000000000" pitchFamily="2" charset="0"/>
                <a:cs typeface="Hind Guntur Light" panose="02000000000000000000" pitchFamily="2" charset="0"/>
              </a:rPr>
              <a:t> </a:t>
            </a:r>
            <a:r>
              <a:rPr lang="en-US" sz="3000" spc="-20" dirty="0">
                <a:latin typeface="Hind Guntur Light" panose="02000000000000000000" pitchFamily="2" charset="0"/>
                <a:cs typeface="Hind Guntur Light" panose="02000000000000000000" pitchFamily="2" charset="0"/>
              </a:rPr>
              <a:t>E34A.</a:t>
            </a:r>
            <a:endParaRPr lang="en-US" sz="3000" dirty="0">
              <a:latin typeface="Hind Guntur Light" panose="02000000000000000000" pitchFamily="2" charset="0"/>
              <a:cs typeface="Hind Guntur Light" panose="02000000000000000000" pitchFamily="2" charset="0"/>
            </a:endParaRPr>
          </a:p>
        </p:txBody>
      </p:sp>
      <p:sp>
        <p:nvSpPr>
          <p:cNvPr id="30" name="TextBox 8">
            <a:extLst>
              <a:ext uri="{FF2B5EF4-FFF2-40B4-BE49-F238E27FC236}">
                <a16:creationId xmlns:a16="http://schemas.microsoft.com/office/drawing/2014/main" id="{383E726E-C3C3-75C2-1E63-EBCEB5A17EBD}"/>
              </a:ext>
            </a:extLst>
          </p:cNvPr>
          <p:cNvSpPr txBox="1"/>
          <p:nvPr/>
        </p:nvSpPr>
        <p:spPr>
          <a:xfrm>
            <a:off x="1393949" y="812330"/>
            <a:ext cx="8316623" cy="902170"/>
          </a:xfrm>
          <a:prstGeom prst="rect">
            <a:avLst/>
          </a:prstGeom>
        </p:spPr>
        <p:txBody>
          <a:bodyPr wrap="square" lIns="0" tIns="0" rIns="0" bIns="0" rtlCol="0" anchor="t">
            <a:spAutoFit/>
          </a:bodyPr>
          <a:lstStyle/>
          <a:p>
            <a:pPr>
              <a:lnSpc>
                <a:spcPts val="7279"/>
              </a:lnSpc>
            </a:pPr>
            <a:r>
              <a:rPr lang="en-US" sz="5199" dirty="0">
                <a:solidFill>
                  <a:srgbClr val="012F7F"/>
                </a:solidFill>
                <a:latin typeface="League Spartan"/>
                <a:ea typeface="League Spartan"/>
                <a:cs typeface="League Spartan"/>
                <a:sym typeface="League Spartan"/>
              </a:rPr>
              <a:t>Executive Summary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A2550-160B-54F9-4E84-4A1DDE999CE4}"/>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B34F3414-EC43-77A5-7A5E-4FF35914DB6B}"/>
              </a:ext>
            </a:extLst>
          </p:cNvPr>
          <p:cNvGrpSpPr/>
          <p:nvPr/>
        </p:nvGrpSpPr>
        <p:grpSpPr>
          <a:xfrm>
            <a:off x="15163800" y="11251690"/>
            <a:ext cx="1543050" cy="1543050"/>
            <a:chOff x="0" y="0"/>
            <a:chExt cx="812800" cy="812800"/>
          </a:xfrm>
        </p:grpSpPr>
        <p:sp>
          <p:nvSpPr>
            <p:cNvPr id="3" name="Freeform 3">
              <a:extLst>
                <a:ext uri="{FF2B5EF4-FFF2-40B4-BE49-F238E27FC236}">
                  <a16:creationId xmlns:a16="http://schemas.microsoft.com/office/drawing/2014/main" id="{1B3742DF-6F1E-BF7D-8DFB-AB07F212282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4" name="TextBox 4">
              <a:extLst>
                <a:ext uri="{FF2B5EF4-FFF2-40B4-BE49-F238E27FC236}">
                  <a16:creationId xmlns:a16="http://schemas.microsoft.com/office/drawing/2014/main" id="{3EBD7F1D-6E11-6B30-7786-1D0DB87DFCAA}"/>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5" name="Freeform 5">
            <a:extLst>
              <a:ext uri="{FF2B5EF4-FFF2-40B4-BE49-F238E27FC236}">
                <a16:creationId xmlns:a16="http://schemas.microsoft.com/office/drawing/2014/main" id="{891CD1D1-F844-74EC-C986-BCF4C19586E9}"/>
              </a:ext>
            </a:extLst>
          </p:cNvPr>
          <p:cNvSpPr/>
          <p:nvPr/>
        </p:nvSpPr>
        <p:spPr>
          <a:xfrm>
            <a:off x="15514383" y="11527004"/>
            <a:ext cx="850520" cy="850520"/>
          </a:xfrm>
          <a:custGeom>
            <a:avLst/>
            <a:gdLst/>
            <a:ahLst/>
            <a:cxnLst/>
            <a:rect l="l" t="t" r="r" b="b"/>
            <a:pathLst>
              <a:path w="850520" h="850520">
                <a:moveTo>
                  <a:pt x="0" y="0"/>
                </a:moveTo>
                <a:lnTo>
                  <a:pt x="850520" y="0"/>
                </a:lnTo>
                <a:lnTo>
                  <a:pt x="850520" y="850520"/>
                </a:lnTo>
                <a:lnTo>
                  <a:pt x="0" y="850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7" name="Group 7">
            <a:extLst>
              <a:ext uri="{FF2B5EF4-FFF2-40B4-BE49-F238E27FC236}">
                <a16:creationId xmlns:a16="http://schemas.microsoft.com/office/drawing/2014/main" id="{265B3F03-3791-5F8E-E3B4-51577D357341}"/>
              </a:ext>
            </a:extLst>
          </p:cNvPr>
          <p:cNvGrpSpPr/>
          <p:nvPr/>
        </p:nvGrpSpPr>
        <p:grpSpPr>
          <a:xfrm>
            <a:off x="4092066" y="11251690"/>
            <a:ext cx="1543050" cy="1543050"/>
            <a:chOff x="0" y="0"/>
            <a:chExt cx="812800" cy="812800"/>
          </a:xfrm>
        </p:grpSpPr>
        <p:sp>
          <p:nvSpPr>
            <p:cNvPr id="8" name="Freeform 8">
              <a:extLst>
                <a:ext uri="{FF2B5EF4-FFF2-40B4-BE49-F238E27FC236}">
                  <a16:creationId xmlns:a16="http://schemas.microsoft.com/office/drawing/2014/main" id="{111A5721-3016-2413-513B-C106D85E0FC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9" name="TextBox 9">
              <a:extLst>
                <a:ext uri="{FF2B5EF4-FFF2-40B4-BE49-F238E27FC236}">
                  <a16:creationId xmlns:a16="http://schemas.microsoft.com/office/drawing/2014/main" id="{38D61049-1102-84AE-AC28-38DB23C4C1BA}"/>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Freeform 10">
            <a:extLst>
              <a:ext uri="{FF2B5EF4-FFF2-40B4-BE49-F238E27FC236}">
                <a16:creationId xmlns:a16="http://schemas.microsoft.com/office/drawing/2014/main" id="{B679133B-8FE0-03DC-7931-762A40A386BE}"/>
              </a:ext>
            </a:extLst>
          </p:cNvPr>
          <p:cNvSpPr/>
          <p:nvPr/>
        </p:nvSpPr>
        <p:spPr>
          <a:xfrm>
            <a:off x="4367380" y="11527004"/>
            <a:ext cx="992421" cy="992421"/>
          </a:xfrm>
          <a:custGeom>
            <a:avLst/>
            <a:gdLst/>
            <a:ahLst/>
            <a:cxnLst/>
            <a:rect l="l" t="t" r="r" b="b"/>
            <a:pathLst>
              <a:path w="992421" h="992421">
                <a:moveTo>
                  <a:pt x="0" y="0"/>
                </a:moveTo>
                <a:lnTo>
                  <a:pt x="992421" y="0"/>
                </a:lnTo>
                <a:lnTo>
                  <a:pt x="992421" y="992421"/>
                </a:lnTo>
                <a:lnTo>
                  <a:pt x="0" y="99242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1" name="Group 11">
            <a:extLst>
              <a:ext uri="{FF2B5EF4-FFF2-40B4-BE49-F238E27FC236}">
                <a16:creationId xmlns:a16="http://schemas.microsoft.com/office/drawing/2014/main" id="{D6779F3D-13A7-C08C-34E2-5F5D91CC9F62}"/>
              </a:ext>
            </a:extLst>
          </p:cNvPr>
          <p:cNvGrpSpPr/>
          <p:nvPr/>
        </p:nvGrpSpPr>
        <p:grpSpPr>
          <a:xfrm>
            <a:off x="9627933" y="11251690"/>
            <a:ext cx="1543050" cy="1543050"/>
            <a:chOff x="0" y="0"/>
            <a:chExt cx="812800" cy="812800"/>
          </a:xfrm>
        </p:grpSpPr>
        <p:sp>
          <p:nvSpPr>
            <p:cNvPr id="12" name="Freeform 12">
              <a:extLst>
                <a:ext uri="{FF2B5EF4-FFF2-40B4-BE49-F238E27FC236}">
                  <a16:creationId xmlns:a16="http://schemas.microsoft.com/office/drawing/2014/main" id="{20DBCC25-2B3B-5C7D-A767-1E3B29F42C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3" name="TextBox 13">
              <a:extLst>
                <a:ext uri="{FF2B5EF4-FFF2-40B4-BE49-F238E27FC236}">
                  <a16:creationId xmlns:a16="http://schemas.microsoft.com/office/drawing/2014/main" id="{93EE744D-D69B-6690-7556-769D750EF93E}"/>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a:extLst>
              <a:ext uri="{FF2B5EF4-FFF2-40B4-BE49-F238E27FC236}">
                <a16:creationId xmlns:a16="http://schemas.microsoft.com/office/drawing/2014/main" id="{E1891639-1D4F-027C-772E-04F505B3F339}"/>
              </a:ext>
            </a:extLst>
          </p:cNvPr>
          <p:cNvSpPr/>
          <p:nvPr/>
        </p:nvSpPr>
        <p:spPr>
          <a:xfrm>
            <a:off x="9974198" y="11527004"/>
            <a:ext cx="850520" cy="850520"/>
          </a:xfrm>
          <a:custGeom>
            <a:avLst/>
            <a:gdLst/>
            <a:ahLst/>
            <a:cxnLst/>
            <a:rect l="l" t="t" r="r" b="b"/>
            <a:pathLst>
              <a:path w="850520" h="850520">
                <a:moveTo>
                  <a:pt x="0" y="0"/>
                </a:moveTo>
                <a:lnTo>
                  <a:pt x="850520" y="0"/>
                </a:lnTo>
                <a:lnTo>
                  <a:pt x="850520" y="850520"/>
                </a:lnTo>
                <a:lnTo>
                  <a:pt x="0" y="8505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1" name="Freeform 21">
            <a:extLst>
              <a:ext uri="{FF2B5EF4-FFF2-40B4-BE49-F238E27FC236}">
                <a16:creationId xmlns:a16="http://schemas.microsoft.com/office/drawing/2014/main" id="{24AFBD5E-E344-CB57-2256-FC3DB825DC0C}"/>
              </a:ext>
            </a:extLst>
          </p:cNvPr>
          <p:cNvSpPr/>
          <p:nvPr/>
        </p:nvSpPr>
        <p:spPr>
          <a:xfrm rot="611725">
            <a:off x="9829712" y="-1197476"/>
            <a:ext cx="10686680" cy="3896185"/>
          </a:xfrm>
          <a:custGeom>
            <a:avLst/>
            <a:gdLst/>
            <a:ahLst/>
            <a:cxnLst/>
            <a:rect l="l" t="t" r="r" b="b"/>
            <a:pathLst>
              <a:path w="10686680" h="3896185">
                <a:moveTo>
                  <a:pt x="0" y="0"/>
                </a:moveTo>
                <a:lnTo>
                  <a:pt x="10686679" y="0"/>
                </a:lnTo>
                <a:lnTo>
                  <a:pt x="10686679" y="3896185"/>
                </a:lnTo>
                <a:lnTo>
                  <a:pt x="0" y="389618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2" name="Freeform 22">
            <a:extLst>
              <a:ext uri="{FF2B5EF4-FFF2-40B4-BE49-F238E27FC236}">
                <a16:creationId xmlns:a16="http://schemas.microsoft.com/office/drawing/2014/main" id="{0A4FDF08-4085-8766-9801-E0CBF4918868}"/>
              </a:ext>
            </a:extLst>
          </p:cNvPr>
          <p:cNvSpPr/>
          <p:nvPr/>
        </p:nvSpPr>
        <p:spPr>
          <a:xfrm rot="-391864" flipH="1">
            <a:off x="-1729583" y="-1197476"/>
            <a:ext cx="10686680" cy="3896185"/>
          </a:xfrm>
          <a:custGeom>
            <a:avLst/>
            <a:gdLst/>
            <a:ahLst/>
            <a:cxnLst/>
            <a:rect l="l" t="t" r="r" b="b"/>
            <a:pathLst>
              <a:path w="10686680" h="3896185">
                <a:moveTo>
                  <a:pt x="10686680" y="0"/>
                </a:moveTo>
                <a:lnTo>
                  <a:pt x="0" y="0"/>
                </a:lnTo>
                <a:lnTo>
                  <a:pt x="0" y="3896185"/>
                </a:lnTo>
                <a:lnTo>
                  <a:pt x="10686680" y="3896185"/>
                </a:lnTo>
                <a:lnTo>
                  <a:pt x="1068668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3" name="Freeform 23">
            <a:extLst>
              <a:ext uri="{FF2B5EF4-FFF2-40B4-BE49-F238E27FC236}">
                <a16:creationId xmlns:a16="http://schemas.microsoft.com/office/drawing/2014/main" id="{F6E27EC1-74F7-E8C5-C842-0A18598A5F48}"/>
              </a:ext>
            </a:extLst>
          </p:cNvPr>
          <p:cNvSpPr/>
          <p:nvPr/>
        </p:nvSpPr>
        <p:spPr>
          <a:xfrm rot="-9110966">
            <a:off x="13438838" y="38425"/>
            <a:ext cx="5718561" cy="829191"/>
          </a:xfrm>
          <a:custGeom>
            <a:avLst/>
            <a:gdLst/>
            <a:ahLst/>
            <a:cxnLst/>
            <a:rect l="l" t="t" r="r" b="b"/>
            <a:pathLst>
              <a:path w="5718561" h="829191">
                <a:moveTo>
                  <a:pt x="0" y="0"/>
                </a:moveTo>
                <a:lnTo>
                  <a:pt x="5718562" y="0"/>
                </a:lnTo>
                <a:lnTo>
                  <a:pt x="5718562" y="829191"/>
                </a:lnTo>
                <a:lnTo>
                  <a:pt x="0" y="82919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9A1DFD38-BE92-66E8-E576-048A1CEEE8C8}"/>
              </a:ext>
            </a:extLst>
          </p:cNvPr>
          <p:cNvSpPr/>
          <p:nvPr/>
        </p:nvSpPr>
        <p:spPr>
          <a:xfrm rot="9041009" flipH="1">
            <a:off x="-795149" y="296204"/>
            <a:ext cx="5718561" cy="829191"/>
          </a:xfrm>
          <a:custGeom>
            <a:avLst/>
            <a:gdLst/>
            <a:ahLst/>
            <a:cxnLst/>
            <a:rect l="l" t="t" r="r" b="b"/>
            <a:pathLst>
              <a:path w="5718561" h="829191">
                <a:moveTo>
                  <a:pt x="5718561" y="0"/>
                </a:moveTo>
                <a:lnTo>
                  <a:pt x="0" y="0"/>
                </a:lnTo>
                <a:lnTo>
                  <a:pt x="0" y="829192"/>
                </a:lnTo>
                <a:lnTo>
                  <a:pt x="5718561" y="829192"/>
                </a:lnTo>
                <a:lnTo>
                  <a:pt x="5718561"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pic>
        <p:nvPicPr>
          <p:cNvPr id="34" name="Picture 33">
            <a:extLst>
              <a:ext uri="{FF2B5EF4-FFF2-40B4-BE49-F238E27FC236}">
                <a16:creationId xmlns:a16="http://schemas.microsoft.com/office/drawing/2014/main" id="{21F207A3-C928-7446-3A0D-63056A93BDE4}"/>
              </a:ext>
            </a:extLst>
          </p:cNvPr>
          <p:cNvPicPr>
            <a:picLocks noChangeAspect="1"/>
          </p:cNvPicPr>
          <p:nvPr/>
        </p:nvPicPr>
        <p:blipFill>
          <a:blip r:embed="rId12"/>
          <a:srcRect t="4535"/>
          <a:stretch/>
        </p:blipFill>
        <p:spPr>
          <a:xfrm>
            <a:off x="3644987" y="579863"/>
            <a:ext cx="11423287" cy="9530373"/>
          </a:xfrm>
          <a:prstGeom prst="rect">
            <a:avLst/>
          </a:prstGeom>
        </p:spPr>
      </p:pic>
      <p:sp>
        <p:nvSpPr>
          <p:cNvPr id="35" name="TextBox 8">
            <a:extLst>
              <a:ext uri="{FF2B5EF4-FFF2-40B4-BE49-F238E27FC236}">
                <a16:creationId xmlns:a16="http://schemas.microsoft.com/office/drawing/2014/main" id="{9100CD07-7EEF-FD14-7CF1-2CA072029C2B}"/>
              </a:ext>
            </a:extLst>
          </p:cNvPr>
          <p:cNvSpPr txBox="1"/>
          <p:nvPr/>
        </p:nvSpPr>
        <p:spPr>
          <a:xfrm>
            <a:off x="1141713" y="2694590"/>
            <a:ext cx="4559574" cy="1838324"/>
          </a:xfrm>
          <a:prstGeom prst="rect">
            <a:avLst/>
          </a:prstGeom>
        </p:spPr>
        <p:txBody>
          <a:bodyPr lIns="0" tIns="0" rIns="0" bIns="0" rtlCol="0" anchor="t">
            <a:spAutoFit/>
          </a:bodyPr>
          <a:lstStyle/>
          <a:p>
            <a:pPr>
              <a:lnSpc>
                <a:spcPts val="7279"/>
              </a:lnSpc>
            </a:pPr>
            <a:r>
              <a:rPr lang="en-US" sz="5199" dirty="0">
                <a:solidFill>
                  <a:srgbClr val="012F7F"/>
                </a:solidFill>
                <a:latin typeface="League Spartan"/>
                <a:ea typeface="League Spartan"/>
                <a:cs typeface="League Spartan"/>
                <a:sym typeface="League Spartan"/>
              </a:rPr>
              <a:t>A-12 Well Overview</a:t>
            </a:r>
          </a:p>
        </p:txBody>
      </p:sp>
    </p:spTree>
    <p:extLst>
      <p:ext uri="{BB962C8B-B14F-4D97-AF65-F5344CB8AC3E}">
        <p14:creationId xmlns:p14="http://schemas.microsoft.com/office/powerpoint/2010/main" val="1074250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D73C5-BE7D-D3D6-0DFE-9F92FC34E383}"/>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F7288BC4-6685-EA78-7EA2-194BBDEDE3B8}"/>
              </a:ext>
            </a:extLst>
          </p:cNvPr>
          <p:cNvGrpSpPr/>
          <p:nvPr/>
        </p:nvGrpSpPr>
        <p:grpSpPr>
          <a:xfrm>
            <a:off x="15163800" y="11251690"/>
            <a:ext cx="1543050" cy="1543050"/>
            <a:chOff x="0" y="0"/>
            <a:chExt cx="812800" cy="812800"/>
          </a:xfrm>
        </p:grpSpPr>
        <p:sp>
          <p:nvSpPr>
            <p:cNvPr id="3" name="Freeform 3">
              <a:extLst>
                <a:ext uri="{FF2B5EF4-FFF2-40B4-BE49-F238E27FC236}">
                  <a16:creationId xmlns:a16="http://schemas.microsoft.com/office/drawing/2014/main" id="{B93FAED3-C520-8EF8-419C-47C7B1536A3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4" name="TextBox 4">
              <a:extLst>
                <a:ext uri="{FF2B5EF4-FFF2-40B4-BE49-F238E27FC236}">
                  <a16:creationId xmlns:a16="http://schemas.microsoft.com/office/drawing/2014/main" id="{FFB9A0D8-A9D4-5377-8FDA-9ADDBB927E05}"/>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5" name="Freeform 5">
            <a:extLst>
              <a:ext uri="{FF2B5EF4-FFF2-40B4-BE49-F238E27FC236}">
                <a16:creationId xmlns:a16="http://schemas.microsoft.com/office/drawing/2014/main" id="{5517821A-58F7-4C49-BF36-460856F6224A}"/>
              </a:ext>
            </a:extLst>
          </p:cNvPr>
          <p:cNvSpPr/>
          <p:nvPr/>
        </p:nvSpPr>
        <p:spPr>
          <a:xfrm>
            <a:off x="15514383" y="11527004"/>
            <a:ext cx="850520" cy="850520"/>
          </a:xfrm>
          <a:custGeom>
            <a:avLst/>
            <a:gdLst/>
            <a:ahLst/>
            <a:cxnLst/>
            <a:rect l="l" t="t" r="r" b="b"/>
            <a:pathLst>
              <a:path w="850520" h="850520">
                <a:moveTo>
                  <a:pt x="0" y="0"/>
                </a:moveTo>
                <a:lnTo>
                  <a:pt x="850520" y="0"/>
                </a:lnTo>
                <a:lnTo>
                  <a:pt x="850520" y="850520"/>
                </a:lnTo>
                <a:lnTo>
                  <a:pt x="0" y="850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7" name="Group 7">
            <a:extLst>
              <a:ext uri="{FF2B5EF4-FFF2-40B4-BE49-F238E27FC236}">
                <a16:creationId xmlns:a16="http://schemas.microsoft.com/office/drawing/2014/main" id="{7F1204A8-455F-9ECE-7537-5F03691D33A1}"/>
              </a:ext>
            </a:extLst>
          </p:cNvPr>
          <p:cNvGrpSpPr/>
          <p:nvPr/>
        </p:nvGrpSpPr>
        <p:grpSpPr>
          <a:xfrm>
            <a:off x="4092066" y="11251690"/>
            <a:ext cx="1543050" cy="1543050"/>
            <a:chOff x="0" y="0"/>
            <a:chExt cx="812800" cy="812800"/>
          </a:xfrm>
        </p:grpSpPr>
        <p:sp>
          <p:nvSpPr>
            <p:cNvPr id="8" name="Freeform 8">
              <a:extLst>
                <a:ext uri="{FF2B5EF4-FFF2-40B4-BE49-F238E27FC236}">
                  <a16:creationId xmlns:a16="http://schemas.microsoft.com/office/drawing/2014/main" id="{F279A660-EB19-48F3-601C-C615F5003EE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9" name="TextBox 9">
              <a:extLst>
                <a:ext uri="{FF2B5EF4-FFF2-40B4-BE49-F238E27FC236}">
                  <a16:creationId xmlns:a16="http://schemas.microsoft.com/office/drawing/2014/main" id="{3F4F8FAD-38A5-C45D-EFA6-23E9736C3AA1}"/>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0" name="Freeform 10">
            <a:extLst>
              <a:ext uri="{FF2B5EF4-FFF2-40B4-BE49-F238E27FC236}">
                <a16:creationId xmlns:a16="http://schemas.microsoft.com/office/drawing/2014/main" id="{8746079C-7831-3A2A-D059-2C178FD47A7B}"/>
              </a:ext>
            </a:extLst>
          </p:cNvPr>
          <p:cNvSpPr/>
          <p:nvPr/>
        </p:nvSpPr>
        <p:spPr>
          <a:xfrm>
            <a:off x="4367380" y="11527004"/>
            <a:ext cx="992421" cy="992421"/>
          </a:xfrm>
          <a:custGeom>
            <a:avLst/>
            <a:gdLst/>
            <a:ahLst/>
            <a:cxnLst/>
            <a:rect l="l" t="t" r="r" b="b"/>
            <a:pathLst>
              <a:path w="992421" h="992421">
                <a:moveTo>
                  <a:pt x="0" y="0"/>
                </a:moveTo>
                <a:lnTo>
                  <a:pt x="992421" y="0"/>
                </a:lnTo>
                <a:lnTo>
                  <a:pt x="992421" y="992421"/>
                </a:lnTo>
                <a:lnTo>
                  <a:pt x="0" y="99242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11" name="Group 11">
            <a:extLst>
              <a:ext uri="{FF2B5EF4-FFF2-40B4-BE49-F238E27FC236}">
                <a16:creationId xmlns:a16="http://schemas.microsoft.com/office/drawing/2014/main" id="{10250F55-D3C3-BC17-4AEB-6A61ABAF3C3B}"/>
              </a:ext>
            </a:extLst>
          </p:cNvPr>
          <p:cNvGrpSpPr/>
          <p:nvPr/>
        </p:nvGrpSpPr>
        <p:grpSpPr>
          <a:xfrm>
            <a:off x="9627933" y="11251690"/>
            <a:ext cx="1543050" cy="1543050"/>
            <a:chOff x="0" y="0"/>
            <a:chExt cx="812800" cy="812800"/>
          </a:xfrm>
        </p:grpSpPr>
        <p:sp>
          <p:nvSpPr>
            <p:cNvPr id="12" name="Freeform 12">
              <a:extLst>
                <a:ext uri="{FF2B5EF4-FFF2-40B4-BE49-F238E27FC236}">
                  <a16:creationId xmlns:a16="http://schemas.microsoft.com/office/drawing/2014/main" id="{D0393956-1E28-D0C2-9699-C4D35196A94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3" name="TextBox 13">
              <a:extLst>
                <a:ext uri="{FF2B5EF4-FFF2-40B4-BE49-F238E27FC236}">
                  <a16:creationId xmlns:a16="http://schemas.microsoft.com/office/drawing/2014/main" id="{34D83666-1ADE-1BB8-A755-B741DDE52A8E}"/>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a:extLst>
              <a:ext uri="{FF2B5EF4-FFF2-40B4-BE49-F238E27FC236}">
                <a16:creationId xmlns:a16="http://schemas.microsoft.com/office/drawing/2014/main" id="{1AFAA6E0-F43C-8A5A-7536-7CA75843C48D}"/>
              </a:ext>
            </a:extLst>
          </p:cNvPr>
          <p:cNvSpPr/>
          <p:nvPr/>
        </p:nvSpPr>
        <p:spPr>
          <a:xfrm>
            <a:off x="9974198" y="11527004"/>
            <a:ext cx="850520" cy="850520"/>
          </a:xfrm>
          <a:custGeom>
            <a:avLst/>
            <a:gdLst/>
            <a:ahLst/>
            <a:cxnLst/>
            <a:rect l="l" t="t" r="r" b="b"/>
            <a:pathLst>
              <a:path w="850520" h="850520">
                <a:moveTo>
                  <a:pt x="0" y="0"/>
                </a:moveTo>
                <a:lnTo>
                  <a:pt x="850520" y="0"/>
                </a:lnTo>
                <a:lnTo>
                  <a:pt x="850520" y="850520"/>
                </a:lnTo>
                <a:lnTo>
                  <a:pt x="0" y="8505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9" name="TextBox 19">
            <a:extLst>
              <a:ext uri="{FF2B5EF4-FFF2-40B4-BE49-F238E27FC236}">
                <a16:creationId xmlns:a16="http://schemas.microsoft.com/office/drawing/2014/main" id="{548EBD92-D931-2569-AB9C-7DB23198A4F5}"/>
              </a:ext>
            </a:extLst>
          </p:cNvPr>
          <p:cNvSpPr txBox="1"/>
          <p:nvPr/>
        </p:nvSpPr>
        <p:spPr>
          <a:xfrm>
            <a:off x="21018324" y="6659310"/>
            <a:ext cx="3535545" cy="600075"/>
          </a:xfrm>
          <a:prstGeom prst="rect">
            <a:avLst/>
          </a:prstGeom>
        </p:spPr>
        <p:txBody>
          <a:bodyPr lIns="0" tIns="0" rIns="0" bIns="0" rtlCol="0" anchor="t">
            <a:spAutoFit/>
          </a:bodyPr>
          <a:lstStyle/>
          <a:p>
            <a:pPr algn="ctr">
              <a:lnSpc>
                <a:spcPts val="4799"/>
              </a:lnSpc>
            </a:pPr>
            <a:r>
              <a:rPr lang="en-US" sz="3999" b="1">
                <a:solidFill>
                  <a:srgbClr val="000082"/>
                </a:solidFill>
                <a:latin typeface="Hind Guntur Medium"/>
                <a:ea typeface="Hind Guntur Medium"/>
                <a:cs typeface="Hind Guntur Medium"/>
                <a:sym typeface="Hind Guntur Medium"/>
              </a:rPr>
              <a:t>Content Name</a:t>
            </a:r>
          </a:p>
        </p:txBody>
      </p:sp>
      <p:sp>
        <p:nvSpPr>
          <p:cNvPr id="20" name="TextBox 20">
            <a:extLst>
              <a:ext uri="{FF2B5EF4-FFF2-40B4-BE49-F238E27FC236}">
                <a16:creationId xmlns:a16="http://schemas.microsoft.com/office/drawing/2014/main" id="{35FCC2AC-44E0-E550-8A0C-42DBF2B76FEE}"/>
              </a:ext>
            </a:extLst>
          </p:cNvPr>
          <p:cNvSpPr txBox="1"/>
          <p:nvPr/>
        </p:nvSpPr>
        <p:spPr>
          <a:xfrm>
            <a:off x="20421600" y="7428673"/>
            <a:ext cx="4728992" cy="1828800"/>
          </a:xfrm>
          <a:prstGeom prst="rect">
            <a:avLst/>
          </a:prstGeom>
        </p:spPr>
        <p:txBody>
          <a:bodyPr lIns="0" tIns="0" rIns="0" bIns="0" rtlCol="0" anchor="t">
            <a:spAutoFit/>
          </a:bodyPr>
          <a:lstStyle/>
          <a:p>
            <a:pPr algn="ctr">
              <a:lnSpc>
                <a:spcPts val="3600"/>
              </a:lnSpc>
            </a:pPr>
            <a:r>
              <a:rPr lang="en-US" sz="3000" dirty="0">
                <a:solidFill>
                  <a:srgbClr val="000000"/>
                </a:solidFill>
                <a:latin typeface="Hind Guntur Light"/>
                <a:ea typeface="Hind Guntur Light"/>
                <a:cs typeface="Hind Guntur Light"/>
                <a:sym typeface="Hind Guntur Light"/>
              </a:rPr>
              <a:t>Presentation is a public</a:t>
            </a:r>
          </a:p>
          <a:p>
            <a:pPr algn="ctr">
              <a:lnSpc>
                <a:spcPts val="3600"/>
              </a:lnSpc>
            </a:pPr>
            <a:r>
              <a:rPr lang="en-US" sz="3000" dirty="0">
                <a:solidFill>
                  <a:srgbClr val="000000"/>
                </a:solidFill>
                <a:latin typeface="Hind Guntur Light"/>
                <a:ea typeface="Hind Guntur Light"/>
                <a:cs typeface="Hind Guntur Light"/>
                <a:sym typeface="Hind Guntur Light"/>
              </a:rPr>
              <a:t>speaking activity that</a:t>
            </a:r>
          </a:p>
          <a:p>
            <a:pPr algn="ctr">
              <a:lnSpc>
                <a:spcPts val="3600"/>
              </a:lnSpc>
            </a:pPr>
            <a:r>
              <a:rPr lang="en-US" sz="3000" dirty="0">
                <a:solidFill>
                  <a:srgbClr val="000000"/>
                </a:solidFill>
                <a:latin typeface="Hind Guntur Light"/>
                <a:ea typeface="Hind Guntur Light"/>
                <a:cs typeface="Hind Guntur Light"/>
                <a:sym typeface="Hind Guntur Light"/>
              </a:rPr>
              <a:t>aims to convey a message</a:t>
            </a:r>
          </a:p>
          <a:p>
            <a:pPr algn="ctr">
              <a:lnSpc>
                <a:spcPts val="3600"/>
              </a:lnSpc>
            </a:pPr>
            <a:r>
              <a:rPr lang="en-US" sz="3000" dirty="0">
                <a:solidFill>
                  <a:srgbClr val="000000"/>
                </a:solidFill>
                <a:latin typeface="Hind Guntur Light"/>
                <a:ea typeface="Hind Guntur Light"/>
                <a:cs typeface="Hind Guntur Light"/>
                <a:sym typeface="Hind Guntur Light"/>
              </a:rPr>
              <a:t>or information. </a:t>
            </a:r>
          </a:p>
        </p:txBody>
      </p:sp>
      <p:sp>
        <p:nvSpPr>
          <p:cNvPr id="21" name="Freeform 21">
            <a:extLst>
              <a:ext uri="{FF2B5EF4-FFF2-40B4-BE49-F238E27FC236}">
                <a16:creationId xmlns:a16="http://schemas.microsoft.com/office/drawing/2014/main" id="{9CAAB846-07F4-FC36-AE32-1C3B0D6A19E2}"/>
              </a:ext>
            </a:extLst>
          </p:cNvPr>
          <p:cNvSpPr/>
          <p:nvPr/>
        </p:nvSpPr>
        <p:spPr>
          <a:xfrm rot="611725">
            <a:off x="9829712" y="-1197476"/>
            <a:ext cx="10686680" cy="3896185"/>
          </a:xfrm>
          <a:custGeom>
            <a:avLst/>
            <a:gdLst/>
            <a:ahLst/>
            <a:cxnLst/>
            <a:rect l="l" t="t" r="r" b="b"/>
            <a:pathLst>
              <a:path w="10686680" h="3896185">
                <a:moveTo>
                  <a:pt x="0" y="0"/>
                </a:moveTo>
                <a:lnTo>
                  <a:pt x="10686679" y="0"/>
                </a:lnTo>
                <a:lnTo>
                  <a:pt x="10686679" y="3896185"/>
                </a:lnTo>
                <a:lnTo>
                  <a:pt x="0" y="389618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2" name="Freeform 22">
            <a:extLst>
              <a:ext uri="{FF2B5EF4-FFF2-40B4-BE49-F238E27FC236}">
                <a16:creationId xmlns:a16="http://schemas.microsoft.com/office/drawing/2014/main" id="{5847BA2E-30B1-281B-3229-969F86C8F7AB}"/>
              </a:ext>
            </a:extLst>
          </p:cNvPr>
          <p:cNvSpPr/>
          <p:nvPr/>
        </p:nvSpPr>
        <p:spPr>
          <a:xfrm rot="-391864" flipH="1">
            <a:off x="-1729583" y="-1197476"/>
            <a:ext cx="10686680" cy="3896185"/>
          </a:xfrm>
          <a:custGeom>
            <a:avLst/>
            <a:gdLst/>
            <a:ahLst/>
            <a:cxnLst/>
            <a:rect l="l" t="t" r="r" b="b"/>
            <a:pathLst>
              <a:path w="10686680" h="3896185">
                <a:moveTo>
                  <a:pt x="10686680" y="0"/>
                </a:moveTo>
                <a:lnTo>
                  <a:pt x="0" y="0"/>
                </a:lnTo>
                <a:lnTo>
                  <a:pt x="0" y="3896185"/>
                </a:lnTo>
                <a:lnTo>
                  <a:pt x="10686680" y="3896185"/>
                </a:lnTo>
                <a:lnTo>
                  <a:pt x="1068668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3" name="Freeform 23">
            <a:extLst>
              <a:ext uri="{FF2B5EF4-FFF2-40B4-BE49-F238E27FC236}">
                <a16:creationId xmlns:a16="http://schemas.microsoft.com/office/drawing/2014/main" id="{69ADE1A0-D716-E73F-F9BD-7BB19E8FB296}"/>
              </a:ext>
            </a:extLst>
          </p:cNvPr>
          <p:cNvSpPr/>
          <p:nvPr/>
        </p:nvSpPr>
        <p:spPr>
          <a:xfrm rot="-9110966">
            <a:off x="13438838" y="38425"/>
            <a:ext cx="5718561" cy="829191"/>
          </a:xfrm>
          <a:custGeom>
            <a:avLst/>
            <a:gdLst/>
            <a:ahLst/>
            <a:cxnLst/>
            <a:rect l="l" t="t" r="r" b="b"/>
            <a:pathLst>
              <a:path w="5718561" h="829191">
                <a:moveTo>
                  <a:pt x="0" y="0"/>
                </a:moveTo>
                <a:lnTo>
                  <a:pt x="5718562" y="0"/>
                </a:lnTo>
                <a:lnTo>
                  <a:pt x="5718562" y="829191"/>
                </a:lnTo>
                <a:lnTo>
                  <a:pt x="0" y="82919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4" name="Freeform 24">
            <a:extLst>
              <a:ext uri="{FF2B5EF4-FFF2-40B4-BE49-F238E27FC236}">
                <a16:creationId xmlns:a16="http://schemas.microsoft.com/office/drawing/2014/main" id="{395F9A04-9AE3-0EDC-76C0-E23D9F8264C2}"/>
              </a:ext>
            </a:extLst>
          </p:cNvPr>
          <p:cNvSpPr/>
          <p:nvPr/>
        </p:nvSpPr>
        <p:spPr>
          <a:xfrm rot="9041009" flipH="1">
            <a:off x="-795149" y="296204"/>
            <a:ext cx="5718561" cy="829191"/>
          </a:xfrm>
          <a:custGeom>
            <a:avLst/>
            <a:gdLst/>
            <a:ahLst/>
            <a:cxnLst/>
            <a:rect l="l" t="t" r="r" b="b"/>
            <a:pathLst>
              <a:path w="5718561" h="829191">
                <a:moveTo>
                  <a:pt x="5718561" y="0"/>
                </a:moveTo>
                <a:lnTo>
                  <a:pt x="0" y="0"/>
                </a:lnTo>
                <a:lnTo>
                  <a:pt x="0" y="829192"/>
                </a:lnTo>
                <a:lnTo>
                  <a:pt x="5718561" y="829192"/>
                </a:lnTo>
                <a:lnTo>
                  <a:pt x="5718561"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graphicFrame>
        <p:nvGraphicFramePr>
          <p:cNvPr id="15" name="Table 14">
            <a:extLst>
              <a:ext uri="{FF2B5EF4-FFF2-40B4-BE49-F238E27FC236}">
                <a16:creationId xmlns:a16="http://schemas.microsoft.com/office/drawing/2014/main" id="{3E1614EE-C981-501D-9CCA-377610517494}"/>
              </a:ext>
            </a:extLst>
          </p:cNvPr>
          <p:cNvGraphicFramePr>
            <a:graphicFrameLocks noGrp="1"/>
          </p:cNvGraphicFramePr>
          <p:nvPr>
            <p:extLst>
              <p:ext uri="{D42A27DB-BD31-4B8C-83A1-F6EECF244321}">
                <p14:modId xmlns:p14="http://schemas.microsoft.com/office/powerpoint/2010/main" val="3708602805"/>
              </p:ext>
            </p:extLst>
          </p:nvPr>
        </p:nvGraphicFramePr>
        <p:xfrm>
          <a:off x="4949448" y="1288346"/>
          <a:ext cx="9542855" cy="8683795"/>
        </p:xfrm>
        <a:graphic>
          <a:graphicData uri="http://schemas.openxmlformats.org/drawingml/2006/table">
            <a:tbl>
              <a:tblPr firstRow="1" bandRow="1">
                <a:tableStyleId>{5C22544A-7EE6-4342-B048-85BDC9FD1C3A}</a:tableStyleId>
              </a:tblPr>
              <a:tblGrid>
                <a:gridCol w="3669832">
                  <a:extLst>
                    <a:ext uri="{9D8B030D-6E8A-4147-A177-3AD203B41FA5}">
                      <a16:colId xmlns:a16="http://schemas.microsoft.com/office/drawing/2014/main" val="3826838440"/>
                    </a:ext>
                  </a:extLst>
                </a:gridCol>
                <a:gridCol w="5873023">
                  <a:extLst>
                    <a:ext uri="{9D8B030D-6E8A-4147-A177-3AD203B41FA5}">
                      <a16:colId xmlns:a16="http://schemas.microsoft.com/office/drawing/2014/main" val="3585417338"/>
                    </a:ext>
                  </a:extLst>
                </a:gridCol>
              </a:tblGrid>
              <a:tr h="426154">
                <a:tc>
                  <a:txBody>
                    <a:bodyPr/>
                    <a:lstStyle/>
                    <a:p>
                      <a:pPr algn="ctr"/>
                      <a:r>
                        <a:rPr lang="en-US" sz="2000" dirty="0">
                          <a:latin typeface="Hind Guntur Light" panose="02000000000000000000" pitchFamily="2" charset="0"/>
                          <a:cs typeface="Hind Guntur Light" panose="02000000000000000000" pitchFamily="2" charset="0"/>
                        </a:rPr>
                        <a:t>Input Parameter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FFF"/>
                    </a:solidFill>
                  </a:tcPr>
                </a:tc>
                <a:tc>
                  <a:txBody>
                    <a:bodyPr/>
                    <a:lstStyle/>
                    <a:p>
                      <a:pPr algn="ctr"/>
                      <a:r>
                        <a:rPr lang="en-US" sz="2000" dirty="0">
                          <a:latin typeface="Hind Guntur Light" panose="02000000000000000000" pitchFamily="2" charset="0"/>
                          <a:cs typeface="Hind Guntur Light" panose="02000000000000000000" pitchFamily="2" charset="0"/>
                        </a:rPr>
                        <a:t>Parameter Value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FFF"/>
                    </a:solidFill>
                  </a:tcPr>
                </a:tc>
                <a:extLst>
                  <a:ext uri="{0D108BD9-81ED-4DB2-BD59-A6C34878D82A}">
                    <a16:rowId xmlns:a16="http://schemas.microsoft.com/office/drawing/2014/main" val="1536845500"/>
                  </a:ext>
                </a:extLst>
              </a:tr>
              <a:tr h="422737">
                <a:tc>
                  <a:txBody>
                    <a:bodyPr/>
                    <a:lstStyle/>
                    <a:p>
                      <a:pPr marL="68580">
                        <a:lnSpc>
                          <a:spcPct val="100000"/>
                        </a:lnSpc>
                        <a:spcBef>
                          <a:spcPts val="35"/>
                        </a:spcBef>
                      </a:pPr>
                      <a:r>
                        <a:rPr sz="2000" spc="-10" dirty="0">
                          <a:latin typeface="Hind Guntur Light" panose="02000000000000000000" pitchFamily="2" charset="0"/>
                          <a:cs typeface="Hind Guntur Light" panose="02000000000000000000" pitchFamily="2" charset="0"/>
                        </a:rPr>
                        <a:t>Field</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35"/>
                        </a:spcBef>
                      </a:pPr>
                      <a:r>
                        <a:rPr sz="2000" spc="-10" dirty="0">
                          <a:latin typeface="Hind Guntur Light" panose="02000000000000000000" pitchFamily="2" charset="0"/>
                          <a:cs typeface="Hind Guntur Light" panose="02000000000000000000" pitchFamily="2" charset="0"/>
                        </a:rPr>
                        <a:t>Dulang</a:t>
                      </a:r>
                      <a:r>
                        <a:rPr sz="2000" spc="-12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A-</a:t>
                      </a:r>
                      <a:r>
                        <a:rPr sz="2000" spc="-35" dirty="0">
                          <a:latin typeface="Hind Guntur Light" panose="02000000000000000000" pitchFamily="2" charset="0"/>
                          <a:cs typeface="Hind Guntur Light" panose="02000000000000000000" pitchFamily="2" charset="0"/>
                        </a:rPr>
                        <a:t>12</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41225095"/>
                  </a:ext>
                </a:extLst>
              </a:tr>
              <a:tr h="462550">
                <a:tc>
                  <a:txBody>
                    <a:bodyPr/>
                    <a:lstStyle/>
                    <a:p>
                      <a:pPr marL="68580" marR="639445">
                        <a:lnSpc>
                          <a:spcPts val="1680"/>
                        </a:lnSpc>
                      </a:pPr>
                      <a:r>
                        <a:rPr sz="2000" dirty="0">
                          <a:latin typeface="Hind Guntur Light" panose="02000000000000000000" pitchFamily="2" charset="0"/>
                          <a:cs typeface="Hind Guntur Light" panose="02000000000000000000" pitchFamily="2" charset="0"/>
                        </a:rPr>
                        <a:t>Max.</a:t>
                      </a:r>
                      <a:r>
                        <a:rPr sz="2000" spc="-7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Deviation (degrees)</a:t>
                      </a:r>
                      <a:endParaRPr sz="2000" dirty="0">
                        <a:latin typeface="Hind Guntur Light" panose="02000000000000000000" pitchFamily="2" charset="0"/>
                        <a:cs typeface="Hind Guntur Light" panose="02000000000000000000" pitchFamily="2"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795"/>
                        </a:spcBef>
                      </a:pPr>
                      <a:r>
                        <a:rPr sz="2000" dirty="0">
                          <a:latin typeface="Hind Guntur Light" panose="02000000000000000000" pitchFamily="2" charset="0"/>
                          <a:cs typeface="Hind Guntur Light" panose="02000000000000000000" pitchFamily="2" charset="0"/>
                        </a:rPr>
                        <a:t>73.88</a:t>
                      </a:r>
                      <a:r>
                        <a:rPr sz="2000" spc="-7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Deg</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1,567</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a:t>
                      </a:r>
                      <a:r>
                        <a:rPr sz="2000" spc="-4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MDDF</a:t>
                      </a:r>
                      <a:endParaRPr sz="2000">
                        <a:latin typeface="Hind Guntur Light" panose="02000000000000000000" pitchFamily="2" charset="0"/>
                        <a:cs typeface="Hind Guntur Light" panose="02000000000000000000" pitchFamily="2" charset="0"/>
                      </a:endParaRPr>
                    </a:p>
                  </a:txBody>
                  <a:tcPr marL="0" marR="0" marT="10096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67705800"/>
                  </a:ext>
                </a:extLst>
              </a:tr>
              <a:tr h="422737">
                <a:tc>
                  <a:txBody>
                    <a:bodyPr/>
                    <a:lstStyle/>
                    <a:p>
                      <a:pPr marL="68580">
                        <a:lnSpc>
                          <a:spcPct val="100000"/>
                        </a:lnSpc>
                        <a:spcBef>
                          <a:spcPts val="30"/>
                        </a:spcBef>
                      </a:pPr>
                      <a:r>
                        <a:rPr sz="2000" dirty="0">
                          <a:latin typeface="Hind Guntur Light" panose="02000000000000000000" pitchFamily="2" charset="0"/>
                          <a:cs typeface="Hind Guntur Light" panose="02000000000000000000" pitchFamily="2" charset="0"/>
                        </a:rPr>
                        <a:t>Min.</a:t>
                      </a:r>
                      <a:r>
                        <a:rPr sz="2000" spc="-3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Restriction</a:t>
                      </a:r>
                      <a:r>
                        <a:rPr sz="2000" spc="-5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(inch)</a:t>
                      </a:r>
                      <a:endParaRPr sz="2000" dirty="0">
                        <a:latin typeface="Hind Guntur Light" panose="02000000000000000000" pitchFamily="2" charset="0"/>
                        <a:cs typeface="Hind Guntur Light" panose="02000000000000000000" pitchFamily="2" charset="0"/>
                      </a:endParaRPr>
                    </a:p>
                  </a:txBody>
                  <a:tcPr marL="0" marR="0" marT="381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30"/>
                        </a:spcBef>
                      </a:pPr>
                      <a:r>
                        <a:rPr sz="2000" dirty="0">
                          <a:latin typeface="Hind Guntur Light" panose="02000000000000000000" pitchFamily="2" charset="0"/>
                          <a:cs typeface="Hind Guntur Light" panose="02000000000000000000" pitchFamily="2" charset="0"/>
                        </a:rPr>
                        <a:t>2.25”</a:t>
                      </a:r>
                      <a:r>
                        <a:rPr sz="2000" spc="-6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t>
                      </a:r>
                      <a:r>
                        <a:rPr sz="2000" spc="-5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2,670</a:t>
                      </a:r>
                      <a:r>
                        <a:rPr sz="2000" spc="-6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MDDF</a:t>
                      </a:r>
                      <a:r>
                        <a:rPr sz="2000" spc="-3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(‘D’</a:t>
                      </a:r>
                      <a:r>
                        <a:rPr sz="2000" spc="-9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Nogo</a:t>
                      </a:r>
                      <a:r>
                        <a:rPr sz="2000" spc="-5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Nipple)</a:t>
                      </a:r>
                      <a:endParaRPr sz="2000" dirty="0">
                        <a:latin typeface="Hind Guntur Light" panose="02000000000000000000" pitchFamily="2" charset="0"/>
                        <a:cs typeface="Hind Guntur Light" panose="02000000000000000000" pitchFamily="2" charset="0"/>
                      </a:endParaRPr>
                    </a:p>
                  </a:txBody>
                  <a:tcPr marL="0" marR="0" marT="381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58522407"/>
                  </a:ext>
                </a:extLst>
              </a:tr>
              <a:tr h="422737">
                <a:tc>
                  <a:txBody>
                    <a:bodyPr/>
                    <a:lstStyle/>
                    <a:p>
                      <a:pPr marL="68580">
                        <a:lnSpc>
                          <a:spcPct val="100000"/>
                        </a:lnSpc>
                        <a:spcBef>
                          <a:spcPts val="25"/>
                        </a:spcBef>
                      </a:pPr>
                      <a:r>
                        <a:rPr sz="2000" spc="-10" dirty="0">
                          <a:latin typeface="Hind Guntur Light" panose="02000000000000000000" pitchFamily="2" charset="0"/>
                          <a:cs typeface="Hind Guntur Light" panose="02000000000000000000" pitchFamily="2" charset="0"/>
                        </a:rPr>
                        <a:t>Tubing</a:t>
                      </a:r>
                      <a:r>
                        <a:rPr sz="2000" spc="-8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Specification</a:t>
                      </a:r>
                      <a:endParaRPr sz="2000" dirty="0">
                        <a:latin typeface="Hind Guntur Light" panose="02000000000000000000" pitchFamily="2" charset="0"/>
                        <a:cs typeface="Hind Guntur Light" panose="02000000000000000000" pitchFamily="2" charset="0"/>
                      </a:endParaRPr>
                    </a:p>
                  </a:txBody>
                  <a:tcPr marL="0" marR="0" marT="317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25"/>
                        </a:spcBef>
                      </a:pPr>
                      <a:r>
                        <a:rPr sz="2000" spc="-10" dirty="0">
                          <a:latin typeface="Hind Guntur Light" panose="02000000000000000000" pitchFamily="2" charset="0"/>
                          <a:cs typeface="Hind Guntur Light" panose="02000000000000000000" pitchFamily="2" charset="0"/>
                        </a:rPr>
                        <a:t>2-</a:t>
                      </a:r>
                      <a:r>
                        <a:rPr sz="2000" dirty="0">
                          <a:latin typeface="Hind Guntur Light" panose="02000000000000000000" pitchFamily="2" charset="0"/>
                          <a:cs typeface="Hind Guntur Light" panose="02000000000000000000" pitchFamily="2" charset="0"/>
                        </a:rPr>
                        <a:t>7/8”</a:t>
                      </a:r>
                      <a:r>
                        <a:rPr sz="2000" spc="-7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Production</a:t>
                      </a:r>
                      <a:r>
                        <a:rPr sz="2000" spc="-10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Tubing</a:t>
                      </a:r>
                      <a:r>
                        <a:rPr sz="2000" spc="-5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(Refer</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Well</a:t>
                      </a:r>
                      <a:r>
                        <a:rPr sz="2000" spc="-5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Schematic)</a:t>
                      </a:r>
                      <a:endParaRPr sz="2000" dirty="0">
                        <a:latin typeface="Hind Guntur Light" panose="02000000000000000000" pitchFamily="2" charset="0"/>
                        <a:cs typeface="Hind Guntur Light" panose="02000000000000000000" pitchFamily="2" charset="0"/>
                      </a:endParaRPr>
                    </a:p>
                  </a:txBody>
                  <a:tcPr marL="0" marR="0" marT="317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87423646"/>
                  </a:ext>
                </a:extLst>
              </a:tr>
              <a:tr h="422737">
                <a:tc>
                  <a:txBody>
                    <a:bodyPr/>
                    <a:lstStyle/>
                    <a:p>
                      <a:pPr marL="68580">
                        <a:lnSpc>
                          <a:spcPct val="100000"/>
                        </a:lnSpc>
                        <a:spcBef>
                          <a:spcPts val="25"/>
                        </a:spcBef>
                      </a:pPr>
                      <a:r>
                        <a:rPr sz="2000" spc="-10" dirty="0">
                          <a:latin typeface="Hind Guntur Light" panose="02000000000000000000" pitchFamily="2" charset="0"/>
                          <a:cs typeface="Hind Guntur Light" panose="02000000000000000000" pitchFamily="2" charset="0"/>
                        </a:rPr>
                        <a:t>Type</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of</a:t>
                      </a:r>
                      <a:r>
                        <a:rPr sz="2000" spc="-6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Fluid</a:t>
                      </a:r>
                      <a:r>
                        <a:rPr sz="2000" spc="-5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&amp;</a:t>
                      </a:r>
                      <a:r>
                        <a:rPr sz="2000" spc="-4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Density</a:t>
                      </a:r>
                      <a:endParaRPr sz="2000" dirty="0">
                        <a:latin typeface="Hind Guntur Light" panose="02000000000000000000" pitchFamily="2" charset="0"/>
                        <a:cs typeface="Hind Guntur Light" panose="02000000000000000000" pitchFamily="2" charset="0"/>
                      </a:endParaRPr>
                    </a:p>
                  </a:txBody>
                  <a:tcPr marL="0" marR="0" marT="317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25"/>
                        </a:spcBef>
                      </a:pPr>
                      <a:r>
                        <a:rPr sz="2000" spc="-25" dirty="0">
                          <a:latin typeface="Hind Guntur Light" panose="02000000000000000000" pitchFamily="2" charset="0"/>
                          <a:cs typeface="Hind Guntur Light" panose="02000000000000000000" pitchFamily="2" charset="0"/>
                        </a:rPr>
                        <a:t>N/A</a:t>
                      </a:r>
                      <a:endParaRPr sz="2000" dirty="0">
                        <a:latin typeface="Hind Guntur Light" panose="02000000000000000000" pitchFamily="2" charset="0"/>
                        <a:cs typeface="Hind Guntur Light" panose="02000000000000000000" pitchFamily="2" charset="0"/>
                      </a:endParaRPr>
                    </a:p>
                  </a:txBody>
                  <a:tcPr marL="0" marR="0" marT="317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897925938"/>
                  </a:ext>
                </a:extLst>
              </a:tr>
              <a:tr h="422737">
                <a:tc>
                  <a:txBody>
                    <a:bodyPr/>
                    <a:lstStyle/>
                    <a:p>
                      <a:pPr marL="68580">
                        <a:lnSpc>
                          <a:spcPct val="100000"/>
                        </a:lnSpc>
                        <a:spcBef>
                          <a:spcPts val="35"/>
                        </a:spcBef>
                      </a:pPr>
                      <a:r>
                        <a:rPr sz="2000" spc="-60" dirty="0">
                          <a:latin typeface="Hind Guntur Light" panose="02000000000000000000" pitchFamily="2" charset="0"/>
                          <a:cs typeface="Hind Guntur Light" panose="02000000000000000000" pitchFamily="2" charset="0"/>
                        </a:rPr>
                        <a:t>Top</a:t>
                      </a:r>
                      <a:r>
                        <a:rPr sz="2000" spc="-4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of</a:t>
                      </a:r>
                      <a:r>
                        <a:rPr sz="2000" spc="-3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Fluid</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35"/>
                        </a:spcBef>
                      </a:pPr>
                      <a:r>
                        <a:rPr sz="2000" dirty="0">
                          <a:latin typeface="Hind Guntur Light" panose="02000000000000000000" pitchFamily="2" charset="0"/>
                          <a:cs typeface="Hind Guntur Light" panose="02000000000000000000" pitchFamily="2" charset="0"/>
                        </a:rPr>
                        <a:t>716</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a:t>
                      </a:r>
                      <a:r>
                        <a:rPr sz="2000" spc="-4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MDDF</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19721418"/>
                  </a:ext>
                </a:extLst>
              </a:tr>
              <a:tr h="422737">
                <a:tc>
                  <a:txBody>
                    <a:bodyPr/>
                    <a:lstStyle/>
                    <a:p>
                      <a:pPr marL="68580">
                        <a:lnSpc>
                          <a:spcPct val="100000"/>
                        </a:lnSpc>
                        <a:spcBef>
                          <a:spcPts val="30"/>
                        </a:spcBef>
                      </a:pPr>
                      <a:r>
                        <a:rPr sz="2000" dirty="0">
                          <a:latin typeface="Hind Guntur Light" panose="02000000000000000000" pitchFamily="2" charset="0"/>
                          <a:cs typeface="Hind Guntur Light" panose="02000000000000000000" pitchFamily="2" charset="0"/>
                        </a:rPr>
                        <a:t>Current</a:t>
                      </a:r>
                      <a:r>
                        <a:rPr sz="2000" spc="-8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Well</a:t>
                      </a:r>
                      <a:r>
                        <a:rPr sz="2000" spc="-7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Status</a:t>
                      </a:r>
                      <a:endParaRPr sz="2000" dirty="0">
                        <a:latin typeface="Hind Guntur Light" panose="02000000000000000000" pitchFamily="2" charset="0"/>
                        <a:cs typeface="Hind Guntur Light" panose="02000000000000000000" pitchFamily="2" charset="0"/>
                      </a:endParaRPr>
                    </a:p>
                  </a:txBody>
                  <a:tcPr marL="0" marR="0" marT="381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30"/>
                        </a:spcBef>
                      </a:pPr>
                      <a:r>
                        <a:rPr sz="2000" spc="-10" dirty="0">
                          <a:latin typeface="Hind Guntur Light" panose="02000000000000000000" pitchFamily="2" charset="0"/>
                          <a:cs typeface="Hind Guntur Light" panose="02000000000000000000" pitchFamily="2" charset="0"/>
                        </a:rPr>
                        <a:t>Flowing</a:t>
                      </a:r>
                      <a:endParaRPr sz="2000" dirty="0">
                        <a:latin typeface="Hind Guntur Light" panose="02000000000000000000" pitchFamily="2" charset="0"/>
                        <a:cs typeface="Hind Guntur Light" panose="02000000000000000000" pitchFamily="2" charset="0"/>
                      </a:endParaRPr>
                    </a:p>
                  </a:txBody>
                  <a:tcPr marL="0" marR="0" marT="381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60344990"/>
                  </a:ext>
                </a:extLst>
              </a:tr>
              <a:tr h="955503">
                <a:tc>
                  <a:txBody>
                    <a:bodyPr/>
                    <a:lstStyle/>
                    <a:p>
                      <a:pPr marL="48895">
                        <a:lnSpc>
                          <a:spcPct val="100000"/>
                        </a:lnSpc>
                      </a:pPr>
                      <a:r>
                        <a:rPr sz="2000" dirty="0">
                          <a:latin typeface="Hind Guntur Light" panose="02000000000000000000" pitchFamily="2" charset="0"/>
                          <a:cs typeface="Hind Guntur Light" panose="02000000000000000000" pitchFamily="2" charset="0"/>
                        </a:rPr>
                        <a:t>Depth</a:t>
                      </a:r>
                      <a:r>
                        <a:rPr sz="2000" spc="-6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of</a:t>
                      </a:r>
                      <a:r>
                        <a:rPr sz="2000" spc="-45"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zone</a:t>
                      </a:r>
                      <a:endParaRPr sz="2000" dirty="0">
                        <a:latin typeface="Hind Guntur Light" panose="02000000000000000000" pitchFamily="2" charset="0"/>
                        <a:cs typeface="Hind Guntur Light" panose="02000000000000000000" pitchFamily="2" charset="0"/>
                      </a:endParaRPr>
                    </a:p>
                  </a:txBody>
                  <a:tcPr marL="0" marR="0" marT="5461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ts val="1639"/>
                        </a:lnSpc>
                      </a:pPr>
                      <a:r>
                        <a:rPr sz="2000" dirty="0">
                          <a:latin typeface="Hind Guntur Light" panose="02000000000000000000" pitchFamily="2" charset="0"/>
                          <a:cs typeface="Hind Guntur Light" panose="02000000000000000000" pitchFamily="2" charset="0"/>
                        </a:rPr>
                        <a:t>E23U</a:t>
                      </a:r>
                      <a:r>
                        <a:rPr sz="2000" spc="-3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(2,612</a:t>
                      </a:r>
                      <a:r>
                        <a:rPr sz="2000" spc="-7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2,618</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a:t>
                      </a:r>
                      <a:r>
                        <a:rPr sz="2000" spc="-5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MDDF)</a:t>
                      </a:r>
                      <a:endParaRPr sz="2000" dirty="0">
                        <a:latin typeface="Hind Guntur Light" panose="02000000000000000000" pitchFamily="2" charset="0"/>
                        <a:cs typeface="Hind Guntur Light" panose="02000000000000000000" pitchFamily="2" charset="0"/>
                      </a:endParaRPr>
                    </a:p>
                    <a:p>
                      <a:pPr marL="68580">
                        <a:lnSpc>
                          <a:spcPct val="100000"/>
                        </a:lnSpc>
                        <a:spcBef>
                          <a:spcPts val="405"/>
                        </a:spcBef>
                      </a:pPr>
                      <a:r>
                        <a:rPr sz="2000" dirty="0">
                          <a:latin typeface="Hind Guntur Light" panose="02000000000000000000" pitchFamily="2" charset="0"/>
                          <a:cs typeface="Hind Guntur Light" panose="02000000000000000000" pitchFamily="2" charset="0"/>
                        </a:rPr>
                        <a:t>E32</a:t>
                      </a:r>
                      <a:r>
                        <a:rPr sz="2000" spc="-5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(2,710</a:t>
                      </a:r>
                      <a:r>
                        <a:rPr sz="2000" spc="-6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2,720</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a:t>
                      </a:r>
                      <a:r>
                        <a:rPr sz="2000" spc="-4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MDDF)</a:t>
                      </a:r>
                      <a:endParaRPr sz="2000" dirty="0">
                        <a:latin typeface="Hind Guntur Light" panose="02000000000000000000" pitchFamily="2" charset="0"/>
                        <a:cs typeface="Hind Guntur Light" panose="02000000000000000000" pitchFamily="2" charset="0"/>
                      </a:endParaRPr>
                    </a:p>
                    <a:p>
                      <a:pPr marL="68580">
                        <a:lnSpc>
                          <a:spcPts val="1614"/>
                        </a:lnSpc>
                        <a:spcBef>
                          <a:spcPts val="400"/>
                        </a:spcBef>
                      </a:pPr>
                      <a:r>
                        <a:rPr sz="2000" dirty="0">
                          <a:latin typeface="Hind Guntur Light" panose="02000000000000000000" pitchFamily="2" charset="0"/>
                          <a:cs typeface="Hind Guntur Light" panose="02000000000000000000" pitchFamily="2" charset="0"/>
                        </a:rPr>
                        <a:t>Future:</a:t>
                      </a:r>
                      <a:r>
                        <a:rPr sz="2000" spc="-7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E34A</a:t>
                      </a:r>
                      <a:r>
                        <a:rPr sz="2000" spc="-114"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(2,740</a:t>
                      </a:r>
                      <a:r>
                        <a:rPr sz="2000" spc="-6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2,749</a:t>
                      </a:r>
                      <a:r>
                        <a:rPr sz="2000" spc="-5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a:t>
                      </a:r>
                      <a:r>
                        <a:rPr sz="2000" spc="-2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MDDF)</a:t>
                      </a:r>
                      <a:endParaRPr sz="2000" dirty="0">
                        <a:latin typeface="Hind Guntur Light" panose="02000000000000000000" pitchFamily="2" charset="0"/>
                        <a:cs typeface="Hind Guntur Light" panose="02000000000000000000" pitchFamily="2"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21928081"/>
                  </a:ext>
                </a:extLst>
              </a:tr>
              <a:tr h="463274">
                <a:tc>
                  <a:txBody>
                    <a:bodyPr/>
                    <a:lstStyle/>
                    <a:p>
                      <a:pPr marL="68580" marR="292100">
                        <a:lnSpc>
                          <a:spcPts val="1680"/>
                        </a:lnSpc>
                      </a:pPr>
                      <a:r>
                        <a:rPr sz="2000" dirty="0">
                          <a:latin typeface="Hind Guntur Light" panose="02000000000000000000" pitchFamily="2" charset="0"/>
                          <a:cs typeface="Hind Guntur Light" panose="02000000000000000000" pitchFamily="2" charset="0"/>
                        </a:rPr>
                        <a:t>Reservoir</a:t>
                      </a:r>
                      <a:r>
                        <a:rPr sz="2000" spc="-9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Pressure (psi)</a:t>
                      </a:r>
                      <a:endParaRPr sz="2000" dirty="0">
                        <a:latin typeface="Hind Guntur Light" panose="02000000000000000000" pitchFamily="2" charset="0"/>
                        <a:cs typeface="Hind Guntur Light" panose="02000000000000000000" pitchFamily="2"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800"/>
                        </a:spcBef>
                      </a:pPr>
                      <a:r>
                        <a:rPr sz="2000" dirty="0">
                          <a:latin typeface="Hind Guntur Light" panose="02000000000000000000" pitchFamily="2" charset="0"/>
                          <a:cs typeface="Hind Guntur Light" panose="02000000000000000000" pitchFamily="2" charset="0"/>
                        </a:rPr>
                        <a:t>E32:</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1,542</a:t>
                      </a:r>
                      <a:r>
                        <a:rPr sz="2000" spc="-5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psi,</a:t>
                      </a:r>
                      <a:r>
                        <a:rPr sz="2000" spc="-5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E34A</a:t>
                      </a:r>
                      <a:r>
                        <a:rPr sz="2000" spc="-1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(Future):</a:t>
                      </a:r>
                      <a:r>
                        <a:rPr sz="2000" spc="-9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1,436</a:t>
                      </a:r>
                      <a:r>
                        <a:rPr sz="2000" spc="-55"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psi</a:t>
                      </a:r>
                      <a:endParaRPr sz="2000" dirty="0">
                        <a:latin typeface="Hind Guntur Light" panose="02000000000000000000" pitchFamily="2" charset="0"/>
                        <a:cs typeface="Hind Guntur Light" panose="02000000000000000000" pitchFamily="2" charset="0"/>
                      </a:endParaRPr>
                    </a:p>
                  </a:txBody>
                  <a:tcPr marL="0" marR="0" marT="10160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17573014"/>
                  </a:ext>
                </a:extLst>
              </a:tr>
              <a:tr h="463274">
                <a:tc>
                  <a:txBody>
                    <a:bodyPr/>
                    <a:lstStyle/>
                    <a:p>
                      <a:pPr marL="68580" marR="11430">
                        <a:lnSpc>
                          <a:spcPts val="1680"/>
                        </a:lnSpc>
                      </a:pPr>
                      <a:r>
                        <a:rPr sz="2000" spc="-10" dirty="0">
                          <a:latin typeface="Hind Guntur Light" panose="02000000000000000000" pitchFamily="2" charset="0"/>
                          <a:cs typeface="Hind Guntur Light" panose="02000000000000000000" pitchFamily="2" charset="0"/>
                        </a:rPr>
                        <a:t>Reservoir</a:t>
                      </a:r>
                      <a:r>
                        <a:rPr sz="2000" spc="-3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Temperature </a:t>
                      </a:r>
                      <a:r>
                        <a:rPr sz="2000" dirty="0">
                          <a:latin typeface="Hind Guntur Light" panose="02000000000000000000" pitchFamily="2" charset="0"/>
                          <a:cs typeface="Hind Guntur Light" panose="02000000000000000000" pitchFamily="2" charset="0"/>
                        </a:rPr>
                        <a:t>(deg</a:t>
                      </a:r>
                      <a:r>
                        <a:rPr sz="2000" spc="-80"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F)</a:t>
                      </a:r>
                      <a:endParaRPr sz="2000" dirty="0">
                        <a:latin typeface="Hind Guntur Light" panose="02000000000000000000" pitchFamily="2" charset="0"/>
                        <a:cs typeface="Hind Guntur Light" panose="02000000000000000000" pitchFamily="2"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800"/>
                        </a:spcBef>
                      </a:pPr>
                      <a:r>
                        <a:rPr sz="2000" dirty="0">
                          <a:latin typeface="Hind Guntur Light" panose="02000000000000000000" pitchFamily="2" charset="0"/>
                          <a:cs typeface="Hind Guntur Light" panose="02000000000000000000" pitchFamily="2" charset="0"/>
                        </a:rPr>
                        <a:t>E32:</a:t>
                      </a:r>
                      <a:r>
                        <a:rPr sz="2000" spc="-6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214</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deg</a:t>
                      </a:r>
                      <a:r>
                        <a:rPr sz="2000" spc="-40" dirty="0">
                          <a:latin typeface="Hind Guntur Light" panose="02000000000000000000" pitchFamily="2" charset="0"/>
                          <a:cs typeface="Hind Guntur Light" panose="02000000000000000000" pitchFamily="2" charset="0"/>
                        </a:rPr>
                        <a:t> </a:t>
                      </a:r>
                      <a:r>
                        <a:rPr sz="2000" spc="-85" dirty="0">
                          <a:latin typeface="Hind Guntur Light" panose="02000000000000000000" pitchFamily="2" charset="0"/>
                          <a:cs typeface="Hind Guntur Light" panose="02000000000000000000" pitchFamily="2" charset="0"/>
                        </a:rPr>
                        <a:t>F,</a:t>
                      </a:r>
                      <a:r>
                        <a:rPr sz="2000" spc="-3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E34A</a:t>
                      </a:r>
                      <a:r>
                        <a:rPr sz="2000" spc="-10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(Future):</a:t>
                      </a:r>
                      <a:r>
                        <a:rPr sz="2000" spc="-6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218</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deg</a:t>
                      </a:r>
                      <a:r>
                        <a:rPr sz="2000" spc="-50" dirty="0">
                          <a:latin typeface="Hind Guntur Light" panose="02000000000000000000" pitchFamily="2" charset="0"/>
                          <a:cs typeface="Hind Guntur Light" panose="02000000000000000000" pitchFamily="2" charset="0"/>
                        </a:rPr>
                        <a:t> F</a:t>
                      </a:r>
                      <a:endParaRPr sz="2000" dirty="0">
                        <a:latin typeface="Hind Guntur Light" panose="02000000000000000000" pitchFamily="2" charset="0"/>
                        <a:cs typeface="Hind Guntur Light" panose="02000000000000000000" pitchFamily="2" charset="0"/>
                      </a:endParaRPr>
                    </a:p>
                  </a:txBody>
                  <a:tcPr marL="0" marR="0" marT="10160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561586911"/>
                  </a:ext>
                </a:extLst>
              </a:tr>
              <a:tr h="422737">
                <a:tc>
                  <a:txBody>
                    <a:bodyPr/>
                    <a:lstStyle/>
                    <a:p>
                      <a:pPr marL="68580">
                        <a:lnSpc>
                          <a:spcPct val="100000"/>
                        </a:lnSpc>
                        <a:spcBef>
                          <a:spcPts val="35"/>
                        </a:spcBef>
                      </a:pPr>
                      <a:r>
                        <a:rPr sz="2000" spc="-10" dirty="0">
                          <a:latin typeface="Hind Guntur Light" panose="02000000000000000000" pitchFamily="2" charset="0"/>
                          <a:cs typeface="Hind Guntur Light" panose="02000000000000000000" pitchFamily="2" charset="0"/>
                        </a:rPr>
                        <a:t>Porosity</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35"/>
                        </a:spcBef>
                      </a:pPr>
                      <a:r>
                        <a:rPr sz="2000" dirty="0">
                          <a:latin typeface="Hind Guntur Light" panose="02000000000000000000" pitchFamily="2" charset="0"/>
                          <a:cs typeface="Hind Guntur Light" panose="02000000000000000000" pitchFamily="2" charset="0"/>
                        </a:rPr>
                        <a:t>E32:</a:t>
                      </a:r>
                      <a:r>
                        <a:rPr sz="2000" spc="-6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22%,</a:t>
                      </a:r>
                      <a:r>
                        <a:rPr sz="2000" spc="-6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E34A</a:t>
                      </a:r>
                      <a:r>
                        <a:rPr sz="2000" spc="-1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(Future):</a:t>
                      </a:r>
                      <a:r>
                        <a:rPr sz="2000" spc="-65"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24%</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90162071"/>
                  </a:ext>
                </a:extLst>
              </a:tr>
              <a:tr h="422737">
                <a:tc>
                  <a:txBody>
                    <a:bodyPr/>
                    <a:lstStyle/>
                    <a:p>
                      <a:pPr marL="68580">
                        <a:lnSpc>
                          <a:spcPct val="100000"/>
                        </a:lnSpc>
                        <a:spcBef>
                          <a:spcPts val="30"/>
                        </a:spcBef>
                      </a:pPr>
                      <a:r>
                        <a:rPr sz="2000" spc="-10" dirty="0">
                          <a:latin typeface="Hind Guntur Light" panose="02000000000000000000" pitchFamily="2" charset="0"/>
                          <a:cs typeface="Hind Guntur Light" panose="02000000000000000000" pitchFamily="2" charset="0"/>
                        </a:rPr>
                        <a:t>Permeability</a:t>
                      </a:r>
                      <a:r>
                        <a:rPr sz="2000" spc="-5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(mD)</a:t>
                      </a:r>
                      <a:endParaRPr sz="2000" dirty="0">
                        <a:latin typeface="Hind Guntur Light" panose="02000000000000000000" pitchFamily="2" charset="0"/>
                        <a:cs typeface="Hind Guntur Light" panose="02000000000000000000" pitchFamily="2" charset="0"/>
                      </a:endParaRPr>
                    </a:p>
                  </a:txBody>
                  <a:tcPr marL="0" marR="0" marT="381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30"/>
                        </a:spcBef>
                      </a:pPr>
                      <a:r>
                        <a:rPr sz="2000" dirty="0">
                          <a:latin typeface="Hind Guntur Light" panose="02000000000000000000" pitchFamily="2" charset="0"/>
                          <a:cs typeface="Hind Guntur Light" panose="02000000000000000000" pitchFamily="2" charset="0"/>
                        </a:rPr>
                        <a:t>E32:</a:t>
                      </a:r>
                      <a:r>
                        <a:rPr sz="2000" spc="-6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300</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mD,</a:t>
                      </a:r>
                      <a:r>
                        <a:rPr sz="2000" spc="-4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E34A</a:t>
                      </a:r>
                      <a:r>
                        <a:rPr sz="2000" spc="-1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(Future):</a:t>
                      </a:r>
                      <a:r>
                        <a:rPr sz="2000" spc="-8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300</a:t>
                      </a:r>
                      <a:r>
                        <a:rPr sz="2000" spc="-50"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mD</a:t>
                      </a:r>
                      <a:endParaRPr sz="2000" dirty="0">
                        <a:latin typeface="Hind Guntur Light" panose="02000000000000000000" pitchFamily="2" charset="0"/>
                        <a:cs typeface="Hind Guntur Light" panose="02000000000000000000" pitchFamily="2" charset="0"/>
                      </a:endParaRPr>
                    </a:p>
                  </a:txBody>
                  <a:tcPr marL="0" marR="0" marT="381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39380631"/>
                  </a:ext>
                </a:extLst>
              </a:tr>
              <a:tr h="422737">
                <a:tc>
                  <a:txBody>
                    <a:bodyPr/>
                    <a:lstStyle/>
                    <a:p>
                      <a:pPr marL="68580">
                        <a:lnSpc>
                          <a:spcPct val="100000"/>
                        </a:lnSpc>
                        <a:spcBef>
                          <a:spcPts val="35"/>
                        </a:spcBef>
                      </a:pPr>
                      <a:r>
                        <a:rPr sz="2000" spc="-10" dirty="0">
                          <a:latin typeface="Hind Guntur Light" panose="02000000000000000000" pitchFamily="2" charset="0"/>
                          <a:cs typeface="Hind Guntur Light" panose="02000000000000000000" pitchFamily="2" charset="0"/>
                        </a:rPr>
                        <a:t>Fracture</a:t>
                      </a:r>
                      <a:r>
                        <a:rPr sz="2000" spc="-4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Gradient</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35"/>
                        </a:spcBef>
                      </a:pPr>
                      <a:r>
                        <a:rPr sz="2000" dirty="0">
                          <a:latin typeface="Hind Guntur Light" panose="02000000000000000000" pitchFamily="2" charset="0"/>
                          <a:cs typeface="Hind Guntur Light" panose="02000000000000000000" pitchFamily="2" charset="0"/>
                        </a:rPr>
                        <a:t>0.67</a:t>
                      </a:r>
                      <a:r>
                        <a:rPr sz="2000" spc="-7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psi/ft</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81287643"/>
                  </a:ext>
                </a:extLst>
              </a:tr>
              <a:tr h="422737">
                <a:tc>
                  <a:txBody>
                    <a:bodyPr/>
                    <a:lstStyle/>
                    <a:p>
                      <a:pPr marL="68580">
                        <a:lnSpc>
                          <a:spcPct val="100000"/>
                        </a:lnSpc>
                        <a:spcBef>
                          <a:spcPts val="40"/>
                        </a:spcBef>
                      </a:pPr>
                      <a:r>
                        <a:rPr sz="2000" dirty="0">
                          <a:latin typeface="Hind Guntur Light" panose="02000000000000000000" pitchFamily="2" charset="0"/>
                          <a:cs typeface="Hind Guntur Light" panose="02000000000000000000" pitchFamily="2" charset="0"/>
                        </a:rPr>
                        <a:t>H2S</a:t>
                      </a:r>
                      <a:r>
                        <a:rPr sz="2000" spc="-5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Content</a:t>
                      </a:r>
                      <a:endParaRPr sz="2000" dirty="0">
                        <a:latin typeface="Hind Guntur Light" panose="02000000000000000000" pitchFamily="2" charset="0"/>
                        <a:cs typeface="Hind Guntur Light" panose="02000000000000000000" pitchFamily="2" charset="0"/>
                      </a:endParaRPr>
                    </a:p>
                  </a:txBody>
                  <a:tcPr marL="0" marR="0" marT="50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40"/>
                        </a:spcBef>
                      </a:pPr>
                      <a:r>
                        <a:rPr sz="2000" spc="-25" dirty="0">
                          <a:solidFill>
                            <a:srgbClr val="1F3862"/>
                          </a:solidFill>
                          <a:latin typeface="Hind Guntur Light" panose="02000000000000000000" pitchFamily="2" charset="0"/>
                          <a:cs typeface="Hind Guntur Light" panose="02000000000000000000" pitchFamily="2" charset="0"/>
                        </a:rPr>
                        <a:t>0%</a:t>
                      </a:r>
                      <a:endParaRPr sz="2000" dirty="0">
                        <a:latin typeface="Hind Guntur Light" panose="02000000000000000000" pitchFamily="2" charset="0"/>
                        <a:cs typeface="Hind Guntur Light" panose="02000000000000000000" pitchFamily="2" charset="0"/>
                      </a:endParaRPr>
                    </a:p>
                  </a:txBody>
                  <a:tcPr marL="0" marR="0" marT="508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4445284"/>
                  </a:ext>
                </a:extLst>
              </a:tr>
              <a:tr h="422737">
                <a:tc>
                  <a:txBody>
                    <a:bodyPr/>
                    <a:lstStyle/>
                    <a:p>
                      <a:pPr marL="68580">
                        <a:lnSpc>
                          <a:spcPct val="100000"/>
                        </a:lnSpc>
                        <a:spcBef>
                          <a:spcPts val="35"/>
                        </a:spcBef>
                      </a:pPr>
                      <a:r>
                        <a:rPr sz="2000" dirty="0">
                          <a:latin typeface="Hind Guntur Light" panose="02000000000000000000" pitchFamily="2" charset="0"/>
                          <a:cs typeface="Hind Guntur Light" panose="02000000000000000000" pitchFamily="2" charset="0"/>
                        </a:rPr>
                        <a:t>CO2</a:t>
                      </a:r>
                      <a:r>
                        <a:rPr sz="2000" spc="5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Content</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35"/>
                        </a:spcBef>
                      </a:pPr>
                      <a:r>
                        <a:rPr sz="2000" spc="-25" dirty="0">
                          <a:solidFill>
                            <a:srgbClr val="1F3862"/>
                          </a:solidFill>
                          <a:latin typeface="Hind Guntur Light" panose="02000000000000000000" pitchFamily="2" charset="0"/>
                          <a:cs typeface="Hind Guntur Light" panose="02000000000000000000" pitchFamily="2" charset="0"/>
                        </a:rPr>
                        <a:t>65%</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07471654"/>
                  </a:ext>
                </a:extLst>
              </a:tr>
              <a:tr h="422737">
                <a:tc>
                  <a:txBody>
                    <a:bodyPr/>
                    <a:lstStyle/>
                    <a:p>
                      <a:pPr marL="68580">
                        <a:lnSpc>
                          <a:spcPct val="100000"/>
                        </a:lnSpc>
                        <a:spcBef>
                          <a:spcPts val="35"/>
                        </a:spcBef>
                      </a:pPr>
                      <a:r>
                        <a:rPr sz="2000" spc="-20" dirty="0">
                          <a:latin typeface="Hind Guntur Light" panose="02000000000000000000" pitchFamily="2" charset="0"/>
                          <a:cs typeface="Hind Guntur Light" panose="02000000000000000000" pitchFamily="2" charset="0"/>
                        </a:rPr>
                        <a:t>Mercury,</a:t>
                      </a:r>
                      <a:r>
                        <a:rPr sz="2000" spc="-40"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HG</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68580">
                        <a:lnSpc>
                          <a:spcPct val="100000"/>
                        </a:lnSpc>
                        <a:spcBef>
                          <a:spcPts val="35"/>
                        </a:spcBef>
                      </a:pPr>
                      <a:r>
                        <a:rPr sz="2000" spc="-25" dirty="0">
                          <a:solidFill>
                            <a:srgbClr val="1F3862"/>
                          </a:solidFill>
                          <a:latin typeface="Hind Guntur Light" panose="02000000000000000000" pitchFamily="2" charset="0"/>
                          <a:cs typeface="Hind Guntur Light" panose="02000000000000000000" pitchFamily="2" charset="0"/>
                        </a:rPr>
                        <a:t>0%</a:t>
                      </a:r>
                      <a:endParaRPr sz="2000" dirty="0">
                        <a:latin typeface="Hind Guntur Light" panose="02000000000000000000" pitchFamily="2" charset="0"/>
                        <a:cs typeface="Hind Guntur Light" panose="02000000000000000000" pitchFamily="2" charset="0"/>
                      </a:endParaRPr>
                    </a:p>
                  </a:txBody>
                  <a:tcPr marL="0" marR="0" marT="444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973240286"/>
                  </a:ext>
                </a:extLst>
              </a:tr>
              <a:tr h="388505">
                <a:tc gridSpan="2">
                  <a:txBody>
                    <a:bodyPr/>
                    <a:lstStyle/>
                    <a:p>
                      <a:pPr marL="68580">
                        <a:lnSpc>
                          <a:spcPct val="100000"/>
                        </a:lnSpc>
                        <a:spcBef>
                          <a:spcPts val="35"/>
                        </a:spcBef>
                      </a:pPr>
                      <a:r>
                        <a:rPr sz="2000" b="1" spc="-10" dirty="0">
                          <a:latin typeface="Hind Guntur Light" panose="02000000000000000000" pitchFamily="2" charset="0"/>
                          <a:cs typeface="Hind Guntur Light" panose="02000000000000000000" pitchFamily="2" charset="0"/>
                        </a:rPr>
                        <a:t>Additional</a:t>
                      </a:r>
                      <a:r>
                        <a:rPr sz="2000" b="1" spc="-30" dirty="0">
                          <a:latin typeface="Hind Guntur Light" panose="02000000000000000000" pitchFamily="2" charset="0"/>
                          <a:cs typeface="Hind Guntur Light" panose="02000000000000000000" pitchFamily="2" charset="0"/>
                        </a:rPr>
                        <a:t> </a:t>
                      </a:r>
                      <a:r>
                        <a:rPr sz="2000" b="1" spc="-10" dirty="0">
                          <a:latin typeface="Hind Guntur Light" panose="02000000000000000000" pitchFamily="2" charset="0"/>
                          <a:cs typeface="Hind Guntur Light" panose="02000000000000000000" pitchFamily="2" charset="0"/>
                        </a:rPr>
                        <a:t>Information</a:t>
                      </a:r>
                      <a:r>
                        <a:rPr sz="2000" b="1" spc="-6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a:t>
                      </a:r>
                      <a:r>
                        <a:rPr sz="2000" b="1" spc="-2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Notes</a:t>
                      </a:r>
                      <a:r>
                        <a:rPr sz="2000" b="1" spc="-5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a:t>
                      </a:r>
                      <a:r>
                        <a:rPr sz="2000" b="1" spc="-3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Special</a:t>
                      </a:r>
                      <a:r>
                        <a:rPr sz="2000" b="1" spc="-70" dirty="0">
                          <a:latin typeface="Hind Guntur Light" panose="02000000000000000000" pitchFamily="2" charset="0"/>
                          <a:cs typeface="Hind Guntur Light" panose="02000000000000000000" pitchFamily="2" charset="0"/>
                        </a:rPr>
                        <a:t> </a:t>
                      </a:r>
                      <a:r>
                        <a:rPr sz="2000" b="1" spc="-10" dirty="0">
                          <a:latin typeface="Hind Guntur Light" panose="02000000000000000000" pitchFamily="2" charset="0"/>
                          <a:cs typeface="Hind Guntur Light" panose="02000000000000000000" pitchFamily="2" charset="0"/>
                        </a:rPr>
                        <a:t>Requirement:</a:t>
                      </a:r>
                      <a:endParaRPr sz="2000" dirty="0">
                        <a:latin typeface="Hind Guntur Light" panose="02000000000000000000" pitchFamily="2" charset="0"/>
                        <a:cs typeface="Hind Guntur Light" panose="02000000000000000000" pitchFamily="2" charset="0"/>
                      </a:endParaRPr>
                    </a:p>
                  </a:txBody>
                  <a:tcPr marL="0" marR="0" marT="44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a:p>
                  </a:txBody>
                  <a:tcPr marL="0" marR="0" marT="0" marB="0"/>
                </a:tc>
                <a:extLst>
                  <a:ext uri="{0D108BD9-81ED-4DB2-BD59-A6C34878D82A}">
                    <a16:rowId xmlns:a16="http://schemas.microsoft.com/office/drawing/2014/main" val="3222088482"/>
                  </a:ext>
                </a:extLst>
              </a:tr>
              <a:tr h="451691">
                <a:tc gridSpan="2">
                  <a:txBody>
                    <a:bodyPr/>
                    <a:lstStyle/>
                    <a:p>
                      <a:pPr>
                        <a:lnSpc>
                          <a:spcPct val="100000"/>
                        </a:lnSpc>
                        <a:spcBef>
                          <a:spcPts val="70"/>
                        </a:spcBef>
                      </a:pPr>
                      <a:r>
                        <a:rPr sz="2000" spc="-60" dirty="0">
                          <a:latin typeface="Hind Guntur Light" panose="02000000000000000000" pitchFamily="2" charset="0"/>
                          <a:cs typeface="Hind Guntur Light" panose="02000000000000000000" pitchFamily="2" charset="0"/>
                        </a:rPr>
                        <a:t>Top</a:t>
                      </a:r>
                      <a:r>
                        <a:rPr sz="2000" spc="-4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of</a:t>
                      </a:r>
                      <a:r>
                        <a:rPr sz="2000" spc="-5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Fish</a:t>
                      </a:r>
                      <a:r>
                        <a:rPr sz="2000" spc="-5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(Tubing</a:t>
                      </a:r>
                      <a:r>
                        <a:rPr sz="2000" spc="-7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Stop</a:t>
                      </a:r>
                      <a:r>
                        <a:rPr sz="2000" spc="-5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Sleeve):</a:t>
                      </a:r>
                      <a:r>
                        <a:rPr sz="2000" spc="-3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2,611</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a:t>
                      </a:r>
                      <a:r>
                        <a:rPr sz="2000" spc="-4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MDDF</a:t>
                      </a:r>
                      <a:endParaRPr sz="2000" dirty="0">
                        <a:latin typeface="Hind Guntur Light" panose="02000000000000000000" pitchFamily="2" charset="0"/>
                        <a:cs typeface="Hind Guntur Light" panose="02000000000000000000" pitchFamily="2" charset="0"/>
                      </a:endParaRPr>
                    </a:p>
                  </a:txBody>
                  <a:tcPr marL="0" marR="0" marT="889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a:p>
                  </a:txBody>
                  <a:tcPr marL="0" marR="0" marT="0" marB="0"/>
                </a:tc>
                <a:extLst>
                  <a:ext uri="{0D108BD9-81ED-4DB2-BD59-A6C34878D82A}">
                    <a16:rowId xmlns:a16="http://schemas.microsoft.com/office/drawing/2014/main" val="2712611511"/>
                  </a:ext>
                </a:extLst>
              </a:tr>
            </a:tbl>
          </a:graphicData>
        </a:graphic>
      </p:graphicFrame>
      <p:sp>
        <p:nvSpPr>
          <p:cNvPr id="16" name="TextBox 8">
            <a:extLst>
              <a:ext uri="{FF2B5EF4-FFF2-40B4-BE49-F238E27FC236}">
                <a16:creationId xmlns:a16="http://schemas.microsoft.com/office/drawing/2014/main" id="{24403E62-6472-C5B8-DE65-CDF3B55F298F}"/>
              </a:ext>
            </a:extLst>
          </p:cNvPr>
          <p:cNvSpPr txBox="1"/>
          <p:nvPr/>
        </p:nvSpPr>
        <p:spPr>
          <a:xfrm>
            <a:off x="5700945" y="370856"/>
            <a:ext cx="7813639" cy="902170"/>
          </a:xfrm>
          <a:prstGeom prst="rect">
            <a:avLst/>
          </a:prstGeom>
        </p:spPr>
        <p:txBody>
          <a:bodyPr wrap="square" lIns="0" tIns="0" rIns="0" bIns="0" rtlCol="0" anchor="t">
            <a:spAutoFit/>
          </a:bodyPr>
          <a:lstStyle/>
          <a:p>
            <a:pPr>
              <a:lnSpc>
                <a:spcPts val="7279"/>
              </a:lnSpc>
            </a:pPr>
            <a:r>
              <a:rPr lang="en-US" sz="5199" dirty="0">
                <a:solidFill>
                  <a:srgbClr val="012F7F"/>
                </a:solidFill>
                <a:latin typeface="League Spartan"/>
                <a:ea typeface="League Spartan"/>
                <a:cs typeface="League Spartan"/>
                <a:sym typeface="League Spartan"/>
              </a:rPr>
              <a:t>A-12 Well Overview</a:t>
            </a:r>
          </a:p>
        </p:txBody>
      </p:sp>
      <p:pic>
        <p:nvPicPr>
          <p:cNvPr id="18" name="Picture 17">
            <a:extLst>
              <a:ext uri="{FF2B5EF4-FFF2-40B4-BE49-F238E27FC236}">
                <a16:creationId xmlns:a16="http://schemas.microsoft.com/office/drawing/2014/main" id="{885647A8-EA2C-0420-D1F9-90FB204923A0}"/>
              </a:ext>
            </a:extLst>
          </p:cNvPr>
          <p:cNvPicPr>
            <a:picLocks noChangeAspect="1"/>
          </p:cNvPicPr>
          <p:nvPr/>
        </p:nvPicPr>
        <p:blipFill>
          <a:blip r:embed="rId12"/>
          <a:stretch>
            <a:fillRect/>
          </a:stretch>
        </p:blipFill>
        <p:spPr>
          <a:xfrm>
            <a:off x="1618432" y="3751847"/>
            <a:ext cx="2748948" cy="2748948"/>
          </a:xfrm>
          <a:prstGeom prst="rect">
            <a:avLst/>
          </a:prstGeom>
        </p:spPr>
      </p:pic>
    </p:spTree>
    <p:extLst>
      <p:ext uri="{BB962C8B-B14F-4D97-AF65-F5344CB8AC3E}">
        <p14:creationId xmlns:p14="http://schemas.microsoft.com/office/powerpoint/2010/main" val="19997861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34B48-3896-83DD-6E12-37151A93E1B5}"/>
            </a:ext>
          </a:extLst>
        </p:cNvPr>
        <p:cNvGrpSpPr/>
        <p:nvPr/>
      </p:nvGrpSpPr>
      <p:grpSpPr>
        <a:xfrm>
          <a:off x="0" y="0"/>
          <a:ext cx="0" cy="0"/>
          <a:chOff x="0" y="0"/>
          <a:chExt cx="0" cy="0"/>
        </a:xfrm>
      </p:grpSpPr>
      <p:sp>
        <p:nvSpPr>
          <p:cNvPr id="5" name="Freeform 5">
            <a:extLst>
              <a:ext uri="{FF2B5EF4-FFF2-40B4-BE49-F238E27FC236}">
                <a16:creationId xmlns:a16="http://schemas.microsoft.com/office/drawing/2014/main" id="{EE552217-72B8-216F-BCA6-3A068C7BA4D6}"/>
              </a:ext>
            </a:extLst>
          </p:cNvPr>
          <p:cNvSpPr/>
          <p:nvPr/>
        </p:nvSpPr>
        <p:spPr>
          <a:xfrm rot="-10800000">
            <a:off x="11114039" y="-1863138"/>
            <a:ext cx="18727000" cy="3347451"/>
          </a:xfrm>
          <a:custGeom>
            <a:avLst/>
            <a:gdLst/>
            <a:ahLst/>
            <a:cxnLst/>
            <a:rect l="l" t="t" r="r" b="b"/>
            <a:pathLst>
              <a:path w="18727000" h="3347451">
                <a:moveTo>
                  <a:pt x="0" y="0"/>
                </a:moveTo>
                <a:lnTo>
                  <a:pt x="18727000" y="0"/>
                </a:lnTo>
                <a:lnTo>
                  <a:pt x="18727000" y="3347452"/>
                </a:lnTo>
                <a:lnTo>
                  <a:pt x="0" y="334745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933B4CA6-BF14-3DD8-0A76-5371A483667E}"/>
              </a:ext>
            </a:extLst>
          </p:cNvPr>
          <p:cNvSpPr/>
          <p:nvPr/>
        </p:nvSpPr>
        <p:spPr>
          <a:xfrm rot="-10732608">
            <a:off x="11126664" y="92103"/>
            <a:ext cx="9527354" cy="1381466"/>
          </a:xfrm>
          <a:custGeom>
            <a:avLst/>
            <a:gdLst/>
            <a:ahLst/>
            <a:cxnLst/>
            <a:rect l="l" t="t" r="r" b="b"/>
            <a:pathLst>
              <a:path w="9527354" h="1381466">
                <a:moveTo>
                  <a:pt x="0" y="0"/>
                </a:moveTo>
                <a:lnTo>
                  <a:pt x="9527354" y="0"/>
                </a:lnTo>
                <a:lnTo>
                  <a:pt x="9527354" y="1381467"/>
                </a:lnTo>
                <a:lnTo>
                  <a:pt x="0" y="13814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Freeform 7">
            <a:extLst>
              <a:ext uri="{FF2B5EF4-FFF2-40B4-BE49-F238E27FC236}">
                <a16:creationId xmlns:a16="http://schemas.microsoft.com/office/drawing/2014/main" id="{25337AB1-CF37-3619-03EA-9DBB71A37FC6}"/>
              </a:ext>
            </a:extLst>
          </p:cNvPr>
          <p:cNvSpPr/>
          <p:nvPr/>
        </p:nvSpPr>
        <p:spPr>
          <a:xfrm rot="-5400000">
            <a:off x="16332682" y="8815959"/>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aphicFrame>
        <p:nvGraphicFramePr>
          <p:cNvPr id="8" name="object 6">
            <a:extLst>
              <a:ext uri="{FF2B5EF4-FFF2-40B4-BE49-F238E27FC236}">
                <a16:creationId xmlns:a16="http://schemas.microsoft.com/office/drawing/2014/main" id="{7E7FF9F0-9A3B-2F49-E66A-AF32A04EB77D}"/>
              </a:ext>
            </a:extLst>
          </p:cNvPr>
          <p:cNvGraphicFramePr>
            <a:graphicFrameLocks noGrp="1"/>
          </p:cNvGraphicFramePr>
          <p:nvPr>
            <p:extLst>
              <p:ext uri="{D42A27DB-BD31-4B8C-83A1-F6EECF244321}">
                <p14:modId xmlns:p14="http://schemas.microsoft.com/office/powerpoint/2010/main" val="3006373008"/>
              </p:ext>
            </p:extLst>
          </p:nvPr>
        </p:nvGraphicFramePr>
        <p:xfrm>
          <a:off x="1066800" y="1383461"/>
          <a:ext cx="16154399" cy="8281028"/>
        </p:xfrm>
        <a:graphic>
          <a:graphicData uri="http://schemas.openxmlformats.org/drawingml/2006/table">
            <a:tbl>
              <a:tblPr firstRow="1" bandRow="1">
                <a:tableStyleId>{2D5ABB26-0587-4C30-8999-92F81FD0307C}</a:tableStyleId>
              </a:tblPr>
              <a:tblGrid>
                <a:gridCol w="1143000">
                  <a:extLst>
                    <a:ext uri="{9D8B030D-6E8A-4147-A177-3AD203B41FA5}">
                      <a16:colId xmlns:a16="http://schemas.microsoft.com/office/drawing/2014/main" val="20000"/>
                    </a:ext>
                  </a:extLst>
                </a:gridCol>
                <a:gridCol w="2133600">
                  <a:extLst>
                    <a:ext uri="{9D8B030D-6E8A-4147-A177-3AD203B41FA5}">
                      <a16:colId xmlns:a16="http://schemas.microsoft.com/office/drawing/2014/main" val="20001"/>
                    </a:ext>
                  </a:extLst>
                </a:gridCol>
                <a:gridCol w="6316685">
                  <a:extLst>
                    <a:ext uri="{9D8B030D-6E8A-4147-A177-3AD203B41FA5}">
                      <a16:colId xmlns:a16="http://schemas.microsoft.com/office/drawing/2014/main" val="20002"/>
                    </a:ext>
                  </a:extLst>
                </a:gridCol>
                <a:gridCol w="6561114">
                  <a:extLst>
                    <a:ext uri="{9D8B030D-6E8A-4147-A177-3AD203B41FA5}">
                      <a16:colId xmlns:a16="http://schemas.microsoft.com/office/drawing/2014/main" val="20003"/>
                    </a:ext>
                  </a:extLst>
                </a:gridCol>
              </a:tblGrid>
              <a:tr h="715888">
                <a:tc>
                  <a:txBody>
                    <a:bodyPr/>
                    <a:lstStyle/>
                    <a:p>
                      <a:pPr algn="ctr">
                        <a:lnSpc>
                          <a:spcPts val="1395"/>
                        </a:lnSpc>
                      </a:pPr>
                      <a:r>
                        <a:rPr sz="2000" b="1" spc="-20" dirty="0">
                          <a:solidFill>
                            <a:srgbClr val="FFFFFF"/>
                          </a:solidFill>
                          <a:latin typeface="Hind Guntur Light" panose="02000000000000000000" pitchFamily="2" charset="0"/>
                          <a:cs typeface="Hind Guntur Light" panose="02000000000000000000" pitchFamily="2" charset="0"/>
                        </a:rPr>
                        <a:t>Item</a:t>
                      </a:r>
                      <a:endParaRPr sz="2000" dirty="0">
                        <a:latin typeface="Hind Guntur Light" panose="02000000000000000000" pitchFamily="2" charset="0"/>
                        <a:cs typeface="Hind Guntur Light" panose="02000000000000000000" pitchFamily="2" charset="0"/>
                      </a:endParaRPr>
                    </a:p>
                  </a:txBody>
                  <a:tcPr marL="0" marR="0" marT="0" marB="0" anchor="ctr">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004FFF"/>
                    </a:solidFill>
                  </a:tcPr>
                </a:tc>
                <a:tc>
                  <a:txBody>
                    <a:bodyPr/>
                    <a:lstStyle/>
                    <a:p>
                      <a:pPr marL="0" indent="0" algn="ctr">
                        <a:lnSpc>
                          <a:spcPts val="1395"/>
                        </a:lnSpc>
                      </a:pPr>
                      <a:r>
                        <a:rPr sz="2000" b="1" spc="-25" dirty="0">
                          <a:solidFill>
                            <a:srgbClr val="FFFFFF"/>
                          </a:solidFill>
                          <a:latin typeface="Hind Guntur Light" panose="02000000000000000000" pitchFamily="2" charset="0"/>
                          <a:cs typeface="Hind Guntur Light" panose="02000000000000000000" pitchFamily="2" charset="0"/>
                        </a:rPr>
                        <a:t>Job</a:t>
                      </a:r>
                      <a:endParaRPr sz="2000" dirty="0">
                        <a:latin typeface="Hind Guntur Light" panose="02000000000000000000" pitchFamily="2" charset="0"/>
                        <a:cs typeface="Hind Guntur Light" panose="02000000000000000000" pitchFamily="2" charset="0"/>
                      </a:endParaRPr>
                    </a:p>
                    <a:p>
                      <a:pPr marL="0" indent="0" algn="ctr">
                        <a:lnSpc>
                          <a:spcPct val="100000"/>
                        </a:lnSpc>
                        <a:spcBef>
                          <a:spcPts val="105"/>
                        </a:spcBef>
                      </a:pPr>
                      <a:r>
                        <a:rPr sz="2000" b="1" spc="-10" dirty="0">
                          <a:solidFill>
                            <a:srgbClr val="FFFFFF"/>
                          </a:solidFill>
                          <a:latin typeface="Hind Guntur Light" panose="02000000000000000000" pitchFamily="2" charset="0"/>
                          <a:cs typeface="Hind Guntur Light" panose="02000000000000000000" pitchFamily="2" charset="0"/>
                        </a:rPr>
                        <a:t>Description</a:t>
                      </a:r>
                      <a:endParaRPr sz="2000" dirty="0">
                        <a:latin typeface="Hind Guntur Light" panose="02000000000000000000" pitchFamily="2" charset="0"/>
                        <a:cs typeface="Hind Guntur Light" panose="02000000000000000000" pitchFamily="2" charset="0"/>
                      </a:endParaRPr>
                    </a:p>
                  </a:txBody>
                  <a:tcPr marL="0" marR="0" marT="0" marB="0" anchor="ctr">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004FFF"/>
                    </a:solidFill>
                  </a:tcPr>
                </a:tc>
                <a:tc>
                  <a:txBody>
                    <a:bodyPr/>
                    <a:lstStyle/>
                    <a:p>
                      <a:pPr marL="0" indent="0" algn="ctr">
                        <a:lnSpc>
                          <a:spcPts val="1395"/>
                        </a:lnSpc>
                      </a:pPr>
                      <a:r>
                        <a:rPr sz="2000" b="1" dirty="0">
                          <a:solidFill>
                            <a:srgbClr val="FFFFFF"/>
                          </a:solidFill>
                          <a:latin typeface="Hind Guntur Light" panose="02000000000000000000" pitchFamily="2" charset="0"/>
                          <a:cs typeface="Hind Guntur Light" panose="02000000000000000000" pitchFamily="2" charset="0"/>
                        </a:rPr>
                        <a:t>Plan</a:t>
                      </a:r>
                      <a:r>
                        <a:rPr sz="2000" b="1" spc="-20" dirty="0">
                          <a:solidFill>
                            <a:srgbClr val="FFFFFF"/>
                          </a:solidFill>
                          <a:latin typeface="Hind Guntur Light" panose="02000000000000000000" pitchFamily="2" charset="0"/>
                          <a:cs typeface="Hind Guntur Light" panose="02000000000000000000" pitchFamily="2" charset="0"/>
                        </a:rPr>
                        <a:t> </a:t>
                      </a:r>
                      <a:r>
                        <a:rPr sz="2000" b="1" dirty="0">
                          <a:solidFill>
                            <a:srgbClr val="FFFFFF"/>
                          </a:solidFill>
                          <a:latin typeface="Hind Guntur Light" panose="02000000000000000000" pitchFamily="2" charset="0"/>
                          <a:cs typeface="Hind Guntur Light" panose="02000000000000000000" pitchFamily="2" charset="0"/>
                        </a:rPr>
                        <a:t>Run</a:t>
                      </a:r>
                      <a:r>
                        <a:rPr sz="2000" b="1" spc="-20" dirty="0">
                          <a:solidFill>
                            <a:srgbClr val="FFFFFF"/>
                          </a:solidFill>
                          <a:latin typeface="Hind Guntur Light" panose="02000000000000000000" pitchFamily="2" charset="0"/>
                          <a:cs typeface="Hind Guntur Light" panose="02000000000000000000" pitchFamily="2" charset="0"/>
                        </a:rPr>
                        <a:t> </a:t>
                      </a:r>
                      <a:r>
                        <a:rPr sz="2000" b="1" spc="-10" dirty="0">
                          <a:solidFill>
                            <a:srgbClr val="FFFFFF"/>
                          </a:solidFill>
                          <a:latin typeface="Hind Guntur Light" panose="02000000000000000000" pitchFamily="2" charset="0"/>
                          <a:cs typeface="Hind Guntur Light" panose="02000000000000000000" pitchFamily="2" charset="0"/>
                        </a:rPr>
                        <a:t>Details</a:t>
                      </a:r>
                      <a:endParaRPr sz="2000" dirty="0">
                        <a:latin typeface="Hind Guntur Light" panose="02000000000000000000" pitchFamily="2" charset="0"/>
                        <a:cs typeface="Hind Guntur Light" panose="02000000000000000000" pitchFamily="2" charset="0"/>
                      </a:endParaRPr>
                    </a:p>
                  </a:txBody>
                  <a:tcPr marL="0" marR="0" marT="0" marB="0" anchor="ctr">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004FFF"/>
                    </a:solidFill>
                  </a:tcPr>
                </a:tc>
                <a:tc>
                  <a:txBody>
                    <a:bodyPr/>
                    <a:lstStyle/>
                    <a:p>
                      <a:pPr marL="0" indent="0" algn="ctr">
                        <a:lnSpc>
                          <a:spcPts val="1395"/>
                        </a:lnSpc>
                      </a:pPr>
                      <a:r>
                        <a:rPr sz="2000" b="1" dirty="0">
                          <a:solidFill>
                            <a:srgbClr val="FFFFFF"/>
                          </a:solidFill>
                          <a:latin typeface="Hind Guntur Light" panose="02000000000000000000" pitchFamily="2" charset="0"/>
                          <a:cs typeface="Hind Guntur Light" panose="02000000000000000000" pitchFamily="2" charset="0"/>
                        </a:rPr>
                        <a:t>Actual</a:t>
                      </a:r>
                      <a:r>
                        <a:rPr sz="2000" b="1" spc="-25" dirty="0">
                          <a:solidFill>
                            <a:srgbClr val="FFFFFF"/>
                          </a:solidFill>
                          <a:latin typeface="Hind Guntur Light" panose="02000000000000000000" pitchFamily="2" charset="0"/>
                          <a:cs typeface="Hind Guntur Light" panose="02000000000000000000" pitchFamily="2" charset="0"/>
                        </a:rPr>
                        <a:t> </a:t>
                      </a:r>
                      <a:r>
                        <a:rPr sz="2000" b="1" dirty="0">
                          <a:solidFill>
                            <a:srgbClr val="FFFFFF"/>
                          </a:solidFill>
                          <a:latin typeface="Hind Guntur Light" panose="02000000000000000000" pitchFamily="2" charset="0"/>
                          <a:cs typeface="Hind Guntur Light" panose="02000000000000000000" pitchFamily="2" charset="0"/>
                        </a:rPr>
                        <a:t>Run</a:t>
                      </a:r>
                      <a:r>
                        <a:rPr sz="2000" b="1" spc="-35" dirty="0">
                          <a:solidFill>
                            <a:srgbClr val="FFFFFF"/>
                          </a:solidFill>
                          <a:latin typeface="Hind Guntur Light" panose="02000000000000000000" pitchFamily="2" charset="0"/>
                          <a:cs typeface="Hind Guntur Light" panose="02000000000000000000" pitchFamily="2" charset="0"/>
                        </a:rPr>
                        <a:t> </a:t>
                      </a:r>
                      <a:r>
                        <a:rPr sz="2000" b="1" spc="-10" dirty="0">
                          <a:solidFill>
                            <a:srgbClr val="FFFFFF"/>
                          </a:solidFill>
                          <a:latin typeface="Hind Guntur Light" panose="02000000000000000000" pitchFamily="2" charset="0"/>
                          <a:cs typeface="Hind Guntur Light" panose="02000000000000000000" pitchFamily="2" charset="0"/>
                        </a:rPr>
                        <a:t>Details</a:t>
                      </a:r>
                      <a:endParaRPr sz="2000" dirty="0">
                        <a:latin typeface="Hind Guntur Light" panose="02000000000000000000" pitchFamily="2" charset="0"/>
                        <a:cs typeface="Hind Guntur Light" panose="02000000000000000000" pitchFamily="2" charset="0"/>
                      </a:endParaRPr>
                    </a:p>
                  </a:txBody>
                  <a:tcPr marL="0" marR="0" marT="0" marB="0" anchor="ctr">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004FFF"/>
                    </a:solidFill>
                  </a:tcPr>
                </a:tc>
                <a:extLst>
                  <a:ext uri="{0D108BD9-81ED-4DB2-BD59-A6C34878D82A}">
                    <a16:rowId xmlns:a16="http://schemas.microsoft.com/office/drawing/2014/main" val="10000"/>
                  </a:ext>
                </a:extLst>
              </a:tr>
              <a:tr h="3557119">
                <a:tc>
                  <a:txBody>
                    <a:bodyPr/>
                    <a:lstStyle/>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spcBef>
                          <a:spcPts val="785"/>
                        </a:spcBef>
                      </a:pPr>
                      <a:endParaRPr sz="2000">
                        <a:latin typeface="Hind Guntur Light" panose="02000000000000000000" pitchFamily="2" charset="0"/>
                        <a:cs typeface="Hind Guntur Light" panose="02000000000000000000" pitchFamily="2" charset="0"/>
                      </a:endParaRPr>
                    </a:p>
                    <a:p>
                      <a:pPr algn="ctr">
                        <a:lnSpc>
                          <a:spcPct val="100000"/>
                        </a:lnSpc>
                      </a:pPr>
                      <a:r>
                        <a:rPr sz="2000" spc="-50" dirty="0">
                          <a:latin typeface="Hind Guntur Light" panose="02000000000000000000" pitchFamily="2" charset="0"/>
                          <a:cs typeface="Hind Guntur Light" panose="02000000000000000000" pitchFamily="2" charset="0"/>
                        </a:rPr>
                        <a:t>A</a:t>
                      </a:r>
                      <a:endParaRPr sz="2000">
                        <a:latin typeface="Hind Guntur Light" panose="02000000000000000000" pitchFamily="2" charset="0"/>
                        <a:cs typeface="Hind Guntur Light" panose="02000000000000000000" pitchFamily="2" charset="0"/>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spcBef>
                          <a:spcPts val="1085"/>
                        </a:spcBef>
                      </a:pPr>
                      <a:endParaRPr sz="2000">
                        <a:latin typeface="Hind Guntur Light" panose="02000000000000000000" pitchFamily="2" charset="0"/>
                        <a:cs typeface="Hind Guntur Light" panose="02000000000000000000" pitchFamily="2" charset="0"/>
                      </a:endParaRPr>
                    </a:p>
                    <a:p>
                      <a:pPr algn="ctr">
                        <a:lnSpc>
                          <a:spcPct val="100000"/>
                        </a:lnSpc>
                      </a:pPr>
                      <a:r>
                        <a:rPr sz="2000" spc="-25" dirty="0">
                          <a:latin typeface="Hind Guntur Light" panose="02000000000000000000" pitchFamily="2" charset="0"/>
                          <a:cs typeface="Hind Guntur Light" panose="02000000000000000000" pitchFamily="2" charset="0"/>
                        </a:rPr>
                        <a:t>CTU</a:t>
                      </a:r>
                      <a:endParaRPr sz="2000">
                        <a:latin typeface="Hind Guntur Light" panose="02000000000000000000" pitchFamily="2" charset="0"/>
                        <a:cs typeface="Hind Guntur Light" panose="02000000000000000000" pitchFamily="2" charset="0"/>
                      </a:endParaRPr>
                    </a:p>
                    <a:p>
                      <a:pPr algn="ctr">
                        <a:lnSpc>
                          <a:spcPct val="100000"/>
                        </a:lnSpc>
                        <a:spcBef>
                          <a:spcPts val="720"/>
                        </a:spcBef>
                      </a:pPr>
                      <a:r>
                        <a:rPr sz="2000" spc="-10" dirty="0">
                          <a:latin typeface="Hind Guntur Light" panose="02000000000000000000" pitchFamily="2" charset="0"/>
                          <a:cs typeface="Hind Guntur Light" panose="02000000000000000000" pitchFamily="2" charset="0"/>
                        </a:rPr>
                        <a:t>Operation</a:t>
                      </a:r>
                      <a:endParaRPr sz="2000">
                        <a:latin typeface="Hind Guntur Light" panose="02000000000000000000" pitchFamily="2" charset="0"/>
                        <a:cs typeface="Hind Guntur Light" panose="02000000000000000000" pitchFamily="2" charset="0"/>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97815" indent="-229235">
                        <a:lnSpc>
                          <a:spcPct val="100000"/>
                        </a:lnSpc>
                        <a:spcBef>
                          <a:spcPts val="420"/>
                        </a:spcBef>
                        <a:buAutoNum type="arabicPeriod"/>
                        <a:tabLst>
                          <a:tab pos="297815" algn="l"/>
                        </a:tabLst>
                      </a:pPr>
                      <a:r>
                        <a:rPr sz="2000" b="1" dirty="0">
                          <a:latin typeface="Hind Guntur Light" panose="02000000000000000000" pitchFamily="2" charset="0"/>
                          <a:cs typeface="Hind Guntur Light" panose="02000000000000000000" pitchFamily="2" charset="0"/>
                        </a:rPr>
                        <a:t>CT</a:t>
                      </a:r>
                      <a:r>
                        <a:rPr sz="2000" b="1" spc="-1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Run#1:</a:t>
                      </a:r>
                      <a:r>
                        <a:rPr sz="2000" b="1"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Burnshoe</a:t>
                      </a:r>
                      <a:r>
                        <a:rPr sz="2000" spc="-4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milling</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top</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of</a:t>
                      </a:r>
                      <a:r>
                        <a:rPr sz="2000" spc="-1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fish</a:t>
                      </a:r>
                      <a:r>
                        <a:rPr sz="2000" spc="-30"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at</a:t>
                      </a:r>
                      <a:endParaRPr sz="2000" dirty="0">
                        <a:latin typeface="Hind Guntur Light" panose="02000000000000000000" pitchFamily="2" charset="0"/>
                        <a:cs typeface="Hind Guntur Light" panose="02000000000000000000" pitchFamily="2" charset="0"/>
                      </a:endParaRPr>
                    </a:p>
                    <a:p>
                      <a:pPr marL="297180">
                        <a:lnSpc>
                          <a:spcPct val="100000"/>
                        </a:lnSpc>
                        <a:spcBef>
                          <a:spcPts val="720"/>
                        </a:spcBef>
                      </a:pPr>
                      <a:r>
                        <a:rPr sz="2000" spc="-10" dirty="0">
                          <a:latin typeface="Hind Guntur Light" panose="02000000000000000000" pitchFamily="2" charset="0"/>
                          <a:cs typeface="Hind Guntur Light" panose="02000000000000000000" pitchFamily="2" charset="0"/>
                        </a:rPr>
                        <a:t>2,611</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MDDF</a:t>
                      </a:r>
                      <a:r>
                        <a:rPr sz="2000" spc="-1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(parted</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tubing</a:t>
                      </a:r>
                      <a:r>
                        <a:rPr sz="2000" spc="-5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stop</a:t>
                      </a:r>
                      <a:endParaRPr sz="2000" dirty="0">
                        <a:latin typeface="Hind Guntur Light" panose="02000000000000000000" pitchFamily="2" charset="0"/>
                        <a:cs typeface="Hind Guntur Light" panose="02000000000000000000" pitchFamily="2" charset="0"/>
                      </a:endParaRPr>
                    </a:p>
                    <a:p>
                      <a:pPr marL="297180">
                        <a:lnSpc>
                          <a:spcPct val="100000"/>
                        </a:lnSpc>
                        <a:spcBef>
                          <a:spcPts val="720"/>
                        </a:spcBef>
                      </a:pPr>
                      <a:r>
                        <a:rPr sz="2000" dirty="0">
                          <a:latin typeface="Hind Guntur Light" panose="02000000000000000000" pitchFamily="2" charset="0"/>
                          <a:cs typeface="Hind Guntur Light" panose="02000000000000000000" pitchFamily="2" charset="0"/>
                        </a:rPr>
                        <a:t>sleeve)</a:t>
                      </a:r>
                      <a:r>
                        <a:rPr sz="2000" spc="-3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until</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a:t>
                      </a:r>
                      <a:r>
                        <a:rPr sz="2000" spc="-6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Nogo</a:t>
                      </a:r>
                      <a:r>
                        <a:rPr sz="2000" spc="-2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Nipple</a:t>
                      </a:r>
                      <a:endParaRPr sz="2000" dirty="0">
                        <a:latin typeface="Hind Guntur Light" panose="02000000000000000000" pitchFamily="2" charset="0"/>
                        <a:cs typeface="Hind Guntur Light" panose="02000000000000000000" pitchFamily="2" charset="0"/>
                      </a:endParaRPr>
                    </a:p>
                    <a:p>
                      <a:pPr marL="297180" marR="158750" indent="-228600">
                        <a:lnSpc>
                          <a:spcPct val="150000"/>
                        </a:lnSpc>
                        <a:spcBef>
                          <a:spcPts val="5"/>
                        </a:spcBef>
                        <a:buAutoNum type="arabicPeriod" startAt="2"/>
                        <a:tabLst>
                          <a:tab pos="297180" algn="l"/>
                        </a:tabLst>
                      </a:pPr>
                      <a:r>
                        <a:rPr sz="2000" b="1" dirty="0">
                          <a:latin typeface="Hind Guntur Light" panose="02000000000000000000" pitchFamily="2" charset="0"/>
                          <a:cs typeface="Hind Guntur Light" panose="02000000000000000000" pitchFamily="2" charset="0"/>
                        </a:rPr>
                        <a:t>CT</a:t>
                      </a:r>
                      <a:r>
                        <a:rPr sz="2000" b="1" spc="-2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Run#2:</a:t>
                      </a:r>
                      <a:r>
                        <a:rPr sz="2000" b="1"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Drift</a:t>
                      </a:r>
                      <a:r>
                        <a:rPr sz="2000"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&amp;</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depth</a:t>
                      </a:r>
                      <a:r>
                        <a:rPr sz="2000" spc="-4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correlation</a:t>
                      </a:r>
                      <a:r>
                        <a:rPr sz="2000" spc="-4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until </a:t>
                      </a:r>
                      <a:r>
                        <a:rPr sz="2000" dirty="0">
                          <a:latin typeface="Hind Guntur Light" panose="02000000000000000000" pitchFamily="2" charset="0"/>
                          <a:cs typeface="Hind Guntur Light" panose="02000000000000000000" pitchFamily="2" charset="0"/>
                        </a:rPr>
                        <a:t>PBTD</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at</a:t>
                      </a:r>
                      <a:r>
                        <a:rPr sz="2000"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3,017</a:t>
                      </a:r>
                      <a:r>
                        <a:rPr sz="2000" spc="-3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 </a:t>
                      </a:r>
                      <a:r>
                        <a:rPr sz="2000" spc="-20" dirty="0">
                          <a:latin typeface="Hind Guntur Light" panose="02000000000000000000" pitchFamily="2" charset="0"/>
                          <a:cs typeface="Hind Guntur Light" panose="02000000000000000000" pitchFamily="2" charset="0"/>
                        </a:rPr>
                        <a:t>MDDF</a:t>
                      </a:r>
                      <a:endParaRPr sz="2000" dirty="0">
                        <a:latin typeface="Hind Guntur Light" panose="02000000000000000000" pitchFamily="2" charset="0"/>
                        <a:cs typeface="Hind Guntur Light" panose="02000000000000000000" pitchFamily="2" charset="0"/>
                      </a:endParaRPr>
                    </a:p>
                    <a:p>
                      <a:pPr marL="297815" indent="-229235">
                        <a:lnSpc>
                          <a:spcPct val="100000"/>
                        </a:lnSpc>
                        <a:spcBef>
                          <a:spcPts val="720"/>
                        </a:spcBef>
                        <a:buAutoNum type="arabicPeriod" startAt="2"/>
                        <a:tabLst>
                          <a:tab pos="297815" algn="l"/>
                        </a:tabLst>
                      </a:pPr>
                      <a:r>
                        <a:rPr sz="2000" b="1" dirty="0">
                          <a:latin typeface="Hind Guntur Light" panose="02000000000000000000" pitchFamily="2" charset="0"/>
                          <a:cs typeface="Hind Guntur Light" panose="02000000000000000000" pitchFamily="2" charset="0"/>
                        </a:rPr>
                        <a:t>CT</a:t>
                      </a:r>
                      <a:r>
                        <a:rPr sz="2000" b="1" spc="-2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Run#3:</a:t>
                      </a:r>
                      <a:r>
                        <a:rPr sz="2000" b="1"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GRCCL</a:t>
                      </a:r>
                      <a:r>
                        <a:rPr sz="2000" spc="-7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with</a:t>
                      </a:r>
                      <a:r>
                        <a:rPr sz="2000" spc="-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dummy</a:t>
                      </a:r>
                      <a:r>
                        <a:rPr sz="2000" spc="-50"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Gun</a:t>
                      </a:r>
                      <a:endParaRPr sz="2000" dirty="0">
                        <a:latin typeface="Hind Guntur Light" panose="02000000000000000000" pitchFamily="2" charset="0"/>
                        <a:cs typeface="Hind Guntur Light" panose="02000000000000000000" pitchFamily="2" charset="0"/>
                      </a:endParaRPr>
                    </a:p>
                    <a:p>
                      <a:pPr marL="297180">
                        <a:lnSpc>
                          <a:spcPct val="100000"/>
                        </a:lnSpc>
                        <a:spcBef>
                          <a:spcPts val="720"/>
                        </a:spcBef>
                      </a:pPr>
                      <a:r>
                        <a:rPr sz="2000" dirty="0">
                          <a:latin typeface="Hind Guntur Light" panose="02000000000000000000" pitchFamily="2" charset="0"/>
                          <a:cs typeface="Hind Guntur Light" panose="02000000000000000000" pitchFamily="2" charset="0"/>
                        </a:rPr>
                        <a:t>(2.00”</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OD</a:t>
                      </a:r>
                      <a:r>
                        <a:rPr sz="2000" spc="-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x</a:t>
                      </a:r>
                      <a:r>
                        <a:rPr sz="2000" spc="-1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6m</a:t>
                      </a:r>
                      <a:r>
                        <a:rPr sz="2000" spc="-2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length)</a:t>
                      </a:r>
                      <a:endParaRPr sz="2000" dirty="0">
                        <a:latin typeface="Hind Guntur Light" panose="02000000000000000000" pitchFamily="2" charset="0"/>
                        <a:cs typeface="Hind Guntur Light" panose="02000000000000000000" pitchFamily="2" charset="0"/>
                      </a:endParaRPr>
                    </a:p>
                    <a:p>
                      <a:pPr marL="297815" indent="-229235">
                        <a:lnSpc>
                          <a:spcPct val="100000"/>
                        </a:lnSpc>
                        <a:spcBef>
                          <a:spcPts val="720"/>
                        </a:spcBef>
                        <a:buAutoNum type="arabicPeriod" startAt="4"/>
                        <a:tabLst>
                          <a:tab pos="297815" algn="l"/>
                        </a:tabLst>
                      </a:pPr>
                      <a:r>
                        <a:rPr sz="2000" b="1" dirty="0">
                          <a:latin typeface="Hind Guntur Light" panose="02000000000000000000" pitchFamily="2" charset="0"/>
                          <a:cs typeface="Hind Guntur Light" panose="02000000000000000000" pitchFamily="2" charset="0"/>
                        </a:rPr>
                        <a:t>CT</a:t>
                      </a:r>
                      <a:r>
                        <a:rPr sz="2000" b="1" spc="-2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Run#4:</a:t>
                      </a:r>
                      <a:r>
                        <a:rPr sz="2000" b="1"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CT</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Perforation</a:t>
                      </a:r>
                      <a:r>
                        <a:rPr sz="2000" spc="-6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(Gun</a:t>
                      </a:r>
                      <a:r>
                        <a:rPr sz="2000" spc="-3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2.00”</a:t>
                      </a:r>
                      <a:endParaRPr sz="2000" dirty="0">
                        <a:latin typeface="Hind Guntur Light" panose="02000000000000000000" pitchFamily="2" charset="0"/>
                        <a:cs typeface="Hind Guntur Light" panose="02000000000000000000" pitchFamily="2" charset="0"/>
                      </a:endParaRPr>
                    </a:p>
                    <a:p>
                      <a:pPr marL="297180">
                        <a:lnSpc>
                          <a:spcPts val="1370"/>
                        </a:lnSpc>
                        <a:spcBef>
                          <a:spcPts val="720"/>
                        </a:spcBef>
                      </a:pPr>
                      <a:r>
                        <a:rPr sz="2000" dirty="0">
                          <a:latin typeface="Hind Guntur Light" panose="02000000000000000000" pitchFamily="2" charset="0"/>
                          <a:cs typeface="Hind Guntur Light" panose="02000000000000000000" pitchFamily="2" charset="0"/>
                        </a:rPr>
                        <a:t>OD</a:t>
                      </a:r>
                      <a:r>
                        <a:rPr sz="2000" spc="-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x</a:t>
                      </a:r>
                      <a:r>
                        <a:rPr sz="2000" spc="-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9m</a:t>
                      </a:r>
                      <a:r>
                        <a:rPr sz="2000" spc="-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length)</a:t>
                      </a:r>
                      <a:endParaRPr sz="2000" dirty="0">
                        <a:latin typeface="Hind Guntur Light" panose="02000000000000000000" pitchFamily="2" charset="0"/>
                        <a:cs typeface="Hind Guntur Light" panose="02000000000000000000" pitchFamily="2" charset="0"/>
                      </a:endParaRPr>
                    </a:p>
                  </a:txBody>
                  <a:tcPr marL="0" marR="0" marT="5334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rowSpan="2">
                  <a:txBody>
                    <a:bodyPr/>
                    <a:lstStyle/>
                    <a:p>
                      <a:pPr marL="298450" indent="-229235">
                        <a:lnSpc>
                          <a:spcPct val="100000"/>
                        </a:lnSpc>
                        <a:spcBef>
                          <a:spcPts val="420"/>
                        </a:spcBef>
                        <a:buAutoNum type="arabicPeriod"/>
                        <a:tabLst>
                          <a:tab pos="298450" algn="l"/>
                        </a:tabLst>
                      </a:pPr>
                      <a:r>
                        <a:rPr sz="2000" b="1" dirty="0">
                          <a:latin typeface="Hind Guntur Light" panose="02000000000000000000" pitchFamily="2" charset="0"/>
                          <a:cs typeface="Hind Guntur Light" panose="02000000000000000000" pitchFamily="2" charset="0"/>
                        </a:rPr>
                        <a:t>CT</a:t>
                      </a:r>
                      <a:r>
                        <a:rPr sz="2000" b="1" spc="-1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Run#1:</a:t>
                      </a:r>
                      <a:r>
                        <a:rPr sz="2000" b="1" spc="-1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Burn</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shoe</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milling</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top</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of</a:t>
                      </a:r>
                      <a:r>
                        <a:rPr sz="2000" spc="-1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fish</a:t>
                      </a:r>
                      <a:r>
                        <a:rPr sz="2000" spc="-30"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at</a:t>
                      </a:r>
                      <a:endParaRPr sz="2000" dirty="0">
                        <a:latin typeface="Hind Guntur Light" panose="02000000000000000000" pitchFamily="2" charset="0"/>
                        <a:cs typeface="Hind Guntur Light" panose="02000000000000000000" pitchFamily="2" charset="0"/>
                      </a:endParaRPr>
                    </a:p>
                    <a:p>
                      <a:pPr marL="297815">
                        <a:lnSpc>
                          <a:spcPct val="100000"/>
                        </a:lnSpc>
                        <a:spcBef>
                          <a:spcPts val="720"/>
                        </a:spcBef>
                      </a:pPr>
                      <a:r>
                        <a:rPr sz="2000" spc="-10" dirty="0">
                          <a:latin typeface="Hind Guntur Light" panose="02000000000000000000" pitchFamily="2" charset="0"/>
                          <a:cs typeface="Hind Guntur Light" panose="02000000000000000000" pitchFamily="2" charset="0"/>
                        </a:rPr>
                        <a:t>2,611</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MDDF</a:t>
                      </a:r>
                      <a:r>
                        <a:rPr sz="2000" spc="-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(parted</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tubing</a:t>
                      </a:r>
                      <a:r>
                        <a:rPr sz="2000" spc="-4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stop</a:t>
                      </a:r>
                      <a:r>
                        <a:rPr sz="2000" spc="-4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sleeve)</a:t>
                      </a:r>
                      <a:endParaRPr sz="2000" dirty="0">
                        <a:latin typeface="Hind Guntur Light" panose="02000000000000000000" pitchFamily="2" charset="0"/>
                        <a:cs typeface="Hind Guntur Light" panose="02000000000000000000" pitchFamily="2" charset="0"/>
                      </a:endParaRPr>
                    </a:p>
                    <a:p>
                      <a:pPr marL="297815">
                        <a:lnSpc>
                          <a:spcPct val="100000"/>
                        </a:lnSpc>
                        <a:spcBef>
                          <a:spcPts val="720"/>
                        </a:spcBef>
                      </a:pPr>
                      <a:r>
                        <a:rPr sz="2000" dirty="0">
                          <a:latin typeface="Hind Guntur Light" panose="02000000000000000000" pitchFamily="2" charset="0"/>
                          <a:cs typeface="Hind Guntur Light" panose="02000000000000000000" pitchFamily="2" charset="0"/>
                        </a:rPr>
                        <a:t>until</a:t>
                      </a:r>
                      <a:r>
                        <a:rPr sz="2000" spc="-3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a:t>
                      </a:r>
                      <a:r>
                        <a:rPr sz="2000" spc="-6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No</a:t>
                      </a:r>
                      <a:r>
                        <a:rPr sz="2000" spc="-1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go</a:t>
                      </a:r>
                      <a:r>
                        <a:rPr sz="2000" spc="-1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Nipple.</a:t>
                      </a:r>
                      <a:endParaRPr sz="2000" dirty="0">
                        <a:latin typeface="Hind Guntur Light" panose="02000000000000000000" pitchFamily="2" charset="0"/>
                        <a:cs typeface="Hind Guntur Light" panose="02000000000000000000" pitchFamily="2" charset="0"/>
                      </a:endParaRPr>
                    </a:p>
                    <a:p>
                      <a:pPr marL="297815" marR="372110" indent="-228600">
                        <a:lnSpc>
                          <a:spcPct val="150000"/>
                        </a:lnSpc>
                        <a:spcBef>
                          <a:spcPts val="5"/>
                        </a:spcBef>
                        <a:buAutoNum type="arabicPeriod" startAt="2"/>
                        <a:tabLst>
                          <a:tab pos="297815" algn="l"/>
                        </a:tabLst>
                      </a:pPr>
                      <a:r>
                        <a:rPr sz="2000" b="1" dirty="0">
                          <a:latin typeface="Hind Guntur Light" panose="02000000000000000000" pitchFamily="2" charset="0"/>
                          <a:cs typeface="Hind Guntur Light" panose="02000000000000000000" pitchFamily="2" charset="0"/>
                        </a:rPr>
                        <a:t>CT</a:t>
                      </a:r>
                      <a:r>
                        <a:rPr sz="2000" b="1" spc="-4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a:t>
                      </a:r>
                      <a:r>
                        <a:rPr sz="2000" b="1" spc="-2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for</a:t>
                      </a:r>
                      <a:r>
                        <a:rPr sz="2000" b="1" spc="-3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Run#1:</a:t>
                      </a:r>
                      <a:r>
                        <a:rPr sz="2000" b="1"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Fishing</a:t>
                      </a:r>
                      <a:r>
                        <a:rPr sz="2000" spc="-45"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with </a:t>
                      </a:r>
                      <a:r>
                        <a:rPr sz="2000" spc="-10" dirty="0">
                          <a:latin typeface="Hind Guntur Light" panose="02000000000000000000" pitchFamily="2" charset="0"/>
                          <a:cs typeface="Hind Guntur Light" panose="02000000000000000000" pitchFamily="2" charset="0"/>
                        </a:rPr>
                        <a:t>Magnet</a:t>
                      </a:r>
                      <a:endParaRPr sz="2000" dirty="0">
                        <a:latin typeface="Hind Guntur Light" panose="02000000000000000000" pitchFamily="2" charset="0"/>
                        <a:cs typeface="Hind Guntur Light" panose="02000000000000000000" pitchFamily="2" charset="0"/>
                      </a:endParaRPr>
                    </a:p>
                    <a:p>
                      <a:pPr marL="298450" indent="-229235">
                        <a:lnSpc>
                          <a:spcPct val="100000"/>
                        </a:lnSpc>
                        <a:spcBef>
                          <a:spcPts val="720"/>
                        </a:spcBef>
                        <a:buAutoNum type="arabicPeriod" startAt="2"/>
                        <a:tabLst>
                          <a:tab pos="298450" algn="l"/>
                        </a:tabLst>
                      </a:pPr>
                      <a:r>
                        <a:rPr sz="2000" b="1" dirty="0">
                          <a:latin typeface="Hind Guntur Light" panose="02000000000000000000" pitchFamily="2" charset="0"/>
                          <a:cs typeface="Hind Guntur Light" panose="02000000000000000000" pitchFamily="2" charset="0"/>
                        </a:rPr>
                        <a:t>CT</a:t>
                      </a:r>
                      <a:r>
                        <a:rPr sz="2000" b="1" spc="-4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a:t>
                      </a:r>
                      <a:r>
                        <a:rPr sz="2000" b="1" spc="-1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for</a:t>
                      </a:r>
                      <a:r>
                        <a:rPr sz="2000" b="1" spc="-3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Run#1:</a:t>
                      </a:r>
                      <a:r>
                        <a:rPr sz="2000" b="1"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Milling</a:t>
                      </a:r>
                      <a:r>
                        <a:rPr sz="2000" spc="-5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with</a:t>
                      </a:r>
                      <a:endParaRPr sz="2000" dirty="0">
                        <a:latin typeface="Hind Guntur Light" panose="02000000000000000000" pitchFamily="2" charset="0"/>
                        <a:cs typeface="Hind Guntur Light" panose="02000000000000000000" pitchFamily="2" charset="0"/>
                      </a:endParaRPr>
                    </a:p>
                    <a:p>
                      <a:pPr marL="297815">
                        <a:lnSpc>
                          <a:spcPct val="100000"/>
                        </a:lnSpc>
                        <a:spcBef>
                          <a:spcPts val="720"/>
                        </a:spcBef>
                      </a:pPr>
                      <a:r>
                        <a:rPr sz="2000" dirty="0">
                          <a:latin typeface="Hind Guntur Light" panose="02000000000000000000" pitchFamily="2" charset="0"/>
                          <a:cs typeface="Hind Guntur Light" panose="02000000000000000000" pitchFamily="2" charset="0"/>
                        </a:rPr>
                        <a:t>2.28"</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Junk</a:t>
                      </a:r>
                      <a:r>
                        <a:rPr sz="2000"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Mill</a:t>
                      </a:r>
                      <a:r>
                        <a:rPr sz="2000" spc="-1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Bit.</a:t>
                      </a:r>
                      <a:endParaRPr sz="2000" dirty="0">
                        <a:latin typeface="Hind Guntur Light" panose="02000000000000000000" pitchFamily="2" charset="0"/>
                        <a:cs typeface="Hind Guntur Light" panose="02000000000000000000" pitchFamily="2" charset="0"/>
                      </a:endParaRPr>
                    </a:p>
                    <a:p>
                      <a:pPr marL="69215">
                        <a:lnSpc>
                          <a:spcPct val="100000"/>
                        </a:lnSpc>
                        <a:spcBef>
                          <a:spcPts val="720"/>
                        </a:spcBef>
                      </a:pPr>
                      <a:r>
                        <a:rPr sz="2000" b="1" dirty="0">
                          <a:latin typeface="Hind Guntur Light" panose="02000000000000000000" pitchFamily="2" charset="0"/>
                          <a:cs typeface="Hind Guntur Light" panose="02000000000000000000" pitchFamily="2" charset="0"/>
                        </a:rPr>
                        <a:t>4.</a:t>
                      </a:r>
                      <a:r>
                        <a:rPr sz="2000" b="1" spc="409"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CT</a:t>
                      </a:r>
                      <a:r>
                        <a:rPr sz="2000" b="1" spc="-2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a:t>
                      </a:r>
                      <a:r>
                        <a:rPr sz="2000" b="1" spc="-1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for</a:t>
                      </a:r>
                      <a:r>
                        <a:rPr sz="2000" b="1" spc="-2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Run#1:</a:t>
                      </a:r>
                      <a:r>
                        <a:rPr sz="2000" b="1"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Milling</a:t>
                      </a:r>
                      <a:r>
                        <a:rPr sz="2000" spc="-4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with</a:t>
                      </a:r>
                      <a:endParaRPr sz="2000" dirty="0">
                        <a:latin typeface="Hind Guntur Light" panose="02000000000000000000" pitchFamily="2" charset="0"/>
                        <a:cs typeface="Hind Guntur Light" panose="02000000000000000000" pitchFamily="2" charset="0"/>
                      </a:endParaRPr>
                    </a:p>
                    <a:p>
                      <a:pPr marL="297815">
                        <a:lnSpc>
                          <a:spcPct val="100000"/>
                        </a:lnSpc>
                        <a:spcBef>
                          <a:spcPts val="720"/>
                        </a:spcBef>
                      </a:pPr>
                      <a:r>
                        <a:rPr sz="2000" dirty="0">
                          <a:latin typeface="Hind Guntur Light" panose="02000000000000000000" pitchFamily="2" charset="0"/>
                          <a:cs typeface="Hind Guntur Light" panose="02000000000000000000" pitchFamily="2" charset="0"/>
                        </a:rPr>
                        <a:t>2.28"</a:t>
                      </a:r>
                      <a:r>
                        <a:rPr sz="2000" spc="-4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Junk</a:t>
                      </a:r>
                      <a:r>
                        <a:rPr sz="2000" spc="-3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Mill</a:t>
                      </a:r>
                      <a:r>
                        <a:rPr sz="2000"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Bit</a:t>
                      </a:r>
                      <a:r>
                        <a:rPr sz="2000"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with</a:t>
                      </a:r>
                      <a:r>
                        <a:rPr sz="2000"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additional</a:t>
                      </a:r>
                      <a:r>
                        <a:rPr sz="2000" spc="-5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acid</a:t>
                      </a:r>
                      <a:r>
                        <a:rPr sz="2000" spc="-3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soaking</a:t>
                      </a:r>
                      <a:endParaRPr sz="2000" dirty="0">
                        <a:latin typeface="Hind Guntur Light" panose="02000000000000000000" pitchFamily="2" charset="0"/>
                        <a:cs typeface="Hind Guntur Light" panose="02000000000000000000" pitchFamily="2" charset="0"/>
                      </a:endParaRPr>
                    </a:p>
                    <a:p>
                      <a:pPr marL="298450" indent="-229235">
                        <a:lnSpc>
                          <a:spcPct val="100000"/>
                        </a:lnSpc>
                        <a:spcBef>
                          <a:spcPts val="720"/>
                        </a:spcBef>
                        <a:buAutoNum type="arabicPeriod" startAt="5"/>
                        <a:tabLst>
                          <a:tab pos="298450" algn="l"/>
                        </a:tabLst>
                      </a:pPr>
                      <a:r>
                        <a:rPr sz="2000" b="1" dirty="0">
                          <a:latin typeface="Hind Guntur Light" panose="02000000000000000000" pitchFamily="2" charset="0"/>
                          <a:cs typeface="Hind Guntur Light" panose="02000000000000000000" pitchFamily="2" charset="0"/>
                        </a:rPr>
                        <a:t>CT</a:t>
                      </a:r>
                      <a:r>
                        <a:rPr sz="2000" b="1" spc="-3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a:t>
                      </a:r>
                      <a:r>
                        <a:rPr sz="2000" b="1" spc="-2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for</a:t>
                      </a:r>
                      <a:r>
                        <a:rPr sz="2000" b="1" spc="-3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Run#1:</a:t>
                      </a:r>
                      <a:r>
                        <a:rPr sz="2000" b="1"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Impact</a:t>
                      </a:r>
                      <a:r>
                        <a:rPr sz="2000" spc="-5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hammer</a:t>
                      </a:r>
                      <a:endParaRPr sz="2000" dirty="0">
                        <a:latin typeface="Hind Guntur Light" panose="02000000000000000000" pitchFamily="2" charset="0"/>
                        <a:cs typeface="Hind Guntur Light" panose="02000000000000000000" pitchFamily="2" charset="0"/>
                      </a:endParaRPr>
                    </a:p>
                    <a:p>
                      <a:pPr marL="297815">
                        <a:lnSpc>
                          <a:spcPct val="100000"/>
                        </a:lnSpc>
                        <a:spcBef>
                          <a:spcPts val="720"/>
                        </a:spcBef>
                      </a:pPr>
                      <a:r>
                        <a:rPr sz="2000" dirty="0">
                          <a:latin typeface="Hind Guntur Light" panose="02000000000000000000" pitchFamily="2" charset="0"/>
                          <a:cs typeface="Hind Guntur Light" panose="02000000000000000000" pitchFamily="2" charset="0"/>
                        </a:rPr>
                        <a:t>c/w</a:t>
                      </a:r>
                      <a:r>
                        <a:rPr sz="2000" spc="-1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Blind</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box</a:t>
                      </a:r>
                      <a:r>
                        <a:rPr sz="2000" spc="-20" dirty="0">
                          <a:latin typeface="Hind Guntur Light" panose="02000000000000000000" pitchFamily="2" charset="0"/>
                          <a:cs typeface="Hind Guntur Light" panose="02000000000000000000" pitchFamily="2" charset="0"/>
                        </a:rPr>
                        <a:t> 2.28“</a:t>
                      </a:r>
                      <a:endParaRPr sz="2000" dirty="0">
                        <a:latin typeface="Hind Guntur Light" panose="02000000000000000000" pitchFamily="2" charset="0"/>
                        <a:cs typeface="Hind Guntur Light" panose="02000000000000000000" pitchFamily="2" charset="0"/>
                      </a:endParaRPr>
                    </a:p>
                    <a:p>
                      <a:pPr marL="297815" marR="467359" indent="-228600">
                        <a:lnSpc>
                          <a:spcPct val="150000"/>
                        </a:lnSpc>
                        <a:buAutoNum type="arabicPeriod" startAt="6"/>
                        <a:tabLst>
                          <a:tab pos="297815" algn="l"/>
                        </a:tabLst>
                      </a:pPr>
                      <a:r>
                        <a:rPr sz="2000" b="1" dirty="0">
                          <a:latin typeface="Hind Guntur Light" panose="02000000000000000000" pitchFamily="2" charset="0"/>
                          <a:cs typeface="Hind Guntur Light" panose="02000000000000000000" pitchFamily="2" charset="0"/>
                        </a:rPr>
                        <a:t>CT</a:t>
                      </a:r>
                      <a:r>
                        <a:rPr sz="2000" b="1" spc="-2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Run#2:</a:t>
                      </a:r>
                      <a:r>
                        <a:rPr sz="2000" b="1"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Drift</a:t>
                      </a:r>
                      <a:r>
                        <a:rPr sz="2000"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&amp;</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depth</a:t>
                      </a:r>
                      <a:r>
                        <a:rPr sz="2000" spc="-4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correlation</a:t>
                      </a:r>
                      <a:r>
                        <a:rPr sz="2000" spc="-4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until </a:t>
                      </a:r>
                      <a:r>
                        <a:rPr sz="2000" dirty="0">
                          <a:latin typeface="Hind Guntur Light" panose="02000000000000000000" pitchFamily="2" charset="0"/>
                          <a:cs typeface="Hind Guntur Light" panose="02000000000000000000" pitchFamily="2" charset="0"/>
                        </a:rPr>
                        <a:t>2,717</a:t>
                      </a:r>
                      <a:r>
                        <a:rPr sz="2000" spc="-3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 </a:t>
                      </a:r>
                      <a:r>
                        <a:rPr sz="2000" spc="-20" dirty="0">
                          <a:latin typeface="Hind Guntur Light" panose="02000000000000000000" pitchFamily="2" charset="0"/>
                          <a:cs typeface="Hind Guntur Light" panose="02000000000000000000" pitchFamily="2" charset="0"/>
                        </a:rPr>
                        <a:t>MDDF</a:t>
                      </a:r>
                      <a:endParaRPr sz="2000" dirty="0">
                        <a:latin typeface="Hind Guntur Light" panose="02000000000000000000" pitchFamily="2" charset="0"/>
                        <a:cs typeface="Hind Guntur Light" panose="02000000000000000000" pitchFamily="2" charset="0"/>
                      </a:endParaRPr>
                    </a:p>
                    <a:p>
                      <a:pPr marL="298450" indent="-229235">
                        <a:lnSpc>
                          <a:spcPct val="100000"/>
                        </a:lnSpc>
                        <a:spcBef>
                          <a:spcPts val="720"/>
                        </a:spcBef>
                        <a:buAutoNum type="arabicPeriod" startAt="6"/>
                        <a:tabLst>
                          <a:tab pos="298450" algn="l"/>
                        </a:tabLst>
                      </a:pPr>
                      <a:r>
                        <a:rPr sz="2000" b="1" dirty="0">
                          <a:latin typeface="Hind Guntur Light" panose="02000000000000000000" pitchFamily="2" charset="0"/>
                          <a:cs typeface="Hind Guntur Light" panose="02000000000000000000" pitchFamily="2" charset="0"/>
                        </a:rPr>
                        <a:t>CT</a:t>
                      </a:r>
                      <a:r>
                        <a:rPr sz="2000" b="1" spc="-2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Run#3:</a:t>
                      </a:r>
                      <a:r>
                        <a:rPr sz="2000" b="1"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GRCCL</a:t>
                      </a:r>
                      <a:r>
                        <a:rPr sz="2000" spc="-7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with 2.20”</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Dummy</a:t>
                      </a:r>
                      <a:r>
                        <a:rPr sz="2000" spc="-3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Spend</a:t>
                      </a:r>
                      <a:endParaRPr sz="2000" dirty="0">
                        <a:latin typeface="Hind Guntur Light" panose="02000000000000000000" pitchFamily="2" charset="0"/>
                        <a:cs typeface="Hind Guntur Light" panose="02000000000000000000" pitchFamily="2" charset="0"/>
                      </a:endParaRPr>
                    </a:p>
                    <a:p>
                      <a:pPr marL="297815">
                        <a:lnSpc>
                          <a:spcPct val="100000"/>
                        </a:lnSpc>
                        <a:spcBef>
                          <a:spcPts val="720"/>
                        </a:spcBef>
                      </a:pPr>
                      <a:r>
                        <a:rPr sz="2000" spc="-25" dirty="0">
                          <a:latin typeface="Hind Guntur Light" panose="02000000000000000000" pitchFamily="2" charset="0"/>
                          <a:cs typeface="Hind Guntur Light" panose="02000000000000000000" pitchFamily="2" charset="0"/>
                        </a:rPr>
                        <a:t>Gun</a:t>
                      </a:r>
                      <a:endParaRPr sz="2000" dirty="0">
                        <a:latin typeface="Hind Guntur Light" panose="02000000000000000000" pitchFamily="2" charset="0"/>
                        <a:cs typeface="Hind Guntur Light" panose="02000000000000000000" pitchFamily="2" charset="0"/>
                      </a:endParaRPr>
                    </a:p>
                    <a:p>
                      <a:pPr marL="297815" marR="276860" indent="-228600">
                        <a:lnSpc>
                          <a:spcPct val="150000"/>
                        </a:lnSpc>
                        <a:spcBef>
                          <a:spcPts val="5"/>
                        </a:spcBef>
                        <a:buAutoNum type="arabicPeriod" startAt="8"/>
                        <a:tabLst>
                          <a:tab pos="297815" algn="l"/>
                        </a:tabLst>
                      </a:pPr>
                      <a:r>
                        <a:rPr sz="2000" b="1" dirty="0">
                          <a:latin typeface="Hind Guntur Light" panose="02000000000000000000" pitchFamily="2" charset="0"/>
                          <a:cs typeface="Hind Guntur Light" panose="02000000000000000000" pitchFamily="2" charset="0"/>
                        </a:rPr>
                        <a:t>Unplanned</a:t>
                      </a:r>
                      <a:r>
                        <a:rPr sz="2000" b="1" spc="-4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CT</a:t>
                      </a:r>
                      <a:r>
                        <a:rPr sz="2000" b="1" spc="-5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a:t>
                      </a:r>
                      <a:r>
                        <a:rPr sz="2000" b="1" spc="-3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a:t>
                      </a:r>
                      <a:r>
                        <a:rPr sz="2000" b="1" spc="-4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Venturi </a:t>
                      </a:r>
                      <a:r>
                        <a:rPr sz="2000" dirty="0">
                          <a:latin typeface="Hind Guntur Light" panose="02000000000000000000" pitchFamily="2" charset="0"/>
                          <a:cs typeface="Hind Guntur Light" panose="02000000000000000000" pitchFamily="2" charset="0"/>
                        </a:rPr>
                        <a:t>Junk</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Basket</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(VJJB)</a:t>
                      </a:r>
                      <a:r>
                        <a:rPr sz="2000" spc="-10" dirty="0">
                          <a:latin typeface="Hind Guntur Light" panose="02000000000000000000" pitchFamily="2" charset="0"/>
                          <a:cs typeface="Hind Guntur Light" panose="02000000000000000000" pitchFamily="2" charset="0"/>
                        </a:rPr>
                        <a:t> Cleanout</a:t>
                      </a:r>
                      <a:endParaRPr sz="2000" dirty="0">
                        <a:latin typeface="Hind Guntur Light" panose="02000000000000000000" pitchFamily="2" charset="0"/>
                        <a:cs typeface="Hind Guntur Light" panose="02000000000000000000" pitchFamily="2" charset="0"/>
                      </a:endParaRPr>
                    </a:p>
                    <a:p>
                      <a:pPr marL="297815" marR="276860" indent="-228600">
                        <a:lnSpc>
                          <a:spcPct val="150000"/>
                        </a:lnSpc>
                        <a:buAutoNum type="arabicPeriod" startAt="8"/>
                        <a:tabLst>
                          <a:tab pos="297815" algn="l"/>
                        </a:tabLst>
                      </a:pPr>
                      <a:r>
                        <a:rPr sz="2000" b="1" dirty="0">
                          <a:latin typeface="Hind Guntur Light" panose="02000000000000000000" pitchFamily="2" charset="0"/>
                          <a:cs typeface="Hind Guntur Light" panose="02000000000000000000" pitchFamily="2" charset="0"/>
                        </a:rPr>
                        <a:t>Unplanned</a:t>
                      </a:r>
                      <a:r>
                        <a:rPr sz="2000" b="1" spc="-4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CT</a:t>
                      </a:r>
                      <a:r>
                        <a:rPr sz="2000" b="1" spc="-5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a:t>
                      </a:r>
                      <a:r>
                        <a:rPr sz="2000" b="1" spc="-3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Run:</a:t>
                      </a:r>
                      <a:r>
                        <a:rPr sz="2000" b="1" spc="-4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Venturi </a:t>
                      </a:r>
                      <a:r>
                        <a:rPr sz="2000" dirty="0">
                          <a:latin typeface="Hind Guntur Light" panose="02000000000000000000" pitchFamily="2" charset="0"/>
                          <a:cs typeface="Hind Guntur Light" panose="02000000000000000000" pitchFamily="2" charset="0"/>
                        </a:rPr>
                        <a:t>Junk</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Basket</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(VJJB)</a:t>
                      </a:r>
                      <a:r>
                        <a:rPr sz="2000" spc="-10" dirty="0">
                          <a:latin typeface="Hind Guntur Light" panose="02000000000000000000" pitchFamily="2" charset="0"/>
                          <a:cs typeface="Hind Guntur Light" panose="02000000000000000000" pitchFamily="2" charset="0"/>
                        </a:rPr>
                        <a:t> Cleanout</a:t>
                      </a:r>
                      <a:endParaRPr sz="2000" dirty="0">
                        <a:latin typeface="Hind Guntur Light" panose="02000000000000000000" pitchFamily="2" charset="0"/>
                        <a:cs typeface="Hind Guntur Light" panose="02000000000000000000" pitchFamily="2" charset="0"/>
                      </a:endParaRPr>
                    </a:p>
                  </a:txBody>
                  <a:tcPr marL="0" marR="0" marT="5334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1"/>
                  </a:ext>
                </a:extLst>
              </a:tr>
              <a:tr h="4008021">
                <a:tc>
                  <a:txBody>
                    <a:bodyPr/>
                    <a:lstStyle/>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spcBef>
                          <a:spcPts val="620"/>
                        </a:spcBef>
                      </a:pPr>
                      <a:endParaRPr sz="2000">
                        <a:latin typeface="Hind Guntur Light" panose="02000000000000000000" pitchFamily="2" charset="0"/>
                        <a:cs typeface="Hind Guntur Light" panose="02000000000000000000" pitchFamily="2" charset="0"/>
                      </a:endParaRPr>
                    </a:p>
                    <a:p>
                      <a:pPr algn="ctr">
                        <a:lnSpc>
                          <a:spcPct val="100000"/>
                        </a:lnSpc>
                      </a:pPr>
                      <a:r>
                        <a:rPr sz="2000" spc="-50" dirty="0">
                          <a:latin typeface="Hind Guntur Light" panose="02000000000000000000" pitchFamily="2" charset="0"/>
                          <a:cs typeface="Hind Guntur Light" panose="02000000000000000000" pitchFamily="2" charset="0"/>
                        </a:rPr>
                        <a:t>B</a:t>
                      </a:r>
                      <a:endParaRPr sz="2000">
                        <a:latin typeface="Hind Guntur Light" panose="02000000000000000000" pitchFamily="2" charset="0"/>
                        <a:cs typeface="Hind Guntur Light" panose="02000000000000000000" pitchFamily="2" charset="0"/>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pPr>
                      <a:endParaRPr sz="2000">
                        <a:latin typeface="Hind Guntur Light" panose="02000000000000000000" pitchFamily="2" charset="0"/>
                        <a:cs typeface="Hind Guntur Light" panose="02000000000000000000" pitchFamily="2" charset="0"/>
                      </a:endParaRPr>
                    </a:p>
                    <a:p>
                      <a:pPr>
                        <a:lnSpc>
                          <a:spcPct val="100000"/>
                        </a:lnSpc>
                        <a:spcBef>
                          <a:spcPts val="1019"/>
                        </a:spcBef>
                      </a:pPr>
                      <a:endParaRPr sz="2000">
                        <a:latin typeface="Hind Guntur Light" panose="02000000000000000000" pitchFamily="2" charset="0"/>
                        <a:cs typeface="Hind Guntur Light" panose="02000000000000000000" pitchFamily="2" charset="0"/>
                      </a:endParaRPr>
                    </a:p>
                    <a:p>
                      <a:pPr algn="ctr">
                        <a:lnSpc>
                          <a:spcPct val="100000"/>
                        </a:lnSpc>
                      </a:pPr>
                      <a:r>
                        <a:rPr sz="2000" spc="-25" dirty="0">
                          <a:latin typeface="Hind Guntur Light" panose="02000000000000000000" pitchFamily="2" charset="0"/>
                          <a:cs typeface="Hind Guntur Light" panose="02000000000000000000" pitchFamily="2" charset="0"/>
                        </a:rPr>
                        <a:t>CTU</a:t>
                      </a:r>
                      <a:endParaRPr sz="2000">
                        <a:latin typeface="Hind Guntur Light" panose="02000000000000000000" pitchFamily="2" charset="0"/>
                        <a:cs typeface="Hind Guntur Light" panose="02000000000000000000" pitchFamily="2" charset="0"/>
                      </a:endParaRPr>
                    </a:p>
                    <a:p>
                      <a:pPr algn="ctr">
                        <a:lnSpc>
                          <a:spcPct val="100000"/>
                        </a:lnSpc>
                        <a:spcBef>
                          <a:spcPts val="720"/>
                        </a:spcBef>
                      </a:pPr>
                      <a:r>
                        <a:rPr sz="2000" spc="-10" dirty="0">
                          <a:latin typeface="Hind Guntur Light" panose="02000000000000000000" pitchFamily="2" charset="0"/>
                          <a:cs typeface="Hind Guntur Light" panose="02000000000000000000" pitchFamily="2" charset="0"/>
                        </a:rPr>
                        <a:t>Contingency</a:t>
                      </a:r>
                      <a:endParaRPr sz="2000">
                        <a:latin typeface="Hind Guntur Light" panose="02000000000000000000" pitchFamily="2" charset="0"/>
                        <a:cs typeface="Hind Guntur Light" panose="02000000000000000000" pitchFamily="2" charset="0"/>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97815" indent="-229235">
                        <a:lnSpc>
                          <a:spcPct val="100000"/>
                        </a:lnSpc>
                        <a:spcBef>
                          <a:spcPts val="425"/>
                        </a:spcBef>
                        <a:buAutoNum type="arabicPeriod" startAt="5"/>
                        <a:tabLst>
                          <a:tab pos="297815" algn="l"/>
                        </a:tabLst>
                      </a:pPr>
                      <a:r>
                        <a:rPr sz="2000" b="1" dirty="0">
                          <a:latin typeface="Hind Guntur Light" panose="02000000000000000000" pitchFamily="2" charset="0"/>
                          <a:cs typeface="Hind Guntur Light" panose="02000000000000000000" pitchFamily="2" charset="0"/>
                        </a:rPr>
                        <a:t>CT</a:t>
                      </a:r>
                      <a:r>
                        <a:rPr sz="2000" b="1" spc="-5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Contingency#1:</a:t>
                      </a:r>
                      <a:r>
                        <a:rPr sz="2000" b="1"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Fishing</a:t>
                      </a:r>
                      <a:r>
                        <a:rPr sz="2000" spc="-6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with</a:t>
                      </a:r>
                      <a:r>
                        <a:rPr sz="2000" spc="-5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Magnet</a:t>
                      </a:r>
                      <a:endParaRPr sz="2000" dirty="0">
                        <a:latin typeface="Hind Guntur Light" panose="02000000000000000000" pitchFamily="2" charset="0"/>
                        <a:cs typeface="Hind Guntur Light" panose="02000000000000000000" pitchFamily="2" charset="0"/>
                      </a:endParaRPr>
                    </a:p>
                    <a:p>
                      <a:pPr marL="297180" marR="105410" indent="-228600" algn="just">
                        <a:lnSpc>
                          <a:spcPct val="150000"/>
                        </a:lnSpc>
                        <a:buAutoNum type="arabicPeriod" startAt="5"/>
                        <a:tabLst>
                          <a:tab pos="297180" algn="l"/>
                        </a:tabLst>
                      </a:pPr>
                      <a:r>
                        <a:rPr sz="2000" b="1" dirty="0">
                          <a:latin typeface="Hind Guntur Light" panose="02000000000000000000" pitchFamily="2" charset="0"/>
                          <a:cs typeface="Hind Guntur Light" panose="02000000000000000000" pitchFamily="2" charset="0"/>
                        </a:rPr>
                        <a:t>CT</a:t>
                      </a:r>
                      <a:r>
                        <a:rPr sz="2000" b="1" spc="-4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Contingency#2: </a:t>
                      </a:r>
                      <a:r>
                        <a:rPr sz="2000" spc="-10" dirty="0">
                          <a:latin typeface="Hind Guntur Light" panose="02000000000000000000" pitchFamily="2" charset="0"/>
                          <a:cs typeface="Hind Guntur Light" panose="02000000000000000000" pitchFamily="2" charset="0"/>
                        </a:rPr>
                        <a:t>Venturi</a:t>
                      </a:r>
                      <a:r>
                        <a:rPr sz="2000" spc="-7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Junk</a:t>
                      </a:r>
                      <a:r>
                        <a:rPr sz="2000" spc="-6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Basket </a:t>
                      </a:r>
                      <a:r>
                        <a:rPr sz="2000" dirty="0">
                          <a:latin typeface="Hind Guntur Light" panose="02000000000000000000" pitchFamily="2" charset="0"/>
                          <a:cs typeface="Hind Guntur Light" panose="02000000000000000000" pitchFamily="2" charset="0"/>
                        </a:rPr>
                        <a:t>(VJB)</a:t>
                      </a:r>
                      <a:r>
                        <a:rPr sz="2000" spc="-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Cleanout</a:t>
                      </a:r>
                      <a:endParaRPr sz="2000" dirty="0">
                        <a:latin typeface="Hind Guntur Light" panose="02000000000000000000" pitchFamily="2" charset="0"/>
                        <a:cs typeface="Hind Guntur Light" panose="02000000000000000000" pitchFamily="2" charset="0"/>
                      </a:endParaRPr>
                    </a:p>
                    <a:p>
                      <a:pPr marL="297180" marR="147955" indent="-228600" algn="just">
                        <a:lnSpc>
                          <a:spcPct val="150000"/>
                        </a:lnSpc>
                        <a:buAutoNum type="arabicPeriod" startAt="5"/>
                        <a:tabLst>
                          <a:tab pos="297180" algn="l"/>
                        </a:tabLst>
                      </a:pPr>
                      <a:r>
                        <a:rPr sz="2000" b="1" dirty="0">
                          <a:latin typeface="Hind Guntur Light" panose="02000000000000000000" pitchFamily="2" charset="0"/>
                          <a:cs typeface="Hind Guntur Light" panose="02000000000000000000" pitchFamily="2" charset="0"/>
                        </a:rPr>
                        <a:t>CT</a:t>
                      </a:r>
                      <a:r>
                        <a:rPr sz="2000" b="1" spc="-4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Contingency#3: </a:t>
                      </a:r>
                      <a:r>
                        <a:rPr sz="2000" dirty="0">
                          <a:latin typeface="Hind Guntur Light" panose="02000000000000000000" pitchFamily="2" charset="0"/>
                          <a:cs typeface="Hind Guntur Light" panose="02000000000000000000" pitchFamily="2" charset="0"/>
                        </a:rPr>
                        <a:t>Cement</a:t>
                      </a:r>
                      <a:r>
                        <a:rPr sz="2000" spc="-5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Shut</a:t>
                      </a:r>
                      <a:r>
                        <a:rPr sz="2000" spc="-5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Off</a:t>
                      </a:r>
                      <a:r>
                        <a:rPr sz="2000" spc="-40"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to </a:t>
                      </a:r>
                      <a:r>
                        <a:rPr sz="2000" dirty="0">
                          <a:latin typeface="Hind Guntur Light" panose="02000000000000000000" pitchFamily="2" charset="0"/>
                          <a:cs typeface="Hind Guntur Light" panose="02000000000000000000" pitchFamily="2" charset="0"/>
                        </a:rPr>
                        <a:t>isolate</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zone</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E36</a:t>
                      </a:r>
                      <a:r>
                        <a:rPr sz="2000"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until</a:t>
                      </a:r>
                      <a:r>
                        <a:rPr sz="2000" spc="-3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E34A</a:t>
                      </a:r>
                      <a:r>
                        <a:rPr sz="2000" spc="-7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Bottom</a:t>
                      </a:r>
                      <a:r>
                        <a:rPr sz="2000" spc="-20" dirty="0">
                          <a:latin typeface="Hind Guntur Light" panose="02000000000000000000" pitchFamily="2" charset="0"/>
                          <a:cs typeface="Hind Guntur Light" panose="02000000000000000000" pitchFamily="2" charset="0"/>
                        </a:rPr>
                        <a:t> Perf </a:t>
                      </a:r>
                      <a:r>
                        <a:rPr sz="2000" dirty="0">
                          <a:latin typeface="Hind Guntur Light" panose="02000000000000000000" pitchFamily="2" charset="0"/>
                          <a:cs typeface="Hind Guntur Light" panose="02000000000000000000" pitchFamily="2" charset="0"/>
                        </a:rPr>
                        <a:t>at</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2,749</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a:t>
                      </a:r>
                      <a:r>
                        <a:rPr sz="2000" spc="-1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MDDF</a:t>
                      </a:r>
                      <a:endParaRPr sz="2000" dirty="0">
                        <a:latin typeface="Hind Guntur Light" panose="02000000000000000000" pitchFamily="2" charset="0"/>
                        <a:cs typeface="Hind Guntur Light" panose="02000000000000000000" pitchFamily="2" charset="0"/>
                      </a:endParaRPr>
                    </a:p>
                    <a:p>
                      <a:pPr marL="297180" marR="79375" indent="-228600" algn="just">
                        <a:lnSpc>
                          <a:spcPct val="150000"/>
                        </a:lnSpc>
                        <a:spcBef>
                          <a:spcPts val="5"/>
                        </a:spcBef>
                        <a:buAutoNum type="arabicPeriod" startAt="5"/>
                        <a:tabLst>
                          <a:tab pos="297180" algn="l"/>
                        </a:tabLst>
                      </a:pPr>
                      <a:r>
                        <a:rPr sz="2000" b="1" dirty="0">
                          <a:latin typeface="Hind Guntur Light" panose="02000000000000000000" pitchFamily="2" charset="0"/>
                          <a:cs typeface="Hind Guntur Light" panose="02000000000000000000" pitchFamily="2" charset="0"/>
                        </a:rPr>
                        <a:t>CT</a:t>
                      </a:r>
                      <a:r>
                        <a:rPr sz="2000" b="1" spc="-3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Contingency#4:</a:t>
                      </a:r>
                      <a:r>
                        <a:rPr sz="2000" b="1" spc="1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Drift</a:t>
                      </a:r>
                      <a:r>
                        <a:rPr sz="2000" spc="-3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run</a:t>
                      </a:r>
                      <a:r>
                        <a:rPr sz="2000" spc="-3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until</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tag</a:t>
                      </a:r>
                      <a:r>
                        <a:rPr sz="2000" spc="-35"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top </a:t>
                      </a:r>
                      <a:r>
                        <a:rPr sz="2000" dirty="0">
                          <a:latin typeface="Hind Guntur Light" panose="02000000000000000000" pitchFamily="2" charset="0"/>
                          <a:cs typeface="Hind Guntur Light" panose="02000000000000000000" pitchFamily="2" charset="0"/>
                        </a:rPr>
                        <a:t>of</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cement</a:t>
                      </a:r>
                      <a:r>
                        <a:rPr sz="2000" spc="-3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(TOC)</a:t>
                      </a:r>
                      <a:endParaRPr sz="2000" dirty="0">
                        <a:latin typeface="Hind Guntur Light" panose="02000000000000000000" pitchFamily="2" charset="0"/>
                        <a:cs typeface="Hind Guntur Light" panose="02000000000000000000" pitchFamily="2" charset="0"/>
                      </a:endParaRPr>
                    </a:p>
                  </a:txBody>
                  <a:tcPr marL="0" marR="0" marT="53975"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vMerge="1">
                  <a:txBody>
                    <a:bodyPr/>
                    <a:lstStyle/>
                    <a:p>
                      <a:endParaRPr/>
                    </a:p>
                  </a:txBody>
                  <a:tcPr marL="0" marR="0" marT="5334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extLst>
                  <a:ext uri="{0D108BD9-81ED-4DB2-BD59-A6C34878D82A}">
                    <a16:rowId xmlns:a16="http://schemas.microsoft.com/office/drawing/2014/main" val="10002"/>
                  </a:ext>
                </a:extLst>
              </a:tr>
            </a:tbl>
          </a:graphicData>
        </a:graphic>
      </p:graphicFrame>
      <p:sp>
        <p:nvSpPr>
          <p:cNvPr id="10" name="object 4">
            <a:extLst>
              <a:ext uri="{FF2B5EF4-FFF2-40B4-BE49-F238E27FC236}">
                <a16:creationId xmlns:a16="http://schemas.microsoft.com/office/drawing/2014/main" id="{FA7026E5-2B07-4AD7-0305-D16290B46C61}"/>
              </a:ext>
            </a:extLst>
          </p:cNvPr>
          <p:cNvSpPr txBox="1">
            <a:spLocks/>
          </p:cNvSpPr>
          <p:nvPr/>
        </p:nvSpPr>
        <p:spPr>
          <a:xfrm>
            <a:off x="-5964432" y="2247900"/>
            <a:ext cx="5278632" cy="1367682"/>
          </a:xfrm>
          <a:prstGeom prst="rect">
            <a:avLst/>
          </a:prstGeom>
        </p:spPr>
        <p:txBody>
          <a:bodyPr vert="horz" wrap="square" lIns="0" tIns="13335"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5"/>
              </a:spcBef>
            </a:pPr>
            <a:r>
              <a:rPr lang="en-US" dirty="0"/>
              <a:t>Summary</a:t>
            </a:r>
            <a:r>
              <a:rPr lang="en-US" spc="-25" dirty="0"/>
              <a:t> </a:t>
            </a:r>
            <a:r>
              <a:rPr lang="en-US" dirty="0"/>
              <a:t>of</a:t>
            </a:r>
            <a:r>
              <a:rPr lang="en-US" spc="-10" dirty="0"/>
              <a:t> Intervention</a:t>
            </a:r>
            <a:r>
              <a:rPr lang="en-US" spc="-90" dirty="0"/>
              <a:t> </a:t>
            </a:r>
            <a:r>
              <a:rPr lang="en-US" spc="-10" dirty="0"/>
              <a:t>Activities.</a:t>
            </a:r>
          </a:p>
        </p:txBody>
      </p:sp>
      <p:sp>
        <p:nvSpPr>
          <p:cNvPr id="11" name="TextBox 3">
            <a:extLst>
              <a:ext uri="{FF2B5EF4-FFF2-40B4-BE49-F238E27FC236}">
                <a16:creationId xmlns:a16="http://schemas.microsoft.com/office/drawing/2014/main" id="{068301A4-C001-2039-2351-460CB6566E12}"/>
              </a:ext>
            </a:extLst>
          </p:cNvPr>
          <p:cNvSpPr txBox="1"/>
          <p:nvPr/>
        </p:nvSpPr>
        <p:spPr>
          <a:xfrm>
            <a:off x="1031341" y="431330"/>
            <a:ext cx="14859000" cy="902170"/>
          </a:xfrm>
          <a:prstGeom prst="rect">
            <a:avLst/>
          </a:prstGeom>
        </p:spPr>
        <p:txBody>
          <a:bodyPr wrap="square" lIns="0" tIns="0" rIns="0" bIns="0" rtlCol="0" anchor="t">
            <a:spAutoFit/>
          </a:bodyPr>
          <a:lstStyle/>
          <a:p>
            <a:pPr>
              <a:lnSpc>
                <a:spcPts val="7279"/>
              </a:lnSpc>
            </a:pPr>
            <a:r>
              <a:rPr lang="en-US" sz="5199" dirty="0">
                <a:solidFill>
                  <a:srgbClr val="012F7F"/>
                </a:solidFill>
                <a:latin typeface="League Spartan"/>
                <a:ea typeface="League Spartan"/>
                <a:cs typeface="League Spartan"/>
                <a:sym typeface="League Spartan"/>
              </a:rPr>
              <a:t>Summary of Intervention Activities</a:t>
            </a:r>
          </a:p>
        </p:txBody>
      </p:sp>
    </p:spTree>
    <p:extLst>
      <p:ext uri="{BB962C8B-B14F-4D97-AF65-F5344CB8AC3E}">
        <p14:creationId xmlns:p14="http://schemas.microsoft.com/office/powerpoint/2010/main" val="11296815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9B188-37B5-5ACE-82E7-7055E71AE630}"/>
            </a:ext>
          </a:extLst>
        </p:cNvPr>
        <p:cNvGrpSpPr/>
        <p:nvPr/>
      </p:nvGrpSpPr>
      <p:grpSpPr>
        <a:xfrm>
          <a:off x="0" y="0"/>
          <a:ext cx="0" cy="0"/>
          <a:chOff x="0" y="0"/>
          <a:chExt cx="0" cy="0"/>
        </a:xfrm>
      </p:grpSpPr>
      <p:sp>
        <p:nvSpPr>
          <p:cNvPr id="5" name="Freeform 5">
            <a:extLst>
              <a:ext uri="{FF2B5EF4-FFF2-40B4-BE49-F238E27FC236}">
                <a16:creationId xmlns:a16="http://schemas.microsoft.com/office/drawing/2014/main" id="{CA4D60E0-C9A7-446C-29FB-C56E57873166}"/>
              </a:ext>
            </a:extLst>
          </p:cNvPr>
          <p:cNvSpPr/>
          <p:nvPr/>
        </p:nvSpPr>
        <p:spPr>
          <a:xfrm rot="-10800000">
            <a:off x="11114039" y="-1863138"/>
            <a:ext cx="18727000" cy="3347451"/>
          </a:xfrm>
          <a:custGeom>
            <a:avLst/>
            <a:gdLst/>
            <a:ahLst/>
            <a:cxnLst/>
            <a:rect l="l" t="t" r="r" b="b"/>
            <a:pathLst>
              <a:path w="18727000" h="3347451">
                <a:moveTo>
                  <a:pt x="0" y="0"/>
                </a:moveTo>
                <a:lnTo>
                  <a:pt x="18727000" y="0"/>
                </a:lnTo>
                <a:lnTo>
                  <a:pt x="18727000" y="3347452"/>
                </a:lnTo>
                <a:lnTo>
                  <a:pt x="0" y="334745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1A9CEBCB-5DFD-3B00-55CA-DBD501B11E0E}"/>
              </a:ext>
            </a:extLst>
          </p:cNvPr>
          <p:cNvSpPr/>
          <p:nvPr/>
        </p:nvSpPr>
        <p:spPr>
          <a:xfrm rot="-10732608">
            <a:off x="11126664" y="92103"/>
            <a:ext cx="9527354" cy="1381466"/>
          </a:xfrm>
          <a:custGeom>
            <a:avLst/>
            <a:gdLst/>
            <a:ahLst/>
            <a:cxnLst/>
            <a:rect l="l" t="t" r="r" b="b"/>
            <a:pathLst>
              <a:path w="9527354" h="1381466">
                <a:moveTo>
                  <a:pt x="0" y="0"/>
                </a:moveTo>
                <a:lnTo>
                  <a:pt x="9527354" y="0"/>
                </a:lnTo>
                <a:lnTo>
                  <a:pt x="9527354" y="1381467"/>
                </a:lnTo>
                <a:lnTo>
                  <a:pt x="0" y="13814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Freeform 7">
            <a:extLst>
              <a:ext uri="{FF2B5EF4-FFF2-40B4-BE49-F238E27FC236}">
                <a16:creationId xmlns:a16="http://schemas.microsoft.com/office/drawing/2014/main" id="{3172B14A-807A-ACD3-E0F7-DDC1E2E113C6}"/>
              </a:ext>
            </a:extLst>
          </p:cNvPr>
          <p:cNvSpPr/>
          <p:nvPr/>
        </p:nvSpPr>
        <p:spPr>
          <a:xfrm rot="-5400000">
            <a:off x="16332682" y="8815959"/>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aphicFrame>
        <p:nvGraphicFramePr>
          <p:cNvPr id="8" name="object 6">
            <a:extLst>
              <a:ext uri="{FF2B5EF4-FFF2-40B4-BE49-F238E27FC236}">
                <a16:creationId xmlns:a16="http://schemas.microsoft.com/office/drawing/2014/main" id="{5E05A3E0-D843-9E01-017C-11659A27F0C6}"/>
              </a:ext>
            </a:extLst>
          </p:cNvPr>
          <p:cNvGraphicFramePr>
            <a:graphicFrameLocks noGrp="1"/>
          </p:cNvGraphicFramePr>
          <p:nvPr>
            <p:extLst>
              <p:ext uri="{D42A27DB-BD31-4B8C-83A1-F6EECF244321}">
                <p14:modId xmlns:p14="http://schemas.microsoft.com/office/powerpoint/2010/main" val="1617901336"/>
              </p:ext>
            </p:extLst>
          </p:nvPr>
        </p:nvGraphicFramePr>
        <p:xfrm>
          <a:off x="1066800" y="1383461"/>
          <a:ext cx="16154399" cy="5061828"/>
        </p:xfrm>
        <a:graphic>
          <a:graphicData uri="http://schemas.openxmlformats.org/drawingml/2006/table">
            <a:tbl>
              <a:tblPr firstRow="1" bandRow="1">
                <a:tableStyleId>{2D5ABB26-0587-4C30-8999-92F81FD0307C}</a:tableStyleId>
              </a:tblPr>
              <a:tblGrid>
                <a:gridCol w="1143000">
                  <a:extLst>
                    <a:ext uri="{9D8B030D-6E8A-4147-A177-3AD203B41FA5}">
                      <a16:colId xmlns:a16="http://schemas.microsoft.com/office/drawing/2014/main" val="20000"/>
                    </a:ext>
                  </a:extLst>
                </a:gridCol>
                <a:gridCol w="2133600">
                  <a:extLst>
                    <a:ext uri="{9D8B030D-6E8A-4147-A177-3AD203B41FA5}">
                      <a16:colId xmlns:a16="http://schemas.microsoft.com/office/drawing/2014/main" val="20001"/>
                    </a:ext>
                  </a:extLst>
                </a:gridCol>
                <a:gridCol w="6316685">
                  <a:extLst>
                    <a:ext uri="{9D8B030D-6E8A-4147-A177-3AD203B41FA5}">
                      <a16:colId xmlns:a16="http://schemas.microsoft.com/office/drawing/2014/main" val="20002"/>
                    </a:ext>
                  </a:extLst>
                </a:gridCol>
                <a:gridCol w="6561114">
                  <a:extLst>
                    <a:ext uri="{9D8B030D-6E8A-4147-A177-3AD203B41FA5}">
                      <a16:colId xmlns:a16="http://schemas.microsoft.com/office/drawing/2014/main" val="20003"/>
                    </a:ext>
                  </a:extLst>
                </a:gridCol>
              </a:tblGrid>
              <a:tr h="715888">
                <a:tc>
                  <a:txBody>
                    <a:bodyPr/>
                    <a:lstStyle/>
                    <a:p>
                      <a:pPr algn="ctr">
                        <a:lnSpc>
                          <a:spcPts val="1395"/>
                        </a:lnSpc>
                      </a:pPr>
                      <a:r>
                        <a:rPr sz="2000" b="1" spc="-20" dirty="0">
                          <a:solidFill>
                            <a:srgbClr val="FFFFFF"/>
                          </a:solidFill>
                          <a:latin typeface="Hind Guntur Light" panose="02000000000000000000" pitchFamily="2" charset="0"/>
                          <a:cs typeface="Hind Guntur Light" panose="02000000000000000000" pitchFamily="2" charset="0"/>
                        </a:rPr>
                        <a:t>Item</a:t>
                      </a:r>
                      <a:endParaRPr sz="2000" dirty="0">
                        <a:latin typeface="Hind Guntur Light" panose="02000000000000000000" pitchFamily="2" charset="0"/>
                        <a:cs typeface="Hind Guntur Light" panose="02000000000000000000" pitchFamily="2" charset="0"/>
                      </a:endParaRPr>
                    </a:p>
                  </a:txBody>
                  <a:tcPr marL="0" marR="0" marT="0" marB="0" anchor="ctr">
                    <a:lnL w="12700">
                      <a:solidFill>
                        <a:srgbClr val="000000"/>
                      </a:solidFill>
                      <a:prstDash val="solid"/>
                    </a:lnL>
                    <a:lnR w="12700">
                      <a:solidFill>
                        <a:srgbClr val="000000"/>
                      </a:solidFill>
                      <a:prstDash val="solid"/>
                    </a:lnR>
                    <a:lnT w="12700">
                      <a:solidFill>
                        <a:srgbClr val="000000"/>
                      </a:solidFill>
                      <a:prstDash val="solid"/>
                    </a:lnT>
                    <a:lnB w="12700" cap="flat" cmpd="sng" algn="ctr">
                      <a:solidFill>
                        <a:srgbClr val="000000"/>
                      </a:solidFill>
                      <a:prstDash val="solid"/>
                      <a:round/>
                      <a:headEnd type="none" w="med" len="med"/>
                      <a:tailEnd type="none" w="med" len="med"/>
                    </a:lnB>
                    <a:solidFill>
                      <a:srgbClr val="004FFF"/>
                    </a:solidFill>
                  </a:tcPr>
                </a:tc>
                <a:tc>
                  <a:txBody>
                    <a:bodyPr/>
                    <a:lstStyle/>
                    <a:p>
                      <a:pPr marL="0" indent="0" algn="ctr">
                        <a:lnSpc>
                          <a:spcPts val="1395"/>
                        </a:lnSpc>
                      </a:pPr>
                      <a:r>
                        <a:rPr sz="2000" b="1" spc="-25" dirty="0">
                          <a:solidFill>
                            <a:srgbClr val="FFFFFF"/>
                          </a:solidFill>
                          <a:latin typeface="Hind Guntur Light" panose="02000000000000000000" pitchFamily="2" charset="0"/>
                          <a:cs typeface="Hind Guntur Light" panose="02000000000000000000" pitchFamily="2" charset="0"/>
                        </a:rPr>
                        <a:t>Job</a:t>
                      </a:r>
                      <a:endParaRPr sz="2000" dirty="0">
                        <a:latin typeface="Hind Guntur Light" panose="02000000000000000000" pitchFamily="2" charset="0"/>
                        <a:cs typeface="Hind Guntur Light" panose="02000000000000000000" pitchFamily="2" charset="0"/>
                      </a:endParaRPr>
                    </a:p>
                    <a:p>
                      <a:pPr marL="0" indent="0" algn="ctr">
                        <a:lnSpc>
                          <a:spcPct val="100000"/>
                        </a:lnSpc>
                        <a:spcBef>
                          <a:spcPts val="105"/>
                        </a:spcBef>
                      </a:pPr>
                      <a:r>
                        <a:rPr sz="2000" b="1" spc="-10" dirty="0">
                          <a:solidFill>
                            <a:srgbClr val="FFFFFF"/>
                          </a:solidFill>
                          <a:latin typeface="Hind Guntur Light" panose="02000000000000000000" pitchFamily="2" charset="0"/>
                          <a:cs typeface="Hind Guntur Light" panose="02000000000000000000" pitchFamily="2" charset="0"/>
                        </a:rPr>
                        <a:t>Description</a:t>
                      </a:r>
                      <a:endParaRPr sz="2000" dirty="0">
                        <a:latin typeface="Hind Guntur Light" panose="02000000000000000000" pitchFamily="2" charset="0"/>
                        <a:cs typeface="Hind Guntur Light" panose="02000000000000000000" pitchFamily="2" charset="0"/>
                      </a:endParaRPr>
                    </a:p>
                  </a:txBody>
                  <a:tcPr marL="0" marR="0" marT="0" marB="0" anchor="ctr">
                    <a:lnL w="12700">
                      <a:solidFill>
                        <a:srgbClr val="000000"/>
                      </a:solidFill>
                      <a:prstDash val="solid"/>
                    </a:lnL>
                    <a:lnR w="12700">
                      <a:solidFill>
                        <a:srgbClr val="000000"/>
                      </a:solidFill>
                      <a:prstDash val="solid"/>
                    </a:lnR>
                    <a:lnT w="12700">
                      <a:solidFill>
                        <a:srgbClr val="000000"/>
                      </a:solidFill>
                      <a:prstDash val="solid"/>
                    </a:lnT>
                    <a:lnB w="12700" cap="flat" cmpd="sng" algn="ctr">
                      <a:solidFill>
                        <a:srgbClr val="000000"/>
                      </a:solidFill>
                      <a:prstDash val="solid"/>
                      <a:round/>
                      <a:headEnd type="none" w="med" len="med"/>
                      <a:tailEnd type="none" w="med" len="med"/>
                    </a:lnB>
                    <a:solidFill>
                      <a:srgbClr val="004FFF"/>
                    </a:solidFill>
                  </a:tcPr>
                </a:tc>
                <a:tc>
                  <a:txBody>
                    <a:bodyPr/>
                    <a:lstStyle/>
                    <a:p>
                      <a:pPr marL="0" indent="0" algn="ctr">
                        <a:lnSpc>
                          <a:spcPts val="1395"/>
                        </a:lnSpc>
                      </a:pPr>
                      <a:r>
                        <a:rPr sz="2000" b="1" dirty="0">
                          <a:solidFill>
                            <a:srgbClr val="FFFFFF"/>
                          </a:solidFill>
                          <a:latin typeface="Hind Guntur Light" panose="02000000000000000000" pitchFamily="2" charset="0"/>
                          <a:cs typeface="Hind Guntur Light" panose="02000000000000000000" pitchFamily="2" charset="0"/>
                        </a:rPr>
                        <a:t>Plan</a:t>
                      </a:r>
                      <a:r>
                        <a:rPr sz="2000" b="1" spc="-20" dirty="0">
                          <a:solidFill>
                            <a:srgbClr val="FFFFFF"/>
                          </a:solidFill>
                          <a:latin typeface="Hind Guntur Light" panose="02000000000000000000" pitchFamily="2" charset="0"/>
                          <a:cs typeface="Hind Guntur Light" panose="02000000000000000000" pitchFamily="2" charset="0"/>
                        </a:rPr>
                        <a:t> </a:t>
                      </a:r>
                      <a:r>
                        <a:rPr sz="2000" b="1" dirty="0">
                          <a:solidFill>
                            <a:srgbClr val="FFFFFF"/>
                          </a:solidFill>
                          <a:latin typeface="Hind Guntur Light" panose="02000000000000000000" pitchFamily="2" charset="0"/>
                          <a:cs typeface="Hind Guntur Light" panose="02000000000000000000" pitchFamily="2" charset="0"/>
                        </a:rPr>
                        <a:t>Run</a:t>
                      </a:r>
                      <a:r>
                        <a:rPr sz="2000" b="1" spc="-20" dirty="0">
                          <a:solidFill>
                            <a:srgbClr val="FFFFFF"/>
                          </a:solidFill>
                          <a:latin typeface="Hind Guntur Light" panose="02000000000000000000" pitchFamily="2" charset="0"/>
                          <a:cs typeface="Hind Guntur Light" panose="02000000000000000000" pitchFamily="2" charset="0"/>
                        </a:rPr>
                        <a:t> </a:t>
                      </a:r>
                      <a:r>
                        <a:rPr sz="2000" b="1" spc="-10" dirty="0">
                          <a:solidFill>
                            <a:srgbClr val="FFFFFF"/>
                          </a:solidFill>
                          <a:latin typeface="Hind Guntur Light" panose="02000000000000000000" pitchFamily="2" charset="0"/>
                          <a:cs typeface="Hind Guntur Light" panose="02000000000000000000" pitchFamily="2" charset="0"/>
                        </a:rPr>
                        <a:t>Details</a:t>
                      </a:r>
                      <a:endParaRPr sz="2000" dirty="0">
                        <a:latin typeface="Hind Guntur Light" panose="02000000000000000000" pitchFamily="2" charset="0"/>
                        <a:cs typeface="Hind Guntur Light" panose="02000000000000000000" pitchFamily="2" charset="0"/>
                      </a:endParaRPr>
                    </a:p>
                  </a:txBody>
                  <a:tcPr marL="0" marR="0" marT="0" marB="0" anchor="ctr">
                    <a:lnL w="12700">
                      <a:solidFill>
                        <a:srgbClr val="000000"/>
                      </a:solidFill>
                      <a:prstDash val="solid"/>
                    </a:lnL>
                    <a:lnR w="12700">
                      <a:solidFill>
                        <a:srgbClr val="000000"/>
                      </a:solidFill>
                      <a:prstDash val="solid"/>
                    </a:lnR>
                    <a:lnT w="12700">
                      <a:solidFill>
                        <a:srgbClr val="000000"/>
                      </a:solidFill>
                      <a:prstDash val="solid"/>
                    </a:lnT>
                    <a:lnB w="12700" cap="flat" cmpd="sng" algn="ctr">
                      <a:solidFill>
                        <a:srgbClr val="000000"/>
                      </a:solidFill>
                      <a:prstDash val="solid"/>
                      <a:round/>
                      <a:headEnd type="none" w="med" len="med"/>
                      <a:tailEnd type="none" w="med" len="med"/>
                    </a:lnB>
                    <a:solidFill>
                      <a:srgbClr val="004FFF"/>
                    </a:solidFill>
                  </a:tcPr>
                </a:tc>
                <a:tc>
                  <a:txBody>
                    <a:bodyPr/>
                    <a:lstStyle/>
                    <a:p>
                      <a:pPr marL="0" indent="0" algn="ctr">
                        <a:lnSpc>
                          <a:spcPts val="1395"/>
                        </a:lnSpc>
                      </a:pPr>
                      <a:r>
                        <a:rPr sz="2000" b="1" dirty="0">
                          <a:solidFill>
                            <a:srgbClr val="FFFFFF"/>
                          </a:solidFill>
                          <a:latin typeface="Hind Guntur Light" panose="02000000000000000000" pitchFamily="2" charset="0"/>
                          <a:cs typeface="Hind Guntur Light" panose="02000000000000000000" pitchFamily="2" charset="0"/>
                        </a:rPr>
                        <a:t>Actual</a:t>
                      </a:r>
                      <a:r>
                        <a:rPr sz="2000" b="1" spc="-25" dirty="0">
                          <a:solidFill>
                            <a:srgbClr val="FFFFFF"/>
                          </a:solidFill>
                          <a:latin typeface="Hind Guntur Light" panose="02000000000000000000" pitchFamily="2" charset="0"/>
                          <a:cs typeface="Hind Guntur Light" panose="02000000000000000000" pitchFamily="2" charset="0"/>
                        </a:rPr>
                        <a:t> </a:t>
                      </a:r>
                      <a:r>
                        <a:rPr sz="2000" b="1" dirty="0">
                          <a:solidFill>
                            <a:srgbClr val="FFFFFF"/>
                          </a:solidFill>
                          <a:latin typeface="Hind Guntur Light" panose="02000000000000000000" pitchFamily="2" charset="0"/>
                          <a:cs typeface="Hind Guntur Light" panose="02000000000000000000" pitchFamily="2" charset="0"/>
                        </a:rPr>
                        <a:t>Run</a:t>
                      </a:r>
                      <a:r>
                        <a:rPr sz="2000" b="1" spc="-35" dirty="0">
                          <a:solidFill>
                            <a:srgbClr val="FFFFFF"/>
                          </a:solidFill>
                          <a:latin typeface="Hind Guntur Light" panose="02000000000000000000" pitchFamily="2" charset="0"/>
                          <a:cs typeface="Hind Guntur Light" panose="02000000000000000000" pitchFamily="2" charset="0"/>
                        </a:rPr>
                        <a:t> </a:t>
                      </a:r>
                      <a:r>
                        <a:rPr sz="2000" b="1" spc="-10" dirty="0">
                          <a:solidFill>
                            <a:srgbClr val="FFFFFF"/>
                          </a:solidFill>
                          <a:latin typeface="Hind Guntur Light" panose="02000000000000000000" pitchFamily="2" charset="0"/>
                          <a:cs typeface="Hind Guntur Light" panose="02000000000000000000" pitchFamily="2" charset="0"/>
                        </a:rPr>
                        <a:t>Details</a:t>
                      </a:r>
                      <a:endParaRPr sz="2000" dirty="0">
                        <a:latin typeface="Hind Guntur Light" panose="02000000000000000000" pitchFamily="2" charset="0"/>
                        <a:cs typeface="Hind Guntur Light" panose="02000000000000000000" pitchFamily="2" charset="0"/>
                      </a:endParaRPr>
                    </a:p>
                  </a:txBody>
                  <a:tcPr marL="0" marR="0" marT="0" marB="0" anchor="ctr">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004FFF"/>
                    </a:solidFill>
                  </a:tcPr>
                </a:tc>
                <a:extLst>
                  <a:ext uri="{0D108BD9-81ED-4DB2-BD59-A6C34878D82A}">
                    <a16:rowId xmlns:a16="http://schemas.microsoft.com/office/drawing/2014/main" val="10000"/>
                  </a:ext>
                </a:extLst>
              </a:tr>
              <a:tr h="3557120">
                <a:tc>
                  <a:txBody>
                    <a:bodyPr/>
                    <a:lstStyle/>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spcBef>
                          <a:spcPts val="1260"/>
                        </a:spcBef>
                      </a:pPr>
                      <a:endParaRPr sz="2000" dirty="0">
                        <a:latin typeface="Hind Guntur Light" panose="02000000000000000000" pitchFamily="2" charset="0"/>
                        <a:cs typeface="Hind Guntur Light" panose="02000000000000000000" pitchFamily="2" charset="0"/>
                      </a:endParaRPr>
                    </a:p>
                    <a:p>
                      <a:pPr algn="ctr">
                        <a:lnSpc>
                          <a:spcPct val="100000"/>
                        </a:lnSpc>
                        <a:spcBef>
                          <a:spcPts val="5"/>
                        </a:spcBef>
                      </a:pPr>
                      <a:r>
                        <a:rPr sz="2000" spc="-50" dirty="0">
                          <a:latin typeface="Hind Guntur Light" panose="02000000000000000000" pitchFamily="2" charset="0"/>
                          <a:cs typeface="Hind Guntur Light" panose="02000000000000000000" pitchFamily="2" charset="0"/>
                        </a:rPr>
                        <a:t>B</a:t>
                      </a:r>
                      <a:endParaRPr sz="2000" dirty="0">
                        <a:latin typeface="Hind Guntur Light" panose="02000000000000000000" pitchFamily="2" charset="0"/>
                        <a:cs typeface="Hind Guntur Light" panose="02000000000000000000" pitchFamily="2" charset="0"/>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pPr>
                      <a:endParaRPr sz="2000" dirty="0">
                        <a:latin typeface="Hind Guntur Light" panose="02000000000000000000" pitchFamily="2" charset="0"/>
                        <a:cs typeface="Hind Guntur Light" panose="02000000000000000000" pitchFamily="2" charset="0"/>
                      </a:endParaRPr>
                    </a:p>
                    <a:p>
                      <a:pPr>
                        <a:lnSpc>
                          <a:spcPct val="100000"/>
                        </a:lnSpc>
                        <a:spcBef>
                          <a:spcPts val="280"/>
                        </a:spcBef>
                      </a:pPr>
                      <a:endParaRPr sz="2000" dirty="0">
                        <a:latin typeface="Hind Guntur Light" panose="02000000000000000000" pitchFamily="2" charset="0"/>
                        <a:cs typeface="Hind Guntur Light" panose="02000000000000000000" pitchFamily="2" charset="0"/>
                      </a:endParaRPr>
                    </a:p>
                    <a:p>
                      <a:pPr algn="ctr">
                        <a:lnSpc>
                          <a:spcPct val="100000"/>
                        </a:lnSpc>
                        <a:spcBef>
                          <a:spcPts val="5"/>
                        </a:spcBef>
                      </a:pPr>
                      <a:r>
                        <a:rPr sz="2000" spc="-25" dirty="0">
                          <a:latin typeface="Hind Guntur Light" panose="02000000000000000000" pitchFamily="2" charset="0"/>
                          <a:cs typeface="Hind Guntur Light" panose="02000000000000000000" pitchFamily="2" charset="0"/>
                        </a:rPr>
                        <a:t>CTU</a:t>
                      </a:r>
                      <a:endParaRPr sz="2000" dirty="0">
                        <a:latin typeface="Hind Guntur Light" panose="02000000000000000000" pitchFamily="2" charset="0"/>
                        <a:cs typeface="Hind Guntur Light" panose="02000000000000000000" pitchFamily="2" charset="0"/>
                      </a:endParaRPr>
                    </a:p>
                    <a:p>
                      <a:pPr marL="1270" algn="ctr">
                        <a:lnSpc>
                          <a:spcPct val="100000"/>
                        </a:lnSpc>
                        <a:spcBef>
                          <a:spcPts val="720"/>
                        </a:spcBef>
                      </a:pPr>
                      <a:r>
                        <a:rPr sz="2000" spc="-10" dirty="0">
                          <a:latin typeface="Hind Guntur Light" panose="02000000000000000000" pitchFamily="2" charset="0"/>
                          <a:cs typeface="Hind Guntur Light" panose="02000000000000000000" pitchFamily="2" charset="0"/>
                        </a:rPr>
                        <a:t>Contingency</a:t>
                      </a:r>
                      <a:endParaRPr sz="2000" dirty="0">
                        <a:latin typeface="Hind Guntur Light" panose="02000000000000000000" pitchFamily="2" charset="0"/>
                        <a:cs typeface="Hind Guntur Light" panose="02000000000000000000" pitchFamily="2" charset="0"/>
                      </a:endParaRPr>
                    </a:p>
                  </a:txBody>
                  <a:tcPr marL="0" marR="0" marT="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97815" indent="-229235">
                        <a:lnSpc>
                          <a:spcPct val="100000"/>
                        </a:lnSpc>
                        <a:spcBef>
                          <a:spcPts val="420"/>
                        </a:spcBef>
                        <a:buAutoNum type="arabicPeriod" startAt="9"/>
                        <a:tabLst>
                          <a:tab pos="297815" algn="l"/>
                        </a:tabLst>
                      </a:pPr>
                      <a:r>
                        <a:rPr sz="2000" b="1" dirty="0">
                          <a:latin typeface="Hind Guntur Light" panose="02000000000000000000" pitchFamily="2" charset="0"/>
                          <a:cs typeface="Hind Guntur Light" panose="02000000000000000000" pitchFamily="2" charset="0"/>
                        </a:rPr>
                        <a:t>Cement</a:t>
                      </a:r>
                      <a:r>
                        <a:rPr sz="2000" b="1" spc="-50"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Integrity</a:t>
                      </a:r>
                      <a:r>
                        <a:rPr sz="2000" b="1" spc="-30" dirty="0">
                          <a:latin typeface="Hind Guntur Light" panose="02000000000000000000" pitchFamily="2" charset="0"/>
                          <a:cs typeface="Hind Guntur Light" panose="02000000000000000000" pitchFamily="2" charset="0"/>
                        </a:rPr>
                        <a:t> </a:t>
                      </a:r>
                      <a:r>
                        <a:rPr sz="2000" b="1" spc="-20" dirty="0">
                          <a:latin typeface="Hind Guntur Light" panose="02000000000000000000" pitchFamily="2" charset="0"/>
                          <a:cs typeface="Hind Guntur Light" panose="02000000000000000000" pitchFamily="2" charset="0"/>
                        </a:rPr>
                        <a:t>Test</a:t>
                      </a:r>
                      <a:endParaRPr sz="2000" dirty="0">
                        <a:latin typeface="Hind Guntur Light" panose="02000000000000000000" pitchFamily="2" charset="0"/>
                        <a:cs typeface="Hind Guntur Light" panose="02000000000000000000" pitchFamily="2" charset="0"/>
                      </a:endParaRPr>
                    </a:p>
                    <a:p>
                      <a:pPr marL="297180" lvl="1" indent="-228600">
                        <a:lnSpc>
                          <a:spcPct val="100000"/>
                        </a:lnSpc>
                        <a:spcBef>
                          <a:spcPts val="720"/>
                        </a:spcBef>
                        <a:buAutoNum type="alphaLcParenR"/>
                        <a:tabLst>
                          <a:tab pos="297180" algn="l"/>
                          <a:tab pos="339725" algn="l"/>
                        </a:tabLst>
                      </a:pPr>
                      <a:r>
                        <a:rPr sz="2000" b="1"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CT</a:t>
                      </a:r>
                      <a:r>
                        <a:rPr sz="2000" spc="-10" dirty="0">
                          <a:latin typeface="Hind Guntur Light" panose="02000000000000000000" pitchFamily="2" charset="0"/>
                          <a:cs typeface="Hind Guntur Light" panose="02000000000000000000" pitchFamily="2" charset="0"/>
                        </a:rPr>
                        <a:t> Contingency</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CT</a:t>
                      </a:r>
                      <a:r>
                        <a:rPr sz="2000" spc="-1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Packer</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t>
                      </a:r>
                      <a:r>
                        <a:rPr sz="2000" spc="15"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to</a:t>
                      </a:r>
                      <a:endParaRPr sz="2000" dirty="0">
                        <a:latin typeface="Hind Guntur Light" panose="02000000000000000000" pitchFamily="2" charset="0"/>
                        <a:cs typeface="Hind Guntur Light" panose="02000000000000000000" pitchFamily="2" charset="0"/>
                      </a:endParaRPr>
                    </a:p>
                    <a:p>
                      <a:pPr marL="297180" marR="511809">
                        <a:lnSpc>
                          <a:spcPct val="150000"/>
                        </a:lnSpc>
                      </a:pPr>
                      <a:r>
                        <a:rPr sz="2000" dirty="0">
                          <a:latin typeface="Hind Guntur Light" panose="02000000000000000000" pitchFamily="2" charset="0"/>
                          <a:cs typeface="Hind Guntur Light" panose="02000000000000000000" pitchFamily="2" charset="0"/>
                        </a:rPr>
                        <a:t>isolate</a:t>
                      </a:r>
                      <a:r>
                        <a:rPr sz="2000" spc="-3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leak</a:t>
                      </a:r>
                      <a:r>
                        <a:rPr sz="2000" spc="-3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at</a:t>
                      </a:r>
                      <a:r>
                        <a:rPr sz="2000" spc="-2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depth</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1,412m</a:t>
                      </a:r>
                      <a:r>
                        <a:rPr sz="2000" spc="-50"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and </a:t>
                      </a:r>
                      <a:r>
                        <a:rPr sz="2000" dirty="0">
                          <a:latin typeface="Hind Guntur Light" panose="02000000000000000000" pitchFamily="2" charset="0"/>
                          <a:cs typeface="Hind Guntur Light" panose="02000000000000000000" pitchFamily="2" charset="0"/>
                        </a:rPr>
                        <a:t>pressure</a:t>
                      </a:r>
                      <a:r>
                        <a:rPr sz="2000" spc="-4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test</a:t>
                      </a:r>
                      <a:r>
                        <a:rPr sz="2000" spc="-2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cement</a:t>
                      </a:r>
                      <a:endParaRPr sz="2000" dirty="0">
                        <a:latin typeface="Hind Guntur Light" panose="02000000000000000000" pitchFamily="2" charset="0"/>
                        <a:cs typeface="Hind Guntur Light" panose="02000000000000000000" pitchFamily="2" charset="0"/>
                      </a:endParaRPr>
                    </a:p>
                    <a:p>
                      <a:pPr marL="297180" marR="150495" lvl="1" indent="-228600">
                        <a:lnSpc>
                          <a:spcPct val="150000"/>
                        </a:lnSpc>
                        <a:buAutoNum type="alphaLcParenR" startAt="2"/>
                        <a:tabLst>
                          <a:tab pos="297180" algn="l"/>
                        </a:tabLst>
                      </a:pPr>
                      <a:r>
                        <a:rPr sz="2000" dirty="0">
                          <a:latin typeface="Hind Guntur Light" panose="02000000000000000000" pitchFamily="2" charset="0"/>
                          <a:cs typeface="Hind Guntur Light" panose="02000000000000000000" pitchFamily="2" charset="0"/>
                        </a:rPr>
                        <a:t>Bullheading</a:t>
                      </a:r>
                      <a:r>
                        <a:rPr sz="2000" spc="-3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fill-</a:t>
                      </a:r>
                      <a:r>
                        <a:rPr sz="2000" dirty="0">
                          <a:latin typeface="Hind Guntur Light" panose="02000000000000000000" pitchFamily="2" charset="0"/>
                          <a:cs typeface="Hind Guntur Light" panose="02000000000000000000" pitchFamily="2" charset="0"/>
                        </a:rPr>
                        <a:t>up</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PCP</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volume</a:t>
                      </a:r>
                      <a:r>
                        <a:rPr sz="2000" spc="-2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before </a:t>
                      </a:r>
                      <a:r>
                        <a:rPr sz="2000" dirty="0">
                          <a:latin typeface="Hind Guntur Light" panose="02000000000000000000" pitchFamily="2" charset="0"/>
                          <a:cs typeface="Hind Guntur Light" panose="02000000000000000000" pitchFamily="2" charset="0"/>
                        </a:rPr>
                        <a:t>fill</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up</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tubing</a:t>
                      </a:r>
                      <a:r>
                        <a:rPr sz="2000" spc="-4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volume</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and</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pressure</a:t>
                      </a:r>
                      <a:r>
                        <a:rPr sz="2000" spc="-3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test</a:t>
                      </a:r>
                      <a:endParaRPr sz="2000" dirty="0">
                        <a:latin typeface="Hind Guntur Light" panose="02000000000000000000" pitchFamily="2" charset="0"/>
                        <a:cs typeface="Hind Guntur Light" panose="02000000000000000000" pitchFamily="2" charset="0"/>
                      </a:endParaRPr>
                    </a:p>
                    <a:p>
                      <a:pPr marL="339090" indent="-270510">
                        <a:lnSpc>
                          <a:spcPct val="100000"/>
                        </a:lnSpc>
                        <a:spcBef>
                          <a:spcPts val="725"/>
                        </a:spcBef>
                        <a:buAutoNum type="arabicPeriod" startAt="10"/>
                        <a:tabLst>
                          <a:tab pos="339090" algn="l"/>
                        </a:tabLst>
                      </a:pPr>
                      <a:r>
                        <a:rPr sz="2000" b="1" dirty="0">
                          <a:latin typeface="Hind Guntur Light" panose="02000000000000000000" pitchFamily="2" charset="0"/>
                          <a:cs typeface="Hind Guntur Light" panose="02000000000000000000" pitchFamily="2" charset="0"/>
                        </a:rPr>
                        <a:t>CT</a:t>
                      </a:r>
                      <a:r>
                        <a:rPr sz="2000" b="1" spc="-4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Contingency#5:</a:t>
                      </a:r>
                      <a:r>
                        <a:rPr sz="2000" b="1" spc="-30"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Underreamer</a:t>
                      </a:r>
                      <a:endParaRPr sz="2000" dirty="0">
                        <a:latin typeface="Hind Guntur Light" panose="02000000000000000000" pitchFamily="2" charset="0"/>
                        <a:cs typeface="Hind Guntur Light" panose="02000000000000000000" pitchFamily="2" charset="0"/>
                      </a:endParaRPr>
                    </a:p>
                    <a:p>
                      <a:pPr marL="297180" marR="112395">
                        <a:lnSpc>
                          <a:spcPct val="150000"/>
                        </a:lnSpc>
                      </a:pPr>
                      <a:r>
                        <a:rPr sz="2000" dirty="0">
                          <a:latin typeface="Hind Guntur Light" panose="02000000000000000000" pitchFamily="2" charset="0"/>
                          <a:cs typeface="Hind Guntur Light" panose="02000000000000000000" pitchFamily="2" charset="0"/>
                        </a:rPr>
                        <a:t>milling</a:t>
                      </a:r>
                      <a:r>
                        <a:rPr sz="2000" spc="-5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until</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E34A</a:t>
                      </a:r>
                      <a:r>
                        <a:rPr sz="2000" spc="-9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Bottom</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Perf</a:t>
                      </a:r>
                      <a:r>
                        <a:rPr sz="2000" spc="-2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at</a:t>
                      </a:r>
                      <a:r>
                        <a:rPr sz="2000" spc="-10"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2,749 </a:t>
                      </a:r>
                      <a:r>
                        <a:rPr sz="2000" dirty="0">
                          <a:latin typeface="Hind Guntur Light" panose="02000000000000000000" pitchFamily="2" charset="0"/>
                          <a:cs typeface="Hind Guntur Light" panose="02000000000000000000" pitchFamily="2" charset="0"/>
                        </a:rPr>
                        <a:t>m</a:t>
                      </a:r>
                      <a:r>
                        <a:rPr sz="2000" spc="-15" dirty="0">
                          <a:latin typeface="Hind Guntur Light" panose="02000000000000000000" pitchFamily="2" charset="0"/>
                          <a:cs typeface="Hind Guntur Light" panose="02000000000000000000" pitchFamily="2" charset="0"/>
                        </a:rPr>
                        <a:t> </a:t>
                      </a:r>
                      <a:r>
                        <a:rPr sz="2000" spc="-20" dirty="0">
                          <a:latin typeface="Hind Guntur Light" panose="02000000000000000000" pitchFamily="2" charset="0"/>
                          <a:cs typeface="Hind Guntur Light" panose="02000000000000000000" pitchFamily="2" charset="0"/>
                        </a:rPr>
                        <a:t>MDDF</a:t>
                      </a:r>
                      <a:endParaRPr sz="2000" dirty="0">
                        <a:latin typeface="Hind Guntur Light" panose="02000000000000000000" pitchFamily="2" charset="0"/>
                        <a:cs typeface="Hind Guntur Light" panose="02000000000000000000" pitchFamily="2" charset="0"/>
                      </a:endParaRPr>
                    </a:p>
                    <a:p>
                      <a:pPr marL="297180" marR="393065" indent="-228600">
                        <a:lnSpc>
                          <a:spcPct val="150000"/>
                        </a:lnSpc>
                        <a:buAutoNum type="arabicPeriod" startAt="11"/>
                        <a:tabLst>
                          <a:tab pos="297180" algn="l"/>
                        </a:tabLst>
                      </a:pPr>
                      <a:r>
                        <a:rPr sz="2000" b="1" dirty="0">
                          <a:latin typeface="Hind Guntur Light" panose="02000000000000000000" pitchFamily="2" charset="0"/>
                          <a:cs typeface="Hind Guntur Light" panose="02000000000000000000" pitchFamily="2" charset="0"/>
                        </a:rPr>
                        <a:t>CT</a:t>
                      </a:r>
                      <a:r>
                        <a:rPr sz="2000" b="1" spc="-55" dirty="0">
                          <a:latin typeface="Hind Guntur Light" panose="02000000000000000000" pitchFamily="2" charset="0"/>
                          <a:cs typeface="Hind Guntur Light" panose="02000000000000000000" pitchFamily="2" charset="0"/>
                        </a:rPr>
                        <a:t> </a:t>
                      </a:r>
                      <a:r>
                        <a:rPr sz="2000" b="1" dirty="0">
                          <a:latin typeface="Hind Guntur Light" panose="02000000000000000000" pitchFamily="2" charset="0"/>
                          <a:cs typeface="Hind Guntur Light" panose="02000000000000000000" pitchFamily="2" charset="0"/>
                        </a:rPr>
                        <a:t>Contingency#6:</a:t>
                      </a:r>
                      <a:r>
                        <a:rPr sz="2000" b="1" spc="-1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Post</a:t>
                      </a:r>
                      <a:r>
                        <a:rPr sz="2000" spc="-55" dirty="0">
                          <a:latin typeface="Hind Guntur Light" panose="02000000000000000000" pitchFamily="2" charset="0"/>
                          <a:cs typeface="Hind Guntur Light" panose="02000000000000000000" pitchFamily="2" charset="0"/>
                        </a:rPr>
                        <a:t> </a:t>
                      </a:r>
                      <a:r>
                        <a:rPr sz="2000" spc="-10" dirty="0">
                          <a:latin typeface="Hind Guntur Light" panose="02000000000000000000" pitchFamily="2" charset="0"/>
                          <a:cs typeface="Hind Guntur Light" panose="02000000000000000000" pitchFamily="2" charset="0"/>
                        </a:rPr>
                        <a:t>milling </a:t>
                      </a:r>
                      <a:r>
                        <a:rPr sz="2000" dirty="0">
                          <a:latin typeface="Hind Guntur Light" panose="02000000000000000000" pitchFamily="2" charset="0"/>
                          <a:cs typeface="Hind Guntur Light" panose="02000000000000000000" pitchFamily="2" charset="0"/>
                        </a:rPr>
                        <a:t>cleanout</a:t>
                      </a:r>
                      <a:r>
                        <a:rPr sz="2000" spc="-6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until</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E34A</a:t>
                      </a:r>
                      <a:r>
                        <a:rPr sz="2000" spc="-9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Bottom</a:t>
                      </a:r>
                      <a:r>
                        <a:rPr sz="2000" spc="-30"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Perf</a:t>
                      </a:r>
                      <a:r>
                        <a:rPr sz="2000" spc="-30" dirty="0">
                          <a:latin typeface="Hind Guntur Light" panose="02000000000000000000" pitchFamily="2" charset="0"/>
                          <a:cs typeface="Hind Guntur Light" panose="02000000000000000000" pitchFamily="2" charset="0"/>
                        </a:rPr>
                        <a:t> </a:t>
                      </a:r>
                      <a:r>
                        <a:rPr sz="2000" spc="-25" dirty="0">
                          <a:latin typeface="Hind Guntur Light" panose="02000000000000000000" pitchFamily="2" charset="0"/>
                          <a:cs typeface="Hind Guntur Light" panose="02000000000000000000" pitchFamily="2" charset="0"/>
                        </a:rPr>
                        <a:t>at </a:t>
                      </a:r>
                      <a:r>
                        <a:rPr sz="2000" dirty="0">
                          <a:latin typeface="Hind Guntur Light" panose="02000000000000000000" pitchFamily="2" charset="0"/>
                          <a:cs typeface="Hind Guntur Light" panose="02000000000000000000" pitchFamily="2" charset="0"/>
                        </a:rPr>
                        <a:t>2,749</a:t>
                      </a:r>
                      <a:r>
                        <a:rPr sz="2000" spc="-35" dirty="0">
                          <a:latin typeface="Hind Guntur Light" panose="02000000000000000000" pitchFamily="2" charset="0"/>
                          <a:cs typeface="Hind Guntur Light" panose="02000000000000000000" pitchFamily="2" charset="0"/>
                        </a:rPr>
                        <a:t> </a:t>
                      </a:r>
                      <a:r>
                        <a:rPr sz="2000" dirty="0">
                          <a:latin typeface="Hind Guntur Light" panose="02000000000000000000" pitchFamily="2" charset="0"/>
                          <a:cs typeface="Hind Guntur Light" panose="02000000000000000000" pitchFamily="2" charset="0"/>
                        </a:rPr>
                        <a:t>m </a:t>
                      </a:r>
                      <a:r>
                        <a:rPr sz="2000" spc="-20" dirty="0">
                          <a:latin typeface="Hind Guntur Light" panose="02000000000000000000" pitchFamily="2" charset="0"/>
                          <a:cs typeface="Hind Guntur Light" panose="02000000000000000000" pitchFamily="2" charset="0"/>
                        </a:rPr>
                        <a:t>MDDF</a:t>
                      </a:r>
                      <a:endParaRPr sz="2000" dirty="0">
                        <a:latin typeface="Hind Guntur Light" panose="02000000000000000000" pitchFamily="2" charset="0"/>
                        <a:cs typeface="Hind Guntur Light" panose="02000000000000000000" pitchFamily="2" charset="0"/>
                      </a:endParaRPr>
                    </a:p>
                  </a:txBody>
                  <a:tcPr marL="0" marR="0" marT="53340" marB="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69215" indent="0">
                        <a:lnSpc>
                          <a:spcPct val="100000"/>
                        </a:lnSpc>
                        <a:spcBef>
                          <a:spcPts val="420"/>
                        </a:spcBef>
                        <a:buNone/>
                        <a:tabLst>
                          <a:tab pos="298450" algn="l"/>
                        </a:tabLst>
                      </a:pPr>
                      <a:endParaRPr sz="2000" dirty="0">
                        <a:latin typeface="Hind Guntur Light" panose="02000000000000000000" pitchFamily="2" charset="0"/>
                        <a:cs typeface="Hind Guntur Light" panose="02000000000000000000" pitchFamily="2" charset="0"/>
                      </a:endParaRPr>
                    </a:p>
                  </a:txBody>
                  <a:tcPr marL="0" marR="0" marT="53340" marB="0">
                    <a:lnL w="12700" cap="flat" cmpd="sng" algn="ctr">
                      <a:solidFill>
                        <a:srgbClr val="000000"/>
                      </a:solidFill>
                      <a:prstDash val="solid"/>
                      <a:round/>
                      <a:headEnd type="none" w="med" len="med"/>
                      <a:tailEnd type="none" w="med" len="med"/>
                    </a:lnL>
                    <a:lnR w="12700">
                      <a:solidFill>
                        <a:srgbClr val="000000"/>
                      </a:solidFill>
                      <a:prstDash val="solid"/>
                    </a:lnR>
                    <a:lnT w="12700">
                      <a:solidFill>
                        <a:srgbClr val="000000"/>
                      </a:solidFill>
                      <a:prstDash val="soli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0" name="object 4">
            <a:extLst>
              <a:ext uri="{FF2B5EF4-FFF2-40B4-BE49-F238E27FC236}">
                <a16:creationId xmlns:a16="http://schemas.microsoft.com/office/drawing/2014/main" id="{7D356939-9747-05AE-9994-2560A18DE86A}"/>
              </a:ext>
            </a:extLst>
          </p:cNvPr>
          <p:cNvSpPr txBox="1">
            <a:spLocks/>
          </p:cNvSpPr>
          <p:nvPr/>
        </p:nvSpPr>
        <p:spPr>
          <a:xfrm>
            <a:off x="-5964432" y="2247900"/>
            <a:ext cx="5278632" cy="1367682"/>
          </a:xfrm>
          <a:prstGeom prst="rect">
            <a:avLst/>
          </a:prstGeom>
        </p:spPr>
        <p:txBody>
          <a:bodyPr vert="horz" wrap="square" lIns="0" tIns="13335" rIns="0" bIns="0" rtlCol="0">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12700">
              <a:spcBef>
                <a:spcPts val="105"/>
              </a:spcBef>
            </a:pPr>
            <a:r>
              <a:rPr lang="en-US" dirty="0"/>
              <a:t>Summary</a:t>
            </a:r>
            <a:r>
              <a:rPr lang="en-US" spc="-25" dirty="0"/>
              <a:t> </a:t>
            </a:r>
            <a:r>
              <a:rPr lang="en-US" dirty="0"/>
              <a:t>of</a:t>
            </a:r>
            <a:r>
              <a:rPr lang="en-US" spc="-10" dirty="0"/>
              <a:t> Intervention</a:t>
            </a:r>
            <a:r>
              <a:rPr lang="en-US" spc="-90" dirty="0"/>
              <a:t> </a:t>
            </a:r>
            <a:r>
              <a:rPr lang="en-US" spc="-10" dirty="0"/>
              <a:t>Activities.</a:t>
            </a:r>
          </a:p>
        </p:txBody>
      </p:sp>
      <p:sp>
        <p:nvSpPr>
          <p:cNvPr id="11" name="TextBox 3">
            <a:extLst>
              <a:ext uri="{FF2B5EF4-FFF2-40B4-BE49-F238E27FC236}">
                <a16:creationId xmlns:a16="http://schemas.microsoft.com/office/drawing/2014/main" id="{09D59BCF-A5D0-0971-783C-D688FFC3B87D}"/>
              </a:ext>
            </a:extLst>
          </p:cNvPr>
          <p:cNvSpPr txBox="1"/>
          <p:nvPr/>
        </p:nvSpPr>
        <p:spPr>
          <a:xfrm>
            <a:off x="1031341" y="431330"/>
            <a:ext cx="14859000" cy="902170"/>
          </a:xfrm>
          <a:prstGeom prst="rect">
            <a:avLst/>
          </a:prstGeom>
        </p:spPr>
        <p:txBody>
          <a:bodyPr wrap="square" lIns="0" tIns="0" rIns="0" bIns="0" rtlCol="0" anchor="t">
            <a:spAutoFit/>
          </a:bodyPr>
          <a:lstStyle/>
          <a:p>
            <a:pPr>
              <a:lnSpc>
                <a:spcPts val="7279"/>
              </a:lnSpc>
            </a:pPr>
            <a:r>
              <a:rPr lang="en-US" sz="5199" dirty="0">
                <a:solidFill>
                  <a:srgbClr val="012F7F"/>
                </a:solidFill>
                <a:latin typeface="League Spartan"/>
                <a:ea typeface="League Spartan"/>
                <a:cs typeface="League Spartan"/>
                <a:sym typeface="League Spartan"/>
              </a:rPr>
              <a:t>Summary of Intervention Activities</a:t>
            </a:r>
          </a:p>
        </p:txBody>
      </p:sp>
    </p:spTree>
    <p:extLst>
      <p:ext uri="{BB962C8B-B14F-4D97-AF65-F5344CB8AC3E}">
        <p14:creationId xmlns:p14="http://schemas.microsoft.com/office/powerpoint/2010/main" val="6271996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FC6309-3696-8473-AB03-95000FCA5F53}"/>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11508A64-D6A3-5001-2B53-95AAA0B8348D}"/>
              </a:ext>
            </a:extLst>
          </p:cNvPr>
          <p:cNvGrpSpPr/>
          <p:nvPr/>
        </p:nvGrpSpPr>
        <p:grpSpPr>
          <a:xfrm flipH="1">
            <a:off x="-5791201" y="8892517"/>
            <a:ext cx="15392400" cy="3670209"/>
            <a:chOff x="6842285" y="8892517"/>
            <a:chExt cx="18742715" cy="3670209"/>
          </a:xfrm>
        </p:grpSpPr>
        <p:sp>
          <p:nvSpPr>
            <p:cNvPr id="5" name="Freeform 5">
              <a:extLst>
                <a:ext uri="{FF2B5EF4-FFF2-40B4-BE49-F238E27FC236}">
                  <a16:creationId xmlns:a16="http://schemas.microsoft.com/office/drawing/2014/main" id="{01BE03AB-DBFB-AC29-EAA9-122B93EE9EAF}"/>
                </a:ext>
              </a:extLst>
            </p:cNvPr>
            <p:cNvSpPr/>
            <p:nvPr/>
          </p:nvSpPr>
          <p:spPr>
            <a:xfrm rot="-10800000" flipV="1">
              <a:off x="6858000" y="8903539"/>
              <a:ext cx="18727000" cy="3659187"/>
            </a:xfrm>
            <a:custGeom>
              <a:avLst/>
              <a:gdLst/>
              <a:ahLst/>
              <a:cxnLst/>
              <a:rect l="l" t="t" r="r" b="b"/>
              <a:pathLst>
                <a:path w="18727000" h="3347451">
                  <a:moveTo>
                    <a:pt x="0" y="0"/>
                  </a:moveTo>
                  <a:lnTo>
                    <a:pt x="18727000" y="0"/>
                  </a:lnTo>
                  <a:lnTo>
                    <a:pt x="18727000" y="3347452"/>
                  </a:lnTo>
                  <a:lnTo>
                    <a:pt x="0" y="334745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CD07777A-DA01-0672-9254-0351FFDB8A60}"/>
                </a:ext>
              </a:extLst>
            </p:cNvPr>
            <p:cNvSpPr/>
            <p:nvPr/>
          </p:nvSpPr>
          <p:spPr>
            <a:xfrm rot="-10732608" flipV="1">
              <a:off x="6842285" y="8892517"/>
              <a:ext cx="9527354" cy="1510117"/>
            </a:xfrm>
            <a:custGeom>
              <a:avLst/>
              <a:gdLst/>
              <a:ahLst/>
              <a:cxnLst/>
              <a:rect l="l" t="t" r="r" b="b"/>
              <a:pathLst>
                <a:path w="9527354" h="1381466">
                  <a:moveTo>
                    <a:pt x="0" y="0"/>
                  </a:moveTo>
                  <a:lnTo>
                    <a:pt x="9527354" y="0"/>
                  </a:lnTo>
                  <a:lnTo>
                    <a:pt x="9527354" y="1381467"/>
                  </a:lnTo>
                  <a:lnTo>
                    <a:pt x="0" y="13814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grpSp>
      <p:sp>
        <p:nvSpPr>
          <p:cNvPr id="7" name="Freeform 7">
            <a:extLst>
              <a:ext uri="{FF2B5EF4-FFF2-40B4-BE49-F238E27FC236}">
                <a16:creationId xmlns:a16="http://schemas.microsoft.com/office/drawing/2014/main" id="{A22652A5-0C19-0092-7036-F1C3E4137BE5}"/>
              </a:ext>
            </a:extLst>
          </p:cNvPr>
          <p:cNvSpPr/>
          <p:nvPr/>
        </p:nvSpPr>
        <p:spPr>
          <a:xfrm rot="7959714">
            <a:off x="14768466" y="-162607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1" name="TextBox 3">
            <a:extLst>
              <a:ext uri="{FF2B5EF4-FFF2-40B4-BE49-F238E27FC236}">
                <a16:creationId xmlns:a16="http://schemas.microsoft.com/office/drawing/2014/main" id="{18C34161-0203-59BC-6E65-40FE8D0A0CDC}"/>
              </a:ext>
            </a:extLst>
          </p:cNvPr>
          <p:cNvSpPr txBox="1"/>
          <p:nvPr/>
        </p:nvSpPr>
        <p:spPr>
          <a:xfrm>
            <a:off x="1031341" y="431330"/>
            <a:ext cx="14859000" cy="902170"/>
          </a:xfrm>
          <a:prstGeom prst="rect">
            <a:avLst/>
          </a:prstGeom>
        </p:spPr>
        <p:txBody>
          <a:bodyPr wrap="square" lIns="0" tIns="0" rIns="0" bIns="0" rtlCol="0" anchor="t">
            <a:spAutoFit/>
          </a:bodyPr>
          <a:lstStyle/>
          <a:p>
            <a:pPr>
              <a:lnSpc>
                <a:spcPts val="7279"/>
              </a:lnSpc>
            </a:pPr>
            <a:r>
              <a:rPr lang="en-US" sz="5199" dirty="0">
                <a:solidFill>
                  <a:srgbClr val="012F7F"/>
                </a:solidFill>
                <a:latin typeface="League Spartan"/>
                <a:ea typeface="League Spartan"/>
                <a:cs typeface="League Spartan"/>
                <a:sym typeface="League Spartan"/>
              </a:rPr>
              <a:t>Summary of Intervention Activities</a:t>
            </a:r>
          </a:p>
        </p:txBody>
      </p:sp>
      <p:graphicFrame>
        <p:nvGraphicFramePr>
          <p:cNvPr id="2" name="object 6">
            <a:extLst>
              <a:ext uri="{FF2B5EF4-FFF2-40B4-BE49-F238E27FC236}">
                <a16:creationId xmlns:a16="http://schemas.microsoft.com/office/drawing/2014/main" id="{924FBD56-1F20-A0CC-2C46-EB3C1542F2F9}"/>
              </a:ext>
            </a:extLst>
          </p:cNvPr>
          <p:cNvGraphicFramePr>
            <a:graphicFrameLocks noGrp="1"/>
          </p:cNvGraphicFramePr>
          <p:nvPr>
            <p:extLst>
              <p:ext uri="{D42A27DB-BD31-4B8C-83A1-F6EECF244321}">
                <p14:modId xmlns:p14="http://schemas.microsoft.com/office/powerpoint/2010/main" val="2002784656"/>
              </p:ext>
            </p:extLst>
          </p:nvPr>
        </p:nvGraphicFramePr>
        <p:xfrm>
          <a:off x="955141" y="1286714"/>
          <a:ext cx="16494659" cy="8568955"/>
        </p:xfrm>
        <a:graphic>
          <a:graphicData uri="http://schemas.openxmlformats.org/drawingml/2006/table">
            <a:tbl>
              <a:tblPr firstRow="1" bandRow="1">
                <a:tableStyleId>{17292A2E-F333-43FB-9621-5CBBE7FDCDCB}</a:tableStyleId>
              </a:tblPr>
              <a:tblGrid>
                <a:gridCol w="671728">
                  <a:extLst>
                    <a:ext uri="{9D8B030D-6E8A-4147-A177-3AD203B41FA5}">
                      <a16:colId xmlns:a16="http://schemas.microsoft.com/office/drawing/2014/main" val="20000"/>
                    </a:ext>
                  </a:extLst>
                </a:gridCol>
                <a:gridCol w="2452472">
                  <a:extLst>
                    <a:ext uri="{9D8B030D-6E8A-4147-A177-3AD203B41FA5}">
                      <a16:colId xmlns:a16="http://schemas.microsoft.com/office/drawing/2014/main" val="20001"/>
                    </a:ext>
                  </a:extLst>
                </a:gridCol>
                <a:gridCol w="685800">
                  <a:extLst>
                    <a:ext uri="{9D8B030D-6E8A-4147-A177-3AD203B41FA5}">
                      <a16:colId xmlns:a16="http://schemas.microsoft.com/office/drawing/2014/main" val="20002"/>
                    </a:ext>
                  </a:extLst>
                </a:gridCol>
                <a:gridCol w="2438400">
                  <a:extLst>
                    <a:ext uri="{9D8B030D-6E8A-4147-A177-3AD203B41FA5}">
                      <a16:colId xmlns:a16="http://schemas.microsoft.com/office/drawing/2014/main" val="20003"/>
                    </a:ext>
                  </a:extLst>
                </a:gridCol>
                <a:gridCol w="838200">
                  <a:extLst>
                    <a:ext uri="{9D8B030D-6E8A-4147-A177-3AD203B41FA5}">
                      <a16:colId xmlns:a16="http://schemas.microsoft.com/office/drawing/2014/main" val="20004"/>
                    </a:ext>
                  </a:extLst>
                </a:gridCol>
                <a:gridCol w="7392875">
                  <a:extLst>
                    <a:ext uri="{9D8B030D-6E8A-4147-A177-3AD203B41FA5}">
                      <a16:colId xmlns:a16="http://schemas.microsoft.com/office/drawing/2014/main" val="20005"/>
                    </a:ext>
                  </a:extLst>
                </a:gridCol>
                <a:gridCol w="2015184">
                  <a:extLst>
                    <a:ext uri="{9D8B030D-6E8A-4147-A177-3AD203B41FA5}">
                      <a16:colId xmlns:a16="http://schemas.microsoft.com/office/drawing/2014/main" val="20006"/>
                    </a:ext>
                  </a:extLst>
                </a:gridCol>
              </a:tblGrid>
              <a:tr h="578427">
                <a:tc>
                  <a:txBody>
                    <a:bodyPr/>
                    <a:lstStyle/>
                    <a:p>
                      <a:pPr algn="ctr">
                        <a:lnSpc>
                          <a:spcPct val="100000"/>
                        </a:lnSpc>
                        <a:spcBef>
                          <a:spcPts val="335"/>
                        </a:spcBef>
                      </a:pPr>
                      <a:r>
                        <a:rPr sz="1500" b="1" spc="-25" dirty="0">
                          <a:solidFill>
                            <a:srgbClr val="FFFFFF"/>
                          </a:solidFill>
                          <a:latin typeface="Hind Guntur Light" panose="02000000000000000000" pitchFamily="2" charset="0"/>
                          <a:cs typeface="Hind Guntur Light" panose="02000000000000000000" pitchFamily="2" charset="0"/>
                        </a:rPr>
                        <a:t>No</a:t>
                      </a:r>
                      <a:r>
                        <a:rPr sz="1500" b="1" spc="-50" dirty="0">
                          <a:solidFill>
                            <a:srgbClr val="FFFFFF"/>
                          </a:solidFill>
                          <a:latin typeface="Hind Guntur Light" panose="02000000000000000000" pitchFamily="2" charset="0"/>
                          <a:cs typeface="Hind Guntur Light" panose="02000000000000000000" pitchFamily="2" charset="0"/>
                        </a:rPr>
                        <a:t>.</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64490">
                        <a:lnSpc>
                          <a:spcPct val="100000"/>
                        </a:lnSpc>
                        <a:spcBef>
                          <a:spcPts val="335"/>
                        </a:spcBef>
                      </a:pPr>
                      <a:r>
                        <a:rPr sz="1500" b="1" spc="-10">
                          <a:solidFill>
                            <a:srgbClr val="FFFFFF"/>
                          </a:solidFill>
                          <a:latin typeface="Hind Guntur Light" panose="02000000000000000000" pitchFamily="2" charset="0"/>
                          <a:cs typeface="Hind Guntur Light" panose="02000000000000000000" pitchFamily="2" charset="0"/>
                        </a:rPr>
                        <a:t>Planned</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b="1" spc="-20" dirty="0">
                          <a:solidFill>
                            <a:srgbClr val="FFFFFF"/>
                          </a:solidFill>
                          <a:latin typeface="Hind Guntur Light" panose="02000000000000000000" pitchFamily="2" charset="0"/>
                          <a:cs typeface="Hind Guntur Light" panose="02000000000000000000" pitchFamily="2" charset="0"/>
                        </a:rPr>
                        <a:t>Days</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b="1" spc="-10" dirty="0">
                          <a:solidFill>
                            <a:srgbClr val="FFFFFF"/>
                          </a:solidFill>
                          <a:latin typeface="Hind Guntur Light" panose="02000000000000000000" pitchFamily="2" charset="0"/>
                          <a:cs typeface="Hind Guntur Light" panose="02000000000000000000" pitchFamily="2" charset="0"/>
                        </a:rPr>
                        <a:t>Actual</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35"/>
                        </a:spcBef>
                      </a:pPr>
                      <a:r>
                        <a:rPr sz="1500" b="1" spc="-20" dirty="0">
                          <a:solidFill>
                            <a:srgbClr val="FFFFFF"/>
                          </a:solidFill>
                          <a:latin typeface="Hind Guntur Light" panose="02000000000000000000" pitchFamily="2" charset="0"/>
                          <a:cs typeface="Hind Guntur Light" panose="02000000000000000000" pitchFamily="2" charset="0"/>
                        </a:rPr>
                        <a:t>Days</a:t>
                      </a:r>
                      <a:endParaRPr sz="150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b="1" spc="-10" dirty="0">
                          <a:solidFill>
                            <a:srgbClr val="FFFFFF"/>
                          </a:solidFill>
                          <a:latin typeface="Hind Guntur Light" panose="02000000000000000000" pitchFamily="2" charset="0"/>
                          <a:cs typeface="Hind Guntur Light" panose="02000000000000000000" pitchFamily="2" charset="0"/>
                        </a:rPr>
                        <a:t>Remark</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46379" marR="224154" indent="-12700" algn="ctr">
                        <a:lnSpc>
                          <a:spcPct val="100000"/>
                        </a:lnSpc>
                        <a:spcBef>
                          <a:spcPts val="335"/>
                        </a:spcBef>
                      </a:pPr>
                      <a:r>
                        <a:rPr sz="1500" b="1" spc="-10" dirty="0">
                          <a:solidFill>
                            <a:srgbClr val="FFFFFF"/>
                          </a:solidFill>
                          <a:latin typeface="Hind Guntur Light" panose="02000000000000000000" pitchFamily="2" charset="0"/>
                          <a:cs typeface="Hind Guntur Light" panose="02000000000000000000" pitchFamily="2" charset="0"/>
                        </a:rPr>
                        <a:t>Date, </a:t>
                      </a:r>
                      <a:r>
                        <a:rPr sz="1500" b="1" spc="-20" dirty="0">
                          <a:solidFill>
                            <a:srgbClr val="FFFFFF"/>
                          </a:solidFill>
                          <a:latin typeface="Hind Guntur Light" panose="02000000000000000000" pitchFamily="2" charset="0"/>
                          <a:cs typeface="Hind Guntur Light" panose="02000000000000000000" pitchFamily="2" charset="0"/>
                        </a:rPr>
                        <a:t>2024</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93490">
                <a:tc>
                  <a:txBody>
                    <a:bodyPr/>
                    <a:lstStyle/>
                    <a:p>
                      <a:pPr algn="ctr">
                        <a:lnSpc>
                          <a:spcPct val="100000"/>
                        </a:lnSpc>
                        <a:spcBef>
                          <a:spcPts val="335"/>
                        </a:spcBef>
                      </a:pPr>
                      <a:r>
                        <a:rPr sz="1500" spc="-50" dirty="0">
                          <a:latin typeface="Hind Guntur Light" panose="02000000000000000000" pitchFamily="2" charset="0"/>
                          <a:cs typeface="Hind Guntur Light" panose="02000000000000000000" pitchFamily="2" charset="0"/>
                        </a:rPr>
                        <a:t>1</a:t>
                      </a:r>
                      <a:endParaRPr sz="150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278765">
                        <a:lnSpc>
                          <a:spcPct val="100000"/>
                        </a:lnSpc>
                        <a:spcBef>
                          <a:spcPts val="335"/>
                        </a:spcBef>
                      </a:pPr>
                      <a:r>
                        <a:rPr sz="1500">
                          <a:latin typeface="Hind Guntur Light" panose="02000000000000000000" pitchFamily="2" charset="0"/>
                          <a:cs typeface="Hind Guntur Light" panose="02000000000000000000" pitchFamily="2" charset="0"/>
                        </a:rPr>
                        <a:t>First</a:t>
                      </a:r>
                      <a:r>
                        <a:rPr sz="1500" spc="-20">
                          <a:latin typeface="Hind Guntur Light" panose="02000000000000000000" pitchFamily="2" charset="0"/>
                          <a:cs typeface="Hind Guntur Light" panose="02000000000000000000" pitchFamily="2" charset="0"/>
                        </a:rPr>
                        <a:t> Trip </a:t>
                      </a:r>
                      <a:r>
                        <a:rPr sz="1500">
                          <a:latin typeface="Hind Guntur Light" panose="02000000000000000000" pitchFamily="2" charset="0"/>
                          <a:cs typeface="Hind Guntur Light" panose="02000000000000000000" pitchFamily="2" charset="0"/>
                        </a:rPr>
                        <a:t>Equipment</a:t>
                      </a:r>
                      <a:r>
                        <a:rPr lang="en-US" sz="1500">
                          <a:latin typeface="Hind Guntur Light" panose="02000000000000000000" pitchFamily="2" charset="0"/>
                          <a:cs typeface="Hind Guntur Light" panose="02000000000000000000" pitchFamily="2" charset="0"/>
                        </a:rPr>
                        <a:t> </a:t>
                      </a:r>
                      <a:r>
                        <a:rPr sz="1500" spc="-25">
                          <a:latin typeface="Hind Guntur Light" panose="02000000000000000000" pitchFamily="2" charset="0"/>
                          <a:cs typeface="Hind Guntur Light" panose="02000000000000000000" pitchFamily="2" charset="0"/>
                        </a:rPr>
                        <a:t>Mob</a:t>
                      </a:r>
                      <a:endParaRPr sz="1500" dirty="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spc="-50" dirty="0">
                          <a:latin typeface="Hind Guntur Light" panose="02000000000000000000" pitchFamily="2" charset="0"/>
                          <a:cs typeface="Hind Guntur Light" panose="02000000000000000000" pitchFamily="2" charset="0"/>
                        </a:rPr>
                        <a:t>1</a:t>
                      </a:r>
                      <a:endParaRPr sz="150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307340">
                        <a:lnSpc>
                          <a:spcPct val="100000"/>
                        </a:lnSpc>
                        <a:spcBef>
                          <a:spcPts val="335"/>
                        </a:spcBef>
                      </a:pPr>
                      <a:r>
                        <a:rPr sz="1500" dirty="0">
                          <a:latin typeface="Hind Guntur Light" panose="02000000000000000000" pitchFamily="2" charset="0"/>
                          <a:cs typeface="Hind Guntur Light" panose="02000000000000000000" pitchFamily="2" charset="0"/>
                        </a:rPr>
                        <a:t>First</a:t>
                      </a:r>
                      <a:r>
                        <a:rPr sz="1500" spc="-20" dirty="0">
                          <a:latin typeface="Hind Guntur Light" panose="02000000000000000000" pitchFamily="2" charset="0"/>
                          <a:cs typeface="Hind Guntur Light" panose="02000000000000000000" pitchFamily="2" charset="0"/>
                        </a:rPr>
                        <a:t> Trip </a:t>
                      </a:r>
                      <a:r>
                        <a:rPr sz="1500" dirty="0">
                          <a:latin typeface="Hind Guntur Light" panose="02000000000000000000" pitchFamily="2" charset="0"/>
                          <a:cs typeface="Hind Guntur Light" panose="02000000000000000000" pitchFamily="2" charset="0"/>
                        </a:rPr>
                        <a:t>Equipment</a:t>
                      </a:r>
                      <a:r>
                        <a:rPr sz="1500" spc="-4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Mob</a:t>
                      </a:r>
                      <a:endParaRPr sz="150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35"/>
                        </a:spcBef>
                      </a:pPr>
                      <a:r>
                        <a:rPr sz="1500" spc="-50" dirty="0">
                          <a:latin typeface="Hind Guntur Light" panose="02000000000000000000" pitchFamily="2" charset="0"/>
                          <a:cs typeface="Hind Guntur Light" panose="02000000000000000000" pitchFamily="2" charset="0"/>
                        </a:rPr>
                        <a:t>2</a:t>
                      </a:r>
                      <a:endParaRPr sz="150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35"/>
                        </a:spcBef>
                        <a:buChar char="•"/>
                        <a:tabLst>
                          <a:tab pos="264160" algn="l"/>
                        </a:tabLst>
                      </a:pPr>
                      <a:r>
                        <a:rPr sz="1500" dirty="0">
                          <a:latin typeface="Hind Guntur Light" panose="02000000000000000000" pitchFamily="2" charset="0"/>
                          <a:cs typeface="Hind Guntur Light" panose="02000000000000000000" pitchFamily="2" charset="0"/>
                        </a:rPr>
                        <a:t>First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trip</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Mob to</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Dulang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Alpha</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on</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16</a:t>
                      </a:r>
                      <a:r>
                        <a:rPr sz="1500" baseline="27777" dirty="0">
                          <a:latin typeface="Hind Guntur Light" panose="02000000000000000000" pitchFamily="2" charset="0"/>
                          <a:cs typeface="Hind Guntur Light" panose="02000000000000000000" pitchFamily="2" charset="0"/>
                        </a:rPr>
                        <a:t>th</a:t>
                      </a:r>
                      <a:r>
                        <a:rPr sz="1500" spc="104"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October</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2024</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(11:00</a:t>
                      </a:r>
                      <a:r>
                        <a:rPr sz="1500" spc="-3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pm)</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Ariived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Dulang</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field</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on</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17</a:t>
                      </a:r>
                      <a:r>
                        <a:rPr sz="1500" baseline="27777" dirty="0">
                          <a:latin typeface="Hind Guntur Light" panose="02000000000000000000" pitchFamily="2" charset="0"/>
                          <a:cs typeface="Hind Guntur Light" panose="02000000000000000000" pitchFamily="2" charset="0"/>
                        </a:rPr>
                        <a:t>th</a:t>
                      </a:r>
                      <a:r>
                        <a:rPr sz="1500" spc="104"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October</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2024</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(5:00</a:t>
                      </a:r>
                      <a:r>
                        <a:rPr sz="1500" spc="-1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pm)</a:t>
                      </a:r>
                      <a:endParaRPr sz="1500" dirty="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26695" algn="ctr">
                        <a:lnSpc>
                          <a:spcPct val="100000"/>
                        </a:lnSpc>
                        <a:spcBef>
                          <a:spcPts val="335"/>
                        </a:spcBef>
                      </a:pPr>
                      <a:r>
                        <a:rPr sz="1500" spc="-10" dirty="0">
                          <a:latin typeface="Hind Guntur Light" panose="02000000000000000000" pitchFamily="2" charset="0"/>
                          <a:cs typeface="Hind Guntur Light" panose="02000000000000000000" pitchFamily="2" charset="0"/>
                        </a:rPr>
                        <a:t>16-</a:t>
                      </a:r>
                      <a:r>
                        <a:rPr sz="1500" spc="-35" dirty="0">
                          <a:latin typeface="Hind Guntur Light" panose="02000000000000000000" pitchFamily="2" charset="0"/>
                          <a:cs typeface="Hind Guntur Light" panose="02000000000000000000" pitchFamily="2" charset="0"/>
                        </a:rPr>
                        <a:t>17</a:t>
                      </a:r>
                      <a:endParaRPr sz="1500" dirty="0">
                        <a:latin typeface="Hind Guntur Light" panose="02000000000000000000" pitchFamily="2" charset="0"/>
                        <a:cs typeface="Hind Guntur Light" panose="02000000000000000000" pitchFamily="2" charset="0"/>
                      </a:endParaRPr>
                    </a:p>
                    <a:p>
                      <a:pPr marL="194945" algn="ctr">
                        <a:lnSpc>
                          <a:spcPct val="100000"/>
                        </a:lnSpc>
                      </a:pPr>
                      <a:r>
                        <a:rPr sz="1500" spc="-10" dirty="0">
                          <a:latin typeface="Hind Guntur Light" panose="02000000000000000000" pitchFamily="2" charset="0"/>
                          <a:cs typeface="Hind Guntur Light" panose="02000000000000000000" pitchFamily="2" charset="0"/>
                        </a:rPr>
                        <a:t>August</a:t>
                      </a:r>
                      <a:endParaRPr sz="1500" dirty="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825464">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2</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128270">
                        <a:lnSpc>
                          <a:spcPct val="100000"/>
                        </a:lnSpc>
                        <a:spcBef>
                          <a:spcPts val="340"/>
                        </a:spcBef>
                      </a:pPr>
                      <a:r>
                        <a:rPr sz="1500">
                          <a:latin typeface="Hind Guntur Light" panose="02000000000000000000" pitchFamily="2" charset="0"/>
                          <a:cs typeface="Hind Guntur Light" panose="02000000000000000000" pitchFamily="2" charset="0"/>
                        </a:rPr>
                        <a:t>Lifting</a:t>
                      </a:r>
                      <a:r>
                        <a:rPr sz="1500" spc="-30">
                          <a:latin typeface="Hind Guntur Light" panose="02000000000000000000" pitchFamily="2" charset="0"/>
                          <a:cs typeface="Hind Guntur Light" panose="02000000000000000000" pitchFamily="2" charset="0"/>
                        </a:rPr>
                        <a:t> </a:t>
                      </a:r>
                      <a:r>
                        <a:rPr sz="1500">
                          <a:latin typeface="Hind Guntur Light" panose="02000000000000000000" pitchFamily="2" charset="0"/>
                          <a:cs typeface="Hind Guntur Light" panose="02000000000000000000" pitchFamily="2" charset="0"/>
                        </a:rPr>
                        <a:t>Activity</a:t>
                      </a:r>
                      <a:r>
                        <a:rPr sz="1500" spc="-25">
                          <a:latin typeface="Hind Guntur Light" panose="02000000000000000000" pitchFamily="2" charset="0"/>
                          <a:cs typeface="Hind Guntur Light" panose="02000000000000000000" pitchFamily="2" charset="0"/>
                        </a:rPr>
                        <a:t> to </a:t>
                      </a:r>
                      <a:r>
                        <a:rPr sz="1500">
                          <a:latin typeface="Hind Guntur Light" panose="02000000000000000000" pitchFamily="2" charset="0"/>
                          <a:cs typeface="Hind Guntur Light" panose="02000000000000000000" pitchFamily="2" charset="0"/>
                        </a:rPr>
                        <a:t>Offload</a:t>
                      </a:r>
                      <a:r>
                        <a:rPr sz="1500" spc="-30">
                          <a:latin typeface="Hind Guntur Light" panose="02000000000000000000" pitchFamily="2" charset="0"/>
                          <a:cs typeface="Hind Guntur Light" panose="02000000000000000000" pitchFamily="2" charset="0"/>
                        </a:rPr>
                        <a:t> </a:t>
                      </a:r>
                      <a:r>
                        <a:rPr sz="1500" spc="-10">
                          <a:latin typeface="Hind Guntur Light" panose="02000000000000000000" pitchFamily="2" charset="0"/>
                          <a:cs typeface="Hind Guntur Light" panose="02000000000000000000" pitchFamily="2" charset="0"/>
                        </a:rPr>
                        <a:t>Equipment </a:t>
                      </a:r>
                      <a:r>
                        <a:rPr sz="1500">
                          <a:latin typeface="Hind Guntur Light" panose="02000000000000000000" pitchFamily="2" charset="0"/>
                          <a:cs typeface="Hind Guntur Light" panose="02000000000000000000" pitchFamily="2" charset="0"/>
                        </a:rPr>
                        <a:t>on</a:t>
                      </a:r>
                      <a:r>
                        <a:rPr sz="1500" spc="-15">
                          <a:latin typeface="Hind Guntur Light" panose="02000000000000000000" pitchFamily="2" charset="0"/>
                          <a:cs typeface="Hind Guntur Light" panose="02000000000000000000" pitchFamily="2" charset="0"/>
                        </a:rPr>
                        <a:t> </a:t>
                      </a:r>
                      <a:r>
                        <a:rPr sz="1500">
                          <a:latin typeface="Hind Guntur Light" panose="02000000000000000000" pitchFamily="2" charset="0"/>
                          <a:cs typeface="Hind Guntur Light" panose="02000000000000000000" pitchFamily="2" charset="0"/>
                        </a:rPr>
                        <a:t>Dlg</a:t>
                      </a:r>
                      <a:r>
                        <a:rPr sz="1500" spc="-10">
                          <a:latin typeface="Hind Guntur Light" panose="02000000000000000000" pitchFamily="2" charset="0"/>
                          <a:cs typeface="Hind Guntur Light" panose="02000000000000000000" pitchFamily="2" charset="0"/>
                        </a:rPr>
                        <a:t> </a:t>
                      </a:r>
                      <a:r>
                        <a:rPr sz="1500" spc="-50">
                          <a:latin typeface="Hind Guntur Light" panose="02000000000000000000" pitchFamily="2" charset="0"/>
                          <a:cs typeface="Hind Guntur Light" panose="02000000000000000000" pitchFamily="2" charset="0"/>
                        </a:rPr>
                        <a:t>A</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3</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156210">
                        <a:lnSpc>
                          <a:spcPct val="100000"/>
                        </a:lnSpc>
                        <a:spcBef>
                          <a:spcPts val="340"/>
                        </a:spcBef>
                      </a:pPr>
                      <a:r>
                        <a:rPr sz="1500" dirty="0">
                          <a:latin typeface="Hind Guntur Light" panose="02000000000000000000" pitchFamily="2" charset="0"/>
                          <a:cs typeface="Hind Guntur Light" panose="02000000000000000000" pitchFamily="2" charset="0"/>
                        </a:rPr>
                        <a:t>Lifting</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Activity</a:t>
                      </a:r>
                      <a:r>
                        <a:rPr sz="1500" spc="-25" dirty="0">
                          <a:latin typeface="Hind Guntur Light" panose="02000000000000000000" pitchFamily="2" charset="0"/>
                          <a:cs typeface="Hind Guntur Light" panose="02000000000000000000" pitchFamily="2" charset="0"/>
                        </a:rPr>
                        <a:t> to </a:t>
                      </a:r>
                      <a:r>
                        <a:rPr sz="1500" dirty="0">
                          <a:latin typeface="Hind Guntur Light" panose="02000000000000000000" pitchFamily="2" charset="0"/>
                          <a:cs typeface="Hind Guntur Light" panose="02000000000000000000" pitchFamily="2" charset="0"/>
                        </a:rPr>
                        <a:t>Offload</a:t>
                      </a:r>
                      <a:r>
                        <a:rPr sz="1500" spc="-3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Equipment </a:t>
                      </a:r>
                      <a:r>
                        <a:rPr sz="1500" dirty="0">
                          <a:latin typeface="Hind Guntur Light" panose="02000000000000000000" pitchFamily="2" charset="0"/>
                          <a:cs typeface="Hind Guntur Light" panose="02000000000000000000" pitchFamily="2" charset="0"/>
                        </a:rPr>
                        <a:t>on</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Dlg</a:t>
                      </a:r>
                      <a:r>
                        <a:rPr sz="1500" spc="-10" dirty="0">
                          <a:latin typeface="Hind Guntur Light" panose="02000000000000000000" pitchFamily="2" charset="0"/>
                          <a:cs typeface="Hind Guntur Light" panose="02000000000000000000" pitchFamily="2" charset="0"/>
                        </a:rPr>
                        <a:t> </a:t>
                      </a:r>
                      <a:r>
                        <a:rPr sz="1500" spc="-50" dirty="0">
                          <a:latin typeface="Hind Guntur Light" panose="02000000000000000000" pitchFamily="2" charset="0"/>
                          <a:cs typeface="Hind Guntur Light" panose="02000000000000000000" pitchFamily="2" charset="0"/>
                        </a:rPr>
                        <a:t>A</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40"/>
                        </a:spcBef>
                      </a:pPr>
                      <a:r>
                        <a:rPr sz="1500" spc="-50" dirty="0">
                          <a:latin typeface="Hind Guntur Light" panose="02000000000000000000" pitchFamily="2" charset="0"/>
                          <a:cs typeface="Hind Guntur Light" panose="02000000000000000000" pitchFamily="2" charset="0"/>
                        </a:rPr>
                        <a:t>3</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0"/>
                        </a:spcBef>
                        <a:buChar char="•"/>
                        <a:tabLst>
                          <a:tab pos="264160" algn="l"/>
                        </a:tabLst>
                      </a:pPr>
                      <a:r>
                        <a:rPr sz="1500" dirty="0">
                          <a:latin typeface="Hind Guntur Light" panose="02000000000000000000" pitchFamily="2" charset="0"/>
                          <a:cs typeface="Hind Guntur Light" panose="02000000000000000000" pitchFamily="2" charset="0"/>
                        </a:rPr>
                        <a:t>Perform</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lifting</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acitivity</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for</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CTU</a:t>
                      </a:r>
                      <a:r>
                        <a:rPr sz="1500" spc="-10" dirty="0">
                          <a:latin typeface="Hind Guntur Light" panose="02000000000000000000" pitchFamily="2" charset="0"/>
                          <a:cs typeface="Hind Guntur Light" panose="02000000000000000000" pitchFamily="2" charset="0"/>
                        </a:rPr>
                        <a:t> equipment</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82245" algn="ctr">
                        <a:lnSpc>
                          <a:spcPct val="100000"/>
                        </a:lnSpc>
                        <a:spcBef>
                          <a:spcPts val="340"/>
                        </a:spcBef>
                      </a:pPr>
                      <a:r>
                        <a:rPr sz="1500" dirty="0">
                          <a:latin typeface="Hind Guntur Light" panose="02000000000000000000" pitchFamily="2" charset="0"/>
                          <a:cs typeface="Hind Guntur Light" panose="02000000000000000000" pitchFamily="2" charset="0"/>
                        </a:rPr>
                        <a:t>18</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20</a:t>
                      </a:r>
                      <a:endParaRPr sz="1500" dirty="0">
                        <a:latin typeface="Hind Guntur Light" panose="02000000000000000000" pitchFamily="2" charset="0"/>
                        <a:cs typeface="Hind Guntur Light" panose="02000000000000000000" pitchFamily="2" charset="0"/>
                      </a:endParaRPr>
                    </a:p>
                    <a:p>
                      <a:pPr marL="194945" algn="ctr">
                        <a:lnSpc>
                          <a:spcPct val="100000"/>
                        </a:lnSpc>
                      </a:pPr>
                      <a:r>
                        <a:rPr sz="1500" spc="-10" dirty="0">
                          <a:latin typeface="Hind Guntur Light" panose="02000000000000000000" pitchFamily="2" charset="0"/>
                          <a:cs typeface="Hind Guntur Light" panose="02000000000000000000" pitchFamily="2" charset="0"/>
                        </a:rPr>
                        <a:t>August</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73826">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3</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278765">
                        <a:lnSpc>
                          <a:spcPct val="100000"/>
                        </a:lnSpc>
                        <a:spcBef>
                          <a:spcPts val="340"/>
                        </a:spcBef>
                      </a:pPr>
                      <a:r>
                        <a:rPr sz="1500">
                          <a:latin typeface="Hind Guntur Light" panose="02000000000000000000" pitchFamily="2" charset="0"/>
                          <a:cs typeface="Hind Guntur Light" panose="02000000000000000000" pitchFamily="2" charset="0"/>
                        </a:rPr>
                        <a:t>Second</a:t>
                      </a:r>
                      <a:r>
                        <a:rPr sz="1500" spc="-30">
                          <a:latin typeface="Hind Guntur Light" panose="02000000000000000000" pitchFamily="2" charset="0"/>
                          <a:cs typeface="Hind Guntur Light" panose="02000000000000000000" pitchFamily="2" charset="0"/>
                        </a:rPr>
                        <a:t> </a:t>
                      </a:r>
                      <a:r>
                        <a:rPr sz="1500" spc="-20">
                          <a:latin typeface="Hind Guntur Light" panose="02000000000000000000" pitchFamily="2" charset="0"/>
                          <a:cs typeface="Hind Guntur Light" panose="02000000000000000000" pitchFamily="2" charset="0"/>
                        </a:rPr>
                        <a:t>Trip </a:t>
                      </a:r>
                      <a:r>
                        <a:rPr sz="1500">
                          <a:latin typeface="Hind Guntur Light" panose="02000000000000000000" pitchFamily="2" charset="0"/>
                          <a:cs typeface="Hind Guntur Light" panose="02000000000000000000" pitchFamily="2" charset="0"/>
                        </a:rPr>
                        <a:t>Equipment</a:t>
                      </a:r>
                      <a:r>
                        <a:rPr sz="1500" spc="-45">
                          <a:latin typeface="Hind Guntur Light" panose="02000000000000000000" pitchFamily="2" charset="0"/>
                          <a:cs typeface="Hind Guntur Light" panose="02000000000000000000" pitchFamily="2" charset="0"/>
                        </a:rPr>
                        <a:t> </a:t>
                      </a:r>
                      <a:r>
                        <a:rPr sz="1500" spc="-25">
                          <a:latin typeface="Hind Guntur Light" panose="02000000000000000000" pitchFamily="2" charset="0"/>
                          <a:cs typeface="Hind Guntur Light" panose="02000000000000000000" pitchFamily="2" charset="0"/>
                        </a:rPr>
                        <a:t>Mob</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2</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307340">
                        <a:lnSpc>
                          <a:spcPct val="100000"/>
                        </a:lnSpc>
                        <a:spcBef>
                          <a:spcPts val="340"/>
                        </a:spcBef>
                      </a:pPr>
                      <a:r>
                        <a:rPr sz="1500" dirty="0">
                          <a:latin typeface="Hind Guntur Light" panose="02000000000000000000" pitchFamily="2" charset="0"/>
                          <a:cs typeface="Hind Guntur Light" panose="02000000000000000000" pitchFamily="2" charset="0"/>
                        </a:rPr>
                        <a:t>Second</a:t>
                      </a:r>
                      <a:r>
                        <a:rPr sz="1500" spc="-3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Trip </a:t>
                      </a:r>
                      <a:r>
                        <a:rPr sz="1500" dirty="0">
                          <a:latin typeface="Hind Guntur Light" panose="02000000000000000000" pitchFamily="2" charset="0"/>
                          <a:cs typeface="Hind Guntur Light" panose="02000000000000000000" pitchFamily="2" charset="0"/>
                        </a:rPr>
                        <a:t>Equipment</a:t>
                      </a:r>
                      <a:r>
                        <a:rPr sz="1500" spc="-4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Mob</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40"/>
                        </a:spcBef>
                      </a:pPr>
                      <a:r>
                        <a:rPr sz="1500" spc="-50" dirty="0">
                          <a:latin typeface="Hind Guntur Light" panose="02000000000000000000" pitchFamily="2" charset="0"/>
                          <a:cs typeface="Hind Guntur Light" panose="02000000000000000000" pitchFamily="2" charset="0"/>
                        </a:rPr>
                        <a:t>2</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0"/>
                        </a:spcBef>
                        <a:buChar char="•"/>
                        <a:tabLst>
                          <a:tab pos="264160" algn="l"/>
                        </a:tabLst>
                      </a:pPr>
                      <a:r>
                        <a:rPr sz="1500" dirty="0">
                          <a:latin typeface="Hind Guntur Light" panose="02000000000000000000" pitchFamily="2" charset="0"/>
                          <a:cs typeface="Hind Guntur Light" panose="02000000000000000000" pitchFamily="2" charset="0"/>
                        </a:rPr>
                        <a:t>Berthing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date</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defer</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21</a:t>
                      </a:r>
                      <a:r>
                        <a:rPr sz="1500" baseline="27777" dirty="0">
                          <a:latin typeface="Hind Guntur Light" panose="02000000000000000000" pitchFamily="2" charset="0"/>
                          <a:cs typeface="Hind Guntur Light" panose="02000000000000000000" pitchFamily="2" charset="0"/>
                        </a:rPr>
                        <a:t>st</a:t>
                      </a:r>
                      <a:r>
                        <a:rPr sz="1500" spc="82"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August</a:t>
                      </a:r>
                      <a:r>
                        <a:rPr sz="1500" spc="-10" dirty="0">
                          <a:latin typeface="Hind Guntur Light" panose="02000000000000000000" pitchFamily="2" charset="0"/>
                          <a:cs typeface="Hind Guntur Light" panose="02000000000000000000" pitchFamily="2" charset="0"/>
                        </a:rPr>
                        <a:t> 2024.</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TK</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arrived</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Dulang</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Field</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evening</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22</a:t>
                      </a:r>
                      <a:r>
                        <a:rPr sz="1500" baseline="27777" dirty="0">
                          <a:latin typeface="Hind Guntur Light" panose="02000000000000000000" pitchFamily="2" charset="0"/>
                          <a:cs typeface="Hind Guntur Light" panose="02000000000000000000" pitchFamily="2" charset="0"/>
                        </a:rPr>
                        <a:t>nd</a:t>
                      </a:r>
                      <a:r>
                        <a:rPr sz="1500" spc="97"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August</a:t>
                      </a:r>
                      <a:r>
                        <a:rPr sz="1500" spc="-20" dirty="0">
                          <a:latin typeface="Hind Guntur Light" panose="02000000000000000000" pitchFamily="2" charset="0"/>
                          <a:cs typeface="Hind Guntur Light" panose="02000000000000000000" pitchFamily="2" charset="0"/>
                        </a:rPr>
                        <a:t> 2024</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82245" algn="ctr">
                        <a:lnSpc>
                          <a:spcPct val="100000"/>
                        </a:lnSpc>
                        <a:spcBef>
                          <a:spcPts val="340"/>
                        </a:spcBef>
                      </a:pPr>
                      <a:r>
                        <a:rPr sz="1500" dirty="0">
                          <a:latin typeface="Hind Guntur Light" panose="02000000000000000000" pitchFamily="2" charset="0"/>
                          <a:cs typeface="Hind Guntur Light" panose="02000000000000000000" pitchFamily="2" charset="0"/>
                        </a:rPr>
                        <a:t>21</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22</a:t>
                      </a:r>
                      <a:endParaRPr sz="1500">
                        <a:latin typeface="Hind Guntur Light" panose="02000000000000000000" pitchFamily="2" charset="0"/>
                        <a:cs typeface="Hind Guntur Light" panose="02000000000000000000" pitchFamily="2" charset="0"/>
                      </a:endParaRPr>
                    </a:p>
                    <a:p>
                      <a:pPr marL="194945" algn="ctr">
                        <a:lnSpc>
                          <a:spcPct val="100000"/>
                        </a:lnSpc>
                      </a:pPr>
                      <a:r>
                        <a:rPr sz="1500" spc="-10" dirty="0">
                          <a:latin typeface="Hind Guntur Light" panose="02000000000000000000" pitchFamily="2" charset="0"/>
                          <a:cs typeface="Hind Guntur Light" panose="02000000000000000000" pitchFamily="2" charset="0"/>
                        </a:rPr>
                        <a:t>August</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1446068">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4</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101600">
                        <a:lnSpc>
                          <a:spcPct val="100000"/>
                        </a:lnSpc>
                        <a:spcBef>
                          <a:spcPts val="340"/>
                        </a:spcBef>
                      </a:pPr>
                      <a:r>
                        <a:rPr sz="1500">
                          <a:latin typeface="Hind Guntur Light" panose="02000000000000000000" pitchFamily="2" charset="0"/>
                          <a:cs typeface="Hind Guntur Light" panose="02000000000000000000" pitchFamily="2" charset="0"/>
                        </a:rPr>
                        <a:t>Lifting</a:t>
                      </a:r>
                      <a:r>
                        <a:rPr sz="1500" spc="-30">
                          <a:latin typeface="Hind Guntur Light" panose="02000000000000000000" pitchFamily="2" charset="0"/>
                          <a:cs typeface="Hind Guntur Light" panose="02000000000000000000" pitchFamily="2" charset="0"/>
                        </a:rPr>
                        <a:t> </a:t>
                      </a:r>
                      <a:r>
                        <a:rPr sz="1500">
                          <a:latin typeface="Hind Guntur Light" panose="02000000000000000000" pitchFamily="2" charset="0"/>
                          <a:cs typeface="Hind Guntur Light" panose="02000000000000000000" pitchFamily="2" charset="0"/>
                        </a:rPr>
                        <a:t>Activity</a:t>
                      </a:r>
                      <a:r>
                        <a:rPr sz="1500" spc="-20">
                          <a:latin typeface="Hind Guntur Light" panose="02000000000000000000" pitchFamily="2" charset="0"/>
                          <a:cs typeface="Hind Guntur Light" panose="02000000000000000000" pitchFamily="2" charset="0"/>
                        </a:rPr>
                        <a:t> </a:t>
                      </a:r>
                      <a:r>
                        <a:rPr sz="1500">
                          <a:latin typeface="Hind Guntur Light" panose="02000000000000000000" pitchFamily="2" charset="0"/>
                          <a:cs typeface="Hind Guntur Light" panose="02000000000000000000" pitchFamily="2" charset="0"/>
                        </a:rPr>
                        <a:t>/</a:t>
                      </a:r>
                      <a:r>
                        <a:rPr sz="1500" spc="-5">
                          <a:latin typeface="Hind Guntur Light" panose="02000000000000000000" pitchFamily="2" charset="0"/>
                          <a:cs typeface="Hind Guntur Light" panose="02000000000000000000" pitchFamily="2" charset="0"/>
                        </a:rPr>
                        <a:t> </a:t>
                      </a:r>
                      <a:r>
                        <a:rPr sz="1500" spc="-25">
                          <a:latin typeface="Hind Guntur Light" panose="02000000000000000000" pitchFamily="2" charset="0"/>
                          <a:cs typeface="Hind Guntur Light" panose="02000000000000000000" pitchFamily="2" charset="0"/>
                        </a:rPr>
                        <a:t>Rig </a:t>
                      </a:r>
                      <a:r>
                        <a:rPr sz="1500">
                          <a:latin typeface="Hind Guntur Light" panose="02000000000000000000" pitchFamily="2" charset="0"/>
                          <a:cs typeface="Hind Guntur Light" panose="02000000000000000000" pitchFamily="2" charset="0"/>
                        </a:rPr>
                        <a:t>up</a:t>
                      </a:r>
                      <a:r>
                        <a:rPr sz="1500" spc="-25">
                          <a:latin typeface="Hind Guntur Light" panose="02000000000000000000" pitchFamily="2" charset="0"/>
                          <a:cs typeface="Hind Guntur Light" panose="02000000000000000000" pitchFamily="2" charset="0"/>
                        </a:rPr>
                        <a:t> </a:t>
                      </a:r>
                      <a:r>
                        <a:rPr sz="1500">
                          <a:latin typeface="Hind Guntur Light" panose="02000000000000000000" pitchFamily="2" charset="0"/>
                          <a:cs typeface="Hind Guntur Light" panose="02000000000000000000" pitchFamily="2" charset="0"/>
                        </a:rPr>
                        <a:t>CTU</a:t>
                      </a:r>
                      <a:r>
                        <a:rPr sz="1500" spc="-15">
                          <a:latin typeface="Hind Guntur Light" panose="02000000000000000000" pitchFamily="2" charset="0"/>
                          <a:cs typeface="Hind Guntur Light" panose="02000000000000000000" pitchFamily="2" charset="0"/>
                        </a:rPr>
                        <a:t> </a:t>
                      </a:r>
                      <a:r>
                        <a:rPr sz="1500" spc="-10">
                          <a:latin typeface="Hind Guntur Light" panose="02000000000000000000" pitchFamily="2" charset="0"/>
                          <a:cs typeface="Hind Guntur Light" panose="02000000000000000000" pitchFamily="2" charset="0"/>
                        </a:rPr>
                        <a:t>Equipment</a:t>
                      </a:r>
                      <a:endParaRPr sz="1500">
                        <a:latin typeface="Hind Guntur Light" panose="02000000000000000000" pitchFamily="2" charset="0"/>
                        <a:cs typeface="Hind Guntur Light" panose="02000000000000000000" pitchFamily="2" charset="0"/>
                      </a:endParaRPr>
                    </a:p>
                    <a:p>
                      <a:pPr marL="91440">
                        <a:lnSpc>
                          <a:spcPct val="100000"/>
                        </a:lnSpc>
                      </a:pPr>
                      <a:r>
                        <a:rPr sz="1500">
                          <a:latin typeface="Hind Guntur Light" panose="02000000000000000000" pitchFamily="2" charset="0"/>
                          <a:cs typeface="Hind Guntur Light" panose="02000000000000000000" pitchFamily="2" charset="0"/>
                        </a:rPr>
                        <a:t>/</a:t>
                      </a:r>
                      <a:r>
                        <a:rPr sz="1500" spc="-5">
                          <a:latin typeface="Hind Guntur Light" panose="02000000000000000000" pitchFamily="2" charset="0"/>
                          <a:cs typeface="Hind Guntur Light" panose="02000000000000000000" pitchFamily="2" charset="0"/>
                        </a:rPr>
                        <a:t> </a:t>
                      </a:r>
                      <a:r>
                        <a:rPr sz="1500">
                          <a:latin typeface="Hind Guntur Light" panose="02000000000000000000" pitchFamily="2" charset="0"/>
                          <a:cs typeface="Hind Guntur Light" panose="02000000000000000000" pitchFamily="2" charset="0"/>
                        </a:rPr>
                        <a:t>Slickline</a:t>
                      </a:r>
                      <a:r>
                        <a:rPr sz="1500" spc="-45">
                          <a:latin typeface="Hind Guntur Light" panose="02000000000000000000" pitchFamily="2" charset="0"/>
                          <a:cs typeface="Hind Guntur Light" panose="02000000000000000000" pitchFamily="2" charset="0"/>
                        </a:rPr>
                        <a:t> </a:t>
                      </a:r>
                      <a:r>
                        <a:rPr sz="1500" spc="-10">
                          <a:latin typeface="Hind Guntur Light" panose="02000000000000000000" pitchFamily="2" charset="0"/>
                          <a:cs typeface="Hind Guntur Light" panose="02000000000000000000" pitchFamily="2" charset="0"/>
                        </a:rPr>
                        <a:t>Activity</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6</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130175">
                        <a:lnSpc>
                          <a:spcPct val="100000"/>
                        </a:lnSpc>
                        <a:spcBef>
                          <a:spcPts val="340"/>
                        </a:spcBef>
                      </a:pPr>
                      <a:r>
                        <a:rPr sz="1500" dirty="0">
                          <a:latin typeface="Hind Guntur Light" panose="02000000000000000000" pitchFamily="2" charset="0"/>
                          <a:cs typeface="Hind Guntur Light" panose="02000000000000000000" pitchFamily="2" charset="0"/>
                        </a:rPr>
                        <a:t>Lifting</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Activity</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Rig </a:t>
                      </a:r>
                      <a:r>
                        <a:rPr sz="1500" dirty="0">
                          <a:latin typeface="Hind Guntur Light" panose="02000000000000000000" pitchFamily="2" charset="0"/>
                          <a:cs typeface="Hind Guntur Light" panose="02000000000000000000" pitchFamily="2" charset="0"/>
                        </a:rPr>
                        <a:t>up</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CTU</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Equipment</a:t>
                      </a:r>
                      <a:endParaRPr sz="1500">
                        <a:latin typeface="Hind Guntur Light" panose="02000000000000000000" pitchFamily="2" charset="0"/>
                        <a:cs typeface="Hind Guntur Light" panose="02000000000000000000" pitchFamily="2" charset="0"/>
                      </a:endParaRPr>
                    </a:p>
                    <a:p>
                      <a:pPr marL="91440">
                        <a:lnSpc>
                          <a:spcPct val="100000"/>
                        </a:lnSpc>
                      </a:pP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Slickline</a:t>
                      </a:r>
                      <a:r>
                        <a:rPr sz="1500" spc="-4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Activity</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40"/>
                        </a:spcBef>
                      </a:pPr>
                      <a:r>
                        <a:rPr sz="1500" spc="-50" dirty="0">
                          <a:latin typeface="Hind Guntur Light" panose="02000000000000000000" pitchFamily="2" charset="0"/>
                          <a:cs typeface="Hind Guntur Light" panose="02000000000000000000" pitchFamily="2" charset="0"/>
                        </a:rPr>
                        <a:t>8</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0"/>
                        </a:spcBef>
                        <a:buChar char="•"/>
                        <a:tabLst>
                          <a:tab pos="264160" algn="l"/>
                        </a:tabLst>
                      </a:pPr>
                      <a:r>
                        <a:rPr sz="1500" dirty="0">
                          <a:latin typeface="Hind Guntur Light" panose="02000000000000000000" pitchFamily="2" charset="0"/>
                          <a:cs typeface="Hind Guntur Light" panose="02000000000000000000" pitchFamily="2" charset="0"/>
                        </a:rPr>
                        <a:t>Crew</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arrived</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late</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Dulang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Alpha</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due</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washdown</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maindeck</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Dulang</a:t>
                      </a:r>
                      <a:r>
                        <a:rPr sz="1500" spc="-3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Delta.</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Perform</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Offload</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from</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Two Kasturi</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Dulang</a:t>
                      </a:r>
                      <a:r>
                        <a:rPr sz="1500" spc="-3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Alpha.</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Rig</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Up</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CTU</a:t>
                      </a:r>
                      <a:r>
                        <a:rPr sz="1500" spc="-10" dirty="0">
                          <a:latin typeface="Hind Guntur Light" panose="02000000000000000000" pitchFamily="2" charset="0"/>
                          <a:cs typeface="Hind Guntur Light" panose="02000000000000000000" pitchFamily="2" charset="0"/>
                        </a:rPr>
                        <a:t> equipment</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Slickline</a:t>
                      </a:r>
                      <a:r>
                        <a:rPr sz="1500" spc="-4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activity</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work on</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well</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a:t>
                      </a:r>
                      <a:r>
                        <a:rPr sz="1500" spc="-25" dirty="0">
                          <a:latin typeface="Hind Guntur Light" panose="02000000000000000000" pitchFamily="2" charset="0"/>
                          <a:cs typeface="Hind Guntur Light" panose="02000000000000000000" pitchFamily="2" charset="0"/>
                        </a:rPr>
                        <a:t>12.</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Slickline</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unable</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close</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SSD#2.</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CT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rig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up</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on</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well.</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96215" algn="ctr">
                        <a:lnSpc>
                          <a:spcPct val="100000"/>
                        </a:lnSpc>
                        <a:spcBef>
                          <a:spcPts val="340"/>
                        </a:spcBef>
                      </a:pPr>
                      <a:r>
                        <a:rPr sz="1500" dirty="0">
                          <a:latin typeface="Hind Guntur Light" panose="02000000000000000000" pitchFamily="2" charset="0"/>
                          <a:cs typeface="Hind Guntur Light" panose="02000000000000000000" pitchFamily="2" charset="0"/>
                        </a:rPr>
                        <a:t>23</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30</a:t>
                      </a:r>
                      <a:endParaRPr sz="1500" dirty="0">
                        <a:latin typeface="Hind Guntur Light" panose="02000000000000000000" pitchFamily="2" charset="0"/>
                        <a:cs typeface="Hind Guntur Light" panose="02000000000000000000" pitchFamily="2" charset="0"/>
                      </a:endParaRPr>
                    </a:p>
                    <a:p>
                      <a:pPr marL="211454" algn="ctr">
                        <a:lnSpc>
                          <a:spcPct val="100000"/>
                        </a:lnSpc>
                      </a:pPr>
                      <a:r>
                        <a:rPr sz="1500" spc="-10" dirty="0">
                          <a:latin typeface="Hind Guntur Light" panose="02000000000000000000" pitchFamily="2" charset="0"/>
                          <a:cs typeface="Hind Guntur Light" panose="02000000000000000000" pitchFamily="2" charset="0"/>
                        </a:rPr>
                        <a:t>August</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1662978">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5</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86995">
                        <a:lnSpc>
                          <a:spcPct val="100000"/>
                        </a:lnSpc>
                        <a:spcBef>
                          <a:spcPts val="340"/>
                        </a:spcBef>
                      </a:pPr>
                      <a:r>
                        <a:rPr sz="1500">
                          <a:latin typeface="Hind Guntur Light" panose="02000000000000000000" pitchFamily="2" charset="0"/>
                          <a:cs typeface="Hind Guntur Light" panose="02000000000000000000" pitchFamily="2" charset="0"/>
                        </a:rPr>
                        <a:t>CTU</a:t>
                      </a:r>
                      <a:r>
                        <a:rPr sz="1500" spc="-20">
                          <a:latin typeface="Hind Guntur Light" panose="02000000000000000000" pitchFamily="2" charset="0"/>
                          <a:cs typeface="Hind Guntur Light" panose="02000000000000000000" pitchFamily="2" charset="0"/>
                        </a:rPr>
                        <a:t> </a:t>
                      </a:r>
                      <a:r>
                        <a:rPr sz="1500">
                          <a:latin typeface="Hind Guntur Light" panose="02000000000000000000" pitchFamily="2" charset="0"/>
                          <a:cs typeface="Hind Guntur Light" panose="02000000000000000000" pitchFamily="2" charset="0"/>
                        </a:rPr>
                        <a:t>Run#1:</a:t>
                      </a:r>
                      <a:r>
                        <a:rPr sz="1500" spc="-45">
                          <a:latin typeface="Hind Guntur Light" panose="02000000000000000000" pitchFamily="2" charset="0"/>
                          <a:cs typeface="Hind Guntur Light" panose="02000000000000000000" pitchFamily="2" charset="0"/>
                        </a:rPr>
                        <a:t> </a:t>
                      </a:r>
                      <a:r>
                        <a:rPr sz="1500" spc="-10">
                          <a:latin typeface="Hind Guntur Light" panose="02000000000000000000" pitchFamily="2" charset="0"/>
                          <a:cs typeface="Hind Guntur Light" panose="02000000000000000000" pitchFamily="2" charset="0"/>
                        </a:rPr>
                        <a:t>Milling </a:t>
                      </a:r>
                      <a:r>
                        <a:rPr sz="1500">
                          <a:latin typeface="Hind Guntur Light" panose="02000000000000000000" pitchFamily="2" charset="0"/>
                          <a:cs typeface="Hind Guntur Light" panose="02000000000000000000" pitchFamily="2" charset="0"/>
                        </a:rPr>
                        <a:t>TOF</a:t>
                      </a:r>
                      <a:r>
                        <a:rPr sz="1500" spc="-20">
                          <a:latin typeface="Hind Guntur Light" panose="02000000000000000000" pitchFamily="2" charset="0"/>
                          <a:cs typeface="Hind Guntur Light" panose="02000000000000000000" pitchFamily="2" charset="0"/>
                        </a:rPr>
                        <a:t> </a:t>
                      </a:r>
                      <a:r>
                        <a:rPr sz="1500">
                          <a:latin typeface="Hind Guntur Light" panose="02000000000000000000" pitchFamily="2" charset="0"/>
                          <a:cs typeface="Hind Guntur Light" panose="02000000000000000000" pitchFamily="2" charset="0"/>
                        </a:rPr>
                        <a:t>with</a:t>
                      </a:r>
                      <a:r>
                        <a:rPr sz="1500" spc="-20">
                          <a:latin typeface="Hind Guntur Light" panose="02000000000000000000" pitchFamily="2" charset="0"/>
                          <a:cs typeface="Hind Guntur Light" panose="02000000000000000000" pitchFamily="2" charset="0"/>
                        </a:rPr>
                        <a:t> Burn</a:t>
                      </a:r>
                      <a:r>
                        <a:rPr sz="1500" spc="500">
                          <a:latin typeface="Hind Guntur Light" panose="02000000000000000000" pitchFamily="2" charset="0"/>
                          <a:cs typeface="Hind Guntur Light" panose="02000000000000000000" pitchFamily="2" charset="0"/>
                        </a:rPr>
                        <a:t> </a:t>
                      </a:r>
                      <a:r>
                        <a:rPr sz="1500">
                          <a:latin typeface="Hind Guntur Light" panose="02000000000000000000" pitchFamily="2" charset="0"/>
                          <a:cs typeface="Hind Guntur Light" panose="02000000000000000000" pitchFamily="2" charset="0"/>
                        </a:rPr>
                        <a:t>shoe</a:t>
                      </a:r>
                      <a:r>
                        <a:rPr sz="1500" spc="-25">
                          <a:latin typeface="Hind Guntur Light" panose="02000000000000000000" pitchFamily="2" charset="0"/>
                          <a:cs typeface="Hind Guntur Light" panose="02000000000000000000" pitchFamily="2" charset="0"/>
                        </a:rPr>
                        <a:t> </a:t>
                      </a:r>
                      <a:r>
                        <a:rPr sz="1500" spc="-10">
                          <a:latin typeface="Hind Guntur Light" panose="02000000000000000000" pitchFamily="2" charset="0"/>
                          <a:cs typeface="Hind Guntur Light" panose="02000000000000000000" pitchFamily="2" charset="0"/>
                        </a:rPr>
                        <a:t>Milling</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3</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87630" algn="just">
                        <a:lnSpc>
                          <a:spcPct val="100000"/>
                        </a:lnSpc>
                        <a:spcBef>
                          <a:spcPts val="340"/>
                        </a:spcBef>
                      </a:pPr>
                      <a:r>
                        <a:rPr sz="1500" dirty="0">
                          <a:latin typeface="Hind Guntur Light" panose="02000000000000000000" pitchFamily="2" charset="0"/>
                          <a:cs typeface="Hind Guntur Light" panose="02000000000000000000" pitchFamily="2" charset="0"/>
                        </a:rPr>
                        <a:t>CTU</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Run#1:</a:t>
                      </a:r>
                      <a:r>
                        <a:rPr sz="1500" spc="-4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Milling </a:t>
                      </a:r>
                      <a:r>
                        <a:rPr sz="1500" dirty="0">
                          <a:latin typeface="Hind Guntur Light" panose="02000000000000000000" pitchFamily="2" charset="0"/>
                          <a:cs typeface="Hind Guntur Light" panose="02000000000000000000" pitchFamily="2" charset="0"/>
                        </a:rPr>
                        <a:t>TOF</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Burn</a:t>
                      </a:r>
                      <a:r>
                        <a:rPr sz="1500" spc="-3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shoe </a:t>
                      </a:r>
                      <a:r>
                        <a:rPr sz="1500" spc="-10" dirty="0">
                          <a:latin typeface="Hind Guntur Light" panose="02000000000000000000" pitchFamily="2" charset="0"/>
                          <a:cs typeface="Hind Guntur Light" panose="02000000000000000000" pitchFamily="2" charset="0"/>
                        </a:rPr>
                        <a:t>Milling</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0"/>
                        </a:spcBef>
                      </a:pPr>
                      <a:r>
                        <a:rPr sz="1500" spc="-25" dirty="0">
                          <a:latin typeface="Hind Guntur Light" panose="02000000000000000000" pitchFamily="2" charset="0"/>
                          <a:cs typeface="Hind Guntur Light" panose="02000000000000000000" pitchFamily="2" charset="0"/>
                        </a:rPr>
                        <a:t>2.5</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0"/>
                        </a:spcBef>
                        <a:buChar char="•"/>
                        <a:tabLst>
                          <a:tab pos="264160" algn="l"/>
                        </a:tabLst>
                      </a:pPr>
                      <a:r>
                        <a:rPr sz="1500" dirty="0">
                          <a:latin typeface="Hind Guntur Light" panose="02000000000000000000" pitchFamily="2" charset="0"/>
                          <a:cs typeface="Hind Guntur Light" panose="02000000000000000000" pitchFamily="2" charset="0"/>
                        </a:rPr>
                        <a:t>CT</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flag#1</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Initial</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HUD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8,606</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2,623</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MDDF</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Attempt</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milling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this</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motor</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stall</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multiple</a:t>
                      </a:r>
                      <a:r>
                        <a:rPr sz="1500" spc="-4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time</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Overpull</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few</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times</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last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milling</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progress</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8,607</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MDDF,</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progress</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Surface</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observe</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bit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reduce</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in</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and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scratch</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mark</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body</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Preparation</a:t>
                      </a:r>
                      <a:r>
                        <a:rPr sz="1500" spc="-5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for</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next</a:t>
                      </a:r>
                      <a:r>
                        <a:rPr sz="1500" spc="-1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run</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Cut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CT</a:t>
                      </a:r>
                      <a:r>
                        <a:rPr sz="1500" spc="-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20ft</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0"/>
                        </a:spcBef>
                      </a:pPr>
                      <a:r>
                        <a:rPr sz="1500" dirty="0">
                          <a:latin typeface="Hind Guntur Light" panose="02000000000000000000" pitchFamily="2" charset="0"/>
                          <a:cs typeface="Hind Guntur Light" panose="02000000000000000000" pitchFamily="2" charset="0"/>
                        </a:rPr>
                        <a:t>31</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August</a:t>
                      </a:r>
                      <a:endParaRPr sz="1500" dirty="0">
                        <a:latin typeface="Hind Guntur Light" panose="02000000000000000000" pitchFamily="2" charset="0"/>
                        <a:cs typeface="Hind Guntur Light" panose="02000000000000000000" pitchFamily="2" charset="0"/>
                      </a:endParaRPr>
                    </a:p>
                    <a:p>
                      <a:pPr marL="1905" algn="ctr">
                        <a:lnSpc>
                          <a:spcPct val="100000"/>
                        </a:lnSpc>
                      </a:pPr>
                      <a:r>
                        <a:rPr sz="1500" dirty="0">
                          <a:latin typeface="Hind Guntur Light" panose="02000000000000000000" pitchFamily="2" charset="0"/>
                          <a:cs typeface="Hind Guntur Light" panose="02000000000000000000" pitchFamily="2" charset="0"/>
                        </a:rPr>
                        <a:t>- </a:t>
                      </a:r>
                      <a:r>
                        <a:rPr sz="1500" spc="-50" dirty="0">
                          <a:latin typeface="Hind Guntur Light" panose="02000000000000000000" pitchFamily="2" charset="0"/>
                          <a:cs typeface="Hind Guntur Light" panose="02000000000000000000" pitchFamily="2" charset="0"/>
                        </a:rPr>
                        <a:t>2</a:t>
                      </a:r>
                      <a:endParaRPr sz="1500" dirty="0">
                        <a:latin typeface="Hind Guntur Light" panose="02000000000000000000" pitchFamily="2" charset="0"/>
                        <a:cs typeface="Hind Guntur Light" panose="02000000000000000000" pitchFamily="2" charset="0"/>
                      </a:endParaRPr>
                    </a:p>
                    <a:p>
                      <a:pPr algn="ctr">
                        <a:lnSpc>
                          <a:spcPct val="100000"/>
                        </a:lnSpc>
                      </a:pPr>
                      <a:r>
                        <a:rPr sz="1500" spc="-10" dirty="0">
                          <a:latin typeface="Hind Guntur Light" panose="02000000000000000000" pitchFamily="2" charset="0"/>
                          <a:cs typeface="Hind Guntur Light" panose="02000000000000000000" pitchFamily="2" charset="0"/>
                        </a:rPr>
                        <a:t>September</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1126728">
                <a:tc>
                  <a:txBody>
                    <a:bodyPr/>
                    <a:lstStyle/>
                    <a:p>
                      <a:pPr algn="ctr">
                        <a:lnSpc>
                          <a:spcPct val="100000"/>
                        </a:lnSpc>
                        <a:spcBef>
                          <a:spcPts val="340"/>
                        </a:spcBef>
                      </a:pPr>
                      <a:r>
                        <a:rPr sz="1500" spc="-25" dirty="0">
                          <a:latin typeface="Hind Guntur Light" panose="02000000000000000000" pitchFamily="2" charset="0"/>
                          <a:cs typeface="Hind Guntur Light" panose="02000000000000000000" pitchFamily="2" charset="0"/>
                        </a:rPr>
                        <a:t>5.1</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103505" algn="just">
                        <a:lnSpc>
                          <a:spcPct val="100000"/>
                        </a:lnSpc>
                        <a:spcBef>
                          <a:spcPts val="340"/>
                        </a:spcBef>
                      </a:pPr>
                      <a:r>
                        <a:rPr sz="1500" dirty="0">
                          <a:latin typeface="Hind Guntur Light" panose="02000000000000000000" pitchFamily="2" charset="0"/>
                          <a:cs typeface="Hind Guntur Light" panose="02000000000000000000" pitchFamily="2" charset="0"/>
                        </a:rPr>
                        <a:t>CT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Contingency</a:t>
                      </a:r>
                      <a:r>
                        <a:rPr sz="1500" spc="-5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for </a:t>
                      </a:r>
                      <a:r>
                        <a:rPr sz="1500" dirty="0">
                          <a:latin typeface="Hind Guntur Light" panose="02000000000000000000" pitchFamily="2" charset="0"/>
                          <a:cs typeface="Hind Guntur Light" panose="02000000000000000000" pitchFamily="2" charset="0"/>
                        </a:rPr>
                        <a:t>Run#1:</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Fishing</a:t>
                      </a:r>
                      <a:r>
                        <a:rPr sz="1500" spc="-2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with </a:t>
                      </a:r>
                      <a:r>
                        <a:rPr sz="1500" spc="-10" dirty="0">
                          <a:latin typeface="Hind Guntur Light" panose="02000000000000000000" pitchFamily="2" charset="0"/>
                          <a:cs typeface="Hind Guntur Light" panose="02000000000000000000" pitchFamily="2" charset="0"/>
                        </a:rPr>
                        <a:t>Magnet</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0"/>
                        </a:spcBef>
                      </a:pPr>
                      <a:r>
                        <a:rPr sz="1500" spc="-25" dirty="0">
                          <a:latin typeface="Hind Guntur Light" panose="02000000000000000000" pitchFamily="2" charset="0"/>
                          <a:cs typeface="Hind Guntur Light" panose="02000000000000000000" pitchFamily="2" charset="0"/>
                        </a:rPr>
                        <a:t>1.5</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0"/>
                        </a:spcBef>
                        <a:buChar char="•"/>
                        <a:tabLst>
                          <a:tab pos="264160" algn="l"/>
                        </a:tabLst>
                      </a:pPr>
                      <a:r>
                        <a:rPr sz="1500" dirty="0">
                          <a:latin typeface="Hind Guntur Light" panose="02000000000000000000" pitchFamily="2" charset="0"/>
                          <a:cs typeface="Hind Guntur Light" panose="02000000000000000000" pitchFamily="2" charset="0"/>
                        </a:rPr>
                        <a:t>Initial</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HUD</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8,494</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2,588</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 </a:t>
                      </a:r>
                      <a:r>
                        <a:rPr sz="1500" spc="-20" dirty="0">
                          <a:latin typeface="Hind Guntur Light" panose="02000000000000000000" pitchFamily="2" charset="0"/>
                          <a:cs typeface="Hind Guntur Light" panose="02000000000000000000" pitchFamily="2" charset="0"/>
                        </a:rPr>
                        <a:t>MDDF</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BHA</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shallower</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than</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Run#1</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(Flag#1</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still</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in</a:t>
                      </a:r>
                      <a:r>
                        <a:rPr sz="1500" spc="-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reel)</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Suspected</a:t>
                      </a:r>
                      <a:r>
                        <a:rPr sz="1500" spc="-4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BHA</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stuck</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SSD#3</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8,488</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2,587</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 MDDFor</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Fish</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Move</a:t>
                      </a:r>
                      <a:r>
                        <a:rPr sz="1500" spc="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upward</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At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Surface</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only</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recover</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small</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debris</a:t>
                      </a:r>
                      <a:r>
                        <a:rPr sz="1500" spc="-2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metal.</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905" algn="ctr">
                        <a:lnSpc>
                          <a:spcPct val="100000"/>
                        </a:lnSpc>
                        <a:spcBef>
                          <a:spcPts val="340"/>
                        </a:spcBef>
                      </a:pPr>
                      <a:r>
                        <a:rPr sz="1500" dirty="0">
                          <a:latin typeface="Hind Guntur Light" panose="02000000000000000000" pitchFamily="2" charset="0"/>
                          <a:cs typeface="Hind Guntur Light" panose="02000000000000000000" pitchFamily="2" charset="0"/>
                        </a:rPr>
                        <a:t>2</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 </a:t>
                      </a:r>
                      <a:r>
                        <a:rPr sz="1500" spc="-50" dirty="0">
                          <a:latin typeface="Hind Guntur Light" panose="02000000000000000000" pitchFamily="2" charset="0"/>
                          <a:cs typeface="Hind Guntur Light" panose="02000000000000000000" pitchFamily="2" charset="0"/>
                        </a:rPr>
                        <a:t>4</a:t>
                      </a:r>
                      <a:endParaRPr sz="1500" dirty="0">
                        <a:latin typeface="Hind Guntur Light" panose="02000000000000000000" pitchFamily="2" charset="0"/>
                        <a:cs typeface="Hind Guntur Light" panose="02000000000000000000" pitchFamily="2" charset="0"/>
                      </a:endParaRPr>
                    </a:p>
                    <a:p>
                      <a:pPr algn="ctr">
                        <a:lnSpc>
                          <a:spcPct val="100000"/>
                        </a:lnSpc>
                      </a:pPr>
                      <a:r>
                        <a:rPr sz="1500" spc="-10" dirty="0">
                          <a:latin typeface="Hind Guntur Light" panose="02000000000000000000" pitchFamily="2" charset="0"/>
                          <a:cs typeface="Hind Guntur Light" panose="02000000000000000000" pitchFamily="2" charset="0"/>
                        </a:rPr>
                        <a:t>September</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1661974">
                <a:tc>
                  <a:txBody>
                    <a:bodyPr/>
                    <a:lstStyle/>
                    <a:p>
                      <a:pPr algn="ctr">
                        <a:lnSpc>
                          <a:spcPct val="100000"/>
                        </a:lnSpc>
                        <a:spcBef>
                          <a:spcPts val="345"/>
                        </a:spcBef>
                      </a:pPr>
                      <a:r>
                        <a:rPr sz="1500" spc="-25" dirty="0">
                          <a:latin typeface="Hind Guntur Light" panose="02000000000000000000" pitchFamily="2" charset="0"/>
                          <a:cs typeface="Hind Guntur Light" panose="02000000000000000000" pitchFamily="2" charset="0"/>
                        </a:rPr>
                        <a:t>5.2</a:t>
                      </a:r>
                      <a:endParaRPr sz="150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dirty="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dirty="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120650">
                        <a:lnSpc>
                          <a:spcPct val="100000"/>
                        </a:lnSpc>
                        <a:spcBef>
                          <a:spcPts val="345"/>
                        </a:spcBef>
                      </a:pPr>
                      <a:r>
                        <a:rPr sz="1500" dirty="0">
                          <a:latin typeface="Hind Guntur Light" panose="02000000000000000000" pitchFamily="2" charset="0"/>
                          <a:cs typeface="Hind Guntur Light" panose="02000000000000000000" pitchFamily="2" charset="0"/>
                        </a:rPr>
                        <a:t>CT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Contingency</a:t>
                      </a:r>
                      <a:r>
                        <a:rPr sz="1500" spc="-5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for </a:t>
                      </a:r>
                      <a:r>
                        <a:rPr sz="1500" dirty="0">
                          <a:latin typeface="Hind Guntur Light" panose="02000000000000000000" pitchFamily="2" charset="0"/>
                          <a:cs typeface="Hind Guntur Light" panose="02000000000000000000" pitchFamily="2" charset="0"/>
                        </a:rPr>
                        <a:t>Run#1:</a:t>
                      </a:r>
                      <a:r>
                        <a:rPr sz="1500" spc="-5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Milling</a:t>
                      </a:r>
                      <a:r>
                        <a:rPr sz="1500" spc="-2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with</a:t>
                      </a:r>
                      <a:endParaRPr sz="1500">
                        <a:latin typeface="Hind Guntur Light" panose="02000000000000000000" pitchFamily="2" charset="0"/>
                        <a:cs typeface="Hind Guntur Light" panose="02000000000000000000" pitchFamily="2" charset="0"/>
                      </a:endParaRPr>
                    </a:p>
                    <a:p>
                      <a:pPr marL="91440">
                        <a:lnSpc>
                          <a:spcPct val="100000"/>
                        </a:lnSpc>
                      </a:pPr>
                      <a:r>
                        <a:rPr sz="1500" dirty="0">
                          <a:latin typeface="Hind Guntur Light" panose="02000000000000000000" pitchFamily="2" charset="0"/>
                          <a:cs typeface="Hind Guntur Light" panose="02000000000000000000" pitchFamily="2" charset="0"/>
                        </a:rPr>
                        <a:t>2.28"</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Junk</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Mill</a:t>
                      </a:r>
                      <a:r>
                        <a:rPr sz="1500" spc="-1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Bit.</a:t>
                      </a:r>
                      <a:endParaRPr sz="150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45"/>
                        </a:spcBef>
                      </a:pPr>
                      <a:r>
                        <a:rPr sz="1500" spc="-50" dirty="0">
                          <a:latin typeface="Hind Guntur Light" panose="02000000000000000000" pitchFamily="2" charset="0"/>
                          <a:cs typeface="Hind Guntur Light" panose="02000000000000000000" pitchFamily="2" charset="0"/>
                        </a:rPr>
                        <a:t>2</a:t>
                      </a:r>
                      <a:endParaRPr sz="150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5"/>
                        </a:spcBef>
                        <a:buChar char="•"/>
                        <a:tabLst>
                          <a:tab pos="264160" algn="l"/>
                        </a:tabLst>
                      </a:pPr>
                      <a:r>
                        <a:rPr sz="1500" dirty="0">
                          <a:latin typeface="Hind Guntur Light" panose="02000000000000000000" pitchFamily="2" charset="0"/>
                          <a:cs typeface="Hind Guntur Light" panose="02000000000000000000" pitchFamily="2" charset="0"/>
                        </a:rPr>
                        <a:t>First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8,625</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2628.7</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MDDF</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After</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soaking</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8,622.08</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2,627.8</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MDDF</a:t>
                      </a:r>
                      <a:endParaRPr sz="1500" dirty="0">
                        <a:latin typeface="Hind Guntur Light" panose="02000000000000000000" pitchFamily="2" charset="0"/>
                        <a:cs typeface="Hind Guntur Light" panose="02000000000000000000" pitchFamily="2" charset="0"/>
                      </a:endParaRPr>
                    </a:p>
                    <a:p>
                      <a:pPr marL="264160" marR="107950" indent="-172720">
                        <a:lnSpc>
                          <a:spcPct val="100000"/>
                        </a:lnSpc>
                        <a:buChar char="•"/>
                        <a:tabLst>
                          <a:tab pos="264160" algn="l"/>
                        </a:tabLst>
                      </a:pPr>
                      <a:r>
                        <a:rPr sz="1500" dirty="0">
                          <a:latin typeface="Hind Guntur Light" panose="02000000000000000000" pitchFamily="2" charset="0"/>
                          <a:cs typeface="Hind Guntur Light" panose="02000000000000000000" pitchFamily="2" charset="0"/>
                        </a:rPr>
                        <a:t>BHA</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16</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from</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first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flag</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8,780</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2,676</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MDDF</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based</a:t>
                      </a:r>
                      <a:r>
                        <a:rPr sz="1500" spc="-25" dirty="0">
                          <a:latin typeface="Hind Guntur Light" panose="02000000000000000000" pitchFamily="2" charset="0"/>
                          <a:cs typeface="Hind Guntur Light" panose="02000000000000000000" pitchFamily="2" charset="0"/>
                        </a:rPr>
                        <a:t> on </a:t>
                      </a:r>
                      <a:r>
                        <a:rPr sz="1500" dirty="0">
                          <a:latin typeface="Hind Guntur Light" panose="02000000000000000000" pitchFamily="2" charset="0"/>
                          <a:cs typeface="Hind Guntur Light" panose="02000000000000000000" pitchFamily="2" charset="0"/>
                        </a:rPr>
                        <a:t>Orion</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and</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mechanical</a:t>
                      </a:r>
                      <a:r>
                        <a:rPr sz="1500" spc="-4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counter</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Reset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8,606</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2,623</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 </a:t>
                      </a:r>
                      <a:r>
                        <a:rPr sz="1500" spc="-20" dirty="0">
                          <a:latin typeface="Hind Guntur Light" panose="02000000000000000000" pitchFamily="2" charset="0"/>
                          <a:cs typeface="Hind Guntur Light" panose="02000000000000000000" pitchFamily="2" charset="0"/>
                        </a:rPr>
                        <a:t>MDDF</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Motor</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stall</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and</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overpull</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same</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pattern</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as</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per</a:t>
                      </a:r>
                      <a:r>
                        <a:rPr sz="1500" spc="-1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Run#1</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Based</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on</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flag,</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 progress</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below</a:t>
                      </a:r>
                      <a:r>
                        <a:rPr sz="1500" spc="-25" dirty="0">
                          <a:latin typeface="Hind Guntur Light" panose="02000000000000000000" pitchFamily="2" charset="0"/>
                          <a:cs typeface="Hind Guntur Light" panose="02000000000000000000" pitchFamily="2" charset="0"/>
                        </a:rPr>
                        <a:t> HUD</a:t>
                      </a:r>
                      <a:endParaRPr sz="1500" dirty="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905" algn="ctr">
                        <a:lnSpc>
                          <a:spcPct val="100000"/>
                        </a:lnSpc>
                        <a:spcBef>
                          <a:spcPts val="345"/>
                        </a:spcBef>
                      </a:pPr>
                      <a:r>
                        <a:rPr sz="1500" dirty="0">
                          <a:latin typeface="Hind Guntur Light" panose="02000000000000000000" pitchFamily="2" charset="0"/>
                          <a:cs typeface="Hind Guntur Light" panose="02000000000000000000" pitchFamily="2" charset="0"/>
                        </a:rPr>
                        <a:t>4</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 </a:t>
                      </a:r>
                      <a:r>
                        <a:rPr sz="1500" spc="-50" dirty="0">
                          <a:latin typeface="Hind Guntur Light" panose="02000000000000000000" pitchFamily="2" charset="0"/>
                          <a:cs typeface="Hind Guntur Light" panose="02000000000000000000" pitchFamily="2" charset="0"/>
                        </a:rPr>
                        <a:t>6</a:t>
                      </a:r>
                      <a:endParaRPr sz="1500" dirty="0">
                        <a:latin typeface="Hind Guntur Light" panose="02000000000000000000" pitchFamily="2" charset="0"/>
                        <a:cs typeface="Hind Guntur Light" panose="02000000000000000000" pitchFamily="2" charset="0"/>
                      </a:endParaRPr>
                    </a:p>
                    <a:p>
                      <a:pPr algn="ctr">
                        <a:lnSpc>
                          <a:spcPct val="100000"/>
                        </a:lnSpc>
                      </a:pPr>
                      <a:r>
                        <a:rPr sz="1500" spc="-10" dirty="0">
                          <a:latin typeface="Hind Guntur Light" panose="02000000000000000000" pitchFamily="2" charset="0"/>
                          <a:cs typeface="Hind Guntur Light" panose="02000000000000000000" pitchFamily="2" charset="0"/>
                        </a:rPr>
                        <a:t>September</a:t>
                      </a:r>
                      <a:endParaRPr sz="1500" dirty="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4230860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CDC3D-84CA-7E14-2BFB-ACBB82525211}"/>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1010F488-8873-DF2A-41B7-478AC0ABDDE0}"/>
              </a:ext>
            </a:extLst>
          </p:cNvPr>
          <p:cNvGrpSpPr/>
          <p:nvPr/>
        </p:nvGrpSpPr>
        <p:grpSpPr>
          <a:xfrm flipH="1">
            <a:off x="-5791201" y="8892517"/>
            <a:ext cx="15392400" cy="3670209"/>
            <a:chOff x="6842285" y="8892517"/>
            <a:chExt cx="18742715" cy="3670209"/>
          </a:xfrm>
        </p:grpSpPr>
        <p:sp>
          <p:nvSpPr>
            <p:cNvPr id="5" name="Freeform 5">
              <a:extLst>
                <a:ext uri="{FF2B5EF4-FFF2-40B4-BE49-F238E27FC236}">
                  <a16:creationId xmlns:a16="http://schemas.microsoft.com/office/drawing/2014/main" id="{1F3BD865-8F38-796F-A7AA-555A669137C9}"/>
                </a:ext>
              </a:extLst>
            </p:cNvPr>
            <p:cNvSpPr/>
            <p:nvPr/>
          </p:nvSpPr>
          <p:spPr>
            <a:xfrm rot="-10800000" flipV="1">
              <a:off x="6858000" y="8903539"/>
              <a:ext cx="18727000" cy="3659187"/>
            </a:xfrm>
            <a:custGeom>
              <a:avLst/>
              <a:gdLst/>
              <a:ahLst/>
              <a:cxnLst/>
              <a:rect l="l" t="t" r="r" b="b"/>
              <a:pathLst>
                <a:path w="18727000" h="3347451">
                  <a:moveTo>
                    <a:pt x="0" y="0"/>
                  </a:moveTo>
                  <a:lnTo>
                    <a:pt x="18727000" y="0"/>
                  </a:lnTo>
                  <a:lnTo>
                    <a:pt x="18727000" y="3347452"/>
                  </a:lnTo>
                  <a:lnTo>
                    <a:pt x="0" y="334745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FBF11D0A-ED76-3D27-5334-84FBDCBFF356}"/>
                </a:ext>
              </a:extLst>
            </p:cNvPr>
            <p:cNvSpPr/>
            <p:nvPr/>
          </p:nvSpPr>
          <p:spPr>
            <a:xfrm rot="-10732608" flipV="1">
              <a:off x="6842285" y="8892517"/>
              <a:ext cx="9527354" cy="1510117"/>
            </a:xfrm>
            <a:custGeom>
              <a:avLst/>
              <a:gdLst/>
              <a:ahLst/>
              <a:cxnLst/>
              <a:rect l="l" t="t" r="r" b="b"/>
              <a:pathLst>
                <a:path w="9527354" h="1381466">
                  <a:moveTo>
                    <a:pt x="0" y="0"/>
                  </a:moveTo>
                  <a:lnTo>
                    <a:pt x="9527354" y="0"/>
                  </a:lnTo>
                  <a:lnTo>
                    <a:pt x="9527354" y="1381467"/>
                  </a:lnTo>
                  <a:lnTo>
                    <a:pt x="0" y="13814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grpSp>
      <p:sp>
        <p:nvSpPr>
          <p:cNvPr id="7" name="Freeform 7">
            <a:extLst>
              <a:ext uri="{FF2B5EF4-FFF2-40B4-BE49-F238E27FC236}">
                <a16:creationId xmlns:a16="http://schemas.microsoft.com/office/drawing/2014/main" id="{B45C0F28-8308-F493-8193-4898C4CDB3B6}"/>
              </a:ext>
            </a:extLst>
          </p:cNvPr>
          <p:cNvSpPr/>
          <p:nvPr/>
        </p:nvSpPr>
        <p:spPr>
          <a:xfrm rot="7959714">
            <a:off x="14768466" y="-162607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1" name="TextBox 3">
            <a:extLst>
              <a:ext uri="{FF2B5EF4-FFF2-40B4-BE49-F238E27FC236}">
                <a16:creationId xmlns:a16="http://schemas.microsoft.com/office/drawing/2014/main" id="{4EB6004D-E3EF-72BE-29CB-1DF16A9B3C2D}"/>
              </a:ext>
            </a:extLst>
          </p:cNvPr>
          <p:cNvSpPr txBox="1"/>
          <p:nvPr/>
        </p:nvSpPr>
        <p:spPr>
          <a:xfrm>
            <a:off x="1031341" y="431330"/>
            <a:ext cx="14859000" cy="902170"/>
          </a:xfrm>
          <a:prstGeom prst="rect">
            <a:avLst/>
          </a:prstGeom>
        </p:spPr>
        <p:txBody>
          <a:bodyPr wrap="square" lIns="0" tIns="0" rIns="0" bIns="0" rtlCol="0" anchor="t">
            <a:spAutoFit/>
          </a:bodyPr>
          <a:lstStyle/>
          <a:p>
            <a:pPr>
              <a:lnSpc>
                <a:spcPts val="7279"/>
              </a:lnSpc>
            </a:pPr>
            <a:r>
              <a:rPr lang="en-US" sz="5199" dirty="0">
                <a:solidFill>
                  <a:srgbClr val="012F7F"/>
                </a:solidFill>
                <a:latin typeface="League Spartan"/>
                <a:ea typeface="League Spartan"/>
                <a:cs typeface="League Spartan"/>
                <a:sym typeface="League Spartan"/>
              </a:rPr>
              <a:t>Summary of Intervention Activities</a:t>
            </a:r>
          </a:p>
        </p:txBody>
      </p:sp>
      <p:graphicFrame>
        <p:nvGraphicFramePr>
          <p:cNvPr id="2" name="object 6">
            <a:extLst>
              <a:ext uri="{FF2B5EF4-FFF2-40B4-BE49-F238E27FC236}">
                <a16:creationId xmlns:a16="http://schemas.microsoft.com/office/drawing/2014/main" id="{AE69FE48-E457-1E7A-120D-0EDBA58FC1FC}"/>
              </a:ext>
            </a:extLst>
          </p:cNvPr>
          <p:cNvGraphicFramePr>
            <a:graphicFrameLocks noGrp="1"/>
          </p:cNvGraphicFramePr>
          <p:nvPr>
            <p:extLst>
              <p:ext uri="{D42A27DB-BD31-4B8C-83A1-F6EECF244321}">
                <p14:modId xmlns:p14="http://schemas.microsoft.com/office/powerpoint/2010/main" val="2498393445"/>
              </p:ext>
            </p:extLst>
          </p:nvPr>
        </p:nvGraphicFramePr>
        <p:xfrm>
          <a:off x="955141" y="1286715"/>
          <a:ext cx="16494659" cy="7901319"/>
        </p:xfrm>
        <a:graphic>
          <a:graphicData uri="http://schemas.openxmlformats.org/drawingml/2006/table">
            <a:tbl>
              <a:tblPr firstRow="1" bandRow="1">
                <a:tableStyleId>{17292A2E-F333-43FB-9621-5CBBE7FDCDCB}</a:tableStyleId>
              </a:tblPr>
              <a:tblGrid>
                <a:gridCol w="671728">
                  <a:extLst>
                    <a:ext uri="{9D8B030D-6E8A-4147-A177-3AD203B41FA5}">
                      <a16:colId xmlns:a16="http://schemas.microsoft.com/office/drawing/2014/main" val="20000"/>
                    </a:ext>
                  </a:extLst>
                </a:gridCol>
                <a:gridCol w="2452472">
                  <a:extLst>
                    <a:ext uri="{9D8B030D-6E8A-4147-A177-3AD203B41FA5}">
                      <a16:colId xmlns:a16="http://schemas.microsoft.com/office/drawing/2014/main" val="20001"/>
                    </a:ext>
                  </a:extLst>
                </a:gridCol>
                <a:gridCol w="685800">
                  <a:extLst>
                    <a:ext uri="{9D8B030D-6E8A-4147-A177-3AD203B41FA5}">
                      <a16:colId xmlns:a16="http://schemas.microsoft.com/office/drawing/2014/main" val="20002"/>
                    </a:ext>
                  </a:extLst>
                </a:gridCol>
                <a:gridCol w="2438400">
                  <a:extLst>
                    <a:ext uri="{9D8B030D-6E8A-4147-A177-3AD203B41FA5}">
                      <a16:colId xmlns:a16="http://schemas.microsoft.com/office/drawing/2014/main" val="20003"/>
                    </a:ext>
                  </a:extLst>
                </a:gridCol>
                <a:gridCol w="838200">
                  <a:extLst>
                    <a:ext uri="{9D8B030D-6E8A-4147-A177-3AD203B41FA5}">
                      <a16:colId xmlns:a16="http://schemas.microsoft.com/office/drawing/2014/main" val="20004"/>
                    </a:ext>
                  </a:extLst>
                </a:gridCol>
                <a:gridCol w="7392875">
                  <a:extLst>
                    <a:ext uri="{9D8B030D-6E8A-4147-A177-3AD203B41FA5}">
                      <a16:colId xmlns:a16="http://schemas.microsoft.com/office/drawing/2014/main" val="20005"/>
                    </a:ext>
                  </a:extLst>
                </a:gridCol>
                <a:gridCol w="2015184">
                  <a:extLst>
                    <a:ext uri="{9D8B030D-6E8A-4147-A177-3AD203B41FA5}">
                      <a16:colId xmlns:a16="http://schemas.microsoft.com/office/drawing/2014/main" val="20006"/>
                    </a:ext>
                  </a:extLst>
                </a:gridCol>
              </a:tblGrid>
              <a:tr h="580185">
                <a:tc>
                  <a:txBody>
                    <a:bodyPr/>
                    <a:lstStyle/>
                    <a:p>
                      <a:pPr algn="ctr">
                        <a:lnSpc>
                          <a:spcPct val="100000"/>
                        </a:lnSpc>
                        <a:spcBef>
                          <a:spcPts val="335"/>
                        </a:spcBef>
                      </a:pPr>
                      <a:r>
                        <a:rPr sz="1500" b="1" spc="-25" dirty="0">
                          <a:solidFill>
                            <a:srgbClr val="FFFFFF"/>
                          </a:solidFill>
                          <a:latin typeface="Hind Guntur Light" panose="02000000000000000000" pitchFamily="2" charset="0"/>
                          <a:cs typeface="Hind Guntur Light" panose="02000000000000000000" pitchFamily="2" charset="0"/>
                        </a:rPr>
                        <a:t>No</a:t>
                      </a:r>
                      <a:r>
                        <a:rPr sz="1500" b="1" spc="-50" dirty="0">
                          <a:solidFill>
                            <a:srgbClr val="FFFFFF"/>
                          </a:solidFill>
                          <a:latin typeface="Hind Guntur Light" panose="02000000000000000000" pitchFamily="2" charset="0"/>
                          <a:cs typeface="Hind Guntur Light" panose="02000000000000000000" pitchFamily="2" charset="0"/>
                        </a:rPr>
                        <a:t>.</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64490">
                        <a:lnSpc>
                          <a:spcPct val="100000"/>
                        </a:lnSpc>
                        <a:spcBef>
                          <a:spcPts val="335"/>
                        </a:spcBef>
                      </a:pPr>
                      <a:r>
                        <a:rPr sz="1500" b="1" spc="-10" dirty="0">
                          <a:solidFill>
                            <a:srgbClr val="FFFFFF"/>
                          </a:solidFill>
                          <a:latin typeface="Hind Guntur Light" panose="02000000000000000000" pitchFamily="2" charset="0"/>
                          <a:cs typeface="Hind Guntur Light" panose="02000000000000000000" pitchFamily="2" charset="0"/>
                        </a:rPr>
                        <a:t>Planned</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b="1" spc="-20" dirty="0">
                          <a:solidFill>
                            <a:srgbClr val="FFFFFF"/>
                          </a:solidFill>
                          <a:latin typeface="Hind Guntur Light" panose="02000000000000000000" pitchFamily="2" charset="0"/>
                          <a:cs typeface="Hind Guntur Light" panose="02000000000000000000" pitchFamily="2" charset="0"/>
                        </a:rPr>
                        <a:t>Days</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b="1" spc="-10" dirty="0">
                          <a:solidFill>
                            <a:srgbClr val="FFFFFF"/>
                          </a:solidFill>
                          <a:latin typeface="Hind Guntur Light" panose="02000000000000000000" pitchFamily="2" charset="0"/>
                          <a:cs typeface="Hind Guntur Light" panose="02000000000000000000" pitchFamily="2" charset="0"/>
                        </a:rPr>
                        <a:t>Actual</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35"/>
                        </a:spcBef>
                      </a:pPr>
                      <a:r>
                        <a:rPr sz="1500" b="1" spc="-20" dirty="0">
                          <a:solidFill>
                            <a:srgbClr val="FFFFFF"/>
                          </a:solidFill>
                          <a:latin typeface="Hind Guntur Light" panose="02000000000000000000" pitchFamily="2" charset="0"/>
                          <a:cs typeface="Hind Guntur Light" panose="02000000000000000000" pitchFamily="2" charset="0"/>
                        </a:rPr>
                        <a:t>Days</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b="1" spc="-10" dirty="0">
                          <a:solidFill>
                            <a:srgbClr val="FFFFFF"/>
                          </a:solidFill>
                          <a:latin typeface="Hind Guntur Light" panose="02000000000000000000" pitchFamily="2" charset="0"/>
                          <a:cs typeface="Hind Guntur Light" panose="02000000000000000000" pitchFamily="2" charset="0"/>
                        </a:rPr>
                        <a:t>Remark</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46379" marR="224154" indent="-12700" algn="ctr">
                        <a:lnSpc>
                          <a:spcPct val="100000"/>
                        </a:lnSpc>
                        <a:spcBef>
                          <a:spcPts val="335"/>
                        </a:spcBef>
                      </a:pPr>
                      <a:r>
                        <a:rPr sz="1500" b="1" spc="-10" dirty="0">
                          <a:solidFill>
                            <a:srgbClr val="FFFFFF"/>
                          </a:solidFill>
                          <a:latin typeface="Hind Guntur Light" panose="02000000000000000000" pitchFamily="2" charset="0"/>
                          <a:cs typeface="Hind Guntur Light" panose="02000000000000000000" pitchFamily="2" charset="0"/>
                        </a:rPr>
                        <a:t>Date, </a:t>
                      </a:r>
                      <a:r>
                        <a:rPr sz="1500" b="1" spc="-20" dirty="0">
                          <a:solidFill>
                            <a:srgbClr val="FFFFFF"/>
                          </a:solidFill>
                          <a:latin typeface="Hind Guntur Light" panose="02000000000000000000" pitchFamily="2" charset="0"/>
                          <a:cs typeface="Hind Guntur Light" panose="02000000000000000000" pitchFamily="2" charset="0"/>
                        </a:rPr>
                        <a:t>2024</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245918">
                <a:tc>
                  <a:txBody>
                    <a:bodyPr/>
                    <a:lstStyle/>
                    <a:p>
                      <a:pPr algn="ctr">
                        <a:lnSpc>
                          <a:spcPct val="100000"/>
                        </a:lnSpc>
                        <a:spcBef>
                          <a:spcPts val="335"/>
                        </a:spcBef>
                      </a:pPr>
                      <a:r>
                        <a:rPr sz="1500" spc="-25" dirty="0">
                          <a:latin typeface="Hind Guntur Light" panose="02000000000000000000" pitchFamily="2" charset="0"/>
                          <a:cs typeface="Hind Guntur Light" panose="02000000000000000000" pitchFamily="2" charset="0"/>
                        </a:rPr>
                        <a:t>5.3</a:t>
                      </a:r>
                      <a:endParaRPr sz="150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dirty="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a:lnSpc>
                          <a:spcPct val="100000"/>
                        </a:lnSpc>
                        <a:spcBef>
                          <a:spcPts val="335"/>
                        </a:spcBef>
                      </a:pPr>
                      <a:r>
                        <a:rPr sz="1500" dirty="0">
                          <a:latin typeface="Hind Guntur Light" panose="02000000000000000000" pitchFamily="2" charset="0"/>
                          <a:cs typeface="Hind Guntur Light" panose="02000000000000000000" pitchFamily="2" charset="0"/>
                        </a:rPr>
                        <a:t>Slickline</a:t>
                      </a:r>
                      <a:r>
                        <a:rPr sz="1500" spc="-4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activity</a:t>
                      </a:r>
                      <a:endParaRPr sz="150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spc="-25" dirty="0">
                          <a:latin typeface="Hind Guntur Light" panose="02000000000000000000" pitchFamily="2" charset="0"/>
                          <a:cs typeface="Hind Guntur Light" panose="02000000000000000000" pitchFamily="2" charset="0"/>
                        </a:rPr>
                        <a:t>3.5</a:t>
                      </a:r>
                      <a:endParaRPr sz="150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35"/>
                        </a:spcBef>
                        <a:buChar char="•"/>
                        <a:tabLst>
                          <a:tab pos="264160" algn="l"/>
                        </a:tabLst>
                      </a:pPr>
                      <a:r>
                        <a:rPr sz="1500" dirty="0">
                          <a:latin typeface="Hind Guntur Light" panose="02000000000000000000" pitchFamily="2" charset="0"/>
                          <a:cs typeface="Hind Guntur Light" panose="02000000000000000000" pitchFamily="2" charset="0"/>
                        </a:rPr>
                        <a:t>HUD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2.29"</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GR 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2,612</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WLTHF</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HUD</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2.25"</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Tubing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Broach</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2,612m</a:t>
                      </a:r>
                      <a:r>
                        <a:rPr sz="1500" spc="-3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WLTHF</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HUD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2.25"</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LIB,</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0.37"</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fish</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OD</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from</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side</a:t>
                      </a:r>
                      <a:r>
                        <a:rPr sz="1500" spc="-25" dirty="0">
                          <a:latin typeface="Hind Guntur Light" panose="02000000000000000000" pitchFamily="2" charset="0"/>
                          <a:cs typeface="Hind Guntur Light" panose="02000000000000000000" pitchFamily="2" charset="0"/>
                        </a:rPr>
                        <a:t> LIB</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HUD</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LIB</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2,612</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WLTHF</a:t>
                      </a:r>
                      <a:endParaRPr sz="1500" dirty="0">
                        <a:latin typeface="Hind Guntur Light" panose="02000000000000000000" pitchFamily="2" charset="0"/>
                        <a:cs typeface="Hind Guntur Light" panose="02000000000000000000" pitchFamily="2" charset="0"/>
                      </a:endParaRPr>
                    </a:p>
                    <a:p>
                      <a:pPr marL="264160" indent="-172085">
                        <a:lnSpc>
                          <a:spcPct val="100000"/>
                        </a:lnSpc>
                        <a:spcBef>
                          <a:spcPts val="5"/>
                        </a:spcBef>
                        <a:buChar char="•"/>
                        <a:tabLst>
                          <a:tab pos="264160" algn="l"/>
                        </a:tabLst>
                      </a:pPr>
                      <a:r>
                        <a:rPr sz="1500" dirty="0">
                          <a:latin typeface="Hind Guntur Light" panose="02000000000000000000" pitchFamily="2" charset="0"/>
                          <a:cs typeface="Hind Guntur Light" panose="02000000000000000000" pitchFamily="2" charset="0"/>
                        </a:rPr>
                        <a:t>HUD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and</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tool</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bind</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1.75"</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magnet</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2,612</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WLTHF</a:t>
                      </a:r>
                      <a:endParaRPr sz="1500" dirty="0">
                        <a:latin typeface="Hind Guntur Light" panose="02000000000000000000" pitchFamily="2" charset="0"/>
                        <a:cs typeface="Hind Guntur Light" panose="02000000000000000000" pitchFamily="2" charset="0"/>
                      </a:endParaRPr>
                    </a:p>
                    <a:p>
                      <a:pPr>
                        <a:lnSpc>
                          <a:spcPct val="100000"/>
                        </a:lnSpc>
                        <a:spcBef>
                          <a:spcPts val="45"/>
                        </a:spcBef>
                      </a:pPr>
                      <a:endParaRPr sz="1500" dirty="0">
                        <a:latin typeface="Hind Guntur Light" panose="02000000000000000000" pitchFamily="2" charset="0"/>
                        <a:cs typeface="Hind Guntur Light" panose="02000000000000000000" pitchFamily="2" charset="0"/>
                      </a:endParaRPr>
                    </a:p>
                    <a:p>
                      <a:pPr marL="92075">
                        <a:lnSpc>
                          <a:spcPct val="100000"/>
                        </a:lnSpc>
                      </a:pPr>
                      <a:r>
                        <a:rPr sz="1500" spc="-10" dirty="0">
                          <a:latin typeface="Hind Guntur Light" panose="02000000000000000000" pitchFamily="2" charset="0"/>
                          <a:cs typeface="Hind Guntur Light" panose="02000000000000000000" pitchFamily="2" charset="0"/>
                        </a:rPr>
                        <a:t>Remarks:</a:t>
                      </a:r>
                      <a:endParaRPr sz="1500" dirty="0">
                        <a:latin typeface="Hind Guntur Light" panose="02000000000000000000" pitchFamily="2" charset="0"/>
                        <a:cs typeface="Hind Guntur Light" panose="02000000000000000000" pitchFamily="2" charset="0"/>
                      </a:endParaRPr>
                    </a:p>
                    <a:p>
                      <a:pPr marL="92075" marR="208915">
                        <a:lnSpc>
                          <a:spcPct val="100000"/>
                        </a:lnSpc>
                      </a:pPr>
                      <a:r>
                        <a:rPr sz="1500" dirty="0">
                          <a:latin typeface="Hind Guntur Light" panose="02000000000000000000" pitchFamily="2" charset="0"/>
                          <a:cs typeface="Hind Guntur Light" panose="02000000000000000000" pitchFamily="2" charset="0"/>
                        </a:rPr>
                        <a:t>Crew</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unable</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interig</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DL-</a:t>
                      </a:r>
                      <a:r>
                        <a:rPr sz="1500" dirty="0">
                          <a:latin typeface="Hind Guntur Light" panose="02000000000000000000" pitchFamily="2" charset="0"/>
                          <a:cs typeface="Hind Guntur Light" panose="02000000000000000000" pitchFamily="2" charset="0"/>
                        </a:rPr>
                        <a:t>A</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due</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weather</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pickup</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and</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no</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available</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boat</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DLA</a:t>
                      </a:r>
                      <a:r>
                        <a:rPr sz="1500" spc="-2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on </a:t>
                      </a:r>
                      <a:r>
                        <a:rPr sz="1500" dirty="0">
                          <a:latin typeface="Hind Guntur Light" panose="02000000000000000000" pitchFamily="2" charset="0"/>
                          <a:cs typeface="Hind Guntur Light" panose="02000000000000000000" pitchFamily="2" charset="0"/>
                        </a:rPr>
                        <a:t>7</a:t>
                      </a:r>
                      <a:r>
                        <a:rPr sz="1500" baseline="27777" dirty="0">
                          <a:latin typeface="Hind Guntur Light" panose="02000000000000000000" pitchFamily="2" charset="0"/>
                          <a:cs typeface="Hind Guntur Light" panose="02000000000000000000" pitchFamily="2" charset="0"/>
                        </a:rPr>
                        <a:t>th</a:t>
                      </a:r>
                      <a:r>
                        <a:rPr sz="1500" spc="97"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September</a:t>
                      </a:r>
                      <a:r>
                        <a:rPr sz="1500" spc="-3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2024</a:t>
                      </a:r>
                      <a:endParaRPr sz="1500" dirty="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905" algn="ctr">
                        <a:lnSpc>
                          <a:spcPct val="100000"/>
                        </a:lnSpc>
                        <a:spcBef>
                          <a:spcPts val="335"/>
                        </a:spcBef>
                      </a:pPr>
                      <a:r>
                        <a:rPr sz="1500" dirty="0">
                          <a:latin typeface="Hind Guntur Light" panose="02000000000000000000" pitchFamily="2" charset="0"/>
                          <a:cs typeface="Hind Guntur Light" panose="02000000000000000000" pitchFamily="2" charset="0"/>
                        </a:rPr>
                        <a:t>6</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 </a:t>
                      </a:r>
                      <a:r>
                        <a:rPr sz="1500" spc="-50" dirty="0">
                          <a:latin typeface="Hind Guntur Light" panose="02000000000000000000" pitchFamily="2" charset="0"/>
                          <a:cs typeface="Hind Guntur Light" panose="02000000000000000000" pitchFamily="2" charset="0"/>
                        </a:rPr>
                        <a:t>9</a:t>
                      </a:r>
                      <a:endParaRPr sz="1500">
                        <a:latin typeface="Hind Guntur Light" panose="02000000000000000000" pitchFamily="2" charset="0"/>
                        <a:cs typeface="Hind Guntur Light" panose="02000000000000000000" pitchFamily="2" charset="0"/>
                      </a:endParaRPr>
                    </a:p>
                    <a:p>
                      <a:pPr algn="ctr">
                        <a:lnSpc>
                          <a:spcPct val="100000"/>
                        </a:lnSpc>
                      </a:pPr>
                      <a:r>
                        <a:rPr sz="1500" spc="-10" dirty="0">
                          <a:latin typeface="Hind Guntur Light" panose="02000000000000000000" pitchFamily="2" charset="0"/>
                          <a:cs typeface="Hind Guntur Light" panose="02000000000000000000" pitchFamily="2" charset="0"/>
                        </a:rPr>
                        <a:t>September</a:t>
                      </a:r>
                      <a:endParaRPr sz="150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491087">
                <a:tc>
                  <a:txBody>
                    <a:bodyPr/>
                    <a:lstStyle/>
                    <a:p>
                      <a:pPr algn="ctr">
                        <a:lnSpc>
                          <a:spcPct val="100000"/>
                        </a:lnSpc>
                        <a:spcBef>
                          <a:spcPts val="340"/>
                        </a:spcBef>
                      </a:pPr>
                      <a:r>
                        <a:rPr sz="1500" spc="-25" dirty="0">
                          <a:latin typeface="Hind Guntur Light" panose="02000000000000000000" pitchFamily="2" charset="0"/>
                          <a:cs typeface="Hind Guntur Light" panose="02000000000000000000" pitchFamily="2" charset="0"/>
                        </a:rPr>
                        <a:t>5.4</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dirty="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120650">
                        <a:lnSpc>
                          <a:spcPct val="100000"/>
                        </a:lnSpc>
                        <a:spcBef>
                          <a:spcPts val="340"/>
                        </a:spcBef>
                      </a:pPr>
                      <a:r>
                        <a:rPr sz="1500" dirty="0">
                          <a:latin typeface="Hind Guntur Light" panose="02000000000000000000" pitchFamily="2" charset="0"/>
                          <a:cs typeface="Hind Guntur Light" panose="02000000000000000000" pitchFamily="2" charset="0"/>
                        </a:rPr>
                        <a:t>CT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Contingency</a:t>
                      </a:r>
                      <a:r>
                        <a:rPr sz="1500" spc="-5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for </a:t>
                      </a:r>
                      <a:r>
                        <a:rPr sz="1500" dirty="0">
                          <a:latin typeface="Hind Guntur Light" panose="02000000000000000000" pitchFamily="2" charset="0"/>
                          <a:cs typeface="Hind Guntur Light" panose="02000000000000000000" pitchFamily="2" charset="0"/>
                        </a:rPr>
                        <a:t>Run#1:</a:t>
                      </a:r>
                      <a:r>
                        <a:rPr sz="1500" spc="-5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Milling</a:t>
                      </a:r>
                      <a:r>
                        <a:rPr sz="1500" spc="-2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with</a:t>
                      </a:r>
                      <a:endParaRPr sz="1500">
                        <a:latin typeface="Hind Guntur Light" panose="02000000000000000000" pitchFamily="2" charset="0"/>
                        <a:cs typeface="Hind Guntur Light" panose="02000000000000000000" pitchFamily="2" charset="0"/>
                      </a:endParaRPr>
                    </a:p>
                    <a:p>
                      <a:pPr marL="91440">
                        <a:lnSpc>
                          <a:spcPct val="100000"/>
                        </a:lnSpc>
                      </a:pPr>
                      <a:r>
                        <a:rPr sz="1500" dirty="0">
                          <a:latin typeface="Hind Guntur Light" panose="02000000000000000000" pitchFamily="2" charset="0"/>
                          <a:cs typeface="Hind Guntur Light" panose="02000000000000000000" pitchFamily="2" charset="0"/>
                        </a:rPr>
                        <a:t>2.28"</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Junk</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Mill</a:t>
                      </a:r>
                      <a:r>
                        <a:rPr sz="1500" spc="-1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Bit.</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0"/>
                        </a:spcBef>
                      </a:pPr>
                      <a:r>
                        <a:rPr sz="1500" spc="-25" dirty="0">
                          <a:latin typeface="Hind Guntur Light" panose="02000000000000000000" pitchFamily="2" charset="0"/>
                          <a:cs typeface="Hind Guntur Light" panose="02000000000000000000" pitchFamily="2" charset="0"/>
                        </a:rPr>
                        <a:t>2.5</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0"/>
                        </a:spcBef>
                        <a:buChar char="•"/>
                        <a:tabLst>
                          <a:tab pos="264160" algn="l"/>
                        </a:tabLst>
                      </a:pPr>
                      <a:r>
                        <a:rPr sz="1500" dirty="0">
                          <a:latin typeface="Hind Guntur Light" panose="02000000000000000000" pitchFamily="2" charset="0"/>
                          <a:cs typeface="Hind Guntur Light" panose="02000000000000000000" pitchFamily="2" charset="0"/>
                        </a:rPr>
                        <a:t>First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8,625</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2628.7</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MDDF</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After</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soaking</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8,622.08</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2,627.8</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MDDF</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BHA</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8,625</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2,628</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MDDF,</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spot</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10</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bbls</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of</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10%</a:t>
                      </a:r>
                      <a:r>
                        <a:rPr sz="1500" spc="-1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HCl</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Unload</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acid</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and</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start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milling</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new</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8,622.6</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 /</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2628m</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Observe</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good</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milling</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pattern,</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no</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motor</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stall</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or</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overpull</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Last</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milling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pattern</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for</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progress</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8,624</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2,628.5</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MDDF</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weight</a:t>
                      </a:r>
                      <a:r>
                        <a:rPr sz="1500" spc="-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return</a:t>
                      </a:r>
                      <a:endParaRPr sz="1500" dirty="0">
                        <a:latin typeface="Hind Guntur Light" panose="02000000000000000000" pitchFamily="2" charset="0"/>
                        <a:cs typeface="Hind Guntur Light" panose="02000000000000000000" pitchFamily="2" charset="0"/>
                      </a:endParaRPr>
                    </a:p>
                    <a:p>
                      <a:pPr marL="264160">
                        <a:lnSpc>
                          <a:spcPct val="100000"/>
                        </a:lnSpc>
                      </a:pPr>
                      <a:r>
                        <a:rPr sz="1500" dirty="0">
                          <a:latin typeface="Hind Guntur Light" panose="02000000000000000000" pitchFamily="2" charset="0"/>
                          <a:cs typeface="Hind Guntur Light" panose="02000000000000000000" pitchFamily="2" charset="0"/>
                        </a:rPr>
                        <a:t>to</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normal</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Continue</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RIH</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and</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No-go</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nipple.</a:t>
                      </a:r>
                      <a:endParaRPr sz="1500" dirty="0">
                        <a:latin typeface="Hind Guntur Light" panose="02000000000000000000" pitchFamily="2" charset="0"/>
                        <a:cs typeface="Hind Guntur Light" panose="02000000000000000000" pitchFamily="2" charset="0"/>
                      </a:endParaRPr>
                    </a:p>
                    <a:p>
                      <a:pPr marL="264160" marR="295275" indent="-172720">
                        <a:lnSpc>
                          <a:spcPct val="100000"/>
                        </a:lnSpc>
                        <a:buChar char="•"/>
                        <a:tabLst>
                          <a:tab pos="264160" algn="l"/>
                        </a:tabLst>
                      </a:pPr>
                      <a:r>
                        <a:rPr sz="1500" dirty="0">
                          <a:latin typeface="Hind Guntur Light" panose="02000000000000000000" pitchFamily="2" charset="0"/>
                          <a:cs typeface="Hind Guntur Light" panose="02000000000000000000" pitchFamily="2" charset="0"/>
                        </a:rPr>
                        <a:t>POOH,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and</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re-</a:t>
                      </a:r>
                      <a:r>
                        <a:rPr sz="1500" dirty="0">
                          <a:latin typeface="Hind Guntur Light" panose="02000000000000000000" pitchFamily="2" charset="0"/>
                          <a:cs typeface="Hind Guntur Light" panose="02000000000000000000" pitchFamily="2" charset="0"/>
                        </a:rPr>
                        <a:t>RIH,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8,622</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MDDF</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(Initial</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fish</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position)</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during</a:t>
                      </a:r>
                      <a:r>
                        <a:rPr sz="1500" spc="-1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dry </a:t>
                      </a:r>
                      <a:r>
                        <a:rPr sz="1500" spc="-20" dirty="0">
                          <a:latin typeface="Hind Guntur Light" panose="02000000000000000000" pitchFamily="2" charset="0"/>
                          <a:cs typeface="Hind Guntur Light" panose="02000000000000000000" pitchFamily="2" charset="0"/>
                        </a:rPr>
                        <a:t>tag.</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Continue</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POOH</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handover</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slickline</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for</a:t>
                      </a:r>
                      <a:r>
                        <a:rPr sz="1500" spc="-2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TCC</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540" algn="ctr">
                        <a:lnSpc>
                          <a:spcPct val="100000"/>
                        </a:lnSpc>
                        <a:spcBef>
                          <a:spcPts val="340"/>
                        </a:spcBef>
                      </a:pPr>
                      <a:r>
                        <a:rPr sz="1500" dirty="0">
                          <a:latin typeface="Hind Guntur Light" panose="02000000000000000000" pitchFamily="2" charset="0"/>
                          <a:cs typeface="Hind Guntur Light" panose="02000000000000000000" pitchFamily="2" charset="0"/>
                        </a:rPr>
                        <a:t>9</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11</a:t>
                      </a:r>
                      <a:endParaRPr sz="1500">
                        <a:latin typeface="Hind Guntur Light" panose="02000000000000000000" pitchFamily="2" charset="0"/>
                        <a:cs typeface="Hind Guntur Light" panose="02000000000000000000" pitchFamily="2" charset="0"/>
                      </a:endParaRPr>
                    </a:p>
                    <a:p>
                      <a:pPr algn="ctr">
                        <a:lnSpc>
                          <a:spcPct val="100000"/>
                        </a:lnSpc>
                      </a:pPr>
                      <a:r>
                        <a:rPr sz="1500" spc="-10" dirty="0">
                          <a:latin typeface="Hind Guntur Light" panose="02000000000000000000" pitchFamily="2" charset="0"/>
                          <a:cs typeface="Hind Guntur Light" panose="02000000000000000000" pitchFamily="2" charset="0"/>
                        </a:rPr>
                        <a:t>September</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35163">
                <a:tc>
                  <a:txBody>
                    <a:bodyPr/>
                    <a:lstStyle/>
                    <a:p>
                      <a:pPr algn="ctr">
                        <a:lnSpc>
                          <a:spcPct val="100000"/>
                        </a:lnSpc>
                        <a:spcBef>
                          <a:spcPts val="340"/>
                        </a:spcBef>
                      </a:pPr>
                      <a:r>
                        <a:rPr sz="1500" spc="-25" dirty="0">
                          <a:latin typeface="Hind Guntur Light" panose="02000000000000000000" pitchFamily="2" charset="0"/>
                          <a:cs typeface="Hind Guntur Light" panose="02000000000000000000" pitchFamily="2" charset="0"/>
                        </a:rPr>
                        <a:t>5.5</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dirty="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a:lnSpc>
                          <a:spcPct val="100000"/>
                        </a:lnSpc>
                        <a:spcBef>
                          <a:spcPts val="340"/>
                        </a:spcBef>
                      </a:pPr>
                      <a:r>
                        <a:rPr sz="1500" dirty="0">
                          <a:latin typeface="Hind Guntur Light" panose="02000000000000000000" pitchFamily="2" charset="0"/>
                          <a:cs typeface="Hind Guntur Light" panose="02000000000000000000" pitchFamily="2" charset="0"/>
                        </a:rPr>
                        <a:t>Slickline</a:t>
                      </a:r>
                      <a:r>
                        <a:rPr sz="1500" spc="-4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activity</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0"/>
                        </a:spcBef>
                      </a:pPr>
                      <a:r>
                        <a:rPr sz="1500" spc="-25" dirty="0">
                          <a:latin typeface="Hind Guntur Light" panose="02000000000000000000" pitchFamily="2" charset="0"/>
                          <a:cs typeface="Hind Guntur Light" panose="02000000000000000000" pitchFamily="2" charset="0"/>
                        </a:rPr>
                        <a:t>0.5</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0"/>
                        </a:spcBef>
                        <a:buChar char="•"/>
                        <a:tabLst>
                          <a:tab pos="264160" algn="l"/>
                        </a:tabLst>
                      </a:pPr>
                      <a:r>
                        <a:rPr sz="1500" dirty="0">
                          <a:latin typeface="Hind Guntur Light" panose="02000000000000000000" pitchFamily="2" charset="0"/>
                          <a:cs typeface="Hind Guntur Light" panose="02000000000000000000" pitchFamily="2" charset="0"/>
                        </a:rPr>
                        <a:t>2.29</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GR</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able</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No-Go</a:t>
                      </a:r>
                      <a:r>
                        <a:rPr sz="1500" spc="-10" dirty="0">
                          <a:latin typeface="Hind Guntur Light" panose="02000000000000000000" pitchFamily="2" charset="0"/>
                          <a:cs typeface="Hind Guntur Light" panose="02000000000000000000" pitchFamily="2" charset="0"/>
                        </a:rPr>
                        <a:t> nipple</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HUD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2.25"</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2,613</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WLTHF</a:t>
                      </a:r>
                      <a:r>
                        <a:rPr sz="1500" spc="-4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0.25"</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Fish</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from</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side</a:t>
                      </a:r>
                      <a:r>
                        <a:rPr sz="1500" spc="-3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LIB</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540" algn="ctr">
                        <a:lnSpc>
                          <a:spcPct val="100000"/>
                        </a:lnSpc>
                        <a:spcBef>
                          <a:spcPts val="340"/>
                        </a:spcBef>
                      </a:pPr>
                      <a:r>
                        <a:rPr sz="1500" spc="-25" dirty="0">
                          <a:latin typeface="Hind Guntur Light" panose="02000000000000000000" pitchFamily="2" charset="0"/>
                          <a:cs typeface="Hind Guntur Light" panose="02000000000000000000" pitchFamily="2" charset="0"/>
                        </a:rPr>
                        <a:t>11</a:t>
                      </a:r>
                      <a:endParaRPr sz="1500">
                        <a:latin typeface="Hind Guntur Light" panose="02000000000000000000" pitchFamily="2" charset="0"/>
                        <a:cs typeface="Hind Guntur Light" panose="02000000000000000000" pitchFamily="2" charset="0"/>
                      </a:endParaRPr>
                    </a:p>
                    <a:p>
                      <a:pPr algn="ctr">
                        <a:lnSpc>
                          <a:spcPct val="100000"/>
                        </a:lnSpc>
                      </a:pPr>
                      <a:r>
                        <a:rPr sz="1500" spc="-10" dirty="0">
                          <a:latin typeface="Hind Guntur Light" panose="02000000000000000000" pitchFamily="2" charset="0"/>
                          <a:cs typeface="Hind Guntur Light" panose="02000000000000000000" pitchFamily="2" charset="0"/>
                        </a:rPr>
                        <a:t>September</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1268634">
                <a:tc>
                  <a:txBody>
                    <a:bodyPr/>
                    <a:lstStyle/>
                    <a:p>
                      <a:pPr algn="ctr">
                        <a:lnSpc>
                          <a:spcPct val="100000"/>
                        </a:lnSpc>
                        <a:spcBef>
                          <a:spcPts val="340"/>
                        </a:spcBef>
                      </a:pPr>
                      <a:r>
                        <a:rPr sz="1500" spc="-25" dirty="0">
                          <a:latin typeface="Hind Guntur Light" panose="02000000000000000000" pitchFamily="2" charset="0"/>
                          <a:cs typeface="Hind Guntur Light" panose="02000000000000000000" pitchFamily="2" charset="0"/>
                        </a:rPr>
                        <a:t>5.6</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dirty="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120650">
                        <a:lnSpc>
                          <a:spcPct val="100000"/>
                        </a:lnSpc>
                        <a:spcBef>
                          <a:spcPts val="340"/>
                        </a:spcBef>
                      </a:pPr>
                      <a:r>
                        <a:rPr sz="1500" dirty="0">
                          <a:latin typeface="Hind Guntur Light" panose="02000000000000000000" pitchFamily="2" charset="0"/>
                          <a:cs typeface="Hind Guntur Light" panose="02000000000000000000" pitchFamily="2" charset="0"/>
                        </a:rPr>
                        <a:t>CT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Contingency</a:t>
                      </a:r>
                      <a:r>
                        <a:rPr sz="1500" spc="-5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for </a:t>
                      </a:r>
                      <a:r>
                        <a:rPr sz="1500" dirty="0">
                          <a:latin typeface="Hind Guntur Light" panose="02000000000000000000" pitchFamily="2" charset="0"/>
                          <a:cs typeface="Hind Guntur Light" panose="02000000000000000000" pitchFamily="2" charset="0"/>
                        </a:rPr>
                        <a:t>Run#1:</a:t>
                      </a:r>
                      <a:r>
                        <a:rPr sz="1500" spc="-5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Impact </a:t>
                      </a:r>
                      <a:r>
                        <a:rPr sz="1500" dirty="0">
                          <a:latin typeface="Hind Guntur Light" panose="02000000000000000000" pitchFamily="2" charset="0"/>
                          <a:cs typeface="Hind Guntur Light" panose="02000000000000000000" pitchFamily="2" charset="0"/>
                        </a:rPr>
                        <a:t>hammer</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c/w</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Blind </a:t>
                      </a:r>
                      <a:r>
                        <a:rPr sz="1500" dirty="0">
                          <a:latin typeface="Hind Guntur Light" panose="02000000000000000000" pitchFamily="2" charset="0"/>
                          <a:cs typeface="Hind Guntur Light" panose="02000000000000000000" pitchFamily="2" charset="0"/>
                        </a:rPr>
                        <a:t>box</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2.28“</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40"/>
                        </a:spcBef>
                      </a:pPr>
                      <a:r>
                        <a:rPr sz="1500" spc="-50" dirty="0">
                          <a:latin typeface="Hind Guntur Light" panose="02000000000000000000" pitchFamily="2" charset="0"/>
                          <a:cs typeface="Hind Guntur Light" panose="02000000000000000000" pitchFamily="2" charset="0"/>
                        </a:rPr>
                        <a:t>1</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0"/>
                        </a:spcBef>
                        <a:buChar char="•"/>
                        <a:tabLst>
                          <a:tab pos="264160" algn="l"/>
                        </a:tabLst>
                      </a:pPr>
                      <a:r>
                        <a:rPr sz="1500" dirty="0">
                          <a:latin typeface="Hind Guntur Light" panose="02000000000000000000" pitchFamily="2" charset="0"/>
                          <a:cs typeface="Hind Guntur Light" panose="02000000000000000000" pitchFamily="2" charset="0"/>
                        </a:rPr>
                        <a:t>First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8,629</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2,629</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MDDF</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BHA</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8,629</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2629</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MDDF</a:t>
                      </a:r>
                      <a:endParaRPr sz="1500">
                        <a:latin typeface="Hind Guntur Light" panose="02000000000000000000" pitchFamily="2" charset="0"/>
                        <a:cs typeface="Hind Guntur Light" panose="02000000000000000000" pitchFamily="2" charset="0"/>
                      </a:endParaRPr>
                    </a:p>
                    <a:p>
                      <a:pPr marL="264160" indent="-172085">
                        <a:lnSpc>
                          <a:spcPct val="100000"/>
                        </a:lnSpc>
                        <a:spcBef>
                          <a:spcPts val="5"/>
                        </a:spcBef>
                        <a:buChar char="•"/>
                        <a:tabLst>
                          <a:tab pos="264160" algn="l"/>
                        </a:tabLst>
                      </a:pPr>
                      <a:r>
                        <a:rPr sz="1500" dirty="0">
                          <a:latin typeface="Hind Guntur Light" panose="02000000000000000000" pitchFamily="2" charset="0"/>
                          <a:cs typeface="Hind Guntur Light" panose="02000000000000000000" pitchFamily="2" charset="0"/>
                        </a:rPr>
                        <a:t>BHA</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able</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move</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few</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below</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and</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weight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return</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normal</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Pick-up</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and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attempt</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 tag</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back,</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same</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depth</a:t>
                      </a:r>
                      <a:endParaRPr sz="150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POOH</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surface,</a:t>
                      </a:r>
                      <a:r>
                        <a:rPr sz="1500" spc="-4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decided</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RIH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2.2"</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FC</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drift</a:t>
                      </a:r>
                      <a:r>
                        <a:rPr sz="1500" spc="-2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CT</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 algn="ctr">
                        <a:lnSpc>
                          <a:spcPct val="100000"/>
                        </a:lnSpc>
                        <a:spcBef>
                          <a:spcPts val="340"/>
                        </a:spcBef>
                      </a:pPr>
                      <a:r>
                        <a:rPr sz="1500" spc="-10" dirty="0">
                          <a:latin typeface="Hind Guntur Light" panose="02000000000000000000" pitchFamily="2" charset="0"/>
                          <a:cs typeface="Hind Guntur Light" panose="02000000000000000000" pitchFamily="2" charset="0"/>
                        </a:rPr>
                        <a:t>12-</a:t>
                      </a:r>
                      <a:r>
                        <a:rPr sz="1500" spc="-35" dirty="0">
                          <a:latin typeface="Hind Guntur Light" panose="02000000000000000000" pitchFamily="2" charset="0"/>
                          <a:cs typeface="Hind Guntur Light" panose="02000000000000000000" pitchFamily="2" charset="0"/>
                        </a:rPr>
                        <a:t>13</a:t>
                      </a:r>
                      <a:endParaRPr sz="1500" dirty="0">
                        <a:latin typeface="Hind Guntur Light" panose="02000000000000000000" pitchFamily="2" charset="0"/>
                        <a:cs typeface="Hind Guntur Light" panose="02000000000000000000" pitchFamily="2" charset="0"/>
                      </a:endParaRPr>
                    </a:p>
                    <a:p>
                      <a:pPr marL="635" algn="ctr">
                        <a:lnSpc>
                          <a:spcPct val="100000"/>
                        </a:lnSpc>
                      </a:pPr>
                      <a:r>
                        <a:rPr sz="1500" spc="-10" dirty="0">
                          <a:latin typeface="Hind Guntur Light" panose="02000000000000000000" pitchFamily="2" charset="0"/>
                          <a:cs typeface="Hind Guntur Light" panose="02000000000000000000" pitchFamily="2" charset="0"/>
                        </a:rPr>
                        <a:t>September</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780332">
                <a:tc>
                  <a:txBody>
                    <a:bodyPr/>
                    <a:lstStyle/>
                    <a:p>
                      <a:pPr algn="ctr">
                        <a:lnSpc>
                          <a:spcPct val="100000"/>
                        </a:lnSpc>
                        <a:spcBef>
                          <a:spcPts val="345"/>
                        </a:spcBef>
                      </a:pPr>
                      <a:r>
                        <a:rPr sz="1500" spc="-50" dirty="0">
                          <a:latin typeface="Hind Guntur Light" panose="02000000000000000000" pitchFamily="2" charset="0"/>
                          <a:cs typeface="Hind Guntur Light" panose="02000000000000000000" pitchFamily="2" charset="0"/>
                        </a:rPr>
                        <a:t>6</a:t>
                      </a:r>
                      <a:endParaRPr sz="1500" dirty="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85090">
                        <a:lnSpc>
                          <a:spcPct val="100000"/>
                        </a:lnSpc>
                        <a:spcBef>
                          <a:spcPts val="345"/>
                        </a:spcBef>
                      </a:pPr>
                      <a:r>
                        <a:rPr sz="1500" dirty="0">
                          <a:latin typeface="Hind Guntur Light" panose="02000000000000000000" pitchFamily="2" charset="0"/>
                          <a:cs typeface="Hind Guntur Light" panose="02000000000000000000" pitchFamily="2" charset="0"/>
                        </a:rPr>
                        <a:t>CT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Run#2:</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Drift</a:t>
                      </a:r>
                      <a:r>
                        <a:rPr sz="1500" spc="-15" dirty="0">
                          <a:latin typeface="Hind Guntur Light" panose="02000000000000000000" pitchFamily="2" charset="0"/>
                          <a:cs typeface="Hind Guntur Light" panose="02000000000000000000" pitchFamily="2" charset="0"/>
                        </a:rPr>
                        <a:t> </a:t>
                      </a:r>
                      <a:r>
                        <a:rPr sz="1500" spc="-50" dirty="0">
                          <a:latin typeface="Hind Guntur Light" panose="02000000000000000000" pitchFamily="2" charset="0"/>
                          <a:cs typeface="Hind Guntur Light" panose="02000000000000000000" pitchFamily="2" charset="0"/>
                        </a:rPr>
                        <a:t>&amp;</a:t>
                      </a:r>
                      <a:r>
                        <a:rPr sz="1500" dirty="0">
                          <a:latin typeface="Hind Guntur Light" panose="02000000000000000000" pitchFamily="2" charset="0"/>
                          <a:cs typeface="Hind Guntur Light" panose="02000000000000000000" pitchFamily="2" charset="0"/>
                        </a:rPr>
                        <a:t> depth</a:t>
                      </a:r>
                      <a:r>
                        <a:rPr sz="1500" spc="-2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correlation </a:t>
                      </a:r>
                      <a:r>
                        <a:rPr sz="1500" dirty="0">
                          <a:latin typeface="Hind Guntur Light" panose="02000000000000000000" pitchFamily="2" charset="0"/>
                          <a:cs typeface="Hind Guntur Light" panose="02000000000000000000" pitchFamily="2" charset="0"/>
                        </a:rPr>
                        <a:t>until</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PBTD at</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3,017 </a:t>
                      </a:r>
                      <a:r>
                        <a:rPr sz="1500" dirty="0">
                          <a:latin typeface="Hind Guntur Light" panose="02000000000000000000" pitchFamily="2" charset="0"/>
                          <a:cs typeface="Hind Guntur Light" panose="02000000000000000000" pitchFamily="2" charset="0"/>
                        </a:rPr>
                        <a:t>m</a:t>
                      </a:r>
                      <a:r>
                        <a:rPr sz="1500" spc="-1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MDDF</a:t>
                      </a:r>
                      <a:endParaRPr sz="1500" dirty="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5"/>
                        </a:spcBef>
                      </a:pPr>
                      <a:r>
                        <a:rPr sz="1500" spc="-50" dirty="0">
                          <a:latin typeface="Hind Guntur Light" panose="02000000000000000000" pitchFamily="2" charset="0"/>
                          <a:cs typeface="Hind Guntur Light" panose="02000000000000000000" pitchFamily="2" charset="0"/>
                        </a:rPr>
                        <a:t>1</a:t>
                      </a:r>
                      <a:endParaRPr sz="1500" dirty="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92075">
                        <a:lnSpc>
                          <a:spcPct val="100000"/>
                        </a:lnSpc>
                        <a:spcBef>
                          <a:spcPts val="345"/>
                        </a:spcBef>
                      </a:pPr>
                      <a:r>
                        <a:rPr sz="1500" dirty="0">
                          <a:latin typeface="Hind Guntur Light" panose="02000000000000000000" pitchFamily="2" charset="0"/>
                          <a:cs typeface="Hind Guntur Light" panose="02000000000000000000" pitchFamily="2" charset="0"/>
                        </a:rPr>
                        <a:t>CT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Run#2:</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Drift</a:t>
                      </a:r>
                      <a:r>
                        <a:rPr sz="1500" spc="-15" dirty="0">
                          <a:latin typeface="Hind Guntur Light" panose="02000000000000000000" pitchFamily="2" charset="0"/>
                          <a:cs typeface="Hind Guntur Light" panose="02000000000000000000" pitchFamily="2" charset="0"/>
                        </a:rPr>
                        <a:t> </a:t>
                      </a:r>
                      <a:r>
                        <a:rPr sz="1500" spc="-50" dirty="0">
                          <a:latin typeface="Hind Guntur Light" panose="02000000000000000000" pitchFamily="2" charset="0"/>
                          <a:cs typeface="Hind Guntur Light" panose="02000000000000000000" pitchFamily="2" charset="0"/>
                        </a:rPr>
                        <a:t>&amp;</a:t>
                      </a:r>
                      <a:r>
                        <a:rPr sz="1500" dirty="0">
                          <a:latin typeface="Hind Guntur Light" panose="02000000000000000000" pitchFamily="2" charset="0"/>
                          <a:cs typeface="Hind Guntur Light" panose="02000000000000000000" pitchFamily="2" charset="0"/>
                        </a:rPr>
                        <a:t> depth</a:t>
                      </a:r>
                      <a:r>
                        <a:rPr sz="1500" spc="-2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correlation </a:t>
                      </a:r>
                      <a:r>
                        <a:rPr sz="1500" dirty="0">
                          <a:latin typeface="Hind Guntur Light" panose="02000000000000000000" pitchFamily="2" charset="0"/>
                          <a:cs typeface="Hind Guntur Light" panose="02000000000000000000" pitchFamily="2" charset="0"/>
                        </a:rPr>
                        <a:t>until</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2,717</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MDDF</a:t>
                      </a:r>
                      <a:endParaRPr sz="1500" dirty="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5"/>
                        </a:spcBef>
                      </a:pPr>
                      <a:r>
                        <a:rPr sz="1500" spc="-25" dirty="0">
                          <a:latin typeface="Hind Guntur Light" panose="02000000000000000000" pitchFamily="2" charset="0"/>
                          <a:cs typeface="Hind Guntur Light" panose="02000000000000000000" pitchFamily="2" charset="0"/>
                        </a:rPr>
                        <a:t>1.5</a:t>
                      </a:r>
                      <a:endParaRPr sz="1500" dirty="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5"/>
                        </a:spcBef>
                        <a:buChar char="•"/>
                        <a:tabLst>
                          <a:tab pos="264160" algn="l"/>
                        </a:tabLst>
                      </a:pPr>
                      <a:r>
                        <a:rPr sz="1500" dirty="0">
                          <a:latin typeface="Hind Guntur Light" panose="02000000000000000000" pitchFamily="2" charset="0"/>
                          <a:cs typeface="Hind Guntur Light" panose="02000000000000000000" pitchFamily="2" charset="0"/>
                        </a:rPr>
                        <a:t>First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8,914</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2,717</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MDDF</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Tag</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HUD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inside</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casing</a:t>
                      </a:r>
                      <a:r>
                        <a:rPr sz="1500" spc="-4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section</a:t>
                      </a:r>
                      <a:endParaRPr sz="1500" dirty="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 algn="ctr">
                        <a:lnSpc>
                          <a:spcPct val="100000"/>
                        </a:lnSpc>
                        <a:spcBef>
                          <a:spcPts val="345"/>
                        </a:spcBef>
                      </a:pPr>
                      <a:r>
                        <a:rPr sz="1500" spc="-10" dirty="0">
                          <a:latin typeface="Hind Guntur Light" panose="02000000000000000000" pitchFamily="2" charset="0"/>
                          <a:cs typeface="Hind Guntur Light" panose="02000000000000000000" pitchFamily="2" charset="0"/>
                        </a:rPr>
                        <a:t>13-</a:t>
                      </a:r>
                      <a:r>
                        <a:rPr sz="1500" spc="-35" dirty="0">
                          <a:latin typeface="Hind Guntur Light" panose="02000000000000000000" pitchFamily="2" charset="0"/>
                          <a:cs typeface="Hind Guntur Light" panose="02000000000000000000" pitchFamily="2" charset="0"/>
                        </a:rPr>
                        <a:t>14</a:t>
                      </a:r>
                      <a:endParaRPr sz="1500" dirty="0">
                        <a:latin typeface="Hind Guntur Light" panose="02000000000000000000" pitchFamily="2" charset="0"/>
                        <a:cs typeface="Hind Guntur Light" panose="02000000000000000000" pitchFamily="2" charset="0"/>
                      </a:endParaRPr>
                    </a:p>
                    <a:p>
                      <a:pPr algn="ctr">
                        <a:lnSpc>
                          <a:spcPct val="100000"/>
                        </a:lnSpc>
                      </a:pPr>
                      <a:r>
                        <a:rPr sz="1500" spc="-10" dirty="0">
                          <a:latin typeface="Hind Guntur Light" panose="02000000000000000000" pitchFamily="2" charset="0"/>
                          <a:cs typeface="Hind Guntur Light" panose="02000000000000000000" pitchFamily="2" charset="0"/>
                        </a:rPr>
                        <a:t>September</a:t>
                      </a:r>
                      <a:endParaRPr sz="1500" dirty="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06084145"/>
                  </a:ext>
                </a:extLst>
              </a:tr>
            </a:tbl>
          </a:graphicData>
        </a:graphic>
      </p:graphicFrame>
    </p:spTree>
    <p:extLst>
      <p:ext uri="{BB962C8B-B14F-4D97-AF65-F5344CB8AC3E}">
        <p14:creationId xmlns:p14="http://schemas.microsoft.com/office/powerpoint/2010/main" val="4042974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D3ED2-2FA1-3C0A-58EB-6347011E25AA}"/>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0088C789-25D1-AC83-3B7E-D8E5E41B3E2A}"/>
              </a:ext>
            </a:extLst>
          </p:cNvPr>
          <p:cNvGrpSpPr/>
          <p:nvPr/>
        </p:nvGrpSpPr>
        <p:grpSpPr>
          <a:xfrm flipH="1">
            <a:off x="-5791201" y="8892517"/>
            <a:ext cx="15392400" cy="3670209"/>
            <a:chOff x="6842285" y="8892517"/>
            <a:chExt cx="18742715" cy="3670209"/>
          </a:xfrm>
        </p:grpSpPr>
        <p:sp>
          <p:nvSpPr>
            <p:cNvPr id="5" name="Freeform 5">
              <a:extLst>
                <a:ext uri="{FF2B5EF4-FFF2-40B4-BE49-F238E27FC236}">
                  <a16:creationId xmlns:a16="http://schemas.microsoft.com/office/drawing/2014/main" id="{ABA32637-775A-CF70-6A6F-6BDB1091A054}"/>
                </a:ext>
              </a:extLst>
            </p:cNvPr>
            <p:cNvSpPr/>
            <p:nvPr/>
          </p:nvSpPr>
          <p:spPr>
            <a:xfrm rot="-10800000" flipV="1">
              <a:off x="6858000" y="8903539"/>
              <a:ext cx="18727000" cy="3659187"/>
            </a:xfrm>
            <a:custGeom>
              <a:avLst/>
              <a:gdLst/>
              <a:ahLst/>
              <a:cxnLst/>
              <a:rect l="l" t="t" r="r" b="b"/>
              <a:pathLst>
                <a:path w="18727000" h="3347451">
                  <a:moveTo>
                    <a:pt x="0" y="0"/>
                  </a:moveTo>
                  <a:lnTo>
                    <a:pt x="18727000" y="0"/>
                  </a:lnTo>
                  <a:lnTo>
                    <a:pt x="18727000" y="3347452"/>
                  </a:lnTo>
                  <a:lnTo>
                    <a:pt x="0" y="334745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CB3143F4-73B9-EFF4-0995-30A70551BD55}"/>
                </a:ext>
              </a:extLst>
            </p:cNvPr>
            <p:cNvSpPr/>
            <p:nvPr/>
          </p:nvSpPr>
          <p:spPr>
            <a:xfrm rot="-10732608" flipV="1">
              <a:off x="6842285" y="8892517"/>
              <a:ext cx="9527354" cy="1510117"/>
            </a:xfrm>
            <a:custGeom>
              <a:avLst/>
              <a:gdLst/>
              <a:ahLst/>
              <a:cxnLst/>
              <a:rect l="l" t="t" r="r" b="b"/>
              <a:pathLst>
                <a:path w="9527354" h="1381466">
                  <a:moveTo>
                    <a:pt x="0" y="0"/>
                  </a:moveTo>
                  <a:lnTo>
                    <a:pt x="9527354" y="0"/>
                  </a:lnTo>
                  <a:lnTo>
                    <a:pt x="9527354" y="1381467"/>
                  </a:lnTo>
                  <a:lnTo>
                    <a:pt x="0" y="138146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dirty="0"/>
            </a:p>
          </p:txBody>
        </p:sp>
      </p:grpSp>
      <p:sp>
        <p:nvSpPr>
          <p:cNvPr id="7" name="Freeform 7">
            <a:extLst>
              <a:ext uri="{FF2B5EF4-FFF2-40B4-BE49-F238E27FC236}">
                <a16:creationId xmlns:a16="http://schemas.microsoft.com/office/drawing/2014/main" id="{788F8AC0-7841-48A7-0118-2C9E97E4CBD0}"/>
              </a:ext>
            </a:extLst>
          </p:cNvPr>
          <p:cNvSpPr/>
          <p:nvPr/>
        </p:nvSpPr>
        <p:spPr>
          <a:xfrm rot="7959714">
            <a:off x="14768466" y="-162607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1" name="TextBox 3">
            <a:extLst>
              <a:ext uri="{FF2B5EF4-FFF2-40B4-BE49-F238E27FC236}">
                <a16:creationId xmlns:a16="http://schemas.microsoft.com/office/drawing/2014/main" id="{8DF1BB26-A1E0-B053-FAF2-23971F794BC5}"/>
              </a:ext>
            </a:extLst>
          </p:cNvPr>
          <p:cNvSpPr txBox="1"/>
          <p:nvPr/>
        </p:nvSpPr>
        <p:spPr>
          <a:xfrm>
            <a:off x="1031341" y="431330"/>
            <a:ext cx="14859000" cy="902170"/>
          </a:xfrm>
          <a:prstGeom prst="rect">
            <a:avLst/>
          </a:prstGeom>
        </p:spPr>
        <p:txBody>
          <a:bodyPr wrap="square" lIns="0" tIns="0" rIns="0" bIns="0" rtlCol="0" anchor="t">
            <a:spAutoFit/>
          </a:bodyPr>
          <a:lstStyle/>
          <a:p>
            <a:pPr>
              <a:lnSpc>
                <a:spcPts val="7279"/>
              </a:lnSpc>
            </a:pPr>
            <a:r>
              <a:rPr lang="en-US" sz="5199" dirty="0">
                <a:solidFill>
                  <a:srgbClr val="012F7F"/>
                </a:solidFill>
                <a:latin typeface="League Spartan"/>
                <a:ea typeface="League Spartan"/>
                <a:cs typeface="League Spartan"/>
                <a:sym typeface="League Spartan"/>
              </a:rPr>
              <a:t>Summary of Intervention Activities</a:t>
            </a:r>
          </a:p>
        </p:txBody>
      </p:sp>
      <p:graphicFrame>
        <p:nvGraphicFramePr>
          <p:cNvPr id="2" name="object 6">
            <a:extLst>
              <a:ext uri="{FF2B5EF4-FFF2-40B4-BE49-F238E27FC236}">
                <a16:creationId xmlns:a16="http://schemas.microsoft.com/office/drawing/2014/main" id="{0E9C77FE-675C-DE2C-3B39-8F73A91730B7}"/>
              </a:ext>
            </a:extLst>
          </p:cNvPr>
          <p:cNvGraphicFramePr>
            <a:graphicFrameLocks noGrp="1"/>
          </p:cNvGraphicFramePr>
          <p:nvPr>
            <p:extLst>
              <p:ext uri="{D42A27DB-BD31-4B8C-83A1-F6EECF244321}">
                <p14:modId xmlns:p14="http://schemas.microsoft.com/office/powerpoint/2010/main" val="1004217191"/>
              </p:ext>
            </p:extLst>
          </p:nvPr>
        </p:nvGraphicFramePr>
        <p:xfrm>
          <a:off x="955141" y="1286715"/>
          <a:ext cx="16494659" cy="7895386"/>
        </p:xfrm>
        <a:graphic>
          <a:graphicData uri="http://schemas.openxmlformats.org/drawingml/2006/table">
            <a:tbl>
              <a:tblPr firstRow="1" bandRow="1">
                <a:tableStyleId>{17292A2E-F333-43FB-9621-5CBBE7FDCDCB}</a:tableStyleId>
              </a:tblPr>
              <a:tblGrid>
                <a:gridCol w="671728">
                  <a:extLst>
                    <a:ext uri="{9D8B030D-6E8A-4147-A177-3AD203B41FA5}">
                      <a16:colId xmlns:a16="http://schemas.microsoft.com/office/drawing/2014/main" val="20000"/>
                    </a:ext>
                  </a:extLst>
                </a:gridCol>
                <a:gridCol w="2452472">
                  <a:extLst>
                    <a:ext uri="{9D8B030D-6E8A-4147-A177-3AD203B41FA5}">
                      <a16:colId xmlns:a16="http://schemas.microsoft.com/office/drawing/2014/main" val="20001"/>
                    </a:ext>
                  </a:extLst>
                </a:gridCol>
                <a:gridCol w="685800">
                  <a:extLst>
                    <a:ext uri="{9D8B030D-6E8A-4147-A177-3AD203B41FA5}">
                      <a16:colId xmlns:a16="http://schemas.microsoft.com/office/drawing/2014/main" val="20002"/>
                    </a:ext>
                  </a:extLst>
                </a:gridCol>
                <a:gridCol w="2438400">
                  <a:extLst>
                    <a:ext uri="{9D8B030D-6E8A-4147-A177-3AD203B41FA5}">
                      <a16:colId xmlns:a16="http://schemas.microsoft.com/office/drawing/2014/main" val="20003"/>
                    </a:ext>
                  </a:extLst>
                </a:gridCol>
                <a:gridCol w="838200">
                  <a:extLst>
                    <a:ext uri="{9D8B030D-6E8A-4147-A177-3AD203B41FA5}">
                      <a16:colId xmlns:a16="http://schemas.microsoft.com/office/drawing/2014/main" val="20004"/>
                    </a:ext>
                  </a:extLst>
                </a:gridCol>
                <a:gridCol w="7392875">
                  <a:extLst>
                    <a:ext uri="{9D8B030D-6E8A-4147-A177-3AD203B41FA5}">
                      <a16:colId xmlns:a16="http://schemas.microsoft.com/office/drawing/2014/main" val="20005"/>
                    </a:ext>
                  </a:extLst>
                </a:gridCol>
                <a:gridCol w="2015184">
                  <a:extLst>
                    <a:ext uri="{9D8B030D-6E8A-4147-A177-3AD203B41FA5}">
                      <a16:colId xmlns:a16="http://schemas.microsoft.com/office/drawing/2014/main" val="20006"/>
                    </a:ext>
                  </a:extLst>
                </a:gridCol>
              </a:tblGrid>
              <a:tr h="508659">
                <a:tc>
                  <a:txBody>
                    <a:bodyPr/>
                    <a:lstStyle/>
                    <a:p>
                      <a:pPr algn="ctr">
                        <a:lnSpc>
                          <a:spcPct val="100000"/>
                        </a:lnSpc>
                        <a:spcBef>
                          <a:spcPts val="335"/>
                        </a:spcBef>
                      </a:pPr>
                      <a:r>
                        <a:rPr sz="1500" b="1" spc="-25" dirty="0">
                          <a:solidFill>
                            <a:srgbClr val="FFFFFF"/>
                          </a:solidFill>
                          <a:latin typeface="Hind Guntur Light" panose="02000000000000000000" pitchFamily="2" charset="0"/>
                          <a:cs typeface="Hind Guntur Light" panose="02000000000000000000" pitchFamily="2" charset="0"/>
                        </a:rPr>
                        <a:t>No</a:t>
                      </a:r>
                      <a:r>
                        <a:rPr sz="1500" b="1" spc="-50" dirty="0">
                          <a:solidFill>
                            <a:srgbClr val="FFFFFF"/>
                          </a:solidFill>
                          <a:latin typeface="Hind Guntur Light" panose="02000000000000000000" pitchFamily="2" charset="0"/>
                          <a:cs typeface="Hind Guntur Light" panose="02000000000000000000" pitchFamily="2" charset="0"/>
                        </a:rPr>
                        <a:t>.</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64490">
                        <a:lnSpc>
                          <a:spcPct val="100000"/>
                        </a:lnSpc>
                        <a:spcBef>
                          <a:spcPts val="335"/>
                        </a:spcBef>
                      </a:pPr>
                      <a:r>
                        <a:rPr sz="1500" b="1" spc="-10" dirty="0">
                          <a:solidFill>
                            <a:srgbClr val="FFFFFF"/>
                          </a:solidFill>
                          <a:latin typeface="Hind Guntur Light" panose="02000000000000000000" pitchFamily="2" charset="0"/>
                          <a:cs typeface="Hind Guntur Light" panose="02000000000000000000" pitchFamily="2" charset="0"/>
                        </a:rPr>
                        <a:t>Planned</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b="1" spc="-20" dirty="0">
                          <a:solidFill>
                            <a:srgbClr val="FFFFFF"/>
                          </a:solidFill>
                          <a:latin typeface="Hind Guntur Light" panose="02000000000000000000" pitchFamily="2" charset="0"/>
                          <a:cs typeface="Hind Guntur Light" panose="02000000000000000000" pitchFamily="2" charset="0"/>
                        </a:rPr>
                        <a:t>Days</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b="1" spc="-10" dirty="0">
                          <a:solidFill>
                            <a:srgbClr val="FFFFFF"/>
                          </a:solidFill>
                          <a:latin typeface="Hind Guntur Light" panose="02000000000000000000" pitchFamily="2" charset="0"/>
                          <a:cs typeface="Hind Guntur Light" panose="02000000000000000000" pitchFamily="2" charset="0"/>
                        </a:rPr>
                        <a:t>Actual</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35"/>
                        </a:spcBef>
                      </a:pPr>
                      <a:r>
                        <a:rPr sz="1500" b="1" spc="-20" dirty="0">
                          <a:solidFill>
                            <a:srgbClr val="FFFFFF"/>
                          </a:solidFill>
                          <a:latin typeface="Hind Guntur Light" panose="02000000000000000000" pitchFamily="2" charset="0"/>
                          <a:cs typeface="Hind Guntur Light" panose="02000000000000000000" pitchFamily="2" charset="0"/>
                        </a:rPr>
                        <a:t>Days</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b="1" spc="-10" dirty="0">
                          <a:solidFill>
                            <a:srgbClr val="FFFFFF"/>
                          </a:solidFill>
                          <a:latin typeface="Hind Guntur Light" panose="02000000000000000000" pitchFamily="2" charset="0"/>
                          <a:cs typeface="Hind Guntur Light" panose="02000000000000000000" pitchFamily="2" charset="0"/>
                        </a:rPr>
                        <a:t>Remark</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46379" marR="224154" indent="-12700" algn="ctr">
                        <a:lnSpc>
                          <a:spcPct val="100000"/>
                        </a:lnSpc>
                        <a:spcBef>
                          <a:spcPts val="335"/>
                        </a:spcBef>
                      </a:pPr>
                      <a:r>
                        <a:rPr sz="1500" b="1" spc="-10" dirty="0">
                          <a:solidFill>
                            <a:srgbClr val="FFFFFF"/>
                          </a:solidFill>
                          <a:latin typeface="Hind Guntur Light" panose="02000000000000000000" pitchFamily="2" charset="0"/>
                          <a:cs typeface="Hind Guntur Light" panose="02000000000000000000" pitchFamily="2" charset="0"/>
                        </a:rPr>
                        <a:t>Date, </a:t>
                      </a:r>
                      <a:r>
                        <a:rPr sz="1500" b="1" spc="-20" dirty="0">
                          <a:solidFill>
                            <a:srgbClr val="FFFFFF"/>
                          </a:solidFill>
                          <a:latin typeface="Hind Guntur Light" panose="02000000000000000000" pitchFamily="2" charset="0"/>
                          <a:cs typeface="Hind Guntur Light" panose="02000000000000000000" pitchFamily="2" charset="0"/>
                        </a:rPr>
                        <a:t>2024</a:t>
                      </a:r>
                      <a:endParaRPr sz="1500" dirty="0">
                        <a:latin typeface="Hind Guntur Light" panose="02000000000000000000" pitchFamily="2" charset="0"/>
                        <a:cs typeface="Hind Guntur Light" panose="02000000000000000000" pitchFamily="2" charset="0"/>
                      </a:endParaRPr>
                    </a:p>
                  </a:txBody>
                  <a:tcPr marL="0" marR="0" marT="4254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582678">
                <a:tc>
                  <a:txBody>
                    <a:bodyPr/>
                    <a:lstStyle/>
                    <a:p>
                      <a:pPr algn="ctr">
                        <a:lnSpc>
                          <a:spcPct val="100000"/>
                        </a:lnSpc>
                        <a:spcBef>
                          <a:spcPts val="335"/>
                        </a:spcBef>
                      </a:pPr>
                      <a:r>
                        <a:rPr sz="1500" spc="-50" dirty="0">
                          <a:latin typeface="Hind Guntur Light" panose="02000000000000000000" pitchFamily="2" charset="0"/>
                          <a:cs typeface="Hind Guntur Light" panose="02000000000000000000" pitchFamily="2" charset="0"/>
                        </a:rPr>
                        <a:t>7</a:t>
                      </a:r>
                      <a:endParaRPr sz="1500" dirty="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a:lnSpc>
                          <a:spcPct val="100000"/>
                        </a:lnSpc>
                        <a:spcBef>
                          <a:spcPts val="335"/>
                        </a:spcBef>
                      </a:pPr>
                      <a:r>
                        <a:rPr sz="1500" dirty="0">
                          <a:latin typeface="Hind Guntur Light" panose="02000000000000000000" pitchFamily="2" charset="0"/>
                          <a:cs typeface="Hind Guntur Light" panose="02000000000000000000" pitchFamily="2" charset="0"/>
                        </a:rPr>
                        <a:t>CT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Run#3:</a:t>
                      </a:r>
                      <a:r>
                        <a:rPr sz="1500" spc="-3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GRCCL</a:t>
                      </a:r>
                      <a:endParaRPr sz="1500" dirty="0">
                        <a:latin typeface="Hind Guntur Light" panose="02000000000000000000" pitchFamily="2" charset="0"/>
                        <a:cs typeface="Hind Guntur Light" panose="02000000000000000000" pitchFamily="2" charset="0"/>
                      </a:endParaRPr>
                    </a:p>
                    <a:p>
                      <a:pPr marL="91440">
                        <a:lnSpc>
                          <a:spcPct val="100000"/>
                        </a:lnSpc>
                      </a:pPr>
                      <a:r>
                        <a:rPr sz="1500" dirty="0">
                          <a:latin typeface="Hind Guntur Light" panose="02000000000000000000" pitchFamily="2" charset="0"/>
                          <a:cs typeface="Hind Guntur Light" panose="02000000000000000000" pitchFamily="2" charset="0"/>
                        </a:rPr>
                        <a:t>with</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dummy</a:t>
                      </a:r>
                      <a:r>
                        <a:rPr sz="1500" spc="-3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Gun</a:t>
                      </a:r>
                      <a:endParaRPr sz="1500" dirty="0">
                        <a:latin typeface="Hind Guntur Light" panose="02000000000000000000" pitchFamily="2" charset="0"/>
                        <a:cs typeface="Hind Guntur Light" panose="02000000000000000000" pitchFamily="2" charset="0"/>
                      </a:endParaRPr>
                    </a:p>
                    <a:p>
                      <a:pPr marL="91440">
                        <a:lnSpc>
                          <a:spcPct val="100000"/>
                        </a:lnSpc>
                      </a:pPr>
                      <a:r>
                        <a:rPr sz="1500" dirty="0">
                          <a:latin typeface="Hind Guntur Light" panose="02000000000000000000" pitchFamily="2" charset="0"/>
                          <a:cs typeface="Hind Guntur Light" panose="02000000000000000000" pitchFamily="2" charset="0"/>
                        </a:rPr>
                        <a:t>(2.00”</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OD</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x</a:t>
                      </a:r>
                      <a:r>
                        <a:rPr sz="1500" spc="-1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6m</a:t>
                      </a:r>
                      <a:endParaRPr sz="1500" dirty="0">
                        <a:latin typeface="Hind Guntur Light" panose="02000000000000000000" pitchFamily="2" charset="0"/>
                        <a:cs typeface="Hind Guntur Light" panose="02000000000000000000" pitchFamily="2" charset="0"/>
                      </a:endParaRPr>
                    </a:p>
                    <a:p>
                      <a:pPr marL="91440" marR="241300">
                        <a:lnSpc>
                          <a:spcPct val="100000"/>
                        </a:lnSpc>
                      </a:pPr>
                      <a:r>
                        <a:rPr sz="1500" dirty="0">
                          <a:latin typeface="Hind Guntur Light" panose="02000000000000000000" pitchFamily="2" charset="0"/>
                          <a:cs typeface="Hind Guntur Light" panose="02000000000000000000" pitchFamily="2" charset="0"/>
                        </a:rPr>
                        <a:t>length)</a:t>
                      </a:r>
                      <a:r>
                        <a:rPr sz="1500" spc="-3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including Deployment </a:t>
                      </a:r>
                      <a:r>
                        <a:rPr sz="1500" dirty="0">
                          <a:latin typeface="Hind Guntur Light" panose="02000000000000000000" pitchFamily="2" charset="0"/>
                          <a:cs typeface="Hind Guntur Light" panose="02000000000000000000" pitchFamily="2" charset="0"/>
                        </a:rPr>
                        <a:t>System</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Rig</a:t>
                      </a:r>
                      <a:r>
                        <a:rPr sz="1500" spc="-2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Up</a:t>
                      </a:r>
                      <a:endParaRPr sz="1500" dirty="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35"/>
                        </a:spcBef>
                      </a:pPr>
                      <a:r>
                        <a:rPr sz="1500" spc="-50" dirty="0">
                          <a:latin typeface="Hind Guntur Light" panose="02000000000000000000" pitchFamily="2" charset="0"/>
                          <a:cs typeface="Hind Guntur Light" panose="02000000000000000000" pitchFamily="2" charset="0"/>
                        </a:rPr>
                        <a:t>2</a:t>
                      </a:r>
                      <a:endParaRPr sz="150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a:lnSpc>
                          <a:spcPct val="100000"/>
                        </a:lnSpc>
                        <a:spcBef>
                          <a:spcPts val="335"/>
                        </a:spcBef>
                      </a:pPr>
                      <a:r>
                        <a:rPr sz="1500" dirty="0">
                          <a:latin typeface="Hind Guntur Light" panose="02000000000000000000" pitchFamily="2" charset="0"/>
                          <a:cs typeface="Hind Guntur Light" panose="02000000000000000000" pitchFamily="2" charset="0"/>
                        </a:rPr>
                        <a:t>CT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Run#3:</a:t>
                      </a:r>
                      <a:r>
                        <a:rPr sz="1500" spc="-3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GRCCL</a:t>
                      </a:r>
                      <a:endParaRPr sz="1500" dirty="0">
                        <a:latin typeface="Hind Guntur Light" panose="02000000000000000000" pitchFamily="2" charset="0"/>
                        <a:cs typeface="Hind Guntur Light" panose="02000000000000000000" pitchFamily="2" charset="0"/>
                      </a:endParaRPr>
                    </a:p>
                    <a:p>
                      <a:pPr marL="91440" marR="182245">
                        <a:lnSpc>
                          <a:spcPct val="100000"/>
                        </a:lnSpc>
                      </a:pPr>
                      <a:r>
                        <a:rPr sz="1500" dirty="0">
                          <a:latin typeface="Hind Guntur Light" panose="02000000000000000000" pitchFamily="2" charset="0"/>
                          <a:cs typeface="Hind Guntur Light" panose="02000000000000000000" pitchFamily="2" charset="0"/>
                        </a:rPr>
                        <a:t>with</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2.20”</a:t>
                      </a:r>
                      <a:r>
                        <a:rPr sz="1500" spc="-3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Dummy </a:t>
                      </a:r>
                      <a:r>
                        <a:rPr sz="1500" dirty="0">
                          <a:latin typeface="Hind Guntur Light" panose="02000000000000000000" pitchFamily="2" charset="0"/>
                          <a:cs typeface="Hind Guntur Light" panose="02000000000000000000" pitchFamily="2" charset="0"/>
                        </a:rPr>
                        <a:t>Spend</a:t>
                      </a:r>
                      <a:r>
                        <a:rPr sz="1500" spc="-25" dirty="0">
                          <a:latin typeface="Hind Guntur Light" panose="02000000000000000000" pitchFamily="2" charset="0"/>
                          <a:cs typeface="Hind Guntur Light" panose="02000000000000000000" pitchFamily="2" charset="0"/>
                        </a:rPr>
                        <a:t> Gun </a:t>
                      </a:r>
                      <a:r>
                        <a:rPr sz="1500" spc="-10" dirty="0">
                          <a:latin typeface="Hind Guntur Light" panose="02000000000000000000" pitchFamily="2" charset="0"/>
                          <a:cs typeface="Hind Guntur Light" panose="02000000000000000000" pitchFamily="2" charset="0"/>
                        </a:rPr>
                        <a:t>including Deployment </a:t>
                      </a:r>
                      <a:r>
                        <a:rPr sz="1500" dirty="0">
                          <a:latin typeface="Hind Guntur Light" panose="02000000000000000000" pitchFamily="2" charset="0"/>
                          <a:cs typeface="Hind Guntur Light" panose="02000000000000000000" pitchFamily="2" charset="0"/>
                        </a:rPr>
                        <a:t>System</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Rig</a:t>
                      </a:r>
                      <a:r>
                        <a:rPr sz="1500" spc="-2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Up</a:t>
                      </a:r>
                      <a:endParaRPr sz="1500" dirty="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35"/>
                        </a:spcBef>
                      </a:pPr>
                      <a:r>
                        <a:rPr sz="1500" spc="-50" dirty="0">
                          <a:latin typeface="Hind Guntur Light" panose="02000000000000000000" pitchFamily="2" charset="0"/>
                          <a:cs typeface="Hind Guntur Light" panose="02000000000000000000" pitchFamily="2" charset="0"/>
                        </a:rPr>
                        <a:t>9</a:t>
                      </a:r>
                      <a:endParaRPr sz="150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35"/>
                        </a:spcBef>
                        <a:buChar char="•"/>
                        <a:tabLst>
                          <a:tab pos="264160" algn="l"/>
                        </a:tabLst>
                      </a:pPr>
                      <a:r>
                        <a:rPr sz="1500" dirty="0">
                          <a:latin typeface="Hind Guntur Light" panose="02000000000000000000" pitchFamily="2" charset="0"/>
                          <a:cs typeface="Hind Guntur Light" panose="02000000000000000000" pitchFamily="2" charset="0"/>
                        </a:rPr>
                        <a:t>Platform</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crew</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change</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on</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15</a:t>
                      </a:r>
                      <a:r>
                        <a:rPr sz="1500" baseline="27777" dirty="0">
                          <a:latin typeface="Hind Guntur Light" panose="02000000000000000000" pitchFamily="2" charset="0"/>
                          <a:cs typeface="Hind Guntur Light" panose="02000000000000000000" pitchFamily="2" charset="0"/>
                        </a:rPr>
                        <a:t>th</a:t>
                      </a:r>
                      <a:r>
                        <a:rPr sz="1500" spc="104"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September</a:t>
                      </a:r>
                      <a:r>
                        <a:rPr sz="1500" spc="-3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2024</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Rig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up</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deployment</a:t>
                      </a:r>
                      <a:r>
                        <a:rPr sz="1500" spc="-3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system</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Continue</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rig</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up</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deployment</a:t>
                      </a:r>
                      <a:r>
                        <a:rPr sz="1500" spc="-4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system</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First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tag</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8,933</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2,723</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MDDF(Inside</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casing</a:t>
                      </a:r>
                      <a:r>
                        <a:rPr sz="1500" spc="-4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section)</a:t>
                      </a:r>
                      <a:endParaRPr sz="1500" dirty="0">
                        <a:latin typeface="Hind Guntur Light" panose="02000000000000000000" pitchFamily="2" charset="0"/>
                        <a:cs typeface="Hind Guntur Light" panose="02000000000000000000" pitchFamily="2" charset="0"/>
                      </a:endParaRPr>
                    </a:p>
                    <a:p>
                      <a:pPr marL="264160" indent="-172085">
                        <a:lnSpc>
                          <a:spcPct val="100000"/>
                        </a:lnSpc>
                        <a:spcBef>
                          <a:spcPts val="5"/>
                        </a:spcBef>
                        <a:buChar char="•"/>
                        <a:tabLst>
                          <a:tab pos="264160" algn="l"/>
                        </a:tabLst>
                      </a:pPr>
                      <a:r>
                        <a:rPr sz="1500" dirty="0">
                          <a:latin typeface="Hind Guntur Light" panose="02000000000000000000" pitchFamily="2" charset="0"/>
                          <a:cs typeface="Hind Guntur Light" panose="02000000000000000000" pitchFamily="2" charset="0"/>
                        </a:rPr>
                        <a:t>Do</a:t>
                      </a:r>
                      <a:r>
                        <a:rPr sz="1500" spc="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correlation</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passes</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twice</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from HUD</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inside</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casing</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section</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until</a:t>
                      </a:r>
                      <a:r>
                        <a:rPr sz="1500" spc="-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2,600m</a:t>
                      </a:r>
                      <a:endParaRPr sz="1500" dirty="0">
                        <a:latin typeface="Hind Guntur Light" panose="02000000000000000000" pitchFamily="2" charset="0"/>
                        <a:cs typeface="Hind Guntur Light" panose="02000000000000000000" pitchFamily="2" charset="0"/>
                      </a:endParaRPr>
                    </a:p>
                    <a:p>
                      <a:pPr marL="264160" marR="88900" indent="-172720">
                        <a:lnSpc>
                          <a:spcPct val="100000"/>
                        </a:lnSpc>
                        <a:buChar char="•"/>
                        <a:tabLst>
                          <a:tab pos="264160" algn="l"/>
                        </a:tabLst>
                      </a:pPr>
                      <a:r>
                        <a:rPr sz="1500" dirty="0">
                          <a:latin typeface="Hind Guntur Light" panose="02000000000000000000" pitchFamily="2" charset="0"/>
                          <a:cs typeface="Hind Guntur Light" panose="02000000000000000000" pitchFamily="2" charset="0"/>
                        </a:rPr>
                        <a:t>Tag</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HUD</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(Inside</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tubing)</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during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RIH</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drop</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ball</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simulation</a:t>
                      </a:r>
                      <a:r>
                        <a:rPr sz="1500" spc="-5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8,629</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2630 </a:t>
                      </a:r>
                      <a:r>
                        <a:rPr sz="1500" dirty="0">
                          <a:latin typeface="Hind Guntur Light" panose="02000000000000000000" pitchFamily="2" charset="0"/>
                          <a:cs typeface="Hind Guntur Light" panose="02000000000000000000" pitchFamily="2" charset="0"/>
                        </a:rPr>
                        <a:t>m</a:t>
                      </a:r>
                      <a:r>
                        <a:rPr sz="1500" spc="-1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MDDF</a:t>
                      </a:r>
                      <a:endParaRPr sz="1500" dirty="0">
                        <a:latin typeface="Hind Guntur Light" panose="02000000000000000000" pitchFamily="2" charset="0"/>
                        <a:cs typeface="Hind Guntur Light" panose="02000000000000000000" pitchFamily="2" charset="0"/>
                      </a:endParaRPr>
                    </a:p>
                    <a:p>
                      <a:pPr>
                        <a:lnSpc>
                          <a:spcPct val="100000"/>
                        </a:lnSpc>
                        <a:spcBef>
                          <a:spcPts val="45"/>
                        </a:spcBef>
                      </a:pPr>
                      <a:endParaRPr sz="1500" dirty="0">
                        <a:latin typeface="Hind Guntur Light" panose="02000000000000000000" pitchFamily="2" charset="0"/>
                        <a:cs typeface="Hind Guntur Light" panose="02000000000000000000" pitchFamily="2" charset="0"/>
                      </a:endParaRPr>
                    </a:p>
                    <a:p>
                      <a:pPr marL="92075">
                        <a:lnSpc>
                          <a:spcPct val="100000"/>
                        </a:lnSpc>
                      </a:pPr>
                      <a:r>
                        <a:rPr sz="1500" spc="-10" dirty="0">
                          <a:latin typeface="Hind Guntur Light" panose="02000000000000000000" pitchFamily="2" charset="0"/>
                          <a:cs typeface="Hind Guntur Light" panose="02000000000000000000" pitchFamily="2" charset="0"/>
                        </a:rPr>
                        <a:t>Remark:</a:t>
                      </a:r>
                      <a:endParaRPr sz="1500" dirty="0">
                        <a:latin typeface="Hind Guntur Light" panose="02000000000000000000" pitchFamily="2" charset="0"/>
                        <a:cs typeface="Hind Guntur Light" panose="02000000000000000000" pitchFamily="2" charset="0"/>
                      </a:endParaRPr>
                    </a:p>
                    <a:p>
                      <a:pPr marL="92075">
                        <a:lnSpc>
                          <a:spcPct val="100000"/>
                        </a:lnSpc>
                      </a:pPr>
                      <a:r>
                        <a:rPr sz="1500" dirty="0">
                          <a:latin typeface="Hind Guntur Light" panose="02000000000000000000" pitchFamily="2" charset="0"/>
                          <a:cs typeface="Hind Guntur Light" panose="02000000000000000000" pitchFamily="2" charset="0"/>
                        </a:rPr>
                        <a:t>Wait</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on</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weather</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(17</a:t>
                      </a:r>
                      <a:r>
                        <a:rPr sz="1500" baseline="27777" dirty="0">
                          <a:latin typeface="Hind Guntur Light" panose="02000000000000000000" pitchFamily="2" charset="0"/>
                          <a:cs typeface="Hind Guntur Light" panose="02000000000000000000" pitchFamily="2" charset="0"/>
                        </a:rPr>
                        <a:t>th</a:t>
                      </a:r>
                      <a:r>
                        <a:rPr sz="1500" spc="104"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September</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2024-20</a:t>
                      </a:r>
                      <a:r>
                        <a:rPr sz="1500" baseline="27777" dirty="0">
                          <a:latin typeface="Hind Guntur Light" panose="02000000000000000000" pitchFamily="2" charset="0"/>
                          <a:cs typeface="Hind Guntur Light" panose="02000000000000000000" pitchFamily="2" charset="0"/>
                        </a:rPr>
                        <a:t>th</a:t>
                      </a:r>
                      <a:r>
                        <a:rPr sz="1500" spc="67"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September</a:t>
                      </a:r>
                      <a:r>
                        <a:rPr sz="1500" spc="-3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2024)</a:t>
                      </a:r>
                      <a:endParaRPr sz="1500" dirty="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 algn="ctr">
                        <a:lnSpc>
                          <a:spcPct val="100000"/>
                        </a:lnSpc>
                        <a:spcBef>
                          <a:spcPts val="335"/>
                        </a:spcBef>
                      </a:pPr>
                      <a:r>
                        <a:rPr sz="1500" spc="-10" dirty="0">
                          <a:latin typeface="Hind Guntur Light" panose="02000000000000000000" pitchFamily="2" charset="0"/>
                          <a:cs typeface="Hind Guntur Light" panose="02000000000000000000" pitchFamily="2" charset="0"/>
                        </a:rPr>
                        <a:t>15-</a:t>
                      </a:r>
                      <a:r>
                        <a:rPr sz="1500" spc="-35" dirty="0">
                          <a:latin typeface="Hind Guntur Light" panose="02000000000000000000" pitchFamily="2" charset="0"/>
                          <a:cs typeface="Hind Guntur Light" panose="02000000000000000000" pitchFamily="2" charset="0"/>
                        </a:rPr>
                        <a:t>24</a:t>
                      </a:r>
                      <a:endParaRPr sz="1500">
                        <a:latin typeface="Hind Guntur Light" panose="02000000000000000000" pitchFamily="2" charset="0"/>
                        <a:cs typeface="Hind Guntur Light" panose="02000000000000000000" pitchFamily="2" charset="0"/>
                      </a:endParaRPr>
                    </a:p>
                    <a:p>
                      <a:pPr algn="ctr">
                        <a:lnSpc>
                          <a:spcPct val="100000"/>
                        </a:lnSpc>
                      </a:pPr>
                      <a:r>
                        <a:rPr sz="1500" spc="-10" dirty="0">
                          <a:latin typeface="Hind Guntur Light" panose="02000000000000000000" pitchFamily="2" charset="0"/>
                          <a:cs typeface="Hind Guntur Light" panose="02000000000000000000" pitchFamily="2" charset="0"/>
                        </a:rPr>
                        <a:t>September</a:t>
                      </a:r>
                      <a:endParaRPr sz="1500">
                        <a:latin typeface="Hind Guntur Light" panose="02000000000000000000" pitchFamily="2" charset="0"/>
                        <a:cs typeface="Hind Guntur Light" panose="02000000000000000000" pitchFamily="2" charset="0"/>
                      </a:endParaRPr>
                    </a:p>
                  </a:txBody>
                  <a:tcPr marL="0" marR="0" marT="4254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569186">
                <a:tc>
                  <a:txBody>
                    <a:bodyPr/>
                    <a:lstStyle/>
                    <a:p>
                      <a:pPr algn="ctr">
                        <a:lnSpc>
                          <a:spcPct val="100000"/>
                        </a:lnSpc>
                        <a:spcBef>
                          <a:spcPts val="340"/>
                        </a:spcBef>
                      </a:pPr>
                      <a:r>
                        <a:rPr sz="1500" spc="-25" dirty="0">
                          <a:latin typeface="Hind Guntur Light" panose="02000000000000000000" pitchFamily="2" charset="0"/>
                          <a:cs typeface="Hind Guntur Light" panose="02000000000000000000" pitchFamily="2" charset="0"/>
                        </a:rPr>
                        <a:t>7.1</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87630">
                        <a:lnSpc>
                          <a:spcPct val="100000"/>
                        </a:lnSpc>
                        <a:spcBef>
                          <a:spcPts val="340"/>
                        </a:spcBef>
                      </a:pPr>
                      <a:r>
                        <a:rPr sz="1500" dirty="0">
                          <a:latin typeface="Hind Guntur Light" panose="02000000000000000000" pitchFamily="2" charset="0"/>
                          <a:cs typeface="Hind Guntur Light" panose="02000000000000000000" pitchFamily="2" charset="0"/>
                        </a:rPr>
                        <a:t>CT</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Contingency#3: </a:t>
                      </a:r>
                      <a:r>
                        <a:rPr sz="1500" dirty="0">
                          <a:latin typeface="Hind Guntur Light" panose="02000000000000000000" pitchFamily="2" charset="0"/>
                          <a:cs typeface="Hind Guntur Light" panose="02000000000000000000" pitchFamily="2" charset="0"/>
                        </a:rPr>
                        <a:t>Venturi</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Junk</a:t>
                      </a:r>
                      <a:r>
                        <a:rPr sz="1500" spc="-2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Basket </a:t>
                      </a:r>
                      <a:r>
                        <a:rPr sz="1500" dirty="0">
                          <a:latin typeface="Hind Guntur Light" panose="02000000000000000000" pitchFamily="2" charset="0"/>
                          <a:cs typeface="Hind Guntur Light" panose="02000000000000000000" pitchFamily="2" charset="0"/>
                        </a:rPr>
                        <a:t>(VJJB) </a:t>
                      </a:r>
                      <a:r>
                        <a:rPr sz="1500" spc="-10" dirty="0">
                          <a:latin typeface="Hind Guntur Light" panose="02000000000000000000" pitchFamily="2" charset="0"/>
                          <a:cs typeface="Hind Guntur Light" panose="02000000000000000000" pitchFamily="2" charset="0"/>
                        </a:rPr>
                        <a:t>Cleanout</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40"/>
                        </a:spcBef>
                      </a:pPr>
                      <a:r>
                        <a:rPr sz="1500" spc="-50" dirty="0">
                          <a:latin typeface="Hind Guntur Light" panose="02000000000000000000" pitchFamily="2" charset="0"/>
                          <a:cs typeface="Hind Guntur Light" panose="02000000000000000000" pitchFamily="2" charset="0"/>
                        </a:rPr>
                        <a:t>2</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0"/>
                        </a:spcBef>
                        <a:buChar char="•"/>
                        <a:tabLst>
                          <a:tab pos="264160" algn="l"/>
                        </a:tabLst>
                      </a:pPr>
                      <a:r>
                        <a:rPr sz="1500" dirty="0">
                          <a:latin typeface="Hind Guntur Light" panose="02000000000000000000" pitchFamily="2" charset="0"/>
                          <a:cs typeface="Hind Guntur Light" panose="02000000000000000000" pitchFamily="2" charset="0"/>
                        </a:rPr>
                        <a:t>BHA</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HUD</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depth</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fish</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8,626</a:t>
                      </a:r>
                      <a:r>
                        <a:rPr sz="1500" spc="-1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ft</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Attempt</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RIH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without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pumping,</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unable</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pass</a:t>
                      </a:r>
                      <a:r>
                        <a:rPr sz="1500" spc="-2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through</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Active</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VJJB</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attempt</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suck</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in</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the</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fish,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still</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HUD after</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attempt</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RIH</a:t>
                      </a:r>
                      <a:endParaRPr sz="1500" dirty="0">
                        <a:latin typeface="Hind Guntur Light" panose="02000000000000000000" pitchFamily="2" charset="0"/>
                        <a:cs typeface="Hind Guntur Light" panose="02000000000000000000" pitchFamily="2" charset="0"/>
                      </a:endParaRPr>
                    </a:p>
                    <a:p>
                      <a:pPr marL="264160" marR="107314" indent="-172720">
                        <a:lnSpc>
                          <a:spcPct val="100000"/>
                        </a:lnSpc>
                        <a:buChar char="•"/>
                        <a:tabLst>
                          <a:tab pos="264160" algn="l"/>
                        </a:tabLst>
                      </a:pPr>
                      <a:r>
                        <a:rPr sz="1500" dirty="0">
                          <a:latin typeface="Hind Guntur Light" panose="02000000000000000000" pitchFamily="2" charset="0"/>
                          <a:cs typeface="Hind Guntur Light" panose="02000000000000000000" pitchFamily="2" charset="0"/>
                        </a:rPr>
                        <a:t>Lighten</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the</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CT</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string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and</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production</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tubing,</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by</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unload</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the</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water</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using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gas</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lift</a:t>
                      </a:r>
                      <a:r>
                        <a:rPr sz="1500" spc="-1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and </a:t>
                      </a:r>
                      <a:r>
                        <a:rPr sz="1500" dirty="0">
                          <a:latin typeface="Hind Guntur Light" panose="02000000000000000000" pitchFamily="2" charset="0"/>
                          <a:cs typeface="Hind Guntur Light" panose="02000000000000000000" pitchFamily="2" charset="0"/>
                        </a:rPr>
                        <a:t>nitrogen,</a:t>
                      </a:r>
                      <a:r>
                        <a:rPr sz="1500" spc="-4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attempt</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RIH</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after,</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still</a:t>
                      </a:r>
                      <a:r>
                        <a:rPr sz="1500" spc="-1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HUD.</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POOH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surface,</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recover</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debris</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(cement,</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metal)</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Tubing</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stop</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sleeve</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540" algn="ctr">
                        <a:lnSpc>
                          <a:spcPct val="100000"/>
                        </a:lnSpc>
                        <a:spcBef>
                          <a:spcPts val="340"/>
                        </a:spcBef>
                      </a:pPr>
                      <a:r>
                        <a:rPr sz="1500" dirty="0">
                          <a:latin typeface="Hind Guntur Light" panose="02000000000000000000" pitchFamily="2" charset="0"/>
                          <a:cs typeface="Hind Guntur Light" panose="02000000000000000000" pitchFamily="2" charset="0"/>
                        </a:rPr>
                        <a:t>24</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26</a:t>
                      </a:r>
                      <a:endParaRPr sz="1500">
                        <a:latin typeface="Hind Guntur Light" panose="02000000000000000000" pitchFamily="2" charset="0"/>
                        <a:cs typeface="Hind Guntur Light" panose="02000000000000000000" pitchFamily="2" charset="0"/>
                      </a:endParaRPr>
                    </a:p>
                    <a:p>
                      <a:pPr algn="ctr">
                        <a:lnSpc>
                          <a:spcPct val="100000"/>
                        </a:lnSpc>
                      </a:pPr>
                      <a:r>
                        <a:rPr sz="1500" spc="-10" dirty="0">
                          <a:latin typeface="Hind Guntur Light" panose="02000000000000000000" pitchFamily="2" charset="0"/>
                          <a:cs typeface="Hind Guntur Light" panose="02000000000000000000" pitchFamily="2" charset="0"/>
                        </a:rPr>
                        <a:t>September</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062089">
                <a:tc>
                  <a:txBody>
                    <a:bodyPr/>
                    <a:lstStyle/>
                    <a:p>
                      <a:pPr algn="ctr">
                        <a:lnSpc>
                          <a:spcPct val="100000"/>
                        </a:lnSpc>
                        <a:spcBef>
                          <a:spcPts val="340"/>
                        </a:spcBef>
                      </a:pPr>
                      <a:r>
                        <a:rPr sz="1500" spc="-25" dirty="0">
                          <a:latin typeface="Hind Guntur Light" panose="02000000000000000000" pitchFamily="2" charset="0"/>
                          <a:cs typeface="Hind Guntur Light" panose="02000000000000000000" pitchFamily="2" charset="0"/>
                        </a:rPr>
                        <a:t>7.2</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87630">
                        <a:lnSpc>
                          <a:spcPct val="100000"/>
                        </a:lnSpc>
                        <a:spcBef>
                          <a:spcPts val="340"/>
                        </a:spcBef>
                      </a:pPr>
                      <a:r>
                        <a:rPr sz="1500" dirty="0">
                          <a:latin typeface="Hind Guntur Light" panose="02000000000000000000" pitchFamily="2" charset="0"/>
                          <a:cs typeface="Hind Guntur Light" panose="02000000000000000000" pitchFamily="2" charset="0"/>
                        </a:rPr>
                        <a:t>CT</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Contingency#3: </a:t>
                      </a:r>
                      <a:r>
                        <a:rPr sz="1500" dirty="0">
                          <a:latin typeface="Hind Guntur Light" panose="02000000000000000000" pitchFamily="2" charset="0"/>
                          <a:cs typeface="Hind Guntur Light" panose="02000000000000000000" pitchFamily="2" charset="0"/>
                        </a:rPr>
                        <a:t>Venturi</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Junk</a:t>
                      </a:r>
                      <a:r>
                        <a:rPr sz="1500" spc="-2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Basket </a:t>
                      </a:r>
                      <a:r>
                        <a:rPr sz="1500" dirty="0">
                          <a:latin typeface="Hind Guntur Light" panose="02000000000000000000" pitchFamily="2" charset="0"/>
                          <a:cs typeface="Hind Guntur Light" panose="02000000000000000000" pitchFamily="2" charset="0"/>
                        </a:rPr>
                        <a:t>(VJJB) </a:t>
                      </a:r>
                      <a:r>
                        <a:rPr sz="1500" spc="-10" dirty="0">
                          <a:latin typeface="Hind Guntur Light" panose="02000000000000000000" pitchFamily="2" charset="0"/>
                          <a:cs typeface="Hind Guntur Light" panose="02000000000000000000" pitchFamily="2" charset="0"/>
                        </a:rPr>
                        <a:t>Cleanout</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40"/>
                        </a:spcBef>
                      </a:pPr>
                      <a:r>
                        <a:rPr sz="1500" spc="-50" dirty="0">
                          <a:latin typeface="Hind Guntur Light" panose="02000000000000000000" pitchFamily="2" charset="0"/>
                          <a:cs typeface="Hind Guntur Light" panose="02000000000000000000" pitchFamily="2" charset="0"/>
                        </a:rPr>
                        <a:t>1</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0"/>
                        </a:spcBef>
                        <a:buChar char="•"/>
                        <a:tabLst>
                          <a:tab pos="264160" algn="l"/>
                        </a:tabLst>
                      </a:pPr>
                      <a:r>
                        <a:rPr sz="1500" spc="-10" dirty="0">
                          <a:latin typeface="Hind Guntur Light" panose="02000000000000000000" pitchFamily="2" charset="0"/>
                          <a:cs typeface="Hind Guntur Light" panose="02000000000000000000" pitchFamily="2" charset="0"/>
                        </a:rPr>
                        <a:t>-</a:t>
                      </a:r>
                      <a:r>
                        <a:rPr sz="1500" dirty="0">
                          <a:latin typeface="Hind Guntur Light" panose="02000000000000000000" pitchFamily="2" charset="0"/>
                          <a:cs typeface="Hind Guntur Light" panose="02000000000000000000" pitchFamily="2" charset="0"/>
                        </a:rPr>
                        <a:t>BHA</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HUD</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depth</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fish</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8,626</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(Inside</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Tubing</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section)</a:t>
                      </a:r>
                      <a:endParaRPr sz="1500" dirty="0">
                        <a:latin typeface="Hind Guntur Light" panose="02000000000000000000" pitchFamily="2" charset="0"/>
                        <a:cs typeface="Hind Guntur Light" panose="02000000000000000000" pitchFamily="2" charset="0"/>
                      </a:endParaRPr>
                    </a:p>
                    <a:p>
                      <a:pPr marL="264160" marR="307340" indent="-172720">
                        <a:lnSpc>
                          <a:spcPct val="100000"/>
                        </a:lnSpc>
                        <a:buChar char="•"/>
                        <a:tabLst>
                          <a:tab pos="264160" algn="l"/>
                        </a:tabLst>
                      </a:pPr>
                      <a:r>
                        <a:rPr sz="1500" dirty="0">
                          <a:latin typeface="Hind Guntur Light" panose="02000000000000000000" pitchFamily="2" charset="0"/>
                          <a:cs typeface="Hind Guntur Light" panose="02000000000000000000" pitchFamily="2" charset="0"/>
                        </a:rPr>
                        <a:t>Active</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4</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hour</a:t>
                      </a:r>
                      <a:r>
                        <a:rPr lang="en-US" sz="1500" dirty="0">
                          <a:latin typeface="Hind Guntur Light" panose="02000000000000000000" pitchFamily="2" charset="0"/>
                          <a:cs typeface="Hind Guntur Light" panose="02000000000000000000" pitchFamily="2" charset="0"/>
                        </a:rPr>
                        <a:t>s</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VJB</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bpm,</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max</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set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down</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2,000</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lbs</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downhole,</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unable</a:t>
                      </a:r>
                      <a:r>
                        <a:rPr sz="1500" spc="-25" dirty="0">
                          <a:latin typeface="Hind Guntur Light" panose="02000000000000000000" pitchFamily="2" charset="0"/>
                          <a:cs typeface="Hind Guntur Light" panose="02000000000000000000" pitchFamily="2" charset="0"/>
                        </a:rPr>
                        <a:t> to </a:t>
                      </a:r>
                      <a:r>
                        <a:rPr sz="1500" dirty="0">
                          <a:latin typeface="Hind Guntur Light" panose="02000000000000000000" pitchFamily="2" charset="0"/>
                          <a:cs typeface="Hind Guntur Light" panose="02000000000000000000" pitchFamily="2" charset="0"/>
                        </a:rPr>
                        <a:t>pass</a:t>
                      </a:r>
                      <a:r>
                        <a:rPr sz="1500" spc="-2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through.</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POOH</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surface,</a:t>
                      </a:r>
                      <a:r>
                        <a:rPr sz="1500" spc="-4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recover</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debris</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(suspected</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cement)</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with</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parted</a:t>
                      </a:r>
                      <a:r>
                        <a:rPr sz="1500" spc="-2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wire.</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540" algn="ctr">
                        <a:lnSpc>
                          <a:spcPct val="100000"/>
                        </a:lnSpc>
                        <a:spcBef>
                          <a:spcPts val="340"/>
                        </a:spcBef>
                      </a:pPr>
                      <a:r>
                        <a:rPr sz="1500" dirty="0">
                          <a:latin typeface="Hind Guntur Light" panose="02000000000000000000" pitchFamily="2" charset="0"/>
                          <a:cs typeface="Hind Guntur Light" panose="02000000000000000000" pitchFamily="2" charset="0"/>
                        </a:rPr>
                        <a:t>26</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27</a:t>
                      </a:r>
                      <a:endParaRPr sz="1500">
                        <a:latin typeface="Hind Guntur Light" panose="02000000000000000000" pitchFamily="2" charset="0"/>
                        <a:cs typeface="Hind Guntur Light" panose="02000000000000000000" pitchFamily="2" charset="0"/>
                      </a:endParaRPr>
                    </a:p>
                    <a:p>
                      <a:pPr algn="ctr">
                        <a:lnSpc>
                          <a:spcPct val="100000"/>
                        </a:lnSpc>
                      </a:pPr>
                      <a:r>
                        <a:rPr sz="1500" spc="-10" dirty="0">
                          <a:latin typeface="Hind Guntur Light" panose="02000000000000000000" pitchFamily="2" charset="0"/>
                          <a:cs typeface="Hind Guntur Light" panose="02000000000000000000" pitchFamily="2" charset="0"/>
                        </a:rPr>
                        <a:t>September</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1062089">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8</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320040">
                        <a:lnSpc>
                          <a:spcPct val="100000"/>
                        </a:lnSpc>
                        <a:spcBef>
                          <a:spcPts val="340"/>
                        </a:spcBef>
                      </a:pPr>
                      <a:r>
                        <a:rPr sz="1500" dirty="0">
                          <a:latin typeface="Hind Guntur Light" panose="02000000000000000000" pitchFamily="2" charset="0"/>
                          <a:cs typeface="Hind Guntur Light" panose="02000000000000000000" pitchFamily="2" charset="0"/>
                        </a:rPr>
                        <a:t>Rig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down</a:t>
                      </a:r>
                      <a:r>
                        <a:rPr sz="1500" spc="-1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CTU </a:t>
                      </a:r>
                      <a:r>
                        <a:rPr sz="1500" dirty="0">
                          <a:latin typeface="Hind Guntur Light" panose="02000000000000000000" pitchFamily="2" charset="0"/>
                          <a:cs typeface="Hind Guntur Light" panose="02000000000000000000" pitchFamily="2" charset="0"/>
                        </a:rPr>
                        <a:t>equipment</a:t>
                      </a:r>
                      <a:r>
                        <a:rPr sz="1500" spc="-4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and </a:t>
                      </a:r>
                      <a:r>
                        <a:rPr sz="1500" spc="-10" dirty="0">
                          <a:latin typeface="Hind Guntur Light" panose="02000000000000000000" pitchFamily="2" charset="0"/>
                          <a:cs typeface="Hind Guntur Light" panose="02000000000000000000" pitchFamily="2" charset="0"/>
                        </a:rPr>
                        <a:t>Deployment system</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4</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100330">
                        <a:lnSpc>
                          <a:spcPct val="100000"/>
                        </a:lnSpc>
                        <a:spcBef>
                          <a:spcPts val="340"/>
                        </a:spcBef>
                      </a:pPr>
                      <a:r>
                        <a:rPr sz="1500" dirty="0">
                          <a:latin typeface="Hind Guntur Light" panose="02000000000000000000" pitchFamily="2" charset="0"/>
                          <a:cs typeface="Hind Guntur Light" panose="02000000000000000000" pitchFamily="2" charset="0"/>
                        </a:rPr>
                        <a:t>Rig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down</a:t>
                      </a:r>
                      <a:r>
                        <a:rPr sz="1500" spc="-15"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CTU </a:t>
                      </a:r>
                      <a:r>
                        <a:rPr sz="1500" dirty="0">
                          <a:latin typeface="Hind Guntur Light" panose="02000000000000000000" pitchFamily="2" charset="0"/>
                          <a:cs typeface="Hind Guntur Light" panose="02000000000000000000" pitchFamily="2" charset="0"/>
                        </a:rPr>
                        <a:t>equipment</a:t>
                      </a:r>
                      <a:r>
                        <a:rPr sz="1500" spc="-4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and </a:t>
                      </a:r>
                      <a:r>
                        <a:rPr sz="1500" dirty="0">
                          <a:latin typeface="Hind Guntur Light" panose="02000000000000000000" pitchFamily="2" charset="0"/>
                          <a:cs typeface="Hind Guntur Light" panose="02000000000000000000" pitchFamily="2" charset="0"/>
                        </a:rPr>
                        <a:t>Deployment</a:t>
                      </a:r>
                      <a:r>
                        <a:rPr sz="1500" spc="-5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system</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635" algn="ctr">
                        <a:lnSpc>
                          <a:spcPct val="100000"/>
                        </a:lnSpc>
                        <a:spcBef>
                          <a:spcPts val="340"/>
                        </a:spcBef>
                      </a:pPr>
                      <a:r>
                        <a:rPr sz="1500" spc="-50" dirty="0">
                          <a:latin typeface="Hind Guntur Light" panose="02000000000000000000" pitchFamily="2" charset="0"/>
                          <a:cs typeface="Hind Guntur Light" panose="02000000000000000000" pitchFamily="2" charset="0"/>
                        </a:rPr>
                        <a:t>3</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indent="-172085">
                        <a:lnSpc>
                          <a:spcPct val="100000"/>
                        </a:lnSpc>
                        <a:spcBef>
                          <a:spcPts val="340"/>
                        </a:spcBef>
                        <a:buChar char="•"/>
                        <a:tabLst>
                          <a:tab pos="264160" algn="l"/>
                        </a:tabLst>
                      </a:pPr>
                      <a:r>
                        <a:rPr sz="1500" dirty="0">
                          <a:latin typeface="Hind Guntur Light" panose="02000000000000000000" pitchFamily="2" charset="0"/>
                          <a:cs typeface="Hind Guntur Light" panose="02000000000000000000" pitchFamily="2" charset="0"/>
                        </a:rPr>
                        <a:t>Perform</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rig</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down</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on</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deployment</a:t>
                      </a:r>
                      <a:r>
                        <a:rPr sz="1500" spc="-5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system.</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Perform</a:t>
                      </a:r>
                      <a:r>
                        <a:rPr sz="1500" spc="-3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rig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down</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CTU</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equipment.</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Pack</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all</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equipment</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into</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Cargo</a:t>
                      </a:r>
                      <a:r>
                        <a:rPr sz="1500" spc="-2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Basket</a:t>
                      </a:r>
                      <a:endParaRPr sz="1500" dirty="0">
                        <a:latin typeface="Hind Guntur Light" panose="02000000000000000000" pitchFamily="2" charset="0"/>
                        <a:cs typeface="Hind Guntur Light" panose="02000000000000000000" pitchFamily="2" charset="0"/>
                      </a:endParaRPr>
                    </a:p>
                    <a:p>
                      <a:pPr marL="264160" indent="-172085">
                        <a:lnSpc>
                          <a:spcPct val="100000"/>
                        </a:lnSpc>
                        <a:buChar char="•"/>
                        <a:tabLst>
                          <a:tab pos="264160" algn="l"/>
                        </a:tabLst>
                      </a:pPr>
                      <a:r>
                        <a:rPr sz="1500" dirty="0">
                          <a:latin typeface="Hind Guntur Light" panose="02000000000000000000" pitchFamily="2" charset="0"/>
                          <a:cs typeface="Hind Guntur Light" panose="02000000000000000000" pitchFamily="2" charset="0"/>
                        </a:rPr>
                        <a:t>Pack</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all</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PCE</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into</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Equipment</a:t>
                      </a:r>
                      <a:r>
                        <a:rPr sz="1500" spc="-4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Transfer</a:t>
                      </a:r>
                      <a:r>
                        <a:rPr sz="1500" spc="-1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Basket</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 algn="ctr">
                        <a:lnSpc>
                          <a:spcPct val="100000"/>
                        </a:lnSpc>
                        <a:spcBef>
                          <a:spcPts val="340"/>
                        </a:spcBef>
                      </a:pPr>
                      <a:r>
                        <a:rPr sz="1500" spc="-10" dirty="0">
                          <a:latin typeface="Hind Guntur Light" panose="02000000000000000000" pitchFamily="2" charset="0"/>
                          <a:cs typeface="Hind Guntur Light" panose="02000000000000000000" pitchFamily="2" charset="0"/>
                        </a:rPr>
                        <a:t>28-</a:t>
                      </a:r>
                      <a:r>
                        <a:rPr sz="1500" spc="-35" dirty="0">
                          <a:latin typeface="Hind Guntur Light" panose="02000000000000000000" pitchFamily="2" charset="0"/>
                          <a:cs typeface="Hind Guntur Light" panose="02000000000000000000" pitchFamily="2" charset="0"/>
                        </a:rPr>
                        <a:t>30</a:t>
                      </a:r>
                      <a:endParaRPr sz="1500">
                        <a:latin typeface="Hind Guntur Light" panose="02000000000000000000" pitchFamily="2" charset="0"/>
                        <a:cs typeface="Hind Guntur Light" panose="02000000000000000000" pitchFamily="2" charset="0"/>
                      </a:endParaRPr>
                    </a:p>
                    <a:p>
                      <a:pPr algn="ctr">
                        <a:lnSpc>
                          <a:spcPct val="100000"/>
                        </a:lnSpc>
                      </a:pPr>
                      <a:r>
                        <a:rPr sz="1500" spc="-10" dirty="0">
                          <a:latin typeface="Hind Guntur Light" panose="02000000000000000000" pitchFamily="2" charset="0"/>
                          <a:cs typeface="Hind Guntur Light" panose="02000000000000000000" pitchFamily="2" charset="0"/>
                        </a:rPr>
                        <a:t>September</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808540">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9</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109855">
                        <a:lnSpc>
                          <a:spcPct val="100000"/>
                        </a:lnSpc>
                        <a:spcBef>
                          <a:spcPts val="340"/>
                        </a:spcBef>
                      </a:pPr>
                      <a:r>
                        <a:rPr sz="1500" dirty="0">
                          <a:latin typeface="Hind Guntur Light" panose="02000000000000000000" pitchFamily="2" charset="0"/>
                          <a:cs typeface="Hind Guntur Light" panose="02000000000000000000" pitchFamily="2" charset="0"/>
                        </a:rPr>
                        <a:t>Equipment</a:t>
                      </a:r>
                      <a:r>
                        <a:rPr sz="1500" spc="-4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transfer </a:t>
                      </a:r>
                      <a:r>
                        <a:rPr sz="1500" dirty="0">
                          <a:latin typeface="Hind Guntur Light" panose="02000000000000000000" pitchFamily="2" charset="0"/>
                          <a:cs typeface="Hind Guntur Light" panose="02000000000000000000" pitchFamily="2" charset="0"/>
                        </a:rPr>
                        <a:t>from</a:t>
                      </a:r>
                      <a:r>
                        <a:rPr sz="1500" spc="-2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Dulang</a:t>
                      </a:r>
                      <a:r>
                        <a:rPr sz="1500" spc="-3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to</a:t>
                      </a:r>
                      <a:r>
                        <a:rPr sz="1500" spc="50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KSB</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0"/>
                        </a:spcBef>
                      </a:pPr>
                      <a:r>
                        <a:rPr sz="1500" spc="-50" dirty="0">
                          <a:latin typeface="Hind Guntur Light" panose="02000000000000000000" pitchFamily="2" charset="0"/>
                          <a:cs typeface="Hind Guntur Light" panose="02000000000000000000" pitchFamily="2" charset="0"/>
                        </a:rPr>
                        <a:t>6</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marR="95250">
                        <a:lnSpc>
                          <a:spcPct val="100000"/>
                        </a:lnSpc>
                        <a:spcBef>
                          <a:spcPts val="340"/>
                        </a:spcBef>
                      </a:pPr>
                      <a:r>
                        <a:rPr sz="1500" dirty="0">
                          <a:latin typeface="Hind Guntur Light" panose="02000000000000000000" pitchFamily="2" charset="0"/>
                          <a:cs typeface="Hind Guntur Light" panose="02000000000000000000" pitchFamily="2" charset="0"/>
                        </a:rPr>
                        <a:t>Equipment</a:t>
                      </a:r>
                      <a:r>
                        <a:rPr sz="1500" spc="-45"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transfer </a:t>
                      </a:r>
                      <a:r>
                        <a:rPr sz="1500" dirty="0">
                          <a:latin typeface="Hind Guntur Light" panose="02000000000000000000" pitchFamily="2" charset="0"/>
                          <a:cs typeface="Hind Guntur Light" panose="02000000000000000000" pitchFamily="2" charset="0"/>
                        </a:rPr>
                        <a:t>from</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Dulang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20" dirty="0">
                          <a:latin typeface="Hind Guntur Light" panose="02000000000000000000" pitchFamily="2" charset="0"/>
                          <a:cs typeface="Hind Guntur Light" panose="02000000000000000000" pitchFamily="2" charset="0"/>
                        </a:rPr>
                        <a:t> </a:t>
                      </a:r>
                      <a:r>
                        <a:rPr sz="1500" spc="-25" dirty="0">
                          <a:latin typeface="Hind Guntur Light" panose="02000000000000000000" pitchFamily="2" charset="0"/>
                          <a:cs typeface="Hind Guntur Light" panose="02000000000000000000" pitchFamily="2" charset="0"/>
                        </a:rPr>
                        <a:t>KSB</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 algn="ctr">
                        <a:lnSpc>
                          <a:spcPct val="100000"/>
                        </a:lnSpc>
                        <a:spcBef>
                          <a:spcPts val="340"/>
                        </a:spcBef>
                      </a:pPr>
                      <a:r>
                        <a:rPr sz="1500" spc="-25" dirty="0">
                          <a:latin typeface="Hind Guntur Light" panose="02000000000000000000" pitchFamily="2" charset="0"/>
                          <a:cs typeface="Hind Guntur Light" panose="02000000000000000000" pitchFamily="2" charset="0"/>
                        </a:rPr>
                        <a:t>12</a:t>
                      </a:r>
                      <a:endParaRPr sz="150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64160" marR="346710" indent="-172720">
                        <a:lnSpc>
                          <a:spcPct val="100000"/>
                        </a:lnSpc>
                        <a:spcBef>
                          <a:spcPts val="340"/>
                        </a:spcBef>
                        <a:buChar char="•"/>
                        <a:tabLst>
                          <a:tab pos="264160" algn="l"/>
                        </a:tabLst>
                      </a:pPr>
                      <a:r>
                        <a:rPr sz="1500" dirty="0">
                          <a:latin typeface="Hind Guntur Light" panose="02000000000000000000" pitchFamily="2" charset="0"/>
                          <a:cs typeface="Hind Guntur Light" panose="02000000000000000000" pitchFamily="2" charset="0"/>
                        </a:rPr>
                        <a:t>1</a:t>
                      </a:r>
                      <a:r>
                        <a:rPr sz="1500" baseline="27777" dirty="0">
                          <a:latin typeface="Hind Guntur Light" panose="02000000000000000000" pitchFamily="2" charset="0"/>
                          <a:cs typeface="Hind Guntur Light" panose="02000000000000000000" pitchFamily="2" charset="0"/>
                        </a:rPr>
                        <a:t>st</a:t>
                      </a:r>
                      <a:r>
                        <a:rPr sz="1500" spc="97"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backload</a:t>
                      </a:r>
                      <a:r>
                        <a:rPr sz="1500" spc="-4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23</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lift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from</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Dulang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Alpha</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KSB</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(1</a:t>
                      </a:r>
                      <a:r>
                        <a:rPr sz="1500" baseline="27777" dirty="0">
                          <a:latin typeface="Hind Guntur Light" panose="02000000000000000000" pitchFamily="2" charset="0"/>
                          <a:cs typeface="Hind Guntur Light" panose="02000000000000000000" pitchFamily="2" charset="0"/>
                        </a:rPr>
                        <a:t>st</a:t>
                      </a:r>
                      <a:r>
                        <a:rPr sz="1500" spc="104"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October</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2024</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3</a:t>
                      </a:r>
                      <a:r>
                        <a:rPr sz="1500" baseline="27777" dirty="0">
                          <a:latin typeface="Hind Guntur Light" panose="02000000000000000000" pitchFamily="2" charset="0"/>
                          <a:cs typeface="Hind Guntur Light" panose="02000000000000000000" pitchFamily="2" charset="0"/>
                        </a:rPr>
                        <a:t>rd</a:t>
                      </a:r>
                      <a:r>
                        <a:rPr sz="1500" spc="112" baseline="27777"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October 2024)</a:t>
                      </a:r>
                      <a:endParaRPr sz="1500" dirty="0">
                        <a:latin typeface="Hind Guntur Light" panose="02000000000000000000" pitchFamily="2" charset="0"/>
                        <a:cs typeface="Hind Guntur Light" panose="02000000000000000000" pitchFamily="2" charset="0"/>
                      </a:endParaRPr>
                    </a:p>
                    <a:p>
                      <a:pPr marL="264160" marR="473075" indent="-172720">
                        <a:lnSpc>
                          <a:spcPct val="100000"/>
                        </a:lnSpc>
                        <a:spcBef>
                          <a:spcPts val="5"/>
                        </a:spcBef>
                        <a:buChar char="•"/>
                        <a:tabLst>
                          <a:tab pos="264160" algn="l"/>
                        </a:tabLst>
                      </a:pPr>
                      <a:r>
                        <a:rPr sz="1500" dirty="0">
                          <a:latin typeface="Hind Guntur Light" panose="02000000000000000000" pitchFamily="2" charset="0"/>
                          <a:cs typeface="Hind Guntur Light" panose="02000000000000000000" pitchFamily="2" charset="0"/>
                        </a:rPr>
                        <a:t>MV Kazo Jax</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breakdown,</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a:t>
                      </a:r>
                      <a:r>
                        <a:rPr sz="1500" baseline="27777" dirty="0">
                          <a:latin typeface="Hind Guntur Light" panose="02000000000000000000" pitchFamily="2" charset="0"/>
                          <a:cs typeface="Hind Guntur Light" panose="02000000000000000000" pitchFamily="2" charset="0"/>
                        </a:rPr>
                        <a:t>nd</a:t>
                      </a:r>
                      <a:r>
                        <a:rPr sz="1500" spc="112"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backload</a:t>
                      </a:r>
                      <a:r>
                        <a:rPr sz="1500" spc="-5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9</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lift</a:t>
                      </a:r>
                      <a:r>
                        <a:rPr sz="1500" spc="-1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from Dulang</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Alpha</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to</a:t>
                      </a:r>
                      <a:r>
                        <a:rPr sz="1500" spc="-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KSB</a:t>
                      </a:r>
                      <a:r>
                        <a:rPr sz="1500" spc="-10"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(4</a:t>
                      </a:r>
                      <a:r>
                        <a:rPr sz="1500" spc="-30" baseline="27777" dirty="0">
                          <a:latin typeface="Hind Guntur Light" panose="02000000000000000000" pitchFamily="2" charset="0"/>
                          <a:cs typeface="Hind Guntur Light" panose="02000000000000000000" pitchFamily="2" charset="0"/>
                        </a:rPr>
                        <a:t>th</a:t>
                      </a:r>
                      <a:r>
                        <a:rPr sz="1500" spc="750"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October</a:t>
                      </a:r>
                      <a:r>
                        <a:rPr sz="1500" spc="-3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2024</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t>
                      </a:r>
                      <a:r>
                        <a:rPr sz="1500" spc="-10"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9</a:t>
                      </a:r>
                      <a:r>
                        <a:rPr sz="1500" baseline="27777" dirty="0">
                          <a:latin typeface="Hind Guntur Light" panose="02000000000000000000" pitchFamily="2" charset="0"/>
                          <a:cs typeface="Hind Guntur Light" panose="02000000000000000000" pitchFamily="2" charset="0"/>
                        </a:rPr>
                        <a:t>th</a:t>
                      </a:r>
                      <a:r>
                        <a:rPr sz="1500" spc="112" baseline="27777"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September</a:t>
                      </a:r>
                      <a:r>
                        <a:rPr sz="1500" spc="-40" dirty="0">
                          <a:latin typeface="Hind Guntur Light" panose="02000000000000000000" pitchFamily="2" charset="0"/>
                          <a:cs typeface="Hind Guntur Light" panose="02000000000000000000" pitchFamily="2" charset="0"/>
                        </a:rPr>
                        <a:t> </a:t>
                      </a:r>
                      <a:r>
                        <a:rPr sz="1500" spc="-10" dirty="0">
                          <a:latin typeface="Hind Guntur Light" panose="02000000000000000000" pitchFamily="2" charset="0"/>
                          <a:cs typeface="Hind Guntur Light" panose="02000000000000000000" pitchFamily="2" charset="0"/>
                        </a:rPr>
                        <a:t>2024)</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 algn="ctr">
                        <a:lnSpc>
                          <a:spcPct val="100000"/>
                        </a:lnSpc>
                        <a:spcBef>
                          <a:spcPts val="340"/>
                        </a:spcBef>
                      </a:pPr>
                      <a:r>
                        <a:rPr sz="1500" spc="-10" dirty="0">
                          <a:latin typeface="Hind Guntur Light" panose="02000000000000000000" pitchFamily="2" charset="0"/>
                          <a:cs typeface="Hind Guntur Light" panose="02000000000000000000" pitchFamily="2" charset="0"/>
                        </a:rPr>
                        <a:t>1-</a:t>
                      </a:r>
                      <a:r>
                        <a:rPr sz="1500" spc="-25" dirty="0">
                          <a:latin typeface="Hind Guntur Light" panose="02000000000000000000" pitchFamily="2" charset="0"/>
                          <a:cs typeface="Hind Guntur Light" panose="02000000000000000000" pitchFamily="2" charset="0"/>
                        </a:rPr>
                        <a:t>12</a:t>
                      </a:r>
                      <a:endParaRPr sz="1500" dirty="0">
                        <a:latin typeface="Hind Guntur Light" panose="02000000000000000000" pitchFamily="2" charset="0"/>
                        <a:cs typeface="Hind Guntur Light" panose="02000000000000000000" pitchFamily="2" charset="0"/>
                      </a:endParaRPr>
                    </a:p>
                    <a:p>
                      <a:pPr marL="1905" algn="ctr">
                        <a:lnSpc>
                          <a:spcPct val="100000"/>
                        </a:lnSpc>
                      </a:pPr>
                      <a:r>
                        <a:rPr sz="1500" spc="-10" dirty="0">
                          <a:latin typeface="Hind Guntur Light" panose="02000000000000000000" pitchFamily="2" charset="0"/>
                          <a:cs typeface="Hind Guntur Light" panose="02000000000000000000" pitchFamily="2" charset="0"/>
                        </a:rPr>
                        <a:t>October</a:t>
                      </a:r>
                      <a:endParaRPr sz="1500" dirty="0">
                        <a:latin typeface="Hind Guntur Light" panose="02000000000000000000" pitchFamily="2" charset="0"/>
                        <a:cs typeface="Hind Guntur Light" panose="02000000000000000000" pitchFamily="2" charset="0"/>
                      </a:endParaRPr>
                    </a:p>
                  </a:txBody>
                  <a:tcPr marL="0" marR="0" marT="4318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406084145"/>
                  </a:ext>
                </a:extLst>
              </a:tr>
              <a:tr h="302145">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a:lnSpc>
                          <a:spcPct val="100000"/>
                        </a:lnSpc>
                        <a:spcBef>
                          <a:spcPts val="345"/>
                        </a:spcBef>
                      </a:pPr>
                      <a:r>
                        <a:rPr sz="1500" dirty="0">
                          <a:latin typeface="Hind Guntur Light" panose="02000000000000000000" pitchFamily="2" charset="0"/>
                          <a:cs typeface="Hind Guntur Light" panose="02000000000000000000" pitchFamily="2" charset="0"/>
                        </a:rPr>
                        <a:t>Total</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Plan</a:t>
                      </a:r>
                      <a:r>
                        <a:rPr sz="1500" spc="-2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Days</a:t>
                      </a:r>
                      <a:endParaRPr sz="150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0000"/>
                        </a:lnSpc>
                        <a:spcBef>
                          <a:spcPts val="345"/>
                        </a:spcBef>
                      </a:pPr>
                      <a:r>
                        <a:rPr sz="1500" spc="-25" dirty="0">
                          <a:latin typeface="Hind Guntur Light" panose="02000000000000000000" pitchFamily="2" charset="0"/>
                          <a:cs typeface="Hind Guntur Light" panose="02000000000000000000" pitchFamily="2" charset="0"/>
                        </a:rPr>
                        <a:t>28</a:t>
                      </a:r>
                      <a:endParaRPr sz="150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1440">
                        <a:lnSpc>
                          <a:spcPct val="100000"/>
                        </a:lnSpc>
                        <a:spcBef>
                          <a:spcPts val="345"/>
                        </a:spcBef>
                      </a:pPr>
                      <a:r>
                        <a:rPr sz="1500" dirty="0">
                          <a:latin typeface="Hind Guntur Light" panose="02000000000000000000" pitchFamily="2" charset="0"/>
                          <a:cs typeface="Hind Guntur Light" panose="02000000000000000000" pitchFamily="2" charset="0"/>
                        </a:rPr>
                        <a:t>Total</a:t>
                      </a:r>
                      <a:r>
                        <a:rPr sz="1500" spc="-25" dirty="0">
                          <a:latin typeface="Hind Guntur Light" panose="02000000000000000000" pitchFamily="2" charset="0"/>
                          <a:cs typeface="Hind Guntur Light" panose="02000000000000000000" pitchFamily="2" charset="0"/>
                        </a:rPr>
                        <a:t> </a:t>
                      </a:r>
                      <a:r>
                        <a:rPr sz="1500" dirty="0">
                          <a:latin typeface="Hind Guntur Light" panose="02000000000000000000" pitchFamily="2" charset="0"/>
                          <a:cs typeface="Hind Guntur Light" panose="02000000000000000000" pitchFamily="2" charset="0"/>
                        </a:rPr>
                        <a:t>Actual</a:t>
                      </a:r>
                      <a:r>
                        <a:rPr sz="1500" spc="-25" dirty="0">
                          <a:latin typeface="Hind Guntur Light" panose="02000000000000000000" pitchFamily="2" charset="0"/>
                          <a:cs typeface="Hind Guntur Light" panose="02000000000000000000" pitchFamily="2" charset="0"/>
                        </a:rPr>
                        <a:t> </a:t>
                      </a:r>
                      <a:r>
                        <a:rPr sz="1500" spc="-20" dirty="0">
                          <a:latin typeface="Hind Guntur Light" panose="02000000000000000000" pitchFamily="2" charset="0"/>
                          <a:cs typeface="Hind Guntur Light" panose="02000000000000000000" pitchFamily="2" charset="0"/>
                        </a:rPr>
                        <a:t>Days</a:t>
                      </a:r>
                      <a:endParaRPr sz="1500" dirty="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270" algn="ctr">
                        <a:lnSpc>
                          <a:spcPct val="100000"/>
                        </a:lnSpc>
                        <a:spcBef>
                          <a:spcPts val="345"/>
                        </a:spcBef>
                      </a:pPr>
                      <a:r>
                        <a:rPr sz="1500" spc="-25" dirty="0">
                          <a:latin typeface="Hind Guntur Light" panose="02000000000000000000" pitchFamily="2" charset="0"/>
                          <a:cs typeface="Hind Guntur Light" panose="02000000000000000000" pitchFamily="2" charset="0"/>
                        </a:rPr>
                        <a:t>57</a:t>
                      </a:r>
                      <a:endParaRPr sz="1500">
                        <a:latin typeface="Hind Guntur Light" panose="02000000000000000000" pitchFamily="2" charset="0"/>
                        <a:cs typeface="Hind Guntur Light" panose="02000000000000000000" pitchFamily="2" charset="0"/>
                      </a:endParaRPr>
                    </a:p>
                  </a:txBody>
                  <a:tcPr marL="0" marR="0" marT="4381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0000"/>
                        </a:lnSpc>
                      </a:pPr>
                      <a:endParaRPr sz="1500" dirty="0">
                        <a:latin typeface="Hind Guntur Light" panose="02000000000000000000" pitchFamily="2" charset="0"/>
                        <a:cs typeface="Hind Guntur Light" panose="02000000000000000000" pitchFamily="2"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9183843"/>
                  </a:ext>
                </a:extLst>
              </a:tr>
            </a:tbl>
          </a:graphicData>
        </a:graphic>
      </p:graphicFrame>
    </p:spTree>
    <p:extLst>
      <p:ext uri="{BB962C8B-B14F-4D97-AF65-F5344CB8AC3E}">
        <p14:creationId xmlns:p14="http://schemas.microsoft.com/office/powerpoint/2010/main" val="3484787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Freeform 7">
            <a:extLst>
              <a:ext uri="{FF2B5EF4-FFF2-40B4-BE49-F238E27FC236}">
                <a16:creationId xmlns:a16="http://schemas.microsoft.com/office/drawing/2014/main" id="{CF56BF14-E747-C0DD-C8C7-6E47466EF05E}"/>
              </a:ext>
            </a:extLst>
          </p:cNvPr>
          <p:cNvSpPr/>
          <p:nvPr/>
        </p:nvSpPr>
        <p:spPr>
          <a:xfrm rot="1075049" flipV="1">
            <a:off x="-623839" y="-2458689"/>
            <a:ext cx="3230118" cy="4043648"/>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pic>
        <p:nvPicPr>
          <p:cNvPr id="2" name="object 7" descr="A graph with different colored bars and lines&#10;&#10;Description automatically generated">
            <a:extLst>
              <a:ext uri="{FF2B5EF4-FFF2-40B4-BE49-F238E27FC236}">
                <a16:creationId xmlns:a16="http://schemas.microsoft.com/office/drawing/2014/main" id="{7A6E156E-2BE2-EBF9-510A-09DC8754D952}"/>
              </a:ext>
            </a:extLst>
          </p:cNvPr>
          <p:cNvPicPr/>
          <p:nvPr/>
        </p:nvPicPr>
        <p:blipFill>
          <a:blip r:embed="rId4" cstate="print"/>
          <a:stretch>
            <a:fillRect/>
          </a:stretch>
        </p:blipFill>
        <p:spPr>
          <a:xfrm>
            <a:off x="991221" y="1409700"/>
            <a:ext cx="16305558" cy="8356600"/>
          </a:xfrm>
          <a:prstGeom prst="rect">
            <a:avLst/>
          </a:prstGeom>
        </p:spPr>
      </p:pic>
      <p:sp>
        <p:nvSpPr>
          <p:cNvPr id="3" name="TextBox 3">
            <a:extLst>
              <a:ext uri="{FF2B5EF4-FFF2-40B4-BE49-F238E27FC236}">
                <a16:creationId xmlns:a16="http://schemas.microsoft.com/office/drawing/2014/main" id="{76245EB3-FD79-EEB2-64A0-E834C0063361}"/>
              </a:ext>
            </a:extLst>
          </p:cNvPr>
          <p:cNvSpPr txBox="1"/>
          <p:nvPr/>
        </p:nvSpPr>
        <p:spPr>
          <a:xfrm>
            <a:off x="1031341" y="431330"/>
            <a:ext cx="14859000" cy="902170"/>
          </a:xfrm>
          <a:prstGeom prst="rect">
            <a:avLst/>
          </a:prstGeom>
        </p:spPr>
        <p:txBody>
          <a:bodyPr wrap="square" lIns="0" tIns="0" rIns="0" bIns="0" rtlCol="0" anchor="t">
            <a:spAutoFit/>
          </a:bodyPr>
          <a:lstStyle/>
          <a:p>
            <a:pPr>
              <a:lnSpc>
                <a:spcPts val="7279"/>
              </a:lnSpc>
            </a:pPr>
            <a:r>
              <a:rPr lang="en-US" sz="5199" dirty="0">
                <a:solidFill>
                  <a:srgbClr val="012F7F"/>
                </a:solidFill>
                <a:latin typeface="League Spartan"/>
                <a:ea typeface="League Spartan"/>
                <a:cs typeface="League Spartan"/>
                <a:sym typeface="League Spartan"/>
              </a:rPr>
              <a:t>Summary of Intervention Activities</a:t>
            </a:r>
          </a:p>
        </p:txBody>
      </p:sp>
    </p:spTree>
    <p:extLst>
      <p:ext uri="{BB962C8B-B14F-4D97-AF65-F5344CB8AC3E}">
        <p14:creationId xmlns:p14="http://schemas.microsoft.com/office/powerpoint/2010/main" val="3125743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3F3F6"/>
        </a:solidFill>
        <a:effectLst/>
      </p:bgPr>
    </p:bg>
    <p:spTree>
      <p:nvGrpSpPr>
        <p:cNvPr id="1" name=""/>
        <p:cNvGrpSpPr/>
        <p:nvPr/>
      </p:nvGrpSpPr>
      <p:grpSpPr>
        <a:xfrm>
          <a:off x="0" y="0"/>
          <a:ext cx="0" cy="0"/>
          <a:chOff x="0" y="0"/>
          <a:chExt cx="0" cy="0"/>
        </a:xfrm>
      </p:grpSpPr>
      <p:grpSp>
        <p:nvGrpSpPr>
          <p:cNvPr id="54" name="Group 53">
            <a:extLst>
              <a:ext uri="{FF2B5EF4-FFF2-40B4-BE49-F238E27FC236}">
                <a16:creationId xmlns:a16="http://schemas.microsoft.com/office/drawing/2014/main" id="{D5C550AA-94C8-8B22-C0D1-4E3333CACF88}"/>
              </a:ext>
            </a:extLst>
          </p:cNvPr>
          <p:cNvGrpSpPr/>
          <p:nvPr/>
        </p:nvGrpSpPr>
        <p:grpSpPr>
          <a:xfrm>
            <a:off x="-1419030" y="-5955230"/>
            <a:ext cx="5921646" cy="16242230"/>
            <a:chOff x="-515827" y="-5685337"/>
            <a:chExt cx="5921646" cy="16242230"/>
          </a:xfrm>
        </p:grpSpPr>
        <p:sp>
          <p:nvSpPr>
            <p:cNvPr id="2" name="Freeform 2"/>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6550286C-B20C-AB2F-59AD-3AA3327E1652}"/>
              </a:ext>
            </a:extLst>
          </p:cNvPr>
          <p:cNvGrpSpPr/>
          <p:nvPr/>
        </p:nvGrpSpPr>
        <p:grpSpPr>
          <a:xfrm>
            <a:off x="-5334000" y="-4838700"/>
            <a:ext cx="2363611" cy="2363611"/>
            <a:chOff x="7099631" y="1478955"/>
            <a:chExt cx="2363611" cy="2363611"/>
          </a:xfrm>
        </p:grpSpPr>
        <p:grpSp>
          <p:nvGrpSpPr>
            <p:cNvPr id="9" name="Group 9"/>
            <p:cNvGrpSpPr/>
            <p:nvPr/>
          </p:nvGrpSpPr>
          <p:grpSpPr>
            <a:xfrm>
              <a:off x="7099631" y="1478955"/>
              <a:ext cx="2363611" cy="2363611"/>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pic>
        <p:nvPicPr>
          <p:cNvPr id="53" name="Picture 52">
            <a:extLst>
              <a:ext uri="{FF2B5EF4-FFF2-40B4-BE49-F238E27FC236}">
                <a16:creationId xmlns:a16="http://schemas.microsoft.com/office/drawing/2014/main" id="{31D84755-13F4-C598-7F37-63D88AD5974E}"/>
              </a:ext>
            </a:extLst>
          </p:cNvPr>
          <p:cNvPicPr>
            <a:picLocks noChangeAspect="1"/>
          </p:cNvPicPr>
          <p:nvPr/>
        </p:nvPicPr>
        <p:blipFill>
          <a:blip r:embed="rId10"/>
          <a:stretch>
            <a:fillRect/>
          </a:stretch>
        </p:blipFill>
        <p:spPr>
          <a:xfrm>
            <a:off x="3325519" y="1706963"/>
            <a:ext cx="12948972" cy="8488867"/>
          </a:xfrm>
          <a:prstGeom prst="rect">
            <a:avLst/>
          </a:prstGeom>
        </p:spPr>
      </p:pic>
      <p:sp>
        <p:nvSpPr>
          <p:cNvPr id="55" name="TextBox 3">
            <a:extLst>
              <a:ext uri="{FF2B5EF4-FFF2-40B4-BE49-F238E27FC236}">
                <a16:creationId xmlns:a16="http://schemas.microsoft.com/office/drawing/2014/main" id="{6E82AE0E-B208-837C-0E36-E8013C286C60}"/>
              </a:ext>
            </a:extLst>
          </p:cNvPr>
          <p:cNvSpPr txBox="1"/>
          <p:nvPr/>
        </p:nvSpPr>
        <p:spPr>
          <a:xfrm>
            <a:off x="838200" y="91170"/>
            <a:ext cx="15692172" cy="2747547"/>
          </a:xfrm>
          <a:prstGeom prst="rect">
            <a:avLst/>
          </a:prstGeom>
        </p:spPr>
        <p:txBody>
          <a:bodyPr wrap="square" lIns="0" tIns="0" rIns="0" bIns="0" rtlCol="0" anchor="t">
            <a:spAutoFit/>
          </a:bodyPr>
          <a:lstStyle/>
          <a:p>
            <a:pPr>
              <a:lnSpc>
                <a:spcPts val="7279"/>
              </a:lnSpc>
            </a:pPr>
            <a:r>
              <a:rPr lang="en-US" sz="4500" dirty="0">
                <a:solidFill>
                  <a:srgbClr val="012F7F"/>
                </a:solidFill>
                <a:latin typeface="League Spartan"/>
                <a:ea typeface="League Spartan"/>
                <a:cs typeface="League Spartan"/>
                <a:sym typeface="League Spartan"/>
              </a:rPr>
              <a:t>Job Analysis – CT Run#1 – Milling with </a:t>
            </a:r>
            <a:r>
              <a:rPr lang="en-US" sz="4500" dirty="0" err="1">
                <a:solidFill>
                  <a:srgbClr val="012F7F"/>
                </a:solidFill>
                <a:latin typeface="League Spartan"/>
                <a:ea typeface="League Spartan"/>
                <a:cs typeface="League Spartan"/>
                <a:sym typeface="League Spartan"/>
              </a:rPr>
              <a:t>Burnshoe</a:t>
            </a:r>
            <a:r>
              <a:rPr lang="en-US" sz="4500" dirty="0">
                <a:solidFill>
                  <a:srgbClr val="012F7F"/>
                </a:solidFill>
                <a:latin typeface="League Spartan"/>
                <a:ea typeface="League Spartan"/>
                <a:cs typeface="League Spartan"/>
                <a:sym typeface="League Spartan"/>
              </a:rPr>
              <a:t> Mill at TOF until D No Go Nipple</a:t>
            </a:r>
          </a:p>
          <a:p>
            <a:pPr>
              <a:lnSpc>
                <a:spcPts val="7279"/>
              </a:lnSpc>
            </a:pPr>
            <a:endParaRPr lang="en-US" sz="4500" dirty="0">
              <a:solidFill>
                <a:srgbClr val="012F7F"/>
              </a:solidFill>
              <a:latin typeface="League Spartan"/>
              <a:ea typeface="League Spartan"/>
              <a:cs typeface="League Spartan"/>
              <a:sym typeface="League Spartan"/>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BFC62-4C83-600D-1804-31FDCEE12846}"/>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A3965BE6-2DBD-AF04-75EA-AB5A4A39CA38}"/>
              </a:ext>
            </a:extLst>
          </p:cNvPr>
          <p:cNvGrpSpPr/>
          <p:nvPr/>
        </p:nvGrpSpPr>
        <p:grpSpPr>
          <a:xfrm>
            <a:off x="-1419030" y="-5955230"/>
            <a:ext cx="5921646" cy="16242230"/>
            <a:chOff x="-515827" y="-5685337"/>
            <a:chExt cx="5921646" cy="16242230"/>
          </a:xfrm>
        </p:grpSpPr>
        <p:sp>
          <p:nvSpPr>
            <p:cNvPr id="2" name="Freeform 2">
              <a:extLst>
                <a:ext uri="{FF2B5EF4-FFF2-40B4-BE49-F238E27FC236}">
                  <a16:creationId xmlns:a16="http://schemas.microsoft.com/office/drawing/2014/main" id="{F7651FA5-138C-F1EC-1F63-E575D28DE66B}"/>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4A15EB50-3837-22CA-E437-09BA91A3ADAD}"/>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35798FDB-55D0-A25F-BC98-D6C5AC90FB1D}"/>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72BDDBE7-C3C0-03F0-C7C3-CCB9B07ECFA9}"/>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3B85675D-A3D9-8534-830A-F68C5153ADA1}"/>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1686273B-9BFA-03D6-1C18-DD109D26BBA7}"/>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C5A5176D-516E-B91B-4B31-77AAD692636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C06467AE-4A99-32E5-A447-4067E151877E}"/>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2BF3C8BD-737C-372A-3BBF-5A03C3FB018B}"/>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55" name="TextBox 3">
            <a:extLst>
              <a:ext uri="{FF2B5EF4-FFF2-40B4-BE49-F238E27FC236}">
                <a16:creationId xmlns:a16="http://schemas.microsoft.com/office/drawing/2014/main" id="{839DBBA6-0167-1C3C-5FE0-DE2A964F01A1}"/>
              </a:ext>
            </a:extLst>
          </p:cNvPr>
          <p:cNvSpPr txBox="1"/>
          <p:nvPr/>
        </p:nvSpPr>
        <p:spPr>
          <a:xfrm>
            <a:off x="838200" y="91170"/>
            <a:ext cx="15692172" cy="2747547"/>
          </a:xfrm>
          <a:prstGeom prst="rect">
            <a:avLst/>
          </a:prstGeom>
        </p:spPr>
        <p:txBody>
          <a:bodyPr wrap="square" lIns="0" tIns="0" rIns="0" bIns="0" rtlCol="0" anchor="t">
            <a:spAutoFit/>
          </a:bodyPr>
          <a:lstStyle/>
          <a:p>
            <a:pPr>
              <a:lnSpc>
                <a:spcPts val="7279"/>
              </a:lnSpc>
            </a:pPr>
            <a:r>
              <a:rPr lang="en-US" sz="4500" dirty="0">
                <a:solidFill>
                  <a:srgbClr val="012F7F"/>
                </a:solidFill>
                <a:latin typeface="League Spartan"/>
                <a:ea typeface="League Spartan"/>
                <a:cs typeface="League Spartan"/>
                <a:sym typeface="League Spartan"/>
              </a:rPr>
              <a:t>Job Analysis – CT Run#1 – Milling with </a:t>
            </a:r>
            <a:r>
              <a:rPr lang="en-US" sz="4500" dirty="0" err="1">
                <a:solidFill>
                  <a:srgbClr val="012F7F"/>
                </a:solidFill>
                <a:latin typeface="League Spartan"/>
                <a:ea typeface="League Spartan"/>
                <a:cs typeface="League Spartan"/>
                <a:sym typeface="League Spartan"/>
              </a:rPr>
              <a:t>Burnshoe</a:t>
            </a:r>
            <a:r>
              <a:rPr lang="en-US" sz="4500" dirty="0">
                <a:solidFill>
                  <a:srgbClr val="012F7F"/>
                </a:solidFill>
                <a:latin typeface="League Spartan"/>
                <a:ea typeface="League Spartan"/>
                <a:cs typeface="League Spartan"/>
                <a:sym typeface="League Spartan"/>
              </a:rPr>
              <a:t> Mill at TOF until D No Go Nipple</a:t>
            </a:r>
          </a:p>
          <a:p>
            <a:pPr>
              <a:lnSpc>
                <a:spcPts val="7279"/>
              </a:lnSpc>
            </a:pPr>
            <a:endParaRPr lang="en-US" sz="4500" dirty="0">
              <a:solidFill>
                <a:srgbClr val="012F7F"/>
              </a:solidFill>
              <a:latin typeface="League Spartan"/>
              <a:ea typeface="League Spartan"/>
              <a:cs typeface="League Spartan"/>
              <a:sym typeface="League Spartan"/>
            </a:endParaRPr>
          </a:p>
        </p:txBody>
      </p:sp>
      <p:pic>
        <p:nvPicPr>
          <p:cNvPr id="5" name="Picture 4">
            <a:extLst>
              <a:ext uri="{FF2B5EF4-FFF2-40B4-BE49-F238E27FC236}">
                <a16:creationId xmlns:a16="http://schemas.microsoft.com/office/drawing/2014/main" id="{99C78CF5-D7CC-A5D8-FEA3-A3D70965F081}"/>
              </a:ext>
            </a:extLst>
          </p:cNvPr>
          <p:cNvPicPr>
            <a:picLocks noChangeAspect="1"/>
          </p:cNvPicPr>
          <p:nvPr/>
        </p:nvPicPr>
        <p:blipFill>
          <a:blip r:embed="rId10"/>
          <a:stretch>
            <a:fillRect/>
          </a:stretch>
        </p:blipFill>
        <p:spPr>
          <a:xfrm>
            <a:off x="3886200" y="1651574"/>
            <a:ext cx="11936252" cy="8512886"/>
          </a:xfrm>
          <a:prstGeom prst="rect">
            <a:avLst/>
          </a:prstGeom>
        </p:spPr>
      </p:pic>
    </p:spTree>
    <p:extLst>
      <p:ext uri="{BB962C8B-B14F-4D97-AF65-F5344CB8AC3E}">
        <p14:creationId xmlns:p14="http://schemas.microsoft.com/office/powerpoint/2010/main" val="32591178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3339A-8375-7739-DCA7-E1C0A7E73439}"/>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80618BFB-2708-C15E-9DD8-BCB6FDBDCA75}"/>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34186045-ACAF-36D1-3B25-DDC9581E4BD5}"/>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BA108D92-22C4-337E-AA99-0EF9B39C958E}"/>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99C5E1F6-7EBD-1394-D0EA-F75A561EE255}"/>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6135D36C-0708-25C4-AC01-C3B6F1848E7D}"/>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A1BE6F7E-A990-3D15-EAFD-2015429061F1}"/>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7E7E0DC5-2EAE-8F2E-5071-2AB12547E808}"/>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358EAB28-B707-BD3F-FA6E-3EFA11619C5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5938B737-5082-8F97-D3A8-6E3DD1476C54}"/>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1C86BA0E-FC38-F8AC-8F25-AB286A5AE281}"/>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55" name="TextBox 3">
            <a:extLst>
              <a:ext uri="{FF2B5EF4-FFF2-40B4-BE49-F238E27FC236}">
                <a16:creationId xmlns:a16="http://schemas.microsoft.com/office/drawing/2014/main" id="{8E073090-EDC7-4D57-BC3F-E5D0620B692E}"/>
              </a:ext>
            </a:extLst>
          </p:cNvPr>
          <p:cNvSpPr txBox="1"/>
          <p:nvPr/>
        </p:nvSpPr>
        <p:spPr>
          <a:xfrm>
            <a:off x="838200" y="91170"/>
            <a:ext cx="15692172" cy="2747547"/>
          </a:xfrm>
          <a:prstGeom prst="rect">
            <a:avLst/>
          </a:prstGeom>
        </p:spPr>
        <p:txBody>
          <a:bodyPr wrap="square" lIns="0" tIns="0" rIns="0" bIns="0" rtlCol="0" anchor="t">
            <a:spAutoFit/>
          </a:bodyPr>
          <a:lstStyle/>
          <a:p>
            <a:pPr>
              <a:lnSpc>
                <a:spcPts val="7279"/>
              </a:lnSpc>
            </a:pPr>
            <a:r>
              <a:rPr lang="en-US" sz="4500" dirty="0">
                <a:solidFill>
                  <a:srgbClr val="012F7F"/>
                </a:solidFill>
                <a:latin typeface="League Spartan"/>
                <a:ea typeface="League Spartan"/>
                <a:cs typeface="League Spartan"/>
                <a:sym typeface="League Spartan"/>
              </a:rPr>
              <a:t>Job Analysis – CT Run#1 – Milling with </a:t>
            </a:r>
            <a:r>
              <a:rPr lang="en-US" sz="4500" dirty="0" err="1">
                <a:solidFill>
                  <a:srgbClr val="012F7F"/>
                </a:solidFill>
                <a:latin typeface="League Spartan"/>
                <a:ea typeface="League Spartan"/>
                <a:cs typeface="League Spartan"/>
                <a:sym typeface="League Spartan"/>
              </a:rPr>
              <a:t>Burnshoe</a:t>
            </a:r>
            <a:r>
              <a:rPr lang="en-US" sz="4500" dirty="0">
                <a:solidFill>
                  <a:srgbClr val="012F7F"/>
                </a:solidFill>
                <a:latin typeface="League Spartan"/>
                <a:ea typeface="League Spartan"/>
                <a:cs typeface="League Spartan"/>
                <a:sym typeface="League Spartan"/>
              </a:rPr>
              <a:t> Mill at TOF until D No Go Nipple</a:t>
            </a:r>
          </a:p>
          <a:p>
            <a:pPr>
              <a:lnSpc>
                <a:spcPts val="7279"/>
              </a:lnSpc>
            </a:pPr>
            <a:endParaRPr lang="en-US" sz="4500" dirty="0">
              <a:solidFill>
                <a:srgbClr val="012F7F"/>
              </a:solidFill>
              <a:latin typeface="League Spartan"/>
              <a:ea typeface="League Spartan"/>
              <a:cs typeface="League Spartan"/>
              <a:sym typeface="League Spartan"/>
            </a:endParaRPr>
          </a:p>
        </p:txBody>
      </p:sp>
      <p:sp>
        <p:nvSpPr>
          <p:cNvPr id="6" name="TextBox 24">
            <a:extLst>
              <a:ext uri="{FF2B5EF4-FFF2-40B4-BE49-F238E27FC236}">
                <a16:creationId xmlns:a16="http://schemas.microsoft.com/office/drawing/2014/main" id="{E4341F24-43B1-8335-991F-DD70E6276C0C}"/>
              </a:ext>
            </a:extLst>
          </p:cNvPr>
          <p:cNvSpPr txBox="1"/>
          <p:nvPr/>
        </p:nvSpPr>
        <p:spPr>
          <a:xfrm>
            <a:off x="1236993" y="2087021"/>
            <a:ext cx="16212807" cy="3693319"/>
          </a:xfrm>
          <a:prstGeom prst="rect">
            <a:avLst/>
          </a:prstGeom>
        </p:spPr>
        <p:txBody>
          <a:bodyPr wrap="square" lIns="0" tIns="0" rIns="0" bIns="0" rtlCol="0" anchor="t">
            <a:spAutoFit/>
          </a:bodyPr>
          <a:lstStyle/>
          <a:p>
            <a:pPr marL="457200" indent="-457200">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RIH with idle rate until 10 m above last HUD at 2,613 m/8,573 ft MDDF</a:t>
            </a:r>
          </a:p>
          <a:p>
            <a:pPr marL="457200" indent="-457200">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RIH without pumping and tag HUD at depth 8,606 ft/ 2,623 m MDDF.  Pickup 10m above and perform off bottom parameter.</a:t>
            </a:r>
          </a:p>
          <a:p>
            <a:pPr marL="457200" indent="-457200">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Attempt to milling at fish depth and observe overpull several times. (Normal RIH weight: 1,000 </a:t>
            </a:r>
            <a:r>
              <a:rPr lang="en-US" sz="3000" dirty="0" err="1">
                <a:solidFill>
                  <a:srgbClr val="000000"/>
                </a:solidFill>
                <a:latin typeface="Hind Guntur Light"/>
                <a:ea typeface="Hind Guntur Light"/>
                <a:cs typeface="Hind Guntur Light"/>
                <a:sym typeface="Hind Guntur Light"/>
              </a:rPr>
              <a:t>lbs</a:t>
            </a:r>
            <a:r>
              <a:rPr lang="en-US" sz="3000" dirty="0">
                <a:solidFill>
                  <a:srgbClr val="000000"/>
                </a:solidFill>
                <a:latin typeface="Hind Guntur Light"/>
                <a:ea typeface="Hind Guntur Light"/>
                <a:cs typeface="Hind Guntur Light"/>
                <a:sym typeface="Hind Guntur Light"/>
              </a:rPr>
              <a:t>, Set down Weight : 1000 </a:t>
            </a:r>
            <a:r>
              <a:rPr lang="en-US" sz="3000" dirty="0" err="1">
                <a:solidFill>
                  <a:srgbClr val="000000"/>
                </a:solidFill>
                <a:latin typeface="Hind Guntur Light"/>
                <a:ea typeface="Hind Guntur Light"/>
                <a:cs typeface="Hind Guntur Light"/>
                <a:sym typeface="Hind Guntur Light"/>
              </a:rPr>
              <a:t>lbs</a:t>
            </a:r>
            <a:r>
              <a:rPr lang="en-US" sz="3000" dirty="0">
                <a:solidFill>
                  <a:srgbClr val="000000"/>
                </a:solidFill>
                <a:latin typeface="Hind Guntur Light"/>
                <a:ea typeface="Hind Guntur Light"/>
                <a:cs typeface="Hind Guntur Light"/>
                <a:sym typeface="Hind Guntur Light"/>
              </a:rPr>
              <a:t>)(Normal POOH weight: 10,000 </a:t>
            </a:r>
            <a:r>
              <a:rPr lang="en-US" sz="3000" dirty="0" err="1">
                <a:solidFill>
                  <a:srgbClr val="000000"/>
                </a:solidFill>
                <a:latin typeface="Hind Guntur Light"/>
                <a:ea typeface="Hind Guntur Light"/>
                <a:cs typeface="Hind Guntur Light"/>
                <a:sym typeface="Hind Guntur Light"/>
              </a:rPr>
              <a:t>lbs</a:t>
            </a:r>
            <a:r>
              <a:rPr lang="en-US" sz="3000" dirty="0">
                <a:solidFill>
                  <a:srgbClr val="000000"/>
                </a:solidFill>
                <a:latin typeface="Hind Guntur Light"/>
                <a:ea typeface="Hind Guntur Light"/>
                <a:cs typeface="Hind Guntur Light"/>
                <a:sym typeface="Hind Guntur Light"/>
              </a:rPr>
              <a:t>, Overpull weight: 17,000 </a:t>
            </a:r>
            <a:r>
              <a:rPr lang="en-US" sz="3000" dirty="0" err="1">
                <a:solidFill>
                  <a:srgbClr val="000000"/>
                </a:solidFill>
                <a:latin typeface="Hind Guntur Light"/>
                <a:ea typeface="Hind Guntur Light"/>
                <a:cs typeface="Hind Guntur Light"/>
                <a:sym typeface="Hind Guntur Light"/>
              </a:rPr>
              <a:t>lbs</a:t>
            </a:r>
            <a:r>
              <a:rPr lang="en-US" sz="3000" dirty="0">
                <a:solidFill>
                  <a:srgbClr val="000000"/>
                </a:solidFill>
                <a:latin typeface="Hind Guntur Light"/>
                <a:ea typeface="Hind Guntur Light"/>
                <a:cs typeface="Hind Guntur Light"/>
                <a:sym typeface="Hind Guntur Light"/>
              </a:rPr>
              <a:t>)</a:t>
            </a:r>
          </a:p>
          <a:p>
            <a:pPr marL="457200" indent="-457200">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After 12th attempt, proceed to soft tag HUD depth for confirmation depth.</a:t>
            </a:r>
          </a:p>
          <a:p>
            <a:pPr marL="457200" indent="-457200">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Pump 10 </a:t>
            </a:r>
            <a:r>
              <a:rPr lang="en-US" sz="3000" dirty="0" err="1">
                <a:solidFill>
                  <a:srgbClr val="000000"/>
                </a:solidFill>
                <a:latin typeface="Hind Guntur Light"/>
                <a:ea typeface="Hind Guntur Light"/>
                <a:cs typeface="Hind Guntur Light"/>
                <a:sym typeface="Hind Guntur Light"/>
              </a:rPr>
              <a:t>bbls</a:t>
            </a:r>
            <a:r>
              <a:rPr lang="en-US" sz="3000" dirty="0">
                <a:solidFill>
                  <a:srgbClr val="000000"/>
                </a:solidFill>
                <a:latin typeface="Hind Guntur Light"/>
                <a:ea typeface="Hind Guntur Light"/>
                <a:cs typeface="Hind Guntur Light"/>
                <a:sym typeface="Hind Guntur Light"/>
              </a:rPr>
              <a:t> gel followed by 77 </a:t>
            </a:r>
            <a:r>
              <a:rPr lang="en-US" sz="3000" dirty="0" err="1">
                <a:solidFill>
                  <a:srgbClr val="000000"/>
                </a:solidFill>
                <a:latin typeface="Hind Guntur Light"/>
                <a:ea typeface="Hind Guntur Light"/>
                <a:cs typeface="Hind Guntur Light"/>
                <a:sym typeface="Hind Guntur Light"/>
              </a:rPr>
              <a:t>bbls</a:t>
            </a:r>
            <a:r>
              <a:rPr lang="en-US" sz="3000" dirty="0">
                <a:solidFill>
                  <a:srgbClr val="000000"/>
                </a:solidFill>
                <a:latin typeface="Hind Guntur Light"/>
                <a:ea typeface="Hind Guntur Light"/>
                <a:cs typeface="Hind Guntur Light"/>
                <a:sym typeface="Hind Guntur Light"/>
              </a:rPr>
              <a:t> IW to observe any debris at surface.</a:t>
            </a:r>
          </a:p>
          <a:p>
            <a:pPr marL="457200" indent="-457200">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POOH to surface.</a:t>
            </a:r>
          </a:p>
        </p:txBody>
      </p:sp>
      <p:sp>
        <p:nvSpPr>
          <p:cNvPr id="30" name="object 7">
            <a:extLst>
              <a:ext uri="{FF2B5EF4-FFF2-40B4-BE49-F238E27FC236}">
                <a16:creationId xmlns:a16="http://schemas.microsoft.com/office/drawing/2014/main" id="{331894FE-8CD3-CB33-53F3-4E7DDA669E01}"/>
              </a:ext>
            </a:extLst>
          </p:cNvPr>
          <p:cNvSpPr txBox="1"/>
          <p:nvPr/>
        </p:nvSpPr>
        <p:spPr>
          <a:xfrm>
            <a:off x="1706486" y="8379861"/>
            <a:ext cx="4038600" cy="228268"/>
          </a:xfrm>
          <a:prstGeom prst="rect">
            <a:avLst/>
          </a:prstGeom>
        </p:spPr>
        <p:txBody>
          <a:bodyPr vert="horz" wrap="square" lIns="0" tIns="12700" rIns="0" bIns="0" rtlCol="0">
            <a:spAutoFit/>
          </a:bodyPr>
          <a:lstStyle/>
          <a:p>
            <a:pPr marL="12700" algn="ctr">
              <a:lnSpc>
                <a:spcPct val="100000"/>
              </a:lnSpc>
              <a:spcBef>
                <a:spcPts val="100"/>
              </a:spcBef>
            </a:pPr>
            <a:r>
              <a:rPr sz="1400" dirty="0">
                <a:latin typeface="Arial"/>
                <a:cs typeface="Arial"/>
              </a:rPr>
              <a:t>Function</a:t>
            </a:r>
            <a:r>
              <a:rPr sz="1400" spc="-70" dirty="0">
                <a:latin typeface="Arial"/>
                <a:cs typeface="Arial"/>
              </a:rPr>
              <a:t> </a:t>
            </a:r>
            <a:r>
              <a:rPr sz="1400" spc="-25" dirty="0">
                <a:latin typeface="Arial"/>
                <a:cs typeface="Arial"/>
              </a:rPr>
              <a:t>Test</a:t>
            </a:r>
            <a:r>
              <a:rPr sz="1400" spc="-40" dirty="0">
                <a:latin typeface="Arial"/>
                <a:cs typeface="Arial"/>
              </a:rPr>
              <a:t> </a:t>
            </a:r>
            <a:r>
              <a:rPr sz="1400" dirty="0">
                <a:latin typeface="Arial"/>
                <a:cs typeface="Arial"/>
              </a:rPr>
              <a:t>Burnshoe</a:t>
            </a:r>
            <a:r>
              <a:rPr sz="1400" spc="-45" dirty="0">
                <a:latin typeface="Arial"/>
                <a:cs typeface="Arial"/>
              </a:rPr>
              <a:t> </a:t>
            </a:r>
            <a:r>
              <a:rPr sz="1400" dirty="0">
                <a:latin typeface="Arial"/>
                <a:cs typeface="Arial"/>
              </a:rPr>
              <a:t>Mill</a:t>
            </a:r>
            <a:r>
              <a:rPr sz="1400" spc="-25" dirty="0">
                <a:latin typeface="Arial"/>
                <a:cs typeface="Arial"/>
              </a:rPr>
              <a:t> Bit</a:t>
            </a:r>
            <a:endParaRPr sz="1400" dirty="0">
              <a:latin typeface="Arial"/>
              <a:cs typeface="Arial"/>
            </a:endParaRPr>
          </a:p>
        </p:txBody>
      </p:sp>
      <p:sp>
        <p:nvSpPr>
          <p:cNvPr id="31" name="object 8">
            <a:extLst>
              <a:ext uri="{FF2B5EF4-FFF2-40B4-BE49-F238E27FC236}">
                <a16:creationId xmlns:a16="http://schemas.microsoft.com/office/drawing/2014/main" id="{FF96FD77-67FA-A3F7-84A5-8DA814AFF161}"/>
              </a:ext>
            </a:extLst>
          </p:cNvPr>
          <p:cNvSpPr txBox="1"/>
          <p:nvPr/>
        </p:nvSpPr>
        <p:spPr>
          <a:xfrm>
            <a:off x="7063543" y="7663128"/>
            <a:ext cx="4038600" cy="228268"/>
          </a:xfrm>
          <a:prstGeom prst="rect">
            <a:avLst/>
          </a:prstGeom>
        </p:spPr>
        <p:txBody>
          <a:bodyPr vert="horz" wrap="square" lIns="0" tIns="12700" rIns="0" bIns="0" rtlCol="0">
            <a:spAutoFit/>
          </a:bodyPr>
          <a:lstStyle/>
          <a:p>
            <a:pPr marL="12700" algn="ctr">
              <a:lnSpc>
                <a:spcPct val="100000"/>
              </a:lnSpc>
              <a:spcBef>
                <a:spcPts val="100"/>
              </a:spcBef>
            </a:pPr>
            <a:r>
              <a:rPr sz="1400" dirty="0">
                <a:latin typeface="Arial" panose="020B0604020202020204" pitchFamily="34" charset="0"/>
                <a:cs typeface="Arial" panose="020B0604020202020204" pitchFamily="34" charset="0"/>
              </a:rPr>
              <a:t>Off</a:t>
            </a:r>
            <a:r>
              <a:rPr sz="1400" spc="-30" dirty="0">
                <a:latin typeface="Arial" panose="020B0604020202020204" pitchFamily="34" charset="0"/>
                <a:cs typeface="Arial" panose="020B0604020202020204" pitchFamily="34" charset="0"/>
              </a:rPr>
              <a:t> </a:t>
            </a:r>
            <a:r>
              <a:rPr sz="1400" dirty="0">
                <a:latin typeface="Arial" panose="020B0604020202020204" pitchFamily="34" charset="0"/>
                <a:cs typeface="Arial" panose="020B0604020202020204" pitchFamily="34" charset="0"/>
              </a:rPr>
              <a:t>Bottom</a:t>
            </a:r>
            <a:r>
              <a:rPr sz="1400" spc="-55" dirty="0">
                <a:latin typeface="Arial" panose="020B0604020202020204" pitchFamily="34" charset="0"/>
                <a:cs typeface="Arial" panose="020B0604020202020204" pitchFamily="34" charset="0"/>
              </a:rPr>
              <a:t> </a:t>
            </a:r>
            <a:r>
              <a:rPr sz="1400" spc="-10" dirty="0">
                <a:latin typeface="Arial" panose="020B0604020202020204" pitchFamily="34" charset="0"/>
                <a:cs typeface="Arial" panose="020B0604020202020204" pitchFamily="34" charset="0"/>
              </a:rPr>
              <a:t>Parameter</a:t>
            </a:r>
            <a:endParaRPr sz="1400" dirty="0">
              <a:latin typeface="Arial" panose="020B0604020202020204" pitchFamily="34" charset="0"/>
              <a:cs typeface="Arial" panose="020B0604020202020204" pitchFamily="34" charset="0"/>
            </a:endParaRPr>
          </a:p>
        </p:txBody>
      </p:sp>
      <p:graphicFrame>
        <p:nvGraphicFramePr>
          <p:cNvPr id="37" name="Table 36">
            <a:extLst>
              <a:ext uri="{FF2B5EF4-FFF2-40B4-BE49-F238E27FC236}">
                <a16:creationId xmlns:a16="http://schemas.microsoft.com/office/drawing/2014/main" id="{8B2F584F-822F-170F-2FA1-4342EC2ABD10}"/>
              </a:ext>
            </a:extLst>
          </p:cNvPr>
          <p:cNvGraphicFramePr>
            <a:graphicFrameLocks noGrp="1"/>
          </p:cNvGraphicFramePr>
          <p:nvPr>
            <p:extLst>
              <p:ext uri="{D42A27DB-BD31-4B8C-83A1-F6EECF244321}">
                <p14:modId xmlns:p14="http://schemas.microsoft.com/office/powerpoint/2010/main" val="3598370866"/>
              </p:ext>
            </p:extLst>
          </p:nvPr>
        </p:nvGraphicFramePr>
        <p:xfrm>
          <a:off x="1706486" y="5795113"/>
          <a:ext cx="4038600" cy="2524224"/>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951519832"/>
                    </a:ext>
                  </a:extLst>
                </a:gridCol>
                <a:gridCol w="1524000">
                  <a:extLst>
                    <a:ext uri="{9D8B030D-6E8A-4147-A177-3AD203B41FA5}">
                      <a16:colId xmlns:a16="http://schemas.microsoft.com/office/drawing/2014/main" val="1568169146"/>
                    </a:ext>
                  </a:extLst>
                </a:gridCol>
                <a:gridCol w="1676400">
                  <a:extLst>
                    <a:ext uri="{9D8B030D-6E8A-4147-A177-3AD203B41FA5}">
                      <a16:colId xmlns:a16="http://schemas.microsoft.com/office/drawing/2014/main" val="3975156156"/>
                    </a:ext>
                  </a:extLst>
                </a:gridCol>
              </a:tblGrid>
              <a:tr h="315528">
                <a:tc>
                  <a:txBody>
                    <a:bodyPr/>
                    <a:lstStyle/>
                    <a:p>
                      <a:pPr algn="ctr">
                        <a:lnSpc>
                          <a:spcPct val="100000"/>
                        </a:lnSpc>
                        <a:spcBef>
                          <a:spcPts val="790"/>
                        </a:spcBef>
                      </a:pPr>
                      <a:r>
                        <a:rPr sz="1400" b="1" spc="-25" dirty="0">
                          <a:latin typeface="Arial" panose="020B0604020202020204" pitchFamily="34" charset="0"/>
                          <a:cs typeface="Arial" panose="020B0604020202020204" pitchFamily="34" charset="0"/>
                        </a:rPr>
                        <a:t>BPM</a:t>
                      </a:r>
                      <a:endParaRPr sz="1400" dirty="0">
                        <a:latin typeface="Arial" panose="020B0604020202020204" pitchFamily="34" charset="0"/>
                        <a:cs typeface="Arial" panose="020B0604020202020204" pitchFamily="34" charset="0"/>
                      </a:endParaRPr>
                    </a:p>
                  </a:txBody>
                  <a:tcPr marL="0" marR="0" marT="100330" marB="0"/>
                </a:tc>
                <a:tc>
                  <a:txBody>
                    <a:bodyPr/>
                    <a:lstStyle/>
                    <a:p>
                      <a:pPr algn="ctr">
                        <a:lnSpc>
                          <a:spcPct val="100000"/>
                        </a:lnSpc>
                        <a:spcBef>
                          <a:spcPts val="790"/>
                        </a:spcBef>
                      </a:pPr>
                      <a:r>
                        <a:rPr sz="1400" b="1" dirty="0">
                          <a:latin typeface="Arial" panose="020B0604020202020204" pitchFamily="34" charset="0"/>
                          <a:cs typeface="Arial" panose="020B0604020202020204" pitchFamily="34" charset="0"/>
                        </a:rPr>
                        <a:t>Pressure</a:t>
                      </a:r>
                      <a:r>
                        <a:rPr sz="1400" b="1" spc="35" dirty="0">
                          <a:latin typeface="Arial" panose="020B0604020202020204" pitchFamily="34" charset="0"/>
                          <a:cs typeface="Arial" panose="020B0604020202020204" pitchFamily="34" charset="0"/>
                        </a:rPr>
                        <a:t> </a:t>
                      </a:r>
                      <a:r>
                        <a:rPr sz="1400" b="1" spc="-10" dirty="0">
                          <a:latin typeface="Arial" panose="020B0604020202020204" pitchFamily="34" charset="0"/>
                          <a:cs typeface="Arial" panose="020B0604020202020204" pitchFamily="34" charset="0"/>
                        </a:rPr>
                        <a:t>(PSI)</a:t>
                      </a:r>
                      <a:endParaRPr sz="1400" dirty="0">
                        <a:latin typeface="Arial" panose="020B0604020202020204" pitchFamily="34" charset="0"/>
                        <a:cs typeface="Arial" panose="020B0604020202020204" pitchFamily="34" charset="0"/>
                      </a:endParaRPr>
                    </a:p>
                  </a:txBody>
                  <a:tcPr marL="0" marR="0" marT="100330" marB="0"/>
                </a:tc>
                <a:tc>
                  <a:txBody>
                    <a:bodyPr/>
                    <a:lstStyle/>
                    <a:p>
                      <a:pPr marL="157480" algn="ctr">
                        <a:lnSpc>
                          <a:spcPct val="100000"/>
                        </a:lnSpc>
                        <a:spcBef>
                          <a:spcPts val="800"/>
                        </a:spcBef>
                      </a:pPr>
                      <a:r>
                        <a:rPr sz="1400" b="1" spc="-10" dirty="0">
                          <a:latin typeface="Arial" panose="020B0604020202020204" pitchFamily="34" charset="0"/>
                          <a:cs typeface="Arial" panose="020B0604020202020204" pitchFamily="34" charset="0"/>
                        </a:rPr>
                        <a:t>Remarks</a:t>
                      </a:r>
                      <a:endParaRPr sz="1400" dirty="0">
                        <a:latin typeface="Arial" panose="020B0604020202020204" pitchFamily="34" charset="0"/>
                        <a:cs typeface="Arial" panose="020B0604020202020204" pitchFamily="34" charset="0"/>
                      </a:endParaRPr>
                    </a:p>
                  </a:txBody>
                  <a:tcPr marL="0" marR="0" marT="101600" marB="0"/>
                </a:tc>
                <a:extLst>
                  <a:ext uri="{0D108BD9-81ED-4DB2-BD59-A6C34878D82A}">
                    <a16:rowId xmlns:a16="http://schemas.microsoft.com/office/drawing/2014/main" val="2698183455"/>
                  </a:ext>
                </a:extLst>
              </a:tr>
              <a:tr h="315528">
                <a:tc>
                  <a:txBody>
                    <a:bodyPr/>
                    <a:lstStyle/>
                    <a:p>
                      <a:pPr algn="ctr">
                        <a:lnSpc>
                          <a:spcPct val="100000"/>
                        </a:lnSpc>
                        <a:spcBef>
                          <a:spcPts val="775"/>
                        </a:spcBef>
                      </a:pPr>
                      <a:r>
                        <a:rPr sz="1400" b="0" spc="-25" dirty="0">
                          <a:latin typeface="Arial" panose="020B0604020202020204" pitchFamily="34" charset="0"/>
                          <a:cs typeface="Arial" panose="020B0604020202020204" pitchFamily="34" charset="0"/>
                        </a:rPr>
                        <a:t>0.3</a:t>
                      </a:r>
                      <a:endParaRPr sz="1400" b="0" dirty="0">
                        <a:latin typeface="Arial" panose="020B0604020202020204" pitchFamily="34" charset="0"/>
                        <a:cs typeface="Arial" panose="020B0604020202020204" pitchFamily="34" charset="0"/>
                      </a:endParaRPr>
                    </a:p>
                  </a:txBody>
                  <a:tcPr marL="0" marR="0" marT="98425" marB="0" anchor="ctr"/>
                </a:tc>
                <a:tc>
                  <a:txBody>
                    <a:bodyPr/>
                    <a:lstStyle/>
                    <a:p>
                      <a:pPr algn="ctr">
                        <a:lnSpc>
                          <a:spcPct val="100000"/>
                        </a:lnSpc>
                        <a:spcBef>
                          <a:spcPts val="775"/>
                        </a:spcBef>
                      </a:pPr>
                      <a:r>
                        <a:rPr sz="1400" b="0" spc="-25" dirty="0">
                          <a:latin typeface="Arial" panose="020B0604020202020204" pitchFamily="34" charset="0"/>
                          <a:cs typeface="Arial" panose="020B0604020202020204" pitchFamily="34" charset="0"/>
                        </a:rPr>
                        <a:t>450</a:t>
                      </a:r>
                      <a:endParaRPr sz="1400" b="0" dirty="0">
                        <a:latin typeface="Arial" panose="020B0604020202020204" pitchFamily="34" charset="0"/>
                        <a:cs typeface="Arial" panose="020B0604020202020204" pitchFamily="34" charset="0"/>
                      </a:endParaRPr>
                    </a:p>
                  </a:txBody>
                  <a:tcPr marL="0" marR="0" marT="98425" marB="0" anchor="ctr"/>
                </a:tc>
                <a:tc>
                  <a:txBody>
                    <a:bodyPr/>
                    <a:lstStyle/>
                    <a:p>
                      <a:pPr marL="0" marR="125730" indent="88900" algn="ctr">
                        <a:lnSpc>
                          <a:spcPct val="100000"/>
                        </a:lnSpc>
                        <a:spcBef>
                          <a:spcPts val="130"/>
                        </a:spcBef>
                      </a:pPr>
                      <a:r>
                        <a:rPr sz="1400" b="0" spc="-10" dirty="0">
                          <a:latin typeface="Arial" panose="020B0604020202020204" pitchFamily="34" charset="0"/>
                          <a:cs typeface="Arial" panose="020B0604020202020204" pitchFamily="34" charset="0"/>
                        </a:rPr>
                        <a:t>Start</a:t>
                      </a:r>
                      <a:r>
                        <a:rPr sz="1400" b="0" spc="-35" dirty="0">
                          <a:latin typeface="Arial" panose="020B0604020202020204" pitchFamily="34" charset="0"/>
                          <a:cs typeface="Arial" panose="020B0604020202020204" pitchFamily="34" charset="0"/>
                        </a:rPr>
                        <a:t> </a:t>
                      </a:r>
                      <a:r>
                        <a:rPr sz="1400" b="0" spc="-20" dirty="0">
                          <a:latin typeface="Arial" panose="020B0604020202020204" pitchFamily="34" charset="0"/>
                          <a:cs typeface="Arial" panose="020B0604020202020204" pitchFamily="34" charset="0"/>
                        </a:rPr>
                        <a:t>iddle </a:t>
                      </a:r>
                      <a:r>
                        <a:rPr sz="1400" b="0" spc="-10" dirty="0">
                          <a:latin typeface="Arial" panose="020B0604020202020204" pitchFamily="34" charset="0"/>
                          <a:cs typeface="Arial" panose="020B0604020202020204" pitchFamily="34" charset="0"/>
                        </a:rPr>
                        <a:t>rotate</a:t>
                      </a:r>
                      <a:endParaRPr sz="1400" b="0" dirty="0">
                        <a:latin typeface="Arial" panose="020B0604020202020204" pitchFamily="34" charset="0"/>
                        <a:cs typeface="Arial" panose="020B0604020202020204" pitchFamily="34" charset="0"/>
                      </a:endParaRPr>
                    </a:p>
                  </a:txBody>
                  <a:tcPr marL="0" marR="0" marT="16510" marB="0" anchor="ctr"/>
                </a:tc>
                <a:extLst>
                  <a:ext uri="{0D108BD9-81ED-4DB2-BD59-A6C34878D82A}">
                    <a16:rowId xmlns:a16="http://schemas.microsoft.com/office/drawing/2014/main" val="1384709615"/>
                  </a:ext>
                </a:extLst>
              </a:tr>
              <a:tr h="315528">
                <a:tc>
                  <a:txBody>
                    <a:bodyPr/>
                    <a:lstStyle/>
                    <a:p>
                      <a:pPr algn="ctr">
                        <a:lnSpc>
                          <a:spcPct val="100000"/>
                        </a:lnSpc>
                        <a:spcBef>
                          <a:spcPts val="75"/>
                        </a:spcBef>
                      </a:pPr>
                      <a:r>
                        <a:rPr sz="1400" b="0" spc="-25" dirty="0">
                          <a:latin typeface="Arial" panose="020B0604020202020204" pitchFamily="34" charset="0"/>
                          <a:cs typeface="Arial" panose="020B0604020202020204" pitchFamily="34" charset="0"/>
                        </a:rPr>
                        <a:t>0.5</a:t>
                      </a:r>
                      <a:endParaRPr sz="1400" b="0">
                        <a:latin typeface="Arial" panose="020B0604020202020204" pitchFamily="34" charset="0"/>
                        <a:cs typeface="Arial" panose="020B0604020202020204" pitchFamily="34" charset="0"/>
                      </a:endParaRPr>
                    </a:p>
                  </a:txBody>
                  <a:tcPr marL="0" marR="0" marT="9525" marB="0" anchor="ctr"/>
                </a:tc>
                <a:tc>
                  <a:txBody>
                    <a:bodyPr/>
                    <a:lstStyle/>
                    <a:p>
                      <a:pPr algn="ctr">
                        <a:lnSpc>
                          <a:spcPct val="100000"/>
                        </a:lnSpc>
                        <a:spcBef>
                          <a:spcPts val="75"/>
                        </a:spcBef>
                      </a:pPr>
                      <a:r>
                        <a:rPr sz="1400" b="0" spc="-25" dirty="0">
                          <a:latin typeface="Arial" panose="020B0604020202020204" pitchFamily="34" charset="0"/>
                          <a:cs typeface="Arial" panose="020B0604020202020204" pitchFamily="34" charset="0"/>
                        </a:rPr>
                        <a:t>860</a:t>
                      </a:r>
                      <a:endParaRPr sz="1400" b="0" dirty="0">
                        <a:latin typeface="Arial" panose="020B0604020202020204" pitchFamily="34" charset="0"/>
                        <a:cs typeface="Arial" panose="020B0604020202020204" pitchFamily="34" charset="0"/>
                      </a:endParaRPr>
                    </a:p>
                  </a:txBody>
                  <a:tcPr marL="0" marR="0" marT="9525"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835218978"/>
                  </a:ext>
                </a:extLst>
              </a:tr>
              <a:tr h="315528">
                <a:tc>
                  <a:txBody>
                    <a:bodyPr/>
                    <a:lstStyle/>
                    <a:p>
                      <a:pPr algn="ctr">
                        <a:lnSpc>
                          <a:spcPct val="100000"/>
                        </a:lnSpc>
                        <a:spcBef>
                          <a:spcPts val="50"/>
                        </a:spcBef>
                      </a:pPr>
                      <a:r>
                        <a:rPr sz="1400" b="0" spc="-25" dirty="0">
                          <a:latin typeface="Arial" panose="020B0604020202020204" pitchFamily="34" charset="0"/>
                          <a:cs typeface="Arial" panose="020B0604020202020204" pitchFamily="34" charset="0"/>
                        </a:rPr>
                        <a:t>0.7</a:t>
                      </a:r>
                      <a:endParaRPr sz="1400" b="0">
                        <a:latin typeface="Arial" panose="020B0604020202020204" pitchFamily="34" charset="0"/>
                        <a:cs typeface="Arial" panose="020B0604020202020204" pitchFamily="34" charset="0"/>
                      </a:endParaRPr>
                    </a:p>
                  </a:txBody>
                  <a:tcPr marL="0" marR="0" marT="6350" marB="0" anchor="ctr"/>
                </a:tc>
                <a:tc>
                  <a:txBody>
                    <a:bodyPr/>
                    <a:lstStyle/>
                    <a:p>
                      <a:pPr algn="ctr">
                        <a:lnSpc>
                          <a:spcPct val="100000"/>
                        </a:lnSpc>
                        <a:spcBef>
                          <a:spcPts val="50"/>
                        </a:spcBef>
                      </a:pPr>
                      <a:r>
                        <a:rPr sz="1400" b="0" spc="-20" dirty="0">
                          <a:latin typeface="Arial" panose="020B0604020202020204" pitchFamily="34" charset="0"/>
                          <a:cs typeface="Arial" panose="020B0604020202020204" pitchFamily="34" charset="0"/>
                        </a:rPr>
                        <a:t>1320</a:t>
                      </a:r>
                      <a:endParaRPr sz="1400" b="0" dirty="0">
                        <a:latin typeface="Arial" panose="020B0604020202020204" pitchFamily="34" charset="0"/>
                        <a:cs typeface="Arial" panose="020B0604020202020204" pitchFamily="34" charset="0"/>
                      </a:endParaRPr>
                    </a:p>
                  </a:txBody>
                  <a:tcPr marL="0" marR="0" marT="6350"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1998919547"/>
                  </a:ext>
                </a:extLst>
              </a:tr>
              <a:tr h="315528">
                <a:tc>
                  <a:txBody>
                    <a:bodyPr/>
                    <a:lstStyle/>
                    <a:p>
                      <a:pPr algn="ctr">
                        <a:lnSpc>
                          <a:spcPct val="100000"/>
                        </a:lnSpc>
                        <a:spcBef>
                          <a:spcPts val="50"/>
                        </a:spcBef>
                      </a:pPr>
                      <a:r>
                        <a:rPr sz="1400" b="0" spc="-25" dirty="0">
                          <a:latin typeface="Arial" panose="020B0604020202020204" pitchFamily="34" charset="0"/>
                          <a:cs typeface="Arial" panose="020B0604020202020204" pitchFamily="34" charset="0"/>
                        </a:rPr>
                        <a:t>0.9</a:t>
                      </a:r>
                      <a:endParaRPr sz="1400" b="0" dirty="0">
                        <a:latin typeface="Arial" panose="020B0604020202020204" pitchFamily="34" charset="0"/>
                        <a:cs typeface="Arial" panose="020B0604020202020204" pitchFamily="34" charset="0"/>
                      </a:endParaRPr>
                    </a:p>
                  </a:txBody>
                  <a:tcPr marL="0" marR="0" marT="6350" marB="0" anchor="ctr"/>
                </a:tc>
                <a:tc>
                  <a:txBody>
                    <a:bodyPr/>
                    <a:lstStyle/>
                    <a:p>
                      <a:pPr algn="ctr">
                        <a:lnSpc>
                          <a:spcPct val="100000"/>
                        </a:lnSpc>
                        <a:spcBef>
                          <a:spcPts val="50"/>
                        </a:spcBef>
                      </a:pPr>
                      <a:r>
                        <a:rPr sz="1400" b="0" spc="-20" dirty="0">
                          <a:latin typeface="Arial" panose="020B0604020202020204" pitchFamily="34" charset="0"/>
                          <a:cs typeface="Arial" panose="020B0604020202020204" pitchFamily="34" charset="0"/>
                        </a:rPr>
                        <a:t>2030</a:t>
                      </a:r>
                      <a:endParaRPr sz="1400" b="0" dirty="0">
                        <a:latin typeface="Arial" panose="020B0604020202020204" pitchFamily="34" charset="0"/>
                        <a:cs typeface="Arial" panose="020B0604020202020204" pitchFamily="34" charset="0"/>
                      </a:endParaRPr>
                    </a:p>
                  </a:txBody>
                  <a:tcPr marL="0" marR="0" marT="6350"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1463275048"/>
                  </a:ext>
                </a:extLst>
              </a:tr>
              <a:tr h="315528">
                <a:tc>
                  <a:txBody>
                    <a:bodyPr/>
                    <a:lstStyle/>
                    <a:p>
                      <a:pPr algn="ctr">
                        <a:lnSpc>
                          <a:spcPct val="100000"/>
                        </a:lnSpc>
                        <a:spcBef>
                          <a:spcPts val="50"/>
                        </a:spcBef>
                      </a:pPr>
                      <a:r>
                        <a:rPr sz="1400" b="0" spc="-50" dirty="0">
                          <a:latin typeface="Arial" panose="020B0604020202020204" pitchFamily="34" charset="0"/>
                          <a:cs typeface="Arial" panose="020B0604020202020204" pitchFamily="34" charset="0"/>
                        </a:rPr>
                        <a:t>1</a:t>
                      </a:r>
                      <a:endParaRPr sz="1400" b="0">
                        <a:latin typeface="Arial" panose="020B0604020202020204" pitchFamily="34" charset="0"/>
                        <a:cs typeface="Arial" panose="020B0604020202020204" pitchFamily="34" charset="0"/>
                      </a:endParaRPr>
                    </a:p>
                  </a:txBody>
                  <a:tcPr marL="0" marR="0" marT="6350" marB="0" anchor="ctr"/>
                </a:tc>
                <a:tc>
                  <a:txBody>
                    <a:bodyPr/>
                    <a:lstStyle/>
                    <a:p>
                      <a:pPr algn="ctr">
                        <a:lnSpc>
                          <a:spcPct val="100000"/>
                        </a:lnSpc>
                        <a:spcBef>
                          <a:spcPts val="50"/>
                        </a:spcBef>
                      </a:pPr>
                      <a:r>
                        <a:rPr sz="1400" b="0" spc="-20" dirty="0">
                          <a:latin typeface="Arial" panose="020B0604020202020204" pitchFamily="34" charset="0"/>
                          <a:cs typeface="Arial" panose="020B0604020202020204" pitchFamily="34" charset="0"/>
                        </a:rPr>
                        <a:t>2520</a:t>
                      </a:r>
                      <a:endParaRPr sz="1400" b="0" dirty="0">
                        <a:latin typeface="Arial" panose="020B0604020202020204" pitchFamily="34" charset="0"/>
                        <a:cs typeface="Arial" panose="020B0604020202020204" pitchFamily="34" charset="0"/>
                      </a:endParaRPr>
                    </a:p>
                  </a:txBody>
                  <a:tcPr marL="0" marR="0" marT="6350"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2061128335"/>
                  </a:ext>
                </a:extLst>
              </a:tr>
              <a:tr h="315528">
                <a:tc>
                  <a:txBody>
                    <a:bodyPr/>
                    <a:lstStyle/>
                    <a:p>
                      <a:pPr algn="ctr">
                        <a:lnSpc>
                          <a:spcPct val="100000"/>
                        </a:lnSpc>
                        <a:spcBef>
                          <a:spcPts val="50"/>
                        </a:spcBef>
                      </a:pPr>
                      <a:r>
                        <a:rPr sz="1400" b="0" spc="-25" dirty="0">
                          <a:latin typeface="Arial" panose="020B0604020202020204" pitchFamily="34" charset="0"/>
                          <a:cs typeface="Arial" panose="020B0604020202020204" pitchFamily="34" charset="0"/>
                        </a:rPr>
                        <a:t>1.1</a:t>
                      </a:r>
                      <a:endParaRPr sz="1400" b="0">
                        <a:latin typeface="Arial" panose="020B0604020202020204" pitchFamily="34" charset="0"/>
                        <a:cs typeface="Arial" panose="020B0604020202020204" pitchFamily="34" charset="0"/>
                      </a:endParaRPr>
                    </a:p>
                  </a:txBody>
                  <a:tcPr marL="0" marR="0" marT="6350" marB="0" anchor="ctr"/>
                </a:tc>
                <a:tc>
                  <a:txBody>
                    <a:bodyPr/>
                    <a:lstStyle/>
                    <a:p>
                      <a:pPr algn="ctr">
                        <a:lnSpc>
                          <a:spcPct val="100000"/>
                        </a:lnSpc>
                        <a:spcBef>
                          <a:spcPts val="50"/>
                        </a:spcBef>
                      </a:pPr>
                      <a:r>
                        <a:rPr sz="1400" b="0" spc="-20" dirty="0">
                          <a:latin typeface="Arial" panose="020B0604020202020204" pitchFamily="34" charset="0"/>
                          <a:cs typeface="Arial" panose="020B0604020202020204" pitchFamily="34" charset="0"/>
                        </a:rPr>
                        <a:t>2980</a:t>
                      </a:r>
                      <a:endParaRPr sz="1400" b="0" dirty="0">
                        <a:latin typeface="Arial" panose="020B0604020202020204" pitchFamily="34" charset="0"/>
                        <a:cs typeface="Arial" panose="020B0604020202020204" pitchFamily="34" charset="0"/>
                      </a:endParaRPr>
                    </a:p>
                  </a:txBody>
                  <a:tcPr marL="0" marR="0" marT="6350"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3318658786"/>
                  </a:ext>
                </a:extLst>
              </a:tr>
              <a:tr h="315528">
                <a:tc>
                  <a:txBody>
                    <a:bodyPr/>
                    <a:lstStyle/>
                    <a:p>
                      <a:pPr algn="ctr">
                        <a:lnSpc>
                          <a:spcPct val="100000"/>
                        </a:lnSpc>
                        <a:spcBef>
                          <a:spcPts val="55"/>
                        </a:spcBef>
                      </a:pPr>
                      <a:r>
                        <a:rPr sz="1400" b="0" spc="-20" dirty="0">
                          <a:latin typeface="Arial" panose="020B0604020202020204" pitchFamily="34" charset="0"/>
                          <a:cs typeface="Arial" panose="020B0604020202020204" pitchFamily="34" charset="0"/>
                        </a:rPr>
                        <a:t>1.16</a:t>
                      </a:r>
                      <a:endParaRPr sz="1400" b="0">
                        <a:latin typeface="Arial" panose="020B0604020202020204" pitchFamily="34" charset="0"/>
                        <a:cs typeface="Arial" panose="020B0604020202020204" pitchFamily="34" charset="0"/>
                      </a:endParaRPr>
                    </a:p>
                  </a:txBody>
                  <a:tcPr marL="0" marR="0" marT="6985" marB="0" anchor="ctr"/>
                </a:tc>
                <a:tc>
                  <a:txBody>
                    <a:bodyPr/>
                    <a:lstStyle/>
                    <a:p>
                      <a:pPr algn="ctr">
                        <a:lnSpc>
                          <a:spcPct val="100000"/>
                        </a:lnSpc>
                        <a:spcBef>
                          <a:spcPts val="55"/>
                        </a:spcBef>
                      </a:pPr>
                      <a:r>
                        <a:rPr sz="1400" b="0" spc="-20" dirty="0">
                          <a:latin typeface="Arial" panose="020B0604020202020204" pitchFamily="34" charset="0"/>
                          <a:cs typeface="Arial" panose="020B0604020202020204" pitchFamily="34" charset="0"/>
                        </a:rPr>
                        <a:t>3070</a:t>
                      </a:r>
                      <a:endParaRPr sz="1400" b="0" dirty="0">
                        <a:latin typeface="Arial" panose="020B0604020202020204" pitchFamily="34" charset="0"/>
                        <a:cs typeface="Arial" panose="020B0604020202020204" pitchFamily="34" charset="0"/>
                      </a:endParaRPr>
                    </a:p>
                  </a:txBody>
                  <a:tcPr marL="0" marR="0" marT="6985"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2871924252"/>
                  </a:ext>
                </a:extLst>
              </a:tr>
            </a:tbl>
          </a:graphicData>
        </a:graphic>
      </p:graphicFrame>
      <p:sp>
        <p:nvSpPr>
          <p:cNvPr id="38" name="object 5">
            <a:extLst>
              <a:ext uri="{FF2B5EF4-FFF2-40B4-BE49-F238E27FC236}">
                <a16:creationId xmlns:a16="http://schemas.microsoft.com/office/drawing/2014/main" id="{B5871E65-0235-6E8F-B3AD-45D8A145A85B}"/>
              </a:ext>
            </a:extLst>
          </p:cNvPr>
          <p:cNvSpPr txBox="1"/>
          <p:nvPr/>
        </p:nvSpPr>
        <p:spPr>
          <a:xfrm>
            <a:off x="7142569" y="9061017"/>
            <a:ext cx="3196739" cy="228268"/>
          </a:xfrm>
          <a:prstGeom prst="rect">
            <a:avLst/>
          </a:prstGeom>
        </p:spPr>
        <p:txBody>
          <a:bodyPr vert="horz" wrap="square" lIns="0" tIns="12700" rIns="0" bIns="0" rtlCol="0">
            <a:spAutoFit/>
          </a:bodyPr>
          <a:lstStyle/>
          <a:p>
            <a:pPr marL="12700">
              <a:lnSpc>
                <a:spcPct val="100000"/>
              </a:lnSpc>
              <a:spcBef>
                <a:spcPts val="100"/>
              </a:spcBef>
            </a:pPr>
            <a:r>
              <a:rPr sz="1400" dirty="0">
                <a:latin typeface="Arial"/>
                <a:cs typeface="Arial"/>
              </a:rPr>
              <a:t>Initial</a:t>
            </a:r>
            <a:r>
              <a:rPr sz="1400" spc="-40" dirty="0">
                <a:latin typeface="Arial"/>
                <a:cs typeface="Arial"/>
              </a:rPr>
              <a:t> </a:t>
            </a:r>
            <a:r>
              <a:rPr sz="1400" dirty="0">
                <a:latin typeface="Arial"/>
                <a:cs typeface="Arial"/>
              </a:rPr>
              <a:t>well</a:t>
            </a:r>
            <a:r>
              <a:rPr sz="1400" spc="-20" dirty="0">
                <a:latin typeface="Arial"/>
                <a:cs typeface="Arial"/>
              </a:rPr>
              <a:t> </a:t>
            </a:r>
            <a:r>
              <a:rPr sz="1400" dirty="0">
                <a:latin typeface="Arial"/>
                <a:cs typeface="Arial"/>
              </a:rPr>
              <a:t>pressure</a:t>
            </a:r>
            <a:r>
              <a:rPr sz="1400" spc="-40" dirty="0">
                <a:latin typeface="Arial"/>
                <a:cs typeface="Arial"/>
              </a:rPr>
              <a:t> </a:t>
            </a:r>
            <a:r>
              <a:rPr sz="1400" dirty="0">
                <a:latin typeface="Arial"/>
                <a:cs typeface="Arial"/>
              </a:rPr>
              <a:t>before</a:t>
            </a:r>
            <a:r>
              <a:rPr sz="1400" spc="-60" dirty="0">
                <a:latin typeface="Arial"/>
                <a:cs typeface="Arial"/>
              </a:rPr>
              <a:t> </a:t>
            </a:r>
            <a:r>
              <a:rPr sz="1400" dirty="0">
                <a:latin typeface="Arial"/>
                <a:cs typeface="Arial"/>
              </a:rPr>
              <a:t>CT</a:t>
            </a:r>
            <a:r>
              <a:rPr sz="1400" spc="-35" dirty="0">
                <a:latin typeface="Arial"/>
                <a:cs typeface="Arial"/>
              </a:rPr>
              <a:t> </a:t>
            </a:r>
            <a:r>
              <a:rPr sz="1400" spc="-10" dirty="0">
                <a:latin typeface="Arial"/>
                <a:cs typeface="Arial"/>
              </a:rPr>
              <a:t>Operation</a:t>
            </a:r>
            <a:endParaRPr sz="1400" dirty="0">
              <a:latin typeface="Arial"/>
              <a:cs typeface="Arial"/>
            </a:endParaRPr>
          </a:p>
        </p:txBody>
      </p:sp>
      <p:graphicFrame>
        <p:nvGraphicFramePr>
          <p:cNvPr id="39" name="Table 38">
            <a:extLst>
              <a:ext uri="{FF2B5EF4-FFF2-40B4-BE49-F238E27FC236}">
                <a16:creationId xmlns:a16="http://schemas.microsoft.com/office/drawing/2014/main" id="{083957DD-710D-6EB0-4969-D2F8BF7B9099}"/>
              </a:ext>
            </a:extLst>
          </p:cNvPr>
          <p:cNvGraphicFramePr>
            <a:graphicFrameLocks noGrp="1"/>
          </p:cNvGraphicFramePr>
          <p:nvPr>
            <p:extLst>
              <p:ext uri="{D42A27DB-BD31-4B8C-83A1-F6EECF244321}">
                <p14:modId xmlns:p14="http://schemas.microsoft.com/office/powerpoint/2010/main" val="3387081997"/>
              </p:ext>
            </p:extLst>
          </p:nvPr>
        </p:nvGraphicFramePr>
        <p:xfrm>
          <a:off x="7063543" y="5780340"/>
          <a:ext cx="4038600" cy="1816102"/>
        </p:xfrm>
        <a:graphic>
          <a:graphicData uri="http://schemas.openxmlformats.org/drawingml/2006/table">
            <a:tbl>
              <a:tblPr firstRow="1" bandRow="1">
                <a:tableStyleId>{5C22544A-7EE6-4342-B048-85BDC9FD1C3A}</a:tableStyleId>
              </a:tblPr>
              <a:tblGrid>
                <a:gridCol w="838200">
                  <a:extLst>
                    <a:ext uri="{9D8B030D-6E8A-4147-A177-3AD203B41FA5}">
                      <a16:colId xmlns:a16="http://schemas.microsoft.com/office/drawing/2014/main" val="2951519832"/>
                    </a:ext>
                  </a:extLst>
                </a:gridCol>
                <a:gridCol w="1681831">
                  <a:extLst>
                    <a:ext uri="{9D8B030D-6E8A-4147-A177-3AD203B41FA5}">
                      <a16:colId xmlns:a16="http://schemas.microsoft.com/office/drawing/2014/main" val="1568169146"/>
                    </a:ext>
                  </a:extLst>
                </a:gridCol>
                <a:gridCol w="1518569">
                  <a:extLst>
                    <a:ext uri="{9D8B030D-6E8A-4147-A177-3AD203B41FA5}">
                      <a16:colId xmlns:a16="http://schemas.microsoft.com/office/drawing/2014/main" val="3975156156"/>
                    </a:ext>
                  </a:extLst>
                </a:gridCol>
              </a:tblGrid>
              <a:tr h="303548">
                <a:tc>
                  <a:txBody>
                    <a:bodyPr/>
                    <a:lstStyle/>
                    <a:p>
                      <a:pPr marL="0" marR="0" lvl="0" indent="0" algn="ctr" defTabSz="914400" rtl="0" eaLnBrk="1" fontAlgn="auto" latinLnBrk="0" hangingPunct="1">
                        <a:lnSpc>
                          <a:spcPct val="100000"/>
                        </a:lnSpc>
                        <a:spcBef>
                          <a:spcPts val="650"/>
                        </a:spcBef>
                        <a:spcAft>
                          <a:spcPts val="0"/>
                        </a:spcAft>
                        <a:buClrTx/>
                        <a:buSzTx/>
                        <a:buFontTx/>
                        <a:buNone/>
                        <a:tabLst/>
                        <a:defRPr/>
                      </a:pPr>
                      <a:r>
                        <a:rPr lang="en-US" sz="1400" b="1" dirty="0">
                          <a:latin typeface="Arial" panose="020B0604020202020204" pitchFamily="34" charset="0"/>
                          <a:cs typeface="Arial" panose="020B0604020202020204" pitchFamily="34" charset="0"/>
                        </a:rPr>
                        <a:t>BPM</a:t>
                      </a:r>
                    </a:p>
                  </a:txBody>
                  <a:tcPr marL="0" marR="0" marT="82550" marB="0" anchor="b"/>
                </a:tc>
                <a:tc>
                  <a:txBody>
                    <a:bodyPr/>
                    <a:lstStyle/>
                    <a:p>
                      <a:pPr marL="88900" marR="113664" indent="0" algn="ctr">
                        <a:lnSpc>
                          <a:spcPts val="1320"/>
                        </a:lnSpc>
                      </a:pPr>
                      <a:r>
                        <a:rPr sz="1400" b="1" spc="-10" dirty="0">
                          <a:latin typeface="Arial" panose="020B0604020202020204" pitchFamily="34" charset="0"/>
                          <a:cs typeface="Arial" panose="020B0604020202020204" pitchFamily="34" charset="0"/>
                        </a:rPr>
                        <a:t>Pressure </a:t>
                      </a:r>
                      <a:r>
                        <a:rPr sz="1400" b="1" spc="-20" dirty="0">
                          <a:latin typeface="Arial" panose="020B0604020202020204" pitchFamily="34" charset="0"/>
                          <a:cs typeface="Arial" panose="020B0604020202020204" pitchFamily="34" charset="0"/>
                        </a:rPr>
                        <a:t>(PSI)</a:t>
                      </a:r>
                      <a:endParaRPr sz="1400" b="1" dirty="0">
                        <a:latin typeface="Arial" panose="020B0604020202020204" pitchFamily="34" charset="0"/>
                        <a:cs typeface="Arial" panose="020B0604020202020204" pitchFamily="34" charset="0"/>
                      </a:endParaRPr>
                    </a:p>
                  </a:txBody>
                  <a:tcPr marL="0" marR="0" marT="0" marB="0" anchor="b"/>
                </a:tc>
                <a:tc>
                  <a:txBody>
                    <a:bodyPr/>
                    <a:lstStyle/>
                    <a:p>
                      <a:pPr marL="103505" algn="ctr">
                        <a:lnSpc>
                          <a:spcPct val="100000"/>
                        </a:lnSpc>
                        <a:spcBef>
                          <a:spcPts val="660"/>
                        </a:spcBef>
                      </a:pPr>
                      <a:r>
                        <a:rPr sz="1400" b="1" spc="-10" dirty="0">
                          <a:latin typeface="Arial" panose="020B0604020202020204" pitchFamily="34" charset="0"/>
                          <a:cs typeface="Arial" panose="020B0604020202020204" pitchFamily="34" charset="0"/>
                        </a:rPr>
                        <a:t>Remark</a:t>
                      </a:r>
                      <a:r>
                        <a:rPr lang="en-US" sz="1400" b="1" spc="-10" dirty="0">
                          <a:latin typeface="Arial" panose="020B0604020202020204" pitchFamily="34" charset="0"/>
                          <a:cs typeface="Arial" panose="020B0604020202020204" pitchFamily="34" charset="0"/>
                        </a:rPr>
                        <a:t>s</a:t>
                      </a:r>
                      <a:endParaRPr sz="1400" b="1" dirty="0">
                        <a:latin typeface="Arial" panose="020B0604020202020204" pitchFamily="34" charset="0"/>
                        <a:cs typeface="Arial" panose="020B0604020202020204" pitchFamily="34" charset="0"/>
                      </a:endParaRPr>
                    </a:p>
                  </a:txBody>
                  <a:tcPr marL="0" marR="0" marT="83820" marB="0" anchor="b"/>
                </a:tc>
                <a:extLst>
                  <a:ext uri="{0D108BD9-81ED-4DB2-BD59-A6C34878D82A}">
                    <a16:rowId xmlns:a16="http://schemas.microsoft.com/office/drawing/2014/main" val="2698183455"/>
                  </a:ext>
                </a:extLst>
              </a:tr>
              <a:tr h="248417">
                <a:tc>
                  <a:txBody>
                    <a:bodyPr/>
                    <a:lstStyle/>
                    <a:p>
                      <a:pPr algn="ctr">
                        <a:lnSpc>
                          <a:spcPct val="100000"/>
                        </a:lnSpc>
                        <a:spcBef>
                          <a:spcPts val="235"/>
                        </a:spcBef>
                      </a:pPr>
                      <a:r>
                        <a:rPr sz="1400" b="0" spc="-25" dirty="0">
                          <a:latin typeface="Arial" panose="020B0604020202020204" pitchFamily="34" charset="0"/>
                          <a:cs typeface="Arial" panose="020B0604020202020204" pitchFamily="34" charset="0"/>
                        </a:rPr>
                        <a:t>0.5</a:t>
                      </a:r>
                      <a:endParaRPr sz="1400" b="0">
                        <a:latin typeface="Arial" panose="020B0604020202020204" pitchFamily="34" charset="0"/>
                        <a:cs typeface="Arial" panose="020B0604020202020204" pitchFamily="34" charset="0"/>
                      </a:endParaRPr>
                    </a:p>
                  </a:txBody>
                  <a:tcPr marL="0" marR="0" marT="29845" marB="0" anchor="ctr"/>
                </a:tc>
                <a:tc>
                  <a:txBody>
                    <a:bodyPr/>
                    <a:lstStyle/>
                    <a:p>
                      <a:pPr marL="1270" algn="ctr">
                        <a:lnSpc>
                          <a:spcPct val="100000"/>
                        </a:lnSpc>
                        <a:spcBef>
                          <a:spcPts val="235"/>
                        </a:spcBef>
                      </a:pPr>
                      <a:r>
                        <a:rPr sz="1400" b="0" spc="-25" dirty="0">
                          <a:latin typeface="Arial" panose="020B0604020202020204" pitchFamily="34" charset="0"/>
                          <a:cs typeface="Arial" panose="020B0604020202020204" pitchFamily="34" charset="0"/>
                        </a:rPr>
                        <a:t>120</a:t>
                      </a:r>
                      <a:endParaRPr sz="1400" b="0" dirty="0">
                        <a:latin typeface="Arial" panose="020B0604020202020204" pitchFamily="34" charset="0"/>
                        <a:cs typeface="Arial" panose="020B0604020202020204" pitchFamily="34" charset="0"/>
                      </a:endParaRPr>
                    </a:p>
                  </a:txBody>
                  <a:tcPr marL="0" marR="0" marT="29845"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1384709615"/>
                  </a:ext>
                </a:extLst>
              </a:tr>
              <a:tr h="251660">
                <a:tc>
                  <a:txBody>
                    <a:bodyPr/>
                    <a:lstStyle/>
                    <a:p>
                      <a:pPr algn="ctr">
                        <a:lnSpc>
                          <a:spcPct val="100000"/>
                        </a:lnSpc>
                        <a:spcBef>
                          <a:spcPts val="260"/>
                        </a:spcBef>
                      </a:pPr>
                      <a:r>
                        <a:rPr sz="1400" b="0" spc="-25" dirty="0">
                          <a:latin typeface="Arial" panose="020B0604020202020204" pitchFamily="34" charset="0"/>
                          <a:cs typeface="Arial" panose="020B0604020202020204" pitchFamily="34" charset="0"/>
                        </a:rPr>
                        <a:t>0.7</a:t>
                      </a:r>
                      <a:endParaRPr sz="1400" b="0">
                        <a:latin typeface="Arial" panose="020B0604020202020204" pitchFamily="34" charset="0"/>
                        <a:cs typeface="Arial" panose="020B0604020202020204" pitchFamily="34" charset="0"/>
                      </a:endParaRPr>
                    </a:p>
                  </a:txBody>
                  <a:tcPr marL="0" marR="0" marT="33020" marB="0" anchor="ctr"/>
                </a:tc>
                <a:tc>
                  <a:txBody>
                    <a:bodyPr/>
                    <a:lstStyle/>
                    <a:p>
                      <a:pPr marL="1270" algn="ctr">
                        <a:lnSpc>
                          <a:spcPct val="100000"/>
                        </a:lnSpc>
                        <a:spcBef>
                          <a:spcPts val="260"/>
                        </a:spcBef>
                      </a:pPr>
                      <a:r>
                        <a:rPr sz="1400" b="0" spc="-25" dirty="0">
                          <a:latin typeface="Arial" panose="020B0604020202020204" pitchFamily="34" charset="0"/>
                          <a:cs typeface="Arial" panose="020B0604020202020204" pitchFamily="34" charset="0"/>
                        </a:rPr>
                        <a:t>900</a:t>
                      </a:r>
                      <a:endParaRPr sz="1400" b="0" dirty="0">
                        <a:latin typeface="Arial" panose="020B0604020202020204" pitchFamily="34" charset="0"/>
                        <a:cs typeface="Arial" panose="020B0604020202020204" pitchFamily="34" charset="0"/>
                      </a:endParaRPr>
                    </a:p>
                  </a:txBody>
                  <a:tcPr marL="0" marR="0" marT="33020"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835218978"/>
                  </a:ext>
                </a:extLst>
              </a:tr>
              <a:tr h="248417">
                <a:tc>
                  <a:txBody>
                    <a:bodyPr/>
                    <a:lstStyle/>
                    <a:p>
                      <a:pPr algn="ctr">
                        <a:lnSpc>
                          <a:spcPct val="100000"/>
                        </a:lnSpc>
                        <a:spcBef>
                          <a:spcPts val="235"/>
                        </a:spcBef>
                      </a:pPr>
                      <a:r>
                        <a:rPr sz="1400" b="0" spc="-25" dirty="0">
                          <a:latin typeface="Arial" panose="020B0604020202020204" pitchFamily="34" charset="0"/>
                          <a:cs typeface="Arial" panose="020B0604020202020204" pitchFamily="34" charset="0"/>
                        </a:rPr>
                        <a:t>0.9</a:t>
                      </a:r>
                      <a:endParaRPr sz="1400" b="0">
                        <a:latin typeface="Arial" panose="020B0604020202020204" pitchFamily="34" charset="0"/>
                        <a:cs typeface="Arial" panose="020B0604020202020204" pitchFamily="34" charset="0"/>
                      </a:endParaRPr>
                    </a:p>
                  </a:txBody>
                  <a:tcPr marL="0" marR="0" marT="29845" marB="0" anchor="ctr"/>
                </a:tc>
                <a:tc>
                  <a:txBody>
                    <a:bodyPr/>
                    <a:lstStyle/>
                    <a:p>
                      <a:pPr algn="ctr">
                        <a:lnSpc>
                          <a:spcPct val="100000"/>
                        </a:lnSpc>
                        <a:spcBef>
                          <a:spcPts val="235"/>
                        </a:spcBef>
                      </a:pPr>
                      <a:r>
                        <a:rPr sz="1400" b="0" spc="-20" dirty="0">
                          <a:latin typeface="Arial" panose="020B0604020202020204" pitchFamily="34" charset="0"/>
                          <a:cs typeface="Arial" panose="020B0604020202020204" pitchFamily="34" charset="0"/>
                        </a:rPr>
                        <a:t>1360</a:t>
                      </a:r>
                      <a:endParaRPr sz="1400" b="0" dirty="0">
                        <a:latin typeface="Arial" panose="020B0604020202020204" pitchFamily="34" charset="0"/>
                        <a:cs typeface="Arial" panose="020B0604020202020204" pitchFamily="34" charset="0"/>
                      </a:endParaRPr>
                    </a:p>
                  </a:txBody>
                  <a:tcPr marL="0" marR="0" marT="29845"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1998919547"/>
                  </a:ext>
                </a:extLst>
              </a:tr>
              <a:tr h="248417">
                <a:tc>
                  <a:txBody>
                    <a:bodyPr/>
                    <a:lstStyle/>
                    <a:p>
                      <a:pPr algn="ctr">
                        <a:lnSpc>
                          <a:spcPct val="100000"/>
                        </a:lnSpc>
                        <a:spcBef>
                          <a:spcPts val="235"/>
                        </a:spcBef>
                      </a:pPr>
                      <a:r>
                        <a:rPr sz="1400" b="0" spc="-50" dirty="0">
                          <a:latin typeface="Arial" panose="020B0604020202020204" pitchFamily="34" charset="0"/>
                          <a:cs typeface="Arial" panose="020B0604020202020204" pitchFamily="34" charset="0"/>
                        </a:rPr>
                        <a:t>1</a:t>
                      </a:r>
                      <a:endParaRPr sz="1400" b="0">
                        <a:latin typeface="Arial" panose="020B0604020202020204" pitchFamily="34" charset="0"/>
                        <a:cs typeface="Arial" panose="020B0604020202020204" pitchFamily="34" charset="0"/>
                      </a:endParaRPr>
                    </a:p>
                  </a:txBody>
                  <a:tcPr marL="0" marR="0" marT="29845" marB="0" anchor="ctr"/>
                </a:tc>
                <a:tc>
                  <a:txBody>
                    <a:bodyPr/>
                    <a:lstStyle/>
                    <a:p>
                      <a:pPr algn="ctr">
                        <a:lnSpc>
                          <a:spcPct val="100000"/>
                        </a:lnSpc>
                        <a:spcBef>
                          <a:spcPts val="235"/>
                        </a:spcBef>
                      </a:pPr>
                      <a:r>
                        <a:rPr sz="1400" b="0" spc="-20" dirty="0">
                          <a:latin typeface="Arial" panose="020B0604020202020204" pitchFamily="34" charset="0"/>
                          <a:cs typeface="Arial" panose="020B0604020202020204" pitchFamily="34" charset="0"/>
                        </a:rPr>
                        <a:t>1835</a:t>
                      </a:r>
                      <a:endParaRPr sz="1400" b="0" dirty="0">
                        <a:latin typeface="Arial" panose="020B0604020202020204" pitchFamily="34" charset="0"/>
                        <a:cs typeface="Arial" panose="020B0604020202020204" pitchFamily="34" charset="0"/>
                      </a:endParaRPr>
                    </a:p>
                  </a:txBody>
                  <a:tcPr marL="0" marR="0" marT="29845"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1463275048"/>
                  </a:ext>
                </a:extLst>
              </a:tr>
              <a:tr h="266578">
                <a:tc>
                  <a:txBody>
                    <a:bodyPr/>
                    <a:lstStyle/>
                    <a:p>
                      <a:pPr algn="ctr">
                        <a:lnSpc>
                          <a:spcPct val="100000"/>
                        </a:lnSpc>
                        <a:spcBef>
                          <a:spcPts val="375"/>
                        </a:spcBef>
                      </a:pPr>
                      <a:r>
                        <a:rPr sz="1400" b="0" spc="-25" dirty="0">
                          <a:latin typeface="Arial" panose="020B0604020202020204" pitchFamily="34" charset="0"/>
                          <a:cs typeface="Arial" panose="020B0604020202020204" pitchFamily="34" charset="0"/>
                        </a:rPr>
                        <a:t>1.1</a:t>
                      </a:r>
                      <a:endParaRPr sz="1400" b="0">
                        <a:latin typeface="Arial" panose="020B0604020202020204" pitchFamily="34" charset="0"/>
                        <a:cs typeface="Arial" panose="020B0604020202020204" pitchFamily="34" charset="0"/>
                      </a:endParaRPr>
                    </a:p>
                  </a:txBody>
                  <a:tcPr marL="0" marR="0" marT="47625" marB="0" anchor="ctr"/>
                </a:tc>
                <a:tc>
                  <a:txBody>
                    <a:bodyPr/>
                    <a:lstStyle/>
                    <a:p>
                      <a:pPr algn="ctr">
                        <a:lnSpc>
                          <a:spcPct val="100000"/>
                        </a:lnSpc>
                        <a:spcBef>
                          <a:spcPts val="375"/>
                        </a:spcBef>
                      </a:pPr>
                      <a:r>
                        <a:rPr sz="1400" b="0" spc="-20" dirty="0">
                          <a:latin typeface="Arial" panose="020B0604020202020204" pitchFamily="34" charset="0"/>
                          <a:cs typeface="Arial" panose="020B0604020202020204" pitchFamily="34" charset="0"/>
                        </a:rPr>
                        <a:t>2100</a:t>
                      </a:r>
                      <a:endParaRPr sz="1400" b="0" dirty="0">
                        <a:latin typeface="Arial" panose="020B0604020202020204" pitchFamily="34" charset="0"/>
                        <a:cs typeface="Arial" panose="020B0604020202020204" pitchFamily="34" charset="0"/>
                      </a:endParaRPr>
                    </a:p>
                  </a:txBody>
                  <a:tcPr marL="0" marR="0" marT="47625"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2061128335"/>
                  </a:ext>
                </a:extLst>
              </a:tr>
              <a:tr h="249065">
                <a:tc>
                  <a:txBody>
                    <a:bodyPr/>
                    <a:lstStyle/>
                    <a:p>
                      <a:pPr algn="ctr">
                        <a:lnSpc>
                          <a:spcPct val="100000"/>
                        </a:lnSpc>
                        <a:spcBef>
                          <a:spcPts val="240"/>
                        </a:spcBef>
                      </a:pPr>
                      <a:r>
                        <a:rPr sz="1400" b="0" spc="-25" dirty="0">
                          <a:latin typeface="Arial" panose="020B0604020202020204" pitchFamily="34" charset="0"/>
                          <a:cs typeface="Arial" panose="020B0604020202020204" pitchFamily="34" charset="0"/>
                        </a:rPr>
                        <a:t>1.2</a:t>
                      </a:r>
                      <a:endParaRPr sz="1400" b="0">
                        <a:latin typeface="Arial" panose="020B0604020202020204" pitchFamily="34" charset="0"/>
                        <a:cs typeface="Arial" panose="020B0604020202020204" pitchFamily="34" charset="0"/>
                      </a:endParaRPr>
                    </a:p>
                  </a:txBody>
                  <a:tcPr marL="0" marR="0" marT="30480" marB="0" anchor="ctr"/>
                </a:tc>
                <a:tc>
                  <a:txBody>
                    <a:bodyPr/>
                    <a:lstStyle/>
                    <a:p>
                      <a:pPr algn="ctr">
                        <a:lnSpc>
                          <a:spcPct val="100000"/>
                        </a:lnSpc>
                        <a:spcBef>
                          <a:spcPts val="240"/>
                        </a:spcBef>
                      </a:pPr>
                      <a:r>
                        <a:rPr sz="1400" b="0" spc="-20" dirty="0">
                          <a:latin typeface="Arial" panose="020B0604020202020204" pitchFamily="34" charset="0"/>
                          <a:cs typeface="Arial" panose="020B0604020202020204" pitchFamily="34" charset="0"/>
                        </a:rPr>
                        <a:t>2490</a:t>
                      </a:r>
                      <a:endParaRPr sz="1400" b="0" dirty="0">
                        <a:latin typeface="Arial" panose="020B0604020202020204" pitchFamily="34" charset="0"/>
                        <a:cs typeface="Arial" panose="020B0604020202020204" pitchFamily="34" charset="0"/>
                      </a:endParaRPr>
                    </a:p>
                  </a:txBody>
                  <a:tcPr marL="0" marR="0" marT="30480" marB="0" anchor="ctr"/>
                </a:tc>
                <a:tc>
                  <a:txBody>
                    <a:bodyPr/>
                    <a:lstStyle/>
                    <a:p>
                      <a:pPr algn="ctr">
                        <a:lnSpc>
                          <a:spcPct val="100000"/>
                        </a:lnSpc>
                      </a:pPr>
                      <a:endParaRPr sz="1400" b="0" dirty="0">
                        <a:latin typeface="Arial" panose="020B0604020202020204" pitchFamily="34" charset="0"/>
                        <a:cs typeface="Arial" panose="020B0604020202020204" pitchFamily="34" charset="0"/>
                      </a:endParaRPr>
                    </a:p>
                  </a:txBody>
                  <a:tcPr marL="0" marR="0" marT="0" marB="0" anchor="ctr"/>
                </a:tc>
                <a:extLst>
                  <a:ext uri="{0D108BD9-81ED-4DB2-BD59-A6C34878D82A}">
                    <a16:rowId xmlns:a16="http://schemas.microsoft.com/office/drawing/2014/main" val="3318658786"/>
                  </a:ext>
                </a:extLst>
              </a:tr>
            </a:tbl>
          </a:graphicData>
        </a:graphic>
      </p:graphicFrame>
      <p:graphicFrame>
        <p:nvGraphicFramePr>
          <p:cNvPr id="40" name="Table 39">
            <a:extLst>
              <a:ext uri="{FF2B5EF4-FFF2-40B4-BE49-F238E27FC236}">
                <a16:creationId xmlns:a16="http://schemas.microsoft.com/office/drawing/2014/main" id="{650F7C6E-6C55-0D02-BCB7-33E647CF73F6}"/>
              </a:ext>
            </a:extLst>
          </p:cNvPr>
          <p:cNvGraphicFramePr>
            <a:graphicFrameLocks noGrp="1"/>
          </p:cNvGraphicFramePr>
          <p:nvPr>
            <p:extLst>
              <p:ext uri="{D42A27DB-BD31-4B8C-83A1-F6EECF244321}">
                <p14:modId xmlns:p14="http://schemas.microsoft.com/office/powerpoint/2010/main" val="2556993782"/>
              </p:ext>
            </p:extLst>
          </p:nvPr>
        </p:nvGraphicFramePr>
        <p:xfrm>
          <a:off x="7063543" y="8319337"/>
          <a:ext cx="3354792" cy="741680"/>
        </p:xfrm>
        <a:graphic>
          <a:graphicData uri="http://schemas.openxmlformats.org/drawingml/2006/table">
            <a:tbl>
              <a:tblPr firstRow="1" bandRow="1">
                <a:tableStyleId>{5C22544A-7EE6-4342-B048-85BDC9FD1C3A}</a:tableStyleId>
              </a:tblPr>
              <a:tblGrid>
                <a:gridCol w="1677396">
                  <a:extLst>
                    <a:ext uri="{9D8B030D-6E8A-4147-A177-3AD203B41FA5}">
                      <a16:colId xmlns:a16="http://schemas.microsoft.com/office/drawing/2014/main" val="1603925651"/>
                    </a:ext>
                  </a:extLst>
                </a:gridCol>
                <a:gridCol w="1677396">
                  <a:extLst>
                    <a:ext uri="{9D8B030D-6E8A-4147-A177-3AD203B41FA5}">
                      <a16:colId xmlns:a16="http://schemas.microsoft.com/office/drawing/2014/main" val="3083399108"/>
                    </a:ext>
                  </a:extLst>
                </a:gridCol>
              </a:tblGrid>
              <a:tr h="370840">
                <a:tc>
                  <a:txBody>
                    <a:bodyPr/>
                    <a:lstStyle/>
                    <a:p>
                      <a:pPr algn="ctr"/>
                      <a:r>
                        <a:rPr lang="en-US" sz="1400" dirty="0">
                          <a:latin typeface="Arial" panose="020B0604020202020204" pitchFamily="34" charset="0"/>
                          <a:cs typeface="Arial" panose="020B0604020202020204" pitchFamily="34" charset="0"/>
                        </a:rPr>
                        <a:t>PCP, psi</a:t>
                      </a:r>
                    </a:p>
                  </a:txBody>
                  <a:tcPr/>
                </a:tc>
                <a:tc>
                  <a:txBody>
                    <a:bodyPr/>
                    <a:lstStyle/>
                    <a:p>
                      <a:pPr algn="ctr"/>
                      <a:r>
                        <a:rPr lang="en-US" sz="1400" dirty="0">
                          <a:latin typeface="Arial" panose="020B0604020202020204" pitchFamily="34" charset="0"/>
                          <a:cs typeface="Arial" panose="020B0604020202020204" pitchFamily="34" charset="0"/>
                        </a:rPr>
                        <a:t>THP. psi</a:t>
                      </a:r>
                    </a:p>
                  </a:txBody>
                  <a:tcPr/>
                </a:tc>
                <a:extLst>
                  <a:ext uri="{0D108BD9-81ED-4DB2-BD59-A6C34878D82A}">
                    <a16:rowId xmlns:a16="http://schemas.microsoft.com/office/drawing/2014/main" val="142197567"/>
                  </a:ext>
                </a:extLst>
              </a:tr>
              <a:tr h="370840">
                <a:tc>
                  <a:txBody>
                    <a:bodyPr/>
                    <a:lstStyle/>
                    <a:p>
                      <a:pPr algn="ctr"/>
                      <a:r>
                        <a:rPr lang="en-US" sz="1400" dirty="0">
                          <a:latin typeface="Arial" panose="020B0604020202020204" pitchFamily="34" charset="0"/>
                          <a:cs typeface="Arial" panose="020B0604020202020204" pitchFamily="34" charset="0"/>
                        </a:rPr>
                        <a:t>1044</a:t>
                      </a:r>
                    </a:p>
                  </a:txBody>
                  <a:tcPr/>
                </a:tc>
                <a:tc>
                  <a:txBody>
                    <a:bodyPr/>
                    <a:lstStyle/>
                    <a:p>
                      <a:pPr algn="ctr"/>
                      <a:r>
                        <a:rPr lang="en-US" sz="1400" dirty="0">
                          <a:latin typeface="Arial" panose="020B0604020202020204" pitchFamily="34" charset="0"/>
                          <a:cs typeface="Arial" panose="020B0604020202020204" pitchFamily="34" charset="0"/>
                        </a:rPr>
                        <a:t>1044</a:t>
                      </a:r>
                    </a:p>
                  </a:txBody>
                  <a:tcPr/>
                </a:tc>
                <a:extLst>
                  <a:ext uri="{0D108BD9-81ED-4DB2-BD59-A6C34878D82A}">
                    <a16:rowId xmlns:a16="http://schemas.microsoft.com/office/drawing/2014/main" val="1114967471"/>
                  </a:ext>
                </a:extLst>
              </a:tr>
            </a:tbl>
          </a:graphicData>
        </a:graphic>
      </p:graphicFrame>
      <p:graphicFrame>
        <p:nvGraphicFramePr>
          <p:cNvPr id="41" name="Table 40">
            <a:extLst>
              <a:ext uri="{FF2B5EF4-FFF2-40B4-BE49-F238E27FC236}">
                <a16:creationId xmlns:a16="http://schemas.microsoft.com/office/drawing/2014/main" id="{8B1309EE-4B70-E6B4-548A-DC5CB1D6EEFE}"/>
              </a:ext>
            </a:extLst>
          </p:cNvPr>
          <p:cNvGraphicFramePr>
            <a:graphicFrameLocks noGrp="1"/>
          </p:cNvGraphicFramePr>
          <p:nvPr>
            <p:extLst>
              <p:ext uri="{D42A27DB-BD31-4B8C-83A1-F6EECF244321}">
                <p14:modId xmlns:p14="http://schemas.microsoft.com/office/powerpoint/2010/main" val="3241537570"/>
              </p:ext>
            </p:extLst>
          </p:nvPr>
        </p:nvGraphicFramePr>
        <p:xfrm>
          <a:off x="12420600" y="5780340"/>
          <a:ext cx="3354792" cy="2966720"/>
        </p:xfrm>
        <a:graphic>
          <a:graphicData uri="http://schemas.openxmlformats.org/drawingml/2006/table">
            <a:tbl>
              <a:tblPr firstRow="1" bandRow="1">
                <a:tableStyleId>{5C22544A-7EE6-4342-B048-85BDC9FD1C3A}</a:tableStyleId>
              </a:tblPr>
              <a:tblGrid>
                <a:gridCol w="1677396">
                  <a:extLst>
                    <a:ext uri="{9D8B030D-6E8A-4147-A177-3AD203B41FA5}">
                      <a16:colId xmlns:a16="http://schemas.microsoft.com/office/drawing/2014/main" val="1603925651"/>
                    </a:ext>
                  </a:extLst>
                </a:gridCol>
                <a:gridCol w="1677396">
                  <a:extLst>
                    <a:ext uri="{9D8B030D-6E8A-4147-A177-3AD203B41FA5}">
                      <a16:colId xmlns:a16="http://schemas.microsoft.com/office/drawing/2014/main" val="3083399108"/>
                    </a:ext>
                  </a:extLst>
                </a:gridCol>
              </a:tblGrid>
              <a:tr h="370840">
                <a:tc gridSpan="2">
                  <a:txBody>
                    <a:bodyPr/>
                    <a:lstStyle/>
                    <a:p>
                      <a:pPr marL="900430">
                        <a:lnSpc>
                          <a:spcPct val="100000"/>
                        </a:lnSpc>
                        <a:spcBef>
                          <a:spcPts val="1015"/>
                        </a:spcBef>
                      </a:pPr>
                      <a:r>
                        <a:rPr lang="en-US" sz="1400" b="1" spc="-10" dirty="0" err="1">
                          <a:latin typeface="+mn-lt"/>
                          <a:cs typeface="Calibri"/>
                        </a:rPr>
                        <a:t>Burnshoe</a:t>
                      </a:r>
                      <a:r>
                        <a:rPr lang="en-US" sz="1400" b="1" spc="15" dirty="0">
                          <a:latin typeface="+mn-lt"/>
                          <a:cs typeface="Calibri"/>
                        </a:rPr>
                        <a:t> </a:t>
                      </a:r>
                      <a:r>
                        <a:rPr lang="en-US" sz="1400" b="1" spc="-30" dirty="0" err="1">
                          <a:latin typeface="+mn-lt"/>
                          <a:cs typeface="Calibri"/>
                        </a:rPr>
                        <a:t>Millbit</a:t>
                      </a:r>
                      <a:r>
                        <a:rPr lang="en-US" sz="1400" b="1" spc="-5" dirty="0">
                          <a:latin typeface="+mn-lt"/>
                          <a:cs typeface="Calibri"/>
                        </a:rPr>
                        <a:t> </a:t>
                      </a:r>
                      <a:r>
                        <a:rPr lang="en-US" sz="1400" b="1" dirty="0">
                          <a:latin typeface="+mn-lt"/>
                          <a:cs typeface="Calibri"/>
                        </a:rPr>
                        <a:t>Size</a:t>
                      </a:r>
                      <a:r>
                        <a:rPr lang="en-US" sz="1400" b="1" spc="10" dirty="0">
                          <a:latin typeface="+mn-lt"/>
                          <a:cs typeface="Calibri"/>
                        </a:rPr>
                        <a:t> </a:t>
                      </a:r>
                      <a:r>
                        <a:rPr lang="en-US" sz="1400" b="1" spc="-25" dirty="0">
                          <a:latin typeface="+mn-lt"/>
                          <a:cs typeface="Calibri"/>
                        </a:rPr>
                        <a:t>OD</a:t>
                      </a:r>
                      <a:endParaRPr lang="en-US" sz="1400" dirty="0">
                        <a:latin typeface="+mn-lt"/>
                        <a:cs typeface="Calibri"/>
                      </a:endParaRPr>
                    </a:p>
                  </a:txBody>
                  <a:tcPr/>
                </a:tc>
                <a:tc hMerge="1">
                  <a:txBody>
                    <a:bodyPr/>
                    <a:lstStyle/>
                    <a:p>
                      <a:endParaRPr dirty="0"/>
                    </a:p>
                  </a:txBody>
                  <a:tcPr/>
                </a:tc>
                <a:extLst>
                  <a:ext uri="{0D108BD9-81ED-4DB2-BD59-A6C34878D82A}">
                    <a16:rowId xmlns:a16="http://schemas.microsoft.com/office/drawing/2014/main" val="142197567"/>
                  </a:ext>
                </a:extLst>
              </a:tr>
              <a:tr h="370840">
                <a:tc>
                  <a:txBody>
                    <a:bodyPr/>
                    <a:lstStyle/>
                    <a:p>
                      <a:pPr algn="ctr"/>
                      <a:endParaRPr lang="en-US" sz="1400" dirty="0">
                        <a:latin typeface="Arial" panose="020B0604020202020204" pitchFamily="34" charset="0"/>
                        <a:cs typeface="Arial" panose="020B0604020202020204" pitchFamily="34" charset="0"/>
                      </a:endParaRPr>
                    </a:p>
                    <a:p>
                      <a:pPr algn="ctr"/>
                      <a:endParaRPr lang="en-US" sz="1400" dirty="0">
                        <a:latin typeface="Arial" panose="020B0604020202020204" pitchFamily="34" charset="0"/>
                        <a:cs typeface="Arial" panose="020B0604020202020204" pitchFamily="34" charset="0"/>
                      </a:endParaRPr>
                    </a:p>
                    <a:p>
                      <a:pPr algn="ctr"/>
                      <a:endParaRPr lang="en-US" sz="1400" dirty="0">
                        <a:latin typeface="Arial" panose="020B0604020202020204" pitchFamily="34" charset="0"/>
                        <a:cs typeface="Arial" panose="020B0604020202020204" pitchFamily="34" charset="0"/>
                      </a:endParaRPr>
                    </a:p>
                    <a:p>
                      <a:pPr algn="ctr"/>
                      <a:endParaRPr lang="en-US" sz="1400" dirty="0">
                        <a:latin typeface="Arial" panose="020B0604020202020204" pitchFamily="34" charset="0"/>
                        <a:cs typeface="Arial" panose="020B0604020202020204" pitchFamily="34" charset="0"/>
                      </a:endParaRPr>
                    </a:p>
                    <a:p>
                      <a:pPr algn="ctr"/>
                      <a:endParaRPr lang="en-US" sz="1400" dirty="0">
                        <a:latin typeface="Arial" panose="020B0604020202020204" pitchFamily="34" charset="0"/>
                        <a:cs typeface="Arial" panose="020B0604020202020204" pitchFamily="34" charset="0"/>
                      </a:endParaRPr>
                    </a:p>
                    <a:p>
                      <a:pPr algn="ctr"/>
                      <a:endParaRPr lang="en-US" sz="1400" dirty="0">
                        <a:latin typeface="Arial" panose="020B0604020202020204" pitchFamily="34" charset="0"/>
                        <a:cs typeface="Arial" panose="020B0604020202020204" pitchFamily="34" charset="0"/>
                      </a:endParaRPr>
                    </a:p>
                    <a:p>
                      <a:pPr algn="ctr"/>
                      <a:endParaRPr lang="en-US" sz="1400" dirty="0">
                        <a:latin typeface="Arial" panose="020B0604020202020204" pitchFamily="34" charset="0"/>
                        <a:cs typeface="Arial" panose="020B0604020202020204" pitchFamily="34" charset="0"/>
                      </a:endParaRPr>
                    </a:p>
                    <a:p>
                      <a:pPr algn="ctr"/>
                      <a:endParaRPr lang="en-US" sz="1400" dirty="0">
                        <a:latin typeface="Arial" panose="020B0604020202020204" pitchFamily="34" charset="0"/>
                        <a:cs typeface="Arial" panose="020B0604020202020204" pitchFamily="34" charset="0"/>
                      </a:endParaRPr>
                    </a:p>
                    <a:p>
                      <a:pPr algn="ctr"/>
                      <a:endParaRPr lang="en-US" sz="1400" dirty="0">
                        <a:latin typeface="Arial" panose="020B0604020202020204" pitchFamily="34" charset="0"/>
                        <a:cs typeface="Arial" panose="020B0604020202020204" pitchFamily="34" charset="0"/>
                      </a:endParaRPr>
                    </a:p>
                    <a:p>
                      <a:pPr algn="ctr"/>
                      <a:endParaRPr lang="en-US" sz="1400" dirty="0">
                        <a:latin typeface="Arial" panose="020B0604020202020204" pitchFamily="34" charset="0"/>
                        <a:cs typeface="Arial" panose="020B0604020202020204" pitchFamily="34" charset="0"/>
                      </a:endParaRPr>
                    </a:p>
                  </a:txBody>
                  <a:tcPr/>
                </a:tc>
                <a:tc>
                  <a:txBody>
                    <a:bodyPr/>
                    <a:lstStyle/>
                    <a:p>
                      <a:pPr algn="ctr"/>
                      <a:endParaRPr lang="en-US"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14967471"/>
                  </a:ext>
                </a:extLst>
              </a:tr>
              <a:tr h="370840">
                <a:tc>
                  <a:txBody>
                    <a:bodyPr/>
                    <a:lstStyle/>
                    <a:p>
                      <a:pPr algn="ctr"/>
                      <a:r>
                        <a:rPr lang="en-US" sz="1400" dirty="0">
                          <a:latin typeface="Arial" panose="020B0604020202020204" pitchFamily="34" charset="0"/>
                          <a:cs typeface="Arial" panose="020B0604020202020204" pitchFamily="34" charset="0"/>
                        </a:rPr>
                        <a:t>Before</a:t>
                      </a:r>
                    </a:p>
                  </a:txBody>
                  <a:tcPr/>
                </a:tc>
                <a:tc>
                  <a:txBody>
                    <a:bodyPr/>
                    <a:lstStyle/>
                    <a:p>
                      <a:pPr algn="ctr"/>
                      <a:r>
                        <a:rPr lang="en-US" sz="1400" dirty="0">
                          <a:latin typeface="Arial" panose="020B0604020202020204" pitchFamily="34" charset="0"/>
                          <a:cs typeface="Arial" panose="020B0604020202020204" pitchFamily="34" charset="0"/>
                        </a:rPr>
                        <a:t>After</a:t>
                      </a:r>
                    </a:p>
                  </a:txBody>
                  <a:tcPr/>
                </a:tc>
                <a:extLst>
                  <a:ext uri="{0D108BD9-81ED-4DB2-BD59-A6C34878D82A}">
                    <a16:rowId xmlns:a16="http://schemas.microsoft.com/office/drawing/2014/main" val="2273129830"/>
                  </a:ext>
                </a:extLst>
              </a:tr>
            </a:tbl>
          </a:graphicData>
        </a:graphic>
      </p:graphicFrame>
      <p:pic>
        <p:nvPicPr>
          <p:cNvPr id="43" name="object 13">
            <a:extLst>
              <a:ext uri="{FF2B5EF4-FFF2-40B4-BE49-F238E27FC236}">
                <a16:creationId xmlns:a16="http://schemas.microsoft.com/office/drawing/2014/main" id="{47820921-94EE-BE25-0B63-4EF90BA2D53C}"/>
              </a:ext>
            </a:extLst>
          </p:cNvPr>
          <p:cNvPicPr/>
          <p:nvPr/>
        </p:nvPicPr>
        <p:blipFill>
          <a:blip r:embed="rId10" cstate="print"/>
          <a:stretch>
            <a:fillRect/>
          </a:stretch>
        </p:blipFill>
        <p:spPr>
          <a:xfrm>
            <a:off x="12559373" y="6308249"/>
            <a:ext cx="1440814" cy="1921002"/>
          </a:xfrm>
          <a:prstGeom prst="rect">
            <a:avLst/>
          </a:prstGeom>
        </p:spPr>
      </p:pic>
      <p:pic>
        <p:nvPicPr>
          <p:cNvPr id="44" name="object 14">
            <a:extLst>
              <a:ext uri="{FF2B5EF4-FFF2-40B4-BE49-F238E27FC236}">
                <a16:creationId xmlns:a16="http://schemas.microsoft.com/office/drawing/2014/main" id="{55C07928-D131-82CC-C169-05AFB394D6FD}"/>
              </a:ext>
            </a:extLst>
          </p:cNvPr>
          <p:cNvPicPr/>
          <p:nvPr/>
        </p:nvPicPr>
        <p:blipFill>
          <a:blip r:embed="rId11" cstate="print"/>
          <a:stretch>
            <a:fillRect/>
          </a:stretch>
        </p:blipFill>
        <p:spPr>
          <a:xfrm>
            <a:off x="14209348" y="6308249"/>
            <a:ext cx="1455547" cy="1940687"/>
          </a:xfrm>
          <a:prstGeom prst="rect">
            <a:avLst/>
          </a:prstGeom>
        </p:spPr>
      </p:pic>
    </p:spTree>
    <p:extLst>
      <p:ext uri="{BB962C8B-B14F-4D97-AF65-F5344CB8AC3E}">
        <p14:creationId xmlns:p14="http://schemas.microsoft.com/office/powerpoint/2010/main" val="887088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D0682-7983-DC89-F382-8AB8B8CB920C}"/>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4810A1FA-9683-768C-27B1-D97E5EA74E15}"/>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0EF4F3BA-81C0-6F26-FCE5-9B9DF4E3662D}"/>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D4F07C20-5C0E-3AAC-613B-F407BDD9EFC1}"/>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E97F5D2E-D4B9-C064-3872-D117D53A5637}"/>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D6EC57BB-2981-CB68-1EB0-161E60A304B0}"/>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FBF6AA1F-A6FE-B54A-A121-DDDC1D31F927}"/>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D16A71D0-DABA-51BE-FAA9-05146B3B2659}"/>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EA715AB7-86B9-A498-23D3-A5377A0238F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CFDAAC47-26EE-B343-87D7-778C75D9E203}"/>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BAF49C72-4BB6-3329-BB1E-BF27014D6865}"/>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pic>
        <p:nvPicPr>
          <p:cNvPr id="7" name="Picture 6">
            <a:extLst>
              <a:ext uri="{FF2B5EF4-FFF2-40B4-BE49-F238E27FC236}">
                <a16:creationId xmlns:a16="http://schemas.microsoft.com/office/drawing/2014/main" id="{262634F8-77FF-E115-8AF9-252F820ABA1B}"/>
              </a:ext>
            </a:extLst>
          </p:cNvPr>
          <p:cNvPicPr>
            <a:picLocks noChangeAspect="1"/>
          </p:cNvPicPr>
          <p:nvPr/>
        </p:nvPicPr>
        <p:blipFill>
          <a:blip r:embed="rId10"/>
          <a:stretch>
            <a:fillRect/>
          </a:stretch>
        </p:blipFill>
        <p:spPr>
          <a:xfrm>
            <a:off x="4739243" y="1829446"/>
            <a:ext cx="7239000" cy="8314191"/>
          </a:xfrm>
          <a:prstGeom prst="rect">
            <a:avLst/>
          </a:prstGeom>
        </p:spPr>
      </p:pic>
      <p:sp>
        <p:nvSpPr>
          <p:cNvPr id="13" name="object 5">
            <a:extLst>
              <a:ext uri="{FF2B5EF4-FFF2-40B4-BE49-F238E27FC236}">
                <a16:creationId xmlns:a16="http://schemas.microsoft.com/office/drawing/2014/main" id="{23CEA9B1-03F1-BDE1-1F13-0BBA675B45B3}"/>
              </a:ext>
            </a:extLst>
          </p:cNvPr>
          <p:cNvSpPr txBox="1"/>
          <p:nvPr/>
        </p:nvSpPr>
        <p:spPr>
          <a:xfrm>
            <a:off x="12416834" y="1862230"/>
            <a:ext cx="3713932" cy="228268"/>
          </a:xfrm>
          <a:prstGeom prst="rect">
            <a:avLst/>
          </a:prstGeom>
        </p:spPr>
        <p:txBody>
          <a:bodyPr vert="horz" wrap="square" lIns="0" tIns="12700" rIns="0" bIns="0" rtlCol="0">
            <a:spAutoFit/>
          </a:bodyPr>
          <a:lstStyle/>
          <a:p>
            <a:pPr marL="38100">
              <a:lnSpc>
                <a:spcPct val="100000"/>
              </a:lnSpc>
              <a:spcBef>
                <a:spcPts val="100"/>
              </a:spcBef>
            </a:pPr>
            <a:r>
              <a:rPr sz="1400" b="1" dirty="0">
                <a:latin typeface="Arial"/>
                <a:cs typeface="Arial"/>
              </a:rPr>
              <a:t>Date:</a:t>
            </a:r>
            <a:r>
              <a:rPr sz="1400" b="1" spc="-25" dirty="0">
                <a:latin typeface="Arial"/>
                <a:cs typeface="Arial"/>
              </a:rPr>
              <a:t> </a:t>
            </a:r>
            <a:r>
              <a:rPr sz="1400" b="1" dirty="0">
                <a:latin typeface="Arial"/>
                <a:cs typeface="Arial"/>
              </a:rPr>
              <a:t>30</a:t>
            </a:r>
            <a:r>
              <a:rPr sz="1400" b="1" baseline="24305" dirty="0">
                <a:latin typeface="Arial"/>
                <a:cs typeface="Arial"/>
              </a:rPr>
              <a:t>th</a:t>
            </a:r>
            <a:r>
              <a:rPr sz="1400" b="1" spc="22" baseline="24305" dirty="0">
                <a:latin typeface="Arial"/>
                <a:cs typeface="Arial"/>
              </a:rPr>
              <a:t> </a:t>
            </a:r>
            <a:r>
              <a:rPr sz="1400" b="1" dirty="0">
                <a:latin typeface="Arial"/>
                <a:cs typeface="Arial"/>
              </a:rPr>
              <a:t>August–</a:t>
            </a:r>
            <a:r>
              <a:rPr sz="1400" b="1" spc="-35" dirty="0">
                <a:latin typeface="Arial"/>
                <a:cs typeface="Arial"/>
              </a:rPr>
              <a:t> </a:t>
            </a:r>
            <a:r>
              <a:rPr sz="1400" b="1" dirty="0">
                <a:latin typeface="Arial"/>
                <a:cs typeface="Arial"/>
              </a:rPr>
              <a:t>2</a:t>
            </a:r>
            <a:r>
              <a:rPr sz="1400" b="1" baseline="24305" dirty="0">
                <a:latin typeface="Arial"/>
                <a:cs typeface="Arial"/>
              </a:rPr>
              <a:t>nd</a:t>
            </a:r>
            <a:r>
              <a:rPr sz="1400" b="1" spc="142" baseline="24305" dirty="0">
                <a:latin typeface="Arial"/>
                <a:cs typeface="Arial"/>
              </a:rPr>
              <a:t> </a:t>
            </a:r>
            <a:r>
              <a:rPr sz="1400" b="1" dirty="0">
                <a:latin typeface="Arial"/>
                <a:cs typeface="Arial"/>
              </a:rPr>
              <a:t>September</a:t>
            </a:r>
            <a:r>
              <a:rPr sz="1400" b="1" spc="-35" dirty="0">
                <a:latin typeface="Arial"/>
                <a:cs typeface="Arial"/>
              </a:rPr>
              <a:t> </a:t>
            </a:r>
            <a:r>
              <a:rPr sz="1400" b="1" spc="-20" dirty="0">
                <a:latin typeface="Arial"/>
                <a:cs typeface="Arial"/>
              </a:rPr>
              <a:t>2024</a:t>
            </a:r>
            <a:endParaRPr sz="1400" b="1" dirty="0">
              <a:latin typeface="Arial"/>
              <a:cs typeface="Arial"/>
            </a:endParaRPr>
          </a:p>
        </p:txBody>
      </p:sp>
      <p:sp>
        <p:nvSpPr>
          <p:cNvPr id="14" name="TextBox 3">
            <a:extLst>
              <a:ext uri="{FF2B5EF4-FFF2-40B4-BE49-F238E27FC236}">
                <a16:creationId xmlns:a16="http://schemas.microsoft.com/office/drawing/2014/main" id="{AF29572D-BD9F-3454-7CC5-6CFBEF82CB85}"/>
              </a:ext>
            </a:extLst>
          </p:cNvPr>
          <p:cNvSpPr txBox="1"/>
          <p:nvPr/>
        </p:nvSpPr>
        <p:spPr>
          <a:xfrm>
            <a:off x="838200" y="91170"/>
            <a:ext cx="16992600" cy="1792157"/>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Fish with High Power Magnet</a:t>
            </a:r>
          </a:p>
        </p:txBody>
      </p:sp>
    </p:spTree>
    <p:extLst>
      <p:ext uri="{BB962C8B-B14F-4D97-AF65-F5344CB8AC3E}">
        <p14:creationId xmlns:p14="http://schemas.microsoft.com/office/powerpoint/2010/main" val="2566734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F019C-3366-DAFD-C968-FDD8BADB96E5}"/>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1AC96DA3-873E-1260-B9A0-F3CBF1F8422C}"/>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2E5AB4F7-A1D0-C97C-70C7-61DB86467732}"/>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637957AA-13AD-E984-3D3F-DEF8C2623BC4}"/>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1B1187A8-FD9B-3453-BFAD-8518E8FE70A0}"/>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C8351574-B006-8F3F-4A1E-753C1E7158A4}"/>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01C59236-A181-0DB8-6233-AA5BE4417327}"/>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72A8A222-6A15-183F-5BB7-D7533112AE55}"/>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C8C3BB17-4C59-EB38-663F-D27B1A09675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670303E0-5CEF-FC71-F159-82976AE5C425}"/>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CD929D8E-EB24-1EA8-961C-410308DA2A1C}"/>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55" name="TextBox 3">
            <a:extLst>
              <a:ext uri="{FF2B5EF4-FFF2-40B4-BE49-F238E27FC236}">
                <a16:creationId xmlns:a16="http://schemas.microsoft.com/office/drawing/2014/main" id="{B8212FD3-1917-6C7A-B828-89324C2AF40D}"/>
              </a:ext>
            </a:extLst>
          </p:cNvPr>
          <p:cNvSpPr txBox="1"/>
          <p:nvPr/>
        </p:nvSpPr>
        <p:spPr>
          <a:xfrm>
            <a:off x="838200" y="91170"/>
            <a:ext cx="16992600" cy="1792157"/>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Fish with High Power Magnet</a:t>
            </a:r>
          </a:p>
        </p:txBody>
      </p:sp>
      <p:pic>
        <p:nvPicPr>
          <p:cNvPr id="5" name="Picture 4">
            <a:extLst>
              <a:ext uri="{FF2B5EF4-FFF2-40B4-BE49-F238E27FC236}">
                <a16:creationId xmlns:a16="http://schemas.microsoft.com/office/drawing/2014/main" id="{449D24F9-29CA-5C83-1776-B7C500F37A0F}"/>
              </a:ext>
            </a:extLst>
          </p:cNvPr>
          <p:cNvPicPr>
            <a:picLocks noChangeAspect="1"/>
          </p:cNvPicPr>
          <p:nvPr/>
        </p:nvPicPr>
        <p:blipFill>
          <a:blip r:embed="rId10"/>
          <a:stretch>
            <a:fillRect/>
          </a:stretch>
        </p:blipFill>
        <p:spPr>
          <a:xfrm>
            <a:off x="2654654" y="1891987"/>
            <a:ext cx="12978692" cy="8204513"/>
          </a:xfrm>
          <a:prstGeom prst="rect">
            <a:avLst/>
          </a:prstGeom>
        </p:spPr>
      </p:pic>
      <p:sp>
        <p:nvSpPr>
          <p:cNvPr id="6" name="object 7">
            <a:extLst>
              <a:ext uri="{FF2B5EF4-FFF2-40B4-BE49-F238E27FC236}">
                <a16:creationId xmlns:a16="http://schemas.microsoft.com/office/drawing/2014/main" id="{861D6119-1CCE-30FE-AD87-AED2D264172B}"/>
              </a:ext>
            </a:extLst>
          </p:cNvPr>
          <p:cNvSpPr txBox="1"/>
          <p:nvPr/>
        </p:nvSpPr>
        <p:spPr>
          <a:xfrm>
            <a:off x="13621006" y="1721721"/>
            <a:ext cx="4209794" cy="228268"/>
          </a:xfrm>
          <a:prstGeom prst="rect">
            <a:avLst/>
          </a:prstGeom>
        </p:spPr>
        <p:txBody>
          <a:bodyPr vert="horz" wrap="square" lIns="0" tIns="12700" rIns="0" bIns="0" rtlCol="0">
            <a:spAutoFit/>
          </a:bodyPr>
          <a:lstStyle/>
          <a:p>
            <a:pPr marL="38100">
              <a:lnSpc>
                <a:spcPct val="100000"/>
              </a:lnSpc>
              <a:spcBef>
                <a:spcPts val="100"/>
              </a:spcBef>
            </a:pPr>
            <a:r>
              <a:rPr sz="1400" b="1" dirty="0">
                <a:latin typeface="Arial"/>
                <a:cs typeface="Arial"/>
              </a:rPr>
              <a:t>Date:</a:t>
            </a:r>
            <a:r>
              <a:rPr sz="1400" b="1" spc="-25" dirty="0">
                <a:latin typeface="Arial"/>
                <a:cs typeface="Arial"/>
              </a:rPr>
              <a:t> </a:t>
            </a:r>
            <a:r>
              <a:rPr sz="1400" b="1" dirty="0">
                <a:latin typeface="Arial"/>
                <a:cs typeface="Arial"/>
              </a:rPr>
              <a:t>2</a:t>
            </a:r>
            <a:r>
              <a:rPr sz="1400" b="1" baseline="24305" dirty="0">
                <a:latin typeface="Arial"/>
                <a:cs typeface="Arial"/>
              </a:rPr>
              <a:t>nd</a:t>
            </a:r>
            <a:r>
              <a:rPr sz="1400" b="1" spc="150" baseline="24305" dirty="0">
                <a:latin typeface="Arial"/>
                <a:cs typeface="Arial"/>
              </a:rPr>
              <a:t> </a:t>
            </a:r>
            <a:r>
              <a:rPr sz="1400" b="1" dirty="0">
                <a:latin typeface="Arial"/>
                <a:cs typeface="Arial"/>
              </a:rPr>
              <a:t>September</a:t>
            </a:r>
            <a:r>
              <a:rPr sz="1400" b="1" spc="-30" dirty="0">
                <a:latin typeface="Arial"/>
                <a:cs typeface="Arial"/>
              </a:rPr>
              <a:t> </a:t>
            </a:r>
            <a:r>
              <a:rPr sz="1400" b="1" dirty="0">
                <a:latin typeface="Arial"/>
                <a:cs typeface="Arial"/>
              </a:rPr>
              <a:t>2024</a:t>
            </a:r>
            <a:r>
              <a:rPr sz="1400" b="1" spc="-20" dirty="0">
                <a:latin typeface="Arial"/>
                <a:cs typeface="Arial"/>
              </a:rPr>
              <a:t> </a:t>
            </a:r>
            <a:r>
              <a:rPr sz="1400" b="1" dirty="0">
                <a:latin typeface="Arial"/>
                <a:cs typeface="Arial"/>
              </a:rPr>
              <a:t>–</a:t>
            </a:r>
            <a:r>
              <a:rPr sz="1400" b="1" spc="-40" dirty="0">
                <a:latin typeface="Arial"/>
                <a:cs typeface="Arial"/>
              </a:rPr>
              <a:t> </a:t>
            </a:r>
            <a:r>
              <a:rPr sz="1400" b="1" dirty="0">
                <a:latin typeface="Arial"/>
                <a:cs typeface="Arial"/>
              </a:rPr>
              <a:t>4</a:t>
            </a:r>
            <a:r>
              <a:rPr sz="1400" b="1" baseline="24305" dirty="0">
                <a:latin typeface="Arial"/>
                <a:cs typeface="Arial"/>
              </a:rPr>
              <a:t>th</a:t>
            </a:r>
            <a:r>
              <a:rPr sz="1400" b="1" spc="150" baseline="24305" dirty="0">
                <a:latin typeface="Arial"/>
                <a:cs typeface="Arial"/>
              </a:rPr>
              <a:t> </a:t>
            </a:r>
            <a:r>
              <a:rPr sz="1400" b="1" dirty="0">
                <a:latin typeface="Arial"/>
                <a:cs typeface="Arial"/>
              </a:rPr>
              <a:t>September</a:t>
            </a:r>
            <a:r>
              <a:rPr sz="1400" b="1" spc="-50" dirty="0">
                <a:latin typeface="Arial"/>
                <a:cs typeface="Arial"/>
              </a:rPr>
              <a:t> </a:t>
            </a:r>
            <a:r>
              <a:rPr sz="1400" b="1" spc="-20" dirty="0">
                <a:latin typeface="Arial"/>
                <a:cs typeface="Arial"/>
              </a:rPr>
              <a:t>2024</a:t>
            </a:r>
            <a:endParaRPr sz="1400" b="1" dirty="0">
              <a:latin typeface="Arial"/>
              <a:cs typeface="Arial"/>
            </a:endParaRPr>
          </a:p>
        </p:txBody>
      </p:sp>
    </p:spTree>
    <p:extLst>
      <p:ext uri="{BB962C8B-B14F-4D97-AF65-F5344CB8AC3E}">
        <p14:creationId xmlns:p14="http://schemas.microsoft.com/office/powerpoint/2010/main" val="2797823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1131B-C188-D6C9-C0D1-FD3EC0C1C511}"/>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1B0A7324-F30A-4C41-B7A2-9B5A56AE6B2A}"/>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0E5BF8F0-FBFD-BFDE-ED5B-CE66A49225EC}"/>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F2E87A91-9E32-3110-D626-ADA552C1FC3C}"/>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A9F126C3-6B7E-25CD-5BD7-A18EB9EB7506}"/>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EC3F0AD9-DB33-BC39-31AF-850C3146C3EB}"/>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3135F0CE-61F5-6714-2F15-BE322C4E6C3C}"/>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4CCEF3F8-E223-E6E7-0912-3250AD1CCE47}"/>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E00F99A8-A97A-8334-2D7D-019B94CB10C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1983C2B1-98C4-ECB0-F4EA-5BE5E541AEAF}"/>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600044B1-D15A-E416-16F3-5B54226A7696}"/>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6" name="object 7">
            <a:extLst>
              <a:ext uri="{FF2B5EF4-FFF2-40B4-BE49-F238E27FC236}">
                <a16:creationId xmlns:a16="http://schemas.microsoft.com/office/drawing/2014/main" id="{AFC0B5F1-8A2E-7A01-C4B7-5120F235A896}"/>
              </a:ext>
            </a:extLst>
          </p:cNvPr>
          <p:cNvSpPr txBox="1"/>
          <p:nvPr/>
        </p:nvSpPr>
        <p:spPr>
          <a:xfrm>
            <a:off x="13621006" y="1721721"/>
            <a:ext cx="4209794" cy="228268"/>
          </a:xfrm>
          <a:prstGeom prst="rect">
            <a:avLst/>
          </a:prstGeom>
        </p:spPr>
        <p:txBody>
          <a:bodyPr vert="horz" wrap="square" lIns="0" tIns="12700" rIns="0" bIns="0" rtlCol="0">
            <a:spAutoFit/>
          </a:bodyPr>
          <a:lstStyle/>
          <a:p>
            <a:pPr marL="38100">
              <a:lnSpc>
                <a:spcPct val="100000"/>
              </a:lnSpc>
              <a:spcBef>
                <a:spcPts val="100"/>
              </a:spcBef>
            </a:pPr>
            <a:r>
              <a:rPr sz="1400" b="1" dirty="0">
                <a:latin typeface="Arial"/>
                <a:cs typeface="Arial"/>
              </a:rPr>
              <a:t>Date:</a:t>
            </a:r>
            <a:r>
              <a:rPr sz="1400" b="1" spc="-25" dirty="0">
                <a:latin typeface="Arial"/>
                <a:cs typeface="Arial"/>
              </a:rPr>
              <a:t> </a:t>
            </a:r>
            <a:r>
              <a:rPr sz="1400" b="1" dirty="0">
                <a:latin typeface="Arial"/>
                <a:cs typeface="Arial"/>
              </a:rPr>
              <a:t>2</a:t>
            </a:r>
            <a:r>
              <a:rPr sz="1400" b="1" baseline="24305" dirty="0">
                <a:latin typeface="Arial"/>
                <a:cs typeface="Arial"/>
              </a:rPr>
              <a:t>nd</a:t>
            </a:r>
            <a:r>
              <a:rPr sz="1400" b="1" spc="150" baseline="24305" dirty="0">
                <a:latin typeface="Arial"/>
                <a:cs typeface="Arial"/>
              </a:rPr>
              <a:t> </a:t>
            </a:r>
            <a:r>
              <a:rPr sz="1400" b="1" dirty="0">
                <a:latin typeface="Arial"/>
                <a:cs typeface="Arial"/>
              </a:rPr>
              <a:t>September</a:t>
            </a:r>
            <a:r>
              <a:rPr sz="1400" b="1" spc="-30" dirty="0">
                <a:latin typeface="Arial"/>
                <a:cs typeface="Arial"/>
              </a:rPr>
              <a:t> </a:t>
            </a:r>
            <a:r>
              <a:rPr sz="1400" b="1" dirty="0">
                <a:latin typeface="Arial"/>
                <a:cs typeface="Arial"/>
              </a:rPr>
              <a:t>2024</a:t>
            </a:r>
            <a:r>
              <a:rPr sz="1400" b="1" spc="-20" dirty="0">
                <a:latin typeface="Arial"/>
                <a:cs typeface="Arial"/>
              </a:rPr>
              <a:t> </a:t>
            </a:r>
            <a:r>
              <a:rPr sz="1400" b="1" dirty="0">
                <a:latin typeface="Arial"/>
                <a:cs typeface="Arial"/>
              </a:rPr>
              <a:t>–</a:t>
            </a:r>
            <a:r>
              <a:rPr sz="1400" b="1" spc="-40" dirty="0">
                <a:latin typeface="Arial"/>
                <a:cs typeface="Arial"/>
              </a:rPr>
              <a:t> </a:t>
            </a:r>
            <a:r>
              <a:rPr sz="1400" b="1" dirty="0">
                <a:latin typeface="Arial"/>
                <a:cs typeface="Arial"/>
              </a:rPr>
              <a:t>4</a:t>
            </a:r>
            <a:r>
              <a:rPr sz="1400" b="1" baseline="24305" dirty="0">
                <a:latin typeface="Arial"/>
                <a:cs typeface="Arial"/>
              </a:rPr>
              <a:t>th</a:t>
            </a:r>
            <a:r>
              <a:rPr sz="1400" b="1" spc="150" baseline="24305" dirty="0">
                <a:latin typeface="Arial"/>
                <a:cs typeface="Arial"/>
              </a:rPr>
              <a:t> </a:t>
            </a:r>
            <a:r>
              <a:rPr sz="1400" b="1" dirty="0">
                <a:latin typeface="Arial"/>
                <a:cs typeface="Arial"/>
              </a:rPr>
              <a:t>September</a:t>
            </a:r>
            <a:r>
              <a:rPr sz="1400" b="1" spc="-50" dirty="0">
                <a:latin typeface="Arial"/>
                <a:cs typeface="Arial"/>
              </a:rPr>
              <a:t> </a:t>
            </a:r>
            <a:r>
              <a:rPr sz="1400" b="1" spc="-20" dirty="0">
                <a:latin typeface="Arial"/>
                <a:cs typeface="Arial"/>
              </a:rPr>
              <a:t>2024</a:t>
            </a:r>
            <a:endParaRPr sz="1400" b="1" dirty="0">
              <a:latin typeface="Arial"/>
              <a:cs typeface="Arial"/>
            </a:endParaRPr>
          </a:p>
        </p:txBody>
      </p:sp>
      <p:sp>
        <p:nvSpPr>
          <p:cNvPr id="7" name="TextBox 24">
            <a:extLst>
              <a:ext uri="{FF2B5EF4-FFF2-40B4-BE49-F238E27FC236}">
                <a16:creationId xmlns:a16="http://schemas.microsoft.com/office/drawing/2014/main" id="{11446EDD-FFBE-54AE-9340-0D9CA8973F85}"/>
              </a:ext>
            </a:extLst>
          </p:cNvPr>
          <p:cNvSpPr txBox="1"/>
          <p:nvPr/>
        </p:nvSpPr>
        <p:spPr>
          <a:xfrm>
            <a:off x="1236993" y="2087021"/>
            <a:ext cx="16212807" cy="3231654"/>
          </a:xfrm>
          <a:prstGeom prst="rect">
            <a:avLst/>
          </a:prstGeom>
        </p:spPr>
        <p:txBody>
          <a:bodyPr wrap="square" lIns="0" tIns="0" rIns="0" bIns="0" rtlCol="0" anchor="t">
            <a:spAutoFit/>
          </a:bodyPr>
          <a:lstStyle/>
          <a:p>
            <a:pPr marL="457200" indent="-457200">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RIH without pumping until 10 m above last HUD at 2,613 m/8,573 ft MDDF</a:t>
            </a:r>
          </a:p>
          <a:p>
            <a:pPr marL="457200" indent="-457200">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RIH to tag Top of fish at depth (8,607 ft MDDF). Tag five times with set down weight 1000 </a:t>
            </a:r>
            <a:r>
              <a:rPr lang="en-US" sz="3000" dirty="0" err="1">
                <a:solidFill>
                  <a:srgbClr val="000000"/>
                </a:solidFill>
                <a:latin typeface="Hind Guntur Light"/>
                <a:ea typeface="Hind Guntur Light"/>
                <a:cs typeface="Hind Guntur Light"/>
                <a:sym typeface="Hind Guntur Light"/>
              </a:rPr>
              <a:t>lbs</a:t>
            </a:r>
            <a:r>
              <a:rPr lang="en-US" sz="3000" dirty="0">
                <a:solidFill>
                  <a:srgbClr val="000000"/>
                </a:solidFill>
                <a:latin typeface="Hind Guntur Light"/>
                <a:ea typeface="Hind Guntur Light"/>
                <a:cs typeface="Hind Guntur Light"/>
                <a:sym typeface="Hind Guntur Light"/>
              </a:rPr>
              <a:t> on surface</a:t>
            </a:r>
          </a:p>
          <a:p>
            <a:pPr marL="457200" indent="-457200">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Fill up tubing with 20 </a:t>
            </a:r>
            <a:r>
              <a:rPr lang="en-US" sz="3000" dirty="0" err="1">
                <a:solidFill>
                  <a:srgbClr val="000000"/>
                </a:solidFill>
                <a:latin typeface="Hind Guntur Light"/>
                <a:ea typeface="Hind Guntur Light"/>
                <a:cs typeface="Hind Guntur Light"/>
                <a:sym typeface="Hind Guntur Light"/>
              </a:rPr>
              <a:t>bbls</a:t>
            </a:r>
            <a:r>
              <a:rPr lang="en-US" sz="3000" dirty="0">
                <a:solidFill>
                  <a:srgbClr val="000000"/>
                </a:solidFill>
                <a:latin typeface="Hind Guntur Light"/>
                <a:ea typeface="Hind Guntur Light"/>
                <a:cs typeface="Hind Guntur Light"/>
                <a:sym typeface="Hind Guntur Light"/>
              </a:rPr>
              <a:t> of IW to straighten and heavy the CT string. RIH to tag TOF. CT able to pass through 1 ft below previous HUD at depth (8,608 ft MDDF)</a:t>
            </a:r>
          </a:p>
          <a:p>
            <a:pPr marL="457200" indent="-457200">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CT pickup 30ft above HUD and RIH without pumping IW and tag twice. Tag HUD at 8,608 ft MDDF.</a:t>
            </a:r>
          </a:p>
          <a:p>
            <a:pPr marL="457200" indent="-457200">
              <a:lnSpc>
                <a:spcPts val="3600"/>
              </a:lnSpc>
              <a:buFont typeface="Wingdings" panose="05000000000000000000" pitchFamily="2" charset="2"/>
              <a:buChar char="v"/>
            </a:pPr>
            <a:r>
              <a:rPr lang="en-US" sz="3000" dirty="0">
                <a:solidFill>
                  <a:srgbClr val="000000"/>
                </a:solidFill>
                <a:latin typeface="Hind Guntur Light"/>
                <a:ea typeface="Hind Guntur Light"/>
                <a:cs typeface="Hind Guntur Light"/>
                <a:sym typeface="Hind Guntur Light"/>
              </a:rPr>
              <a:t>POOH to surface.</a:t>
            </a:r>
          </a:p>
        </p:txBody>
      </p:sp>
      <p:pic>
        <p:nvPicPr>
          <p:cNvPr id="13" name="object 9">
            <a:extLst>
              <a:ext uri="{FF2B5EF4-FFF2-40B4-BE49-F238E27FC236}">
                <a16:creationId xmlns:a16="http://schemas.microsoft.com/office/drawing/2014/main" id="{7FDB2349-5DE5-A140-0950-22EAA8BFB8AC}"/>
              </a:ext>
            </a:extLst>
          </p:cNvPr>
          <p:cNvPicPr/>
          <p:nvPr/>
        </p:nvPicPr>
        <p:blipFill>
          <a:blip r:embed="rId10" cstate="print"/>
          <a:stretch>
            <a:fillRect/>
          </a:stretch>
        </p:blipFill>
        <p:spPr>
          <a:xfrm>
            <a:off x="4730383" y="5637660"/>
            <a:ext cx="4009623" cy="3231654"/>
          </a:xfrm>
          <a:prstGeom prst="rect">
            <a:avLst/>
          </a:prstGeom>
        </p:spPr>
      </p:pic>
      <p:sp>
        <p:nvSpPr>
          <p:cNvPr id="14" name="object 10">
            <a:extLst>
              <a:ext uri="{FF2B5EF4-FFF2-40B4-BE49-F238E27FC236}">
                <a16:creationId xmlns:a16="http://schemas.microsoft.com/office/drawing/2014/main" id="{92D738F7-1449-B13E-7DBC-C3C04C08E2A4}"/>
              </a:ext>
            </a:extLst>
          </p:cNvPr>
          <p:cNvSpPr txBox="1"/>
          <p:nvPr/>
        </p:nvSpPr>
        <p:spPr>
          <a:xfrm>
            <a:off x="6605968" y="9104746"/>
            <a:ext cx="5076063" cy="228268"/>
          </a:xfrm>
          <a:prstGeom prst="rect">
            <a:avLst/>
          </a:prstGeom>
        </p:spPr>
        <p:txBody>
          <a:bodyPr vert="horz" wrap="square" lIns="0" tIns="12700" rIns="0" bIns="0" rtlCol="0">
            <a:spAutoFit/>
          </a:bodyPr>
          <a:lstStyle/>
          <a:p>
            <a:pPr marL="1443355" marR="5080" indent="-1431290" algn="ctr">
              <a:lnSpc>
                <a:spcPct val="100000"/>
              </a:lnSpc>
              <a:spcBef>
                <a:spcPts val="100"/>
              </a:spcBef>
            </a:pPr>
            <a:r>
              <a:rPr sz="1400" b="1" dirty="0">
                <a:latin typeface="Arial" panose="020B0604020202020204" pitchFamily="34" charset="0"/>
                <a:cs typeface="Arial" panose="020B0604020202020204" pitchFamily="34" charset="0"/>
              </a:rPr>
              <a:t>Recover</a:t>
            </a:r>
            <a:r>
              <a:rPr sz="1400" b="1" spc="-30" dirty="0">
                <a:latin typeface="Arial" panose="020B0604020202020204" pitchFamily="34" charset="0"/>
                <a:cs typeface="Arial" panose="020B0604020202020204" pitchFamily="34" charset="0"/>
              </a:rPr>
              <a:t> </a:t>
            </a:r>
            <a:r>
              <a:rPr sz="1400" b="1" dirty="0">
                <a:latin typeface="Arial" panose="020B0604020202020204" pitchFamily="34" charset="0"/>
                <a:cs typeface="Arial" panose="020B0604020202020204" pitchFamily="34" charset="0"/>
              </a:rPr>
              <a:t>metal</a:t>
            </a:r>
            <a:r>
              <a:rPr sz="1400" b="1" spc="-45" dirty="0">
                <a:latin typeface="Arial" panose="020B0604020202020204" pitchFamily="34" charset="0"/>
                <a:cs typeface="Arial" panose="020B0604020202020204" pitchFamily="34" charset="0"/>
              </a:rPr>
              <a:t> </a:t>
            </a:r>
            <a:r>
              <a:rPr sz="1400" b="1" dirty="0">
                <a:latin typeface="Arial" panose="020B0604020202020204" pitchFamily="34" charset="0"/>
                <a:cs typeface="Arial" panose="020B0604020202020204" pitchFamily="34" charset="0"/>
              </a:rPr>
              <a:t>debris</a:t>
            </a:r>
            <a:r>
              <a:rPr sz="1400" b="1" spc="-40" dirty="0">
                <a:latin typeface="Arial" panose="020B0604020202020204" pitchFamily="34" charset="0"/>
                <a:cs typeface="Arial" panose="020B0604020202020204" pitchFamily="34" charset="0"/>
              </a:rPr>
              <a:t> </a:t>
            </a:r>
            <a:r>
              <a:rPr sz="1400" b="1" dirty="0">
                <a:latin typeface="Arial" panose="020B0604020202020204" pitchFamily="34" charset="0"/>
                <a:cs typeface="Arial" panose="020B0604020202020204" pitchFamily="34" charset="0"/>
              </a:rPr>
              <a:t>at</a:t>
            </a:r>
            <a:r>
              <a:rPr sz="1400" b="1" spc="-30" dirty="0">
                <a:latin typeface="Arial" panose="020B0604020202020204" pitchFamily="34" charset="0"/>
                <a:cs typeface="Arial" panose="020B0604020202020204" pitchFamily="34" charset="0"/>
              </a:rPr>
              <a:t> </a:t>
            </a:r>
            <a:r>
              <a:rPr sz="1400" b="1" dirty="0">
                <a:latin typeface="Arial" panose="020B0604020202020204" pitchFamily="34" charset="0"/>
                <a:cs typeface="Arial" panose="020B0604020202020204" pitchFamily="34" charset="0"/>
              </a:rPr>
              <a:t>High</a:t>
            </a:r>
            <a:r>
              <a:rPr sz="1400" b="1" spc="-20" dirty="0">
                <a:latin typeface="Arial" panose="020B0604020202020204" pitchFamily="34" charset="0"/>
                <a:cs typeface="Arial" panose="020B0604020202020204" pitchFamily="34" charset="0"/>
              </a:rPr>
              <a:t> </a:t>
            </a:r>
            <a:r>
              <a:rPr sz="1400" b="1" dirty="0">
                <a:latin typeface="Arial" panose="020B0604020202020204" pitchFamily="34" charset="0"/>
                <a:cs typeface="Arial" panose="020B0604020202020204" pitchFamily="34" charset="0"/>
              </a:rPr>
              <a:t>Powered</a:t>
            </a:r>
            <a:r>
              <a:rPr sz="1400" b="1" spc="-50" dirty="0">
                <a:latin typeface="Arial" panose="020B0604020202020204" pitchFamily="34" charset="0"/>
                <a:cs typeface="Arial" panose="020B0604020202020204" pitchFamily="34" charset="0"/>
              </a:rPr>
              <a:t> </a:t>
            </a:r>
            <a:r>
              <a:rPr sz="1400" b="1" dirty="0">
                <a:latin typeface="Arial" panose="020B0604020202020204" pitchFamily="34" charset="0"/>
                <a:cs typeface="Arial" panose="020B0604020202020204" pitchFamily="34" charset="0"/>
              </a:rPr>
              <a:t>Magnet</a:t>
            </a:r>
            <a:r>
              <a:rPr sz="1400" b="1" spc="-25" dirty="0">
                <a:latin typeface="Arial" panose="020B0604020202020204" pitchFamily="34" charset="0"/>
                <a:cs typeface="Arial" panose="020B0604020202020204" pitchFamily="34" charset="0"/>
              </a:rPr>
              <a:t> on </a:t>
            </a:r>
            <a:r>
              <a:rPr sz="1400" b="1" spc="-10" dirty="0">
                <a:latin typeface="Arial" panose="020B0604020202020204" pitchFamily="34" charset="0"/>
                <a:cs typeface="Arial" panose="020B0604020202020204" pitchFamily="34" charset="0"/>
              </a:rPr>
              <a:t>surface</a:t>
            </a:r>
            <a:endParaRPr sz="1400" b="1" dirty="0">
              <a:latin typeface="Arial" panose="020B0604020202020204" pitchFamily="34" charset="0"/>
              <a:cs typeface="Arial" panose="020B0604020202020204" pitchFamily="34" charset="0"/>
            </a:endParaRPr>
          </a:p>
        </p:txBody>
      </p:sp>
      <p:pic>
        <p:nvPicPr>
          <p:cNvPr id="16" name="object 11">
            <a:extLst>
              <a:ext uri="{FF2B5EF4-FFF2-40B4-BE49-F238E27FC236}">
                <a16:creationId xmlns:a16="http://schemas.microsoft.com/office/drawing/2014/main" id="{B5B27038-E895-FA0A-1029-0A72C885F208}"/>
              </a:ext>
            </a:extLst>
          </p:cNvPr>
          <p:cNvPicPr/>
          <p:nvPr/>
        </p:nvPicPr>
        <p:blipFill>
          <a:blip r:embed="rId11" cstate="print"/>
          <a:stretch>
            <a:fillRect/>
          </a:stretch>
        </p:blipFill>
        <p:spPr>
          <a:xfrm>
            <a:off x="9547996" y="5637660"/>
            <a:ext cx="4009622" cy="3217714"/>
          </a:xfrm>
          <a:prstGeom prst="rect">
            <a:avLst/>
          </a:prstGeom>
        </p:spPr>
      </p:pic>
      <p:sp>
        <p:nvSpPr>
          <p:cNvPr id="17" name="TextBox 3">
            <a:extLst>
              <a:ext uri="{FF2B5EF4-FFF2-40B4-BE49-F238E27FC236}">
                <a16:creationId xmlns:a16="http://schemas.microsoft.com/office/drawing/2014/main" id="{1D72DB59-D3B1-3C4F-C1C1-87BAE83AC00B}"/>
              </a:ext>
            </a:extLst>
          </p:cNvPr>
          <p:cNvSpPr txBox="1"/>
          <p:nvPr/>
        </p:nvSpPr>
        <p:spPr>
          <a:xfrm>
            <a:off x="838200" y="91170"/>
            <a:ext cx="16992600" cy="1792157"/>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Fish with High Power Magnet</a:t>
            </a:r>
          </a:p>
        </p:txBody>
      </p:sp>
    </p:spTree>
    <p:extLst>
      <p:ext uri="{BB962C8B-B14F-4D97-AF65-F5344CB8AC3E}">
        <p14:creationId xmlns:p14="http://schemas.microsoft.com/office/powerpoint/2010/main" val="3843635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B8922-E3C9-8F64-679B-14960CC230DE}"/>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7834D95F-B8A7-67CE-8905-3EAC43916599}"/>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E7DB8FFA-12AC-8AE5-62CA-E3A782E5CB39}"/>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5EB83DAD-71A2-1F1D-7804-FEC4A99D1FEB}"/>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00E2DEF2-0028-56C1-3816-BD07115300EE}"/>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63B30574-654F-FAE0-5C37-67EE085A8C24}"/>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C70A8339-3C83-BCB7-4C0D-BBF805B40623}"/>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518A5DCF-8E42-33B9-CEA0-86BD99B11A94}"/>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D79B0543-8FB1-CCE0-A58D-B59E16B55A2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99E6EF0B-A4B2-6B11-AC38-3EE55B03DA2E}"/>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C2BF8559-8ED6-A034-5384-911EA68A1398}"/>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6" name="object 7">
            <a:extLst>
              <a:ext uri="{FF2B5EF4-FFF2-40B4-BE49-F238E27FC236}">
                <a16:creationId xmlns:a16="http://schemas.microsoft.com/office/drawing/2014/main" id="{1EF4328D-15E8-357E-3DAD-1894D04DF81A}"/>
              </a:ext>
            </a:extLst>
          </p:cNvPr>
          <p:cNvSpPr txBox="1"/>
          <p:nvPr/>
        </p:nvSpPr>
        <p:spPr>
          <a:xfrm>
            <a:off x="13578062" y="1585015"/>
            <a:ext cx="4209794" cy="228268"/>
          </a:xfrm>
          <a:prstGeom prst="rect">
            <a:avLst/>
          </a:prstGeom>
        </p:spPr>
        <p:txBody>
          <a:bodyPr vert="horz" wrap="square" lIns="0" tIns="12700" rIns="0" bIns="0" rtlCol="0">
            <a:spAutoFit/>
          </a:bodyPr>
          <a:lstStyle/>
          <a:p>
            <a:pPr marL="38100">
              <a:lnSpc>
                <a:spcPct val="100000"/>
              </a:lnSpc>
              <a:spcBef>
                <a:spcPts val="100"/>
              </a:spcBef>
            </a:pPr>
            <a:r>
              <a:rPr lang="en-US" sz="1400" dirty="0">
                <a:latin typeface="Arial"/>
                <a:cs typeface="Arial"/>
              </a:rPr>
              <a:t>Date:</a:t>
            </a:r>
            <a:r>
              <a:rPr lang="en-US" sz="1400" spc="-35" dirty="0">
                <a:latin typeface="Arial"/>
                <a:cs typeface="Arial"/>
              </a:rPr>
              <a:t> </a:t>
            </a:r>
            <a:r>
              <a:rPr lang="en-US" sz="1400" dirty="0">
                <a:latin typeface="Arial"/>
                <a:cs typeface="Arial"/>
              </a:rPr>
              <a:t>9</a:t>
            </a:r>
            <a:r>
              <a:rPr lang="en-US" sz="1400" baseline="24305" dirty="0">
                <a:latin typeface="Arial"/>
                <a:cs typeface="Arial"/>
              </a:rPr>
              <a:t>th</a:t>
            </a:r>
            <a:r>
              <a:rPr lang="en-US" sz="1400" spc="112" baseline="24305" dirty="0">
                <a:latin typeface="Arial"/>
                <a:cs typeface="Arial"/>
              </a:rPr>
              <a:t> </a:t>
            </a:r>
            <a:r>
              <a:rPr lang="en-US" sz="1400" dirty="0">
                <a:latin typeface="Arial"/>
                <a:cs typeface="Arial"/>
              </a:rPr>
              <a:t>September</a:t>
            </a:r>
            <a:r>
              <a:rPr lang="en-US" sz="1400" spc="-45" dirty="0">
                <a:latin typeface="Arial"/>
                <a:cs typeface="Arial"/>
              </a:rPr>
              <a:t> </a:t>
            </a:r>
            <a:r>
              <a:rPr lang="en-US" sz="1400" dirty="0">
                <a:latin typeface="Arial"/>
                <a:cs typeface="Arial"/>
              </a:rPr>
              <a:t>2024</a:t>
            </a:r>
            <a:r>
              <a:rPr lang="en-US" sz="1400" spc="-50" dirty="0">
                <a:latin typeface="Arial"/>
                <a:cs typeface="Arial"/>
              </a:rPr>
              <a:t> </a:t>
            </a:r>
            <a:r>
              <a:rPr lang="en-US" sz="1400" dirty="0">
                <a:latin typeface="Arial"/>
                <a:cs typeface="Arial"/>
              </a:rPr>
              <a:t>–</a:t>
            </a:r>
            <a:r>
              <a:rPr lang="en-US" sz="1400" spc="-30" dirty="0">
                <a:latin typeface="Arial"/>
                <a:cs typeface="Arial"/>
              </a:rPr>
              <a:t> </a:t>
            </a:r>
            <a:r>
              <a:rPr lang="en-US" sz="1400" dirty="0">
                <a:latin typeface="Arial"/>
                <a:cs typeface="Arial"/>
              </a:rPr>
              <a:t>11</a:t>
            </a:r>
            <a:r>
              <a:rPr lang="en-US" sz="1400" baseline="24305" dirty="0">
                <a:latin typeface="Arial"/>
                <a:cs typeface="Arial"/>
              </a:rPr>
              <a:t>th</a:t>
            </a:r>
            <a:r>
              <a:rPr lang="en-US" sz="1400" spc="112" baseline="24305" dirty="0">
                <a:latin typeface="Arial"/>
                <a:cs typeface="Arial"/>
              </a:rPr>
              <a:t> </a:t>
            </a:r>
            <a:r>
              <a:rPr lang="en-US" sz="1400" dirty="0">
                <a:latin typeface="Arial"/>
                <a:cs typeface="Arial"/>
              </a:rPr>
              <a:t>September</a:t>
            </a:r>
            <a:r>
              <a:rPr lang="en-US" sz="1400" spc="-55" dirty="0">
                <a:latin typeface="Arial"/>
                <a:cs typeface="Arial"/>
              </a:rPr>
              <a:t> </a:t>
            </a:r>
            <a:r>
              <a:rPr lang="en-US" sz="1400" spc="-20" dirty="0">
                <a:latin typeface="Arial"/>
                <a:cs typeface="Arial"/>
              </a:rPr>
              <a:t>2024</a:t>
            </a:r>
            <a:endParaRPr lang="en-US" sz="1400" dirty="0">
              <a:latin typeface="Arial"/>
              <a:cs typeface="Arial"/>
            </a:endParaRPr>
          </a:p>
        </p:txBody>
      </p:sp>
      <p:pic>
        <p:nvPicPr>
          <p:cNvPr id="5" name="Picture 4">
            <a:extLst>
              <a:ext uri="{FF2B5EF4-FFF2-40B4-BE49-F238E27FC236}">
                <a16:creationId xmlns:a16="http://schemas.microsoft.com/office/drawing/2014/main" id="{F6B243D4-201A-18D0-2FBB-E72AB9B27A1A}"/>
              </a:ext>
            </a:extLst>
          </p:cNvPr>
          <p:cNvPicPr>
            <a:picLocks noChangeAspect="1"/>
          </p:cNvPicPr>
          <p:nvPr/>
        </p:nvPicPr>
        <p:blipFill>
          <a:blip r:embed="rId10"/>
          <a:stretch>
            <a:fillRect/>
          </a:stretch>
        </p:blipFill>
        <p:spPr>
          <a:xfrm>
            <a:off x="4902018" y="1965831"/>
            <a:ext cx="7747182" cy="7854376"/>
          </a:xfrm>
          <a:prstGeom prst="rect">
            <a:avLst/>
          </a:prstGeom>
        </p:spPr>
      </p:pic>
      <p:sp>
        <p:nvSpPr>
          <p:cNvPr id="20" name="TextBox 3">
            <a:extLst>
              <a:ext uri="{FF2B5EF4-FFF2-40B4-BE49-F238E27FC236}">
                <a16:creationId xmlns:a16="http://schemas.microsoft.com/office/drawing/2014/main" id="{ED1B1B96-304E-B307-440D-9076B4516C40}"/>
              </a:ext>
            </a:extLst>
          </p:cNvPr>
          <p:cNvSpPr txBox="1"/>
          <p:nvPr/>
        </p:nvSpPr>
        <p:spPr>
          <a:xfrm>
            <a:off x="838200" y="91170"/>
            <a:ext cx="16992600" cy="1792157"/>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Fish with High Power Magnet</a:t>
            </a:r>
          </a:p>
        </p:txBody>
      </p:sp>
    </p:spTree>
    <p:extLst>
      <p:ext uri="{BB962C8B-B14F-4D97-AF65-F5344CB8AC3E}">
        <p14:creationId xmlns:p14="http://schemas.microsoft.com/office/powerpoint/2010/main" val="3078380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57CA9-D3FC-9D50-F761-7C493510DDD5}"/>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A093A5E1-F38A-68C1-102F-941C8758B829}"/>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F34C767C-8193-A997-98F6-2945BE53F21D}"/>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F8BCCD35-3DF2-A165-8D43-FF14B054BC68}"/>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95F40A0D-7F89-8AC3-0BEC-C4CB42EBD244}"/>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76AD0F38-8DEA-C4BD-9F6A-7193C1F62FD2}"/>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90C66ED6-51ED-1B14-67C7-C636FA92F868}"/>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ABDA134C-F4AA-F078-834F-959D7FB7844A}"/>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C19F0C2E-B51D-1A49-E036-043FDDB2215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FFBE7EFA-ABC4-2B3F-533E-CC75FFABAC53}"/>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3655DE7F-C39A-ED4C-82A2-0CDC87FA16DA}"/>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9414AD03-FD23-60BF-EF90-9F7961EC4BB4}"/>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Fish with High Power</a:t>
            </a:r>
          </a:p>
        </p:txBody>
      </p:sp>
      <p:pic>
        <p:nvPicPr>
          <p:cNvPr id="39" name="Picture 38">
            <a:extLst>
              <a:ext uri="{FF2B5EF4-FFF2-40B4-BE49-F238E27FC236}">
                <a16:creationId xmlns:a16="http://schemas.microsoft.com/office/drawing/2014/main" id="{F8140AA3-FEA0-5898-E2C9-9D9A0834DA09}"/>
              </a:ext>
            </a:extLst>
          </p:cNvPr>
          <p:cNvPicPr>
            <a:picLocks noChangeAspect="1"/>
          </p:cNvPicPr>
          <p:nvPr/>
        </p:nvPicPr>
        <p:blipFill>
          <a:blip r:embed="rId10"/>
          <a:stretch>
            <a:fillRect/>
          </a:stretch>
        </p:blipFill>
        <p:spPr>
          <a:xfrm>
            <a:off x="2462534" y="1847086"/>
            <a:ext cx="13362932" cy="8132768"/>
          </a:xfrm>
          <a:prstGeom prst="rect">
            <a:avLst/>
          </a:prstGeom>
        </p:spPr>
      </p:pic>
      <p:sp>
        <p:nvSpPr>
          <p:cNvPr id="40" name="object 7">
            <a:extLst>
              <a:ext uri="{FF2B5EF4-FFF2-40B4-BE49-F238E27FC236}">
                <a16:creationId xmlns:a16="http://schemas.microsoft.com/office/drawing/2014/main" id="{47599C31-A817-BE1C-3BC2-CEBFD8B5B9C0}"/>
              </a:ext>
            </a:extLst>
          </p:cNvPr>
          <p:cNvSpPr txBox="1"/>
          <p:nvPr/>
        </p:nvSpPr>
        <p:spPr>
          <a:xfrm>
            <a:off x="13762033" y="1618818"/>
            <a:ext cx="4126866" cy="228268"/>
          </a:xfrm>
          <a:prstGeom prst="rect">
            <a:avLst/>
          </a:prstGeom>
        </p:spPr>
        <p:txBody>
          <a:bodyPr vert="horz" wrap="square" lIns="0" tIns="12700" rIns="0" bIns="0" rtlCol="0">
            <a:spAutoFit/>
          </a:bodyPr>
          <a:lstStyle/>
          <a:p>
            <a:pPr marL="38100">
              <a:lnSpc>
                <a:spcPct val="100000"/>
              </a:lnSpc>
              <a:spcBef>
                <a:spcPts val="100"/>
              </a:spcBef>
            </a:pPr>
            <a:r>
              <a:rPr sz="1400" b="1" dirty="0">
                <a:latin typeface="Arial"/>
                <a:cs typeface="Arial"/>
              </a:rPr>
              <a:t>Date:</a:t>
            </a:r>
            <a:r>
              <a:rPr sz="1400" b="1" spc="-25" dirty="0">
                <a:latin typeface="Arial"/>
                <a:cs typeface="Arial"/>
              </a:rPr>
              <a:t> </a:t>
            </a:r>
            <a:r>
              <a:rPr sz="1400" b="1" dirty="0">
                <a:latin typeface="Arial"/>
                <a:cs typeface="Arial"/>
              </a:rPr>
              <a:t>4</a:t>
            </a:r>
            <a:r>
              <a:rPr sz="1400" b="1" baseline="24305" dirty="0">
                <a:latin typeface="Arial"/>
                <a:cs typeface="Arial"/>
              </a:rPr>
              <a:t>th</a:t>
            </a:r>
            <a:r>
              <a:rPr sz="1400" b="1" spc="127" baseline="24305" dirty="0">
                <a:latin typeface="Arial"/>
                <a:cs typeface="Arial"/>
              </a:rPr>
              <a:t> </a:t>
            </a:r>
            <a:r>
              <a:rPr sz="1400" b="1" dirty="0">
                <a:latin typeface="Arial"/>
                <a:cs typeface="Arial"/>
              </a:rPr>
              <a:t>September</a:t>
            </a:r>
            <a:r>
              <a:rPr sz="1400" b="1" spc="-30" dirty="0">
                <a:latin typeface="Arial"/>
                <a:cs typeface="Arial"/>
              </a:rPr>
              <a:t> </a:t>
            </a:r>
            <a:r>
              <a:rPr sz="1400" b="1" dirty="0">
                <a:latin typeface="Arial"/>
                <a:cs typeface="Arial"/>
              </a:rPr>
              <a:t>2024</a:t>
            </a:r>
            <a:r>
              <a:rPr sz="1400" b="1" spc="-40" dirty="0">
                <a:latin typeface="Arial"/>
                <a:cs typeface="Arial"/>
              </a:rPr>
              <a:t> </a:t>
            </a:r>
            <a:r>
              <a:rPr sz="1400" b="1" dirty="0">
                <a:latin typeface="Arial"/>
                <a:cs typeface="Arial"/>
              </a:rPr>
              <a:t>–</a:t>
            </a:r>
            <a:r>
              <a:rPr sz="1400" b="1" spc="-15" dirty="0">
                <a:latin typeface="Arial"/>
                <a:cs typeface="Arial"/>
              </a:rPr>
              <a:t> </a:t>
            </a:r>
            <a:r>
              <a:rPr sz="1400" b="1" dirty="0">
                <a:latin typeface="Arial"/>
                <a:cs typeface="Arial"/>
              </a:rPr>
              <a:t>6</a:t>
            </a:r>
            <a:r>
              <a:rPr sz="1400" b="1" baseline="24305" dirty="0">
                <a:latin typeface="Arial"/>
                <a:cs typeface="Arial"/>
              </a:rPr>
              <a:t>th</a:t>
            </a:r>
            <a:r>
              <a:rPr sz="1400" b="1" spc="150" baseline="24305" dirty="0">
                <a:latin typeface="Arial"/>
                <a:cs typeface="Arial"/>
              </a:rPr>
              <a:t> </a:t>
            </a:r>
            <a:r>
              <a:rPr sz="1400" b="1" dirty="0">
                <a:latin typeface="Arial"/>
                <a:cs typeface="Arial"/>
              </a:rPr>
              <a:t>September</a:t>
            </a:r>
            <a:r>
              <a:rPr sz="1400" b="1" spc="-45" dirty="0">
                <a:latin typeface="Arial"/>
                <a:cs typeface="Arial"/>
              </a:rPr>
              <a:t> </a:t>
            </a:r>
            <a:r>
              <a:rPr sz="1400" b="1" spc="-20" dirty="0">
                <a:latin typeface="Arial"/>
                <a:cs typeface="Arial"/>
              </a:rPr>
              <a:t>2024</a:t>
            </a:r>
            <a:endParaRPr sz="1400" b="1" dirty="0">
              <a:latin typeface="Arial"/>
              <a:cs typeface="Arial"/>
            </a:endParaRPr>
          </a:p>
        </p:txBody>
      </p:sp>
      <p:sp>
        <p:nvSpPr>
          <p:cNvPr id="41" name="TextBox 3">
            <a:extLst>
              <a:ext uri="{FF2B5EF4-FFF2-40B4-BE49-F238E27FC236}">
                <a16:creationId xmlns:a16="http://schemas.microsoft.com/office/drawing/2014/main" id="{9F6D2CC6-0555-C2A8-56F2-DB61E3920A50}"/>
              </a:ext>
            </a:extLst>
          </p:cNvPr>
          <p:cNvSpPr txBox="1"/>
          <p:nvPr/>
        </p:nvSpPr>
        <p:spPr>
          <a:xfrm>
            <a:off x="838200" y="814348"/>
            <a:ext cx="2570874"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Magnet</a:t>
            </a:r>
          </a:p>
        </p:txBody>
      </p:sp>
    </p:spTree>
    <p:extLst>
      <p:ext uri="{BB962C8B-B14F-4D97-AF65-F5344CB8AC3E}">
        <p14:creationId xmlns:p14="http://schemas.microsoft.com/office/powerpoint/2010/main" val="6222832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C6F4AE-016D-B926-D951-8372648E1242}"/>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F20B0D2E-70F3-FC8F-DDBF-8DB5986B733F}"/>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BB3319CF-1002-BE33-D5C4-9706174A8E86}"/>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C3053E86-E8E8-FBC7-E6D1-00707E854E30}"/>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CAAB7F67-1ED1-9C2E-420D-88A469D389D8}"/>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AB8CD45E-CD99-B0AA-108D-DA9CD9231AFA}"/>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CF718F33-1FBB-D715-3182-27DB24F96A51}"/>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47D79184-3941-B22F-CAD7-48A40559CD14}"/>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794A923B-6C6D-0AAE-CD5B-0379479AAA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62EC8B81-552B-CD41-6D8B-B34EDBC4AD73}"/>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53276353-507F-9300-095C-22CA72832870}"/>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058AC6AC-90CA-6545-2F88-346D4285D5F5}"/>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Milling with 2.28” Junk</a:t>
            </a:r>
          </a:p>
        </p:txBody>
      </p:sp>
      <p:sp>
        <p:nvSpPr>
          <p:cNvPr id="41" name="TextBox 3">
            <a:extLst>
              <a:ext uri="{FF2B5EF4-FFF2-40B4-BE49-F238E27FC236}">
                <a16:creationId xmlns:a16="http://schemas.microsoft.com/office/drawing/2014/main" id="{6CF847C3-7518-81B1-95F9-71F4DBA2801C}"/>
              </a:ext>
            </a:extLst>
          </p:cNvPr>
          <p:cNvSpPr txBox="1"/>
          <p:nvPr/>
        </p:nvSpPr>
        <p:spPr>
          <a:xfrm>
            <a:off x="838200" y="814348"/>
            <a:ext cx="2570874"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Mill Bit</a:t>
            </a:r>
          </a:p>
        </p:txBody>
      </p:sp>
      <p:pic>
        <p:nvPicPr>
          <p:cNvPr id="5" name="Picture 4">
            <a:extLst>
              <a:ext uri="{FF2B5EF4-FFF2-40B4-BE49-F238E27FC236}">
                <a16:creationId xmlns:a16="http://schemas.microsoft.com/office/drawing/2014/main" id="{57572B9D-F533-0A04-663B-110411F43643}"/>
              </a:ext>
            </a:extLst>
          </p:cNvPr>
          <p:cNvPicPr>
            <a:picLocks noChangeAspect="1"/>
          </p:cNvPicPr>
          <p:nvPr/>
        </p:nvPicPr>
        <p:blipFill>
          <a:blip r:embed="rId10"/>
          <a:stretch>
            <a:fillRect/>
          </a:stretch>
        </p:blipFill>
        <p:spPr>
          <a:xfrm>
            <a:off x="1702410" y="1679269"/>
            <a:ext cx="13318038" cy="8516561"/>
          </a:xfrm>
          <a:prstGeom prst="rect">
            <a:avLst/>
          </a:prstGeom>
        </p:spPr>
      </p:pic>
      <p:sp>
        <p:nvSpPr>
          <p:cNvPr id="6" name="object 10">
            <a:extLst>
              <a:ext uri="{FF2B5EF4-FFF2-40B4-BE49-F238E27FC236}">
                <a16:creationId xmlns:a16="http://schemas.microsoft.com/office/drawing/2014/main" id="{52E6FF58-309B-B978-5631-43C6B1F66F62}"/>
              </a:ext>
            </a:extLst>
          </p:cNvPr>
          <p:cNvSpPr txBox="1"/>
          <p:nvPr/>
        </p:nvSpPr>
        <p:spPr>
          <a:xfrm>
            <a:off x="13823484" y="1473669"/>
            <a:ext cx="4191000" cy="228268"/>
          </a:xfrm>
          <a:prstGeom prst="rect">
            <a:avLst/>
          </a:prstGeom>
        </p:spPr>
        <p:txBody>
          <a:bodyPr vert="horz" wrap="square" lIns="0" tIns="12700" rIns="0" bIns="0" rtlCol="0">
            <a:spAutoFit/>
          </a:bodyPr>
          <a:lstStyle/>
          <a:p>
            <a:pPr marL="38100">
              <a:lnSpc>
                <a:spcPct val="100000"/>
              </a:lnSpc>
              <a:spcBef>
                <a:spcPts val="100"/>
              </a:spcBef>
            </a:pPr>
            <a:r>
              <a:rPr sz="1400" b="1" dirty="0">
                <a:latin typeface="Arial"/>
                <a:cs typeface="Arial"/>
              </a:rPr>
              <a:t>Date:</a:t>
            </a:r>
            <a:r>
              <a:rPr sz="1400" b="1" spc="-25" dirty="0">
                <a:latin typeface="Arial"/>
                <a:cs typeface="Arial"/>
              </a:rPr>
              <a:t> </a:t>
            </a:r>
            <a:r>
              <a:rPr sz="1400" b="1" dirty="0">
                <a:latin typeface="Arial"/>
                <a:cs typeface="Arial"/>
              </a:rPr>
              <a:t>4</a:t>
            </a:r>
            <a:r>
              <a:rPr sz="1400" b="1" baseline="24305" dirty="0">
                <a:latin typeface="Arial"/>
                <a:cs typeface="Arial"/>
              </a:rPr>
              <a:t>th</a:t>
            </a:r>
            <a:r>
              <a:rPr sz="1400" b="1" spc="127" baseline="24305" dirty="0">
                <a:latin typeface="Arial"/>
                <a:cs typeface="Arial"/>
              </a:rPr>
              <a:t> </a:t>
            </a:r>
            <a:r>
              <a:rPr sz="1400" b="1" dirty="0">
                <a:latin typeface="Arial"/>
                <a:cs typeface="Arial"/>
              </a:rPr>
              <a:t>September</a:t>
            </a:r>
            <a:r>
              <a:rPr sz="1400" b="1" spc="-30" dirty="0">
                <a:latin typeface="Arial"/>
                <a:cs typeface="Arial"/>
              </a:rPr>
              <a:t> </a:t>
            </a:r>
            <a:r>
              <a:rPr sz="1400" b="1" dirty="0">
                <a:latin typeface="Arial"/>
                <a:cs typeface="Arial"/>
              </a:rPr>
              <a:t>2024</a:t>
            </a:r>
            <a:r>
              <a:rPr sz="1400" b="1" spc="-40" dirty="0">
                <a:latin typeface="Arial"/>
                <a:cs typeface="Arial"/>
              </a:rPr>
              <a:t> </a:t>
            </a:r>
            <a:r>
              <a:rPr sz="1400" b="1" dirty="0">
                <a:latin typeface="Arial"/>
                <a:cs typeface="Arial"/>
              </a:rPr>
              <a:t>–</a:t>
            </a:r>
            <a:r>
              <a:rPr sz="1400" b="1" spc="-15" dirty="0">
                <a:latin typeface="Arial"/>
                <a:cs typeface="Arial"/>
              </a:rPr>
              <a:t> </a:t>
            </a:r>
            <a:r>
              <a:rPr sz="1400" b="1" dirty="0">
                <a:latin typeface="Arial"/>
                <a:cs typeface="Arial"/>
              </a:rPr>
              <a:t>6</a:t>
            </a:r>
            <a:r>
              <a:rPr sz="1400" b="1" baseline="24305" dirty="0">
                <a:latin typeface="Arial"/>
                <a:cs typeface="Arial"/>
              </a:rPr>
              <a:t>th</a:t>
            </a:r>
            <a:r>
              <a:rPr sz="1400" b="1" spc="150" baseline="24305" dirty="0">
                <a:latin typeface="Arial"/>
                <a:cs typeface="Arial"/>
              </a:rPr>
              <a:t> </a:t>
            </a:r>
            <a:r>
              <a:rPr sz="1400" b="1" dirty="0">
                <a:latin typeface="Arial"/>
                <a:cs typeface="Arial"/>
              </a:rPr>
              <a:t>September</a:t>
            </a:r>
            <a:r>
              <a:rPr sz="1400" b="1" spc="-45" dirty="0">
                <a:latin typeface="Arial"/>
                <a:cs typeface="Arial"/>
              </a:rPr>
              <a:t> </a:t>
            </a:r>
            <a:r>
              <a:rPr sz="1400" b="1" spc="-20" dirty="0">
                <a:latin typeface="Arial"/>
                <a:cs typeface="Arial"/>
              </a:rPr>
              <a:t>2024</a:t>
            </a:r>
            <a:endParaRPr sz="1400" b="1" dirty="0">
              <a:latin typeface="Arial"/>
              <a:cs typeface="Arial"/>
            </a:endParaRPr>
          </a:p>
        </p:txBody>
      </p:sp>
    </p:spTree>
    <p:extLst>
      <p:ext uri="{BB962C8B-B14F-4D97-AF65-F5344CB8AC3E}">
        <p14:creationId xmlns:p14="http://schemas.microsoft.com/office/powerpoint/2010/main" val="4271066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56B23-AC97-CCBE-793B-07A68F431039}"/>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1F918CCA-3E97-BA00-967D-BC98AA9F1C2C}"/>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40A99A5D-26B7-3637-4651-A7EB838B864B}"/>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45A09CE6-E657-112F-B545-532BC5275058}"/>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4BC897F6-7601-A2E0-5D48-9F04281EBB2A}"/>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88B29B5B-97FD-4AEE-6E5A-E445B2CC30B9}"/>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BC29EEEB-C804-023B-BB77-9816C5FB9CB5}"/>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4947CCB6-0312-0F55-9BBA-B26A677044BF}"/>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A9370781-6AF9-1E87-049B-BC35135FF30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16847D1C-6AA3-5808-1370-0640BD0384BE}"/>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03A20554-74AA-AA12-0CFA-D55F1A33E6CE}"/>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5ED5CC87-CB48-4974-8C2D-7ECEE80AF83B}"/>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Milling with 2.28” Junk</a:t>
            </a:r>
          </a:p>
        </p:txBody>
      </p:sp>
      <p:sp>
        <p:nvSpPr>
          <p:cNvPr id="41" name="TextBox 3">
            <a:extLst>
              <a:ext uri="{FF2B5EF4-FFF2-40B4-BE49-F238E27FC236}">
                <a16:creationId xmlns:a16="http://schemas.microsoft.com/office/drawing/2014/main" id="{64DF5201-B7D4-81C3-02B5-D77351DAB65F}"/>
              </a:ext>
            </a:extLst>
          </p:cNvPr>
          <p:cNvSpPr txBox="1"/>
          <p:nvPr/>
        </p:nvSpPr>
        <p:spPr>
          <a:xfrm>
            <a:off x="838200" y="814348"/>
            <a:ext cx="2570874"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Mill Bit</a:t>
            </a:r>
          </a:p>
        </p:txBody>
      </p:sp>
      <p:sp>
        <p:nvSpPr>
          <p:cNvPr id="6" name="object 10">
            <a:extLst>
              <a:ext uri="{FF2B5EF4-FFF2-40B4-BE49-F238E27FC236}">
                <a16:creationId xmlns:a16="http://schemas.microsoft.com/office/drawing/2014/main" id="{C0B68F0B-C001-6D8D-11F1-FC41B7BB78C7}"/>
              </a:ext>
            </a:extLst>
          </p:cNvPr>
          <p:cNvSpPr txBox="1"/>
          <p:nvPr/>
        </p:nvSpPr>
        <p:spPr>
          <a:xfrm>
            <a:off x="13823484" y="1473669"/>
            <a:ext cx="41910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a:t>
            </a:r>
            <a:r>
              <a:rPr lang="en-US" sz="1400" b="1" spc="-25" dirty="0">
                <a:latin typeface="Arial"/>
                <a:cs typeface="Arial"/>
              </a:rPr>
              <a:t> </a:t>
            </a:r>
            <a:r>
              <a:rPr lang="en-US" sz="1400" b="1" dirty="0">
                <a:latin typeface="Arial"/>
                <a:cs typeface="Arial"/>
              </a:rPr>
              <a:t>4</a:t>
            </a:r>
            <a:r>
              <a:rPr lang="en-US" sz="1400" b="1" baseline="24305" dirty="0">
                <a:latin typeface="Arial"/>
                <a:cs typeface="Arial"/>
              </a:rPr>
              <a:t>th</a:t>
            </a:r>
            <a:r>
              <a:rPr lang="en-US" sz="1400" b="1" spc="127" baseline="24305" dirty="0">
                <a:latin typeface="Arial"/>
                <a:cs typeface="Arial"/>
              </a:rPr>
              <a:t> </a:t>
            </a:r>
            <a:r>
              <a:rPr lang="en-US" sz="1400" b="1" dirty="0">
                <a:latin typeface="Arial"/>
                <a:cs typeface="Arial"/>
              </a:rPr>
              <a:t>September</a:t>
            </a:r>
            <a:r>
              <a:rPr lang="en-US" sz="1400" b="1" spc="-30" dirty="0">
                <a:latin typeface="Arial"/>
                <a:cs typeface="Arial"/>
              </a:rPr>
              <a:t> </a:t>
            </a:r>
            <a:r>
              <a:rPr lang="en-US" sz="1400" b="1" dirty="0">
                <a:latin typeface="Arial"/>
                <a:cs typeface="Arial"/>
              </a:rPr>
              <a:t>2024</a:t>
            </a:r>
            <a:r>
              <a:rPr lang="en-US" sz="1400" b="1" spc="-40" dirty="0">
                <a:latin typeface="Arial"/>
                <a:cs typeface="Arial"/>
              </a:rPr>
              <a:t> </a:t>
            </a:r>
            <a:r>
              <a:rPr lang="en-US" sz="1400" b="1" dirty="0">
                <a:latin typeface="Arial"/>
                <a:cs typeface="Arial"/>
              </a:rPr>
              <a:t>–</a:t>
            </a:r>
            <a:r>
              <a:rPr lang="en-US" sz="1400" b="1" spc="-15" dirty="0">
                <a:latin typeface="Arial"/>
                <a:cs typeface="Arial"/>
              </a:rPr>
              <a:t> </a:t>
            </a:r>
            <a:r>
              <a:rPr lang="en-US" sz="1400" b="1" dirty="0">
                <a:latin typeface="Arial"/>
                <a:cs typeface="Arial"/>
              </a:rPr>
              <a:t>6</a:t>
            </a:r>
            <a:r>
              <a:rPr lang="en-US" sz="1400" b="1" baseline="24305" dirty="0">
                <a:latin typeface="Arial"/>
                <a:cs typeface="Arial"/>
              </a:rPr>
              <a:t>th</a:t>
            </a:r>
            <a:r>
              <a:rPr lang="en-US" sz="1400" b="1" spc="150" baseline="24305" dirty="0">
                <a:latin typeface="Arial"/>
                <a:cs typeface="Arial"/>
              </a:rPr>
              <a:t> </a:t>
            </a:r>
            <a:r>
              <a:rPr lang="en-US" sz="1400" b="1" dirty="0">
                <a:latin typeface="Arial"/>
                <a:cs typeface="Arial"/>
              </a:rPr>
              <a:t>September</a:t>
            </a:r>
            <a:r>
              <a:rPr lang="en-US" sz="1400" b="1" spc="-45" dirty="0">
                <a:latin typeface="Arial"/>
                <a:cs typeface="Arial"/>
              </a:rPr>
              <a:t> </a:t>
            </a:r>
            <a:r>
              <a:rPr lang="en-US" sz="1400" b="1" spc="-20" dirty="0">
                <a:latin typeface="Arial"/>
                <a:cs typeface="Arial"/>
              </a:rPr>
              <a:t>2024</a:t>
            </a:r>
            <a:endParaRPr lang="en-US" sz="1400" b="1" dirty="0">
              <a:latin typeface="Arial"/>
              <a:cs typeface="Arial"/>
            </a:endParaRPr>
          </a:p>
        </p:txBody>
      </p:sp>
      <p:sp>
        <p:nvSpPr>
          <p:cNvPr id="13" name="TextBox 24">
            <a:extLst>
              <a:ext uri="{FF2B5EF4-FFF2-40B4-BE49-F238E27FC236}">
                <a16:creationId xmlns:a16="http://schemas.microsoft.com/office/drawing/2014/main" id="{4951CCD8-E593-4E54-7112-D9BE2DA32993}"/>
              </a:ext>
            </a:extLst>
          </p:cNvPr>
          <p:cNvSpPr txBox="1"/>
          <p:nvPr/>
        </p:nvSpPr>
        <p:spPr>
          <a:xfrm>
            <a:off x="747832" y="1954924"/>
            <a:ext cx="16212807" cy="4616648"/>
          </a:xfrm>
          <a:prstGeom prst="rect">
            <a:avLst/>
          </a:prstGeom>
        </p:spPr>
        <p:txBody>
          <a:bodyPr wrap="square" lIns="0" tIns="0" rIns="0" bIns="0" rtlCol="0" anchor="t">
            <a:spAutoFit/>
          </a:bodyPr>
          <a:lstStyle/>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 pumping until 10 m above expected HUD at 2,569 m/8,428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without pumping to tag HUD. Tag HUD at depth 8,780 ft/2,676 m MDDF. Reset the Orion &amp; Mechanical counter to 8,606 ft (Fish depth).</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Pickup 10m above HUD and perform Off Bottom Parameter.</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Start milling activity. Observe Circulating Pressure sudden increase which indicate the motor stall. POOH 30 ft and observe CT experience overpull 4,000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 from normal pulling weight. (Normal RIH weight: 2,500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 Set down Weight : 1,200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)(Normal POOH weight: 10,000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 Overpull weight: 14,000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Reattempt milling for 6 times and observe same pattern as first attempt. Able to milling 1 ft below HUD.</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without pumping to dry tag HUD 2 times</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POOH to surface.</a:t>
            </a:r>
          </a:p>
        </p:txBody>
      </p:sp>
      <p:pic>
        <p:nvPicPr>
          <p:cNvPr id="14" name="object 13">
            <a:extLst>
              <a:ext uri="{FF2B5EF4-FFF2-40B4-BE49-F238E27FC236}">
                <a16:creationId xmlns:a16="http://schemas.microsoft.com/office/drawing/2014/main" id="{A5FA4F8B-F8B3-3F80-868D-9E636D148688}"/>
              </a:ext>
            </a:extLst>
          </p:cNvPr>
          <p:cNvPicPr/>
          <p:nvPr/>
        </p:nvPicPr>
        <p:blipFill>
          <a:blip r:embed="rId10" cstate="print"/>
          <a:stretch>
            <a:fillRect/>
          </a:stretch>
        </p:blipFill>
        <p:spPr>
          <a:xfrm>
            <a:off x="11213918" y="6244691"/>
            <a:ext cx="2286000" cy="3193736"/>
          </a:xfrm>
          <a:prstGeom prst="rect">
            <a:avLst/>
          </a:prstGeom>
        </p:spPr>
      </p:pic>
      <p:graphicFrame>
        <p:nvGraphicFramePr>
          <p:cNvPr id="16" name="Table 15">
            <a:extLst>
              <a:ext uri="{FF2B5EF4-FFF2-40B4-BE49-F238E27FC236}">
                <a16:creationId xmlns:a16="http://schemas.microsoft.com/office/drawing/2014/main" id="{2D05A8E4-F61D-EF7E-1D1B-97874B40725E}"/>
              </a:ext>
            </a:extLst>
          </p:cNvPr>
          <p:cNvGraphicFramePr>
            <a:graphicFrameLocks noGrp="1"/>
          </p:cNvGraphicFramePr>
          <p:nvPr>
            <p:extLst>
              <p:ext uri="{D42A27DB-BD31-4B8C-83A1-F6EECF244321}">
                <p14:modId xmlns:p14="http://schemas.microsoft.com/office/powerpoint/2010/main" val="1195341801"/>
              </p:ext>
            </p:extLst>
          </p:nvPr>
        </p:nvGraphicFramePr>
        <p:xfrm>
          <a:off x="1193142" y="6710363"/>
          <a:ext cx="3354792" cy="2728064"/>
        </p:xfrm>
        <a:graphic>
          <a:graphicData uri="http://schemas.openxmlformats.org/drawingml/2006/table">
            <a:tbl>
              <a:tblPr firstRow="1" bandRow="1">
                <a:tableStyleId>{5C22544A-7EE6-4342-B048-85BDC9FD1C3A}</a:tableStyleId>
              </a:tblPr>
              <a:tblGrid>
                <a:gridCol w="1677396">
                  <a:extLst>
                    <a:ext uri="{9D8B030D-6E8A-4147-A177-3AD203B41FA5}">
                      <a16:colId xmlns:a16="http://schemas.microsoft.com/office/drawing/2014/main" val="1603925651"/>
                    </a:ext>
                  </a:extLst>
                </a:gridCol>
                <a:gridCol w="1677396">
                  <a:extLst>
                    <a:ext uri="{9D8B030D-6E8A-4147-A177-3AD203B41FA5}">
                      <a16:colId xmlns:a16="http://schemas.microsoft.com/office/drawing/2014/main" val="3083399108"/>
                    </a:ext>
                  </a:extLst>
                </a:gridCol>
              </a:tblGrid>
              <a:tr h="385976">
                <a:tc>
                  <a:txBody>
                    <a:bodyPr/>
                    <a:lstStyle/>
                    <a:p>
                      <a:pPr algn="ctr"/>
                      <a:r>
                        <a:rPr lang="en-US" sz="1400" dirty="0">
                          <a:latin typeface="Arial" panose="020B0604020202020204" pitchFamily="34" charset="0"/>
                          <a:cs typeface="Arial" panose="020B0604020202020204" pitchFamily="34" charset="0"/>
                        </a:rPr>
                        <a:t>Pump Rates (bpm)</a:t>
                      </a:r>
                    </a:p>
                  </a:txBody>
                  <a:tcPr anchor="ctr"/>
                </a:tc>
                <a:tc>
                  <a:txBody>
                    <a:bodyPr/>
                    <a:lstStyle/>
                    <a:p>
                      <a:pPr algn="ctr"/>
                      <a:r>
                        <a:rPr lang="en-US" sz="1400" dirty="0">
                          <a:latin typeface="Arial" panose="020B0604020202020204" pitchFamily="34" charset="0"/>
                          <a:cs typeface="Arial" panose="020B0604020202020204" pitchFamily="34" charset="0"/>
                        </a:rPr>
                        <a:t>Pressure (psi)</a:t>
                      </a:r>
                    </a:p>
                  </a:txBody>
                  <a:tcPr anchor="ctr"/>
                </a:tc>
                <a:extLst>
                  <a:ext uri="{0D108BD9-81ED-4DB2-BD59-A6C34878D82A}">
                    <a16:rowId xmlns:a16="http://schemas.microsoft.com/office/drawing/2014/main" val="142197567"/>
                  </a:ext>
                </a:extLst>
              </a:tr>
              <a:tr h="276238">
                <a:tc>
                  <a:txBody>
                    <a:bodyPr/>
                    <a:lstStyle/>
                    <a:p>
                      <a:pPr marL="635" algn="ctr">
                        <a:lnSpc>
                          <a:spcPts val="1155"/>
                        </a:lnSpc>
                        <a:spcBef>
                          <a:spcPts val="15"/>
                        </a:spcBef>
                      </a:pPr>
                      <a:r>
                        <a:rPr sz="1400" b="0" spc="-25" dirty="0">
                          <a:latin typeface="Arial" panose="020B0604020202020204" pitchFamily="34" charset="0"/>
                          <a:cs typeface="Arial" panose="020B0604020202020204" pitchFamily="34" charset="0"/>
                        </a:rPr>
                        <a:t>0.3</a:t>
                      </a:r>
                      <a:endParaRPr sz="1400" b="0" dirty="0">
                        <a:latin typeface="Arial" panose="020B0604020202020204" pitchFamily="34" charset="0"/>
                        <a:cs typeface="Arial" panose="020B0604020202020204" pitchFamily="34" charset="0"/>
                      </a:endParaRPr>
                    </a:p>
                  </a:txBody>
                  <a:tcPr marL="0" marR="0" marT="1905" marB="0" anchor="ctr"/>
                </a:tc>
                <a:tc>
                  <a:txBody>
                    <a:bodyPr/>
                    <a:lstStyle/>
                    <a:p>
                      <a:pPr algn="ctr">
                        <a:lnSpc>
                          <a:spcPts val="1155"/>
                        </a:lnSpc>
                        <a:spcBef>
                          <a:spcPts val="15"/>
                        </a:spcBef>
                      </a:pPr>
                      <a:r>
                        <a:rPr sz="1400" b="0" spc="-25" dirty="0">
                          <a:latin typeface="Arial" panose="020B0604020202020204" pitchFamily="34" charset="0"/>
                          <a:cs typeface="Arial" panose="020B0604020202020204" pitchFamily="34" charset="0"/>
                        </a:rPr>
                        <a:t>300</a:t>
                      </a: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114967471"/>
                  </a:ext>
                </a:extLst>
              </a:tr>
              <a:tr h="276238">
                <a:tc>
                  <a:txBody>
                    <a:bodyPr/>
                    <a:lstStyle/>
                    <a:p>
                      <a:pPr marL="635" algn="ctr">
                        <a:lnSpc>
                          <a:spcPts val="1155"/>
                        </a:lnSpc>
                        <a:spcBef>
                          <a:spcPts val="15"/>
                        </a:spcBef>
                      </a:pPr>
                      <a:r>
                        <a:rPr sz="1400" b="0" spc="-25" dirty="0">
                          <a:latin typeface="Arial" panose="020B0604020202020204" pitchFamily="34" charset="0"/>
                          <a:cs typeface="Arial" panose="020B0604020202020204" pitchFamily="34" charset="0"/>
                        </a:rPr>
                        <a:t>0.5</a:t>
                      </a:r>
                      <a:endParaRPr sz="1400" b="0" dirty="0">
                        <a:latin typeface="Arial" panose="020B0604020202020204" pitchFamily="34" charset="0"/>
                        <a:cs typeface="Arial" panose="020B0604020202020204" pitchFamily="34" charset="0"/>
                      </a:endParaRPr>
                    </a:p>
                  </a:txBody>
                  <a:tcPr marL="0" marR="0" marT="1905" marB="0" anchor="ctr"/>
                </a:tc>
                <a:tc>
                  <a:txBody>
                    <a:bodyPr/>
                    <a:lstStyle/>
                    <a:p>
                      <a:pPr algn="ctr">
                        <a:lnSpc>
                          <a:spcPts val="1155"/>
                        </a:lnSpc>
                        <a:spcBef>
                          <a:spcPts val="15"/>
                        </a:spcBef>
                      </a:pPr>
                      <a:r>
                        <a:rPr sz="1400" b="0" spc="-25" dirty="0">
                          <a:latin typeface="Arial" panose="020B0604020202020204" pitchFamily="34" charset="0"/>
                          <a:cs typeface="Arial" panose="020B0604020202020204" pitchFamily="34" charset="0"/>
                        </a:rPr>
                        <a:t>500</a:t>
                      </a: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37205477"/>
                  </a:ext>
                </a:extLst>
              </a:tr>
              <a:tr h="276238">
                <a:tc>
                  <a:txBody>
                    <a:bodyPr/>
                    <a:lstStyle/>
                    <a:p>
                      <a:pPr marL="635" algn="ctr">
                        <a:lnSpc>
                          <a:spcPts val="1155"/>
                        </a:lnSpc>
                        <a:spcBef>
                          <a:spcPts val="15"/>
                        </a:spcBef>
                      </a:pPr>
                      <a:r>
                        <a:rPr sz="1400" b="0" spc="-25" dirty="0">
                          <a:latin typeface="Arial" panose="020B0604020202020204" pitchFamily="34" charset="0"/>
                          <a:cs typeface="Arial" panose="020B0604020202020204" pitchFamily="34" charset="0"/>
                        </a:rPr>
                        <a:t>0.7</a:t>
                      </a:r>
                      <a:endParaRPr sz="1400" b="0" dirty="0">
                        <a:latin typeface="Arial" panose="020B0604020202020204" pitchFamily="34" charset="0"/>
                        <a:cs typeface="Arial" panose="020B0604020202020204" pitchFamily="34" charset="0"/>
                      </a:endParaRPr>
                    </a:p>
                  </a:txBody>
                  <a:tcPr marL="0" marR="0" marT="1905" marB="0" anchor="ctr"/>
                </a:tc>
                <a:tc>
                  <a:txBody>
                    <a:bodyPr/>
                    <a:lstStyle/>
                    <a:p>
                      <a:pPr algn="ctr">
                        <a:lnSpc>
                          <a:spcPts val="1155"/>
                        </a:lnSpc>
                        <a:spcBef>
                          <a:spcPts val="15"/>
                        </a:spcBef>
                      </a:pPr>
                      <a:r>
                        <a:rPr sz="1400" b="0" spc="-20" dirty="0">
                          <a:latin typeface="Arial" panose="020B0604020202020204" pitchFamily="34" charset="0"/>
                          <a:cs typeface="Arial" panose="020B0604020202020204" pitchFamily="34" charset="0"/>
                        </a:rPr>
                        <a:t>1030</a:t>
                      </a: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004557155"/>
                  </a:ext>
                </a:extLst>
              </a:tr>
              <a:tr h="276238">
                <a:tc>
                  <a:txBody>
                    <a:bodyPr/>
                    <a:lstStyle/>
                    <a:p>
                      <a:pPr marL="635" algn="ctr">
                        <a:lnSpc>
                          <a:spcPts val="1155"/>
                        </a:lnSpc>
                        <a:spcBef>
                          <a:spcPts val="15"/>
                        </a:spcBef>
                      </a:pPr>
                      <a:r>
                        <a:rPr sz="1400" b="0" spc="-25" dirty="0">
                          <a:latin typeface="Arial" panose="020B0604020202020204" pitchFamily="34" charset="0"/>
                          <a:cs typeface="Arial" panose="020B0604020202020204" pitchFamily="34" charset="0"/>
                        </a:rPr>
                        <a:t>0.8</a:t>
                      </a:r>
                      <a:endParaRPr sz="1400" b="0" dirty="0">
                        <a:latin typeface="Arial" panose="020B0604020202020204" pitchFamily="34" charset="0"/>
                        <a:cs typeface="Arial" panose="020B0604020202020204" pitchFamily="34" charset="0"/>
                      </a:endParaRPr>
                    </a:p>
                  </a:txBody>
                  <a:tcPr marL="0" marR="0" marT="1905" marB="0" anchor="ctr"/>
                </a:tc>
                <a:tc>
                  <a:txBody>
                    <a:bodyPr/>
                    <a:lstStyle/>
                    <a:p>
                      <a:pPr algn="ctr">
                        <a:lnSpc>
                          <a:spcPts val="1155"/>
                        </a:lnSpc>
                        <a:spcBef>
                          <a:spcPts val="15"/>
                        </a:spcBef>
                      </a:pPr>
                      <a:r>
                        <a:rPr sz="1400" b="0" spc="-20" dirty="0">
                          <a:latin typeface="Arial" panose="020B0604020202020204" pitchFamily="34" charset="0"/>
                          <a:cs typeface="Arial" panose="020B0604020202020204" pitchFamily="34" charset="0"/>
                        </a:rPr>
                        <a:t>1570</a:t>
                      </a: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937149959"/>
                  </a:ext>
                </a:extLst>
              </a:tr>
              <a:tr h="276238">
                <a:tc>
                  <a:txBody>
                    <a:bodyPr/>
                    <a:lstStyle/>
                    <a:p>
                      <a:pPr marL="635" algn="ctr">
                        <a:lnSpc>
                          <a:spcPts val="1155"/>
                        </a:lnSpc>
                        <a:spcBef>
                          <a:spcPts val="20"/>
                        </a:spcBef>
                      </a:pPr>
                      <a:r>
                        <a:rPr sz="1400" b="0" spc="-25" dirty="0">
                          <a:latin typeface="Arial" panose="020B0604020202020204" pitchFamily="34" charset="0"/>
                          <a:cs typeface="Arial" panose="020B0604020202020204" pitchFamily="34" charset="0"/>
                        </a:rPr>
                        <a:t>0.9</a:t>
                      </a:r>
                      <a:endParaRPr sz="1400" b="0" dirty="0">
                        <a:latin typeface="Arial" panose="020B0604020202020204" pitchFamily="34" charset="0"/>
                        <a:cs typeface="Arial" panose="020B0604020202020204" pitchFamily="34" charset="0"/>
                      </a:endParaRPr>
                    </a:p>
                  </a:txBody>
                  <a:tcPr marL="0" marR="0" marT="2540" marB="0" anchor="ctr"/>
                </a:tc>
                <a:tc>
                  <a:txBody>
                    <a:bodyPr/>
                    <a:lstStyle/>
                    <a:p>
                      <a:pPr algn="ctr">
                        <a:lnSpc>
                          <a:spcPts val="1155"/>
                        </a:lnSpc>
                        <a:spcBef>
                          <a:spcPts val="20"/>
                        </a:spcBef>
                      </a:pPr>
                      <a:r>
                        <a:rPr sz="1400" b="0" spc="-20" dirty="0">
                          <a:latin typeface="Arial" panose="020B0604020202020204" pitchFamily="34" charset="0"/>
                          <a:cs typeface="Arial" panose="020B0604020202020204" pitchFamily="34" charset="0"/>
                        </a:rPr>
                        <a:t>1950</a:t>
                      </a: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871419509"/>
                  </a:ext>
                </a:extLst>
              </a:tr>
              <a:tr h="276238">
                <a:tc>
                  <a:txBody>
                    <a:bodyPr/>
                    <a:lstStyle/>
                    <a:p>
                      <a:pPr marL="635" algn="ctr">
                        <a:lnSpc>
                          <a:spcPts val="1155"/>
                        </a:lnSpc>
                        <a:spcBef>
                          <a:spcPts val="20"/>
                        </a:spcBef>
                      </a:pPr>
                      <a:r>
                        <a:rPr sz="1400" b="0" spc="-50" dirty="0">
                          <a:latin typeface="Arial" panose="020B0604020202020204" pitchFamily="34" charset="0"/>
                          <a:cs typeface="Arial" panose="020B0604020202020204" pitchFamily="34" charset="0"/>
                        </a:rPr>
                        <a:t>1</a:t>
                      </a:r>
                      <a:endParaRPr sz="1400" b="0" dirty="0">
                        <a:latin typeface="Arial" panose="020B0604020202020204" pitchFamily="34" charset="0"/>
                        <a:cs typeface="Arial" panose="020B0604020202020204" pitchFamily="34" charset="0"/>
                      </a:endParaRPr>
                    </a:p>
                  </a:txBody>
                  <a:tcPr marL="0" marR="0" marT="2540" marB="0" anchor="ctr"/>
                </a:tc>
                <a:tc>
                  <a:txBody>
                    <a:bodyPr/>
                    <a:lstStyle/>
                    <a:p>
                      <a:pPr algn="ctr">
                        <a:lnSpc>
                          <a:spcPts val="1155"/>
                        </a:lnSpc>
                        <a:spcBef>
                          <a:spcPts val="20"/>
                        </a:spcBef>
                      </a:pPr>
                      <a:r>
                        <a:rPr sz="1400" b="0" spc="-20" dirty="0">
                          <a:latin typeface="Arial" panose="020B0604020202020204" pitchFamily="34" charset="0"/>
                          <a:cs typeface="Arial" panose="020B0604020202020204" pitchFamily="34" charset="0"/>
                        </a:rPr>
                        <a:t>2230</a:t>
                      </a: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3391905365"/>
                  </a:ext>
                </a:extLst>
              </a:tr>
              <a:tr h="276238">
                <a:tc>
                  <a:txBody>
                    <a:bodyPr/>
                    <a:lstStyle/>
                    <a:p>
                      <a:pPr marL="635" algn="ctr">
                        <a:lnSpc>
                          <a:spcPts val="1155"/>
                        </a:lnSpc>
                        <a:spcBef>
                          <a:spcPts val="20"/>
                        </a:spcBef>
                      </a:pPr>
                      <a:r>
                        <a:rPr sz="1400" b="0" spc="-25" dirty="0">
                          <a:latin typeface="Arial" panose="020B0604020202020204" pitchFamily="34" charset="0"/>
                          <a:cs typeface="Arial" panose="020B0604020202020204" pitchFamily="34" charset="0"/>
                        </a:rPr>
                        <a:t>1.1</a:t>
                      </a:r>
                      <a:endParaRPr sz="1400" b="0" dirty="0">
                        <a:latin typeface="Arial" panose="020B0604020202020204" pitchFamily="34" charset="0"/>
                        <a:cs typeface="Arial" panose="020B0604020202020204" pitchFamily="34" charset="0"/>
                      </a:endParaRPr>
                    </a:p>
                  </a:txBody>
                  <a:tcPr marL="0" marR="0" marT="2540" marB="0" anchor="ctr"/>
                </a:tc>
                <a:tc>
                  <a:txBody>
                    <a:bodyPr/>
                    <a:lstStyle/>
                    <a:p>
                      <a:pPr algn="ctr">
                        <a:lnSpc>
                          <a:spcPts val="1155"/>
                        </a:lnSpc>
                        <a:spcBef>
                          <a:spcPts val="20"/>
                        </a:spcBef>
                      </a:pPr>
                      <a:r>
                        <a:rPr sz="1400" b="0" spc="-20" dirty="0">
                          <a:latin typeface="Arial" panose="020B0604020202020204" pitchFamily="34" charset="0"/>
                          <a:cs typeface="Arial" panose="020B0604020202020204" pitchFamily="34" charset="0"/>
                        </a:rPr>
                        <a:t>2670</a:t>
                      </a: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2414477797"/>
                  </a:ext>
                </a:extLst>
              </a:tr>
              <a:tr h="276238">
                <a:tc>
                  <a:txBody>
                    <a:bodyPr/>
                    <a:lstStyle/>
                    <a:p>
                      <a:pPr marL="635" algn="ctr">
                        <a:lnSpc>
                          <a:spcPts val="1155"/>
                        </a:lnSpc>
                        <a:spcBef>
                          <a:spcPts val="20"/>
                        </a:spcBef>
                      </a:pPr>
                      <a:r>
                        <a:rPr sz="1400" b="0" spc="-25" dirty="0">
                          <a:latin typeface="Arial" panose="020B0604020202020204" pitchFamily="34" charset="0"/>
                          <a:cs typeface="Arial" panose="020B0604020202020204" pitchFamily="34" charset="0"/>
                        </a:rPr>
                        <a:t>1.2</a:t>
                      </a:r>
                      <a:endParaRPr sz="1400" b="0" dirty="0">
                        <a:latin typeface="Arial" panose="020B0604020202020204" pitchFamily="34" charset="0"/>
                        <a:cs typeface="Arial" panose="020B0604020202020204" pitchFamily="34" charset="0"/>
                      </a:endParaRPr>
                    </a:p>
                  </a:txBody>
                  <a:tcPr marL="0" marR="0" marT="2540" marB="0" anchor="ctr"/>
                </a:tc>
                <a:tc>
                  <a:txBody>
                    <a:bodyPr/>
                    <a:lstStyle/>
                    <a:p>
                      <a:pPr algn="ctr">
                        <a:lnSpc>
                          <a:spcPts val="1155"/>
                        </a:lnSpc>
                        <a:spcBef>
                          <a:spcPts val="20"/>
                        </a:spcBef>
                      </a:pPr>
                      <a:r>
                        <a:rPr sz="1400" b="0" spc="-20" dirty="0">
                          <a:latin typeface="Arial" panose="020B0604020202020204" pitchFamily="34" charset="0"/>
                          <a:cs typeface="Arial" panose="020B0604020202020204" pitchFamily="34" charset="0"/>
                        </a:rPr>
                        <a:t>3320</a:t>
                      </a: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2768397234"/>
                  </a:ext>
                </a:extLst>
              </a:tr>
            </a:tbl>
          </a:graphicData>
        </a:graphic>
      </p:graphicFrame>
      <p:sp>
        <p:nvSpPr>
          <p:cNvPr id="17" name="object 14">
            <a:extLst>
              <a:ext uri="{FF2B5EF4-FFF2-40B4-BE49-F238E27FC236}">
                <a16:creationId xmlns:a16="http://schemas.microsoft.com/office/drawing/2014/main" id="{001C59B0-B8F5-298E-8253-6126838D72DD}"/>
              </a:ext>
            </a:extLst>
          </p:cNvPr>
          <p:cNvSpPr txBox="1"/>
          <p:nvPr/>
        </p:nvSpPr>
        <p:spPr>
          <a:xfrm>
            <a:off x="13792108" y="7603975"/>
            <a:ext cx="3137155" cy="228268"/>
          </a:xfrm>
          <a:prstGeom prst="rect">
            <a:avLst/>
          </a:prstGeom>
        </p:spPr>
        <p:txBody>
          <a:bodyPr vert="horz" wrap="square" lIns="0" tIns="12700" rIns="0" bIns="0" rtlCol="0">
            <a:spAutoFit/>
          </a:bodyPr>
          <a:lstStyle/>
          <a:p>
            <a:pPr marL="806450" marR="5080" indent="-794385">
              <a:lnSpc>
                <a:spcPct val="100000"/>
              </a:lnSpc>
              <a:spcBef>
                <a:spcPts val="100"/>
              </a:spcBef>
            </a:pPr>
            <a:r>
              <a:rPr sz="1400" b="1" dirty="0">
                <a:latin typeface="Arial"/>
                <a:cs typeface="Arial"/>
              </a:rPr>
              <a:t>2.00"</a:t>
            </a:r>
            <a:r>
              <a:rPr sz="1400" b="1" spc="-40" dirty="0">
                <a:latin typeface="Arial"/>
                <a:cs typeface="Arial"/>
              </a:rPr>
              <a:t> </a:t>
            </a:r>
            <a:r>
              <a:rPr sz="1400" b="1" dirty="0">
                <a:latin typeface="Arial"/>
                <a:cs typeface="Arial"/>
              </a:rPr>
              <a:t>LIB</a:t>
            </a:r>
            <a:r>
              <a:rPr sz="1400" b="1" spc="-25" dirty="0">
                <a:latin typeface="Arial"/>
                <a:cs typeface="Arial"/>
              </a:rPr>
              <a:t> </a:t>
            </a:r>
            <a:r>
              <a:rPr sz="1400" b="1" dirty="0">
                <a:latin typeface="Arial"/>
                <a:cs typeface="Arial"/>
              </a:rPr>
              <a:t>to</a:t>
            </a:r>
            <a:r>
              <a:rPr sz="1400" b="1" spc="-25" dirty="0">
                <a:latin typeface="Arial"/>
                <a:cs typeface="Arial"/>
              </a:rPr>
              <a:t> </a:t>
            </a:r>
            <a:r>
              <a:rPr sz="1400" b="1" dirty="0">
                <a:latin typeface="Arial"/>
                <a:cs typeface="Arial"/>
              </a:rPr>
              <a:t>HUD @</a:t>
            </a:r>
            <a:r>
              <a:rPr sz="1400" b="1" spc="-5" dirty="0">
                <a:latin typeface="Arial"/>
                <a:cs typeface="Arial"/>
              </a:rPr>
              <a:t> </a:t>
            </a:r>
            <a:r>
              <a:rPr sz="1400" b="1" spc="-10" dirty="0">
                <a:latin typeface="Arial"/>
                <a:cs typeface="Arial"/>
              </a:rPr>
              <a:t>2612m- MDTHF.</a:t>
            </a:r>
            <a:endParaRPr sz="1400" b="1" dirty="0">
              <a:latin typeface="Arial"/>
              <a:cs typeface="Arial"/>
            </a:endParaRPr>
          </a:p>
        </p:txBody>
      </p:sp>
      <p:graphicFrame>
        <p:nvGraphicFramePr>
          <p:cNvPr id="21" name="Table 20">
            <a:extLst>
              <a:ext uri="{FF2B5EF4-FFF2-40B4-BE49-F238E27FC236}">
                <a16:creationId xmlns:a16="http://schemas.microsoft.com/office/drawing/2014/main" id="{7A51C572-7A40-D176-A1BB-8511C31AED29}"/>
              </a:ext>
            </a:extLst>
          </p:cNvPr>
          <p:cNvGraphicFramePr>
            <a:graphicFrameLocks noGrp="1"/>
          </p:cNvGraphicFramePr>
          <p:nvPr>
            <p:extLst>
              <p:ext uri="{D42A27DB-BD31-4B8C-83A1-F6EECF244321}">
                <p14:modId xmlns:p14="http://schemas.microsoft.com/office/powerpoint/2010/main" val="3762166417"/>
              </p:ext>
            </p:extLst>
          </p:nvPr>
        </p:nvGraphicFramePr>
        <p:xfrm>
          <a:off x="6248400" y="6674564"/>
          <a:ext cx="3354792" cy="2837802"/>
        </p:xfrm>
        <a:graphic>
          <a:graphicData uri="http://schemas.openxmlformats.org/drawingml/2006/table">
            <a:tbl>
              <a:tblPr firstRow="1" bandRow="1">
                <a:tableStyleId>{5C22544A-7EE6-4342-B048-85BDC9FD1C3A}</a:tableStyleId>
              </a:tblPr>
              <a:tblGrid>
                <a:gridCol w="1118264">
                  <a:extLst>
                    <a:ext uri="{9D8B030D-6E8A-4147-A177-3AD203B41FA5}">
                      <a16:colId xmlns:a16="http://schemas.microsoft.com/office/drawing/2014/main" val="1603925651"/>
                    </a:ext>
                  </a:extLst>
                </a:gridCol>
                <a:gridCol w="1118264">
                  <a:extLst>
                    <a:ext uri="{9D8B030D-6E8A-4147-A177-3AD203B41FA5}">
                      <a16:colId xmlns:a16="http://schemas.microsoft.com/office/drawing/2014/main" val="3083399108"/>
                    </a:ext>
                  </a:extLst>
                </a:gridCol>
                <a:gridCol w="1118264">
                  <a:extLst>
                    <a:ext uri="{9D8B030D-6E8A-4147-A177-3AD203B41FA5}">
                      <a16:colId xmlns:a16="http://schemas.microsoft.com/office/drawing/2014/main" val="962372012"/>
                    </a:ext>
                  </a:extLst>
                </a:gridCol>
              </a:tblGrid>
              <a:tr h="385976">
                <a:tc gridSpan="3">
                  <a:txBody>
                    <a:bodyPr/>
                    <a:lstStyle/>
                    <a:p>
                      <a:pPr algn="ctr"/>
                      <a:r>
                        <a:rPr lang="en-US" sz="1400" dirty="0">
                          <a:latin typeface="Arial" panose="020B0604020202020204" pitchFamily="34" charset="0"/>
                          <a:cs typeface="Arial" panose="020B0604020202020204" pitchFamily="34" charset="0"/>
                        </a:rPr>
                        <a:t>Off Botton Parameter Data</a:t>
                      </a:r>
                    </a:p>
                  </a:txBody>
                  <a:tcPr anchor="ctr"/>
                </a:tc>
                <a:tc hMerge="1">
                  <a:txBody>
                    <a:bodyPr/>
                    <a:lstStyle/>
                    <a:p>
                      <a:pPr algn="ctr"/>
                      <a:endParaRPr lang="en-US" sz="1400" dirty="0">
                        <a:latin typeface="Arial" panose="020B0604020202020204" pitchFamily="34" charset="0"/>
                        <a:cs typeface="Arial" panose="020B0604020202020204" pitchFamily="34" charset="0"/>
                      </a:endParaRPr>
                    </a:p>
                  </a:txBody>
                  <a:tcPr anchor="ctr"/>
                </a:tc>
                <a:tc hMerge="1">
                  <a:txBody>
                    <a:bodyPr/>
                    <a:lstStyle/>
                    <a:p>
                      <a:pPr algn="ctr"/>
                      <a:endParaRPr lang="en-US" sz="14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392232020"/>
                  </a:ext>
                </a:extLst>
              </a:tr>
              <a:tr h="385976">
                <a:tc>
                  <a:txBody>
                    <a:bodyPr/>
                    <a:lstStyle/>
                    <a:p>
                      <a:pPr algn="ctr"/>
                      <a:r>
                        <a:rPr lang="en-US" sz="1400" dirty="0"/>
                        <a:t>BPM</a:t>
                      </a:r>
                      <a:endParaRPr lang="en-US" sz="1400" dirty="0">
                        <a:latin typeface="Arial" panose="020B0604020202020204" pitchFamily="34" charset="0"/>
                        <a:cs typeface="Arial" panose="020B0604020202020204" pitchFamily="34" charset="0"/>
                      </a:endParaRPr>
                    </a:p>
                  </a:txBody>
                  <a:tcPr anchor="ctr">
                    <a:solidFill>
                      <a:srgbClr val="4F81BD"/>
                    </a:solidFill>
                  </a:tcPr>
                </a:tc>
                <a:tc>
                  <a:txBody>
                    <a:bodyPr/>
                    <a:lstStyle/>
                    <a:p>
                      <a:pPr algn="ctr"/>
                      <a:r>
                        <a:rPr lang="en-US" sz="1400" dirty="0"/>
                        <a:t>Pressure (psi)</a:t>
                      </a:r>
                      <a:endParaRPr lang="en-US" sz="1400" dirty="0">
                        <a:latin typeface="Arial" panose="020B0604020202020204" pitchFamily="34" charset="0"/>
                        <a:cs typeface="Arial" panose="020B0604020202020204" pitchFamily="34" charset="0"/>
                      </a:endParaRPr>
                    </a:p>
                  </a:txBody>
                  <a:tcPr anchor="ctr">
                    <a:solidFill>
                      <a:srgbClr val="4F81BD"/>
                    </a:solidFill>
                  </a:tcPr>
                </a:tc>
                <a:tc>
                  <a:txBody>
                    <a:bodyPr/>
                    <a:lstStyle/>
                    <a:p>
                      <a:pPr algn="ctr"/>
                      <a:r>
                        <a:rPr lang="en-US" sz="1400" dirty="0">
                          <a:latin typeface="Arial" panose="020B0604020202020204" pitchFamily="34" charset="0"/>
                          <a:cs typeface="Arial" panose="020B0604020202020204" pitchFamily="34" charset="0"/>
                        </a:rPr>
                        <a:t>Remarks</a:t>
                      </a:r>
                    </a:p>
                  </a:txBody>
                  <a:tcPr anchor="ctr">
                    <a:solidFill>
                      <a:srgbClr val="4F81BD"/>
                    </a:solidFill>
                  </a:tcPr>
                </a:tc>
                <a:extLst>
                  <a:ext uri="{0D108BD9-81ED-4DB2-BD59-A6C34878D82A}">
                    <a16:rowId xmlns:a16="http://schemas.microsoft.com/office/drawing/2014/main" val="142197567"/>
                  </a:ext>
                </a:extLst>
              </a:tr>
              <a:tr h="276238">
                <a:tc>
                  <a:txBody>
                    <a:bodyPr/>
                    <a:lstStyle/>
                    <a:p>
                      <a:pPr algn="ctr">
                        <a:lnSpc>
                          <a:spcPts val="1230"/>
                        </a:lnSpc>
                        <a:spcBef>
                          <a:spcPts val="265"/>
                        </a:spcBef>
                      </a:pPr>
                      <a:r>
                        <a:rPr sz="1400" b="0" spc="-25" dirty="0">
                          <a:latin typeface="Arial" panose="020B0604020202020204" pitchFamily="34" charset="0"/>
                          <a:cs typeface="Arial" panose="020B0604020202020204" pitchFamily="34" charset="0"/>
                        </a:rPr>
                        <a:t>0.5</a:t>
                      </a:r>
                      <a:endParaRPr sz="1400" b="0" dirty="0">
                        <a:latin typeface="Arial" panose="020B0604020202020204" pitchFamily="34" charset="0"/>
                        <a:cs typeface="Arial" panose="020B0604020202020204" pitchFamily="34" charset="0"/>
                      </a:endParaRPr>
                    </a:p>
                  </a:txBody>
                  <a:tcPr marL="0" marR="0" marT="33655" marB="0" anchor="ctr"/>
                </a:tc>
                <a:tc>
                  <a:txBody>
                    <a:bodyPr/>
                    <a:lstStyle/>
                    <a:p>
                      <a:pPr algn="ctr">
                        <a:lnSpc>
                          <a:spcPts val="1230"/>
                        </a:lnSpc>
                        <a:spcBef>
                          <a:spcPts val="265"/>
                        </a:spcBef>
                      </a:pPr>
                      <a:r>
                        <a:rPr sz="1400" b="0" spc="-25" dirty="0">
                          <a:latin typeface="Arial" panose="020B0604020202020204" pitchFamily="34" charset="0"/>
                          <a:cs typeface="Arial" panose="020B0604020202020204" pitchFamily="34" charset="0"/>
                        </a:rPr>
                        <a:t>205</a:t>
                      </a:r>
                      <a:endParaRPr sz="1400" b="0">
                        <a:latin typeface="Arial" panose="020B0604020202020204" pitchFamily="34" charset="0"/>
                        <a:cs typeface="Arial" panose="020B0604020202020204" pitchFamily="34" charset="0"/>
                      </a:endParaRPr>
                    </a:p>
                  </a:txBody>
                  <a:tcPr marL="0" marR="0" marT="33655" marB="0" anchor="ctr"/>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114967471"/>
                  </a:ext>
                </a:extLst>
              </a:tr>
              <a:tr h="276238">
                <a:tc>
                  <a:txBody>
                    <a:bodyPr/>
                    <a:lstStyle/>
                    <a:p>
                      <a:pPr algn="ctr">
                        <a:lnSpc>
                          <a:spcPts val="1195"/>
                        </a:lnSpc>
                        <a:spcBef>
                          <a:spcPts val="40"/>
                        </a:spcBef>
                      </a:pPr>
                      <a:r>
                        <a:rPr sz="1400" b="0" spc="-25" dirty="0">
                          <a:latin typeface="Arial" panose="020B0604020202020204" pitchFamily="34" charset="0"/>
                          <a:cs typeface="Arial" panose="020B0604020202020204" pitchFamily="34" charset="0"/>
                        </a:rPr>
                        <a:t>0.7</a:t>
                      </a:r>
                      <a:endParaRPr sz="1400" b="0" dirty="0">
                        <a:latin typeface="Arial" panose="020B0604020202020204" pitchFamily="34" charset="0"/>
                        <a:cs typeface="Arial" panose="020B0604020202020204" pitchFamily="34" charset="0"/>
                      </a:endParaRPr>
                    </a:p>
                  </a:txBody>
                  <a:tcPr marL="0" marR="0" marT="5080" marB="0" anchor="ctr"/>
                </a:tc>
                <a:tc>
                  <a:txBody>
                    <a:bodyPr/>
                    <a:lstStyle/>
                    <a:p>
                      <a:pPr algn="ctr">
                        <a:lnSpc>
                          <a:spcPts val="1195"/>
                        </a:lnSpc>
                        <a:spcBef>
                          <a:spcPts val="40"/>
                        </a:spcBef>
                      </a:pPr>
                      <a:r>
                        <a:rPr sz="1400" b="0" spc="-25" dirty="0">
                          <a:latin typeface="Arial" panose="020B0604020202020204" pitchFamily="34" charset="0"/>
                          <a:cs typeface="Arial" panose="020B0604020202020204" pitchFamily="34" charset="0"/>
                        </a:rPr>
                        <a:t>700</a:t>
                      </a:r>
                      <a:endParaRPr sz="1400" b="0" dirty="0">
                        <a:latin typeface="Arial" panose="020B0604020202020204" pitchFamily="34" charset="0"/>
                        <a:cs typeface="Arial" panose="020B0604020202020204" pitchFamily="34" charset="0"/>
                      </a:endParaRPr>
                    </a:p>
                  </a:txBody>
                  <a:tcPr marL="0" marR="0" marT="5080" marB="0" anchor="ctr"/>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37205477"/>
                  </a:ext>
                </a:extLst>
              </a:tr>
              <a:tr h="276238">
                <a:tc>
                  <a:txBody>
                    <a:bodyPr/>
                    <a:lstStyle/>
                    <a:p>
                      <a:pPr algn="ctr">
                        <a:lnSpc>
                          <a:spcPts val="1195"/>
                        </a:lnSpc>
                        <a:spcBef>
                          <a:spcPts val="40"/>
                        </a:spcBef>
                      </a:pPr>
                      <a:r>
                        <a:rPr sz="1400" b="0" spc="-25" dirty="0">
                          <a:latin typeface="Arial" panose="020B0604020202020204" pitchFamily="34" charset="0"/>
                          <a:cs typeface="Arial" panose="020B0604020202020204" pitchFamily="34" charset="0"/>
                        </a:rPr>
                        <a:t>0.8</a:t>
                      </a:r>
                      <a:endParaRPr sz="1400" b="0" dirty="0">
                        <a:latin typeface="Arial" panose="020B0604020202020204" pitchFamily="34" charset="0"/>
                        <a:cs typeface="Arial" panose="020B0604020202020204" pitchFamily="34" charset="0"/>
                      </a:endParaRPr>
                    </a:p>
                  </a:txBody>
                  <a:tcPr marL="0" marR="0" marT="5080" marB="0" anchor="ctr"/>
                </a:tc>
                <a:tc>
                  <a:txBody>
                    <a:bodyPr/>
                    <a:lstStyle/>
                    <a:p>
                      <a:pPr algn="ctr">
                        <a:lnSpc>
                          <a:spcPts val="1195"/>
                        </a:lnSpc>
                        <a:spcBef>
                          <a:spcPts val="40"/>
                        </a:spcBef>
                      </a:pPr>
                      <a:r>
                        <a:rPr sz="1400" b="0" spc="-20" dirty="0">
                          <a:latin typeface="Arial" panose="020B0604020202020204" pitchFamily="34" charset="0"/>
                          <a:cs typeface="Arial" panose="020B0604020202020204" pitchFamily="34" charset="0"/>
                        </a:rPr>
                        <a:t>1000</a:t>
                      </a:r>
                      <a:endParaRPr sz="1400" b="0" dirty="0">
                        <a:latin typeface="Arial" panose="020B0604020202020204" pitchFamily="34" charset="0"/>
                        <a:cs typeface="Arial" panose="020B0604020202020204" pitchFamily="34" charset="0"/>
                      </a:endParaRPr>
                    </a:p>
                  </a:txBody>
                  <a:tcPr marL="0" marR="0" marT="5080" marB="0" anchor="ctr"/>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004557155"/>
                  </a:ext>
                </a:extLst>
              </a:tr>
              <a:tr h="276238">
                <a:tc>
                  <a:txBody>
                    <a:bodyPr/>
                    <a:lstStyle/>
                    <a:p>
                      <a:pPr algn="ctr">
                        <a:lnSpc>
                          <a:spcPts val="1230"/>
                        </a:lnSpc>
                        <a:spcBef>
                          <a:spcPts val="5"/>
                        </a:spcBef>
                      </a:pPr>
                      <a:r>
                        <a:rPr sz="1400" b="0" spc="-25" dirty="0">
                          <a:latin typeface="Arial" panose="020B0604020202020204" pitchFamily="34" charset="0"/>
                          <a:cs typeface="Arial" panose="020B0604020202020204" pitchFamily="34" charset="0"/>
                        </a:rPr>
                        <a:t>0.9</a:t>
                      </a:r>
                      <a:endParaRPr sz="1400" b="0">
                        <a:latin typeface="Arial" panose="020B0604020202020204" pitchFamily="34" charset="0"/>
                        <a:cs typeface="Arial" panose="020B0604020202020204" pitchFamily="34" charset="0"/>
                      </a:endParaRPr>
                    </a:p>
                  </a:txBody>
                  <a:tcPr marL="0" marR="0" marT="635" marB="0" anchor="ctr"/>
                </a:tc>
                <a:tc>
                  <a:txBody>
                    <a:bodyPr/>
                    <a:lstStyle/>
                    <a:p>
                      <a:pPr algn="ctr">
                        <a:lnSpc>
                          <a:spcPts val="1230"/>
                        </a:lnSpc>
                        <a:spcBef>
                          <a:spcPts val="5"/>
                        </a:spcBef>
                      </a:pPr>
                      <a:r>
                        <a:rPr sz="1400" b="0" spc="-20" dirty="0">
                          <a:latin typeface="Arial" panose="020B0604020202020204" pitchFamily="34" charset="0"/>
                          <a:cs typeface="Arial" panose="020B0604020202020204" pitchFamily="34" charset="0"/>
                        </a:rPr>
                        <a:t>1400</a:t>
                      </a:r>
                      <a:endParaRPr sz="1400" b="0" dirty="0">
                        <a:latin typeface="Arial" panose="020B0604020202020204" pitchFamily="34" charset="0"/>
                        <a:cs typeface="Arial" panose="020B0604020202020204" pitchFamily="34" charset="0"/>
                      </a:endParaRPr>
                    </a:p>
                  </a:txBody>
                  <a:tcPr marL="0" marR="0" marT="635" marB="0" anchor="ctr"/>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937149959"/>
                  </a:ext>
                </a:extLst>
              </a:tr>
              <a:tr h="276238">
                <a:tc>
                  <a:txBody>
                    <a:bodyPr/>
                    <a:lstStyle/>
                    <a:p>
                      <a:pPr algn="ctr">
                        <a:lnSpc>
                          <a:spcPts val="1230"/>
                        </a:lnSpc>
                        <a:spcBef>
                          <a:spcPts val="5"/>
                        </a:spcBef>
                      </a:pPr>
                      <a:r>
                        <a:rPr sz="1400" b="0" spc="-50" dirty="0">
                          <a:latin typeface="Arial" panose="020B0604020202020204" pitchFamily="34" charset="0"/>
                          <a:cs typeface="Arial" panose="020B0604020202020204" pitchFamily="34" charset="0"/>
                        </a:rPr>
                        <a:t>1</a:t>
                      </a:r>
                      <a:endParaRPr sz="1400" b="0">
                        <a:latin typeface="Arial" panose="020B0604020202020204" pitchFamily="34" charset="0"/>
                        <a:cs typeface="Arial" panose="020B0604020202020204" pitchFamily="34" charset="0"/>
                      </a:endParaRPr>
                    </a:p>
                  </a:txBody>
                  <a:tcPr marL="0" marR="0" marT="635" marB="0" anchor="ctr"/>
                </a:tc>
                <a:tc>
                  <a:txBody>
                    <a:bodyPr/>
                    <a:lstStyle/>
                    <a:p>
                      <a:pPr algn="ctr">
                        <a:lnSpc>
                          <a:spcPts val="1230"/>
                        </a:lnSpc>
                        <a:spcBef>
                          <a:spcPts val="5"/>
                        </a:spcBef>
                      </a:pPr>
                      <a:r>
                        <a:rPr sz="1400" b="0" spc="-20" dirty="0">
                          <a:latin typeface="Arial" panose="020B0604020202020204" pitchFamily="34" charset="0"/>
                          <a:cs typeface="Arial" panose="020B0604020202020204" pitchFamily="34" charset="0"/>
                        </a:rPr>
                        <a:t>1870</a:t>
                      </a:r>
                      <a:endParaRPr sz="1400" b="0" dirty="0">
                        <a:latin typeface="Arial" panose="020B0604020202020204" pitchFamily="34" charset="0"/>
                        <a:cs typeface="Arial" panose="020B0604020202020204" pitchFamily="34" charset="0"/>
                      </a:endParaRPr>
                    </a:p>
                  </a:txBody>
                  <a:tcPr marL="0" marR="0" marT="635" marB="0" anchor="ctr"/>
                </a:tc>
                <a:tc>
                  <a:txBody>
                    <a:bodyPr/>
                    <a:lstStyle/>
                    <a:p>
                      <a:pPr algn="ctr">
                        <a:lnSpc>
                          <a:spcPts val="1155"/>
                        </a:lnSpc>
                        <a:spcBef>
                          <a:spcPts val="20"/>
                        </a:spcBef>
                      </a:pP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871419509"/>
                  </a:ext>
                </a:extLst>
              </a:tr>
              <a:tr h="276238">
                <a:tc>
                  <a:txBody>
                    <a:bodyPr/>
                    <a:lstStyle/>
                    <a:p>
                      <a:pPr algn="ctr">
                        <a:lnSpc>
                          <a:spcPts val="1230"/>
                        </a:lnSpc>
                        <a:spcBef>
                          <a:spcPts val="5"/>
                        </a:spcBef>
                      </a:pPr>
                      <a:r>
                        <a:rPr sz="1400" b="0" spc="-25" dirty="0">
                          <a:latin typeface="Arial" panose="020B0604020202020204" pitchFamily="34" charset="0"/>
                          <a:cs typeface="Arial" panose="020B0604020202020204" pitchFamily="34" charset="0"/>
                        </a:rPr>
                        <a:t>1.1</a:t>
                      </a:r>
                      <a:endParaRPr sz="1400" b="0">
                        <a:latin typeface="Arial" panose="020B0604020202020204" pitchFamily="34" charset="0"/>
                        <a:cs typeface="Arial" panose="020B0604020202020204" pitchFamily="34" charset="0"/>
                      </a:endParaRPr>
                    </a:p>
                  </a:txBody>
                  <a:tcPr marL="0" marR="0" marT="635" marB="0" anchor="ctr"/>
                </a:tc>
                <a:tc>
                  <a:txBody>
                    <a:bodyPr/>
                    <a:lstStyle/>
                    <a:p>
                      <a:pPr algn="ctr">
                        <a:lnSpc>
                          <a:spcPts val="1230"/>
                        </a:lnSpc>
                        <a:spcBef>
                          <a:spcPts val="5"/>
                        </a:spcBef>
                      </a:pPr>
                      <a:r>
                        <a:rPr sz="1400" b="0" spc="-20" dirty="0">
                          <a:latin typeface="Arial" panose="020B0604020202020204" pitchFamily="34" charset="0"/>
                          <a:cs typeface="Arial" panose="020B0604020202020204" pitchFamily="34" charset="0"/>
                        </a:rPr>
                        <a:t>2300</a:t>
                      </a:r>
                      <a:endParaRPr sz="1400" b="0" dirty="0">
                        <a:latin typeface="Arial" panose="020B0604020202020204" pitchFamily="34" charset="0"/>
                        <a:cs typeface="Arial" panose="020B0604020202020204" pitchFamily="34" charset="0"/>
                      </a:endParaRPr>
                    </a:p>
                  </a:txBody>
                  <a:tcPr marL="0" marR="0" marT="635" marB="0" anchor="ctr"/>
                </a:tc>
                <a:tc>
                  <a:txBody>
                    <a:bodyPr/>
                    <a:lstStyle/>
                    <a:p>
                      <a:pPr algn="ctr">
                        <a:lnSpc>
                          <a:spcPts val="1155"/>
                        </a:lnSpc>
                        <a:spcBef>
                          <a:spcPts val="20"/>
                        </a:spcBef>
                      </a:pP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3391905365"/>
                  </a:ext>
                </a:extLst>
              </a:tr>
              <a:tr h="276238">
                <a:tc>
                  <a:txBody>
                    <a:bodyPr/>
                    <a:lstStyle/>
                    <a:p>
                      <a:pPr algn="ctr">
                        <a:lnSpc>
                          <a:spcPts val="1230"/>
                        </a:lnSpc>
                        <a:spcBef>
                          <a:spcPts val="5"/>
                        </a:spcBef>
                      </a:pPr>
                      <a:r>
                        <a:rPr sz="1400" b="0" spc="-25" dirty="0">
                          <a:latin typeface="Arial" panose="020B0604020202020204" pitchFamily="34" charset="0"/>
                          <a:cs typeface="Arial" panose="020B0604020202020204" pitchFamily="34" charset="0"/>
                        </a:rPr>
                        <a:t>1.2</a:t>
                      </a:r>
                      <a:endParaRPr sz="1400" b="0">
                        <a:latin typeface="Arial" panose="020B0604020202020204" pitchFamily="34" charset="0"/>
                        <a:cs typeface="Arial" panose="020B0604020202020204" pitchFamily="34" charset="0"/>
                      </a:endParaRPr>
                    </a:p>
                  </a:txBody>
                  <a:tcPr marL="0" marR="0" marT="635" marB="0" anchor="ctr"/>
                </a:tc>
                <a:tc>
                  <a:txBody>
                    <a:bodyPr/>
                    <a:lstStyle/>
                    <a:p>
                      <a:pPr algn="ctr">
                        <a:lnSpc>
                          <a:spcPts val="1230"/>
                        </a:lnSpc>
                        <a:spcBef>
                          <a:spcPts val="5"/>
                        </a:spcBef>
                      </a:pPr>
                      <a:r>
                        <a:rPr sz="1400" b="0" spc="-20" dirty="0">
                          <a:latin typeface="Arial" panose="020B0604020202020204" pitchFamily="34" charset="0"/>
                          <a:cs typeface="Arial" panose="020B0604020202020204" pitchFamily="34" charset="0"/>
                        </a:rPr>
                        <a:t>2900</a:t>
                      </a:r>
                      <a:endParaRPr sz="1400" b="0" dirty="0">
                        <a:latin typeface="Arial" panose="020B0604020202020204" pitchFamily="34" charset="0"/>
                        <a:cs typeface="Arial" panose="020B0604020202020204" pitchFamily="34" charset="0"/>
                      </a:endParaRPr>
                    </a:p>
                  </a:txBody>
                  <a:tcPr marL="0" marR="0" marT="635" marB="0" anchor="ctr"/>
                </a:tc>
                <a:tc>
                  <a:txBody>
                    <a:bodyPr/>
                    <a:lstStyle/>
                    <a:p>
                      <a:pPr algn="ctr">
                        <a:lnSpc>
                          <a:spcPts val="1155"/>
                        </a:lnSpc>
                        <a:spcBef>
                          <a:spcPts val="20"/>
                        </a:spcBef>
                      </a:pP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2414477797"/>
                  </a:ext>
                </a:extLst>
              </a:tr>
            </a:tbl>
          </a:graphicData>
        </a:graphic>
      </p:graphicFrame>
      <p:sp>
        <p:nvSpPr>
          <p:cNvPr id="22" name="object 10">
            <a:extLst>
              <a:ext uri="{FF2B5EF4-FFF2-40B4-BE49-F238E27FC236}">
                <a16:creationId xmlns:a16="http://schemas.microsoft.com/office/drawing/2014/main" id="{3C8B3D81-0F8A-86DF-7A9A-8DF684A1423D}"/>
              </a:ext>
            </a:extLst>
          </p:cNvPr>
          <p:cNvSpPr txBox="1"/>
          <p:nvPr/>
        </p:nvSpPr>
        <p:spPr>
          <a:xfrm>
            <a:off x="6248400" y="9615359"/>
            <a:ext cx="3306070" cy="228268"/>
          </a:xfrm>
          <a:prstGeom prst="rect">
            <a:avLst/>
          </a:prstGeom>
        </p:spPr>
        <p:txBody>
          <a:bodyPr vert="horz" wrap="square" lIns="0" tIns="12700" rIns="0" bIns="0" rtlCol="0">
            <a:spAutoFit/>
          </a:bodyPr>
          <a:lstStyle/>
          <a:p>
            <a:pPr marL="12700" algn="ctr">
              <a:lnSpc>
                <a:spcPct val="100000"/>
              </a:lnSpc>
              <a:spcBef>
                <a:spcPts val="100"/>
              </a:spcBef>
            </a:pPr>
            <a:r>
              <a:rPr sz="1400" b="1" dirty="0">
                <a:latin typeface="Arial"/>
                <a:cs typeface="Arial"/>
              </a:rPr>
              <a:t>Off</a:t>
            </a:r>
            <a:r>
              <a:rPr sz="1400" b="1" spc="-45" dirty="0">
                <a:latin typeface="Arial"/>
                <a:cs typeface="Arial"/>
              </a:rPr>
              <a:t> </a:t>
            </a:r>
            <a:r>
              <a:rPr sz="1400" b="1" dirty="0">
                <a:latin typeface="Arial"/>
                <a:cs typeface="Arial"/>
              </a:rPr>
              <a:t>Bottom</a:t>
            </a:r>
            <a:r>
              <a:rPr sz="1400" b="1" spc="-45" dirty="0">
                <a:latin typeface="Arial"/>
                <a:cs typeface="Arial"/>
              </a:rPr>
              <a:t> </a:t>
            </a:r>
            <a:r>
              <a:rPr sz="1400" b="1" spc="-10" dirty="0">
                <a:latin typeface="Arial"/>
                <a:cs typeface="Arial"/>
              </a:rPr>
              <a:t>Parameter</a:t>
            </a:r>
            <a:endParaRPr sz="1400" b="1" dirty="0">
              <a:latin typeface="Arial"/>
              <a:cs typeface="Arial"/>
            </a:endParaRPr>
          </a:p>
        </p:txBody>
      </p:sp>
      <p:sp>
        <p:nvSpPr>
          <p:cNvPr id="23" name="object 11">
            <a:extLst>
              <a:ext uri="{FF2B5EF4-FFF2-40B4-BE49-F238E27FC236}">
                <a16:creationId xmlns:a16="http://schemas.microsoft.com/office/drawing/2014/main" id="{4AF85CD6-0992-BF34-D7BE-2E0F7FA7CB51}"/>
              </a:ext>
            </a:extLst>
          </p:cNvPr>
          <p:cNvSpPr txBox="1"/>
          <p:nvPr/>
        </p:nvSpPr>
        <p:spPr>
          <a:xfrm>
            <a:off x="1193142" y="9540461"/>
            <a:ext cx="3354792" cy="228268"/>
          </a:xfrm>
          <a:prstGeom prst="rect">
            <a:avLst/>
          </a:prstGeom>
        </p:spPr>
        <p:txBody>
          <a:bodyPr vert="horz" wrap="square" lIns="0" tIns="12700" rIns="0" bIns="0" rtlCol="0">
            <a:spAutoFit/>
          </a:bodyPr>
          <a:lstStyle/>
          <a:p>
            <a:pPr marL="547370" marR="5080" indent="-535305" algn="ctr">
              <a:lnSpc>
                <a:spcPct val="100000"/>
              </a:lnSpc>
              <a:spcBef>
                <a:spcPts val="100"/>
              </a:spcBef>
            </a:pPr>
            <a:r>
              <a:rPr sz="1400" b="1" dirty="0">
                <a:latin typeface="Arial"/>
                <a:cs typeface="Arial"/>
              </a:rPr>
              <a:t>Function</a:t>
            </a:r>
            <a:r>
              <a:rPr sz="1400" b="1" spc="-90" dirty="0">
                <a:latin typeface="Arial"/>
                <a:cs typeface="Arial"/>
              </a:rPr>
              <a:t> </a:t>
            </a:r>
            <a:r>
              <a:rPr sz="1400" b="1" spc="-40" dirty="0">
                <a:latin typeface="Arial"/>
                <a:cs typeface="Arial"/>
              </a:rPr>
              <a:t>Test</a:t>
            </a:r>
            <a:r>
              <a:rPr sz="1400" b="1" spc="-45" dirty="0">
                <a:latin typeface="Arial"/>
                <a:cs typeface="Arial"/>
              </a:rPr>
              <a:t> </a:t>
            </a:r>
            <a:r>
              <a:rPr sz="1400" b="1" dirty="0">
                <a:latin typeface="Arial"/>
                <a:cs typeface="Arial"/>
              </a:rPr>
              <a:t>BHA</a:t>
            </a:r>
            <a:r>
              <a:rPr sz="1400" b="1" spc="-85" dirty="0">
                <a:latin typeface="Arial"/>
                <a:cs typeface="Arial"/>
              </a:rPr>
              <a:t> </a:t>
            </a:r>
            <a:r>
              <a:rPr sz="1400" b="1" spc="-25" dirty="0">
                <a:latin typeface="Arial"/>
                <a:cs typeface="Arial"/>
              </a:rPr>
              <a:t>at </a:t>
            </a:r>
            <a:r>
              <a:rPr sz="1400" b="1" spc="-10" dirty="0">
                <a:latin typeface="Arial"/>
                <a:cs typeface="Arial"/>
              </a:rPr>
              <a:t>surface</a:t>
            </a:r>
            <a:endParaRPr sz="1400" b="1" dirty="0">
              <a:latin typeface="Arial"/>
              <a:cs typeface="Arial"/>
            </a:endParaRPr>
          </a:p>
        </p:txBody>
      </p:sp>
    </p:spTree>
    <p:extLst>
      <p:ext uri="{BB962C8B-B14F-4D97-AF65-F5344CB8AC3E}">
        <p14:creationId xmlns:p14="http://schemas.microsoft.com/office/powerpoint/2010/main" val="17345659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51B1D-274E-7C36-4655-E8A40EAF5EEC}"/>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76E7C06F-3BD1-6F5B-55F7-5D3628976007}"/>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B7BA82C8-03DD-F625-7ACF-EE74550B249F}"/>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DD50B745-33DA-0C55-18DF-92E742BED88F}"/>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4BD92094-DC55-BEB0-9D1E-0A1F0372A8AE}"/>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A86F0850-E71D-706B-31BC-299973F975D9}"/>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C793BBC3-1E0F-B8EF-F6D8-E9C6C2C6D485}"/>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5B684519-C7B5-BBEC-F573-5A64FB61D832}"/>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2E25C504-EFDA-B66B-8029-E786EDAAEAD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0251E44F-117A-1F6B-0CFC-1EFEE9645439}"/>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1FF334D8-B88D-E5B0-4C3C-E9FCD48AB907}"/>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35657FCC-5C16-F912-4492-E2D7A416D6EA}"/>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Milling with 2.28” Junk</a:t>
            </a:r>
          </a:p>
        </p:txBody>
      </p:sp>
      <p:sp>
        <p:nvSpPr>
          <p:cNvPr id="41" name="TextBox 3">
            <a:extLst>
              <a:ext uri="{FF2B5EF4-FFF2-40B4-BE49-F238E27FC236}">
                <a16:creationId xmlns:a16="http://schemas.microsoft.com/office/drawing/2014/main" id="{BD139556-459C-8130-B5D5-CE57C7CD2FA5}"/>
              </a:ext>
            </a:extLst>
          </p:cNvPr>
          <p:cNvSpPr txBox="1"/>
          <p:nvPr/>
        </p:nvSpPr>
        <p:spPr>
          <a:xfrm>
            <a:off x="838200" y="814348"/>
            <a:ext cx="2570874"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Mill Bit</a:t>
            </a:r>
          </a:p>
        </p:txBody>
      </p:sp>
      <p:sp>
        <p:nvSpPr>
          <p:cNvPr id="6" name="object 10">
            <a:extLst>
              <a:ext uri="{FF2B5EF4-FFF2-40B4-BE49-F238E27FC236}">
                <a16:creationId xmlns:a16="http://schemas.microsoft.com/office/drawing/2014/main" id="{E9425220-F53E-175A-5D6E-3596DE36AFCA}"/>
              </a:ext>
            </a:extLst>
          </p:cNvPr>
          <p:cNvSpPr txBox="1"/>
          <p:nvPr/>
        </p:nvSpPr>
        <p:spPr>
          <a:xfrm>
            <a:off x="13823484" y="1473669"/>
            <a:ext cx="41910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4th September 2024 – 6th September 2024</a:t>
            </a:r>
          </a:p>
        </p:txBody>
      </p:sp>
      <p:pic>
        <p:nvPicPr>
          <p:cNvPr id="17" name="Picture 16">
            <a:extLst>
              <a:ext uri="{FF2B5EF4-FFF2-40B4-BE49-F238E27FC236}">
                <a16:creationId xmlns:a16="http://schemas.microsoft.com/office/drawing/2014/main" id="{A445D64A-C1F0-04F6-AE84-C7F966D951F5}"/>
              </a:ext>
            </a:extLst>
          </p:cNvPr>
          <p:cNvPicPr>
            <a:picLocks noChangeAspect="1"/>
          </p:cNvPicPr>
          <p:nvPr/>
        </p:nvPicPr>
        <p:blipFill>
          <a:blip r:embed="rId10"/>
          <a:stretch>
            <a:fillRect/>
          </a:stretch>
        </p:blipFill>
        <p:spPr>
          <a:xfrm>
            <a:off x="4095855" y="1240109"/>
            <a:ext cx="7683651" cy="8852902"/>
          </a:xfrm>
          <a:prstGeom prst="rect">
            <a:avLst/>
          </a:prstGeom>
        </p:spPr>
      </p:pic>
    </p:spTree>
    <p:extLst>
      <p:ext uri="{BB962C8B-B14F-4D97-AF65-F5344CB8AC3E}">
        <p14:creationId xmlns:p14="http://schemas.microsoft.com/office/powerpoint/2010/main" val="23032573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C3BC89-B816-EA69-B950-C22002667AD5}"/>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78C1C4EB-8CBC-224B-8217-595C44F470FB}"/>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07D33B2B-335B-48F6-664C-8D72E4F77B2F}"/>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DCE358A1-0704-2B4E-ED3D-76E683DE3E8D}"/>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6BECE23B-3776-33A6-7D15-39FBD05C1922}"/>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C979107E-79F0-0074-F675-254E783C18CD}"/>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971BC523-1A1A-496A-3D20-9236BBB9905D}"/>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8C3643D6-C02B-0153-2C42-DBE81136209D}"/>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AFA73C5C-DAD4-989F-2571-6DA91817F9A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5D792211-BD79-EEA4-4B80-E867BAC28789}"/>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4B79FA1C-0F1E-E407-9156-5DB16F935280}"/>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B999A6ED-995B-2576-890E-FA8A883CB0F2}"/>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Milling with 2.28” Junk</a:t>
            </a:r>
          </a:p>
        </p:txBody>
      </p:sp>
      <p:sp>
        <p:nvSpPr>
          <p:cNvPr id="41" name="TextBox 3">
            <a:extLst>
              <a:ext uri="{FF2B5EF4-FFF2-40B4-BE49-F238E27FC236}">
                <a16:creationId xmlns:a16="http://schemas.microsoft.com/office/drawing/2014/main" id="{498B3260-0C95-D359-1F35-98C74F6EB7FB}"/>
              </a:ext>
            </a:extLst>
          </p:cNvPr>
          <p:cNvSpPr txBox="1"/>
          <p:nvPr/>
        </p:nvSpPr>
        <p:spPr>
          <a:xfrm>
            <a:off x="838200" y="814348"/>
            <a:ext cx="118110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Mill Bit with Additional Acid Soaking</a:t>
            </a:r>
          </a:p>
        </p:txBody>
      </p:sp>
      <p:sp>
        <p:nvSpPr>
          <p:cNvPr id="6" name="object 10">
            <a:extLst>
              <a:ext uri="{FF2B5EF4-FFF2-40B4-BE49-F238E27FC236}">
                <a16:creationId xmlns:a16="http://schemas.microsoft.com/office/drawing/2014/main" id="{DF122A19-AEA9-30E7-5776-816FA9FD2A5E}"/>
              </a:ext>
            </a:extLst>
          </p:cNvPr>
          <p:cNvSpPr txBox="1"/>
          <p:nvPr/>
        </p:nvSpPr>
        <p:spPr>
          <a:xfrm>
            <a:off x="13823484" y="1473669"/>
            <a:ext cx="41910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9th September 2024 – 11th September 2024</a:t>
            </a:r>
          </a:p>
        </p:txBody>
      </p:sp>
      <p:pic>
        <p:nvPicPr>
          <p:cNvPr id="5" name="Picture 4">
            <a:extLst>
              <a:ext uri="{FF2B5EF4-FFF2-40B4-BE49-F238E27FC236}">
                <a16:creationId xmlns:a16="http://schemas.microsoft.com/office/drawing/2014/main" id="{B5D925DF-57A8-EFF5-8A23-AD727A0F4E95}"/>
              </a:ext>
            </a:extLst>
          </p:cNvPr>
          <p:cNvPicPr>
            <a:picLocks noChangeAspect="1"/>
          </p:cNvPicPr>
          <p:nvPr/>
        </p:nvPicPr>
        <p:blipFill>
          <a:blip r:embed="rId10"/>
          <a:stretch>
            <a:fillRect/>
          </a:stretch>
        </p:blipFill>
        <p:spPr>
          <a:xfrm>
            <a:off x="2133600" y="1994047"/>
            <a:ext cx="12896781" cy="8077038"/>
          </a:xfrm>
          <a:prstGeom prst="rect">
            <a:avLst/>
          </a:prstGeom>
        </p:spPr>
      </p:pic>
    </p:spTree>
    <p:extLst>
      <p:ext uri="{BB962C8B-B14F-4D97-AF65-F5344CB8AC3E}">
        <p14:creationId xmlns:p14="http://schemas.microsoft.com/office/powerpoint/2010/main" val="361662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85000A-0FE7-8569-5232-445718FE5A18}"/>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0936AB27-020D-BCAC-DA1C-4EDD08D042AB}"/>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9792EC80-DFCD-A662-9CAE-4D675233B877}"/>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77F5E7DD-F142-180D-FBFB-8DD728A739B4}"/>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5C22F8B4-124B-2A58-7F5D-C28BEDF9340C}"/>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0F828DF3-D8E0-D0AD-9D3F-C8B69AF86E8E}"/>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B0C67635-1583-106A-CB9E-0C55692E74B4}"/>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2F248341-F17F-E5E2-D6B3-F2ACAB7F01FD}"/>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A97E0CE5-EF41-E1DD-AA13-FDC878737C9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A64204E3-A2F7-F613-FCEA-0D8F11F3F134}"/>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6020393F-051E-E553-E0DB-46B1D3C16346}"/>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9398E40A-C1D5-F2AC-60BF-35253E8BD99A}"/>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Milling with 2.28” Junk</a:t>
            </a:r>
          </a:p>
        </p:txBody>
      </p:sp>
      <p:sp>
        <p:nvSpPr>
          <p:cNvPr id="41" name="TextBox 3">
            <a:extLst>
              <a:ext uri="{FF2B5EF4-FFF2-40B4-BE49-F238E27FC236}">
                <a16:creationId xmlns:a16="http://schemas.microsoft.com/office/drawing/2014/main" id="{52FCBA8A-85D2-1DFA-10E7-8B9C2984E92D}"/>
              </a:ext>
            </a:extLst>
          </p:cNvPr>
          <p:cNvSpPr txBox="1"/>
          <p:nvPr/>
        </p:nvSpPr>
        <p:spPr>
          <a:xfrm>
            <a:off x="838200" y="814348"/>
            <a:ext cx="118110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Mill Bit with Additional Acid Soaking</a:t>
            </a:r>
          </a:p>
        </p:txBody>
      </p:sp>
      <p:sp>
        <p:nvSpPr>
          <p:cNvPr id="6" name="object 10">
            <a:extLst>
              <a:ext uri="{FF2B5EF4-FFF2-40B4-BE49-F238E27FC236}">
                <a16:creationId xmlns:a16="http://schemas.microsoft.com/office/drawing/2014/main" id="{F03FF516-8F94-4F7B-E062-0B41435DF09A}"/>
              </a:ext>
            </a:extLst>
          </p:cNvPr>
          <p:cNvSpPr txBox="1"/>
          <p:nvPr/>
        </p:nvSpPr>
        <p:spPr>
          <a:xfrm>
            <a:off x="13823484" y="1473669"/>
            <a:ext cx="41910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9th September 2024 – 11th September 2024</a:t>
            </a:r>
          </a:p>
        </p:txBody>
      </p:sp>
      <p:pic>
        <p:nvPicPr>
          <p:cNvPr id="7" name="Picture 6">
            <a:extLst>
              <a:ext uri="{FF2B5EF4-FFF2-40B4-BE49-F238E27FC236}">
                <a16:creationId xmlns:a16="http://schemas.microsoft.com/office/drawing/2014/main" id="{C49D9622-6EFA-275E-1AAB-CFD234F5FBF5}"/>
              </a:ext>
            </a:extLst>
          </p:cNvPr>
          <p:cNvPicPr>
            <a:picLocks noChangeAspect="1"/>
          </p:cNvPicPr>
          <p:nvPr/>
        </p:nvPicPr>
        <p:blipFill>
          <a:blip r:embed="rId10"/>
          <a:stretch>
            <a:fillRect/>
          </a:stretch>
        </p:blipFill>
        <p:spPr>
          <a:xfrm>
            <a:off x="1267737" y="1644306"/>
            <a:ext cx="14320552" cy="8378936"/>
          </a:xfrm>
          <a:prstGeom prst="rect">
            <a:avLst/>
          </a:prstGeom>
        </p:spPr>
      </p:pic>
    </p:spTree>
    <p:extLst>
      <p:ext uri="{BB962C8B-B14F-4D97-AF65-F5344CB8AC3E}">
        <p14:creationId xmlns:p14="http://schemas.microsoft.com/office/powerpoint/2010/main" val="12367689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A3347-D4DA-AA7E-F049-6F4D1461FFBC}"/>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3FD29722-F622-423E-6530-D112F4F4CB74}"/>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F5C5CD34-878C-9D36-DD61-3A4B499D4EA1}"/>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88B628BF-BD8F-37F7-9F49-6E96A060052D}"/>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2DF1F5E5-31A8-D724-B306-8B35F112B4E9}"/>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5BC1E909-F225-A000-4046-901192B3E493}"/>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CCAD513D-1A8D-91E1-7F4A-822EE0BFFAC7}"/>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F682DC65-62F0-BF59-BAE5-C80CFD409967}"/>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3CBB52C1-59F6-D059-1710-77125479AF7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AA4C8AC5-1802-5F79-374A-9DEFFD3E03B9}"/>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10CFCFDD-75FE-F136-95AD-6A72410B2AF7}"/>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292E86CC-CB13-79D5-E4A5-20531CB8AB88}"/>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Milling with 2.28” Junk</a:t>
            </a:r>
          </a:p>
        </p:txBody>
      </p:sp>
      <p:sp>
        <p:nvSpPr>
          <p:cNvPr id="41" name="TextBox 3">
            <a:extLst>
              <a:ext uri="{FF2B5EF4-FFF2-40B4-BE49-F238E27FC236}">
                <a16:creationId xmlns:a16="http://schemas.microsoft.com/office/drawing/2014/main" id="{704A5DBF-C843-696B-5D64-C9FCCEAACB0F}"/>
              </a:ext>
            </a:extLst>
          </p:cNvPr>
          <p:cNvSpPr txBox="1"/>
          <p:nvPr/>
        </p:nvSpPr>
        <p:spPr>
          <a:xfrm>
            <a:off x="838200" y="814348"/>
            <a:ext cx="118110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Mill Bit with Additional Acid Soaking</a:t>
            </a:r>
          </a:p>
        </p:txBody>
      </p:sp>
      <p:sp>
        <p:nvSpPr>
          <p:cNvPr id="6" name="object 10">
            <a:extLst>
              <a:ext uri="{FF2B5EF4-FFF2-40B4-BE49-F238E27FC236}">
                <a16:creationId xmlns:a16="http://schemas.microsoft.com/office/drawing/2014/main" id="{93E085B5-FC9D-4C97-3D38-66A15A114FBF}"/>
              </a:ext>
            </a:extLst>
          </p:cNvPr>
          <p:cNvSpPr txBox="1"/>
          <p:nvPr/>
        </p:nvSpPr>
        <p:spPr>
          <a:xfrm>
            <a:off x="13823484" y="1473669"/>
            <a:ext cx="41910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9th September 2024 – 11th September 2024</a:t>
            </a:r>
          </a:p>
        </p:txBody>
      </p:sp>
      <p:sp>
        <p:nvSpPr>
          <p:cNvPr id="5" name="TextBox 24">
            <a:extLst>
              <a:ext uri="{FF2B5EF4-FFF2-40B4-BE49-F238E27FC236}">
                <a16:creationId xmlns:a16="http://schemas.microsoft.com/office/drawing/2014/main" id="{EF39BA64-C9C4-2009-F926-65BC491C379B}"/>
              </a:ext>
            </a:extLst>
          </p:cNvPr>
          <p:cNvSpPr txBox="1"/>
          <p:nvPr/>
        </p:nvSpPr>
        <p:spPr>
          <a:xfrm>
            <a:off x="747832" y="1954924"/>
            <a:ext cx="16701968" cy="5539978"/>
          </a:xfrm>
          <a:prstGeom prst="rect">
            <a:avLst/>
          </a:prstGeom>
        </p:spPr>
        <p:txBody>
          <a:bodyPr wrap="square" lIns="0" tIns="0" rIns="0" bIns="0" rtlCol="0" anchor="t">
            <a:spAutoFit/>
          </a:bodyPr>
          <a:lstStyle/>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 pumping until 10 m above last known HUD at 2,613 m/8,573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without pumping to tag HUD. Tag HUD at depth 8,625 ft/2,629 m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Spot 10 </a:t>
            </a:r>
            <a:r>
              <a:rPr lang="en-US" sz="2500" dirty="0" err="1">
                <a:solidFill>
                  <a:srgbClr val="000000"/>
                </a:solidFill>
                <a:latin typeface="Hind Guntur Light"/>
                <a:ea typeface="Hind Guntur Light"/>
                <a:cs typeface="Hind Guntur Light"/>
                <a:sym typeface="Hind Guntur Light"/>
              </a:rPr>
              <a:t>bbls</a:t>
            </a:r>
            <a:r>
              <a:rPr lang="en-US" sz="2500" dirty="0">
                <a:solidFill>
                  <a:srgbClr val="000000"/>
                </a:solidFill>
                <a:latin typeface="Hind Guntur Light"/>
                <a:ea typeface="Hind Guntur Light"/>
                <a:cs typeface="Hind Guntur Light"/>
                <a:sym typeface="Hind Guntur Light"/>
              </a:rPr>
              <a:t> 10% HCl and soak for 4 hours. Pickup 550m to safe depth during soaking period.</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until HUD depth while pumping nitrified injection water to unload acid until 1.5x tubing volume.</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for milling operation with pump rate 0.9 bpm. Observed Differential Pressure (DP) 300 psi and wait until normal weight observed. RIH bit by bit to mill the fish and mill about 2ft below HUD. (Normal RIH weight: 	2,700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 Set down Weight : 300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Pickup CT 30 ft and RIH to perform milling and able to pass through until depth 8,630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3rd attempt milling able to pass through HUD depth and continue milling until D No Go Nipple depth(8,776 ft MDDF). Reconfirm tag D No Go Nipple depth with SDW 1,500 lbs. Flag coil Yellow/Blue </a:t>
            </a:r>
            <a:r>
              <a:rPr lang="en-US" sz="2500" dirty="0" err="1">
                <a:solidFill>
                  <a:srgbClr val="000000"/>
                </a:solidFill>
                <a:latin typeface="Hind Guntur Light"/>
                <a:ea typeface="Hind Guntur Light"/>
                <a:cs typeface="Hind Guntur Light"/>
                <a:sym typeface="Hind Guntur Light"/>
              </a:rPr>
              <a:t>colour</a:t>
            </a:r>
            <a:r>
              <a:rPr lang="en-US" sz="2500" dirty="0">
                <a:solidFill>
                  <a:srgbClr val="000000"/>
                </a:solidFill>
                <a:latin typeface="Hind Guntur Light"/>
                <a:ea typeface="Hind Guntur Light"/>
                <a:cs typeface="Hind Guntur Light"/>
                <a:sym typeface="Hind Guntur Light"/>
              </a:rPr>
              <a:t>.</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POOH to surface and got information to re-run without pumping to D No Go Nipple, encounter HUD at 8,622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POOH to surface.</a:t>
            </a:r>
          </a:p>
        </p:txBody>
      </p:sp>
      <p:sp>
        <p:nvSpPr>
          <p:cNvPr id="13" name="object 2">
            <a:extLst>
              <a:ext uri="{FF2B5EF4-FFF2-40B4-BE49-F238E27FC236}">
                <a16:creationId xmlns:a16="http://schemas.microsoft.com/office/drawing/2014/main" id="{09668DB2-2F25-ABD8-FEAA-81C7E19BCD88}"/>
              </a:ext>
            </a:extLst>
          </p:cNvPr>
          <p:cNvSpPr txBox="1"/>
          <p:nvPr/>
        </p:nvSpPr>
        <p:spPr>
          <a:xfrm>
            <a:off x="11277600" y="9452871"/>
            <a:ext cx="3657600" cy="228268"/>
          </a:xfrm>
          <a:prstGeom prst="rect">
            <a:avLst/>
          </a:prstGeom>
        </p:spPr>
        <p:txBody>
          <a:bodyPr vert="horz" wrap="square" lIns="0" tIns="12700" rIns="0" bIns="0" rtlCol="0">
            <a:spAutoFit/>
          </a:bodyPr>
          <a:lstStyle/>
          <a:p>
            <a:pPr marL="80963" marR="648335" indent="11113" algn="ctr">
              <a:lnSpc>
                <a:spcPct val="100000"/>
              </a:lnSpc>
              <a:spcBef>
                <a:spcPts val="100"/>
              </a:spcBef>
            </a:pPr>
            <a:r>
              <a:rPr sz="1400" b="1" dirty="0">
                <a:latin typeface="Arial"/>
                <a:cs typeface="Arial"/>
              </a:rPr>
              <a:t>Junk</a:t>
            </a:r>
            <a:r>
              <a:rPr sz="1400" b="1" spc="-45" dirty="0">
                <a:latin typeface="Arial"/>
                <a:cs typeface="Arial"/>
              </a:rPr>
              <a:t> </a:t>
            </a:r>
            <a:r>
              <a:rPr sz="1400" b="1" dirty="0">
                <a:latin typeface="Arial"/>
                <a:cs typeface="Arial"/>
              </a:rPr>
              <a:t>Mil</a:t>
            </a:r>
            <a:r>
              <a:rPr sz="1400" b="1" spc="-25" dirty="0">
                <a:latin typeface="Arial"/>
                <a:cs typeface="Arial"/>
              </a:rPr>
              <a:t> </a:t>
            </a:r>
            <a:r>
              <a:rPr sz="1400" b="1" dirty="0">
                <a:latin typeface="Arial"/>
                <a:cs typeface="Arial"/>
              </a:rPr>
              <a:t>Bit</a:t>
            </a:r>
            <a:r>
              <a:rPr sz="1400" b="1" spc="-15" dirty="0">
                <a:latin typeface="Arial"/>
                <a:cs typeface="Arial"/>
              </a:rPr>
              <a:t> </a:t>
            </a:r>
            <a:r>
              <a:rPr sz="1400" b="1" dirty="0">
                <a:latin typeface="Arial"/>
                <a:cs typeface="Arial"/>
              </a:rPr>
              <a:t>Condition</a:t>
            </a:r>
            <a:r>
              <a:rPr sz="1400" b="1" spc="-45" dirty="0">
                <a:latin typeface="Arial"/>
                <a:cs typeface="Arial"/>
              </a:rPr>
              <a:t> </a:t>
            </a:r>
            <a:r>
              <a:rPr sz="1400" b="1" spc="-20" dirty="0">
                <a:latin typeface="Arial"/>
                <a:cs typeface="Arial"/>
              </a:rPr>
              <a:t>after </a:t>
            </a:r>
            <a:r>
              <a:rPr sz="1400" b="1" spc="-10" dirty="0">
                <a:latin typeface="Arial"/>
                <a:cs typeface="Arial"/>
              </a:rPr>
              <a:t>Millin</a:t>
            </a:r>
            <a:r>
              <a:rPr lang="en-US" sz="1400" b="1" spc="-10" dirty="0">
                <a:latin typeface="Arial"/>
                <a:cs typeface="Arial"/>
              </a:rPr>
              <a:t>g</a:t>
            </a:r>
            <a:endParaRPr sz="800" b="1" dirty="0">
              <a:latin typeface="Arial"/>
              <a:cs typeface="Arial"/>
            </a:endParaRPr>
          </a:p>
        </p:txBody>
      </p:sp>
      <p:pic>
        <p:nvPicPr>
          <p:cNvPr id="14" name="object 11">
            <a:extLst>
              <a:ext uri="{FF2B5EF4-FFF2-40B4-BE49-F238E27FC236}">
                <a16:creationId xmlns:a16="http://schemas.microsoft.com/office/drawing/2014/main" id="{90894CFD-3AD5-351F-2429-8390C6533C42}"/>
              </a:ext>
            </a:extLst>
          </p:cNvPr>
          <p:cNvPicPr/>
          <p:nvPr/>
        </p:nvPicPr>
        <p:blipFill>
          <a:blip r:embed="rId10" cstate="print"/>
          <a:stretch>
            <a:fillRect/>
          </a:stretch>
        </p:blipFill>
        <p:spPr>
          <a:xfrm>
            <a:off x="11811552" y="7302868"/>
            <a:ext cx="1675847" cy="2058416"/>
          </a:xfrm>
          <a:prstGeom prst="rect">
            <a:avLst/>
          </a:prstGeom>
          <a:ln>
            <a:solidFill>
              <a:schemeClr val="tx1"/>
            </a:solidFill>
          </a:ln>
        </p:spPr>
      </p:pic>
      <p:pic>
        <p:nvPicPr>
          <p:cNvPr id="16" name="object 12">
            <a:extLst>
              <a:ext uri="{FF2B5EF4-FFF2-40B4-BE49-F238E27FC236}">
                <a16:creationId xmlns:a16="http://schemas.microsoft.com/office/drawing/2014/main" id="{9FBB2062-23BB-B64D-2711-FC33D92A0904}"/>
              </a:ext>
            </a:extLst>
          </p:cNvPr>
          <p:cNvPicPr/>
          <p:nvPr/>
        </p:nvPicPr>
        <p:blipFill>
          <a:blip r:embed="rId11" cstate="print"/>
          <a:stretch>
            <a:fillRect/>
          </a:stretch>
        </p:blipFill>
        <p:spPr>
          <a:xfrm>
            <a:off x="8903294" y="7302868"/>
            <a:ext cx="1631441" cy="2058416"/>
          </a:xfrm>
          <a:prstGeom prst="rect">
            <a:avLst/>
          </a:prstGeom>
          <a:ln>
            <a:solidFill>
              <a:schemeClr val="tx1"/>
            </a:solidFill>
          </a:ln>
        </p:spPr>
      </p:pic>
      <p:sp>
        <p:nvSpPr>
          <p:cNvPr id="17" name="object 13">
            <a:extLst>
              <a:ext uri="{FF2B5EF4-FFF2-40B4-BE49-F238E27FC236}">
                <a16:creationId xmlns:a16="http://schemas.microsoft.com/office/drawing/2014/main" id="{541E15F0-07CD-DC8B-2C80-27C455ACECC8}"/>
              </a:ext>
            </a:extLst>
          </p:cNvPr>
          <p:cNvSpPr txBox="1"/>
          <p:nvPr/>
        </p:nvSpPr>
        <p:spPr>
          <a:xfrm>
            <a:off x="8767763" y="9454382"/>
            <a:ext cx="1902501" cy="228268"/>
          </a:xfrm>
          <a:prstGeom prst="rect">
            <a:avLst/>
          </a:prstGeom>
        </p:spPr>
        <p:txBody>
          <a:bodyPr vert="horz" wrap="square" lIns="0" tIns="12700" rIns="0" bIns="0" rtlCol="0">
            <a:spAutoFit/>
          </a:bodyPr>
          <a:lstStyle/>
          <a:p>
            <a:pPr marL="12700">
              <a:lnSpc>
                <a:spcPct val="100000"/>
              </a:lnSpc>
              <a:spcBef>
                <a:spcPts val="100"/>
              </a:spcBef>
            </a:pPr>
            <a:r>
              <a:rPr sz="1400" b="1" dirty="0">
                <a:latin typeface="Arial"/>
                <a:cs typeface="Arial"/>
              </a:rPr>
              <a:t>LIB</a:t>
            </a:r>
            <a:r>
              <a:rPr sz="1400" b="1" spc="-25" dirty="0">
                <a:latin typeface="Arial"/>
                <a:cs typeface="Arial"/>
              </a:rPr>
              <a:t> </a:t>
            </a:r>
            <a:r>
              <a:rPr sz="1400" b="1" dirty="0">
                <a:latin typeface="Arial"/>
                <a:cs typeface="Arial"/>
              </a:rPr>
              <a:t>2.25”</a:t>
            </a:r>
            <a:r>
              <a:rPr sz="1400" b="1" spc="-35" dirty="0">
                <a:latin typeface="Arial"/>
                <a:cs typeface="Arial"/>
              </a:rPr>
              <a:t> </a:t>
            </a:r>
            <a:r>
              <a:rPr sz="1400" b="1" spc="-10" dirty="0">
                <a:latin typeface="Arial"/>
                <a:cs typeface="Arial"/>
              </a:rPr>
              <a:t>Impression</a:t>
            </a:r>
            <a:endParaRPr sz="1400" b="1" dirty="0">
              <a:latin typeface="Arial"/>
              <a:cs typeface="Arial"/>
            </a:endParaRPr>
          </a:p>
        </p:txBody>
      </p:sp>
      <p:graphicFrame>
        <p:nvGraphicFramePr>
          <p:cNvPr id="18" name="Table 17">
            <a:extLst>
              <a:ext uri="{FF2B5EF4-FFF2-40B4-BE49-F238E27FC236}">
                <a16:creationId xmlns:a16="http://schemas.microsoft.com/office/drawing/2014/main" id="{412EE89E-422F-D537-D963-B20D188E30DE}"/>
              </a:ext>
            </a:extLst>
          </p:cNvPr>
          <p:cNvGraphicFramePr>
            <a:graphicFrameLocks noGrp="1"/>
          </p:cNvGraphicFramePr>
          <p:nvPr>
            <p:extLst>
              <p:ext uri="{D42A27DB-BD31-4B8C-83A1-F6EECF244321}">
                <p14:modId xmlns:p14="http://schemas.microsoft.com/office/powerpoint/2010/main" val="2358909201"/>
              </p:ext>
            </p:extLst>
          </p:nvPr>
        </p:nvGraphicFramePr>
        <p:xfrm>
          <a:off x="4460117" y="7078284"/>
          <a:ext cx="3354792" cy="2837802"/>
        </p:xfrm>
        <a:graphic>
          <a:graphicData uri="http://schemas.openxmlformats.org/drawingml/2006/table">
            <a:tbl>
              <a:tblPr firstRow="1" bandRow="1">
                <a:tableStyleId>{5C22544A-7EE6-4342-B048-85BDC9FD1C3A}</a:tableStyleId>
              </a:tblPr>
              <a:tblGrid>
                <a:gridCol w="1118264">
                  <a:extLst>
                    <a:ext uri="{9D8B030D-6E8A-4147-A177-3AD203B41FA5}">
                      <a16:colId xmlns:a16="http://schemas.microsoft.com/office/drawing/2014/main" val="1603925651"/>
                    </a:ext>
                  </a:extLst>
                </a:gridCol>
                <a:gridCol w="1118264">
                  <a:extLst>
                    <a:ext uri="{9D8B030D-6E8A-4147-A177-3AD203B41FA5}">
                      <a16:colId xmlns:a16="http://schemas.microsoft.com/office/drawing/2014/main" val="3083399108"/>
                    </a:ext>
                  </a:extLst>
                </a:gridCol>
                <a:gridCol w="1118264">
                  <a:extLst>
                    <a:ext uri="{9D8B030D-6E8A-4147-A177-3AD203B41FA5}">
                      <a16:colId xmlns:a16="http://schemas.microsoft.com/office/drawing/2014/main" val="962372012"/>
                    </a:ext>
                  </a:extLst>
                </a:gridCol>
              </a:tblGrid>
              <a:tr h="385976">
                <a:tc gridSpan="3">
                  <a:txBody>
                    <a:bodyPr/>
                    <a:lstStyle/>
                    <a:p>
                      <a:pPr algn="ctr"/>
                      <a:r>
                        <a:rPr lang="en-US" sz="1400" dirty="0">
                          <a:latin typeface="Arial" panose="020B0604020202020204" pitchFamily="34" charset="0"/>
                          <a:cs typeface="Arial" panose="020B0604020202020204" pitchFamily="34" charset="0"/>
                        </a:rPr>
                        <a:t>Off Botton Parameter Data</a:t>
                      </a:r>
                    </a:p>
                  </a:txBody>
                  <a:tcPr anchor="ctr"/>
                </a:tc>
                <a:tc hMerge="1">
                  <a:txBody>
                    <a:bodyPr/>
                    <a:lstStyle/>
                    <a:p>
                      <a:pPr algn="ctr"/>
                      <a:endParaRPr lang="en-US" sz="1400" dirty="0">
                        <a:latin typeface="Arial" panose="020B0604020202020204" pitchFamily="34" charset="0"/>
                        <a:cs typeface="Arial" panose="020B0604020202020204" pitchFamily="34" charset="0"/>
                      </a:endParaRPr>
                    </a:p>
                  </a:txBody>
                  <a:tcPr anchor="ctr"/>
                </a:tc>
                <a:tc hMerge="1">
                  <a:txBody>
                    <a:bodyPr/>
                    <a:lstStyle/>
                    <a:p>
                      <a:pPr algn="ctr"/>
                      <a:endParaRPr lang="en-US" sz="14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392232020"/>
                  </a:ext>
                </a:extLst>
              </a:tr>
              <a:tr h="385976">
                <a:tc>
                  <a:txBody>
                    <a:bodyPr/>
                    <a:lstStyle/>
                    <a:p>
                      <a:pPr algn="ctr"/>
                      <a:r>
                        <a:rPr lang="en-US" sz="1400" dirty="0"/>
                        <a:t>BPM</a:t>
                      </a:r>
                      <a:endParaRPr lang="en-US" sz="1400" dirty="0">
                        <a:latin typeface="Arial" panose="020B0604020202020204" pitchFamily="34" charset="0"/>
                        <a:cs typeface="Arial" panose="020B0604020202020204" pitchFamily="34" charset="0"/>
                      </a:endParaRPr>
                    </a:p>
                  </a:txBody>
                  <a:tcPr anchor="ctr">
                    <a:solidFill>
                      <a:srgbClr val="4F81BD"/>
                    </a:solidFill>
                  </a:tcPr>
                </a:tc>
                <a:tc>
                  <a:txBody>
                    <a:bodyPr/>
                    <a:lstStyle/>
                    <a:p>
                      <a:pPr algn="ctr"/>
                      <a:r>
                        <a:rPr lang="en-US" sz="1400" dirty="0"/>
                        <a:t>Pressure (psi)</a:t>
                      </a:r>
                      <a:endParaRPr lang="en-US" sz="1400" dirty="0">
                        <a:latin typeface="Arial" panose="020B0604020202020204" pitchFamily="34" charset="0"/>
                        <a:cs typeface="Arial" panose="020B0604020202020204" pitchFamily="34" charset="0"/>
                      </a:endParaRPr>
                    </a:p>
                  </a:txBody>
                  <a:tcPr anchor="ctr">
                    <a:solidFill>
                      <a:srgbClr val="4F81BD"/>
                    </a:solidFill>
                  </a:tcPr>
                </a:tc>
                <a:tc>
                  <a:txBody>
                    <a:bodyPr/>
                    <a:lstStyle/>
                    <a:p>
                      <a:pPr algn="ctr"/>
                      <a:r>
                        <a:rPr lang="en-US" sz="1400" dirty="0">
                          <a:latin typeface="Arial" panose="020B0604020202020204" pitchFamily="34" charset="0"/>
                          <a:cs typeface="Arial" panose="020B0604020202020204" pitchFamily="34" charset="0"/>
                        </a:rPr>
                        <a:t>Remarks</a:t>
                      </a:r>
                    </a:p>
                  </a:txBody>
                  <a:tcPr anchor="ctr">
                    <a:solidFill>
                      <a:srgbClr val="4F81BD"/>
                    </a:solidFill>
                  </a:tcPr>
                </a:tc>
                <a:extLst>
                  <a:ext uri="{0D108BD9-81ED-4DB2-BD59-A6C34878D82A}">
                    <a16:rowId xmlns:a16="http://schemas.microsoft.com/office/drawing/2014/main" val="142197567"/>
                  </a:ext>
                </a:extLst>
              </a:tr>
              <a:tr h="276238">
                <a:tc>
                  <a:txBody>
                    <a:bodyPr/>
                    <a:lstStyle/>
                    <a:p>
                      <a:pPr algn="ctr">
                        <a:lnSpc>
                          <a:spcPts val="1230"/>
                        </a:lnSpc>
                        <a:spcBef>
                          <a:spcPts val="290"/>
                        </a:spcBef>
                      </a:pPr>
                      <a:r>
                        <a:rPr sz="1400" b="0" spc="-25" dirty="0">
                          <a:latin typeface="Arial" panose="020B0604020202020204" pitchFamily="34" charset="0"/>
                          <a:cs typeface="Arial" panose="020B0604020202020204" pitchFamily="34" charset="0"/>
                        </a:rPr>
                        <a:t>0.5</a:t>
                      </a:r>
                      <a:endParaRPr sz="1400" b="0" dirty="0">
                        <a:latin typeface="Arial" panose="020B0604020202020204" pitchFamily="34" charset="0"/>
                        <a:cs typeface="Arial" panose="020B0604020202020204" pitchFamily="34" charset="0"/>
                      </a:endParaRPr>
                    </a:p>
                  </a:txBody>
                  <a:tcPr marL="0" marR="0" marT="36830" marB="0"/>
                </a:tc>
                <a:tc>
                  <a:txBody>
                    <a:bodyPr/>
                    <a:lstStyle/>
                    <a:p>
                      <a:pPr algn="ctr">
                        <a:lnSpc>
                          <a:spcPts val="1230"/>
                        </a:lnSpc>
                        <a:spcBef>
                          <a:spcPts val="290"/>
                        </a:spcBef>
                      </a:pPr>
                      <a:r>
                        <a:rPr sz="1400" b="0" spc="-25" dirty="0">
                          <a:latin typeface="Arial" panose="020B0604020202020204" pitchFamily="34" charset="0"/>
                          <a:cs typeface="Arial" panose="020B0604020202020204" pitchFamily="34" charset="0"/>
                        </a:rPr>
                        <a:t>170</a:t>
                      </a:r>
                      <a:endParaRPr sz="1400" b="0">
                        <a:latin typeface="Arial" panose="020B0604020202020204" pitchFamily="34" charset="0"/>
                        <a:cs typeface="Arial" panose="020B0604020202020204" pitchFamily="34" charset="0"/>
                      </a:endParaRPr>
                    </a:p>
                  </a:txBody>
                  <a:tcPr marL="0" marR="0" marT="36830" marB="0"/>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114967471"/>
                  </a:ext>
                </a:extLst>
              </a:tr>
              <a:tr h="276238">
                <a:tc>
                  <a:txBody>
                    <a:bodyPr/>
                    <a:lstStyle/>
                    <a:p>
                      <a:pPr algn="ctr">
                        <a:lnSpc>
                          <a:spcPct val="100000"/>
                        </a:lnSpc>
                        <a:spcBef>
                          <a:spcPts val="25"/>
                        </a:spcBef>
                      </a:pPr>
                      <a:r>
                        <a:rPr sz="1400" b="0" spc="-25" dirty="0">
                          <a:latin typeface="Arial" panose="020B0604020202020204" pitchFamily="34" charset="0"/>
                          <a:cs typeface="Arial" panose="020B0604020202020204" pitchFamily="34" charset="0"/>
                        </a:rPr>
                        <a:t>0.7</a:t>
                      </a:r>
                      <a:endParaRPr sz="1400" b="0" dirty="0">
                        <a:latin typeface="Arial" panose="020B0604020202020204" pitchFamily="34" charset="0"/>
                        <a:cs typeface="Arial" panose="020B0604020202020204" pitchFamily="34" charset="0"/>
                      </a:endParaRPr>
                    </a:p>
                  </a:txBody>
                  <a:tcPr marL="0" marR="0" marT="3175" marB="0"/>
                </a:tc>
                <a:tc>
                  <a:txBody>
                    <a:bodyPr/>
                    <a:lstStyle/>
                    <a:p>
                      <a:pPr algn="ctr">
                        <a:lnSpc>
                          <a:spcPct val="100000"/>
                        </a:lnSpc>
                        <a:spcBef>
                          <a:spcPts val="25"/>
                        </a:spcBef>
                      </a:pPr>
                      <a:r>
                        <a:rPr sz="1400" b="0" spc="-25" dirty="0">
                          <a:latin typeface="Arial" panose="020B0604020202020204" pitchFamily="34" charset="0"/>
                          <a:cs typeface="Arial" panose="020B0604020202020204" pitchFamily="34" charset="0"/>
                        </a:rPr>
                        <a:t>341</a:t>
                      </a:r>
                      <a:endParaRPr sz="1400" b="0" dirty="0">
                        <a:latin typeface="Arial" panose="020B0604020202020204" pitchFamily="34" charset="0"/>
                        <a:cs typeface="Arial" panose="020B0604020202020204" pitchFamily="34" charset="0"/>
                      </a:endParaRPr>
                    </a:p>
                  </a:txBody>
                  <a:tcPr marL="0" marR="0" marT="3175" marB="0"/>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37205477"/>
                  </a:ext>
                </a:extLst>
              </a:tr>
              <a:tr h="276238">
                <a:tc>
                  <a:txBody>
                    <a:bodyPr/>
                    <a:lstStyle/>
                    <a:p>
                      <a:pPr algn="ctr">
                        <a:lnSpc>
                          <a:spcPct val="100000"/>
                        </a:lnSpc>
                        <a:spcBef>
                          <a:spcPts val="30"/>
                        </a:spcBef>
                      </a:pPr>
                      <a:r>
                        <a:rPr sz="1400" b="0" spc="-25" dirty="0">
                          <a:latin typeface="Arial" panose="020B0604020202020204" pitchFamily="34" charset="0"/>
                          <a:cs typeface="Arial" panose="020B0604020202020204" pitchFamily="34" charset="0"/>
                        </a:rPr>
                        <a:t>0.8</a:t>
                      </a:r>
                      <a:endParaRPr sz="1400" b="0">
                        <a:latin typeface="Arial" panose="020B0604020202020204" pitchFamily="34" charset="0"/>
                        <a:cs typeface="Arial" panose="020B0604020202020204" pitchFamily="34" charset="0"/>
                      </a:endParaRPr>
                    </a:p>
                  </a:txBody>
                  <a:tcPr marL="0" marR="0" marT="3810" marB="0"/>
                </a:tc>
                <a:tc>
                  <a:txBody>
                    <a:bodyPr/>
                    <a:lstStyle/>
                    <a:p>
                      <a:pPr algn="ctr">
                        <a:lnSpc>
                          <a:spcPct val="100000"/>
                        </a:lnSpc>
                        <a:spcBef>
                          <a:spcPts val="30"/>
                        </a:spcBef>
                      </a:pPr>
                      <a:r>
                        <a:rPr sz="1400" b="0" spc="-25" dirty="0">
                          <a:latin typeface="Arial" panose="020B0604020202020204" pitchFamily="34" charset="0"/>
                          <a:cs typeface="Arial" panose="020B0604020202020204" pitchFamily="34" charset="0"/>
                        </a:rPr>
                        <a:t>840</a:t>
                      </a:r>
                      <a:endParaRPr sz="1400" b="0" dirty="0">
                        <a:latin typeface="Arial" panose="020B0604020202020204" pitchFamily="34" charset="0"/>
                        <a:cs typeface="Arial" panose="020B0604020202020204" pitchFamily="34" charset="0"/>
                      </a:endParaRPr>
                    </a:p>
                  </a:txBody>
                  <a:tcPr marL="0" marR="0" marT="3810" marB="0"/>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004557155"/>
                  </a:ext>
                </a:extLst>
              </a:tr>
              <a:tr h="276238">
                <a:tc>
                  <a:txBody>
                    <a:bodyPr/>
                    <a:lstStyle/>
                    <a:p>
                      <a:pPr algn="ctr">
                        <a:lnSpc>
                          <a:spcPts val="1230"/>
                        </a:lnSpc>
                        <a:spcBef>
                          <a:spcPts val="290"/>
                        </a:spcBef>
                      </a:pPr>
                      <a:r>
                        <a:rPr sz="1400" b="0" spc="-25" dirty="0">
                          <a:latin typeface="Arial" panose="020B0604020202020204" pitchFamily="34" charset="0"/>
                          <a:cs typeface="Arial" panose="020B0604020202020204" pitchFamily="34" charset="0"/>
                        </a:rPr>
                        <a:t>0.9</a:t>
                      </a:r>
                      <a:endParaRPr sz="1400" b="0">
                        <a:latin typeface="Arial" panose="020B0604020202020204" pitchFamily="34" charset="0"/>
                        <a:cs typeface="Arial" panose="020B0604020202020204" pitchFamily="34" charset="0"/>
                      </a:endParaRPr>
                    </a:p>
                  </a:txBody>
                  <a:tcPr marL="0" marR="0" marT="36830" marB="0"/>
                </a:tc>
                <a:tc>
                  <a:txBody>
                    <a:bodyPr/>
                    <a:lstStyle/>
                    <a:p>
                      <a:pPr marL="1270" algn="ctr">
                        <a:lnSpc>
                          <a:spcPts val="1230"/>
                        </a:lnSpc>
                        <a:spcBef>
                          <a:spcPts val="290"/>
                        </a:spcBef>
                      </a:pPr>
                      <a:r>
                        <a:rPr sz="1400" b="0" spc="-20" dirty="0">
                          <a:latin typeface="Arial" panose="020B0604020202020204" pitchFamily="34" charset="0"/>
                          <a:cs typeface="Arial" panose="020B0604020202020204" pitchFamily="34" charset="0"/>
                        </a:rPr>
                        <a:t>1230</a:t>
                      </a:r>
                      <a:endParaRPr sz="1400" b="0" dirty="0">
                        <a:latin typeface="Arial" panose="020B0604020202020204" pitchFamily="34" charset="0"/>
                        <a:cs typeface="Arial" panose="020B0604020202020204" pitchFamily="34" charset="0"/>
                      </a:endParaRPr>
                    </a:p>
                  </a:txBody>
                  <a:tcPr marL="0" marR="0" marT="36830" marB="0"/>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937149959"/>
                  </a:ext>
                </a:extLst>
              </a:tr>
              <a:tr h="276238">
                <a:tc>
                  <a:txBody>
                    <a:bodyPr/>
                    <a:lstStyle/>
                    <a:p>
                      <a:pPr algn="ctr">
                        <a:lnSpc>
                          <a:spcPts val="1230"/>
                        </a:lnSpc>
                        <a:spcBef>
                          <a:spcPts val="290"/>
                        </a:spcBef>
                      </a:pPr>
                      <a:r>
                        <a:rPr sz="1400" b="0" spc="-50" dirty="0">
                          <a:latin typeface="Arial" panose="020B0604020202020204" pitchFamily="34" charset="0"/>
                          <a:cs typeface="Arial" panose="020B0604020202020204" pitchFamily="34" charset="0"/>
                        </a:rPr>
                        <a:t>1</a:t>
                      </a:r>
                      <a:endParaRPr sz="1400" b="0">
                        <a:latin typeface="Arial" panose="020B0604020202020204" pitchFamily="34" charset="0"/>
                        <a:cs typeface="Arial" panose="020B0604020202020204" pitchFamily="34" charset="0"/>
                      </a:endParaRPr>
                    </a:p>
                  </a:txBody>
                  <a:tcPr marL="0" marR="0" marT="36830" marB="0"/>
                </a:tc>
                <a:tc>
                  <a:txBody>
                    <a:bodyPr/>
                    <a:lstStyle/>
                    <a:p>
                      <a:pPr marL="1270" algn="ctr">
                        <a:lnSpc>
                          <a:spcPts val="1230"/>
                        </a:lnSpc>
                        <a:spcBef>
                          <a:spcPts val="290"/>
                        </a:spcBef>
                      </a:pPr>
                      <a:r>
                        <a:rPr sz="1400" b="0" spc="-20" dirty="0">
                          <a:latin typeface="Arial" panose="020B0604020202020204" pitchFamily="34" charset="0"/>
                          <a:cs typeface="Arial" panose="020B0604020202020204" pitchFamily="34" charset="0"/>
                        </a:rPr>
                        <a:t>1570</a:t>
                      </a:r>
                      <a:endParaRPr sz="1400" b="0" dirty="0">
                        <a:latin typeface="Arial" panose="020B0604020202020204" pitchFamily="34" charset="0"/>
                        <a:cs typeface="Arial" panose="020B0604020202020204" pitchFamily="34" charset="0"/>
                      </a:endParaRPr>
                    </a:p>
                  </a:txBody>
                  <a:tcPr marL="0" marR="0" marT="36830" marB="0"/>
                </a:tc>
                <a:tc>
                  <a:txBody>
                    <a:bodyPr/>
                    <a:lstStyle/>
                    <a:p>
                      <a:pPr algn="ctr">
                        <a:lnSpc>
                          <a:spcPts val="1155"/>
                        </a:lnSpc>
                        <a:spcBef>
                          <a:spcPts val="20"/>
                        </a:spcBef>
                      </a:pP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871419509"/>
                  </a:ext>
                </a:extLst>
              </a:tr>
              <a:tr h="276238">
                <a:tc>
                  <a:txBody>
                    <a:bodyPr/>
                    <a:lstStyle/>
                    <a:p>
                      <a:pPr algn="ctr">
                        <a:lnSpc>
                          <a:spcPts val="1230"/>
                        </a:lnSpc>
                        <a:spcBef>
                          <a:spcPts val="290"/>
                        </a:spcBef>
                      </a:pPr>
                      <a:r>
                        <a:rPr sz="1400" b="0" spc="-25" dirty="0">
                          <a:latin typeface="Arial" panose="020B0604020202020204" pitchFamily="34" charset="0"/>
                          <a:cs typeface="Arial" panose="020B0604020202020204" pitchFamily="34" charset="0"/>
                        </a:rPr>
                        <a:t>1.1</a:t>
                      </a:r>
                      <a:endParaRPr sz="1400" b="0">
                        <a:latin typeface="Arial" panose="020B0604020202020204" pitchFamily="34" charset="0"/>
                        <a:cs typeface="Arial" panose="020B0604020202020204" pitchFamily="34" charset="0"/>
                      </a:endParaRPr>
                    </a:p>
                  </a:txBody>
                  <a:tcPr marL="0" marR="0" marT="36830" marB="0"/>
                </a:tc>
                <a:tc>
                  <a:txBody>
                    <a:bodyPr/>
                    <a:lstStyle/>
                    <a:p>
                      <a:pPr marL="1270" algn="ctr">
                        <a:lnSpc>
                          <a:spcPts val="1230"/>
                        </a:lnSpc>
                        <a:spcBef>
                          <a:spcPts val="290"/>
                        </a:spcBef>
                      </a:pPr>
                      <a:r>
                        <a:rPr sz="1400" b="0" spc="-20" dirty="0">
                          <a:latin typeface="Arial" panose="020B0604020202020204" pitchFamily="34" charset="0"/>
                          <a:cs typeface="Arial" panose="020B0604020202020204" pitchFamily="34" charset="0"/>
                        </a:rPr>
                        <a:t>2185</a:t>
                      </a:r>
                      <a:endParaRPr sz="1400" b="0" dirty="0">
                        <a:latin typeface="Arial" panose="020B0604020202020204" pitchFamily="34" charset="0"/>
                        <a:cs typeface="Arial" panose="020B0604020202020204" pitchFamily="34" charset="0"/>
                      </a:endParaRPr>
                    </a:p>
                  </a:txBody>
                  <a:tcPr marL="0" marR="0" marT="36830" marB="0"/>
                </a:tc>
                <a:tc>
                  <a:txBody>
                    <a:bodyPr/>
                    <a:lstStyle/>
                    <a:p>
                      <a:pPr algn="ctr">
                        <a:lnSpc>
                          <a:spcPts val="1155"/>
                        </a:lnSpc>
                        <a:spcBef>
                          <a:spcPts val="20"/>
                        </a:spcBef>
                      </a:pP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3391905365"/>
                  </a:ext>
                </a:extLst>
              </a:tr>
              <a:tr h="276238">
                <a:tc>
                  <a:txBody>
                    <a:bodyPr/>
                    <a:lstStyle/>
                    <a:p>
                      <a:pPr algn="ctr">
                        <a:lnSpc>
                          <a:spcPts val="1230"/>
                        </a:lnSpc>
                        <a:spcBef>
                          <a:spcPts val="290"/>
                        </a:spcBef>
                      </a:pPr>
                      <a:r>
                        <a:rPr sz="1400" b="0" spc="-25" dirty="0">
                          <a:latin typeface="Arial" panose="020B0604020202020204" pitchFamily="34" charset="0"/>
                          <a:cs typeface="Arial" panose="020B0604020202020204" pitchFamily="34" charset="0"/>
                        </a:rPr>
                        <a:t>1.2</a:t>
                      </a:r>
                      <a:endParaRPr sz="1400" b="0">
                        <a:latin typeface="Arial" panose="020B0604020202020204" pitchFamily="34" charset="0"/>
                        <a:cs typeface="Arial" panose="020B0604020202020204" pitchFamily="34" charset="0"/>
                      </a:endParaRPr>
                    </a:p>
                  </a:txBody>
                  <a:tcPr marL="0" marR="0" marT="36830" marB="0"/>
                </a:tc>
                <a:tc>
                  <a:txBody>
                    <a:bodyPr/>
                    <a:lstStyle/>
                    <a:p>
                      <a:pPr marL="1270" algn="ctr">
                        <a:lnSpc>
                          <a:spcPts val="1230"/>
                        </a:lnSpc>
                        <a:spcBef>
                          <a:spcPts val="290"/>
                        </a:spcBef>
                      </a:pPr>
                      <a:r>
                        <a:rPr sz="1400" b="0" spc="-20" dirty="0">
                          <a:latin typeface="Arial" panose="020B0604020202020204" pitchFamily="34" charset="0"/>
                          <a:cs typeface="Arial" panose="020B0604020202020204" pitchFamily="34" charset="0"/>
                        </a:rPr>
                        <a:t>2540</a:t>
                      </a:r>
                      <a:endParaRPr sz="1400" b="0" dirty="0">
                        <a:latin typeface="Arial" panose="020B0604020202020204" pitchFamily="34" charset="0"/>
                        <a:cs typeface="Arial" panose="020B0604020202020204" pitchFamily="34" charset="0"/>
                      </a:endParaRPr>
                    </a:p>
                  </a:txBody>
                  <a:tcPr marL="0" marR="0" marT="36830" marB="0"/>
                </a:tc>
                <a:tc>
                  <a:txBody>
                    <a:bodyPr/>
                    <a:lstStyle/>
                    <a:p>
                      <a:pPr algn="ctr">
                        <a:lnSpc>
                          <a:spcPts val="1155"/>
                        </a:lnSpc>
                        <a:spcBef>
                          <a:spcPts val="20"/>
                        </a:spcBef>
                      </a:pP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2414477797"/>
                  </a:ext>
                </a:extLst>
              </a:tr>
            </a:tbl>
          </a:graphicData>
        </a:graphic>
      </p:graphicFrame>
    </p:spTree>
    <p:extLst>
      <p:ext uri="{BB962C8B-B14F-4D97-AF65-F5344CB8AC3E}">
        <p14:creationId xmlns:p14="http://schemas.microsoft.com/office/powerpoint/2010/main" val="35737089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71796-E281-CC6C-5B08-CD4723C3DAE0}"/>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150CF28C-45C2-4538-B126-B88C1684B97A}"/>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80DB92E6-FA02-01E1-30C7-DA9CB5F5C3A3}"/>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7739D215-BFD2-B336-4F6C-F5244B2AA337}"/>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463C87B2-DE3B-AB63-BB0D-47C0BDBE6CE4}"/>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0329B404-9BDD-CAC8-3659-0FF97FB72224}"/>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A1245D37-67C4-29BC-2D9E-67BAA413FA5E}"/>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83EFFCC4-7B44-D08B-FCB8-BA8E3F6705E1}"/>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734C5732-E889-B5D6-18D8-E518CE72AEA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D71AB8ED-6009-E214-5C7F-518828DFBC39}"/>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E75E49B5-9126-6F1E-F47A-D719842A5729}"/>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DDB01463-0A82-8633-1D68-9F2E5F886BDA}"/>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Milling with 2.28” Junk</a:t>
            </a:r>
          </a:p>
        </p:txBody>
      </p:sp>
      <p:sp>
        <p:nvSpPr>
          <p:cNvPr id="41" name="TextBox 3">
            <a:extLst>
              <a:ext uri="{FF2B5EF4-FFF2-40B4-BE49-F238E27FC236}">
                <a16:creationId xmlns:a16="http://schemas.microsoft.com/office/drawing/2014/main" id="{669E3446-AD64-7048-B930-CA302061507E}"/>
              </a:ext>
            </a:extLst>
          </p:cNvPr>
          <p:cNvSpPr txBox="1"/>
          <p:nvPr/>
        </p:nvSpPr>
        <p:spPr>
          <a:xfrm>
            <a:off x="838200" y="814348"/>
            <a:ext cx="118110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Mill Bit with Additional Acid Soaking</a:t>
            </a:r>
          </a:p>
        </p:txBody>
      </p:sp>
      <p:sp>
        <p:nvSpPr>
          <p:cNvPr id="6" name="object 10">
            <a:extLst>
              <a:ext uri="{FF2B5EF4-FFF2-40B4-BE49-F238E27FC236}">
                <a16:creationId xmlns:a16="http://schemas.microsoft.com/office/drawing/2014/main" id="{FFCC4B5B-C000-162B-E805-28C405372C2A}"/>
              </a:ext>
            </a:extLst>
          </p:cNvPr>
          <p:cNvSpPr txBox="1"/>
          <p:nvPr/>
        </p:nvSpPr>
        <p:spPr>
          <a:xfrm>
            <a:off x="13823484" y="1473669"/>
            <a:ext cx="41910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9th September 2024 – 11th September 2024</a:t>
            </a:r>
          </a:p>
        </p:txBody>
      </p:sp>
      <p:pic>
        <p:nvPicPr>
          <p:cNvPr id="5" name="Picture 4">
            <a:extLst>
              <a:ext uri="{FF2B5EF4-FFF2-40B4-BE49-F238E27FC236}">
                <a16:creationId xmlns:a16="http://schemas.microsoft.com/office/drawing/2014/main" id="{127B9373-EDDC-7E08-C9A8-ACE420F3DF4C}"/>
              </a:ext>
            </a:extLst>
          </p:cNvPr>
          <p:cNvPicPr>
            <a:picLocks noChangeAspect="1"/>
          </p:cNvPicPr>
          <p:nvPr/>
        </p:nvPicPr>
        <p:blipFill>
          <a:blip r:embed="rId10"/>
          <a:stretch>
            <a:fillRect/>
          </a:stretch>
        </p:blipFill>
        <p:spPr>
          <a:xfrm>
            <a:off x="4730382" y="1686606"/>
            <a:ext cx="7233017" cy="8333694"/>
          </a:xfrm>
          <a:prstGeom prst="rect">
            <a:avLst/>
          </a:prstGeom>
        </p:spPr>
      </p:pic>
    </p:spTree>
    <p:extLst>
      <p:ext uri="{BB962C8B-B14F-4D97-AF65-F5344CB8AC3E}">
        <p14:creationId xmlns:p14="http://schemas.microsoft.com/office/powerpoint/2010/main" val="1805329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3CD27D-5BD2-D204-095A-BE05ED15843B}"/>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15D20D77-35E4-BEFE-571F-0D67B6F4133D}"/>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67DA66C9-8BF1-9505-10CB-AE4F35ADE453}"/>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CACCB1D8-713C-1C10-F8B0-4A4DA1707722}"/>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3D8BA644-93AB-98F6-EF00-E0F1B45E450A}"/>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5BCD88A1-E5D9-1080-F97B-73D41A10C026}"/>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E1625F6C-8401-1579-299A-82FD1EC72566}"/>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BB310DCF-5AEA-2260-3F4F-735C20E7ECFD}"/>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6937CAD1-0E1A-55C5-B934-27FCEC8F982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45A9331C-63BD-11FF-C144-B717CA9447C1}"/>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8F0013FD-ECF7-2569-F205-D9DF39513F96}"/>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363D337E-89DC-E2F7-043F-1351BB8CA5EA}"/>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Impact Hammer come</a:t>
            </a:r>
          </a:p>
        </p:txBody>
      </p:sp>
      <p:sp>
        <p:nvSpPr>
          <p:cNvPr id="41" name="TextBox 3">
            <a:extLst>
              <a:ext uri="{FF2B5EF4-FFF2-40B4-BE49-F238E27FC236}">
                <a16:creationId xmlns:a16="http://schemas.microsoft.com/office/drawing/2014/main" id="{D2917140-72AB-3355-C6AC-D85C018DF303}"/>
              </a:ext>
            </a:extLst>
          </p:cNvPr>
          <p:cNvSpPr txBox="1"/>
          <p:nvPr/>
        </p:nvSpPr>
        <p:spPr>
          <a:xfrm>
            <a:off x="838200" y="814348"/>
            <a:ext cx="118110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with Blind Box 2.28”</a:t>
            </a:r>
          </a:p>
        </p:txBody>
      </p:sp>
      <p:sp>
        <p:nvSpPr>
          <p:cNvPr id="6" name="object 10">
            <a:extLst>
              <a:ext uri="{FF2B5EF4-FFF2-40B4-BE49-F238E27FC236}">
                <a16:creationId xmlns:a16="http://schemas.microsoft.com/office/drawing/2014/main" id="{86DDD2E8-9445-C5FC-CACD-8CF86EA20DB1}"/>
              </a:ext>
            </a:extLst>
          </p:cNvPr>
          <p:cNvSpPr txBox="1"/>
          <p:nvPr/>
        </p:nvSpPr>
        <p:spPr>
          <a:xfrm>
            <a:off x="13792200" y="1473669"/>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12th September 2024 – 13th September 2024</a:t>
            </a:r>
          </a:p>
        </p:txBody>
      </p:sp>
      <p:pic>
        <p:nvPicPr>
          <p:cNvPr id="7" name="Picture 6">
            <a:extLst>
              <a:ext uri="{FF2B5EF4-FFF2-40B4-BE49-F238E27FC236}">
                <a16:creationId xmlns:a16="http://schemas.microsoft.com/office/drawing/2014/main" id="{B1E273F6-2BC2-8D5F-92A2-9C55BD6E6C5E}"/>
              </a:ext>
            </a:extLst>
          </p:cNvPr>
          <p:cNvPicPr>
            <a:picLocks noChangeAspect="1"/>
          </p:cNvPicPr>
          <p:nvPr/>
        </p:nvPicPr>
        <p:blipFill>
          <a:blip r:embed="rId10"/>
          <a:stretch>
            <a:fillRect/>
          </a:stretch>
        </p:blipFill>
        <p:spPr>
          <a:xfrm>
            <a:off x="2286000" y="1699149"/>
            <a:ext cx="13293156" cy="8303744"/>
          </a:xfrm>
          <a:prstGeom prst="rect">
            <a:avLst/>
          </a:prstGeom>
        </p:spPr>
      </p:pic>
    </p:spTree>
    <p:extLst>
      <p:ext uri="{BB962C8B-B14F-4D97-AF65-F5344CB8AC3E}">
        <p14:creationId xmlns:p14="http://schemas.microsoft.com/office/powerpoint/2010/main" val="18330997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6C710-48AA-E8EF-AAA6-28532A911480}"/>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29ADBDDE-2F98-231B-6A1E-B948F6BB7260}"/>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209BFB19-3BD3-C0AE-70B1-D67B7132B5BD}"/>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FF164386-54CE-5FE2-8183-0F451BE1920E}"/>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8B2527CA-CC2B-740F-3A78-B841F8C45B1C}"/>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CA829C9F-A0AB-CE1E-EEF7-AD735F60D168}"/>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E6EABA0C-D60D-02CA-C9B4-603DBF179966}"/>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9CF16770-6EDB-B48A-6E5B-822FCB2DDAEA}"/>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110BF735-349A-1754-A48B-24F797960AF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9EB7AB96-1C3D-38B2-F059-87F860C7D572}"/>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BBB07CB3-E5EE-AA39-C24B-FD3D037A3C6A}"/>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839319A6-7A90-5374-ED42-942750CD5A37}"/>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Impact Hammer come</a:t>
            </a:r>
          </a:p>
        </p:txBody>
      </p:sp>
      <p:sp>
        <p:nvSpPr>
          <p:cNvPr id="41" name="TextBox 3">
            <a:extLst>
              <a:ext uri="{FF2B5EF4-FFF2-40B4-BE49-F238E27FC236}">
                <a16:creationId xmlns:a16="http://schemas.microsoft.com/office/drawing/2014/main" id="{6D2C3551-CEC5-925B-C6E9-7321DDECA246}"/>
              </a:ext>
            </a:extLst>
          </p:cNvPr>
          <p:cNvSpPr txBox="1"/>
          <p:nvPr/>
        </p:nvSpPr>
        <p:spPr>
          <a:xfrm>
            <a:off x="838200" y="814348"/>
            <a:ext cx="118110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with Blind Box 2.28”</a:t>
            </a:r>
          </a:p>
        </p:txBody>
      </p:sp>
      <p:sp>
        <p:nvSpPr>
          <p:cNvPr id="6" name="object 10">
            <a:extLst>
              <a:ext uri="{FF2B5EF4-FFF2-40B4-BE49-F238E27FC236}">
                <a16:creationId xmlns:a16="http://schemas.microsoft.com/office/drawing/2014/main" id="{6AAD1B58-34F7-4C91-4267-1679B08D73E2}"/>
              </a:ext>
            </a:extLst>
          </p:cNvPr>
          <p:cNvSpPr txBox="1"/>
          <p:nvPr/>
        </p:nvSpPr>
        <p:spPr>
          <a:xfrm>
            <a:off x="13792200" y="1473669"/>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12th September 2024 – 13th September 2024</a:t>
            </a:r>
          </a:p>
        </p:txBody>
      </p:sp>
      <p:pic>
        <p:nvPicPr>
          <p:cNvPr id="5" name="Picture 4">
            <a:extLst>
              <a:ext uri="{FF2B5EF4-FFF2-40B4-BE49-F238E27FC236}">
                <a16:creationId xmlns:a16="http://schemas.microsoft.com/office/drawing/2014/main" id="{EB702770-85C2-27EF-F7C8-F2FCEF499B0C}"/>
              </a:ext>
            </a:extLst>
          </p:cNvPr>
          <p:cNvPicPr>
            <a:picLocks noChangeAspect="1"/>
          </p:cNvPicPr>
          <p:nvPr/>
        </p:nvPicPr>
        <p:blipFill>
          <a:blip r:embed="rId10"/>
          <a:stretch>
            <a:fillRect/>
          </a:stretch>
        </p:blipFill>
        <p:spPr>
          <a:xfrm>
            <a:off x="2267721" y="1699149"/>
            <a:ext cx="12151323" cy="8366484"/>
          </a:xfrm>
          <a:prstGeom prst="rect">
            <a:avLst/>
          </a:prstGeom>
        </p:spPr>
      </p:pic>
    </p:spTree>
    <p:extLst>
      <p:ext uri="{BB962C8B-B14F-4D97-AF65-F5344CB8AC3E}">
        <p14:creationId xmlns:p14="http://schemas.microsoft.com/office/powerpoint/2010/main" val="22493715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AC4F8-0F83-4745-41D6-3972F85AAD2C}"/>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6A1D9EB3-725C-7CD8-6E96-3BE8DE565EDC}"/>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CB6A3A0E-2A51-F1A9-8A8F-496648FA904C}"/>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879996D8-4DFB-C1D0-8D28-CAE14B7E0E5A}"/>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008CDF15-1833-460B-A0DC-470039B658AA}"/>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0043D978-0A2A-E693-230F-98D00DE2EF51}"/>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DE718187-C63B-91DD-0941-A4F41CADAB29}"/>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17C7D9EC-37AF-8963-7CBC-167C8BAB5103}"/>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CCBB0517-E4D1-D2D3-F416-29B3C812258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0B61E4C7-BA34-C5C6-E9C9-61CDCB1FFCDE}"/>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A4D3DB1D-9347-2176-D2D8-8C0AA7CA8459}"/>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C22483F4-751A-3335-C4AF-69A60183B031}"/>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Impact Hammer come</a:t>
            </a:r>
          </a:p>
        </p:txBody>
      </p:sp>
      <p:sp>
        <p:nvSpPr>
          <p:cNvPr id="41" name="TextBox 3">
            <a:extLst>
              <a:ext uri="{FF2B5EF4-FFF2-40B4-BE49-F238E27FC236}">
                <a16:creationId xmlns:a16="http://schemas.microsoft.com/office/drawing/2014/main" id="{8B2FF4A5-DCC9-EAB0-0FA6-1829068AB54A}"/>
              </a:ext>
            </a:extLst>
          </p:cNvPr>
          <p:cNvSpPr txBox="1"/>
          <p:nvPr/>
        </p:nvSpPr>
        <p:spPr>
          <a:xfrm>
            <a:off x="838200" y="814348"/>
            <a:ext cx="118110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with Blind Box 2.28”</a:t>
            </a:r>
          </a:p>
        </p:txBody>
      </p:sp>
      <p:sp>
        <p:nvSpPr>
          <p:cNvPr id="6" name="object 10">
            <a:extLst>
              <a:ext uri="{FF2B5EF4-FFF2-40B4-BE49-F238E27FC236}">
                <a16:creationId xmlns:a16="http://schemas.microsoft.com/office/drawing/2014/main" id="{FAC0C051-6D74-8F59-85B7-41A14C8B5D63}"/>
              </a:ext>
            </a:extLst>
          </p:cNvPr>
          <p:cNvSpPr txBox="1"/>
          <p:nvPr/>
        </p:nvSpPr>
        <p:spPr>
          <a:xfrm>
            <a:off x="13792200" y="1473669"/>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12th September 2024 – 13th September 2024</a:t>
            </a:r>
          </a:p>
        </p:txBody>
      </p:sp>
      <p:sp>
        <p:nvSpPr>
          <p:cNvPr id="7" name="TextBox 24">
            <a:extLst>
              <a:ext uri="{FF2B5EF4-FFF2-40B4-BE49-F238E27FC236}">
                <a16:creationId xmlns:a16="http://schemas.microsoft.com/office/drawing/2014/main" id="{4B514199-CEE1-A8AC-6550-A353C218A3FC}"/>
              </a:ext>
            </a:extLst>
          </p:cNvPr>
          <p:cNvSpPr txBox="1"/>
          <p:nvPr/>
        </p:nvSpPr>
        <p:spPr>
          <a:xfrm>
            <a:off x="747832" y="1954924"/>
            <a:ext cx="16701968" cy="5078313"/>
          </a:xfrm>
          <a:prstGeom prst="rect">
            <a:avLst/>
          </a:prstGeom>
        </p:spPr>
        <p:txBody>
          <a:bodyPr wrap="square" lIns="0" tIns="0" rIns="0" bIns="0" rtlCol="0" anchor="t">
            <a:spAutoFit/>
          </a:bodyPr>
          <a:lstStyle/>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 pumping until 10 m above last known HUD at 2,617 m/8,586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without pumping to tag HUD. Tag HUD at depth 8,629 ft/2,630 m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Perform Off Bottom Parameter for hammering operation.</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for hammering operation. Hammer stall due to sudden CP increase. Pickup till safe depth and reattempt to hammer the fish. (Normal RIH weight: 2,300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 Set down Weight : 1,500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2nd attempt to hammering TOF, able to pass through HUD depth until depth (8,660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3rd attempt dry run to pass through HUD but unable to pass through HUD.</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4th attempt hammering, observe DP (RIH weight: 2,500lbs, SDW: 100lbs) then able to pass through HUD depth until 30 ft below HUD (8,660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without pumping to dry tag HUD. Unable to pass through the fish depth. RIH with pumping, able to pass through HUD.</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POOH to surface.</a:t>
            </a:r>
          </a:p>
        </p:txBody>
      </p:sp>
      <p:sp>
        <p:nvSpPr>
          <p:cNvPr id="13" name="object 2">
            <a:extLst>
              <a:ext uri="{FF2B5EF4-FFF2-40B4-BE49-F238E27FC236}">
                <a16:creationId xmlns:a16="http://schemas.microsoft.com/office/drawing/2014/main" id="{B37E094F-65C3-F866-8953-4C65C46734BB}"/>
              </a:ext>
            </a:extLst>
          </p:cNvPr>
          <p:cNvSpPr txBox="1"/>
          <p:nvPr/>
        </p:nvSpPr>
        <p:spPr>
          <a:xfrm>
            <a:off x="11277600" y="9639300"/>
            <a:ext cx="3202940" cy="228268"/>
          </a:xfrm>
          <a:prstGeom prst="rect">
            <a:avLst/>
          </a:prstGeom>
        </p:spPr>
        <p:txBody>
          <a:bodyPr vert="horz" wrap="square" lIns="0" tIns="12700" rIns="0" bIns="0" rtlCol="0">
            <a:spAutoFit/>
          </a:bodyPr>
          <a:lstStyle/>
          <a:p>
            <a:pPr marL="12700" algn="ctr">
              <a:lnSpc>
                <a:spcPct val="100000"/>
              </a:lnSpc>
              <a:spcBef>
                <a:spcPts val="100"/>
              </a:spcBef>
            </a:pPr>
            <a:r>
              <a:rPr sz="1400" b="1" dirty="0">
                <a:latin typeface="Arial"/>
                <a:cs typeface="Arial"/>
              </a:rPr>
              <a:t>Scratch</a:t>
            </a:r>
            <a:r>
              <a:rPr sz="1400" b="1" spc="-55" dirty="0">
                <a:latin typeface="Arial"/>
                <a:cs typeface="Arial"/>
              </a:rPr>
              <a:t> </a:t>
            </a:r>
            <a:r>
              <a:rPr sz="1400" b="1" dirty="0">
                <a:latin typeface="Arial"/>
                <a:cs typeface="Arial"/>
              </a:rPr>
              <a:t>Mark</a:t>
            </a:r>
            <a:r>
              <a:rPr sz="1400" b="1" spc="-20" dirty="0">
                <a:latin typeface="Arial"/>
                <a:cs typeface="Arial"/>
              </a:rPr>
              <a:t> </a:t>
            </a:r>
            <a:r>
              <a:rPr sz="1400" b="1" dirty="0">
                <a:latin typeface="Arial"/>
                <a:cs typeface="Arial"/>
              </a:rPr>
              <a:t>at</a:t>
            </a:r>
            <a:r>
              <a:rPr sz="1400" b="1" spc="-25" dirty="0">
                <a:latin typeface="Arial"/>
                <a:cs typeface="Arial"/>
              </a:rPr>
              <a:t> </a:t>
            </a:r>
            <a:r>
              <a:rPr sz="1400" b="1" dirty="0">
                <a:latin typeface="Arial"/>
                <a:cs typeface="Arial"/>
              </a:rPr>
              <a:t>Blind</a:t>
            </a:r>
            <a:r>
              <a:rPr sz="1400" b="1" spc="-15" dirty="0">
                <a:latin typeface="Arial"/>
                <a:cs typeface="Arial"/>
              </a:rPr>
              <a:t> </a:t>
            </a:r>
            <a:r>
              <a:rPr sz="1400" b="1" spc="-25" dirty="0">
                <a:latin typeface="Arial"/>
                <a:cs typeface="Arial"/>
              </a:rPr>
              <a:t>Box</a:t>
            </a:r>
            <a:r>
              <a:rPr lang="en-US" sz="1400" b="1" spc="-25" dirty="0">
                <a:latin typeface="Arial"/>
                <a:cs typeface="Arial"/>
              </a:rPr>
              <a:t>	</a:t>
            </a:r>
            <a:endParaRPr sz="1400" b="1" dirty="0">
              <a:latin typeface="Arial"/>
              <a:cs typeface="Arial"/>
            </a:endParaRPr>
          </a:p>
        </p:txBody>
      </p:sp>
      <p:pic>
        <p:nvPicPr>
          <p:cNvPr id="14" name="object 11">
            <a:extLst>
              <a:ext uri="{FF2B5EF4-FFF2-40B4-BE49-F238E27FC236}">
                <a16:creationId xmlns:a16="http://schemas.microsoft.com/office/drawing/2014/main" id="{770EB248-6EC3-52B0-9042-E264FD3EDC00}"/>
              </a:ext>
            </a:extLst>
          </p:cNvPr>
          <p:cNvPicPr/>
          <p:nvPr/>
        </p:nvPicPr>
        <p:blipFill>
          <a:blip r:embed="rId10" cstate="print"/>
          <a:stretch>
            <a:fillRect/>
          </a:stretch>
        </p:blipFill>
        <p:spPr>
          <a:xfrm>
            <a:off x="11508613" y="6658286"/>
            <a:ext cx="2281174" cy="2903055"/>
          </a:xfrm>
          <a:prstGeom prst="rect">
            <a:avLst/>
          </a:prstGeom>
        </p:spPr>
      </p:pic>
      <p:graphicFrame>
        <p:nvGraphicFramePr>
          <p:cNvPr id="17" name="Table 16">
            <a:extLst>
              <a:ext uri="{FF2B5EF4-FFF2-40B4-BE49-F238E27FC236}">
                <a16:creationId xmlns:a16="http://schemas.microsoft.com/office/drawing/2014/main" id="{F586DB10-11C3-9C7D-6A24-5FE50E4F0742}"/>
              </a:ext>
            </a:extLst>
          </p:cNvPr>
          <p:cNvGraphicFramePr>
            <a:graphicFrameLocks noGrp="1"/>
          </p:cNvGraphicFramePr>
          <p:nvPr>
            <p:extLst>
              <p:ext uri="{D42A27DB-BD31-4B8C-83A1-F6EECF244321}">
                <p14:modId xmlns:p14="http://schemas.microsoft.com/office/powerpoint/2010/main" val="1646077617"/>
              </p:ext>
            </p:extLst>
          </p:nvPr>
        </p:nvGraphicFramePr>
        <p:xfrm>
          <a:off x="6248400" y="6674564"/>
          <a:ext cx="3354792" cy="2561564"/>
        </p:xfrm>
        <a:graphic>
          <a:graphicData uri="http://schemas.openxmlformats.org/drawingml/2006/table">
            <a:tbl>
              <a:tblPr firstRow="1" bandRow="1">
                <a:tableStyleId>{5C22544A-7EE6-4342-B048-85BDC9FD1C3A}</a:tableStyleId>
              </a:tblPr>
              <a:tblGrid>
                <a:gridCol w="1118264">
                  <a:extLst>
                    <a:ext uri="{9D8B030D-6E8A-4147-A177-3AD203B41FA5}">
                      <a16:colId xmlns:a16="http://schemas.microsoft.com/office/drawing/2014/main" val="1603925651"/>
                    </a:ext>
                  </a:extLst>
                </a:gridCol>
                <a:gridCol w="1118264">
                  <a:extLst>
                    <a:ext uri="{9D8B030D-6E8A-4147-A177-3AD203B41FA5}">
                      <a16:colId xmlns:a16="http://schemas.microsoft.com/office/drawing/2014/main" val="3083399108"/>
                    </a:ext>
                  </a:extLst>
                </a:gridCol>
                <a:gridCol w="1118264">
                  <a:extLst>
                    <a:ext uri="{9D8B030D-6E8A-4147-A177-3AD203B41FA5}">
                      <a16:colId xmlns:a16="http://schemas.microsoft.com/office/drawing/2014/main" val="962372012"/>
                    </a:ext>
                  </a:extLst>
                </a:gridCol>
              </a:tblGrid>
              <a:tr h="385976">
                <a:tc gridSpan="3">
                  <a:txBody>
                    <a:bodyPr/>
                    <a:lstStyle/>
                    <a:p>
                      <a:pPr algn="ctr"/>
                      <a:r>
                        <a:rPr lang="en-US" sz="1400" dirty="0">
                          <a:latin typeface="Arial" panose="020B0604020202020204" pitchFamily="34" charset="0"/>
                          <a:cs typeface="Arial" panose="020B0604020202020204" pitchFamily="34" charset="0"/>
                        </a:rPr>
                        <a:t>Off Botton Parameter Data</a:t>
                      </a:r>
                    </a:p>
                  </a:txBody>
                  <a:tcPr anchor="ctr"/>
                </a:tc>
                <a:tc hMerge="1">
                  <a:txBody>
                    <a:bodyPr/>
                    <a:lstStyle/>
                    <a:p>
                      <a:pPr algn="ctr"/>
                      <a:endParaRPr lang="en-US" sz="1400" dirty="0">
                        <a:latin typeface="Arial" panose="020B0604020202020204" pitchFamily="34" charset="0"/>
                        <a:cs typeface="Arial" panose="020B0604020202020204" pitchFamily="34" charset="0"/>
                      </a:endParaRPr>
                    </a:p>
                  </a:txBody>
                  <a:tcPr anchor="ctr"/>
                </a:tc>
                <a:tc hMerge="1">
                  <a:txBody>
                    <a:bodyPr/>
                    <a:lstStyle/>
                    <a:p>
                      <a:pPr algn="ctr"/>
                      <a:endParaRPr lang="en-US" sz="14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392232020"/>
                  </a:ext>
                </a:extLst>
              </a:tr>
              <a:tr h="385976">
                <a:tc>
                  <a:txBody>
                    <a:bodyPr/>
                    <a:lstStyle/>
                    <a:p>
                      <a:pPr algn="ctr"/>
                      <a:r>
                        <a:rPr lang="en-US" sz="1400" dirty="0"/>
                        <a:t>BPM</a:t>
                      </a:r>
                      <a:endParaRPr lang="en-US" sz="1400" dirty="0">
                        <a:latin typeface="Arial" panose="020B0604020202020204" pitchFamily="34" charset="0"/>
                        <a:cs typeface="Arial" panose="020B0604020202020204" pitchFamily="34" charset="0"/>
                      </a:endParaRPr>
                    </a:p>
                  </a:txBody>
                  <a:tcPr anchor="ctr">
                    <a:solidFill>
                      <a:srgbClr val="4F81BD"/>
                    </a:solidFill>
                  </a:tcPr>
                </a:tc>
                <a:tc>
                  <a:txBody>
                    <a:bodyPr/>
                    <a:lstStyle/>
                    <a:p>
                      <a:pPr algn="ctr"/>
                      <a:r>
                        <a:rPr lang="en-US" sz="1400" dirty="0"/>
                        <a:t>Pressure (psi)</a:t>
                      </a:r>
                      <a:endParaRPr lang="en-US" sz="1400" dirty="0">
                        <a:latin typeface="Arial" panose="020B0604020202020204" pitchFamily="34" charset="0"/>
                        <a:cs typeface="Arial" panose="020B0604020202020204" pitchFamily="34" charset="0"/>
                      </a:endParaRPr>
                    </a:p>
                  </a:txBody>
                  <a:tcPr anchor="ctr">
                    <a:solidFill>
                      <a:srgbClr val="4F81BD"/>
                    </a:solidFill>
                  </a:tcPr>
                </a:tc>
                <a:tc>
                  <a:txBody>
                    <a:bodyPr/>
                    <a:lstStyle/>
                    <a:p>
                      <a:pPr algn="ctr"/>
                      <a:r>
                        <a:rPr lang="en-US" sz="1400" dirty="0">
                          <a:latin typeface="Arial" panose="020B0604020202020204" pitchFamily="34" charset="0"/>
                          <a:cs typeface="Arial" panose="020B0604020202020204" pitchFamily="34" charset="0"/>
                        </a:rPr>
                        <a:t>Remarks</a:t>
                      </a:r>
                    </a:p>
                  </a:txBody>
                  <a:tcPr anchor="ctr">
                    <a:solidFill>
                      <a:srgbClr val="4F81BD"/>
                    </a:solidFill>
                  </a:tcPr>
                </a:tc>
                <a:extLst>
                  <a:ext uri="{0D108BD9-81ED-4DB2-BD59-A6C34878D82A}">
                    <a16:rowId xmlns:a16="http://schemas.microsoft.com/office/drawing/2014/main" val="142197567"/>
                  </a:ext>
                </a:extLst>
              </a:tr>
              <a:tr h="276238">
                <a:tc>
                  <a:txBody>
                    <a:bodyPr/>
                    <a:lstStyle/>
                    <a:p>
                      <a:pPr algn="ctr">
                        <a:lnSpc>
                          <a:spcPts val="1230"/>
                        </a:lnSpc>
                        <a:spcBef>
                          <a:spcPts val="265"/>
                        </a:spcBef>
                      </a:pPr>
                      <a:r>
                        <a:rPr sz="1400" b="0" spc="-25" dirty="0">
                          <a:latin typeface="Arial" panose="020B0604020202020204" pitchFamily="34" charset="0"/>
                          <a:cs typeface="Arial" panose="020B0604020202020204" pitchFamily="34" charset="0"/>
                        </a:rPr>
                        <a:t>0.5</a:t>
                      </a:r>
                      <a:endParaRPr sz="1400" b="0" dirty="0">
                        <a:latin typeface="Arial" panose="020B0604020202020204" pitchFamily="34" charset="0"/>
                        <a:cs typeface="Arial" panose="020B0604020202020204" pitchFamily="34" charset="0"/>
                      </a:endParaRPr>
                    </a:p>
                  </a:txBody>
                  <a:tcPr marL="0" marR="0" marT="33655" marB="0" anchor="ctr"/>
                </a:tc>
                <a:tc>
                  <a:txBody>
                    <a:bodyPr/>
                    <a:lstStyle/>
                    <a:p>
                      <a:pPr algn="ctr">
                        <a:lnSpc>
                          <a:spcPct val="100000"/>
                        </a:lnSpc>
                        <a:spcBef>
                          <a:spcPts val="160"/>
                        </a:spcBef>
                      </a:pPr>
                      <a:r>
                        <a:rPr sz="1400" b="0" spc="-25" dirty="0">
                          <a:latin typeface="Arial" panose="020B0604020202020204" pitchFamily="34" charset="0"/>
                          <a:cs typeface="Arial" panose="020B0604020202020204" pitchFamily="34" charset="0"/>
                        </a:rPr>
                        <a:t>142</a:t>
                      </a:r>
                      <a:endParaRPr sz="1400" b="0" dirty="0">
                        <a:latin typeface="Arial" panose="020B0604020202020204" pitchFamily="34" charset="0"/>
                        <a:cs typeface="Arial" panose="020B0604020202020204" pitchFamily="34" charset="0"/>
                      </a:endParaRPr>
                    </a:p>
                  </a:txBody>
                  <a:tcPr marL="0" marR="0" marT="20320" marB="0"/>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114967471"/>
                  </a:ext>
                </a:extLst>
              </a:tr>
              <a:tr h="276238">
                <a:tc>
                  <a:txBody>
                    <a:bodyPr/>
                    <a:lstStyle/>
                    <a:p>
                      <a:pPr algn="ctr">
                        <a:lnSpc>
                          <a:spcPts val="1195"/>
                        </a:lnSpc>
                        <a:spcBef>
                          <a:spcPts val="40"/>
                        </a:spcBef>
                      </a:pPr>
                      <a:r>
                        <a:rPr sz="1400" b="0" spc="-25" dirty="0">
                          <a:latin typeface="Arial" panose="020B0604020202020204" pitchFamily="34" charset="0"/>
                          <a:cs typeface="Arial" panose="020B0604020202020204" pitchFamily="34" charset="0"/>
                        </a:rPr>
                        <a:t>0.7</a:t>
                      </a:r>
                      <a:endParaRPr sz="1400" b="0" dirty="0">
                        <a:latin typeface="Arial" panose="020B0604020202020204" pitchFamily="34" charset="0"/>
                        <a:cs typeface="Arial" panose="020B0604020202020204" pitchFamily="34" charset="0"/>
                      </a:endParaRPr>
                    </a:p>
                  </a:txBody>
                  <a:tcPr marL="0" marR="0" marT="5080" marB="0" anchor="ctr"/>
                </a:tc>
                <a:tc>
                  <a:txBody>
                    <a:bodyPr/>
                    <a:lstStyle/>
                    <a:p>
                      <a:pPr algn="ctr">
                        <a:lnSpc>
                          <a:spcPct val="100000"/>
                        </a:lnSpc>
                        <a:spcBef>
                          <a:spcPts val="160"/>
                        </a:spcBef>
                      </a:pPr>
                      <a:r>
                        <a:rPr sz="1400" b="0" spc="-25" dirty="0">
                          <a:latin typeface="Arial" panose="020B0604020202020204" pitchFamily="34" charset="0"/>
                          <a:cs typeface="Arial" panose="020B0604020202020204" pitchFamily="34" charset="0"/>
                        </a:rPr>
                        <a:t>510</a:t>
                      </a:r>
                      <a:endParaRPr sz="1400" b="0" dirty="0">
                        <a:latin typeface="Arial" panose="020B0604020202020204" pitchFamily="34" charset="0"/>
                        <a:cs typeface="Arial" panose="020B0604020202020204" pitchFamily="34" charset="0"/>
                      </a:endParaRPr>
                    </a:p>
                  </a:txBody>
                  <a:tcPr marL="0" marR="0" marT="20320" marB="0"/>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37205477"/>
                  </a:ext>
                </a:extLst>
              </a:tr>
              <a:tr h="276238">
                <a:tc>
                  <a:txBody>
                    <a:bodyPr/>
                    <a:lstStyle/>
                    <a:p>
                      <a:pPr algn="ctr">
                        <a:lnSpc>
                          <a:spcPts val="1195"/>
                        </a:lnSpc>
                        <a:spcBef>
                          <a:spcPts val="40"/>
                        </a:spcBef>
                      </a:pPr>
                      <a:r>
                        <a:rPr sz="1400" b="0" spc="-25" dirty="0">
                          <a:latin typeface="Arial" panose="020B0604020202020204" pitchFamily="34" charset="0"/>
                          <a:cs typeface="Arial" panose="020B0604020202020204" pitchFamily="34" charset="0"/>
                        </a:rPr>
                        <a:t>0.8</a:t>
                      </a:r>
                      <a:endParaRPr sz="1400" b="0" dirty="0">
                        <a:latin typeface="Arial" panose="020B0604020202020204" pitchFamily="34" charset="0"/>
                        <a:cs typeface="Arial" panose="020B0604020202020204" pitchFamily="34" charset="0"/>
                      </a:endParaRPr>
                    </a:p>
                  </a:txBody>
                  <a:tcPr marL="0" marR="0" marT="5080" marB="0" anchor="ctr"/>
                </a:tc>
                <a:tc>
                  <a:txBody>
                    <a:bodyPr/>
                    <a:lstStyle/>
                    <a:p>
                      <a:pPr algn="ctr">
                        <a:lnSpc>
                          <a:spcPct val="100000"/>
                        </a:lnSpc>
                        <a:spcBef>
                          <a:spcPts val="160"/>
                        </a:spcBef>
                      </a:pPr>
                      <a:r>
                        <a:rPr sz="1400" b="0" spc="-25" dirty="0">
                          <a:latin typeface="Arial" panose="020B0604020202020204" pitchFamily="34" charset="0"/>
                          <a:cs typeface="Arial" panose="020B0604020202020204" pitchFamily="34" charset="0"/>
                        </a:rPr>
                        <a:t>790</a:t>
                      </a:r>
                      <a:endParaRPr sz="1400" b="0" dirty="0">
                        <a:latin typeface="Arial" panose="020B0604020202020204" pitchFamily="34" charset="0"/>
                        <a:cs typeface="Arial" panose="020B0604020202020204" pitchFamily="34" charset="0"/>
                      </a:endParaRPr>
                    </a:p>
                  </a:txBody>
                  <a:tcPr marL="0" marR="0" marT="20320" marB="0"/>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1004557155"/>
                  </a:ext>
                </a:extLst>
              </a:tr>
              <a:tr h="276238">
                <a:tc>
                  <a:txBody>
                    <a:bodyPr/>
                    <a:lstStyle/>
                    <a:p>
                      <a:pPr algn="ctr">
                        <a:lnSpc>
                          <a:spcPts val="1230"/>
                        </a:lnSpc>
                        <a:spcBef>
                          <a:spcPts val="5"/>
                        </a:spcBef>
                      </a:pPr>
                      <a:r>
                        <a:rPr sz="1400" b="0" spc="-25" dirty="0">
                          <a:latin typeface="Arial" panose="020B0604020202020204" pitchFamily="34" charset="0"/>
                          <a:cs typeface="Arial" panose="020B0604020202020204" pitchFamily="34" charset="0"/>
                        </a:rPr>
                        <a:t>0.9</a:t>
                      </a:r>
                      <a:endParaRPr sz="1400" b="0">
                        <a:latin typeface="Arial" panose="020B0604020202020204" pitchFamily="34" charset="0"/>
                        <a:cs typeface="Arial" panose="020B0604020202020204" pitchFamily="34" charset="0"/>
                      </a:endParaRPr>
                    </a:p>
                  </a:txBody>
                  <a:tcPr marL="0" marR="0" marT="635" marB="0" anchor="ctr"/>
                </a:tc>
                <a:tc>
                  <a:txBody>
                    <a:bodyPr/>
                    <a:lstStyle/>
                    <a:p>
                      <a:pPr marL="635" algn="ctr">
                        <a:lnSpc>
                          <a:spcPct val="100000"/>
                        </a:lnSpc>
                        <a:spcBef>
                          <a:spcPts val="160"/>
                        </a:spcBef>
                      </a:pPr>
                      <a:r>
                        <a:rPr sz="1400" b="0" spc="-20" dirty="0">
                          <a:latin typeface="Arial" panose="020B0604020202020204" pitchFamily="34" charset="0"/>
                          <a:cs typeface="Arial" panose="020B0604020202020204" pitchFamily="34" charset="0"/>
                        </a:rPr>
                        <a:t>1400</a:t>
                      </a:r>
                      <a:endParaRPr sz="1400" b="0" dirty="0">
                        <a:latin typeface="Arial" panose="020B0604020202020204" pitchFamily="34" charset="0"/>
                        <a:cs typeface="Arial" panose="020B0604020202020204" pitchFamily="34" charset="0"/>
                      </a:endParaRPr>
                    </a:p>
                  </a:txBody>
                  <a:tcPr marL="0" marR="0" marT="20320" marB="0"/>
                </a:tc>
                <a:tc>
                  <a:txBody>
                    <a:bodyPr/>
                    <a:lstStyle/>
                    <a:p>
                      <a:pPr algn="ctr">
                        <a:lnSpc>
                          <a:spcPts val="1155"/>
                        </a:lnSpc>
                        <a:spcBef>
                          <a:spcPts val="15"/>
                        </a:spcBef>
                      </a:pPr>
                      <a:endParaRPr sz="1400" b="0" dirty="0">
                        <a:latin typeface="Arial" panose="020B0604020202020204" pitchFamily="34" charset="0"/>
                        <a:cs typeface="Arial" panose="020B0604020202020204" pitchFamily="34" charset="0"/>
                      </a:endParaRPr>
                    </a:p>
                  </a:txBody>
                  <a:tcPr marL="0" marR="0" marT="1905" marB="0" anchor="ctr"/>
                </a:tc>
                <a:extLst>
                  <a:ext uri="{0D108BD9-81ED-4DB2-BD59-A6C34878D82A}">
                    <a16:rowId xmlns:a16="http://schemas.microsoft.com/office/drawing/2014/main" val="937149959"/>
                  </a:ext>
                </a:extLst>
              </a:tr>
              <a:tr h="276238">
                <a:tc>
                  <a:txBody>
                    <a:bodyPr/>
                    <a:lstStyle/>
                    <a:p>
                      <a:pPr algn="ctr">
                        <a:lnSpc>
                          <a:spcPts val="1230"/>
                        </a:lnSpc>
                        <a:spcBef>
                          <a:spcPts val="5"/>
                        </a:spcBef>
                      </a:pPr>
                      <a:r>
                        <a:rPr sz="1400" b="0" spc="-50" dirty="0">
                          <a:latin typeface="Arial" panose="020B0604020202020204" pitchFamily="34" charset="0"/>
                          <a:cs typeface="Arial" panose="020B0604020202020204" pitchFamily="34" charset="0"/>
                        </a:rPr>
                        <a:t>1</a:t>
                      </a:r>
                      <a:endParaRPr sz="1400" b="0">
                        <a:latin typeface="Arial" panose="020B0604020202020204" pitchFamily="34" charset="0"/>
                        <a:cs typeface="Arial" panose="020B0604020202020204" pitchFamily="34" charset="0"/>
                      </a:endParaRPr>
                    </a:p>
                  </a:txBody>
                  <a:tcPr marL="0" marR="0" marT="635" marB="0" anchor="ctr"/>
                </a:tc>
                <a:tc>
                  <a:txBody>
                    <a:bodyPr/>
                    <a:lstStyle/>
                    <a:p>
                      <a:pPr marL="635" algn="ctr">
                        <a:lnSpc>
                          <a:spcPct val="100000"/>
                        </a:lnSpc>
                        <a:spcBef>
                          <a:spcPts val="160"/>
                        </a:spcBef>
                      </a:pPr>
                      <a:r>
                        <a:rPr sz="1400" b="0" spc="-20" dirty="0">
                          <a:latin typeface="Arial" panose="020B0604020202020204" pitchFamily="34" charset="0"/>
                          <a:cs typeface="Arial" panose="020B0604020202020204" pitchFamily="34" charset="0"/>
                        </a:rPr>
                        <a:t>1700</a:t>
                      </a:r>
                      <a:endParaRPr sz="1400" b="0" dirty="0">
                        <a:latin typeface="Arial" panose="020B0604020202020204" pitchFamily="34" charset="0"/>
                        <a:cs typeface="Arial" panose="020B0604020202020204" pitchFamily="34" charset="0"/>
                      </a:endParaRPr>
                    </a:p>
                  </a:txBody>
                  <a:tcPr marL="0" marR="0" marT="20320" marB="0"/>
                </a:tc>
                <a:tc>
                  <a:txBody>
                    <a:bodyPr/>
                    <a:lstStyle/>
                    <a:p>
                      <a:pPr algn="ctr">
                        <a:lnSpc>
                          <a:spcPts val="1155"/>
                        </a:lnSpc>
                        <a:spcBef>
                          <a:spcPts val="20"/>
                        </a:spcBef>
                      </a:pP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871419509"/>
                  </a:ext>
                </a:extLst>
              </a:tr>
              <a:tr h="276238">
                <a:tc>
                  <a:txBody>
                    <a:bodyPr/>
                    <a:lstStyle/>
                    <a:p>
                      <a:pPr algn="ctr">
                        <a:lnSpc>
                          <a:spcPts val="1230"/>
                        </a:lnSpc>
                        <a:spcBef>
                          <a:spcPts val="5"/>
                        </a:spcBef>
                      </a:pPr>
                      <a:r>
                        <a:rPr sz="1400" b="0" spc="-25" dirty="0">
                          <a:latin typeface="Arial" panose="020B0604020202020204" pitchFamily="34" charset="0"/>
                          <a:cs typeface="Arial" panose="020B0604020202020204" pitchFamily="34" charset="0"/>
                        </a:rPr>
                        <a:t>1.1</a:t>
                      </a:r>
                      <a:endParaRPr sz="1400" b="0">
                        <a:latin typeface="Arial" panose="020B0604020202020204" pitchFamily="34" charset="0"/>
                        <a:cs typeface="Arial" panose="020B0604020202020204" pitchFamily="34" charset="0"/>
                      </a:endParaRPr>
                    </a:p>
                  </a:txBody>
                  <a:tcPr marL="0" marR="0" marT="635" marB="0" anchor="ctr"/>
                </a:tc>
                <a:tc>
                  <a:txBody>
                    <a:bodyPr/>
                    <a:lstStyle/>
                    <a:p>
                      <a:pPr marL="635" algn="ctr">
                        <a:lnSpc>
                          <a:spcPct val="100000"/>
                        </a:lnSpc>
                        <a:spcBef>
                          <a:spcPts val="160"/>
                        </a:spcBef>
                      </a:pPr>
                      <a:r>
                        <a:rPr sz="1400" b="0" spc="-20" dirty="0">
                          <a:latin typeface="Arial" panose="020B0604020202020204" pitchFamily="34" charset="0"/>
                          <a:cs typeface="Arial" panose="020B0604020202020204" pitchFamily="34" charset="0"/>
                        </a:rPr>
                        <a:t>2230</a:t>
                      </a:r>
                      <a:endParaRPr sz="1400" b="0" dirty="0">
                        <a:latin typeface="Arial" panose="020B0604020202020204" pitchFamily="34" charset="0"/>
                        <a:cs typeface="Arial" panose="020B0604020202020204" pitchFamily="34" charset="0"/>
                      </a:endParaRPr>
                    </a:p>
                  </a:txBody>
                  <a:tcPr marL="0" marR="0" marT="20320" marB="0"/>
                </a:tc>
                <a:tc>
                  <a:txBody>
                    <a:bodyPr/>
                    <a:lstStyle/>
                    <a:p>
                      <a:pPr algn="ctr">
                        <a:lnSpc>
                          <a:spcPts val="1155"/>
                        </a:lnSpc>
                        <a:spcBef>
                          <a:spcPts val="20"/>
                        </a:spcBef>
                      </a:pPr>
                      <a:endParaRPr sz="1400" b="0" dirty="0">
                        <a:latin typeface="Arial" panose="020B0604020202020204" pitchFamily="34" charset="0"/>
                        <a:cs typeface="Arial" panose="020B0604020202020204" pitchFamily="34" charset="0"/>
                      </a:endParaRPr>
                    </a:p>
                  </a:txBody>
                  <a:tcPr marL="0" marR="0" marT="2540" marB="0" anchor="ctr"/>
                </a:tc>
                <a:extLst>
                  <a:ext uri="{0D108BD9-81ED-4DB2-BD59-A6C34878D82A}">
                    <a16:rowId xmlns:a16="http://schemas.microsoft.com/office/drawing/2014/main" val="3391905365"/>
                  </a:ext>
                </a:extLst>
              </a:tr>
            </a:tbl>
          </a:graphicData>
        </a:graphic>
      </p:graphicFrame>
      <p:sp>
        <p:nvSpPr>
          <p:cNvPr id="18" name="object 10">
            <a:extLst>
              <a:ext uri="{FF2B5EF4-FFF2-40B4-BE49-F238E27FC236}">
                <a16:creationId xmlns:a16="http://schemas.microsoft.com/office/drawing/2014/main" id="{25BD380C-F06A-1ED7-9EE3-FF8CE5C6E780}"/>
              </a:ext>
            </a:extLst>
          </p:cNvPr>
          <p:cNvSpPr txBox="1"/>
          <p:nvPr/>
        </p:nvSpPr>
        <p:spPr>
          <a:xfrm>
            <a:off x="6941000" y="9320756"/>
            <a:ext cx="2281174" cy="228268"/>
          </a:xfrm>
          <a:prstGeom prst="rect">
            <a:avLst/>
          </a:prstGeom>
        </p:spPr>
        <p:txBody>
          <a:bodyPr vert="horz" wrap="square" lIns="0" tIns="12700" rIns="0" bIns="0" rtlCol="0">
            <a:spAutoFit/>
          </a:bodyPr>
          <a:lstStyle/>
          <a:p>
            <a:pPr marL="12700">
              <a:lnSpc>
                <a:spcPct val="100000"/>
              </a:lnSpc>
              <a:spcBef>
                <a:spcPts val="100"/>
              </a:spcBef>
            </a:pPr>
            <a:r>
              <a:rPr sz="1400" b="1" dirty="0">
                <a:latin typeface="Arial"/>
                <a:cs typeface="Arial"/>
              </a:rPr>
              <a:t>Off</a:t>
            </a:r>
            <a:r>
              <a:rPr sz="1400" b="1" spc="-45" dirty="0">
                <a:latin typeface="Arial"/>
                <a:cs typeface="Arial"/>
              </a:rPr>
              <a:t> </a:t>
            </a:r>
            <a:r>
              <a:rPr sz="1400" b="1" dirty="0">
                <a:latin typeface="Arial"/>
                <a:cs typeface="Arial"/>
              </a:rPr>
              <a:t>Bottom</a:t>
            </a:r>
            <a:r>
              <a:rPr sz="1400" b="1" spc="-45" dirty="0">
                <a:latin typeface="Arial"/>
                <a:cs typeface="Arial"/>
              </a:rPr>
              <a:t> </a:t>
            </a:r>
            <a:r>
              <a:rPr sz="1400" b="1" spc="-10" dirty="0">
                <a:latin typeface="Arial"/>
                <a:cs typeface="Arial"/>
              </a:rPr>
              <a:t>Parameter</a:t>
            </a:r>
            <a:endParaRPr sz="1400" b="1" dirty="0">
              <a:latin typeface="Arial"/>
              <a:cs typeface="Arial"/>
            </a:endParaRPr>
          </a:p>
        </p:txBody>
      </p:sp>
    </p:spTree>
    <p:extLst>
      <p:ext uri="{BB962C8B-B14F-4D97-AF65-F5344CB8AC3E}">
        <p14:creationId xmlns:p14="http://schemas.microsoft.com/office/powerpoint/2010/main" val="15800681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0FC5D-F2FB-8359-01CC-873423C9DEA7}"/>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9999E5C5-7E50-FA1C-9D69-F22849F49781}"/>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FE2D1263-1452-8E73-A08B-C5CBAA9C3E40}"/>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0CA8F5F5-431E-A2F2-A3BC-A047873D7DC9}"/>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E37F4975-A3E4-E607-4A03-546324CD7393}"/>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C91698AF-264B-57FB-65E3-CE1045B7A08F}"/>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5C2F2083-4939-EAFB-6E25-663ECCBE10EF}"/>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120008CB-28CD-8DEC-8DA8-B00B68607139}"/>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C33702FC-761E-6816-2272-DD1629BB8E5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484A5DF7-8D13-275F-3254-07B233C1D151}"/>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F6CE42A4-BD85-9A3B-08CB-605E54C62FF1}"/>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AE426440-EA9A-BB0E-C94F-758746C2FB06}"/>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Run#1 – Impact Hammer come</a:t>
            </a:r>
          </a:p>
        </p:txBody>
      </p:sp>
      <p:sp>
        <p:nvSpPr>
          <p:cNvPr id="41" name="TextBox 3">
            <a:extLst>
              <a:ext uri="{FF2B5EF4-FFF2-40B4-BE49-F238E27FC236}">
                <a16:creationId xmlns:a16="http://schemas.microsoft.com/office/drawing/2014/main" id="{CB3D27B0-BBAF-4BC0-6DBE-A1F70DAB6072}"/>
              </a:ext>
            </a:extLst>
          </p:cNvPr>
          <p:cNvSpPr txBox="1"/>
          <p:nvPr/>
        </p:nvSpPr>
        <p:spPr>
          <a:xfrm>
            <a:off x="838200" y="814348"/>
            <a:ext cx="118110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with Blind Box 2.28”</a:t>
            </a:r>
          </a:p>
        </p:txBody>
      </p:sp>
      <p:sp>
        <p:nvSpPr>
          <p:cNvPr id="6" name="object 10">
            <a:extLst>
              <a:ext uri="{FF2B5EF4-FFF2-40B4-BE49-F238E27FC236}">
                <a16:creationId xmlns:a16="http://schemas.microsoft.com/office/drawing/2014/main" id="{D5ADF1F8-EC10-95EA-C774-E32FCDFF3A1E}"/>
              </a:ext>
            </a:extLst>
          </p:cNvPr>
          <p:cNvSpPr txBox="1"/>
          <p:nvPr/>
        </p:nvSpPr>
        <p:spPr>
          <a:xfrm>
            <a:off x="13792200" y="1473669"/>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12th September 2024 – 13th September 2024</a:t>
            </a:r>
          </a:p>
        </p:txBody>
      </p:sp>
      <p:pic>
        <p:nvPicPr>
          <p:cNvPr id="5" name="Picture 4">
            <a:extLst>
              <a:ext uri="{FF2B5EF4-FFF2-40B4-BE49-F238E27FC236}">
                <a16:creationId xmlns:a16="http://schemas.microsoft.com/office/drawing/2014/main" id="{F0CEFF26-2BC1-8338-F604-160329AAEC61}"/>
              </a:ext>
            </a:extLst>
          </p:cNvPr>
          <p:cNvPicPr>
            <a:picLocks noChangeAspect="1"/>
          </p:cNvPicPr>
          <p:nvPr/>
        </p:nvPicPr>
        <p:blipFill>
          <a:blip r:embed="rId10"/>
          <a:stretch>
            <a:fillRect/>
          </a:stretch>
        </p:blipFill>
        <p:spPr>
          <a:xfrm>
            <a:off x="5562600" y="1530543"/>
            <a:ext cx="7162800" cy="8665287"/>
          </a:xfrm>
          <a:prstGeom prst="rect">
            <a:avLst/>
          </a:prstGeom>
        </p:spPr>
      </p:pic>
    </p:spTree>
    <p:extLst>
      <p:ext uri="{BB962C8B-B14F-4D97-AF65-F5344CB8AC3E}">
        <p14:creationId xmlns:p14="http://schemas.microsoft.com/office/powerpoint/2010/main" val="8793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481AA-1CEA-B841-56A1-894E98A2056F}"/>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23A1B134-3091-C3DE-6AF0-86F063A46095}"/>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EDC5A821-7C0C-EB8D-F2AB-CDAC0435CA69}"/>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E2E386B8-98AB-11F0-18C4-7E2B75BE8AEE}"/>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57226C1B-44B3-3E03-351F-D71EB5634BE5}"/>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BA44EB26-4A1B-6A6C-0679-E133CFABA8B8}"/>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88212D33-4E23-7145-1883-9577EC499CEE}"/>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2C385AAB-1261-F995-BFE4-D92A75F822C2}"/>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08A85FF5-058A-582D-4F0F-FED4F19110B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27619B4F-9D5E-795E-C3C0-F267ACDF21E0}"/>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F34D52C1-12D3-6C48-1EBA-E9CBA1905384}"/>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96C9D8BE-4995-720F-8358-2841FD4F1A91}"/>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Run#2 – Drift and Correlation Run with Fluted</a:t>
            </a:r>
          </a:p>
        </p:txBody>
      </p:sp>
      <p:sp>
        <p:nvSpPr>
          <p:cNvPr id="41" name="TextBox 3">
            <a:extLst>
              <a:ext uri="{FF2B5EF4-FFF2-40B4-BE49-F238E27FC236}">
                <a16:creationId xmlns:a16="http://schemas.microsoft.com/office/drawing/2014/main" id="{85D46120-8F71-D787-4483-6FF3E311A937}"/>
              </a:ext>
            </a:extLst>
          </p:cNvPr>
          <p:cNvSpPr txBox="1"/>
          <p:nvPr/>
        </p:nvSpPr>
        <p:spPr>
          <a:xfrm>
            <a:off x="838200" y="814348"/>
            <a:ext cx="118110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Centralizer and End Of Tubing Locator</a:t>
            </a:r>
          </a:p>
        </p:txBody>
      </p:sp>
      <p:sp>
        <p:nvSpPr>
          <p:cNvPr id="6" name="object 10">
            <a:extLst>
              <a:ext uri="{FF2B5EF4-FFF2-40B4-BE49-F238E27FC236}">
                <a16:creationId xmlns:a16="http://schemas.microsoft.com/office/drawing/2014/main" id="{1B94C6C8-63F1-C17F-34B5-5317559155E4}"/>
              </a:ext>
            </a:extLst>
          </p:cNvPr>
          <p:cNvSpPr txBox="1"/>
          <p:nvPr/>
        </p:nvSpPr>
        <p:spPr>
          <a:xfrm>
            <a:off x="13792200" y="1473669"/>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13th September 2024 – 14th September 2024</a:t>
            </a:r>
          </a:p>
        </p:txBody>
      </p:sp>
      <p:pic>
        <p:nvPicPr>
          <p:cNvPr id="7" name="Picture 6">
            <a:extLst>
              <a:ext uri="{FF2B5EF4-FFF2-40B4-BE49-F238E27FC236}">
                <a16:creationId xmlns:a16="http://schemas.microsoft.com/office/drawing/2014/main" id="{EFE21A34-C69F-188A-C04C-C102AED7BC15}"/>
              </a:ext>
            </a:extLst>
          </p:cNvPr>
          <p:cNvPicPr>
            <a:picLocks noChangeAspect="1"/>
          </p:cNvPicPr>
          <p:nvPr/>
        </p:nvPicPr>
        <p:blipFill>
          <a:blip r:embed="rId10"/>
          <a:stretch>
            <a:fillRect/>
          </a:stretch>
        </p:blipFill>
        <p:spPr>
          <a:xfrm>
            <a:off x="2438400" y="1836299"/>
            <a:ext cx="13231049" cy="8135918"/>
          </a:xfrm>
          <a:prstGeom prst="rect">
            <a:avLst/>
          </a:prstGeom>
        </p:spPr>
      </p:pic>
    </p:spTree>
    <p:extLst>
      <p:ext uri="{BB962C8B-B14F-4D97-AF65-F5344CB8AC3E}">
        <p14:creationId xmlns:p14="http://schemas.microsoft.com/office/powerpoint/2010/main" val="9383680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1B1EC-301E-32D2-EBC6-42EEC968D41A}"/>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115338C5-8EB3-554C-2911-A10C932DCB8F}"/>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0E56C551-CA72-551C-4855-13334D1F953C}"/>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F941EE65-96D9-8D07-F87B-4ED0576980A7}"/>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2D167047-93D6-1BD5-CDE0-0D0402B8CA77}"/>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583850D1-A8C3-6627-C770-794BDB7B8B2B}"/>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9665ECEA-4479-B1E8-B250-CBBCFC93FEC3}"/>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936481BF-155E-6C80-ABF4-FB786421C8BE}"/>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66B17989-917D-1BD4-CEF5-4FAC84C354E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968ED41C-FB02-1862-E0EC-323304F07A9D}"/>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70F2C26D-AB7B-4E63-5728-BE6C753D38E6}"/>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B9652A67-B187-D5BC-0CEC-B89D8B29534A}"/>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Run#2 – Drift and Correlation Run with Fluted</a:t>
            </a:r>
          </a:p>
        </p:txBody>
      </p:sp>
      <p:sp>
        <p:nvSpPr>
          <p:cNvPr id="41" name="TextBox 3">
            <a:extLst>
              <a:ext uri="{FF2B5EF4-FFF2-40B4-BE49-F238E27FC236}">
                <a16:creationId xmlns:a16="http://schemas.microsoft.com/office/drawing/2014/main" id="{57AFCC44-123C-347E-2399-FA174101991B}"/>
              </a:ext>
            </a:extLst>
          </p:cNvPr>
          <p:cNvSpPr txBox="1"/>
          <p:nvPr/>
        </p:nvSpPr>
        <p:spPr>
          <a:xfrm>
            <a:off x="838200" y="814348"/>
            <a:ext cx="118110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Centralizer and End Of Tubing Locator</a:t>
            </a:r>
          </a:p>
        </p:txBody>
      </p:sp>
      <p:sp>
        <p:nvSpPr>
          <p:cNvPr id="6" name="object 10">
            <a:extLst>
              <a:ext uri="{FF2B5EF4-FFF2-40B4-BE49-F238E27FC236}">
                <a16:creationId xmlns:a16="http://schemas.microsoft.com/office/drawing/2014/main" id="{173BCC49-395E-5916-0ED0-F7F59E06FE78}"/>
              </a:ext>
            </a:extLst>
          </p:cNvPr>
          <p:cNvSpPr txBox="1"/>
          <p:nvPr/>
        </p:nvSpPr>
        <p:spPr>
          <a:xfrm>
            <a:off x="13792200" y="1473669"/>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13th September 2024 – 14th September 2024</a:t>
            </a:r>
          </a:p>
        </p:txBody>
      </p:sp>
      <p:sp>
        <p:nvSpPr>
          <p:cNvPr id="5" name="TextBox 24">
            <a:extLst>
              <a:ext uri="{FF2B5EF4-FFF2-40B4-BE49-F238E27FC236}">
                <a16:creationId xmlns:a16="http://schemas.microsoft.com/office/drawing/2014/main" id="{7422674C-F085-DDC0-A59E-687239D7876D}"/>
              </a:ext>
            </a:extLst>
          </p:cNvPr>
          <p:cNvSpPr txBox="1"/>
          <p:nvPr/>
        </p:nvSpPr>
        <p:spPr>
          <a:xfrm>
            <a:off x="747832" y="1954924"/>
            <a:ext cx="17540168" cy="4616648"/>
          </a:xfrm>
          <a:prstGeom prst="rect">
            <a:avLst/>
          </a:prstGeom>
        </p:spPr>
        <p:txBody>
          <a:bodyPr wrap="square" lIns="0" tIns="0" rIns="0" bIns="0" rtlCol="0" anchor="t">
            <a:spAutoFit/>
          </a:bodyPr>
          <a:lstStyle/>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without pumping until 10 m above D No Go Nipple depth at 2,667 m/8,753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slowly until 2,683 m (5m below EOT). Monitor changes in CT weight before and after entering casing section. Observe CT experience snubbing at depth 8,790 ft MDDF. Pickup 10 ft above, RIH back and experience snubbing weight. Pump FR and able to pass through HUD and stay at depth 8,802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Start pump to activate the EOT locator at depth 8,802 ft MDDF. Observe overpull 3000lbs (normal pull weight</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 10,000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 and return to normal weight. Re attempt to locate EOT but no indication of High pulling weight.</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Attempt to anchor at SSD#2 depth 8,553 ft MDDF. Pump to activate EOT and RIH to anchor. No indication of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snubbing weight. Stop pump and RIH until tag HUD inside casing.</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Tag HUD inside casing at depth 8,916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POOH to surface.</a:t>
            </a:r>
          </a:p>
        </p:txBody>
      </p:sp>
      <p:pic>
        <p:nvPicPr>
          <p:cNvPr id="13" name="object 10">
            <a:extLst>
              <a:ext uri="{FF2B5EF4-FFF2-40B4-BE49-F238E27FC236}">
                <a16:creationId xmlns:a16="http://schemas.microsoft.com/office/drawing/2014/main" id="{A12133B1-E1D8-CD83-A918-0709D504AC40}"/>
              </a:ext>
            </a:extLst>
          </p:cNvPr>
          <p:cNvPicPr/>
          <p:nvPr/>
        </p:nvPicPr>
        <p:blipFill>
          <a:blip r:embed="rId10" cstate="print"/>
          <a:stretch>
            <a:fillRect/>
          </a:stretch>
        </p:blipFill>
        <p:spPr>
          <a:xfrm>
            <a:off x="13885204" y="6057900"/>
            <a:ext cx="3200400" cy="3716946"/>
          </a:xfrm>
          <a:prstGeom prst="rect">
            <a:avLst/>
          </a:prstGeom>
        </p:spPr>
      </p:pic>
      <p:sp>
        <p:nvSpPr>
          <p:cNvPr id="14" name="object 11">
            <a:extLst>
              <a:ext uri="{FF2B5EF4-FFF2-40B4-BE49-F238E27FC236}">
                <a16:creationId xmlns:a16="http://schemas.microsoft.com/office/drawing/2014/main" id="{8C4649C7-8E96-299D-248B-F9995D76DE02}"/>
              </a:ext>
            </a:extLst>
          </p:cNvPr>
          <p:cNvSpPr txBox="1"/>
          <p:nvPr/>
        </p:nvSpPr>
        <p:spPr>
          <a:xfrm>
            <a:off x="14443687" y="9832004"/>
            <a:ext cx="2641917" cy="228909"/>
          </a:xfrm>
          <a:prstGeom prst="rect">
            <a:avLst/>
          </a:prstGeom>
        </p:spPr>
        <p:txBody>
          <a:bodyPr vert="horz" wrap="square" lIns="0" tIns="13335" rIns="0" bIns="0" rtlCol="0">
            <a:spAutoFit/>
          </a:bodyPr>
          <a:lstStyle/>
          <a:p>
            <a:pPr marL="12700">
              <a:lnSpc>
                <a:spcPct val="100000"/>
              </a:lnSpc>
              <a:spcBef>
                <a:spcPts val="105"/>
              </a:spcBef>
            </a:pPr>
            <a:r>
              <a:rPr sz="1400" b="1" dirty="0">
                <a:latin typeface="Arial"/>
                <a:cs typeface="Arial"/>
              </a:rPr>
              <a:t>EOT</a:t>
            </a:r>
            <a:r>
              <a:rPr sz="1400" b="1" spc="-40" dirty="0">
                <a:latin typeface="Arial"/>
                <a:cs typeface="Arial"/>
              </a:rPr>
              <a:t> </a:t>
            </a:r>
            <a:r>
              <a:rPr sz="1400" b="1" dirty="0">
                <a:latin typeface="Arial"/>
                <a:cs typeface="Arial"/>
              </a:rPr>
              <a:t>Locator</a:t>
            </a:r>
            <a:r>
              <a:rPr sz="1400" b="1" spc="-40" dirty="0">
                <a:latin typeface="Arial"/>
                <a:cs typeface="Arial"/>
              </a:rPr>
              <a:t> </a:t>
            </a:r>
            <a:r>
              <a:rPr sz="1400" b="1" dirty="0">
                <a:latin typeface="Arial"/>
                <a:cs typeface="Arial"/>
              </a:rPr>
              <a:t>Fully</a:t>
            </a:r>
            <a:r>
              <a:rPr sz="1400" b="1" spc="-15" dirty="0">
                <a:latin typeface="Arial"/>
                <a:cs typeface="Arial"/>
              </a:rPr>
              <a:t> </a:t>
            </a:r>
            <a:r>
              <a:rPr sz="1400" b="1" spc="-10" dirty="0">
                <a:latin typeface="Arial"/>
                <a:cs typeface="Arial"/>
              </a:rPr>
              <a:t>expand</a:t>
            </a:r>
            <a:endParaRPr sz="1400" b="1" dirty="0">
              <a:latin typeface="Arial"/>
              <a:cs typeface="Arial"/>
            </a:endParaRPr>
          </a:p>
        </p:txBody>
      </p:sp>
      <p:graphicFrame>
        <p:nvGraphicFramePr>
          <p:cNvPr id="17" name="Table 16">
            <a:extLst>
              <a:ext uri="{FF2B5EF4-FFF2-40B4-BE49-F238E27FC236}">
                <a16:creationId xmlns:a16="http://schemas.microsoft.com/office/drawing/2014/main" id="{0D68DBF5-F378-9FB0-A37D-6F9CA5F2C6B7}"/>
              </a:ext>
            </a:extLst>
          </p:cNvPr>
          <p:cNvGraphicFramePr>
            <a:graphicFrameLocks noGrp="1"/>
          </p:cNvGraphicFramePr>
          <p:nvPr>
            <p:extLst>
              <p:ext uri="{D42A27DB-BD31-4B8C-83A1-F6EECF244321}">
                <p14:modId xmlns:p14="http://schemas.microsoft.com/office/powerpoint/2010/main" val="1165091773"/>
              </p:ext>
            </p:extLst>
          </p:nvPr>
        </p:nvGraphicFramePr>
        <p:xfrm>
          <a:off x="1202396" y="6587257"/>
          <a:ext cx="4724400" cy="3192040"/>
        </p:xfrm>
        <a:graphic>
          <a:graphicData uri="http://schemas.openxmlformats.org/drawingml/2006/table">
            <a:tbl>
              <a:tblPr firstRow="1" bandRow="1">
                <a:tableStyleId>{5C22544A-7EE6-4342-B048-85BDC9FD1C3A}</a:tableStyleId>
              </a:tblPr>
              <a:tblGrid>
                <a:gridCol w="1574800">
                  <a:extLst>
                    <a:ext uri="{9D8B030D-6E8A-4147-A177-3AD203B41FA5}">
                      <a16:colId xmlns:a16="http://schemas.microsoft.com/office/drawing/2014/main" val="64828053"/>
                    </a:ext>
                  </a:extLst>
                </a:gridCol>
                <a:gridCol w="1574800">
                  <a:extLst>
                    <a:ext uri="{9D8B030D-6E8A-4147-A177-3AD203B41FA5}">
                      <a16:colId xmlns:a16="http://schemas.microsoft.com/office/drawing/2014/main" val="1297658223"/>
                    </a:ext>
                  </a:extLst>
                </a:gridCol>
                <a:gridCol w="1574800">
                  <a:extLst>
                    <a:ext uri="{9D8B030D-6E8A-4147-A177-3AD203B41FA5}">
                      <a16:colId xmlns:a16="http://schemas.microsoft.com/office/drawing/2014/main" val="3198831986"/>
                    </a:ext>
                  </a:extLst>
                </a:gridCol>
              </a:tblGrid>
              <a:tr h="446593">
                <a:tc>
                  <a:txBody>
                    <a:bodyPr/>
                    <a:lstStyle/>
                    <a:p>
                      <a:pPr algn="ctr"/>
                      <a:r>
                        <a:rPr lang="en-US" dirty="0">
                          <a:latin typeface="Arial" panose="020B0604020202020204" pitchFamily="34" charset="0"/>
                          <a:cs typeface="Arial" panose="020B0604020202020204" pitchFamily="34" charset="0"/>
                        </a:rPr>
                        <a:t>Flowrate (bpm)</a:t>
                      </a:r>
                    </a:p>
                  </a:txBody>
                  <a:tcPr/>
                </a:tc>
                <a:tc>
                  <a:txBody>
                    <a:bodyPr/>
                    <a:lstStyle/>
                    <a:p>
                      <a:pPr algn="ctr"/>
                      <a:r>
                        <a:rPr lang="en-US" dirty="0">
                          <a:latin typeface="Arial" panose="020B0604020202020204" pitchFamily="34" charset="0"/>
                          <a:cs typeface="Arial" panose="020B0604020202020204" pitchFamily="34" charset="0"/>
                        </a:rPr>
                        <a:t>Pressure (psi)</a:t>
                      </a:r>
                    </a:p>
                  </a:txBody>
                  <a:tcPr/>
                </a:tc>
                <a:tc>
                  <a:txBody>
                    <a:bodyPr/>
                    <a:lstStyle/>
                    <a:p>
                      <a:pPr algn="ctr"/>
                      <a:r>
                        <a:rPr lang="en-US" dirty="0">
                          <a:latin typeface="Arial" panose="020B0604020202020204" pitchFamily="34" charset="0"/>
                          <a:cs typeface="Arial" panose="020B0604020202020204" pitchFamily="34" charset="0"/>
                        </a:rPr>
                        <a:t>Remarks</a:t>
                      </a:r>
                    </a:p>
                  </a:txBody>
                  <a:tcPr/>
                </a:tc>
                <a:extLst>
                  <a:ext uri="{0D108BD9-81ED-4DB2-BD59-A6C34878D82A}">
                    <a16:rowId xmlns:a16="http://schemas.microsoft.com/office/drawing/2014/main" val="2123808271"/>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0.3</a:t>
                      </a:r>
                      <a:endParaRPr sz="1400" b="0" dirty="0">
                        <a:latin typeface="Arial" panose="020B0604020202020204" pitchFamily="34" charset="0"/>
                        <a:cs typeface="Arial" panose="020B0604020202020204" pitchFamily="34" charset="0"/>
                      </a:endParaRPr>
                    </a:p>
                  </a:txBody>
                  <a:tcPr marL="0" marR="0" marT="21590" marB="0"/>
                </a:tc>
                <a:tc>
                  <a:txBody>
                    <a:bodyPr/>
                    <a:lstStyle/>
                    <a:p>
                      <a:pPr marL="635" algn="ctr">
                        <a:lnSpc>
                          <a:spcPct val="100000"/>
                        </a:lnSpc>
                        <a:spcBef>
                          <a:spcPts val="170"/>
                        </a:spcBef>
                      </a:pPr>
                      <a:r>
                        <a:rPr sz="1400" b="0" spc="-25" dirty="0">
                          <a:latin typeface="Arial" panose="020B0604020202020204" pitchFamily="34" charset="0"/>
                          <a:cs typeface="Arial" panose="020B0604020202020204" pitchFamily="34" charset="0"/>
                        </a:rPr>
                        <a:t>60</a:t>
                      </a:r>
                      <a:endParaRPr sz="1400" b="0" dirty="0">
                        <a:latin typeface="Arial" panose="020B0604020202020204" pitchFamily="34" charset="0"/>
                        <a:cs typeface="Arial" panose="020B0604020202020204" pitchFamily="34" charset="0"/>
                      </a:endParaRPr>
                    </a:p>
                  </a:txBody>
                  <a:tcPr marL="0" marR="0" marT="21590" marB="0"/>
                </a:tc>
                <a:tc>
                  <a:txBody>
                    <a:bodyPr/>
                    <a:lstStyle/>
                    <a:p>
                      <a:pPr algn="ctr">
                        <a:lnSpc>
                          <a:spcPct val="100000"/>
                        </a:lnSpc>
                        <a:spcBef>
                          <a:spcPts val="170"/>
                        </a:spcBef>
                      </a:pPr>
                      <a:r>
                        <a:rPr sz="1400" b="0" spc="-10" dirty="0">
                          <a:latin typeface="Arial" panose="020B0604020202020204" pitchFamily="34" charset="0"/>
                          <a:cs typeface="Arial" panose="020B0604020202020204" pitchFamily="34" charset="0"/>
                        </a:rPr>
                        <a:t>Start</a:t>
                      </a:r>
                      <a:r>
                        <a:rPr sz="1400" b="0" spc="-15" dirty="0">
                          <a:latin typeface="Arial" panose="020B0604020202020204" pitchFamily="34" charset="0"/>
                          <a:cs typeface="Arial" panose="020B0604020202020204" pitchFamily="34" charset="0"/>
                        </a:rPr>
                        <a:t> </a:t>
                      </a:r>
                      <a:r>
                        <a:rPr sz="1400" b="0" spc="-20" dirty="0">
                          <a:latin typeface="Arial" panose="020B0604020202020204" pitchFamily="34" charset="0"/>
                          <a:cs typeface="Arial" panose="020B0604020202020204" pitchFamily="34" charset="0"/>
                        </a:rPr>
                        <a:t>Pump</a:t>
                      </a:r>
                      <a:endParaRPr sz="1400" b="0">
                        <a:latin typeface="Arial" panose="020B0604020202020204" pitchFamily="34" charset="0"/>
                        <a:cs typeface="Arial" panose="020B0604020202020204" pitchFamily="34" charset="0"/>
                      </a:endParaRPr>
                    </a:p>
                  </a:txBody>
                  <a:tcPr marL="0" marR="0" marT="21590" marB="0"/>
                </a:tc>
                <a:extLst>
                  <a:ext uri="{0D108BD9-81ED-4DB2-BD59-A6C34878D82A}">
                    <a16:rowId xmlns:a16="http://schemas.microsoft.com/office/drawing/2014/main" val="3040438378"/>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0.4</a:t>
                      </a:r>
                      <a:endParaRPr sz="1400" b="0" dirty="0">
                        <a:latin typeface="Arial" panose="020B0604020202020204" pitchFamily="34" charset="0"/>
                        <a:cs typeface="Arial" panose="020B0604020202020204" pitchFamily="34" charset="0"/>
                      </a:endParaRPr>
                    </a:p>
                  </a:txBody>
                  <a:tcPr marL="0" marR="0" marT="21590" marB="0"/>
                </a:tc>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220</a:t>
                      </a:r>
                      <a:endParaRPr sz="1400" b="0" dirty="0">
                        <a:latin typeface="Arial" panose="020B0604020202020204" pitchFamily="34" charset="0"/>
                        <a:cs typeface="Arial" panose="020B0604020202020204" pitchFamily="34" charset="0"/>
                      </a:endParaRPr>
                    </a:p>
                  </a:txBody>
                  <a:tcPr marL="0" marR="0" marT="21590" marB="0"/>
                </a:tc>
                <a:tc>
                  <a:txBody>
                    <a:bodyPr/>
                    <a:lstStyle/>
                    <a:p>
                      <a:pPr>
                        <a:lnSpc>
                          <a:spcPct val="100000"/>
                        </a:lnSpc>
                      </a:pPr>
                      <a:endParaRPr sz="1400" b="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2505737965"/>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0.5</a:t>
                      </a:r>
                      <a:endParaRPr sz="1400" b="0" dirty="0">
                        <a:latin typeface="Arial" panose="020B0604020202020204" pitchFamily="34" charset="0"/>
                        <a:cs typeface="Arial" panose="020B0604020202020204" pitchFamily="34" charset="0"/>
                      </a:endParaRPr>
                    </a:p>
                  </a:txBody>
                  <a:tcPr marL="0" marR="0" marT="21590" marB="0"/>
                </a:tc>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480</a:t>
                      </a:r>
                      <a:endParaRPr sz="1400" b="0">
                        <a:latin typeface="Arial" panose="020B0604020202020204" pitchFamily="34" charset="0"/>
                        <a:cs typeface="Arial" panose="020B0604020202020204" pitchFamily="34" charset="0"/>
                      </a:endParaRPr>
                    </a:p>
                  </a:txBody>
                  <a:tcPr marL="0" marR="0" marT="21590" marB="0"/>
                </a:tc>
                <a:tc>
                  <a:txBody>
                    <a:bodyPr/>
                    <a:lstStyle/>
                    <a:p>
                      <a:pPr>
                        <a:lnSpc>
                          <a:spcPct val="100000"/>
                        </a:lnSpc>
                      </a:pPr>
                      <a:endParaRPr sz="1400" b="0" dirty="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3854301049"/>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0.6</a:t>
                      </a:r>
                      <a:endParaRPr sz="1400" b="0" dirty="0">
                        <a:latin typeface="Arial" panose="020B0604020202020204" pitchFamily="34" charset="0"/>
                        <a:cs typeface="Arial" panose="020B0604020202020204" pitchFamily="34" charset="0"/>
                      </a:endParaRPr>
                    </a:p>
                  </a:txBody>
                  <a:tcPr marL="0" marR="0" marT="21590" marB="0"/>
                </a:tc>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790</a:t>
                      </a:r>
                      <a:endParaRPr sz="1400" b="0">
                        <a:latin typeface="Arial" panose="020B0604020202020204" pitchFamily="34" charset="0"/>
                        <a:cs typeface="Arial" panose="020B0604020202020204" pitchFamily="34" charset="0"/>
                      </a:endParaRPr>
                    </a:p>
                  </a:txBody>
                  <a:tcPr marL="0" marR="0" marT="21590" marB="0"/>
                </a:tc>
                <a:tc>
                  <a:txBody>
                    <a:bodyPr/>
                    <a:lstStyle/>
                    <a:p>
                      <a:pPr>
                        <a:lnSpc>
                          <a:spcPct val="100000"/>
                        </a:lnSpc>
                      </a:pPr>
                      <a:endParaRPr sz="1400" b="0" dirty="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1753662970"/>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0.7</a:t>
                      </a:r>
                      <a:endParaRPr sz="1400" b="0" dirty="0">
                        <a:latin typeface="Arial" panose="020B0604020202020204" pitchFamily="34" charset="0"/>
                        <a:cs typeface="Arial" panose="020B0604020202020204" pitchFamily="34" charset="0"/>
                      </a:endParaRPr>
                    </a:p>
                  </a:txBody>
                  <a:tcPr marL="0" marR="0" marT="21590" marB="0"/>
                </a:tc>
                <a:tc>
                  <a:txBody>
                    <a:bodyPr/>
                    <a:lstStyle/>
                    <a:p>
                      <a:pPr marL="635" algn="ctr">
                        <a:lnSpc>
                          <a:spcPct val="100000"/>
                        </a:lnSpc>
                        <a:spcBef>
                          <a:spcPts val="170"/>
                        </a:spcBef>
                      </a:pPr>
                      <a:r>
                        <a:rPr sz="1400" b="0" spc="-20" dirty="0">
                          <a:latin typeface="Arial" panose="020B0604020202020204" pitchFamily="34" charset="0"/>
                          <a:cs typeface="Arial" panose="020B0604020202020204" pitchFamily="34" charset="0"/>
                        </a:rPr>
                        <a:t>1360</a:t>
                      </a:r>
                      <a:endParaRPr sz="1400" b="0">
                        <a:latin typeface="Arial" panose="020B0604020202020204" pitchFamily="34" charset="0"/>
                        <a:cs typeface="Arial" panose="020B0604020202020204" pitchFamily="34" charset="0"/>
                      </a:endParaRPr>
                    </a:p>
                  </a:txBody>
                  <a:tcPr marL="0" marR="0" marT="21590" marB="0"/>
                </a:tc>
                <a:tc>
                  <a:txBody>
                    <a:bodyPr/>
                    <a:lstStyle/>
                    <a:p>
                      <a:pPr>
                        <a:lnSpc>
                          <a:spcPct val="100000"/>
                        </a:lnSpc>
                      </a:pPr>
                      <a:endParaRPr sz="1400" b="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88013698"/>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0.8</a:t>
                      </a:r>
                      <a:endParaRPr sz="1400" b="0" dirty="0">
                        <a:latin typeface="Arial" panose="020B0604020202020204" pitchFamily="34" charset="0"/>
                        <a:cs typeface="Arial" panose="020B0604020202020204" pitchFamily="34" charset="0"/>
                      </a:endParaRPr>
                    </a:p>
                  </a:txBody>
                  <a:tcPr marL="0" marR="0" marT="21590" marB="0"/>
                </a:tc>
                <a:tc>
                  <a:txBody>
                    <a:bodyPr/>
                    <a:lstStyle/>
                    <a:p>
                      <a:pPr marL="635" algn="ctr">
                        <a:lnSpc>
                          <a:spcPct val="100000"/>
                        </a:lnSpc>
                        <a:spcBef>
                          <a:spcPts val="170"/>
                        </a:spcBef>
                      </a:pPr>
                      <a:r>
                        <a:rPr sz="1400" b="0" spc="-20" dirty="0">
                          <a:latin typeface="Arial" panose="020B0604020202020204" pitchFamily="34" charset="0"/>
                          <a:cs typeface="Arial" panose="020B0604020202020204" pitchFamily="34" charset="0"/>
                        </a:rPr>
                        <a:t>1530</a:t>
                      </a:r>
                      <a:endParaRPr sz="1400" b="0">
                        <a:latin typeface="Arial" panose="020B0604020202020204" pitchFamily="34" charset="0"/>
                        <a:cs typeface="Arial" panose="020B0604020202020204" pitchFamily="34" charset="0"/>
                      </a:endParaRPr>
                    </a:p>
                  </a:txBody>
                  <a:tcPr marL="0" marR="0" marT="21590" marB="0"/>
                </a:tc>
                <a:tc>
                  <a:txBody>
                    <a:bodyPr/>
                    <a:lstStyle/>
                    <a:p>
                      <a:pPr>
                        <a:lnSpc>
                          <a:spcPct val="100000"/>
                        </a:lnSpc>
                      </a:pPr>
                      <a:endParaRPr sz="1400" b="0" dirty="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3694289176"/>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0.9</a:t>
                      </a:r>
                      <a:endParaRPr sz="1400" b="0" dirty="0">
                        <a:latin typeface="Arial" panose="020B0604020202020204" pitchFamily="34" charset="0"/>
                        <a:cs typeface="Arial" panose="020B0604020202020204" pitchFamily="34" charset="0"/>
                      </a:endParaRPr>
                    </a:p>
                  </a:txBody>
                  <a:tcPr marL="0" marR="0" marT="21590" marB="0"/>
                </a:tc>
                <a:tc>
                  <a:txBody>
                    <a:bodyPr/>
                    <a:lstStyle/>
                    <a:p>
                      <a:pPr marL="635" algn="ctr">
                        <a:lnSpc>
                          <a:spcPct val="100000"/>
                        </a:lnSpc>
                        <a:spcBef>
                          <a:spcPts val="170"/>
                        </a:spcBef>
                      </a:pPr>
                      <a:r>
                        <a:rPr sz="1400" b="0" spc="-20" dirty="0">
                          <a:latin typeface="Arial" panose="020B0604020202020204" pitchFamily="34" charset="0"/>
                          <a:cs typeface="Arial" panose="020B0604020202020204" pitchFamily="34" charset="0"/>
                        </a:rPr>
                        <a:t>2100</a:t>
                      </a:r>
                      <a:endParaRPr sz="1400" b="0">
                        <a:latin typeface="Arial" panose="020B0604020202020204" pitchFamily="34" charset="0"/>
                        <a:cs typeface="Arial" panose="020B0604020202020204" pitchFamily="34" charset="0"/>
                      </a:endParaRPr>
                    </a:p>
                  </a:txBody>
                  <a:tcPr marL="0" marR="0" marT="21590" marB="0"/>
                </a:tc>
                <a:tc>
                  <a:txBody>
                    <a:bodyPr/>
                    <a:lstStyle/>
                    <a:p>
                      <a:pPr marR="37465" algn="ctr">
                        <a:lnSpc>
                          <a:spcPct val="100000"/>
                        </a:lnSpc>
                        <a:spcBef>
                          <a:spcPts val="170"/>
                        </a:spcBef>
                      </a:pPr>
                      <a:r>
                        <a:rPr sz="1400" b="0" spc="-10" dirty="0">
                          <a:latin typeface="Arial" panose="020B0604020202020204" pitchFamily="34" charset="0"/>
                          <a:cs typeface="Arial" panose="020B0604020202020204" pitchFamily="34" charset="0"/>
                        </a:rPr>
                        <a:t>Start</a:t>
                      </a:r>
                      <a:r>
                        <a:rPr sz="1400" b="0" spc="-15" dirty="0">
                          <a:latin typeface="Arial" panose="020B0604020202020204" pitchFamily="34" charset="0"/>
                          <a:cs typeface="Arial" panose="020B0604020202020204" pitchFamily="34" charset="0"/>
                        </a:rPr>
                        <a:t> </a:t>
                      </a:r>
                      <a:r>
                        <a:rPr sz="1400" b="0" spc="-20" dirty="0">
                          <a:latin typeface="Arial" panose="020B0604020202020204" pitchFamily="34" charset="0"/>
                          <a:cs typeface="Arial" panose="020B0604020202020204" pitchFamily="34" charset="0"/>
                        </a:rPr>
                        <a:t>Open</a:t>
                      </a:r>
                      <a:endParaRPr sz="1400" b="0" dirty="0">
                        <a:latin typeface="Arial" panose="020B0604020202020204" pitchFamily="34" charset="0"/>
                        <a:cs typeface="Arial" panose="020B0604020202020204" pitchFamily="34" charset="0"/>
                      </a:endParaRPr>
                    </a:p>
                  </a:txBody>
                  <a:tcPr marL="0" marR="0" marT="21590" marB="0"/>
                </a:tc>
                <a:extLst>
                  <a:ext uri="{0D108BD9-81ED-4DB2-BD59-A6C34878D82A}">
                    <a16:rowId xmlns:a16="http://schemas.microsoft.com/office/drawing/2014/main" val="544234802"/>
                  </a:ext>
                </a:extLst>
              </a:tr>
              <a:tr h="255196">
                <a:tc>
                  <a:txBody>
                    <a:bodyPr/>
                    <a:lstStyle/>
                    <a:p>
                      <a:pPr algn="ctr">
                        <a:lnSpc>
                          <a:spcPct val="100000"/>
                        </a:lnSpc>
                        <a:spcBef>
                          <a:spcPts val="175"/>
                        </a:spcBef>
                      </a:pPr>
                      <a:r>
                        <a:rPr sz="1400" b="0" spc="-50" dirty="0">
                          <a:latin typeface="Arial" panose="020B0604020202020204" pitchFamily="34" charset="0"/>
                          <a:cs typeface="Arial" panose="020B0604020202020204" pitchFamily="34" charset="0"/>
                        </a:rPr>
                        <a:t>1</a:t>
                      </a:r>
                      <a:endParaRPr sz="1400" b="0" dirty="0">
                        <a:latin typeface="Arial" panose="020B0604020202020204" pitchFamily="34" charset="0"/>
                        <a:cs typeface="Arial" panose="020B0604020202020204" pitchFamily="34" charset="0"/>
                      </a:endParaRPr>
                    </a:p>
                  </a:txBody>
                  <a:tcPr marL="0" marR="0" marT="22225" marB="0"/>
                </a:tc>
                <a:tc>
                  <a:txBody>
                    <a:bodyPr/>
                    <a:lstStyle/>
                    <a:p>
                      <a:pPr marL="635" algn="ctr">
                        <a:lnSpc>
                          <a:spcPct val="100000"/>
                        </a:lnSpc>
                        <a:spcBef>
                          <a:spcPts val="175"/>
                        </a:spcBef>
                      </a:pPr>
                      <a:r>
                        <a:rPr sz="1400" b="0" spc="-20" dirty="0">
                          <a:latin typeface="Arial" panose="020B0604020202020204" pitchFamily="34" charset="0"/>
                          <a:cs typeface="Arial" panose="020B0604020202020204" pitchFamily="34" charset="0"/>
                        </a:rPr>
                        <a:t>2560</a:t>
                      </a:r>
                      <a:endParaRPr sz="1400" b="0">
                        <a:latin typeface="Arial" panose="020B0604020202020204" pitchFamily="34" charset="0"/>
                        <a:cs typeface="Arial" panose="020B0604020202020204" pitchFamily="34" charset="0"/>
                      </a:endParaRPr>
                    </a:p>
                  </a:txBody>
                  <a:tcPr marL="0" marR="0" marT="22225" marB="0"/>
                </a:tc>
                <a:tc>
                  <a:txBody>
                    <a:bodyPr/>
                    <a:lstStyle/>
                    <a:p>
                      <a:pPr>
                        <a:lnSpc>
                          <a:spcPct val="100000"/>
                        </a:lnSpc>
                      </a:pPr>
                      <a:endParaRPr sz="1400" b="0" dirty="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3345533830"/>
                  </a:ext>
                </a:extLst>
              </a:tr>
              <a:tr h="255196">
                <a:tc>
                  <a:txBody>
                    <a:bodyPr/>
                    <a:lstStyle/>
                    <a:p>
                      <a:pPr algn="ctr">
                        <a:lnSpc>
                          <a:spcPct val="100000"/>
                        </a:lnSpc>
                        <a:spcBef>
                          <a:spcPts val="175"/>
                        </a:spcBef>
                      </a:pPr>
                      <a:r>
                        <a:rPr sz="1400" b="0" spc="-25" dirty="0">
                          <a:latin typeface="Arial" panose="020B0604020202020204" pitchFamily="34" charset="0"/>
                          <a:cs typeface="Arial" panose="020B0604020202020204" pitchFamily="34" charset="0"/>
                        </a:rPr>
                        <a:t>1.1</a:t>
                      </a:r>
                      <a:endParaRPr sz="1400" b="0" dirty="0">
                        <a:latin typeface="Arial" panose="020B0604020202020204" pitchFamily="34" charset="0"/>
                        <a:cs typeface="Arial" panose="020B0604020202020204" pitchFamily="34" charset="0"/>
                      </a:endParaRPr>
                    </a:p>
                  </a:txBody>
                  <a:tcPr marL="0" marR="0" marT="22225" marB="0"/>
                </a:tc>
                <a:tc>
                  <a:txBody>
                    <a:bodyPr/>
                    <a:lstStyle/>
                    <a:p>
                      <a:pPr marL="635" algn="ctr">
                        <a:lnSpc>
                          <a:spcPct val="100000"/>
                        </a:lnSpc>
                        <a:spcBef>
                          <a:spcPts val="175"/>
                        </a:spcBef>
                      </a:pPr>
                      <a:r>
                        <a:rPr sz="1400" b="0" spc="-20" dirty="0">
                          <a:latin typeface="Arial" panose="020B0604020202020204" pitchFamily="34" charset="0"/>
                          <a:cs typeface="Arial" panose="020B0604020202020204" pitchFamily="34" charset="0"/>
                        </a:rPr>
                        <a:t>3320</a:t>
                      </a:r>
                      <a:endParaRPr sz="1400" b="0">
                        <a:latin typeface="Arial" panose="020B0604020202020204" pitchFamily="34" charset="0"/>
                        <a:cs typeface="Arial" panose="020B0604020202020204" pitchFamily="34" charset="0"/>
                      </a:endParaRPr>
                    </a:p>
                  </a:txBody>
                  <a:tcPr marL="0" marR="0" marT="22225" marB="0"/>
                </a:tc>
                <a:tc>
                  <a:txBody>
                    <a:bodyPr/>
                    <a:lstStyle/>
                    <a:p>
                      <a:pPr>
                        <a:lnSpc>
                          <a:spcPct val="100000"/>
                        </a:lnSpc>
                      </a:pPr>
                      <a:endParaRPr sz="1400" b="0" dirty="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821060568"/>
                  </a:ext>
                </a:extLst>
              </a:tr>
              <a:tr h="255196">
                <a:tc>
                  <a:txBody>
                    <a:bodyPr/>
                    <a:lstStyle/>
                    <a:p>
                      <a:pPr algn="ctr">
                        <a:lnSpc>
                          <a:spcPct val="100000"/>
                        </a:lnSpc>
                        <a:spcBef>
                          <a:spcPts val="175"/>
                        </a:spcBef>
                      </a:pPr>
                      <a:r>
                        <a:rPr sz="1400" b="0" spc="-25" dirty="0">
                          <a:latin typeface="Arial" panose="020B0604020202020204" pitchFamily="34" charset="0"/>
                          <a:cs typeface="Arial" panose="020B0604020202020204" pitchFamily="34" charset="0"/>
                        </a:rPr>
                        <a:t>1.2</a:t>
                      </a:r>
                      <a:endParaRPr sz="1400" b="0" dirty="0">
                        <a:latin typeface="Arial" panose="020B0604020202020204" pitchFamily="34" charset="0"/>
                        <a:cs typeface="Arial" panose="020B0604020202020204" pitchFamily="34" charset="0"/>
                      </a:endParaRPr>
                    </a:p>
                  </a:txBody>
                  <a:tcPr marL="0" marR="0" marT="22225" marB="0"/>
                </a:tc>
                <a:tc>
                  <a:txBody>
                    <a:bodyPr/>
                    <a:lstStyle/>
                    <a:p>
                      <a:pPr marL="635" algn="ctr">
                        <a:lnSpc>
                          <a:spcPct val="100000"/>
                        </a:lnSpc>
                        <a:spcBef>
                          <a:spcPts val="175"/>
                        </a:spcBef>
                      </a:pPr>
                      <a:r>
                        <a:rPr sz="1400" b="0" spc="-20" dirty="0">
                          <a:latin typeface="Arial" panose="020B0604020202020204" pitchFamily="34" charset="0"/>
                          <a:cs typeface="Arial" panose="020B0604020202020204" pitchFamily="34" charset="0"/>
                        </a:rPr>
                        <a:t>3560</a:t>
                      </a:r>
                      <a:endParaRPr sz="1400" b="0">
                        <a:latin typeface="Arial" panose="020B0604020202020204" pitchFamily="34" charset="0"/>
                        <a:cs typeface="Arial" panose="020B0604020202020204" pitchFamily="34" charset="0"/>
                      </a:endParaRPr>
                    </a:p>
                  </a:txBody>
                  <a:tcPr marL="0" marR="0" marT="22225" marB="0"/>
                </a:tc>
                <a:tc>
                  <a:txBody>
                    <a:bodyPr/>
                    <a:lstStyle/>
                    <a:p>
                      <a:pPr>
                        <a:lnSpc>
                          <a:spcPct val="100000"/>
                        </a:lnSpc>
                      </a:pPr>
                      <a:endParaRPr sz="1400" b="0" dirty="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1900028345"/>
                  </a:ext>
                </a:extLst>
              </a:tr>
            </a:tbl>
          </a:graphicData>
        </a:graphic>
      </p:graphicFrame>
      <p:sp>
        <p:nvSpPr>
          <p:cNvPr id="18" name="object 7">
            <a:extLst>
              <a:ext uri="{FF2B5EF4-FFF2-40B4-BE49-F238E27FC236}">
                <a16:creationId xmlns:a16="http://schemas.microsoft.com/office/drawing/2014/main" id="{70B230A4-0711-C34E-4E36-532A19B02E90}"/>
              </a:ext>
            </a:extLst>
          </p:cNvPr>
          <p:cNvSpPr txBox="1"/>
          <p:nvPr/>
        </p:nvSpPr>
        <p:spPr>
          <a:xfrm>
            <a:off x="1202396" y="9832645"/>
            <a:ext cx="4724400" cy="228268"/>
          </a:xfrm>
          <a:prstGeom prst="rect">
            <a:avLst/>
          </a:prstGeom>
        </p:spPr>
        <p:txBody>
          <a:bodyPr vert="horz" wrap="square" lIns="0" tIns="12700" rIns="0" bIns="0" rtlCol="0">
            <a:spAutoFit/>
          </a:bodyPr>
          <a:lstStyle/>
          <a:p>
            <a:pPr marL="12700" algn="ctr">
              <a:lnSpc>
                <a:spcPct val="100000"/>
              </a:lnSpc>
              <a:spcBef>
                <a:spcPts val="100"/>
              </a:spcBef>
            </a:pPr>
            <a:r>
              <a:rPr sz="1400" b="1" dirty="0">
                <a:latin typeface="Arial"/>
                <a:cs typeface="Arial"/>
              </a:rPr>
              <a:t>Function</a:t>
            </a:r>
            <a:r>
              <a:rPr sz="1400" b="1" spc="-85" dirty="0">
                <a:latin typeface="Arial"/>
                <a:cs typeface="Arial"/>
              </a:rPr>
              <a:t> </a:t>
            </a:r>
            <a:r>
              <a:rPr sz="1400" b="1" spc="-40" dirty="0">
                <a:latin typeface="Arial"/>
                <a:cs typeface="Arial"/>
              </a:rPr>
              <a:t>Test </a:t>
            </a:r>
            <a:r>
              <a:rPr sz="1400" b="1" dirty="0">
                <a:latin typeface="Arial"/>
                <a:cs typeface="Arial"/>
              </a:rPr>
              <a:t>before</a:t>
            </a:r>
            <a:r>
              <a:rPr sz="1400" b="1" spc="-40" dirty="0">
                <a:latin typeface="Arial"/>
                <a:cs typeface="Arial"/>
              </a:rPr>
              <a:t> </a:t>
            </a:r>
            <a:r>
              <a:rPr sz="1400" b="1" spc="-25" dirty="0">
                <a:latin typeface="Arial"/>
                <a:cs typeface="Arial"/>
              </a:rPr>
              <a:t>RIH</a:t>
            </a:r>
            <a:endParaRPr sz="1400" b="1" dirty="0">
              <a:latin typeface="Arial"/>
              <a:cs typeface="Arial"/>
            </a:endParaRPr>
          </a:p>
        </p:txBody>
      </p:sp>
      <p:graphicFrame>
        <p:nvGraphicFramePr>
          <p:cNvPr id="21" name="Table 20">
            <a:extLst>
              <a:ext uri="{FF2B5EF4-FFF2-40B4-BE49-F238E27FC236}">
                <a16:creationId xmlns:a16="http://schemas.microsoft.com/office/drawing/2014/main" id="{89007BDF-8C2C-1CF0-73BA-20D351599349}"/>
              </a:ext>
            </a:extLst>
          </p:cNvPr>
          <p:cNvGraphicFramePr>
            <a:graphicFrameLocks noGrp="1"/>
          </p:cNvGraphicFramePr>
          <p:nvPr>
            <p:extLst>
              <p:ext uri="{D42A27DB-BD31-4B8C-83A1-F6EECF244321}">
                <p14:modId xmlns:p14="http://schemas.microsoft.com/office/powerpoint/2010/main" val="3463387736"/>
              </p:ext>
            </p:extLst>
          </p:nvPr>
        </p:nvGraphicFramePr>
        <p:xfrm>
          <a:off x="7239000" y="6582806"/>
          <a:ext cx="4724400" cy="3192040"/>
        </p:xfrm>
        <a:graphic>
          <a:graphicData uri="http://schemas.openxmlformats.org/drawingml/2006/table">
            <a:tbl>
              <a:tblPr firstRow="1" bandRow="1">
                <a:tableStyleId>{5C22544A-7EE6-4342-B048-85BDC9FD1C3A}</a:tableStyleId>
              </a:tblPr>
              <a:tblGrid>
                <a:gridCol w="1574800">
                  <a:extLst>
                    <a:ext uri="{9D8B030D-6E8A-4147-A177-3AD203B41FA5}">
                      <a16:colId xmlns:a16="http://schemas.microsoft.com/office/drawing/2014/main" val="64828053"/>
                    </a:ext>
                  </a:extLst>
                </a:gridCol>
                <a:gridCol w="1574800">
                  <a:extLst>
                    <a:ext uri="{9D8B030D-6E8A-4147-A177-3AD203B41FA5}">
                      <a16:colId xmlns:a16="http://schemas.microsoft.com/office/drawing/2014/main" val="1297658223"/>
                    </a:ext>
                  </a:extLst>
                </a:gridCol>
                <a:gridCol w="1574800">
                  <a:extLst>
                    <a:ext uri="{9D8B030D-6E8A-4147-A177-3AD203B41FA5}">
                      <a16:colId xmlns:a16="http://schemas.microsoft.com/office/drawing/2014/main" val="3198831986"/>
                    </a:ext>
                  </a:extLst>
                </a:gridCol>
              </a:tblGrid>
              <a:tr h="446593">
                <a:tc>
                  <a:txBody>
                    <a:bodyPr/>
                    <a:lstStyle/>
                    <a:p>
                      <a:pPr algn="ctr"/>
                      <a:r>
                        <a:rPr lang="en-US" dirty="0">
                          <a:latin typeface="Arial" panose="020B0604020202020204" pitchFamily="34" charset="0"/>
                          <a:cs typeface="Arial" panose="020B0604020202020204" pitchFamily="34" charset="0"/>
                        </a:rPr>
                        <a:t>Flowrate (bpm)</a:t>
                      </a:r>
                    </a:p>
                  </a:txBody>
                  <a:tcPr/>
                </a:tc>
                <a:tc>
                  <a:txBody>
                    <a:bodyPr/>
                    <a:lstStyle/>
                    <a:p>
                      <a:pPr algn="ctr"/>
                      <a:r>
                        <a:rPr lang="en-US" dirty="0">
                          <a:latin typeface="Arial" panose="020B0604020202020204" pitchFamily="34" charset="0"/>
                          <a:cs typeface="Arial" panose="020B0604020202020204" pitchFamily="34" charset="0"/>
                        </a:rPr>
                        <a:t>Pressure (psi)</a:t>
                      </a:r>
                    </a:p>
                  </a:txBody>
                  <a:tcPr/>
                </a:tc>
                <a:tc>
                  <a:txBody>
                    <a:bodyPr/>
                    <a:lstStyle/>
                    <a:p>
                      <a:pPr algn="ctr"/>
                      <a:r>
                        <a:rPr lang="en-US" dirty="0">
                          <a:latin typeface="Arial" panose="020B0604020202020204" pitchFamily="34" charset="0"/>
                          <a:cs typeface="Arial" panose="020B0604020202020204" pitchFamily="34" charset="0"/>
                        </a:rPr>
                        <a:t>Remarks</a:t>
                      </a:r>
                    </a:p>
                  </a:txBody>
                  <a:tcPr/>
                </a:tc>
                <a:extLst>
                  <a:ext uri="{0D108BD9-81ED-4DB2-BD59-A6C34878D82A}">
                    <a16:rowId xmlns:a16="http://schemas.microsoft.com/office/drawing/2014/main" val="2123808271"/>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0.3</a:t>
                      </a:r>
                      <a:endParaRPr sz="1400" b="0" dirty="0">
                        <a:latin typeface="Arial" panose="020B0604020202020204" pitchFamily="34" charset="0"/>
                        <a:cs typeface="Arial" panose="020B0604020202020204" pitchFamily="34" charset="0"/>
                      </a:endParaRPr>
                    </a:p>
                  </a:txBody>
                  <a:tcPr marL="0" marR="0" marT="21590" marB="0"/>
                </a:tc>
                <a:tc>
                  <a:txBody>
                    <a:bodyPr/>
                    <a:lstStyle/>
                    <a:p>
                      <a:pPr marL="1270" algn="ctr">
                        <a:lnSpc>
                          <a:spcPct val="100000"/>
                        </a:lnSpc>
                        <a:spcBef>
                          <a:spcPts val="220"/>
                        </a:spcBef>
                      </a:pPr>
                      <a:r>
                        <a:rPr sz="1400" b="0" spc="-25" dirty="0">
                          <a:latin typeface="Arial" panose="020B0604020202020204" pitchFamily="34" charset="0"/>
                          <a:cs typeface="Arial" panose="020B0604020202020204" pitchFamily="34" charset="0"/>
                        </a:rPr>
                        <a:t>67</a:t>
                      </a:r>
                      <a:endParaRPr sz="1400" b="0" dirty="0">
                        <a:latin typeface="Arial" panose="020B0604020202020204" pitchFamily="34" charset="0"/>
                        <a:cs typeface="Arial" panose="020B0604020202020204" pitchFamily="34" charset="0"/>
                      </a:endParaRPr>
                    </a:p>
                  </a:txBody>
                  <a:tcPr marL="0" marR="0" marT="27940" marB="0"/>
                </a:tc>
                <a:tc>
                  <a:txBody>
                    <a:bodyPr/>
                    <a:lstStyle/>
                    <a:p>
                      <a:pPr>
                        <a:lnSpc>
                          <a:spcPct val="100000"/>
                        </a:lnSpc>
                      </a:pPr>
                      <a:endParaRPr sz="1400" b="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3040438378"/>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0.4</a:t>
                      </a:r>
                      <a:endParaRPr sz="1400" b="0" dirty="0">
                        <a:latin typeface="Arial" panose="020B0604020202020204" pitchFamily="34" charset="0"/>
                        <a:cs typeface="Arial" panose="020B0604020202020204" pitchFamily="34" charset="0"/>
                      </a:endParaRPr>
                    </a:p>
                  </a:txBody>
                  <a:tcPr marL="0" marR="0" marT="21590" marB="0"/>
                </a:tc>
                <a:tc>
                  <a:txBody>
                    <a:bodyPr/>
                    <a:lstStyle/>
                    <a:p>
                      <a:pPr algn="ctr">
                        <a:lnSpc>
                          <a:spcPct val="100000"/>
                        </a:lnSpc>
                        <a:spcBef>
                          <a:spcPts val="220"/>
                        </a:spcBef>
                      </a:pPr>
                      <a:r>
                        <a:rPr sz="1400" b="0" spc="-25" dirty="0">
                          <a:latin typeface="Arial" panose="020B0604020202020204" pitchFamily="34" charset="0"/>
                          <a:cs typeface="Arial" panose="020B0604020202020204" pitchFamily="34" charset="0"/>
                        </a:rPr>
                        <a:t>300</a:t>
                      </a:r>
                      <a:endParaRPr sz="1400" b="0" dirty="0">
                        <a:latin typeface="Arial" panose="020B0604020202020204" pitchFamily="34" charset="0"/>
                        <a:cs typeface="Arial" panose="020B0604020202020204" pitchFamily="34" charset="0"/>
                      </a:endParaRPr>
                    </a:p>
                  </a:txBody>
                  <a:tcPr marL="0" marR="0" marT="27940" marB="0"/>
                </a:tc>
                <a:tc>
                  <a:txBody>
                    <a:bodyPr/>
                    <a:lstStyle/>
                    <a:p>
                      <a:pPr>
                        <a:lnSpc>
                          <a:spcPct val="100000"/>
                        </a:lnSpc>
                      </a:pPr>
                      <a:endParaRPr sz="1400" b="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2505737965"/>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0.5</a:t>
                      </a:r>
                      <a:endParaRPr sz="1400" b="0" dirty="0">
                        <a:latin typeface="Arial" panose="020B0604020202020204" pitchFamily="34" charset="0"/>
                        <a:cs typeface="Arial" panose="020B0604020202020204" pitchFamily="34" charset="0"/>
                      </a:endParaRPr>
                    </a:p>
                  </a:txBody>
                  <a:tcPr marL="0" marR="0" marT="21590" marB="0"/>
                </a:tc>
                <a:tc>
                  <a:txBody>
                    <a:bodyPr/>
                    <a:lstStyle/>
                    <a:p>
                      <a:pPr algn="ctr">
                        <a:lnSpc>
                          <a:spcPct val="100000"/>
                        </a:lnSpc>
                        <a:spcBef>
                          <a:spcPts val="225"/>
                        </a:spcBef>
                      </a:pPr>
                      <a:r>
                        <a:rPr sz="1400" b="0" spc="-25" dirty="0">
                          <a:latin typeface="Arial" panose="020B0604020202020204" pitchFamily="34" charset="0"/>
                          <a:cs typeface="Arial" panose="020B0604020202020204" pitchFamily="34" charset="0"/>
                        </a:rPr>
                        <a:t>580</a:t>
                      </a:r>
                      <a:endParaRPr sz="1400" b="0" dirty="0">
                        <a:latin typeface="Arial" panose="020B0604020202020204" pitchFamily="34" charset="0"/>
                        <a:cs typeface="Arial" panose="020B0604020202020204" pitchFamily="34" charset="0"/>
                      </a:endParaRPr>
                    </a:p>
                  </a:txBody>
                  <a:tcPr marL="0" marR="0" marT="28575" marB="0"/>
                </a:tc>
                <a:tc>
                  <a:txBody>
                    <a:bodyPr/>
                    <a:lstStyle/>
                    <a:p>
                      <a:pPr>
                        <a:lnSpc>
                          <a:spcPct val="100000"/>
                        </a:lnSpc>
                      </a:pPr>
                      <a:endParaRPr sz="1400" b="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3854301049"/>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0.6</a:t>
                      </a:r>
                      <a:endParaRPr sz="1400" b="0" dirty="0">
                        <a:latin typeface="Arial" panose="020B0604020202020204" pitchFamily="34" charset="0"/>
                        <a:cs typeface="Arial" panose="020B0604020202020204" pitchFamily="34" charset="0"/>
                      </a:endParaRPr>
                    </a:p>
                  </a:txBody>
                  <a:tcPr marL="0" marR="0" marT="21590" marB="0"/>
                </a:tc>
                <a:tc>
                  <a:txBody>
                    <a:bodyPr/>
                    <a:lstStyle/>
                    <a:p>
                      <a:pPr algn="ctr">
                        <a:lnSpc>
                          <a:spcPct val="100000"/>
                        </a:lnSpc>
                        <a:spcBef>
                          <a:spcPts val="220"/>
                        </a:spcBef>
                      </a:pPr>
                      <a:r>
                        <a:rPr sz="1400" b="0" spc="-25" dirty="0">
                          <a:latin typeface="Arial" panose="020B0604020202020204" pitchFamily="34" charset="0"/>
                          <a:cs typeface="Arial" panose="020B0604020202020204" pitchFamily="34" charset="0"/>
                        </a:rPr>
                        <a:t>880</a:t>
                      </a:r>
                      <a:endParaRPr sz="1400" b="0" dirty="0">
                        <a:latin typeface="Arial" panose="020B0604020202020204" pitchFamily="34" charset="0"/>
                        <a:cs typeface="Arial" panose="020B0604020202020204" pitchFamily="34" charset="0"/>
                      </a:endParaRPr>
                    </a:p>
                  </a:txBody>
                  <a:tcPr marL="0" marR="0" marT="27940" marB="0"/>
                </a:tc>
                <a:tc>
                  <a:txBody>
                    <a:bodyPr/>
                    <a:lstStyle/>
                    <a:p>
                      <a:pPr>
                        <a:lnSpc>
                          <a:spcPct val="100000"/>
                        </a:lnSpc>
                      </a:pPr>
                      <a:endParaRPr sz="1400" b="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1753662970"/>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0.7</a:t>
                      </a:r>
                      <a:endParaRPr sz="1400" b="0" dirty="0">
                        <a:latin typeface="Arial" panose="020B0604020202020204" pitchFamily="34" charset="0"/>
                        <a:cs typeface="Arial" panose="020B0604020202020204" pitchFamily="34" charset="0"/>
                      </a:endParaRPr>
                    </a:p>
                  </a:txBody>
                  <a:tcPr marL="0" marR="0" marT="21590" marB="0"/>
                </a:tc>
                <a:tc>
                  <a:txBody>
                    <a:bodyPr/>
                    <a:lstStyle/>
                    <a:p>
                      <a:pPr marL="1270" algn="ctr">
                        <a:lnSpc>
                          <a:spcPct val="100000"/>
                        </a:lnSpc>
                        <a:spcBef>
                          <a:spcPts val="220"/>
                        </a:spcBef>
                      </a:pPr>
                      <a:r>
                        <a:rPr sz="1400" b="0" spc="-20" dirty="0">
                          <a:latin typeface="Arial" panose="020B0604020202020204" pitchFamily="34" charset="0"/>
                          <a:cs typeface="Arial" panose="020B0604020202020204" pitchFamily="34" charset="0"/>
                        </a:rPr>
                        <a:t>1240</a:t>
                      </a:r>
                      <a:endParaRPr sz="1400" b="0">
                        <a:latin typeface="Arial" panose="020B0604020202020204" pitchFamily="34" charset="0"/>
                        <a:cs typeface="Arial" panose="020B0604020202020204" pitchFamily="34" charset="0"/>
                      </a:endParaRPr>
                    </a:p>
                  </a:txBody>
                  <a:tcPr marL="0" marR="0" marT="27940" marB="0"/>
                </a:tc>
                <a:tc>
                  <a:txBody>
                    <a:bodyPr/>
                    <a:lstStyle/>
                    <a:p>
                      <a:pPr>
                        <a:lnSpc>
                          <a:spcPct val="100000"/>
                        </a:lnSpc>
                      </a:pPr>
                      <a:endParaRPr sz="1400" b="0" dirty="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88013698"/>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0.8</a:t>
                      </a:r>
                      <a:endParaRPr sz="1400" b="0" dirty="0">
                        <a:latin typeface="Arial" panose="020B0604020202020204" pitchFamily="34" charset="0"/>
                        <a:cs typeface="Arial" panose="020B0604020202020204" pitchFamily="34" charset="0"/>
                      </a:endParaRPr>
                    </a:p>
                  </a:txBody>
                  <a:tcPr marL="0" marR="0" marT="21590" marB="0"/>
                </a:tc>
                <a:tc>
                  <a:txBody>
                    <a:bodyPr/>
                    <a:lstStyle/>
                    <a:p>
                      <a:pPr marL="1270" algn="ctr">
                        <a:lnSpc>
                          <a:spcPct val="100000"/>
                        </a:lnSpc>
                        <a:spcBef>
                          <a:spcPts val="220"/>
                        </a:spcBef>
                      </a:pPr>
                      <a:r>
                        <a:rPr sz="1400" b="0" spc="-20" dirty="0">
                          <a:latin typeface="Arial" panose="020B0604020202020204" pitchFamily="34" charset="0"/>
                          <a:cs typeface="Arial" panose="020B0604020202020204" pitchFamily="34" charset="0"/>
                        </a:rPr>
                        <a:t>1550</a:t>
                      </a:r>
                      <a:endParaRPr sz="1400" b="0">
                        <a:latin typeface="Arial" panose="020B0604020202020204" pitchFamily="34" charset="0"/>
                        <a:cs typeface="Arial" panose="020B0604020202020204" pitchFamily="34" charset="0"/>
                      </a:endParaRPr>
                    </a:p>
                  </a:txBody>
                  <a:tcPr marL="0" marR="0" marT="27940" marB="0"/>
                </a:tc>
                <a:tc>
                  <a:txBody>
                    <a:bodyPr/>
                    <a:lstStyle/>
                    <a:p>
                      <a:pPr>
                        <a:lnSpc>
                          <a:spcPct val="100000"/>
                        </a:lnSpc>
                      </a:pPr>
                      <a:endParaRPr sz="1400" b="0" dirty="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3694289176"/>
                  </a:ext>
                </a:extLst>
              </a:tr>
              <a:tr h="255196">
                <a:tc>
                  <a:txBody>
                    <a:bodyPr/>
                    <a:lstStyle/>
                    <a:p>
                      <a:pPr algn="ctr">
                        <a:lnSpc>
                          <a:spcPct val="100000"/>
                        </a:lnSpc>
                        <a:spcBef>
                          <a:spcPts val="170"/>
                        </a:spcBef>
                      </a:pPr>
                      <a:r>
                        <a:rPr sz="1400" b="0" spc="-25" dirty="0">
                          <a:latin typeface="Arial" panose="020B0604020202020204" pitchFamily="34" charset="0"/>
                          <a:cs typeface="Arial" panose="020B0604020202020204" pitchFamily="34" charset="0"/>
                        </a:rPr>
                        <a:t>0.9</a:t>
                      </a:r>
                      <a:endParaRPr sz="1400" b="0" dirty="0">
                        <a:latin typeface="Arial" panose="020B0604020202020204" pitchFamily="34" charset="0"/>
                        <a:cs typeface="Arial" panose="020B0604020202020204" pitchFamily="34" charset="0"/>
                      </a:endParaRPr>
                    </a:p>
                  </a:txBody>
                  <a:tcPr marL="0" marR="0" marT="21590" marB="0"/>
                </a:tc>
                <a:tc>
                  <a:txBody>
                    <a:bodyPr/>
                    <a:lstStyle/>
                    <a:p>
                      <a:pPr marL="1270" algn="ctr">
                        <a:lnSpc>
                          <a:spcPct val="100000"/>
                        </a:lnSpc>
                        <a:spcBef>
                          <a:spcPts val="225"/>
                        </a:spcBef>
                      </a:pPr>
                      <a:r>
                        <a:rPr sz="1400" b="0" spc="-20" dirty="0">
                          <a:latin typeface="Arial" panose="020B0604020202020204" pitchFamily="34" charset="0"/>
                          <a:cs typeface="Arial" panose="020B0604020202020204" pitchFamily="34" charset="0"/>
                        </a:rPr>
                        <a:t>2050</a:t>
                      </a:r>
                      <a:endParaRPr sz="1400" b="0" dirty="0">
                        <a:latin typeface="Arial" panose="020B0604020202020204" pitchFamily="34" charset="0"/>
                        <a:cs typeface="Arial" panose="020B0604020202020204" pitchFamily="34" charset="0"/>
                      </a:endParaRPr>
                    </a:p>
                  </a:txBody>
                  <a:tcPr marL="0" marR="0" marT="28575" marB="0"/>
                </a:tc>
                <a:tc>
                  <a:txBody>
                    <a:bodyPr/>
                    <a:lstStyle/>
                    <a:p>
                      <a:pPr algn="ctr">
                        <a:lnSpc>
                          <a:spcPct val="100000"/>
                        </a:lnSpc>
                        <a:spcBef>
                          <a:spcPts val="225"/>
                        </a:spcBef>
                      </a:pPr>
                      <a:r>
                        <a:rPr sz="1400" b="0" spc="-10" dirty="0">
                          <a:latin typeface="Arial" panose="020B0604020202020204" pitchFamily="34" charset="0"/>
                          <a:cs typeface="Arial" panose="020B0604020202020204" pitchFamily="34" charset="0"/>
                        </a:rPr>
                        <a:t>Start</a:t>
                      </a:r>
                      <a:r>
                        <a:rPr sz="1400" b="0" spc="-15" dirty="0">
                          <a:latin typeface="Arial" panose="020B0604020202020204" pitchFamily="34" charset="0"/>
                          <a:cs typeface="Arial" panose="020B0604020202020204" pitchFamily="34" charset="0"/>
                        </a:rPr>
                        <a:t> </a:t>
                      </a:r>
                      <a:r>
                        <a:rPr sz="1400" b="0" spc="-10" dirty="0">
                          <a:latin typeface="Arial" panose="020B0604020202020204" pitchFamily="34" charset="0"/>
                          <a:cs typeface="Arial" panose="020B0604020202020204" pitchFamily="34" charset="0"/>
                        </a:rPr>
                        <a:t>Expand</a:t>
                      </a:r>
                      <a:endParaRPr sz="1400" b="0" dirty="0">
                        <a:latin typeface="Arial" panose="020B0604020202020204" pitchFamily="34" charset="0"/>
                        <a:cs typeface="Arial" panose="020B0604020202020204" pitchFamily="34" charset="0"/>
                      </a:endParaRPr>
                    </a:p>
                  </a:txBody>
                  <a:tcPr marL="0" marR="0" marT="28575" marB="0"/>
                </a:tc>
                <a:extLst>
                  <a:ext uri="{0D108BD9-81ED-4DB2-BD59-A6C34878D82A}">
                    <a16:rowId xmlns:a16="http://schemas.microsoft.com/office/drawing/2014/main" val="544234802"/>
                  </a:ext>
                </a:extLst>
              </a:tr>
              <a:tr h="255196">
                <a:tc>
                  <a:txBody>
                    <a:bodyPr/>
                    <a:lstStyle/>
                    <a:p>
                      <a:pPr algn="ctr">
                        <a:lnSpc>
                          <a:spcPct val="100000"/>
                        </a:lnSpc>
                        <a:spcBef>
                          <a:spcPts val="175"/>
                        </a:spcBef>
                      </a:pPr>
                      <a:r>
                        <a:rPr sz="1400" b="0" spc="-50" dirty="0">
                          <a:latin typeface="Arial" panose="020B0604020202020204" pitchFamily="34" charset="0"/>
                          <a:cs typeface="Arial" panose="020B0604020202020204" pitchFamily="34" charset="0"/>
                        </a:rPr>
                        <a:t>1</a:t>
                      </a:r>
                      <a:endParaRPr sz="1400" b="0" dirty="0">
                        <a:latin typeface="Arial" panose="020B0604020202020204" pitchFamily="34" charset="0"/>
                        <a:cs typeface="Arial" panose="020B0604020202020204" pitchFamily="34" charset="0"/>
                      </a:endParaRPr>
                    </a:p>
                  </a:txBody>
                  <a:tcPr marL="0" marR="0" marT="22225" marB="0"/>
                </a:tc>
                <a:tc>
                  <a:txBody>
                    <a:bodyPr/>
                    <a:lstStyle/>
                    <a:p>
                      <a:pPr marL="1270" algn="ctr">
                        <a:lnSpc>
                          <a:spcPct val="100000"/>
                        </a:lnSpc>
                        <a:spcBef>
                          <a:spcPts val="225"/>
                        </a:spcBef>
                      </a:pPr>
                      <a:r>
                        <a:rPr sz="1400" b="0" spc="-20" dirty="0">
                          <a:latin typeface="Arial" panose="020B0604020202020204" pitchFamily="34" charset="0"/>
                          <a:cs typeface="Arial" panose="020B0604020202020204" pitchFamily="34" charset="0"/>
                        </a:rPr>
                        <a:t>2600</a:t>
                      </a:r>
                      <a:endParaRPr sz="1400" b="0">
                        <a:latin typeface="Arial" panose="020B0604020202020204" pitchFamily="34" charset="0"/>
                        <a:cs typeface="Arial" panose="020B0604020202020204" pitchFamily="34" charset="0"/>
                      </a:endParaRPr>
                    </a:p>
                  </a:txBody>
                  <a:tcPr marL="0" marR="0" marT="28575" marB="0"/>
                </a:tc>
                <a:tc>
                  <a:txBody>
                    <a:bodyPr/>
                    <a:lstStyle/>
                    <a:p>
                      <a:pPr>
                        <a:lnSpc>
                          <a:spcPct val="100000"/>
                        </a:lnSpc>
                      </a:pPr>
                      <a:endParaRPr sz="1400" b="0" dirty="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3345533830"/>
                  </a:ext>
                </a:extLst>
              </a:tr>
              <a:tr h="255196">
                <a:tc>
                  <a:txBody>
                    <a:bodyPr/>
                    <a:lstStyle/>
                    <a:p>
                      <a:pPr algn="ctr">
                        <a:lnSpc>
                          <a:spcPct val="100000"/>
                        </a:lnSpc>
                        <a:spcBef>
                          <a:spcPts val="175"/>
                        </a:spcBef>
                      </a:pPr>
                      <a:r>
                        <a:rPr sz="1400" b="0" spc="-25" dirty="0">
                          <a:latin typeface="Arial" panose="020B0604020202020204" pitchFamily="34" charset="0"/>
                          <a:cs typeface="Arial" panose="020B0604020202020204" pitchFamily="34" charset="0"/>
                        </a:rPr>
                        <a:t>1.1</a:t>
                      </a:r>
                      <a:endParaRPr sz="1400" b="0" dirty="0">
                        <a:latin typeface="Arial" panose="020B0604020202020204" pitchFamily="34" charset="0"/>
                        <a:cs typeface="Arial" panose="020B0604020202020204" pitchFamily="34" charset="0"/>
                      </a:endParaRPr>
                    </a:p>
                  </a:txBody>
                  <a:tcPr marL="0" marR="0" marT="22225" marB="0"/>
                </a:tc>
                <a:tc>
                  <a:txBody>
                    <a:bodyPr/>
                    <a:lstStyle/>
                    <a:p>
                      <a:pPr marL="1270" algn="ctr">
                        <a:lnSpc>
                          <a:spcPct val="100000"/>
                        </a:lnSpc>
                        <a:spcBef>
                          <a:spcPts val="225"/>
                        </a:spcBef>
                      </a:pPr>
                      <a:r>
                        <a:rPr sz="1400" b="0" spc="-20" dirty="0">
                          <a:latin typeface="Arial" panose="020B0604020202020204" pitchFamily="34" charset="0"/>
                          <a:cs typeface="Arial" panose="020B0604020202020204" pitchFamily="34" charset="0"/>
                        </a:rPr>
                        <a:t>3000</a:t>
                      </a:r>
                      <a:endParaRPr sz="1400" b="0">
                        <a:latin typeface="Arial" panose="020B0604020202020204" pitchFamily="34" charset="0"/>
                        <a:cs typeface="Arial" panose="020B0604020202020204" pitchFamily="34" charset="0"/>
                      </a:endParaRPr>
                    </a:p>
                  </a:txBody>
                  <a:tcPr marL="0" marR="0" marT="28575" marB="0"/>
                </a:tc>
                <a:tc>
                  <a:txBody>
                    <a:bodyPr/>
                    <a:lstStyle/>
                    <a:p>
                      <a:pPr algn="ctr">
                        <a:lnSpc>
                          <a:spcPct val="100000"/>
                        </a:lnSpc>
                        <a:spcBef>
                          <a:spcPts val="225"/>
                        </a:spcBef>
                      </a:pPr>
                      <a:r>
                        <a:rPr sz="1400" b="0" spc="-10" dirty="0">
                          <a:latin typeface="Arial" panose="020B0604020202020204" pitchFamily="34" charset="0"/>
                          <a:cs typeface="Arial" panose="020B0604020202020204" pitchFamily="34" charset="0"/>
                        </a:rPr>
                        <a:t>Fully</a:t>
                      </a:r>
                      <a:r>
                        <a:rPr sz="1400" b="0" spc="-15" dirty="0">
                          <a:latin typeface="Arial" panose="020B0604020202020204" pitchFamily="34" charset="0"/>
                          <a:cs typeface="Arial" panose="020B0604020202020204" pitchFamily="34" charset="0"/>
                        </a:rPr>
                        <a:t> </a:t>
                      </a:r>
                      <a:r>
                        <a:rPr sz="1400" b="0" spc="-10" dirty="0">
                          <a:latin typeface="Arial" panose="020B0604020202020204" pitchFamily="34" charset="0"/>
                          <a:cs typeface="Arial" panose="020B0604020202020204" pitchFamily="34" charset="0"/>
                        </a:rPr>
                        <a:t>Expand</a:t>
                      </a:r>
                      <a:endParaRPr sz="1400" b="0" dirty="0">
                        <a:latin typeface="Arial" panose="020B0604020202020204" pitchFamily="34" charset="0"/>
                        <a:cs typeface="Arial" panose="020B0604020202020204" pitchFamily="34" charset="0"/>
                      </a:endParaRPr>
                    </a:p>
                  </a:txBody>
                  <a:tcPr marL="0" marR="0" marT="28575" marB="0"/>
                </a:tc>
                <a:extLst>
                  <a:ext uri="{0D108BD9-81ED-4DB2-BD59-A6C34878D82A}">
                    <a16:rowId xmlns:a16="http://schemas.microsoft.com/office/drawing/2014/main" val="821060568"/>
                  </a:ext>
                </a:extLst>
              </a:tr>
              <a:tr h="255196">
                <a:tc>
                  <a:txBody>
                    <a:bodyPr/>
                    <a:lstStyle/>
                    <a:p>
                      <a:pPr algn="ctr">
                        <a:lnSpc>
                          <a:spcPct val="100000"/>
                        </a:lnSpc>
                        <a:spcBef>
                          <a:spcPts val="175"/>
                        </a:spcBef>
                      </a:pPr>
                      <a:r>
                        <a:rPr sz="1400" b="0" spc="-25" dirty="0">
                          <a:latin typeface="Arial" panose="020B0604020202020204" pitchFamily="34" charset="0"/>
                          <a:cs typeface="Arial" panose="020B0604020202020204" pitchFamily="34" charset="0"/>
                        </a:rPr>
                        <a:t>1.2</a:t>
                      </a:r>
                      <a:endParaRPr sz="1400" b="0" dirty="0">
                        <a:latin typeface="Arial" panose="020B0604020202020204" pitchFamily="34" charset="0"/>
                        <a:cs typeface="Arial" panose="020B0604020202020204" pitchFamily="34" charset="0"/>
                      </a:endParaRPr>
                    </a:p>
                  </a:txBody>
                  <a:tcPr marL="0" marR="0" marT="22225" marB="0"/>
                </a:tc>
                <a:tc>
                  <a:txBody>
                    <a:bodyPr/>
                    <a:lstStyle/>
                    <a:p>
                      <a:pPr marL="1270" algn="ctr">
                        <a:lnSpc>
                          <a:spcPct val="100000"/>
                        </a:lnSpc>
                        <a:spcBef>
                          <a:spcPts val="225"/>
                        </a:spcBef>
                      </a:pPr>
                      <a:r>
                        <a:rPr sz="1400" b="0" spc="-20" dirty="0">
                          <a:latin typeface="Arial" panose="020B0604020202020204" pitchFamily="34" charset="0"/>
                          <a:cs typeface="Arial" panose="020B0604020202020204" pitchFamily="34" charset="0"/>
                        </a:rPr>
                        <a:t>3700</a:t>
                      </a:r>
                      <a:endParaRPr sz="1400" b="0">
                        <a:latin typeface="Arial" panose="020B0604020202020204" pitchFamily="34" charset="0"/>
                        <a:cs typeface="Arial" panose="020B0604020202020204" pitchFamily="34" charset="0"/>
                      </a:endParaRPr>
                    </a:p>
                  </a:txBody>
                  <a:tcPr marL="0" marR="0" marT="28575" marB="0"/>
                </a:tc>
                <a:tc>
                  <a:txBody>
                    <a:bodyPr/>
                    <a:lstStyle/>
                    <a:p>
                      <a:pPr>
                        <a:lnSpc>
                          <a:spcPct val="100000"/>
                        </a:lnSpc>
                      </a:pPr>
                      <a:endParaRPr sz="1400" b="0" dirty="0">
                        <a:latin typeface="Arial" panose="020B0604020202020204" pitchFamily="34" charset="0"/>
                        <a:cs typeface="Arial" panose="020B0604020202020204" pitchFamily="34" charset="0"/>
                      </a:endParaRPr>
                    </a:p>
                  </a:txBody>
                  <a:tcPr marL="0" marR="0" marT="0" marB="0"/>
                </a:tc>
                <a:extLst>
                  <a:ext uri="{0D108BD9-81ED-4DB2-BD59-A6C34878D82A}">
                    <a16:rowId xmlns:a16="http://schemas.microsoft.com/office/drawing/2014/main" val="1900028345"/>
                  </a:ext>
                </a:extLst>
              </a:tr>
            </a:tbl>
          </a:graphicData>
        </a:graphic>
      </p:graphicFrame>
      <p:sp>
        <p:nvSpPr>
          <p:cNvPr id="22" name="object 9">
            <a:extLst>
              <a:ext uri="{FF2B5EF4-FFF2-40B4-BE49-F238E27FC236}">
                <a16:creationId xmlns:a16="http://schemas.microsoft.com/office/drawing/2014/main" id="{48C6E8A9-30CF-2E6F-E754-A4C463D7BABB}"/>
              </a:ext>
            </a:extLst>
          </p:cNvPr>
          <p:cNvSpPr txBox="1"/>
          <p:nvPr/>
        </p:nvSpPr>
        <p:spPr>
          <a:xfrm>
            <a:off x="7239000" y="9832645"/>
            <a:ext cx="4724400" cy="228268"/>
          </a:xfrm>
          <a:prstGeom prst="rect">
            <a:avLst/>
          </a:prstGeom>
        </p:spPr>
        <p:txBody>
          <a:bodyPr vert="horz" wrap="square" lIns="0" tIns="12700" rIns="0" bIns="0" rtlCol="0">
            <a:spAutoFit/>
          </a:bodyPr>
          <a:lstStyle/>
          <a:p>
            <a:pPr marL="687705" marR="5080" indent="-675640" algn="ctr">
              <a:lnSpc>
                <a:spcPct val="100000"/>
              </a:lnSpc>
              <a:spcBef>
                <a:spcPts val="100"/>
              </a:spcBef>
            </a:pPr>
            <a:r>
              <a:rPr sz="1400" b="1" dirty="0">
                <a:latin typeface="Arial"/>
                <a:cs typeface="Arial"/>
              </a:rPr>
              <a:t>Function</a:t>
            </a:r>
            <a:r>
              <a:rPr sz="1400" b="1" spc="-75" dirty="0">
                <a:latin typeface="Arial"/>
                <a:cs typeface="Arial"/>
              </a:rPr>
              <a:t> </a:t>
            </a:r>
            <a:r>
              <a:rPr sz="1400" b="1" spc="-30" dirty="0">
                <a:latin typeface="Arial"/>
                <a:cs typeface="Arial"/>
              </a:rPr>
              <a:t>Test</a:t>
            </a:r>
            <a:r>
              <a:rPr sz="1400" b="1" spc="-40" dirty="0">
                <a:latin typeface="Arial"/>
                <a:cs typeface="Arial"/>
              </a:rPr>
              <a:t> </a:t>
            </a:r>
            <a:r>
              <a:rPr sz="1400" b="1" dirty="0">
                <a:latin typeface="Arial"/>
                <a:cs typeface="Arial"/>
              </a:rPr>
              <a:t>after</a:t>
            </a:r>
            <a:r>
              <a:rPr sz="1400" b="1" spc="-40" dirty="0">
                <a:latin typeface="Arial"/>
                <a:cs typeface="Arial"/>
              </a:rPr>
              <a:t> </a:t>
            </a:r>
            <a:r>
              <a:rPr sz="1400" b="1" dirty="0">
                <a:latin typeface="Arial"/>
                <a:cs typeface="Arial"/>
              </a:rPr>
              <a:t>CT</a:t>
            </a:r>
            <a:r>
              <a:rPr sz="1400" b="1" spc="-40" dirty="0">
                <a:latin typeface="Arial"/>
                <a:cs typeface="Arial"/>
              </a:rPr>
              <a:t> </a:t>
            </a:r>
            <a:r>
              <a:rPr sz="1400" b="1" spc="-25" dirty="0">
                <a:latin typeface="Arial"/>
                <a:cs typeface="Arial"/>
              </a:rPr>
              <a:t>at </a:t>
            </a:r>
            <a:r>
              <a:rPr sz="1400" b="1" spc="-10" dirty="0">
                <a:latin typeface="Arial"/>
                <a:cs typeface="Arial"/>
              </a:rPr>
              <a:t>surface</a:t>
            </a:r>
            <a:endParaRPr sz="1400" b="1" dirty="0">
              <a:latin typeface="Arial"/>
              <a:cs typeface="Arial"/>
            </a:endParaRPr>
          </a:p>
        </p:txBody>
      </p:sp>
    </p:spTree>
    <p:extLst>
      <p:ext uri="{BB962C8B-B14F-4D97-AF65-F5344CB8AC3E}">
        <p14:creationId xmlns:p14="http://schemas.microsoft.com/office/powerpoint/2010/main" val="26560710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4C088B-DECF-873D-0F9D-027A9839E8A2}"/>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C9E79E7E-98CA-B7B5-8501-AE3885C4686B}"/>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600D91EF-4912-4F7B-CB11-4B0BAFA65DAC}"/>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BDB1DB8F-8154-2754-90FE-537EF75D6F50}"/>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E59CC6A7-B297-6A39-BF57-76AA1D0B0C9D}"/>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3CDBC520-D754-F8BC-C8D0-67428C92E98A}"/>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7C8EFBC9-C2AB-D0B7-1F7D-0D05A4777706}"/>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6840FDA9-4DE8-5E03-9860-94CD7A63462A}"/>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F0D3E90B-C935-20F5-BDF3-BD4D14FD0FC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F20FA4D4-5CE6-5F2B-D4A9-C68C582C4A71}"/>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BFFE6FE5-AE35-8C78-917F-A59C5604396A}"/>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6D02F108-D51D-E9DD-5CB0-03A43B6C8D6B}"/>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Run#2 – Drift and Correlation Run with Fluted</a:t>
            </a:r>
          </a:p>
        </p:txBody>
      </p:sp>
      <p:sp>
        <p:nvSpPr>
          <p:cNvPr id="41" name="TextBox 3">
            <a:extLst>
              <a:ext uri="{FF2B5EF4-FFF2-40B4-BE49-F238E27FC236}">
                <a16:creationId xmlns:a16="http://schemas.microsoft.com/office/drawing/2014/main" id="{1B8A4EAE-54CA-E6C6-E04B-C4E5D4FFA55F}"/>
              </a:ext>
            </a:extLst>
          </p:cNvPr>
          <p:cNvSpPr txBox="1"/>
          <p:nvPr/>
        </p:nvSpPr>
        <p:spPr>
          <a:xfrm>
            <a:off x="838200" y="814348"/>
            <a:ext cx="118110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Centralizer and End Of Tubing Locator</a:t>
            </a:r>
          </a:p>
        </p:txBody>
      </p:sp>
      <p:sp>
        <p:nvSpPr>
          <p:cNvPr id="6" name="object 10">
            <a:extLst>
              <a:ext uri="{FF2B5EF4-FFF2-40B4-BE49-F238E27FC236}">
                <a16:creationId xmlns:a16="http://schemas.microsoft.com/office/drawing/2014/main" id="{5CCBDA6B-38EF-5055-1964-1E2CA192A960}"/>
              </a:ext>
            </a:extLst>
          </p:cNvPr>
          <p:cNvSpPr txBox="1"/>
          <p:nvPr/>
        </p:nvSpPr>
        <p:spPr>
          <a:xfrm>
            <a:off x="13792200" y="1473669"/>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13th September 2024 – 14th September 2024</a:t>
            </a:r>
          </a:p>
        </p:txBody>
      </p:sp>
      <p:pic>
        <p:nvPicPr>
          <p:cNvPr id="7" name="Picture 6">
            <a:extLst>
              <a:ext uri="{FF2B5EF4-FFF2-40B4-BE49-F238E27FC236}">
                <a16:creationId xmlns:a16="http://schemas.microsoft.com/office/drawing/2014/main" id="{E39D4E7F-939B-18E9-C89D-3C3D3222F788}"/>
              </a:ext>
            </a:extLst>
          </p:cNvPr>
          <p:cNvPicPr>
            <a:picLocks noChangeAspect="1"/>
          </p:cNvPicPr>
          <p:nvPr/>
        </p:nvPicPr>
        <p:blipFill>
          <a:blip r:embed="rId10"/>
          <a:stretch>
            <a:fillRect/>
          </a:stretch>
        </p:blipFill>
        <p:spPr>
          <a:xfrm>
            <a:off x="4995530" y="1733705"/>
            <a:ext cx="7620000" cy="8385829"/>
          </a:xfrm>
          <a:prstGeom prst="rect">
            <a:avLst/>
          </a:prstGeom>
        </p:spPr>
      </p:pic>
    </p:spTree>
    <p:extLst>
      <p:ext uri="{BB962C8B-B14F-4D97-AF65-F5344CB8AC3E}">
        <p14:creationId xmlns:p14="http://schemas.microsoft.com/office/powerpoint/2010/main" val="15192597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66D3-BF0E-0800-5338-B075E7BC7D64}"/>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FDD9B74C-F37E-1608-CD4B-D67789C21A95}"/>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21980EFE-99F6-81E9-ED23-65FF51368180}"/>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EF2DE938-C939-8C4B-AB9D-10EE2BE10B29}"/>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0A9D1919-3E7A-A88C-87E1-747C5AB3A2C1}"/>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C62DE070-877E-4B71-F797-B7F00EDD51B4}"/>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402A3E43-272B-6086-4E1C-2AD8B975001C}"/>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A13BF2E5-53A5-9547-2A05-0A488AED5E16}"/>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B250609A-C092-EA85-C7BA-D976B45A61F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3BBBE810-7C9C-9F78-B124-45064C193F18}"/>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6E7F18E5-358E-7337-46EF-2CAABA81C42D}"/>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93A6352F-48C4-8C2F-A128-C86561156348}"/>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Run#3 – GRCCL with Dummy Gun</a:t>
            </a:r>
          </a:p>
        </p:txBody>
      </p:sp>
      <p:sp>
        <p:nvSpPr>
          <p:cNvPr id="6" name="object 10">
            <a:extLst>
              <a:ext uri="{FF2B5EF4-FFF2-40B4-BE49-F238E27FC236}">
                <a16:creationId xmlns:a16="http://schemas.microsoft.com/office/drawing/2014/main" id="{74B04627-521D-65B5-7D34-882452B13756}"/>
              </a:ext>
            </a:extLst>
          </p:cNvPr>
          <p:cNvSpPr txBox="1"/>
          <p:nvPr/>
        </p:nvSpPr>
        <p:spPr>
          <a:xfrm>
            <a:off x="13792200" y="1184373"/>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22nd September 2024 – 24th September 2024</a:t>
            </a:r>
          </a:p>
        </p:txBody>
      </p:sp>
      <p:pic>
        <p:nvPicPr>
          <p:cNvPr id="5" name="Picture 4">
            <a:extLst>
              <a:ext uri="{FF2B5EF4-FFF2-40B4-BE49-F238E27FC236}">
                <a16:creationId xmlns:a16="http://schemas.microsoft.com/office/drawing/2014/main" id="{42AA8FF5-1AFD-EFE0-66C5-F3868D881617}"/>
              </a:ext>
            </a:extLst>
          </p:cNvPr>
          <p:cNvPicPr>
            <a:picLocks noChangeAspect="1"/>
          </p:cNvPicPr>
          <p:nvPr/>
        </p:nvPicPr>
        <p:blipFill>
          <a:blip r:embed="rId10"/>
          <a:stretch>
            <a:fillRect/>
          </a:stretch>
        </p:blipFill>
        <p:spPr>
          <a:xfrm>
            <a:off x="2326064" y="1733705"/>
            <a:ext cx="14016872" cy="8283555"/>
          </a:xfrm>
          <a:prstGeom prst="rect">
            <a:avLst/>
          </a:prstGeom>
        </p:spPr>
      </p:pic>
    </p:spTree>
    <p:extLst>
      <p:ext uri="{BB962C8B-B14F-4D97-AF65-F5344CB8AC3E}">
        <p14:creationId xmlns:p14="http://schemas.microsoft.com/office/powerpoint/2010/main" val="21937027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D1A13-65E1-79DA-1B20-30D9F8D408D8}"/>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7070D9AF-1215-7626-76AC-195666BF7783}"/>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5ED65A3F-8C48-B19F-4596-CE6EA2F86E9D}"/>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628B1AFD-9768-DF60-D98A-43AE8674E62A}"/>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30C84129-4989-F66B-CD84-CF9E45CDB313}"/>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1EEEE993-7335-0CFE-11A6-1DC7531EBD89}"/>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9A053BF2-ADD8-6513-A75D-79D620533743}"/>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C7F654D9-99B0-CC8A-E421-2C1AAEAEB27D}"/>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453E1EBE-8CDD-6283-64AF-31D4C869E88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0B8D4390-64AA-3861-14DA-1E4C410918BC}"/>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21E1C7B7-3596-DCC5-43FB-1173EB682CD0}"/>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B538EF5D-A275-2DB0-A6EF-B5F729FCD297}"/>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Run#3 – GRCCL with Dummy Gun</a:t>
            </a:r>
          </a:p>
        </p:txBody>
      </p:sp>
      <p:sp>
        <p:nvSpPr>
          <p:cNvPr id="6" name="object 10">
            <a:extLst>
              <a:ext uri="{FF2B5EF4-FFF2-40B4-BE49-F238E27FC236}">
                <a16:creationId xmlns:a16="http://schemas.microsoft.com/office/drawing/2014/main" id="{C3D41C8C-1AF2-9E40-E786-E362867C1BE3}"/>
              </a:ext>
            </a:extLst>
          </p:cNvPr>
          <p:cNvSpPr txBox="1"/>
          <p:nvPr/>
        </p:nvSpPr>
        <p:spPr>
          <a:xfrm>
            <a:off x="13792200" y="1184373"/>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22nd September 2024 – 24th September 2024</a:t>
            </a:r>
          </a:p>
        </p:txBody>
      </p:sp>
      <p:sp>
        <p:nvSpPr>
          <p:cNvPr id="7" name="TextBox 24">
            <a:extLst>
              <a:ext uri="{FF2B5EF4-FFF2-40B4-BE49-F238E27FC236}">
                <a16:creationId xmlns:a16="http://schemas.microsoft.com/office/drawing/2014/main" id="{2B947E3B-B111-1868-803A-CFD1AC0BDD52}"/>
              </a:ext>
            </a:extLst>
          </p:cNvPr>
          <p:cNvSpPr txBox="1"/>
          <p:nvPr/>
        </p:nvSpPr>
        <p:spPr>
          <a:xfrm>
            <a:off x="747832" y="1954924"/>
            <a:ext cx="17540168" cy="4154984"/>
          </a:xfrm>
          <a:prstGeom prst="rect">
            <a:avLst/>
          </a:prstGeom>
        </p:spPr>
        <p:txBody>
          <a:bodyPr wrap="square" lIns="0" tIns="0" rIns="0" bIns="0" rtlCol="0" anchor="t">
            <a:spAutoFit/>
          </a:bodyPr>
          <a:lstStyle/>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without pumping until 10 m above latest HUD depth 2,717 m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Break circulation by pumping IW 0.2 bpm every 1000ft.</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CT soft tag twice HUD with set down weight 750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 at depth 8,927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Pickup CT until 8,202 ft/2,500 m MDDF and perform GRCCL passes to 8,927 ft/2720 m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Pickup CT until 8,202 ft/2,500 m MDDF and perform dummy fire run at depth 8,927 ft MDDF. CT tag HUD at depth 8,629 ft MDDF. Repeat cycle for multiple times but unable to pass through HUD.</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Got instruction to drop ball at depth 8,615 ft MDDF to perform simulation firing gun. Drop ball and pressure</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up CT until 2,500 psi and pressure drop simulate the firing head had been activated.</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POOH to surface.</a:t>
            </a:r>
          </a:p>
        </p:txBody>
      </p:sp>
      <p:pic>
        <p:nvPicPr>
          <p:cNvPr id="13" name="object 6">
            <a:extLst>
              <a:ext uri="{FF2B5EF4-FFF2-40B4-BE49-F238E27FC236}">
                <a16:creationId xmlns:a16="http://schemas.microsoft.com/office/drawing/2014/main" id="{D0D08292-688C-EC2B-F4E3-A29597D69DBB}"/>
              </a:ext>
            </a:extLst>
          </p:cNvPr>
          <p:cNvPicPr/>
          <p:nvPr/>
        </p:nvPicPr>
        <p:blipFill>
          <a:blip r:embed="rId10" cstate="print"/>
          <a:stretch>
            <a:fillRect/>
          </a:stretch>
        </p:blipFill>
        <p:spPr>
          <a:xfrm>
            <a:off x="9418256" y="5904258"/>
            <a:ext cx="2514600" cy="3282131"/>
          </a:xfrm>
          <a:prstGeom prst="rect">
            <a:avLst/>
          </a:prstGeom>
        </p:spPr>
      </p:pic>
      <p:sp>
        <p:nvSpPr>
          <p:cNvPr id="14" name="object 7">
            <a:extLst>
              <a:ext uri="{FF2B5EF4-FFF2-40B4-BE49-F238E27FC236}">
                <a16:creationId xmlns:a16="http://schemas.microsoft.com/office/drawing/2014/main" id="{9C351843-AA87-EDCE-69B5-9220405A8326}"/>
              </a:ext>
            </a:extLst>
          </p:cNvPr>
          <p:cNvSpPr txBox="1"/>
          <p:nvPr/>
        </p:nvSpPr>
        <p:spPr>
          <a:xfrm>
            <a:off x="9418256" y="9292561"/>
            <a:ext cx="2514600" cy="443711"/>
          </a:xfrm>
          <a:prstGeom prst="rect">
            <a:avLst/>
          </a:prstGeom>
        </p:spPr>
        <p:txBody>
          <a:bodyPr vert="horz" wrap="square" lIns="0" tIns="12700" rIns="0" bIns="0" rtlCol="0">
            <a:spAutoFit/>
          </a:bodyPr>
          <a:lstStyle/>
          <a:p>
            <a:pPr marR="5080" indent="12700" algn="ctr">
              <a:lnSpc>
                <a:spcPct val="100000"/>
              </a:lnSpc>
              <a:spcBef>
                <a:spcPts val="100"/>
              </a:spcBef>
            </a:pPr>
            <a:r>
              <a:rPr sz="1400" b="1" dirty="0">
                <a:latin typeface="Arial"/>
                <a:cs typeface="Arial"/>
              </a:rPr>
              <a:t>Deployment</a:t>
            </a:r>
            <a:r>
              <a:rPr sz="1400" b="1" spc="-50" dirty="0">
                <a:latin typeface="Arial"/>
                <a:cs typeface="Arial"/>
              </a:rPr>
              <a:t> </a:t>
            </a:r>
            <a:r>
              <a:rPr sz="1400" b="1" dirty="0">
                <a:latin typeface="Arial"/>
                <a:cs typeface="Arial"/>
              </a:rPr>
              <a:t>system</a:t>
            </a:r>
            <a:r>
              <a:rPr sz="1400" b="1" spc="-50" dirty="0">
                <a:latin typeface="Arial"/>
                <a:cs typeface="Arial"/>
              </a:rPr>
              <a:t> </a:t>
            </a:r>
            <a:r>
              <a:rPr sz="1400" b="1" spc="-20" dirty="0">
                <a:latin typeface="Arial"/>
                <a:cs typeface="Arial"/>
              </a:rPr>
              <a:t>(BHA</a:t>
            </a:r>
            <a:r>
              <a:rPr lang="en-US" sz="1400" b="1" spc="-20" dirty="0">
                <a:latin typeface="Arial"/>
                <a:cs typeface="Arial"/>
              </a:rPr>
              <a:t> </a:t>
            </a:r>
            <a:r>
              <a:rPr sz="1400" b="1" dirty="0">
                <a:latin typeface="Arial"/>
                <a:cs typeface="Arial"/>
              </a:rPr>
              <a:t>make</a:t>
            </a:r>
            <a:r>
              <a:rPr sz="1400" b="1" spc="-40" dirty="0">
                <a:latin typeface="Arial"/>
                <a:cs typeface="Arial"/>
              </a:rPr>
              <a:t> </a:t>
            </a:r>
            <a:r>
              <a:rPr sz="1400" b="1" spc="-25" dirty="0">
                <a:latin typeface="Arial"/>
                <a:cs typeface="Arial"/>
              </a:rPr>
              <a:t>up)</a:t>
            </a:r>
            <a:endParaRPr sz="1400" b="1" dirty="0">
              <a:latin typeface="Arial"/>
              <a:cs typeface="Arial"/>
            </a:endParaRPr>
          </a:p>
        </p:txBody>
      </p:sp>
      <p:pic>
        <p:nvPicPr>
          <p:cNvPr id="16" name="object 8">
            <a:extLst>
              <a:ext uri="{FF2B5EF4-FFF2-40B4-BE49-F238E27FC236}">
                <a16:creationId xmlns:a16="http://schemas.microsoft.com/office/drawing/2014/main" id="{05B02C7C-FC49-8645-30AC-FC7951C3098D}"/>
              </a:ext>
            </a:extLst>
          </p:cNvPr>
          <p:cNvPicPr/>
          <p:nvPr/>
        </p:nvPicPr>
        <p:blipFill>
          <a:blip r:embed="rId11" cstate="print"/>
          <a:stretch>
            <a:fillRect/>
          </a:stretch>
        </p:blipFill>
        <p:spPr>
          <a:xfrm>
            <a:off x="5029200" y="5904258"/>
            <a:ext cx="2788029" cy="3282131"/>
          </a:xfrm>
          <a:prstGeom prst="rect">
            <a:avLst/>
          </a:prstGeom>
        </p:spPr>
      </p:pic>
      <p:sp>
        <p:nvSpPr>
          <p:cNvPr id="17" name="object 9">
            <a:extLst>
              <a:ext uri="{FF2B5EF4-FFF2-40B4-BE49-F238E27FC236}">
                <a16:creationId xmlns:a16="http://schemas.microsoft.com/office/drawing/2014/main" id="{EDC76534-5BAE-0B68-B501-598B8AC002CA}"/>
              </a:ext>
            </a:extLst>
          </p:cNvPr>
          <p:cNvSpPr txBox="1"/>
          <p:nvPr/>
        </p:nvSpPr>
        <p:spPr>
          <a:xfrm>
            <a:off x="5029200" y="9258004"/>
            <a:ext cx="2788029" cy="228268"/>
          </a:xfrm>
          <a:prstGeom prst="rect">
            <a:avLst/>
          </a:prstGeom>
        </p:spPr>
        <p:txBody>
          <a:bodyPr vert="horz" wrap="square" lIns="0" tIns="12700" rIns="0" bIns="0" rtlCol="0">
            <a:spAutoFit/>
          </a:bodyPr>
          <a:lstStyle/>
          <a:p>
            <a:pPr marL="573405" marR="5080" indent="-561340">
              <a:lnSpc>
                <a:spcPct val="100000"/>
              </a:lnSpc>
              <a:spcBef>
                <a:spcPts val="100"/>
              </a:spcBef>
            </a:pPr>
            <a:r>
              <a:rPr sz="1400" b="1" dirty="0">
                <a:latin typeface="Arial"/>
                <a:cs typeface="Arial"/>
              </a:rPr>
              <a:t>Dual</a:t>
            </a:r>
            <a:r>
              <a:rPr sz="1400" b="1" spc="-25" dirty="0">
                <a:latin typeface="Arial"/>
                <a:cs typeface="Arial"/>
              </a:rPr>
              <a:t> </a:t>
            </a:r>
            <a:r>
              <a:rPr sz="1400" b="1" dirty="0">
                <a:latin typeface="Arial"/>
                <a:cs typeface="Arial"/>
              </a:rPr>
              <a:t>Kelly</a:t>
            </a:r>
            <a:r>
              <a:rPr sz="1400" b="1" spc="-20" dirty="0">
                <a:latin typeface="Arial"/>
                <a:cs typeface="Arial"/>
              </a:rPr>
              <a:t> </a:t>
            </a:r>
            <a:r>
              <a:rPr sz="1400" b="1" dirty="0">
                <a:latin typeface="Arial"/>
                <a:cs typeface="Arial"/>
              </a:rPr>
              <a:t>Cock</a:t>
            </a:r>
            <a:r>
              <a:rPr sz="1400" b="1" spc="-25" dirty="0">
                <a:latin typeface="Arial"/>
                <a:cs typeface="Arial"/>
              </a:rPr>
              <a:t> Valve </a:t>
            </a:r>
            <a:r>
              <a:rPr sz="1400" b="1" spc="-10" dirty="0">
                <a:latin typeface="Arial"/>
                <a:cs typeface="Arial"/>
              </a:rPr>
              <a:t>(DKCV)</a:t>
            </a:r>
            <a:endParaRPr sz="1400" b="1" dirty="0">
              <a:latin typeface="Arial"/>
              <a:cs typeface="Arial"/>
            </a:endParaRPr>
          </a:p>
        </p:txBody>
      </p:sp>
    </p:spTree>
    <p:extLst>
      <p:ext uri="{BB962C8B-B14F-4D97-AF65-F5344CB8AC3E}">
        <p14:creationId xmlns:p14="http://schemas.microsoft.com/office/powerpoint/2010/main" val="39767601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BD430-762C-57AB-705D-B997BCE75471}"/>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4D0E1616-4D06-C3BA-1BF0-7B0DE9197826}"/>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4D23ABFC-0BAD-4852-348E-E6947212DED9}"/>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0BA4A097-6D4E-73D1-9075-18E6C7739AAD}"/>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288EA78F-9BF8-DAD0-33BF-73432D94BE55}"/>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A4C39F2B-1D69-6F95-0B03-22470E0DD6C8}"/>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4293E312-9DF5-1065-E33F-70CD00463D2E}"/>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C057B5F9-AC22-BAEC-BC44-3381CB4EF6C4}"/>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0591BE50-03B4-A49D-0316-15A0C38F913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7B02B3EB-D73E-2471-BDEF-8BD07DA4BBAD}"/>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63C805CC-1057-8323-5DA6-F891CBEC7C14}"/>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390E3F4E-EB97-4E75-B326-0A3DE7C48AD6}"/>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Run#3 – GRCCL with Dummy Gun</a:t>
            </a:r>
          </a:p>
        </p:txBody>
      </p:sp>
      <p:sp>
        <p:nvSpPr>
          <p:cNvPr id="6" name="object 10">
            <a:extLst>
              <a:ext uri="{FF2B5EF4-FFF2-40B4-BE49-F238E27FC236}">
                <a16:creationId xmlns:a16="http://schemas.microsoft.com/office/drawing/2014/main" id="{84B4AFCD-1513-DB28-46DA-2FC4E2A37CA6}"/>
              </a:ext>
            </a:extLst>
          </p:cNvPr>
          <p:cNvSpPr txBox="1"/>
          <p:nvPr/>
        </p:nvSpPr>
        <p:spPr>
          <a:xfrm>
            <a:off x="13792200" y="1184373"/>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22nd September 2024 – 24th September 2024</a:t>
            </a:r>
          </a:p>
        </p:txBody>
      </p:sp>
      <p:pic>
        <p:nvPicPr>
          <p:cNvPr id="43" name="Picture 42">
            <a:extLst>
              <a:ext uri="{FF2B5EF4-FFF2-40B4-BE49-F238E27FC236}">
                <a16:creationId xmlns:a16="http://schemas.microsoft.com/office/drawing/2014/main" id="{67425D03-A6AF-AE3A-0399-B309B7279E05}"/>
              </a:ext>
            </a:extLst>
          </p:cNvPr>
          <p:cNvPicPr>
            <a:picLocks noChangeAspect="1"/>
          </p:cNvPicPr>
          <p:nvPr/>
        </p:nvPicPr>
        <p:blipFill>
          <a:blip r:embed="rId10"/>
          <a:stretch>
            <a:fillRect/>
          </a:stretch>
        </p:blipFill>
        <p:spPr>
          <a:xfrm>
            <a:off x="4456488" y="1170558"/>
            <a:ext cx="8802312" cy="8990438"/>
          </a:xfrm>
          <a:prstGeom prst="rect">
            <a:avLst/>
          </a:prstGeom>
        </p:spPr>
      </p:pic>
    </p:spTree>
    <p:extLst>
      <p:ext uri="{BB962C8B-B14F-4D97-AF65-F5344CB8AC3E}">
        <p14:creationId xmlns:p14="http://schemas.microsoft.com/office/powerpoint/2010/main" val="22796887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9E0A3-B018-53C6-16BB-6990DE7593B0}"/>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3519BA46-A54D-6FF1-BEE6-5AF38E87D61F}"/>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FA83AEBC-DA4A-5CA4-32BE-CCAEC71C7C66}"/>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09395FDA-16AC-96A7-E1EF-A85ECDBFD362}"/>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A0165C61-C6C0-C09E-C64D-0EBA799F3405}"/>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2DE9AA25-6A7F-09B8-D69D-203F2B98088B}"/>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5EDEB3A3-FD04-6B5C-AB20-1B72D83AC31A}"/>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2CF5CC48-6A26-0B22-B2D2-3D66ED0B403E}"/>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3D23AC40-7081-B4B9-BE66-F69AF1C6D8F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B0A4EF9F-4036-9F57-CAED-05789B9F09B6}"/>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9238A732-C4BD-169E-CE65-5621A0076390}"/>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683181CC-9C90-848A-F4D1-3E2E0DC784E5}"/>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Run#3 – VJJB run</a:t>
            </a:r>
          </a:p>
        </p:txBody>
      </p:sp>
      <p:sp>
        <p:nvSpPr>
          <p:cNvPr id="6" name="object 10">
            <a:extLst>
              <a:ext uri="{FF2B5EF4-FFF2-40B4-BE49-F238E27FC236}">
                <a16:creationId xmlns:a16="http://schemas.microsoft.com/office/drawing/2014/main" id="{44942BE4-A83D-D261-4601-64036CA2A051}"/>
              </a:ext>
            </a:extLst>
          </p:cNvPr>
          <p:cNvSpPr txBox="1"/>
          <p:nvPr/>
        </p:nvSpPr>
        <p:spPr>
          <a:xfrm>
            <a:off x="13792200" y="1184373"/>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24th September 2024 – 25th September 2024</a:t>
            </a:r>
          </a:p>
        </p:txBody>
      </p:sp>
      <p:pic>
        <p:nvPicPr>
          <p:cNvPr id="5" name="Picture 4">
            <a:extLst>
              <a:ext uri="{FF2B5EF4-FFF2-40B4-BE49-F238E27FC236}">
                <a16:creationId xmlns:a16="http://schemas.microsoft.com/office/drawing/2014/main" id="{0502D105-81EE-C004-8025-BC579AF196E1}"/>
              </a:ext>
            </a:extLst>
          </p:cNvPr>
          <p:cNvPicPr>
            <a:picLocks noChangeAspect="1"/>
          </p:cNvPicPr>
          <p:nvPr/>
        </p:nvPicPr>
        <p:blipFill>
          <a:blip r:embed="rId10"/>
          <a:stretch>
            <a:fillRect/>
          </a:stretch>
        </p:blipFill>
        <p:spPr>
          <a:xfrm>
            <a:off x="2209800" y="1550466"/>
            <a:ext cx="13147181" cy="7952354"/>
          </a:xfrm>
          <a:prstGeom prst="rect">
            <a:avLst/>
          </a:prstGeom>
        </p:spPr>
      </p:pic>
    </p:spTree>
    <p:extLst>
      <p:ext uri="{BB962C8B-B14F-4D97-AF65-F5344CB8AC3E}">
        <p14:creationId xmlns:p14="http://schemas.microsoft.com/office/powerpoint/2010/main" val="29563730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58FDF-1CF3-799F-FFC0-3DA9E020F30E}"/>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0C0CE3CF-9A07-9B62-05BA-D17B9E2A5610}"/>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BB98B6EC-D6DE-C3EB-58F4-11D23015210D}"/>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389E4120-0901-41A5-9D77-00534657249C}"/>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2092D57C-BCD9-1F98-95FB-401E740DCD6D}"/>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850C9517-81D5-121D-AC55-C68348095900}"/>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9C3C2E33-D18D-E4CA-D64C-A615CCD58B70}"/>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07013170-BF64-CA26-3D25-47309279C499}"/>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E8215499-9A10-F5B2-9800-E35595948C4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23DEBD29-33E0-EDFA-C04D-03535C91D18D}"/>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216CA820-F870-7DA6-10D3-0F21B793E97C}"/>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D145CBB8-71E4-A018-F184-2A386A2CFE48}"/>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Run#3 – VJJB run</a:t>
            </a:r>
          </a:p>
        </p:txBody>
      </p:sp>
      <p:sp>
        <p:nvSpPr>
          <p:cNvPr id="6" name="object 10">
            <a:extLst>
              <a:ext uri="{FF2B5EF4-FFF2-40B4-BE49-F238E27FC236}">
                <a16:creationId xmlns:a16="http://schemas.microsoft.com/office/drawing/2014/main" id="{1078E24B-74D5-5D1A-0036-5D3E4E67788E}"/>
              </a:ext>
            </a:extLst>
          </p:cNvPr>
          <p:cNvSpPr txBox="1"/>
          <p:nvPr/>
        </p:nvSpPr>
        <p:spPr>
          <a:xfrm>
            <a:off x="13792200" y="1184373"/>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24th September 2024 – 25th September 2024</a:t>
            </a:r>
          </a:p>
        </p:txBody>
      </p:sp>
      <p:sp>
        <p:nvSpPr>
          <p:cNvPr id="7" name="TextBox 24">
            <a:extLst>
              <a:ext uri="{FF2B5EF4-FFF2-40B4-BE49-F238E27FC236}">
                <a16:creationId xmlns:a16="http://schemas.microsoft.com/office/drawing/2014/main" id="{AFCFB132-7235-522E-2AC8-EB726A69AA8F}"/>
              </a:ext>
            </a:extLst>
          </p:cNvPr>
          <p:cNvSpPr txBox="1"/>
          <p:nvPr/>
        </p:nvSpPr>
        <p:spPr>
          <a:xfrm>
            <a:off x="747832" y="1954924"/>
            <a:ext cx="17540168" cy="4616648"/>
          </a:xfrm>
          <a:prstGeom prst="rect">
            <a:avLst/>
          </a:prstGeom>
        </p:spPr>
        <p:txBody>
          <a:bodyPr wrap="square" lIns="0" tIns="0" rIns="0" bIns="0" rtlCol="0" anchor="t">
            <a:spAutoFit/>
          </a:bodyPr>
          <a:lstStyle/>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without pumping until 10 m above latest HUD depth 8,530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Tag HUD at depth 8,626 ft MDDF with set down 100 lbs. Pickup 10m above HUD and Pump IM Lube and attempt to pass through HUD but unable to pass through HUD depth.</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to tag HUD and pickup 1ft and pump 1 bpm for 1 hours to perform Vacuum Cleanout. Attempt to pass through but unable to pass through HUD depth.</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Pump 3 </a:t>
            </a:r>
            <a:r>
              <a:rPr lang="en-US" sz="2500" dirty="0" err="1">
                <a:solidFill>
                  <a:srgbClr val="000000"/>
                </a:solidFill>
                <a:latin typeface="Hind Guntur Light"/>
                <a:ea typeface="Hind Guntur Light"/>
                <a:cs typeface="Hind Guntur Light"/>
                <a:sym typeface="Hind Guntur Light"/>
              </a:rPr>
              <a:t>bbls</a:t>
            </a:r>
            <a:r>
              <a:rPr lang="en-US" sz="2500" dirty="0">
                <a:solidFill>
                  <a:srgbClr val="000000"/>
                </a:solidFill>
                <a:latin typeface="Hind Guntur Light"/>
                <a:ea typeface="Hind Guntur Light"/>
                <a:cs typeface="Hind Guntur Light"/>
                <a:sym typeface="Hind Guntur Light"/>
              </a:rPr>
              <a:t> 15% HCl and soak for 1 hours then pickup CT to safe depth. RIH to HUD depth and perform CBU. Attempt to pass through HUD but unable to pass through HUD depth.</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Start charge PCP to inject through Gas lift to unload the water inside the Production Tubing. Pump Nitrogen</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gas at 300 scfm for 1 hour and RIH to pass through HUD 2 times. Unable to pass through HUD depth.</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POOH to surface.</a:t>
            </a:r>
          </a:p>
        </p:txBody>
      </p:sp>
      <p:pic>
        <p:nvPicPr>
          <p:cNvPr id="18" name="object 6">
            <a:extLst>
              <a:ext uri="{FF2B5EF4-FFF2-40B4-BE49-F238E27FC236}">
                <a16:creationId xmlns:a16="http://schemas.microsoft.com/office/drawing/2014/main" id="{3D8A9886-F670-42A4-D362-88097ACB7F6E}"/>
              </a:ext>
            </a:extLst>
          </p:cNvPr>
          <p:cNvPicPr/>
          <p:nvPr/>
        </p:nvPicPr>
        <p:blipFill>
          <a:blip r:embed="rId10" cstate="print"/>
          <a:stretch>
            <a:fillRect/>
          </a:stretch>
        </p:blipFill>
        <p:spPr>
          <a:xfrm>
            <a:off x="6578727" y="6286500"/>
            <a:ext cx="2281554" cy="2842625"/>
          </a:xfrm>
          <a:prstGeom prst="rect">
            <a:avLst/>
          </a:prstGeom>
        </p:spPr>
      </p:pic>
      <p:sp>
        <p:nvSpPr>
          <p:cNvPr id="19" name="object 7">
            <a:extLst>
              <a:ext uri="{FF2B5EF4-FFF2-40B4-BE49-F238E27FC236}">
                <a16:creationId xmlns:a16="http://schemas.microsoft.com/office/drawing/2014/main" id="{8B33EFDF-6846-20C9-8353-67D483361181}"/>
              </a:ext>
            </a:extLst>
          </p:cNvPr>
          <p:cNvSpPr txBox="1"/>
          <p:nvPr/>
        </p:nvSpPr>
        <p:spPr>
          <a:xfrm>
            <a:off x="6578725" y="9159871"/>
            <a:ext cx="2281555" cy="443711"/>
          </a:xfrm>
          <a:prstGeom prst="rect">
            <a:avLst/>
          </a:prstGeom>
        </p:spPr>
        <p:txBody>
          <a:bodyPr vert="horz" wrap="square" lIns="0" tIns="12700" rIns="0" bIns="0" rtlCol="0">
            <a:spAutoFit/>
          </a:bodyPr>
          <a:lstStyle/>
          <a:p>
            <a:pPr marL="849630" marR="5080" indent="-836930">
              <a:lnSpc>
                <a:spcPct val="100000"/>
              </a:lnSpc>
              <a:spcBef>
                <a:spcPts val="100"/>
              </a:spcBef>
            </a:pPr>
            <a:r>
              <a:rPr sz="1400" b="1" dirty="0">
                <a:latin typeface="Arial"/>
                <a:cs typeface="Arial"/>
              </a:rPr>
              <a:t>Recovered</a:t>
            </a:r>
            <a:r>
              <a:rPr sz="1400" b="1" spc="-45" dirty="0">
                <a:latin typeface="Arial"/>
                <a:cs typeface="Arial"/>
              </a:rPr>
              <a:t> </a:t>
            </a:r>
            <a:r>
              <a:rPr sz="1400" b="1" dirty="0">
                <a:latin typeface="Arial"/>
                <a:cs typeface="Arial"/>
              </a:rPr>
              <a:t>fish</a:t>
            </a:r>
            <a:r>
              <a:rPr sz="1400" b="1" spc="-45" dirty="0">
                <a:latin typeface="Arial"/>
                <a:cs typeface="Arial"/>
              </a:rPr>
              <a:t> </a:t>
            </a:r>
            <a:r>
              <a:rPr sz="1400" b="1" dirty="0">
                <a:latin typeface="Arial"/>
                <a:cs typeface="Arial"/>
              </a:rPr>
              <a:t>and</a:t>
            </a:r>
            <a:r>
              <a:rPr sz="1400" b="1" spc="-35" dirty="0">
                <a:latin typeface="Arial"/>
                <a:cs typeface="Arial"/>
              </a:rPr>
              <a:t> </a:t>
            </a:r>
            <a:r>
              <a:rPr sz="1400" b="1" dirty="0">
                <a:latin typeface="Arial"/>
                <a:cs typeface="Arial"/>
              </a:rPr>
              <a:t>debris</a:t>
            </a:r>
            <a:r>
              <a:rPr sz="1400" b="1" spc="-40" dirty="0">
                <a:latin typeface="Arial"/>
                <a:cs typeface="Arial"/>
              </a:rPr>
              <a:t> </a:t>
            </a:r>
            <a:r>
              <a:rPr sz="1400" b="1" spc="-25" dirty="0">
                <a:latin typeface="Arial"/>
                <a:cs typeface="Arial"/>
              </a:rPr>
              <a:t>at </a:t>
            </a:r>
            <a:r>
              <a:rPr sz="1400" b="1" spc="-10" dirty="0">
                <a:latin typeface="Arial"/>
                <a:cs typeface="Arial"/>
              </a:rPr>
              <a:t>surface</a:t>
            </a:r>
            <a:endParaRPr sz="1400" b="1" dirty="0">
              <a:latin typeface="Arial"/>
              <a:cs typeface="Arial"/>
            </a:endParaRPr>
          </a:p>
        </p:txBody>
      </p:sp>
      <p:pic>
        <p:nvPicPr>
          <p:cNvPr id="21" name="object 8">
            <a:extLst>
              <a:ext uri="{FF2B5EF4-FFF2-40B4-BE49-F238E27FC236}">
                <a16:creationId xmlns:a16="http://schemas.microsoft.com/office/drawing/2014/main" id="{B17A3C98-3D84-DB53-E16A-1D8045A83EBC}"/>
              </a:ext>
            </a:extLst>
          </p:cNvPr>
          <p:cNvPicPr/>
          <p:nvPr/>
        </p:nvPicPr>
        <p:blipFill>
          <a:blip r:embed="rId11" cstate="print"/>
          <a:stretch>
            <a:fillRect/>
          </a:stretch>
        </p:blipFill>
        <p:spPr>
          <a:xfrm>
            <a:off x="10058401" y="6285125"/>
            <a:ext cx="1981448" cy="2844000"/>
          </a:xfrm>
          <a:prstGeom prst="rect">
            <a:avLst/>
          </a:prstGeom>
        </p:spPr>
      </p:pic>
      <p:sp>
        <p:nvSpPr>
          <p:cNvPr id="22" name="object 9">
            <a:extLst>
              <a:ext uri="{FF2B5EF4-FFF2-40B4-BE49-F238E27FC236}">
                <a16:creationId xmlns:a16="http://schemas.microsoft.com/office/drawing/2014/main" id="{7CAC8A33-1BB4-B1E0-0AF3-642267A94B25}"/>
              </a:ext>
            </a:extLst>
          </p:cNvPr>
          <p:cNvSpPr txBox="1"/>
          <p:nvPr/>
        </p:nvSpPr>
        <p:spPr>
          <a:xfrm>
            <a:off x="10058401" y="9186389"/>
            <a:ext cx="2269309" cy="443711"/>
          </a:xfrm>
          <a:prstGeom prst="rect">
            <a:avLst/>
          </a:prstGeom>
        </p:spPr>
        <p:txBody>
          <a:bodyPr vert="horz" wrap="square" lIns="0" tIns="12700" rIns="0" bIns="0" rtlCol="0">
            <a:spAutoFit/>
          </a:bodyPr>
          <a:lstStyle/>
          <a:p>
            <a:pPr marL="622300" marR="5080" indent="-609600">
              <a:lnSpc>
                <a:spcPct val="100000"/>
              </a:lnSpc>
              <a:spcBef>
                <a:spcPts val="100"/>
              </a:spcBef>
            </a:pPr>
            <a:r>
              <a:rPr sz="1400" b="1" dirty="0">
                <a:latin typeface="Arial"/>
                <a:cs typeface="Arial"/>
              </a:rPr>
              <a:t>Condition</a:t>
            </a:r>
            <a:r>
              <a:rPr sz="1400" b="1" spc="-55" dirty="0">
                <a:latin typeface="Arial"/>
                <a:cs typeface="Arial"/>
              </a:rPr>
              <a:t> </a:t>
            </a:r>
            <a:r>
              <a:rPr sz="1400" b="1" dirty="0">
                <a:latin typeface="Arial"/>
                <a:cs typeface="Arial"/>
              </a:rPr>
              <a:t>Fish</a:t>
            </a:r>
            <a:r>
              <a:rPr sz="1400" b="1" spc="-45" dirty="0">
                <a:latin typeface="Arial"/>
                <a:cs typeface="Arial"/>
              </a:rPr>
              <a:t> </a:t>
            </a:r>
            <a:r>
              <a:rPr sz="1400" b="1" spc="-10" dirty="0">
                <a:latin typeface="Arial"/>
                <a:cs typeface="Arial"/>
              </a:rPr>
              <a:t>Recovered </a:t>
            </a:r>
            <a:r>
              <a:rPr sz="1400" b="1" dirty="0">
                <a:latin typeface="Arial"/>
                <a:cs typeface="Arial"/>
              </a:rPr>
              <a:t>from</a:t>
            </a:r>
            <a:r>
              <a:rPr sz="1400" b="1" spc="-35" dirty="0">
                <a:latin typeface="Arial"/>
                <a:cs typeface="Arial"/>
              </a:rPr>
              <a:t> </a:t>
            </a:r>
            <a:r>
              <a:rPr sz="1400" b="1" spc="-20" dirty="0">
                <a:latin typeface="Arial"/>
                <a:cs typeface="Arial"/>
              </a:rPr>
              <a:t>VJJB</a:t>
            </a:r>
            <a:endParaRPr sz="1400" b="1" dirty="0">
              <a:latin typeface="Arial"/>
              <a:cs typeface="Arial"/>
            </a:endParaRPr>
          </a:p>
        </p:txBody>
      </p:sp>
    </p:spTree>
    <p:extLst>
      <p:ext uri="{BB962C8B-B14F-4D97-AF65-F5344CB8AC3E}">
        <p14:creationId xmlns:p14="http://schemas.microsoft.com/office/powerpoint/2010/main" val="10367449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43FFE-5D4F-4D18-1695-D2B73EF58045}"/>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7BA0896D-F6E2-9FBB-C8AF-5CFDB186E2DD}"/>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DA237ED0-0A0B-8C69-2D54-036022C79EB1}"/>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D9EA3C9E-A049-EB0F-E9A2-B70523B35365}"/>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28DD4879-B460-8B4D-9261-01E93BBDB42C}"/>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16F54427-7197-0059-0054-B2F88AD40421}"/>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6C305A58-68E5-6838-0C97-07819C62F13F}"/>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059D17E4-6E8A-952E-4D1C-E3B5F0B4160B}"/>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2E20B974-4618-77E4-E64C-520FECD20CF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2F9321BB-ECC3-B8B1-FB80-E41E13B32626}"/>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68A7441C-A0E4-35AE-D59A-C959243594F3}"/>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3D4C21A0-B895-B7D8-E4A2-800A17AE59A8}"/>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Run#3 – VJJB run</a:t>
            </a:r>
          </a:p>
        </p:txBody>
      </p:sp>
      <p:sp>
        <p:nvSpPr>
          <p:cNvPr id="6" name="object 10">
            <a:extLst>
              <a:ext uri="{FF2B5EF4-FFF2-40B4-BE49-F238E27FC236}">
                <a16:creationId xmlns:a16="http://schemas.microsoft.com/office/drawing/2014/main" id="{9D861B5F-ABD4-1E38-43FC-397E7D36DF22}"/>
              </a:ext>
            </a:extLst>
          </p:cNvPr>
          <p:cNvSpPr txBox="1"/>
          <p:nvPr/>
        </p:nvSpPr>
        <p:spPr>
          <a:xfrm>
            <a:off x="13792200" y="1184373"/>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24th September 2024 – 25th September 2024</a:t>
            </a:r>
          </a:p>
        </p:txBody>
      </p:sp>
      <p:pic>
        <p:nvPicPr>
          <p:cNvPr id="7" name="Picture 6">
            <a:extLst>
              <a:ext uri="{FF2B5EF4-FFF2-40B4-BE49-F238E27FC236}">
                <a16:creationId xmlns:a16="http://schemas.microsoft.com/office/drawing/2014/main" id="{2F6910D5-815E-086E-37EA-F38013D56A4A}"/>
              </a:ext>
            </a:extLst>
          </p:cNvPr>
          <p:cNvPicPr>
            <a:picLocks noChangeAspect="1"/>
          </p:cNvPicPr>
          <p:nvPr/>
        </p:nvPicPr>
        <p:blipFill>
          <a:blip r:embed="rId10"/>
          <a:stretch>
            <a:fillRect/>
          </a:stretch>
        </p:blipFill>
        <p:spPr>
          <a:xfrm>
            <a:off x="4752154" y="1303950"/>
            <a:ext cx="7964112" cy="8575951"/>
          </a:xfrm>
          <a:prstGeom prst="rect">
            <a:avLst/>
          </a:prstGeom>
        </p:spPr>
      </p:pic>
    </p:spTree>
    <p:extLst>
      <p:ext uri="{BB962C8B-B14F-4D97-AF65-F5344CB8AC3E}">
        <p14:creationId xmlns:p14="http://schemas.microsoft.com/office/powerpoint/2010/main" val="8356100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3EBD8-98C5-32B7-7605-87BA267228DE}"/>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EE298E78-9E71-280B-411F-7C82033D9CCC}"/>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11E1CF72-637E-8AC3-639E-0E40748AC109}"/>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ECD192B9-8FFF-A134-38C5-84BCFB36D9E0}"/>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420CDF7B-760D-9F99-9661-0FDA1BA1D721}"/>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EC5E91B3-9E57-7F7C-BB2E-FF5658B24082}"/>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686DC46B-4757-4969-CD06-D3E01EDB4CFA}"/>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6BB6D1FB-A7AD-C697-5677-A033A5AA7D33}"/>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7A8C132F-C28A-F310-F8D0-7939599D1BE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D1CECF37-F6CB-41A9-1195-E71898478183}"/>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1A6527D2-1EEF-9272-251E-28042594E47F}"/>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7981C268-E949-00C7-8919-52FCD4A539B7}"/>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Run#3 – VJJB run</a:t>
            </a:r>
          </a:p>
        </p:txBody>
      </p:sp>
      <p:sp>
        <p:nvSpPr>
          <p:cNvPr id="6" name="object 10">
            <a:extLst>
              <a:ext uri="{FF2B5EF4-FFF2-40B4-BE49-F238E27FC236}">
                <a16:creationId xmlns:a16="http://schemas.microsoft.com/office/drawing/2014/main" id="{BBADD110-9321-D44B-555F-B8221C95A2B0}"/>
              </a:ext>
            </a:extLst>
          </p:cNvPr>
          <p:cNvSpPr txBox="1"/>
          <p:nvPr/>
        </p:nvSpPr>
        <p:spPr>
          <a:xfrm>
            <a:off x="13792200" y="1184373"/>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26th September 2024 – 27th September 2024</a:t>
            </a:r>
          </a:p>
        </p:txBody>
      </p:sp>
      <p:pic>
        <p:nvPicPr>
          <p:cNvPr id="5" name="Picture 4">
            <a:extLst>
              <a:ext uri="{FF2B5EF4-FFF2-40B4-BE49-F238E27FC236}">
                <a16:creationId xmlns:a16="http://schemas.microsoft.com/office/drawing/2014/main" id="{B9A516C9-D685-F9AD-3F0B-A22C9215663B}"/>
              </a:ext>
            </a:extLst>
          </p:cNvPr>
          <p:cNvPicPr>
            <a:picLocks noChangeAspect="1"/>
          </p:cNvPicPr>
          <p:nvPr/>
        </p:nvPicPr>
        <p:blipFill>
          <a:blip r:embed="rId10"/>
          <a:stretch>
            <a:fillRect/>
          </a:stretch>
        </p:blipFill>
        <p:spPr>
          <a:xfrm>
            <a:off x="2057400" y="1704592"/>
            <a:ext cx="13470058" cy="8010947"/>
          </a:xfrm>
          <a:prstGeom prst="rect">
            <a:avLst/>
          </a:prstGeom>
        </p:spPr>
      </p:pic>
    </p:spTree>
    <p:extLst>
      <p:ext uri="{BB962C8B-B14F-4D97-AF65-F5344CB8AC3E}">
        <p14:creationId xmlns:p14="http://schemas.microsoft.com/office/powerpoint/2010/main" val="23547739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891F2-7D9E-8681-EE6D-8FEAD780F9CD}"/>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4496C035-77B8-E846-04BA-78E5951E243B}"/>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CC5CA156-6C65-AFBF-0B9E-BFF76776B2A6}"/>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CADD6A14-5808-3E1A-68D1-873706E16204}"/>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5BCF6100-806E-32D7-88D8-87CFF7147072}"/>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820720A2-6090-2043-1352-2DA79B36AAF2}"/>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958F4D15-5901-6511-7234-3F928961B00B}"/>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AD13A609-8ED2-AFDF-0E30-C8866E0DCCD8}"/>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748B23BB-0000-8A7C-4FB0-7F6144E524C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8E606A38-57A4-9198-A556-5ECC11EC12A0}"/>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0FF43DCB-06D2-D6C7-A9B6-C120ECD2F8AF}"/>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94A94304-56C2-5149-7505-CCD3D304A44A}"/>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Run#3 – VJJB run</a:t>
            </a:r>
          </a:p>
        </p:txBody>
      </p:sp>
      <p:sp>
        <p:nvSpPr>
          <p:cNvPr id="6" name="object 10">
            <a:extLst>
              <a:ext uri="{FF2B5EF4-FFF2-40B4-BE49-F238E27FC236}">
                <a16:creationId xmlns:a16="http://schemas.microsoft.com/office/drawing/2014/main" id="{B7FD3A35-59B9-D18F-EC35-5D9DF75F3C0F}"/>
              </a:ext>
            </a:extLst>
          </p:cNvPr>
          <p:cNvSpPr txBox="1"/>
          <p:nvPr/>
        </p:nvSpPr>
        <p:spPr>
          <a:xfrm>
            <a:off x="13792200" y="1184373"/>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26th September 2024 – 27th September 2024</a:t>
            </a:r>
          </a:p>
        </p:txBody>
      </p:sp>
      <p:pic>
        <p:nvPicPr>
          <p:cNvPr id="7" name="Picture 6">
            <a:extLst>
              <a:ext uri="{FF2B5EF4-FFF2-40B4-BE49-F238E27FC236}">
                <a16:creationId xmlns:a16="http://schemas.microsoft.com/office/drawing/2014/main" id="{78C57EBE-1623-A3B5-E93C-3D287FA56D85}"/>
              </a:ext>
            </a:extLst>
          </p:cNvPr>
          <p:cNvPicPr>
            <a:picLocks noChangeAspect="1"/>
          </p:cNvPicPr>
          <p:nvPr/>
        </p:nvPicPr>
        <p:blipFill>
          <a:blip r:embed="rId10"/>
          <a:stretch>
            <a:fillRect/>
          </a:stretch>
        </p:blipFill>
        <p:spPr>
          <a:xfrm>
            <a:off x="4984177" y="1420261"/>
            <a:ext cx="7415037" cy="7984694"/>
          </a:xfrm>
          <a:prstGeom prst="rect">
            <a:avLst/>
          </a:prstGeom>
        </p:spPr>
      </p:pic>
    </p:spTree>
    <p:extLst>
      <p:ext uri="{BB962C8B-B14F-4D97-AF65-F5344CB8AC3E}">
        <p14:creationId xmlns:p14="http://schemas.microsoft.com/office/powerpoint/2010/main" val="28753301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EFF4A-39B0-E80F-DD3D-2995C67346C0}"/>
            </a:ext>
          </a:extLst>
        </p:cNvPr>
        <p:cNvGrpSpPr/>
        <p:nvPr/>
      </p:nvGrpSpPr>
      <p:grpSpPr>
        <a:xfrm>
          <a:off x="0" y="0"/>
          <a:ext cx="0" cy="0"/>
          <a:chOff x="0" y="0"/>
          <a:chExt cx="0" cy="0"/>
        </a:xfrm>
      </p:grpSpPr>
      <p:grpSp>
        <p:nvGrpSpPr>
          <p:cNvPr id="54" name="Group 53">
            <a:extLst>
              <a:ext uri="{FF2B5EF4-FFF2-40B4-BE49-F238E27FC236}">
                <a16:creationId xmlns:a16="http://schemas.microsoft.com/office/drawing/2014/main" id="{25677582-EFA2-F80D-13C9-E2D3E843A963}"/>
              </a:ext>
            </a:extLst>
          </p:cNvPr>
          <p:cNvGrpSpPr/>
          <p:nvPr/>
        </p:nvGrpSpPr>
        <p:grpSpPr>
          <a:xfrm>
            <a:off x="-2960823" y="-4865914"/>
            <a:ext cx="5921646" cy="16242230"/>
            <a:chOff x="-515827" y="-5685337"/>
            <a:chExt cx="5921646" cy="16242230"/>
          </a:xfrm>
        </p:grpSpPr>
        <p:sp>
          <p:nvSpPr>
            <p:cNvPr id="2" name="Freeform 2">
              <a:extLst>
                <a:ext uri="{FF2B5EF4-FFF2-40B4-BE49-F238E27FC236}">
                  <a16:creationId xmlns:a16="http://schemas.microsoft.com/office/drawing/2014/main" id="{599A6C23-AB88-0ACC-D851-761F22889E80}"/>
                </a:ext>
              </a:extLst>
            </p:cNvPr>
            <p:cNvSpPr/>
            <p:nvPr/>
          </p:nvSpPr>
          <p:spPr>
            <a:xfrm rot="5400000">
              <a:off x="-5676119" y="-525045"/>
              <a:ext cx="16242230" cy="5921646"/>
            </a:xfrm>
            <a:custGeom>
              <a:avLst/>
              <a:gdLst/>
              <a:ahLst/>
              <a:cxnLst/>
              <a:rect l="l" t="t" r="r" b="b"/>
              <a:pathLst>
                <a:path w="16242230" h="5921646">
                  <a:moveTo>
                    <a:pt x="0" y="0"/>
                  </a:moveTo>
                  <a:lnTo>
                    <a:pt x="16242230" y="0"/>
                  </a:lnTo>
                  <a:lnTo>
                    <a:pt x="16242230" y="5921646"/>
                  </a:lnTo>
                  <a:lnTo>
                    <a:pt x="0" y="592164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2DAD35F1-853D-ED75-C39A-611F220AB089}"/>
                </a:ext>
              </a:extLst>
            </p:cNvPr>
            <p:cNvSpPr/>
            <p:nvPr/>
          </p:nvSpPr>
          <p:spPr>
            <a:xfrm rot="-4346926">
              <a:off x="-3811976" y="4583017"/>
              <a:ext cx="8691398" cy="1260253"/>
            </a:xfrm>
            <a:custGeom>
              <a:avLst/>
              <a:gdLst/>
              <a:ahLst/>
              <a:cxnLst/>
              <a:rect l="l" t="t" r="r" b="b"/>
              <a:pathLst>
                <a:path w="8691398" h="1260253">
                  <a:moveTo>
                    <a:pt x="0" y="0"/>
                  </a:moveTo>
                  <a:lnTo>
                    <a:pt x="8691397" y="0"/>
                  </a:lnTo>
                  <a:lnTo>
                    <a:pt x="8691397"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A11C95C4-BA42-1602-0F91-AA44A658A98E}"/>
                </a:ext>
              </a:extLst>
            </p:cNvPr>
            <p:cNvSpPr/>
            <p:nvPr/>
          </p:nvSpPr>
          <p:spPr>
            <a:xfrm rot="-4322692">
              <a:off x="-1152871" y="3408533"/>
              <a:ext cx="8691398" cy="1260253"/>
            </a:xfrm>
            <a:custGeom>
              <a:avLst/>
              <a:gdLst/>
              <a:ahLst/>
              <a:cxnLst/>
              <a:rect l="l" t="t" r="r" b="b"/>
              <a:pathLst>
                <a:path w="8691398" h="1260253">
                  <a:moveTo>
                    <a:pt x="0" y="0"/>
                  </a:moveTo>
                  <a:lnTo>
                    <a:pt x="8691398" y="0"/>
                  </a:lnTo>
                  <a:lnTo>
                    <a:pt x="8691398" y="1260253"/>
                  </a:lnTo>
                  <a:lnTo>
                    <a:pt x="0" y="12602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sp>
        <p:nvSpPr>
          <p:cNvPr id="8" name="Freeform 8">
            <a:extLst>
              <a:ext uri="{FF2B5EF4-FFF2-40B4-BE49-F238E27FC236}">
                <a16:creationId xmlns:a16="http://schemas.microsoft.com/office/drawing/2014/main" id="{176279BD-40F5-77DA-B7DE-BE60875DAF5F}"/>
              </a:ext>
            </a:extLst>
          </p:cNvPr>
          <p:cNvSpPr/>
          <p:nvPr/>
        </p:nvSpPr>
        <p:spPr>
          <a:xfrm rot="5400000">
            <a:off x="-7736938" y="8107060"/>
            <a:ext cx="3230118" cy="4114800"/>
          </a:xfrm>
          <a:custGeom>
            <a:avLst/>
            <a:gdLst/>
            <a:ahLst/>
            <a:cxnLst/>
            <a:rect l="l" t="t" r="r" b="b"/>
            <a:pathLst>
              <a:path w="3230118" h="4114800">
                <a:moveTo>
                  <a:pt x="0" y="0"/>
                </a:moveTo>
                <a:lnTo>
                  <a:pt x="3230118" y="0"/>
                </a:lnTo>
                <a:lnTo>
                  <a:pt x="323011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15" name="Group 14">
            <a:extLst>
              <a:ext uri="{FF2B5EF4-FFF2-40B4-BE49-F238E27FC236}">
                <a16:creationId xmlns:a16="http://schemas.microsoft.com/office/drawing/2014/main" id="{E53F2111-973C-3F2A-E29B-C954CD8E2AEE}"/>
              </a:ext>
            </a:extLst>
          </p:cNvPr>
          <p:cNvGrpSpPr/>
          <p:nvPr/>
        </p:nvGrpSpPr>
        <p:grpSpPr>
          <a:xfrm>
            <a:off x="-5334000" y="-4838700"/>
            <a:ext cx="2363611" cy="2363611"/>
            <a:chOff x="7099631" y="1478955"/>
            <a:chExt cx="2363611" cy="2363611"/>
          </a:xfrm>
        </p:grpSpPr>
        <p:grpSp>
          <p:nvGrpSpPr>
            <p:cNvPr id="9" name="Group 9">
              <a:extLst>
                <a:ext uri="{FF2B5EF4-FFF2-40B4-BE49-F238E27FC236}">
                  <a16:creationId xmlns:a16="http://schemas.microsoft.com/office/drawing/2014/main" id="{1467E1F8-0221-594C-0157-795724E8BB99}"/>
                </a:ext>
              </a:extLst>
            </p:cNvPr>
            <p:cNvGrpSpPr/>
            <p:nvPr/>
          </p:nvGrpSpPr>
          <p:grpSpPr>
            <a:xfrm>
              <a:off x="7099631" y="1478955"/>
              <a:ext cx="2363611" cy="2363611"/>
              <a:chOff x="0" y="0"/>
              <a:chExt cx="812800" cy="812800"/>
            </a:xfrm>
          </p:grpSpPr>
          <p:sp>
            <p:nvSpPr>
              <p:cNvPr id="10" name="Freeform 10">
                <a:extLst>
                  <a:ext uri="{FF2B5EF4-FFF2-40B4-BE49-F238E27FC236}">
                    <a16:creationId xmlns:a16="http://schemas.microsoft.com/office/drawing/2014/main" id="{3E22DDCB-8DFA-FCF3-6D74-C99D5E5EBC6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1" name="TextBox 11">
                <a:extLst>
                  <a:ext uri="{FF2B5EF4-FFF2-40B4-BE49-F238E27FC236}">
                    <a16:creationId xmlns:a16="http://schemas.microsoft.com/office/drawing/2014/main" id="{3180862E-BB62-9010-AA16-B8A334D4415D}"/>
                  </a:ext>
                </a:extLst>
              </p:cNvPr>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2" name="Freeform 12">
              <a:extLst>
                <a:ext uri="{FF2B5EF4-FFF2-40B4-BE49-F238E27FC236}">
                  <a16:creationId xmlns:a16="http://schemas.microsoft.com/office/drawing/2014/main" id="{D6A76C14-0FA1-F6AE-0E28-8F52F1F2D175}"/>
                </a:ext>
              </a:extLst>
            </p:cNvPr>
            <p:cNvSpPr/>
            <p:nvPr/>
          </p:nvSpPr>
          <p:spPr>
            <a:xfrm>
              <a:off x="7532497" y="1962375"/>
              <a:ext cx="1497879" cy="1396772"/>
            </a:xfrm>
            <a:custGeom>
              <a:avLst/>
              <a:gdLst/>
              <a:ahLst/>
              <a:cxnLst/>
              <a:rect l="l" t="t" r="r" b="b"/>
              <a:pathLst>
                <a:path w="1497879" h="1396772">
                  <a:moveTo>
                    <a:pt x="0" y="0"/>
                  </a:moveTo>
                  <a:lnTo>
                    <a:pt x="1497879" y="0"/>
                  </a:lnTo>
                  <a:lnTo>
                    <a:pt x="1497879" y="1396772"/>
                  </a:lnTo>
                  <a:lnTo>
                    <a:pt x="0" y="139677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20" name="TextBox 3">
            <a:extLst>
              <a:ext uri="{FF2B5EF4-FFF2-40B4-BE49-F238E27FC236}">
                <a16:creationId xmlns:a16="http://schemas.microsoft.com/office/drawing/2014/main" id="{437C38C4-F331-BEBF-CD19-24E541623FD5}"/>
              </a:ext>
            </a:extLst>
          </p:cNvPr>
          <p:cNvSpPr txBox="1"/>
          <p:nvPr/>
        </p:nvSpPr>
        <p:spPr>
          <a:xfrm>
            <a:off x="838200" y="91170"/>
            <a:ext cx="16992600" cy="856004"/>
          </a:xfrm>
          <a:prstGeom prst="rect">
            <a:avLst/>
          </a:prstGeom>
        </p:spPr>
        <p:txBody>
          <a:bodyPr wrap="square" lIns="0" tIns="0" rIns="0" bIns="0" rtlCol="0" anchor="t">
            <a:spAutoFit/>
          </a:bodyPr>
          <a:lstStyle/>
          <a:p>
            <a:pPr>
              <a:lnSpc>
                <a:spcPts val="7279"/>
              </a:lnSpc>
            </a:pPr>
            <a:r>
              <a:rPr lang="en-US" sz="4000" dirty="0">
                <a:solidFill>
                  <a:srgbClr val="012F7F"/>
                </a:solidFill>
                <a:latin typeface="League Spartan"/>
                <a:ea typeface="League Spartan"/>
                <a:cs typeface="League Spartan"/>
                <a:sym typeface="League Spartan"/>
              </a:rPr>
              <a:t>Job Analysis – CT Contingency Run#3 – VJJB run</a:t>
            </a:r>
          </a:p>
        </p:txBody>
      </p:sp>
      <p:sp>
        <p:nvSpPr>
          <p:cNvPr id="6" name="object 10">
            <a:extLst>
              <a:ext uri="{FF2B5EF4-FFF2-40B4-BE49-F238E27FC236}">
                <a16:creationId xmlns:a16="http://schemas.microsoft.com/office/drawing/2014/main" id="{60D41DB0-3556-5D44-1980-92B554EF58F8}"/>
              </a:ext>
            </a:extLst>
          </p:cNvPr>
          <p:cNvSpPr txBox="1"/>
          <p:nvPr/>
        </p:nvSpPr>
        <p:spPr>
          <a:xfrm>
            <a:off x="13792200" y="1184373"/>
            <a:ext cx="4495800" cy="228268"/>
          </a:xfrm>
          <a:prstGeom prst="rect">
            <a:avLst/>
          </a:prstGeom>
        </p:spPr>
        <p:txBody>
          <a:bodyPr vert="horz" wrap="square" lIns="0" tIns="12700" rIns="0" bIns="0" rtlCol="0">
            <a:spAutoFit/>
          </a:bodyPr>
          <a:lstStyle/>
          <a:p>
            <a:pPr marL="38100">
              <a:lnSpc>
                <a:spcPct val="100000"/>
              </a:lnSpc>
              <a:spcBef>
                <a:spcPts val="100"/>
              </a:spcBef>
            </a:pPr>
            <a:r>
              <a:rPr lang="en-US" sz="1400" b="1" dirty="0">
                <a:latin typeface="Arial"/>
                <a:cs typeface="Arial"/>
              </a:rPr>
              <a:t>Date: 26th September 2024 – 27th September 2024</a:t>
            </a:r>
          </a:p>
        </p:txBody>
      </p:sp>
      <p:sp>
        <p:nvSpPr>
          <p:cNvPr id="7" name="TextBox 24">
            <a:extLst>
              <a:ext uri="{FF2B5EF4-FFF2-40B4-BE49-F238E27FC236}">
                <a16:creationId xmlns:a16="http://schemas.microsoft.com/office/drawing/2014/main" id="{9DDFF54B-3DB6-1909-E0F7-731C8896AE0C}"/>
              </a:ext>
            </a:extLst>
          </p:cNvPr>
          <p:cNvSpPr txBox="1"/>
          <p:nvPr/>
        </p:nvSpPr>
        <p:spPr>
          <a:xfrm>
            <a:off x="747832" y="1954924"/>
            <a:ext cx="17540168" cy="2769989"/>
          </a:xfrm>
          <a:prstGeom prst="rect">
            <a:avLst/>
          </a:prstGeom>
        </p:spPr>
        <p:txBody>
          <a:bodyPr wrap="square" lIns="0" tIns="0" rIns="0" bIns="0" rtlCol="0" anchor="t">
            <a:spAutoFit/>
          </a:bodyPr>
          <a:lstStyle/>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without pumping until 10 m above latest HUD depth 8,594 ft MDDF.</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Dry tag HUD at depth 8,624 ft MDDF with set down 1500 </a:t>
            </a:r>
            <a:r>
              <a:rPr lang="en-US" sz="2500" dirty="0" err="1">
                <a:solidFill>
                  <a:srgbClr val="000000"/>
                </a:solidFill>
                <a:latin typeface="Hind Guntur Light"/>
                <a:ea typeface="Hind Guntur Light"/>
                <a:cs typeface="Hind Guntur Light"/>
                <a:sym typeface="Hind Guntur Light"/>
              </a:rPr>
              <a:t>lbs</a:t>
            </a:r>
            <a:r>
              <a:rPr lang="en-US" sz="2500" dirty="0">
                <a:solidFill>
                  <a:srgbClr val="000000"/>
                </a:solidFill>
                <a:latin typeface="Hind Guntur Light"/>
                <a:ea typeface="Hind Guntur Light"/>
                <a:cs typeface="Hind Guntur Light"/>
                <a:sym typeface="Hind Guntur Light"/>
              </a:rPr>
              <a:t> for 3 attempt.</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RIH to tag HUD and pickup 1ft and pump 1 bpm for 1 hours to perform Vacuum Cleanout. Attempt to pass through but unable to pass through HUD depth.</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Dry tag HUD to pass through HUD depth but unable to pass through.</a:t>
            </a:r>
          </a:p>
          <a:p>
            <a:pPr marL="457200" indent="-457200">
              <a:lnSpc>
                <a:spcPts val="3600"/>
              </a:lnSpc>
              <a:buFont typeface="Wingdings" panose="05000000000000000000" pitchFamily="2" charset="2"/>
              <a:buChar char="v"/>
            </a:pPr>
            <a:r>
              <a:rPr lang="en-US" sz="2500" dirty="0">
                <a:solidFill>
                  <a:srgbClr val="000000"/>
                </a:solidFill>
                <a:latin typeface="Hind Guntur Light"/>
                <a:ea typeface="Hind Guntur Light"/>
                <a:cs typeface="Hind Guntur Light"/>
                <a:sym typeface="Hind Guntur Light"/>
              </a:rPr>
              <a:t>POOH to surface.</a:t>
            </a:r>
          </a:p>
        </p:txBody>
      </p:sp>
      <p:grpSp>
        <p:nvGrpSpPr>
          <p:cNvPr id="13" name="object 5">
            <a:extLst>
              <a:ext uri="{FF2B5EF4-FFF2-40B4-BE49-F238E27FC236}">
                <a16:creationId xmlns:a16="http://schemas.microsoft.com/office/drawing/2014/main" id="{9037AD5D-D77C-25E8-91C4-26022AEA6B98}"/>
              </a:ext>
            </a:extLst>
          </p:cNvPr>
          <p:cNvGrpSpPr/>
          <p:nvPr/>
        </p:nvGrpSpPr>
        <p:grpSpPr>
          <a:xfrm>
            <a:off x="2982580" y="5034516"/>
            <a:ext cx="2715075" cy="3105184"/>
            <a:chOff x="951725" y="3091688"/>
            <a:chExt cx="1823085" cy="2253615"/>
          </a:xfrm>
        </p:grpSpPr>
        <p:pic>
          <p:nvPicPr>
            <p:cNvPr id="14" name="object 6">
              <a:extLst>
                <a:ext uri="{FF2B5EF4-FFF2-40B4-BE49-F238E27FC236}">
                  <a16:creationId xmlns:a16="http://schemas.microsoft.com/office/drawing/2014/main" id="{CB5A3FEF-BC9E-C51C-AA55-9E5C0B0C7994}"/>
                </a:ext>
              </a:extLst>
            </p:cNvPr>
            <p:cNvPicPr/>
            <p:nvPr/>
          </p:nvPicPr>
          <p:blipFill>
            <a:blip r:embed="rId10" cstate="print"/>
            <a:stretch>
              <a:fillRect/>
            </a:stretch>
          </p:blipFill>
          <p:spPr>
            <a:xfrm>
              <a:off x="951725" y="3091688"/>
              <a:ext cx="1822958" cy="2253107"/>
            </a:xfrm>
            <a:prstGeom prst="rect">
              <a:avLst/>
            </a:prstGeom>
          </p:spPr>
        </p:pic>
        <p:pic>
          <p:nvPicPr>
            <p:cNvPr id="16" name="object 7">
              <a:extLst>
                <a:ext uri="{FF2B5EF4-FFF2-40B4-BE49-F238E27FC236}">
                  <a16:creationId xmlns:a16="http://schemas.microsoft.com/office/drawing/2014/main" id="{CD83416C-396B-07FA-7515-391B717DC78B}"/>
                </a:ext>
              </a:extLst>
            </p:cNvPr>
            <p:cNvPicPr/>
            <p:nvPr/>
          </p:nvPicPr>
          <p:blipFill>
            <a:blip r:embed="rId10" cstate="print"/>
            <a:stretch>
              <a:fillRect/>
            </a:stretch>
          </p:blipFill>
          <p:spPr>
            <a:xfrm>
              <a:off x="951725" y="3091688"/>
              <a:ext cx="1632966" cy="2253107"/>
            </a:xfrm>
            <a:prstGeom prst="rect">
              <a:avLst/>
            </a:prstGeom>
          </p:spPr>
        </p:pic>
      </p:grpSp>
      <p:pic>
        <p:nvPicPr>
          <p:cNvPr id="17" name="object 9">
            <a:extLst>
              <a:ext uri="{FF2B5EF4-FFF2-40B4-BE49-F238E27FC236}">
                <a16:creationId xmlns:a16="http://schemas.microsoft.com/office/drawing/2014/main" id="{9D35E6FA-52E2-1F66-11BF-580DAD1D19B7}"/>
              </a:ext>
            </a:extLst>
          </p:cNvPr>
          <p:cNvPicPr/>
          <p:nvPr/>
        </p:nvPicPr>
        <p:blipFill>
          <a:blip r:embed="rId11" cstate="print"/>
          <a:stretch>
            <a:fillRect/>
          </a:stretch>
        </p:blipFill>
        <p:spPr>
          <a:xfrm>
            <a:off x="7791482" y="5034516"/>
            <a:ext cx="2714886" cy="3066702"/>
          </a:xfrm>
          <a:prstGeom prst="rect">
            <a:avLst/>
          </a:prstGeom>
        </p:spPr>
      </p:pic>
      <p:sp>
        <p:nvSpPr>
          <p:cNvPr id="18" name="object 10">
            <a:extLst>
              <a:ext uri="{FF2B5EF4-FFF2-40B4-BE49-F238E27FC236}">
                <a16:creationId xmlns:a16="http://schemas.microsoft.com/office/drawing/2014/main" id="{D36D5FD0-9810-DCE9-48FD-33B1A7F24C90}"/>
              </a:ext>
            </a:extLst>
          </p:cNvPr>
          <p:cNvSpPr txBox="1"/>
          <p:nvPr/>
        </p:nvSpPr>
        <p:spPr>
          <a:xfrm>
            <a:off x="2960824" y="8323023"/>
            <a:ext cx="2705151" cy="443711"/>
          </a:xfrm>
          <a:prstGeom prst="rect">
            <a:avLst/>
          </a:prstGeom>
        </p:spPr>
        <p:txBody>
          <a:bodyPr vert="horz" wrap="square" lIns="0" tIns="12700" rIns="0" bIns="0" rtlCol="0">
            <a:spAutoFit/>
          </a:bodyPr>
          <a:lstStyle/>
          <a:p>
            <a:pPr marL="91440" marR="5080" indent="-79375" algn="ctr">
              <a:lnSpc>
                <a:spcPct val="100000"/>
              </a:lnSpc>
              <a:spcBef>
                <a:spcPts val="100"/>
              </a:spcBef>
            </a:pPr>
            <a:r>
              <a:rPr sz="1400" b="1" dirty="0">
                <a:latin typeface="Arial"/>
                <a:cs typeface="Arial"/>
              </a:rPr>
              <a:t>Parted</a:t>
            </a:r>
            <a:r>
              <a:rPr sz="1400" b="1" spc="-50" dirty="0">
                <a:latin typeface="Arial"/>
                <a:cs typeface="Arial"/>
              </a:rPr>
              <a:t> </a:t>
            </a:r>
            <a:r>
              <a:rPr sz="1400" b="1" dirty="0">
                <a:latin typeface="Arial"/>
                <a:cs typeface="Arial"/>
              </a:rPr>
              <a:t>wire</a:t>
            </a:r>
            <a:r>
              <a:rPr sz="1400" b="1" spc="-10" dirty="0">
                <a:latin typeface="Arial"/>
                <a:cs typeface="Arial"/>
              </a:rPr>
              <a:t> </a:t>
            </a:r>
            <a:r>
              <a:rPr sz="1400" b="1" dirty="0">
                <a:latin typeface="Arial"/>
                <a:cs typeface="Arial"/>
              </a:rPr>
              <a:t>and</a:t>
            </a:r>
            <a:r>
              <a:rPr sz="1400" b="1" spc="-35" dirty="0">
                <a:latin typeface="Arial"/>
                <a:cs typeface="Arial"/>
              </a:rPr>
              <a:t> </a:t>
            </a:r>
            <a:r>
              <a:rPr sz="1400" b="1" spc="-10" dirty="0">
                <a:latin typeface="Arial"/>
                <a:cs typeface="Arial"/>
              </a:rPr>
              <a:t>debris</a:t>
            </a:r>
            <a:r>
              <a:rPr lang="en-US" sz="1400" b="1" spc="-10" dirty="0">
                <a:latin typeface="Arial"/>
                <a:cs typeface="Arial"/>
              </a:rPr>
              <a:t> </a:t>
            </a:r>
            <a:r>
              <a:rPr sz="1400" b="1" dirty="0">
                <a:latin typeface="Arial"/>
                <a:cs typeface="Arial"/>
              </a:rPr>
              <a:t>recovered</a:t>
            </a:r>
            <a:r>
              <a:rPr sz="1400" b="1" spc="-50" dirty="0">
                <a:latin typeface="Arial"/>
                <a:cs typeface="Arial"/>
              </a:rPr>
              <a:t> </a:t>
            </a:r>
            <a:r>
              <a:rPr sz="1400" b="1" dirty="0">
                <a:latin typeface="Arial"/>
                <a:cs typeface="Arial"/>
              </a:rPr>
              <a:t>at</a:t>
            </a:r>
            <a:r>
              <a:rPr sz="1400" b="1" spc="-30" dirty="0">
                <a:latin typeface="Arial"/>
                <a:cs typeface="Arial"/>
              </a:rPr>
              <a:t> </a:t>
            </a:r>
            <a:r>
              <a:rPr sz="1400" b="1" spc="-10" dirty="0">
                <a:latin typeface="Arial"/>
                <a:cs typeface="Arial"/>
              </a:rPr>
              <a:t>surface</a:t>
            </a:r>
            <a:endParaRPr sz="1400" b="1" dirty="0">
              <a:latin typeface="Arial"/>
              <a:cs typeface="Arial"/>
            </a:endParaRPr>
          </a:p>
        </p:txBody>
      </p:sp>
      <p:sp>
        <p:nvSpPr>
          <p:cNvPr id="19" name="object 11">
            <a:extLst>
              <a:ext uri="{FF2B5EF4-FFF2-40B4-BE49-F238E27FC236}">
                <a16:creationId xmlns:a16="http://schemas.microsoft.com/office/drawing/2014/main" id="{15751D6B-6A7F-7190-3F87-09B128526B09}"/>
              </a:ext>
            </a:extLst>
          </p:cNvPr>
          <p:cNvSpPr txBox="1"/>
          <p:nvPr/>
        </p:nvSpPr>
        <p:spPr>
          <a:xfrm>
            <a:off x="7791482" y="8301938"/>
            <a:ext cx="2714886" cy="443711"/>
          </a:xfrm>
          <a:prstGeom prst="rect">
            <a:avLst/>
          </a:prstGeom>
        </p:spPr>
        <p:txBody>
          <a:bodyPr vert="horz" wrap="square" lIns="0" tIns="12700" rIns="0" bIns="0" rtlCol="0">
            <a:spAutoFit/>
          </a:bodyPr>
          <a:lstStyle/>
          <a:p>
            <a:pPr marL="128270" marR="5080" indent="-116205" algn="ctr">
              <a:lnSpc>
                <a:spcPct val="100000"/>
              </a:lnSpc>
              <a:spcBef>
                <a:spcPts val="100"/>
              </a:spcBef>
            </a:pPr>
            <a:r>
              <a:rPr sz="1400" b="1" dirty="0">
                <a:latin typeface="Arial"/>
                <a:cs typeface="Arial"/>
              </a:rPr>
              <a:t>Waxy</a:t>
            </a:r>
            <a:r>
              <a:rPr sz="1400" b="1" spc="-45" dirty="0">
                <a:latin typeface="Arial"/>
                <a:cs typeface="Arial"/>
              </a:rPr>
              <a:t> </a:t>
            </a:r>
            <a:r>
              <a:rPr sz="1400" b="1" dirty="0">
                <a:latin typeface="Arial"/>
                <a:cs typeface="Arial"/>
              </a:rPr>
              <a:t>condition</a:t>
            </a:r>
            <a:r>
              <a:rPr sz="1400" b="1" spc="-75" dirty="0">
                <a:latin typeface="Arial"/>
                <a:cs typeface="Arial"/>
              </a:rPr>
              <a:t> </a:t>
            </a:r>
            <a:r>
              <a:rPr sz="1400" b="1" dirty="0">
                <a:latin typeface="Arial"/>
                <a:cs typeface="Arial"/>
              </a:rPr>
              <a:t>on</a:t>
            </a:r>
            <a:r>
              <a:rPr sz="1400" b="1" spc="-45" dirty="0">
                <a:latin typeface="Arial"/>
                <a:cs typeface="Arial"/>
              </a:rPr>
              <a:t> </a:t>
            </a:r>
            <a:r>
              <a:rPr sz="1400" b="1" spc="-25" dirty="0">
                <a:latin typeface="Arial"/>
                <a:cs typeface="Arial"/>
              </a:rPr>
              <a:t>BHA </a:t>
            </a:r>
            <a:r>
              <a:rPr sz="1400" b="1" dirty="0">
                <a:latin typeface="Arial"/>
                <a:cs typeface="Arial"/>
              </a:rPr>
              <a:t>recovered</a:t>
            </a:r>
            <a:r>
              <a:rPr sz="1400" b="1" spc="-65" dirty="0">
                <a:latin typeface="Arial"/>
                <a:cs typeface="Arial"/>
              </a:rPr>
              <a:t> </a:t>
            </a:r>
            <a:r>
              <a:rPr sz="1400" b="1" dirty="0">
                <a:latin typeface="Arial"/>
                <a:cs typeface="Arial"/>
              </a:rPr>
              <a:t>at</a:t>
            </a:r>
            <a:r>
              <a:rPr sz="1400" b="1" spc="-30" dirty="0">
                <a:latin typeface="Arial"/>
                <a:cs typeface="Arial"/>
              </a:rPr>
              <a:t> </a:t>
            </a:r>
            <a:r>
              <a:rPr sz="1400" b="1" spc="-10" dirty="0">
                <a:latin typeface="Arial"/>
                <a:cs typeface="Arial"/>
              </a:rPr>
              <a:t>surface</a:t>
            </a:r>
            <a:endParaRPr sz="1400" b="1" dirty="0">
              <a:latin typeface="Arial"/>
              <a:cs typeface="Arial"/>
            </a:endParaRPr>
          </a:p>
        </p:txBody>
      </p:sp>
      <p:pic>
        <p:nvPicPr>
          <p:cNvPr id="21" name="object 12">
            <a:extLst>
              <a:ext uri="{FF2B5EF4-FFF2-40B4-BE49-F238E27FC236}">
                <a16:creationId xmlns:a16="http://schemas.microsoft.com/office/drawing/2014/main" id="{6831F442-4E69-AE35-1BD4-E1473D1AF98E}"/>
              </a:ext>
            </a:extLst>
          </p:cNvPr>
          <p:cNvPicPr/>
          <p:nvPr/>
        </p:nvPicPr>
        <p:blipFill>
          <a:blip r:embed="rId12" cstate="print"/>
          <a:stretch>
            <a:fillRect/>
          </a:stretch>
        </p:blipFill>
        <p:spPr>
          <a:xfrm>
            <a:off x="12873486" y="5034516"/>
            <a:ext cx="2714885" cy="3066702"/>
          </a:xfrm>
          <a:prstGeom prst="rect">
            <a:avLst/>
          </a:prstGeom>
        </p:spPr>
      </p:pic>
      <p:sp>
        <p:nvSpPr>
          <p:cNvPr id="22" name="object 13">
            <a:extLst>
              <a:ext uri="{FF2B5EF4-FFF2-40B4-BE49-F238E27FC236}">
                <a16:creationId xmlns:a16="http://schemas.microsoft.com/office/drawing/2014/main" id="{5E64878C-E1CE-4A9C-AF85-9DBE47CCCB31}"/>
              </a:ext>
            </a:extLst>
          </p:cNvPr>
          <p:cNvSpPr txBox="1"/>
          <p:nvPr/>
        </p:nvSpPr>
        <p:spPr>
          <a:xfrm>
            <a:off x="12873487" y="8184443"/>
            <a:ext cx="2714884" cy="452755"/>
          </a:xfrm>
          <a:prstGeom prst="rect">
            <a:avLst/>
          </a:prstGeom>
        </p:spPr>
        <p:txBody>
          <a:bodyPr vert="horz" wrap="square" lIns="0" tIns="12700" rIns="0" bIns="0" rtlCol="0">
            <a:spAutoFit/>
          </a:bodyPr>
          <a:lstStyle/>
          <a:p>
            <a:pPr marL="661670" marR="5080" indent="-649605" algn="ctr">
              <a:lnSpc>
                <a:spcPct val="100000"/>
              </a:lnSpc>
              <a:spcBef>
                <a:spcPts val="100"/>
              </a:spcBef>
            </a:pPr>
            <a:r>
              <a:rPr sz="1400" b="1" spc="-40" dirty="0">
                <a:latin typeface="Arial"/>
                <a:cs typeface="Arial"/>
              </a:rPr>
              <a:t>Test</a:t>
            </a:r>
            <a:r>
              <a:rPr sz="1400" b="1" spc="-60" dirty="0">
                <a:latin typeface="Arial"/>
                <a:cs typeface="Arial"/>
              </a:rPr>
              <a:t> </a:t>
            </a:r>
            <a:r>
              <a:rPr sz="1400" b="1" dirty="0">
                <a:latin typeface="Arial"/>
                <a:cs typeface="Arial"/>
              </a:rPr>
              <a:t>sample</a:t>
            </a:r>
            <a:r>
              <a:rPr sz="1400" b="1" spc="-35" dirty="0">
                <a:latin typeface="Arial"/>
                <a:cs typeface="Arial"/>
              </a:rPr>
              <a:t> </a:t>
            </a:r>
            <a:r>
              <a:rPr sz="1400" b="1" dirty="0">
                <a:latin typeface="Arial"/>
                <a:cs typeface="Arial"/>
              </a:rPr>
              <a:t>with</a:t>
            </a:r>
            <a:r>
              <a:rPr sz="1400" b="1" spc="-25" dirty="0">
                <a:latin typeface="Arial"/>
                <a:cs typeface="Arial"/>
              </a:rPr>
              <a:t> </a:t>
            </a:r>
            <a:r>
              <a:rPr sz="1400" b="1" dirty="0">
                <a:latin typeface="Arial"/>
                <a:cs typeface="Arial"/>
              </a:rPr>
              <a:t>HCl.</a:t>
            </a:r>
            <a:r>
              <a:rPr sz="1400" b="1" spc="-5" dirty="0">
                <a:latin typeface="Arial"/>
                <a:cs typeface="Arial"/>
              </a:rPr>
              <a:t> </a:t>
            </a:r>
            <a:r>
              <a:rPr sz="1400" b="1" spc="-25" dirty="0">
                <a:latin typeface="Arial"/>
                <a:cs typeface="Arial"/>
              </a:rPr>
              <a:t>No </a:t>
            </a:r>
            <a:r>
              <a:rPr sz="1400" b="1" spc="-10" dirty="0">
                <a:latin typeface="Arial"/>
                <a:cs typeface="Arial"/>
              </a:rPr>
              <a:t>reaction.</a:t>
            </a:r>
            <a:endParaRPr sz="1400" b="1" dirty="0">
              <a:latin typeface="Arial"/>
              <a:cs typeface="Arial"/>
            </a:endParaRPr>
          </a:p>
        </p:txBody>
      </p:sp>
    </p:spTree>
    <p:extLst>
      <p:ext uri="{BB962C8B-B14F-4D97-AF65-F5344CB8AC3E}">
        <p14:creationId xmlns:p14="http://schemas.microsoft.com/office/powerpoint/2010/main" val="8820041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3F3F6"/>
        </a:solidFill>
        <a:effectLst/>
      </p:bgPr>
    </p:bg>
    <p:spTree>
      <p:nvGrpSpPr>
        <p:cNvPr id="1" name=""/>
        <p:cNvGrpSpPr/>
        <p:nvPr/>
      </p:nvGrpSpPr>
      <p:grpSpPr>
        <a:xfrm>
          <a:off x="0" y="0"/>
          <a:ext cx="0" cy="0"/>
          <a:chOff x="0" y="0"/>
          <a:chExt cx="0" cy="0"/>
        </a:xfrm>
      </p:grpSpPr>
      <p:sp>
        <p:nvSpPr>
          <p:cNvPr id="2" name="Freeform 2"/>
          <p:cNvSpPr/>
          <p:nvPr/>
        </p:nvSpPr>
        <p:spPr>
          <a:xfrm rot="-10800000">
            <a:off x="8663704" y="-137549"/>
            <a:ext cx="18727000" cy="3347451"/>
          </a:xfrm>
          <a:custGeom>
            <a:avLst/>
            <a:gdLst/>
            <a:ahLst/>
            <a:cxnLst/>
            <a:rect l="l" t="t" r="r" b="b"/>
            <a:pathLst>
              <a:path w="18727000" h="3347451">
                <a:moveTo>
                  <a:pt x="0" y="0"/>
                </a:moveTo>
                <a:lnTo>
                  <a:pt x="18727000" y="0"/>
                </a:lnTo>
                <a:lnTo>
                  <a:pt x="18727000" y="3347451"/>
                </a:lnTo>
                <a:lnTo>
                  <a:pt x="0" y="334745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rot="-10732608">
            <a:off x="8676328" y="1817692"/>
            <a:ext cx="9527354" cy="1381466"/>
          </a:xfrm>
          <a:custGeom>
            <a:avLst/>
            <a:gdLst/>
            <a:ahLst/>
            <a:cxnLst/>
            <a:rect l="l" t="t" r="r" b="b"/>
            <a:pathLst>
              <a:path w="9527354" h="1381466">
                <a:moveTo>
                  <a:pt x="0" y="0"/>
                </a:moveTo>
                <a:lnTo>
                  <a:pt x="9527355" y="0"/>
                </a:lnTo>
                <a:lnTo>
                  <a:pt x="9527355" y="1381466"/>
                </a:lnTo>
                <a:lnTo>
                  <a:pt x="0" y="138146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TextBox 7"/>
          <p:cNvSpPr txBox="1"/>
          <p:nvPr/>
        </p:nvSpPr>
        <p:spPr>
          <a:xfrm>
            <a:off x="1381052" y="1720338"/>
            <a:ext cx="7762948" cy="902170"/>
          </a:xfrm>
          <a:prstGeom prst="rect">
            <a:avLst/>
          </a:prstGeom>
        </p:spPr>
        <p:txBody>
          <a:bodyPr lIns="0" tIns="0" rIns="0" bIns="0" rtlCol="0" anchor="t">
            <a:spAutoFit/>
          </a:bodyPr>
          <a:lstStyle/>
          <a:p>
            <a:pPr algn="l">
              <a:lnSpc>
                <a:spcPts val="7279"/>
              </a:lnSpc>
            </a:pPr>
            <a:r>
              <a:rPr lang="en-US" sz="5199" dirty="0">
                <a:solidFill>
                  <a:srgbClr val="012F7F"/>
                </a:solidFill>
                <a:latin typeface="League Spartan"/>
                <a:ea typeface="League Spartan"/>
                <a:cs typeface="League Spartan"/>
                <a:sym typeface="League Spartan"/>
              </a:rPr>
              <a:t>Conclusion</a:t>
            </a:r>
          </a:p>
        </p:txBody>
      </p:sp>
      <p:grpSp>
        <p:nvGrpSpPr>
          <p:cNvPr id="12" name="Group 12"/>
          <p:cNvGrpSpPr/>
          <p:nvPr/>
        </p:nvGrpSpPr>
        <p:grpSpPr>
          <a:xfrm>
            <a:off x="19634960" y="4360485"/>
            <a:ext cx="1543050" cy="1543050"/>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a:off x="25170828" y="4360485"/>
            <a:ext cx="1543050" cy="1543050"/>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17" name="TextBox 17"/>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9" name="TextBox 19"/>
          <p:cNvSpPr txBox="1"/>
          <p:nvPr/>
        </p:nvSpPr>
        <p:spPr>
          <a:xfrm>
            <a:off x="19634960" y="6379785"/>
            <a:ext cx="3535545" cy="600075"/>
          </a:xfrm>
          <a:prstGeom prst="rect">
            <a:avLst/>
          </a:prstGeom>
        </p:spPr>
        <p:txBody>
          <a:bodyPr lIns="0" tIns="0" rIns="0" bIns="0" rtlCol="0" anchor="t">
            <a:spAutoFit/>
          </a:bodyPr>
          <a:lstStyle/>
          <a:p>
            <a:pPr algn="l">
              <a:lnSpc>
                <a:spcPts val="4799"/>
              </a:lnSpc>
            </a:pPr>
            <a:r>
              <a:rPr lang="en-US" sz="3999" b="1">
                <a:solidFill>
                  <a:srgbClr val="000082"/>
                </a:solidFill>
                <a:latin typeface="Hind Guntur Medium"/>
                <a:ea typeface="Hind Guntur Medium"/>
                <a:cs typeface="Hind Guntur Medium"/>
                <a:sym typeface="Hind Guntur Medium"/>
              </a:rPr>
              <a:t>Content Name</a:t>
            </a:r>
          </a:p>
        </p:txBody>
      </p:sp>
      <p:sp>
        <p:nvSpPr>
          <p:cNvPr id="20" name="TextBox 20"/>
          <p:cNvSpPr txBox="1"/>
          <p:nvPr/>
        </p:nvSpPr>
        <p:spPr>
          <a:xfrm>
            <a:off x="1497884" y="3160383"/>
            <a:ext cx="15266115" cy="2911053"/>
          </a:xfrm>
          <a:prstGeom prst="rect">
            <a:avLst/>
          </a:prstGeom>
        </p:spPr>
        <p:txBody>
          <a:bodyPr wrap="square" lIns="0" tIns="0" rIns="0" bIns="0" rtlCol="0" anchor="t">
            <a:spAutoFit/>
          </a:bodyPr>
          <a:lstStyle/>
          <a:p>
            <a:pPr marL="12700">
              <a:lnSpc>
                <a:spcPct val="100000"/>
              </a:lnSpc>
              <a:spcBef>
                <a:spcPts val="105"/>
              </a:spcBef>
            </a:pPr>
            <a:r>
              <a:rPr lang="en-US" sz="3500" dirty="0">
                <a:latin typeface="Hind Guntur Light" panose="02000000000000000000" pitchFamily="2" charset="0"/>
                <a:cs typeface="Hind Guntur Light" panose="02000000000000000000" pitchFamily="2" charset="0"/>
              </a:rPr>
              <a:t>The</a:t>
            </a:r>
            <a:r>
              <a:rPr lang="en-US" sz="3500" spc="-3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job</a:t>
            </a:r>
            <a:r>
              <a:rPr lang="en-US" sz="3500" spc="-2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was</a:t>
            </a:r>
            <a:r>
              <a:rPr lang="en-US" sz="3500" spc="-1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partially</a:t>
            </a:r>
            <a:r>
              <a:rPr lang="en-US" sz="3500" spc="-3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successful</a:t>
            </a:r>
            <a:r>
              <a:rPr lang="en-US" sz="3500" spc="-4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despite</a:t>
            </a:r>
            <a:r>
              <a:rPr lang="en-US" sz="3500" spc="-5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of</a:t>
            </a:r>
            <a:r>
              <a:rPr lang="en-US" sz="3500" spc="-2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challenges</a:t>
            </a:r>
            <a:r>
              <a:rPr lang="en-US" sz="3500" spc="-50" dirty="0">
                <a:latin typeface="Hind Guntur Light" panose="02000000000000000000" pitchFamily="2" charset="0"/>
                <a:cs typeface="Hind Guntur Light" panose="02000000000000000000" pitchFamily="2" charset="0"/>
              </a:rPr>
              <a:t> </a:t>
            </a:r>
            <a:r>
              <a:rPr lang="en-US" sz="3500" spc="-10" dirty="0">
                <a:latin typeface="Hind Guntur Light" panose="02000000000000000000" pitchFamily="2" charset="0"/>
                <a:cs typeface="Hind Guntur Light" panose="02000000000000000000" pitchFamily="2" charset="0"/>
              </a:rPr>
              <a:t>faced.</a:t>
            </a:r>
            <a:endParaRPr lang="en-US" sz="3500" dirty="0">
              <a:latin typeface="Hind Guntur Light" panose="02000000000000000000" pitchFamily="2" charset="0"/>
              <a:cs typeface="Hind Guntur Light" panose="02000000000000000000" pitchFamily="2" charset="0"/>
            </a:endParaRPr>
          </a:p>
          <a:p>
            <a:pPr marL="457200" indent="-457200">
              <a:lnSpc>
                <a:spcPct val="100000"/>
              </a:lnSpc>
              <a:spcBef>
                <a:spcPts val="135"/>
              </a:spcBef>
              <a:buFont typeface="Wingdings" panose="05000000000000000000" pitchFamily="2" charset="2"/>
              <a:buChar char="v"/>
            </a:pPr>
            <a:endParaRPr lang="en-US" sz="3500" dirty="0">
              <a:latin typeface="Hind Guntur Light" panose="02000000000000000000" pitchFamily="2" charset="0"/>
              <a:cs typeface="Hind Guntur Light" panose="02000000000000000000" pitchFamily="2" charset="0"/>
            </a:endParaRPr>
          </a:p>
          <a:p>
            <a:pPr marL="469900" indent="-457200">
              <a:lnSpc>
                <a:spcPct val="100000"/>
              </a:lnSpc>
              <a:spcBef>
                <a:spcPts val="5"/>
              </a:spcBef>
              <a:buFont typeface="Wingdings" panose="05000000000000000000" pitchFamily="2" charset="2"/>
              <a:buChar char="v"/>
              <a:tabLst>
                <a:tab pos="184150" algn="l"/>
              </a:tabLst>
            </a:pPr>
            <a:r>
              <a:rPr lang="en-US" sz="3500" dirty="0">
                <a:latin typeface="Hind Guntur Light" panose="02000000000000000000" pitchFamily="2" charset="0"/>
                <a:cs typeface="Hind Guntur Light" panose="02000000000000000000" pitchFamily="2" charset="0"/>
              </a:rPr>
              <a:t>Able</a:t>
            </a:r>
            <a:r>
              <a:rPr lang="en-US" sz="3500" spc="-2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to</a:t>
            </a:r>
            <a:r>
              <a:rPr lang="en-US" sz="3500" spc="-3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retrieve</a:t>
            </a:r>
            <a:r>
              <a:rPr lang="en-US" sz="3500" spc="-3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the</a:t>
            </a:r>
            <a:r>
              <a:rPr lang="en-US" sz="3500" spc="-4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Fish</a:t>
            </a:r>
            <a:r>
              <a:rPr lang="en-US" sz="3500" spc="-3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(parted</a:t>
            </a:r>
            <a:r>
              <a:rPr lang="en-US" sz="3500" spc="-5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tubing</a:t>
            </a:r>
            <a:r>
              <a:rPr lang="en-US" sz="3500" spc="-45" dirty="0">
                <a:latin typeface="Hind Guntur Light" panose="02000000000000000000" pitchFamily="2" charset="0"/>
                <a:cs typeface="Hind Guntur Light" panose="02000000000000000000" pitchFamily="2" charset="0"/>
              </a:rPr>
              <a:t> </a:t>
            </a:r>
            <a:r>
              <a:rPr lang="en-US" sz="3500" spc="-10" dirty="0">
                <a:latin typeface="Hind Guntur Light" panose="02000000000000000000" pitchFamily="2" charset="0"/>
                <a:cs typeface="Hind Guntur Light" panose="02000000000000000000" pitchFamily="2" charset="0"/>
              </a:rPr>
              <a:t>sleeve)</a:t>
            </a:r>
            <a:endParaRPr lang="en-US" sz="3500" dirty="0">
              <a:latin typeface="Hind Guntur Light" panose="02000000000000000000" pitchFamily="2" charset="0"/>
              <a:cs typeface="Hind Guntur Light" panose="02000000000000000000" pitchFamily="2" charset="0"/>
            </a:endParaRPr>
          </a:p>
          <a:p>
            <a:pPr marL="469900" indent="-457200">
              <a:lnSpc>
                <a:spcPct val="100000"/>
              </a:lnSpc>
              <a:spcBef>
                <a:spcPts val="840"/>
              </a:spcBef>
              <a:buFont typeface="Wingdings" panose="05000000000000000000" pitchFamily="2" charset="2"/>
              <a:buChar char="v"/>
              <a:tabLst>
                <a:tab pos="184150" algn="l"/>
              </a:tabLst>
            </a:pPr>
            <a:r>
              <a:rPr lang="en-US" sz="3500" dirty="0">
                <a:latin typeface="Hind Guntur Light" panose="02000000000000000000" pitchFamily="2" charset="0"/>
                <a:cs typeface="Hind Guntur Light" panose="02000000000000000000" pitchFamily="2" charset="0"/>
              </a:rPr>
              <a:t>Successfully</a:t>
            </a:r>
            <a:r>
              <a:rPr lang="en-US" sz="3500" spc="-5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perform</a:t>
            </a:r>
            <a:r>
              <a:rPr lang="en-US" sz="3500" spc="-5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GRCCL</a:t>
            </a:r>
            <a:r>
              <a:rPr lang="en-US" sz="3500" spc="-6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from</a:t>
            </a:r>
            <a:r>
              <a:rPr lang="en-US" sz="3500" spc="-5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depth</a:t>
            </a:r>
            <a:r>
              <a:rPr lang="en-US" sz="3500" spc="-4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2,500</a:t>
            </a:r>
            <a:r>
              <a:rPr lang="en-US" sz="3500" spc="-4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m</a:t>
            </a:r>
            <a:r>
              <a:rPr lang="en-US" sz="3500" spc="-1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a:t>
            </a:r>
            <a:r>
              <a:rPr lang="en-US" sz="3500" spc="-2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2,720</a:t>
            </a:r>
            <a:r>
              <a:rPr lang="en-US" sz="3500" spc="-4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m</a:t>
            </a:r>
            <a:r>
              <a:rPr lang="en-US" sz="3500" spc="-20" dirty="0">
                <a:latin typeface="Hind Guntur Light" panose="02000000000000000000" pitchFamily="2" charset="0"/>
                <a:cs typeface="Hind Guntur Light" panose="02000000000000000000" pitchFamily="2" charset="0"/>
              </a:rPr>
              <a:t> MDDF</a:t>
            </a:r>
            <a:endParaRPr lang="en-US" sz="3500" dirty="0">
              <a:latin typeface="Hind Guntur Light" panose="02000000000000000000" pitchFamily="2" charset="0"/>
              <a:cs typeface="Hind Guntur Light" panose="02000000000000000000" pitchFamily="2" charset="0"/>
            </a:endParaRPr>
          </a:p>
          <a:p>
            <a:pPr marL="469900" indent="-457200">
              <a:lnSpc>
                <a:spcPct val="100000"/>
              </a:lnSpc>
              <a:spcBef>
                <a:spcPts val="840"/>
              </a:spcBef>
              <a:buFont typeface="Wingdings" panose="05000000000000000000" pitchFamily="2" charset="2"/>
              <a:buChar char="v"/>
              <a:tabLst>
                <a:tab pos="184150" algn="l"/>
              </a:tabLst>
            </a:pPr>
            <a:r>
              <a:rPr lang="en-US" sz="3500" dirty="0">
                <a:latin typeface="Hind Guntur Light" panose="02000000000000000000" pitchFamily="2" charset="0"/>
                <a:cs typeface="Hind Guntur Light" panose="02000000000000000000" pitchFamily="2" charset="0"/>
              </a:rPr>
              <a:t>Unable</a:t>
            </a:r>
            <a:r>
              <a:rPr lang="en-US" sz="3500" spc="-3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to</a:t>
            </a:r>
            <a:r>
              <a:rPr lang="en-US" sz="3500" spc="-3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pass</a:t>
            </a:r>
            <a:r>
              <a:rPr lang="en-US" sz="3500" spc="-4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through</a:t>
            </a:r>
            <a:r>
              <a:rPr lang="en-US" sz="3500" spc="-6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HUD</a:t>
            </a:r>
            <a:r>
              <a:rPr lang="en-US" sz="3500" spc="-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depth</a:t>
            </a:r>
            <a:r>
              <a:rPr lang="en-US" sz="3500" spc="-4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at</a:t>
            </a:r>
            <a:r>
              <a:rPr lang="en-US" sz="3500" spc="-2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8,624</a:t>
            </a:r>
            <a:r>
              <a:rPr lang="en-US" sz="3500" spc="-5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ft</a:t>
            </a:r>
            <a:r>
              <a:rPr lang="en-US" sz="3500" spc="-3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MDDF</a:t>
            </a:r>
            <a:r>
              <a:rPr lang="en-US" sz="3500" spc="-20"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due</a:t>
            </a:r>
            <a:r>
              <a:rPr lang="en-US" sz="3500" spc="-3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to</a:t>
            </a:r>
            <a:r>
              <a:rPr lang="en-US" sz="3500" spc="-25" dirty="0">
                <a:latin typeface="Hind Guntur Light" panose="02000000000000000000" pitchFamily="2" charset="0"/>
                <a:cs typeface="Hind Guntur Light" panose="02000000000000000000" pitchFamily="2" charset="0"/>
              </a:rPr>
              <a:t> </a:t>
            </a:r>
            <a:r>
              <a:rPr lang="en-US" sz="3500" dirty="0">
                <a:latin typeface="Hind Guntur Light" panose="02000000000000000000" pitchFamily="2" charset="0"/>
                <a:cs typeface="Hind Guntur Light" panose="02000000000000000000" pitchFamily="2" charset="0"/>
              </a:rPr>
              <a:t>unknown</a:t>
            </a:r>
            <a:r>
              <a:rPr lang="en-US" sz="3500" spc="-30" dirty="0">
                <a:latin typeface="Hind Guntur Light" panose="02000000000000000000" pitchFamily="2" charset="0"/>
                <a:cs typeface="Hind Guntur Light" panose="02000000000000000000" pitchFamily="2" charset="0"/>
              </a:rPr>
              <a:t> </a:t>
            </a:r>
            <a:r>
              <a:rPr lang="en-US" sz="3500" spc="-20" dirty="0">
                <a:latin typeface="Hind Guntur Light" panose="02000000000000000000" pitchFamily="2" charset="0"/>
                <a:cs typeface="Hind Guntur Light" panose="02000000000000000000" pitchFamily="2" charset="0"/>
              </a:rPr>
              <a:t>HUD</a:t>
            </a:r>
            <a:endParaRPr lang="en-US" sz="3500" dirty="0">
              <a:solidFill>
                <a:srgbClr val="000000"/>
              </a:solidFill>
              <a:latin typeface="Hind Guntur Light" panose="02000000000000000000" pitchFamily="2" charset="0"/>
              <a:ea typeface="Hind Guntur Light"/>
              <a:cs typeface="Hind Guntur Light" panose="02000000000000000000" pitchFamily="2" charset="0"/>
              <a:sym typeface="Hind Guntur Light"/>
            </a:endParaRPr>
          </a:p>
        </p:txBody>
      </p:sp>
      <p:sp>
        <p:nvSpPr>
          <p:cNvPr id="21" name="TextBox 21"/>
          <p:cNvSpPr txBox="1"/>
          <p:nvPr/>
        </p:nvSpPr>
        <p:spPr>
          <a:xfrm>
            <a:off x="19634960" y="7149148"/>
            <a:ext cx="4728992" cy="1828800"/>
          </a:xfrm>
          <a:prstGeom prst="rect">
            <a:avLst/>
          </a:prstGeom>
        </p:spPr>
        <p:txBody>
          <a:bodyPr lIns="0" tIns="0" rIns="0" bIns="0" rtlCol="0" anchor="t">
            <a:spAutoFit/>
          </a:bodyPr>
          <a:lstStyle/>
          <a:p>
            <a:pPr algn="l">
              <a:lnSpc>
                <a:spcPts val="3600"/>
              </a:lnSpc>
            </a:pPr>
            <a:r>
              <a:rPr lang="en-US" sz="3000">
                <a:solidFill>
                  <a:srgbClr val="000000"/>
                </a:solidFill>
                <a:latin typeface="Hind Guntur Light"/>
                <a:ea typeface="Hind Guntur Light"/>
                <a:cs typeface="Hind Guntur Light"/>
                <a:sym typeface="Hind Guntur Light"/>
              </a:rPr>
              <a:t>Presentation is a public</a:t>
            </a:r>
          </a:p>
          <a:p>
            <a:pPr algn="l">
              <a:lnSpc>
                <a:spcPts val="3600"/>
              </a:lnSpc>
            </a:pPr>
            <a:r>
              <a:rPr lang="en-US" sz="3000">
                <a:solidFill>
                  <a:srgbClr val="000000"/>
                </a:solidFill>
                <a:latin typeface="Hind Guntur Light"/>
                <a:ea typeface="Hind Guntur Light"/>
                <a:cs typeface="Hind Guntur Light"/>
                <a:sym typeface="Hind Guntur Light"/>
              </a:rPr>
              <a:t>speaking activity that</a:t>
            </a:r>
          </a:p>
          <a:p>
            <a:pPr algn="l">
              <a:lnSpc>
                <a:spcPts val="3600"/>
              </a:lnSpc>
            </a:pPr>
            <a:r>
              <a:rPr lang="en-US" sz="3000">
                <a:solidFill>
                  <a:srgbClr val="000000"/>
                </a:solidFill>
                <a:latin typeface="Hind Guntur Light"/>
                <a:ea typeface="Hind Guntur Light"/>
                <a:cs typeface="Hind Guntur Light"/>
                <a:sym typeface="Hind Guntur Light"/>
              </a:rPr>
              <a:t>aims to convey a message</a:t>
            </a:r>
          </a:p>
          <a:p>
            <a:pPr algn="l">
              <a:lnSpc>
                <a:spcPts val="3600"/>
              </a:lnSpc>
            </a:pPr>
            <a:r>
              <a:rPr lang="en-US" sz="3000">
                <a:solidFill>
                  <a:srgbClr val="000000"/>
                </a:solidFill>
                <a:latin typeface="Hind Guntur Light"/>
                <a:ea typeface="Hind Guntur Light"/>
                <a:cs typeface="Hind Guntur Light"/>
                <a:sym typeface="Hind Guntur Light"/>
              </a:rPr>
              <a:t>or information. </a:t>
            </a:r>
          </a:p>
        </p:txBody>
      </p:sp>
      <p:sp>
        <p:nvSpPr>
          <p:cNvPr id="22" name="TextBox 22"/>
          <p:cNvSpPr txBox="1"/>
          <p:nvPr/>
        </p:nvSpPr>
        <p:spPr>
          <a:xfrm>
            <a:off x="25170828" y="6379785"/>
            <a:ext cx="3535545" cy="600075"/>
          </a:xfrm>
          <a:prstGeom prst="rect">
            <a:avLst/>
          </a:prstGeom>
        </p:spPr>
        <p:txBody>
          <a:bodyPr lIns="0" tIns="0" rIns="0" bIns="0" rtlCol="0" anchor="t">
            <a:spAutoFit/>
          </a:bodyPr>
          <a:lstStyle/>
          <a:p>
            <a:pPr algn="l">
              <a:lnSpc>
                <a:spcPts val="4799"/>
              </a:lnSpc>
            </a:pPr>
            <a:r>
              <a:rPr lang="en-US" sz="3999" b="1">
                <a:solidFill>
                  <a:srgbClr val="000082"/>
                </a:solidFill>
                <a:latin typeface="Hind Guntur Medium"/>
                <a:ea typeface="Hind Guntur Medium"/>
                <a:cs typeface="Hind Guntur Medium"/>
                <a:sym typeface="Hind Guntur Medium"/>
              </a:rPr>
              <a:t>Content Name</a:t>
            </a:r>
          </a:p>
        </p:txBody>
      </p:sp>
      <p:sp>
        <p:nvSpPr>
          <p:cNvPr id="23" name="TextBox 23"/>
          <p:cNvSpPr txBox="1"/>
          <p:nvPr/>
        </p:nvSpPr>
        <p:spPr>
          <a:xfrm>
            <a:off x="25170828" y="7149148"/>
            <a:ext cx="4728992" cy="1828800"/>
          </a:xfrm>
          <a:prstGeom prst="rect">
            <a:avLst/>
          </a:prstGeom>
        </p:spPr>
        <p:txBody>
          <a:bodyPr lIns="0" tIns="0" rIns="0" bIns="0" rtlCol="0" anchor="t">
            <a:spAutoFit/>
          </a:bodyPr>
          <a:lstStyle/>
          <a:p>
            <a:pPr algn="l">
              <a:lnSpc>
                <a:spcPts val="3600"/>
              </a:lnSpc>
            </a:pPr>
            <a:r>
              <a:rPr lang="en-US" sz="3000">
                <a:solidFill>
                  <a:srgbClr val="000000"/>
                </a:solidFill>
                <a:latin typeface="Hind Guntur Light"/>
                <a:ea typeface="Hind Guntur Light"/>
                <a:cs typeface="Hind Guntur Light"/>
                <a:sym typeface="Hind Guntur Light"/>
              </a:rPr>
              <a:t>Presentation is a public</a:t>
            </a:r>
          </a:p>
          <a:p>
            <a:pPr algn="l">
              <a:lnSpc>
                <a:spcPts val="3600"/>
              </a:lnSpc>
            </a:pPr>
            <a:r>
              <a:rPr lang="en-US" sz="3000">
                <a:solidFill>
                  <a:srgbClr val="000000"/>
                </a:solidFill>
                <a:latin typeface="Hind Guntur Light"/>
                <a:ea typeface="Hind Guntur Light"/>
                <a:cs typeface="Hind Guntur Light"/>
                <a:sym typeface="Hind Guntur Light"/>
              </a:rPr>
              <a:t>speaking activity that</a:t>
            </a:r>
          </a:p>
          <a:p>
            <a:pPr algn="l">
              <a:lnSpc>
                <a:spcPts val="3600"/>
              </a:lnSpc>
            </a:pPr>
            <a:r>
              <a:rPr lang="en-US" sz="3000">
                <a:solidFill>
                  <a:srgbClr val="000000"/>
                </a:solidFill>
                <a:latin typeface="Hind Guntur Light"/>
                <a:ea typeface="Hind Guntur Light"/>
                <a:cs typeface="Hind Guntur Light"/>
                <a:sym typeface="Hind Guntur Light"/>
              </a:rPr>
              <a:t>aims to convey a message</a:t>
            </a:r>
          </a:p>
          <a:p>
            <a:pPr algn="l">
              <a:lnSpc>
                <a:spcPts val="3600"/>
              </a:lnSpc>
            </a:pPr>
            <a:r>
              <a:rPr lang="en-US" sz="3000">
                <a:solidFill>
                  <a:srgbClr val="000000"/>
                </a:solidFill>
                <a:latin typeface="Hind Guntur Light"/>
                <a:ea typeface="Hind Guntur Light"/>
                <a:cs typeface="Hind Guntur Light"/>
                <a:sym typeface="Hind Guntur Light"/>
              </a:rPr>
              <a:t>or information. </a:t>
            </a:r>
          </a:p>
        </p:txBody>
      </p:sp>
      <p:sp>
        <p:nvSpPr>
          <p:cNvPr id="24" name="TextBox 24"/>
          <p:cNvSpPr txBox="1"/>
          <p:nvPr/>
        </p:nvSpPr>
        <p:spPr>
          <a:xfrm>
            <a:off x="19762532" y="4640837"/>
            <a:ext cx="1287906" cy="887095"/>
          </a:xfrm>
          <a:prstGeom prst="rect">
            <a:avLst/>
          </a:prstGeom>
        </p:spPr>
        <p:txBody>
          <a:bodyPr lIns="0" tIns="0" rIns="0" bIns="0" rtlCol="0" anchor="t">
            <a:spAutoFit/>
          </a:bodyPr>
          <a:lstStyle/>
          <a:p>
            <a:pPr algn="ctr">
              <a:lnSpc>
                <a:spcPts val="7279"/>
              </a:lnSpc>
            </a:pPr>
            <a:r>
              <a:rPr lang="en-US" sz="5199">
                <a:solidFill>
                  <a:srgbClr val="FBB03B"/>
                </a:solidFill>
                <a:latin typeface="League Spartan"/>
                <a:ea typeface="League Spartan"/>
                <a:cs typeface="League Spartan"/>
                <a:sym typeface="League Spartan"/>
              </a:rPr>
              <a:t>02</a:t>
            </a:r>
          </a:p>
        </p:txBody>
      </p:sp>
      <p:sp>
        <p:nvSpPr>
          <p:cNvPr id="25" name="TextBox 25"/>
          <p:cNvSpPr txBox="1"/>
          <p:nvPr/>
        </p:nvSpPr>
        <p:spPr>
          <a:xfrm>
            <a:off x="25298400" y="4640837"/>
            <a:ext cx="1287906" cy="887095"/>
          </a:xfrm>
          <a:prstGeom prst="rect">
            <a:avLst/>
          </a:prstGeom>
        </p:spPr>
        <p:txBody>
          <a:bodyPr lIns="0" tIns="0" rIns="0" bIns="0" rtlCol="0" anchor="t">
            <a:spAutoFit/>
          </a:bodyPr>
          <a:lstStyle/>
          <a:p>
            <a:pPr algn="ctr">
              <a:lnSpc>
                <a:spcPts val="7279"/>
              </a:lnSpc>
            </a:pPr>
            <a:r>
              <a:rPr lang="en-US" sz="5199">
                <a:solidFill>
                  <a:srgbClr val="FBB03B"/>
                </a:solidFill>
                <a:latin typeface="League Spartan"/>
                <a:ea typeface="League Spartan"/>
                <a:cs typeface="League Spartan"/>
                <a:sym typeface="League Spartan"/>
              </a:rPr>
              <a:t>03</a:t>
            </a:r>
          </a:p>
        </p:txBody>
      </p:sp>
      <p:pic>
        <p:nvPicPr>
          <p:cNvPr id="27" name="Picture 26">
            <a:extLst>
              <a:ext uri="{FF2B5EF4-FFF2-40B4-BE49-F238E27FC236}">
                <a16:creationId xmlns:a16="http://schemas.microsoft.com/office/drawing/2014/main" id="{555C6F2D-0FE9-BEAE-3458-A1434C8F54A7}"/>
              </a:ext>
            </a:extLst>
          </p:cNvPr>
          <p:cNvPicPr>
            <a:picLocks noChangeAspect="1"/>
          </p:cNvPicPr>
          <p:nvPr/>
        </p:nvPicPr>
        <p:blipFill>
          <a:blip r:embed="rId6"/>
          <a:srcRect t="77266"/>
          <a:stretch/>
        </p:blipFill>
        <p:spPr>
          <a:xfrm>
            <a:off x="4191000" y="-513153"/>
            <a:ext cx="17504711" cy="2338602"/>
          </a:xfrm>
          <a:prstGeom prst="rect">
            <a:avLst/>
          </a:prstGeom>
        </p:spPr>
      </p:pic>
      <p:pic>
        <p:nvPicPr>
          <p:cNvPr id="32" name="object 6">
            <a:extLst>
              <a:ext uri="{FF2B5EF4-FFF2-40B4-BE49-F238E27FC236}">
                <a16:creationId xmlns:a16="http://schemas.microsoft.com/office/drawing/2014/main" id="{4A75430E-9112-1EF1-83E8-03252EBAFCA5}"/>
              </a:ext>
            </a:extLst>
          </p:cNvPr>
          <p:cNvPicPr/>
          <p:nvPr/>
        </p:nvPicPr>
        <p:blipFill>
          <a:blip r:embed="rId7" cstate="print"/>
          <a:stretch>
            <a:fillRect/>
          </a:stretch>
        </p:blipFill>
        <p:spPr>
          <a:xfrm>
            <a:off x="7696201" y="6134100"/>
            <a:ext cx="2805066" cy="3327901"/>
          </a:xfrm>
          <a:prstGeom prst="rect">
            <a:avLst/>
          </a:prstGeom>
        </p:spPr>
      </p:pic>
      <p:sp>
        <p:nvSpPr>
          <p:cNvPr id="33" name="object 7">
            <a:extLst>
              <a:ext uri="{FF2B5EF4-FFF2-40B4-BE49-F238E27FC236}">
                <a16:creationId xmlns:a16="http://schemas.microsoft.com/office/drawing/2014/main" id="{9F3EFC02-E334-B4B5-8A91-6C53B847C7F9}"/>
              </a:ext>
            </a:extLst>
          </p:cNvPr>
          <p:cNvSpPr txBox="1"/>
          <p:nvPr/>
        </p:nvSpPr>
        <p:spPr>
          <a:xfrm>
            <a:off x="7696201" y="9566910"/>
            <a:ext cx="2805065" cy="453390"/>
          </a:xfrm>
          <a:prstGeom prst="rect">
            <a:avLst/>
          </a:prstGeom>
        </p:spPr>
        <p:txBody>
          <a:bodyPr vert="horz" wrap="square" lIns="0" tIns="12700" rIns="0" bIns="0" rtlCol="0">
            <a:spAutoFit/>
          </a:bodyPr>
          <a:lstStyle/>
          <a:p>
            <a:pPr marR="5080" indent="12700" algn="ctr">
              <a:lnSpc>
                <a:spcPct val="100000"/>
              </a:lnSpc>
              <a:spcBef>
                <a:spcPts val="100"/>
              </a:spcBef>
            </a:pPr>
            <a:r>
              <a:rPr sz="1400" b="1" dirty="0">
                <a:latin typeface="Arial"/>
                <a:cs typeface="Arial"/>
              </a:rPr>
              <a:t>Fish</a:t>
            </a:r>
            <a:r>
              <a:rPr sz="1400" b="1" spc="-55" dirty="0">
                <a:latin typeface="Arial"/>
                <a:cs typeface="Arial"/>
              </a:rPr>
              <a:t> </a:t>
            </a:r>
            <a:r>
              <a:rPr sz="1400" b="1" dirty="0">
                <a:latin typeface="Arial"/>
                <a:cs typeface="Arial"/>
              </a:rPr>
              <a:t>(Parted</a:t>
            </a:r>
            <a:r>
              <a:rPr sz="1400" b="1" spc="-95" dirty="0">
                <a:latin typeface="Arial"/>
                <a:cs typeface="Arial"/>
              </a:rPr>
              <a:t> </a:t>
            </a:r>
            <a:r>
              <a:rPr sz="1400" b="1" dirty="0">
                <a:latin typeface="Arial"/>
                <a:cs typeface="Arial"/>
              </a:rPr>
              <a:t>Tubing</a:t>
            </a:r>
            <a:r>
              <a:rPr sz="1400" b="1" spc="-50" dirty="0">
                <a:latin typeface="Arial"/>
                <a:cs typeface="Arial"/>
              </a:rPr>
              <a:t> </a:t>
            </a:r>
            <a:r>
              <a:rPr sz="1400" b="1" spc="-10" dirty="0">
                <a:latin typeface="Arial"/>
                <a:cs typeface="Arial"/>
              </a:rPr>
              <a:t>Sleeve) recovered</a:t>
            </a:r>
            <a:endParaRPr sz="1400" b="1" dirty="0">
              <a:latin typeface="Arial"/>
              <a:cs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3F3F6"/>
        </a:solidFill>
        <a:effectLst/>
      </p:bgPr>
    </p:bg>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id="{413463F7-B866-C042-9A90-606A033CEB27}"/>
              </a:ext>
            </a:extLst>
          </p:cNvPr>
          <p:cNvGrpSpPr/>
          <p:nvPr/>
        </p:nvGrpSpPr>
        <p:grpSpPr>
          <a:xfrm>
            <a:off x="632084" y="5450122"/>
            <a:ext cx="1543050" cy="1543050"/>
            <a:chOff x="1447800" y="4686300"/>
            <a:chExt cx="1543050" cy="1543050"/>
          </a:xfrm>
        </p:grpSpPr>
        <p:grpSp>
          <p:nvGrpSpPr>
            <p:cNvPr id="2" name="Group 2"/>
            <p:cNvGrpSpPr/>
            <p:nvPr/>
          </p:nvGrpSpPr>
          <p:grpSpPr>
            <a:xfrm>
              <a:off x="1447800" y="4686300"/>
              <a:ext cx="1543050" cy="1543050"/>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12F7F"/>
              </a:solidFill>
            </p:spPr>
            <p:txBody>
              <a:bodyPr/>
              <a:lstStyle/>
              <a:p>
                <a:endParaRPr lang="en-US"/>
              </a:p>
            </p:txBody>
          </p:sp>
          <p:sp>
            <p:nvSpPr>
              <p:cNvPr id="4" name="TextBox 4"/>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5" name="Freeform 5"/>
            <p:cNvSpPr/>
            <p:nvPr/>
          </p:nvSpPr>
          <p:spPr>
            <a:xfrm>
              <a:off x="1798383" y="4961614"/>
              <a:ext cx="850520" cy="850520"/>
            </a:xfrm>
            <a:custGeom>
              <a:avLst/>
              <a:gdLst/>
              <a:ahLst/>
              <a:cxnLst/>
              <a:rect l="l" t="t" r="r" b="b"/>
              <a:pathLst>
                <a:path w="850520" h="850520">
                  <a:moveTo>
                    <a:pt x="0" y="0"/>
                  </a:moveTo>
                  <a:lnTo>
                    <a:pt x="850520" y="0"/>
                  </a:lnTo>
                  <a:lnTo>
                    <a:pt x="850520" y="850520"/>
                  </a:lnTo>
                  <a:lnTo>
                    <a:pt x="0" y="8505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6" name="TextBox 6"/>
          <p:cNvSpPr txBox="1"/>
          <p:nvPr/>
        </p:nvSpPr>
        <p:spPr>
          <a:xfrm>
            <a:off x="5185478" y="710799"/>
            <a:ext cx="7762948" cy="1838324"/>
          </a:xfrm>
          <a:prstGeom prst="rect">
            <a:avLst/>
          </a:prstGeom>
        </p:spPr>
        <p:txBody>
          <a:bodyPr lIns="0" tIns="0" rIns="0" bIns="0" rtlCol="0" anchor="t">
            <a:spAutoFit/>
          </a:bodyPr>
          <a:lstStyle/>
          <a:p>
            <a:pPr algn="ctr">
              <a:lnSpc>
                <a:spcPts val="7279"/>
              </a:lnSpc>
            </a:pPr>
            <a:r>
              <a:rPr lang="en-US" sz="5199" dirty="0" err="1">
                <a:solidFill>
                  <a:srgbClr val="012F7F"/>
                </a:solidFill>
                <a:latin typeface="League Spartan"/>
                <a:ea typeface="League Spartan"/>
                <a:cs typeface="League Spartan"/>
                <a:sym typeface="League Spartan"/>
              </a:rPr>
              <a:t>Dulang</a:t>
            </a:r>
            <a:r>
              <a:rPr lang="en-US" sz="5199" dirty="0">
                <a:solidFill>
                  <a:srgbClr val="012F7F"/>
                </a:solidFill>
                <a:latin typeface="League Spartan"/>
                <a:ea typeface="League Spartan"/>
                <a:cs typeface="League Spartan"/>
                <a:sym typeface="League Spartan"/>
              </a:rPr>
              <a:t> Campaign Lesson Learnt</a:t>
            </a:r>
          </a:p>
        </p:txBody>
      </p:sp>
      <p:sp>
        <p:nvSpPr>
          <p:cNvPr id="21" name="Freeform 21"/>
          <p:cNvSpPr/>
          <p:nvPr/>
        </p:nvSpPr>
        <p:spPr>
          <a:xfrm rot="611725">
            <a:off x="9829712" y="-1197476"/>
            <a:ext cx="10686680" cy="3896185"/>
          </a:xfrm>
          <a:custGeom>
            <a:avLst/>
            <a:gdLst/>
            <a:ahLst/>
            <a:cxnLst/>
            <a:rect l="l" t="t" r="r" b="b"/>
            <a:pathLst>
              <a:path w="10686680" h="3896185">
                <a:moveTo>
                  <a:pt x="0" y="0"/>
                </a:moveTo>
                <a:lnTo>
                  <a:pt x="10686679" y="0"/>
                </a:lnTo>
                <a:lnTo>
                  <a:pt x="10686679" y="3896185"/>
                </a:lnTo>
                <a:lnTo>
                  <a:pt x="0" y="38961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2" name="Freeform 22"/>
          <p:cNvSpPr/>
          <p:nvPr/>
        </p:nvSpPr>
        <p:spPr>
          <a:xfrm rot="-391864" flipH="1">
            <a:off x="-1729583" y="-1197476"/>
            <a:ext cx="10686680" cy="3896185"/>
          </a:xfrm>
          <a:custGeom>
            <a:avLst/>
            <a:gdLst/>
            <a:ahLst/>
            <a:cxnLst/>
            <a:rect l="l" t="t" r="r" b="b"/>
            <a:pathLst>
              <a:path w="10686680" h="3896185">
                <a:moveTo>
                  <a:pt x="10686680" y="0"/>
                </a:moveTo>
                <a:lnTo>
                  <a:pt x="0" y="0"/>
                </a:lnTo>
                <a:lnTo>
                  <a:pt x="0" y="3896185"/>
                </a:lnTo>
                <a:lnTo>
                  <a:pt x="10686680" y="3896185"/>
                </a:lnTo>
                <a:lnTo>
                  <a:pt x="1068668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3" name="Freeform 23"/>
          <p:cNvSpPr/>
          <p:nvPr/>
        </p:nvSpPr>
        <p:spPr>
          <a:xfrm rot="-9110966">
            <a:off x="13438838" y="38425"/>
            <a:ext cx="5718561" cy="829191"/>
          </a:xfrm>
          <a:custGeom>
            <a:avLst/>
            <a:gdLst/>
            <a:ahLst/>
            <a:cxnLst/>
            <a:rect l="l" t="t" r="r" b="b"/>
            <a:pathLst>
              <a:path w="5718561" h="829191">
                <a:moveTo>
                  <a:pt x="0" y="0"/>
                </a:moveTo>
                <a:lnTo>
                  <a:pt x="5718562" y="0"/>
                </a:lnTo>
                <a:lnTo>
                  <a:pt x="5718562" y="829191"/>
                </a:lnTo>
                <a:lnTo>
                  <a:pt x="0" y="82919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4" name="Freeform 24"/>
          <p:cNvSpPr/>
          <p:nvPr/>
        </p:nvSpPr>
        <p:spPr>
          <a:xfrm rot="9041009" flipH="1">
            <a:off x="-795149" y="296204"/>
            <a:ext cx="5718561" cy="829191"/>
          </a:xfrm>
          <a:custGeom>
            <a:avLst/>
            <a:gdLst/>
            <a:ahLst/>
            <a:cxnLst/>
            <a:rect l="l" t="t" r="r" b="b"/>
            <a:pathLst>
              <a:path w="5718561" h="829191">
                <a:moveTo>
                  <a:pt x="5718561" y="0"/>
                </a:moveTo>
                <a:lnTo>
                  <a:pt x="0" y="0"/>
                </a:lnTo>
                <a:lnTo>
                  <a:pt x="0" y="829192"/>
                </a:lnTo>
                <a:lnTo>
                  <a:pt x="5718561" y="829192"/>
                </a:lnTo>
                <a:lnTo>
                  <a:pt x="571856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7" name="TextBox 20">
            <a:extLst>
              <a:ext uri="{FF2B5EF4-FFF2-40B4-BE49-F238E27FC236}">
                <a16:creationId xmlns:a16="http://schemas.microsoft.com/office/drawing/2014/main" id="{20BE21C4-9BA2-5BD8-CB88-45EDD6F5783F}"/>
              </a:ext>
            </a:extLst>
          </p:cNvPr>
          <p:cNvSpPr txBox="1"/>
          <p:nvPr/>
        </p:nvSpPr>
        <p:spPr>
          <a:xfrm>
            <a:off x="2600393" y="2909452"/>
            <a:ext cx="15266115" cy="6886501"/>
          </a:xfrm>
          <a:prstGeom prst="rect">
            <a:avLst/>
          </a:prstGeom>
        </p:spPr>
        <p:txBody>
          <a:bodyPr wrap="square" lIns="0" tIns="0" rIns="0" bIns="0" rtlCol="0" anchor="t">
            <a:spAutoFit/>
          </a:bodyPr>
          <a:lstStyle/>
          <a:p>
            <a:pPr marL="12700">
              <a:lnSpc>
                <a:spcPct val="100000"/>
              </a:lnSpc>
              <a:spcBef>
                <a:spcPts val="105"/>
              </a:spcBef>
            </a:pPr>
            <a:r>
              <a:rPr lang="en-US" sz="4000" b="1" dirty="0">
                <a:solidFill>
                  <a:srgbClr val="012F7F"/>
                </a:solidFill>
                <a:latin typeface="Hind Guntur Light" panose="02000000000000000000" pitchFamily="2" charset="0"/>
                <a:cs typeface="Hind Guntur Light" panose="02000000000000000000" pitchFamily="2" charset="0"/>
              </a:rPr>
              <a:t>Highlight</a:t>
            </a:r>
          </a:p>
          <a:p>
            <a:pPr marL="469900" indent="-457200">
              <a:lnSpc>
                <a:spcPct val="100000"/>
              </a:lnSpc>
              <a:spcBef>
                <a:spcPts val="105"/>
              </a:spcBef>
              <a:buFont typeface="Wingdings" panose="05000000000000000000" pitchFamily="2" charset="2"/>
              <a:buChar char="v"/>
            </a:pPr>
            <a:r>
              <a:rPr lang="en-US" sz="3000" dirty="0">
                <a:latin typeface="Hind Guntur Light" panose="02000000000000000000" pitchFamily="2" charset="0"/>
                <a:cs typeface="Hind Guntur Light" panose="02000000000000000000" pitchFamily="2" charset="0"/>
              </a:rPr>
              <a:t>Overall Operation was successfully completed without any HSE issue.</a:t>
            </a:r>
          </a:p>
          <a:p>
            <a:pPr marL="469900" indent="-457200">
              <a:lnSpc>
                <a:spcPct val="100000"/>
              </a:lnSpc>
              <a:spcBef>
                <a:spcPts val="105"/>
              </a:spcBef>
              <a:buFont typeface="Wingdings" panose="05000000000000000000" pitchFamily="2" charset="2"/>
              <a:buChar char="v"/>
            </a:pPr>
            <a:r>
              <a:rPr lang="en-US" sz="3000" dirty="0">
                <a:latin typeface="Hind Guntur Light" panose="02000000000000000000" pitchFamily="2" charset="0"/>
                <a:cs typeface="Hind Guntur Light" panose="02000000000000000000" pitchFamily="2" charset="0"/>
              </a:rPr>
              <a:t>Successfully recover fish (Parted Tubing Stop Sleeve) during VJJB Cleanout</a:t>
            </a:r>
          </a:p>
          <a:p>
            <a:pPr marL="12700">
              <a:lnSpc>
                <a:spcPct val="100000"/>
              </a:lnSpc>
              <a:spcBef>
                <a:spcPts val="105"/>
              </a:spcBef>
            </a:pPr>
            <a:endParaRPr lang="en-US" sz="3000" dirty="0">
              <a:latin typeface="Hind Guntur Light" panose="02000000000000000000" pitchFamily="2" charset="0"/>
              <a:cs typeface="Hind Guntur Light" panose="02000000000000000000" pitchFamily="2" charset="0"/>
            </a:endParaRPr>
          </a:p>
          <a:p>
            <a:pPr marL="12700">
              <a:lnSpc>
                <a:spcPct val="100000"/>
              </a:lnSpc>
              <a:spcBef>
                <a:spcPts val="105"/>
              </a:spcBef>
            </a:pPr>
            <a:r>
              <a:rPr lang="en-US" sz="4000" b="1" dirty="0">
                <a:solidFill>
                  <a:srgbClr val="012F7F"/>
                </a:solidFill>
                <a:latin typeface="Hind Guntur Light" panose="02000000000000000000" pitchFamily="2" charset="0"/>
                <a:cs typeface="Hind Guntur Light" panose="02000000000000000000" pitchFamily="2" charset="0"/>
              </a:rPr>
              <a:t>Lowlight</a:t>
            </a:r>
          </a:p>
          <a:p>
            <a:pPr marL="469900" indent="-457200">
              <a:lnSpc>
                <a:spcPct val="100000"/>
              </a:lnSpc>
              <a:spcBef>
                <a:spcPts val="105"/>
              </a:spcBef>
              <a:buFont typeface="Wingdings" panose="05000000000000000000" pitchFamily="2" charset="2"/>
              <a:buChar char="v"/>
            </a:pPr>
            <a:r>
              <a:rPr lang="en-US" sz="3000" dirty="0">
                <a:latin typeface="Hind Guntur Light" panose="02000000000000000000" pitchFamily="2" charset="0"/>
                <a:cs typeface="Hind Guntur Light" panose="02000000000000000000" pitchFamily="2" charset="0"/>
              </a:rPr>
              <a:t>A shortage of vessels has delayed demobilization, keeping equipment on-site longer than planned. This has increased costs and disrupted timelines.</a:t>
            </a:r>
          </a:p>
          <a:p>
            <a:pPr marL="469900" indent="-457200">
              <a:lnSpc>
                <a:spcPct val="100000"/>
              </a:lnSpc>
              <a:spcBef>
                <a:spcPts val="105"/>
              </a:spcBef>
              <a:buFont typeface="Wingdings" panose="05000000000000000000" pitchFamily="2" charset="2"/>
              <a:buChar char="v"/>
            </a:pPr>
            <a:r>
              <a:rPr lang="en-US" sz="3000" dirty="0">
                <a:latin typeface="Hind Guntur Light" panose="02000000000000000000" pitchFamily="2" charset="0"/>
                <a:cs typeface="Hind Guntur Light" panose="02000000000000000000" pitchFamily="2" charset="0"/>
              </a:rPr>
              <a:t>An additional obstruction has been detected at a specific hang-up depth, requiring a camera inspection to determine the exact cause.</a:t>
            </a:r>
          </a:p>
          <a:p>
            <a:pPr marL="469900" indent="-457200">
              <a:lnSpc>
                <a:spcPct val="100000"/>
              </a:lnSpc>
              <a:spcBef>
                <a:spcPts val="105"/>
              </a:spcBef>
              <a:buFont typeface="Wingdings" panose="05000000000000000000" pitchFamily="2" charset="2"/>
              <a:buChar char="v"/>
            </a:pPr>
            <a:r>
              <a:rPr lang="en-US" sz="3000" dirty="0">
                <a:latin typeface="Hind Guntur Light" panose="02000000000000000000" pitchFamily="2" charset="0"/>
                <a:cs typeface="Hind Guntur Light" panose="02000000000000000000" pitchFamily="2" charset="0"/>
              </a:rPr>
              <a:t>Severe weather has limited safe working periods, slowing down CTU operations. This has led to</a:t>
            </a:r>
          </a:p>
          <a:p>
            <a:pPr marL="469900" indent="-457200">
              <a:lnSpc>
                <a:spcPct val="100000"/>
              </a:lnSpc>
              <a:spcBef>
                <a:spcPts val="105"/>
              </a:spcBef>
              <a:buFont typeface="Wingdings" panose="05000000000000000000" pitchFamily="2" charset="2"/>
              <a:buChar char="v"/>
            </a:pPr>
            <a:r>
              <a:rPr lang="en-US" sz="3000" dirty="0">
                <a:latin typeface="Hind Guntur Light" panose="02000000000000000000" pitchFamily="2" charset="0"/>
                <a:cs typeface="Hind Guntur Light" panose="02000000000000000000" pitchFamily="2" charset="0"/>
              </a:rPr>
              <a:t>extended timelines and increased costs.</a:t>
            </a:r>
          </a:p>
          <a:p>
            <a:pPr marL="469900" indent="-457200">
              <a:lnSpc>
                <a:spcPct val="100000"/>
              </a:lnSpc>
              <a:spcBef>
                <a:spcPts val="105"/>
              </a:spcBef>
              <a:buFont typeface="Wingdings" panose="05000000000000000000" pitchFamily="2" charset="2"/>
              <a:buChar char="v"/>
            </a:pPr>
            <a:r>
              <a:rPr lang="en-US" sz="3000" dirty="0">
                <a:latin typeface="Hind Guntur Light" panose="02000000000000000000" pitchFamily="2" charset="0"/>
                <a:cs typeface="Hind Guntur Light" panose="02000000000000000000" pitchFamily="2" charset="0"/>
              </a:rPr>
              <a:t>Unsuccessful to achieve the full objective of the campaign to perform add perforation at Zone E34A (2,740 m – 2,749 m MDDF).</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5833895"/>
          </a:xfrm>
          <a:custGeom>
            <a:avLst/>
            <a:gdLst/>
            <a:ahLst/>
            <a:cxnLst/>
            <a:rect l="l" t="t" r="r" b="b"/>
            <a:pathLst>
              <a:path w="18288000" h="5833895">
                <a:moveTo>
                  <a:pt x="0" y="0"/>
                </a:moveTo>
                <a:lnTo>
                  <a:pt x="18288000" y="0"/>
                </a:lnTo>
                <a:lnTo>
                  <a:pt x="18288000" y="5833895"/>
                </a:lnTo>
                <a:lnTo>
                  <a:pt x="0" y="5833895"/>
                </a:lnTo>
                <a:lnTo>
                  <a:pt x="0" y="0"/>
                </a:lnTo>
                <a:close/>
              </a:path>
            </a:pathLst>
          </a:custGeom>
          <a:blipFill>
            <a:blip r:embed="rId2"/>
            <a:stretch>
              <a:fillRect t="-74568" b="-33503"/>
            </a:stretch>
          </a:blipFill>
        </p:spPr>
        <p:txBody>
          <a:bodyPr/>
          <a:lstStyle/>
          <a:p>
            <a:endParaRPr lang="en-US"/>
          </a:p>
        </p:txBody>
      </p:sp>
      <p:sp>
        <p:nvSpPr>
          <p:cNvPr id="3" name="TextBox 3"/>
          <p:cNvSpPr txBox="1"/>
          <p:nvPr/>
        </p:nvSpPr>
        <p:spPr>
          <a:xfrm>
            <a:off x="5205259" y="7517692"/>
            <a:ext cx="7877483" cy="1400175"/>
          </a:xfrm>
          <a:prstGeom prst="rect">
            <a:avLst/>
          </a:prstGeom>
        </p:spPr>
        <p:txBody>
          <a:bodyPr lIns="0" tIns="0" rIns="0" bIns="0" rtlCol="0" anchor="t">
            <a:spAutoFit/>
          </a:bodyPr>
          <a:lstStyle/>
          <a:p>
            <a:pPr algn="ctr">
              <a:lnSpc>
                <a:spcPts val="11040"/>
              </a:lnSpc>
            </a:pPr>
            <a:r>
              <a:rPr lang="en-US" sz="9200">
                <a:solidFill>
                  <a:srgbClr val="012F7F"/>
                </a:solidFill>
                <a:latin typeface="League Spartan"/>
                <a:ea typeface="League Spartan"/>
                <a:cs typeface="League Spartan"/>
                <a:sym typeface="League Spartan"/>
              </a:rPr>
              <a:t>THANK YOU</a:t>
            </a:r>
          </a:p>
        </p:txBody>
      </p:sp>
      <p:sp>
        <p:nvSpPr>
          <p:cNvPr id="4" name="Freeform 4"/>
          <p:cNvSpPr/>
          <p:nvPr/>
        </p:nvSpPr>
        <p:spPr>
          <a:xfrm rot="-10800000">
            <a:off x="7895800" y="3428523"/>
            <a:ext cx="18727000" cy="3347451"/>
          </a:xfrm>
          <a:custGeom>
            <a:avLst/>
            <a:gdLst/>
            <a:ahLst/>
            <a:cxnLst/>
            <a:rect l="l" t="t" r="r" b="b"/>
            <a:pathLst>
              <a:path w="18727000" h="3347451">
                <a:moveTo>
                  <a:pt x="0" y="0"/>
                </a:moveTo>
                <a:lnTo>
                  <a:pt x="18727000" y="0"/>
                </a:lnTo>
                <a:lnTo>
                  <a:pt x="18727000" y="3347452"/>
                </a:lnTo>
                <a:lnTo>
                  <a:pt x="0" y="334745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a:off x="-8623787" y="4870328"/>
            <a:ext cx="18727000" cy="3347451"/>
          </a:xfrm>
          <a:custGeom>
            <a:avLst/>
            <a:gdLst/>
            <a:ahLst/>
            <a:cxnLst/>
            <a:rect l="l" t="t" r="r" b="b"/>
            <a:pathLst>
              <a:path w="18727000" h="3347451">
                <a:moveTo>
                  <a:pt x="0" y="0"/>
                </a:moveTo>
                <a:lnTo>
                  <a:pt x="18727000" y="0"/>
                </a:lnTo>
                <a:lnTo>
                  <a:pt x="18727000" y="3347452"/>
                </a:lnTo>
                <a:lnTo>
                  <a:pt x="0" y="334745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6" name="Freeform 6"/>
          <p:cNvSpPr/>
          <p:nvPr/>
        </p:nvSpPr>
        <p:spPr>
          <a:xfrm rot="-10732608">
            <a:off x="7908425" y="5383764"/>
            <a:ext cx="9527354" cy="1381466"/>
          </a:xfrm>
          <a:custGeom>
            <a:avLst/>
            <a:gdLst/>
            <a:ahLst/>
            <a:cxnLst/>
            <a:rect l="l" t="t" r="r" b="b"/>
            <a:pathLst>
              <a:path w="9527354" h="1381466">
                <a:moveTo>
                  <a:pt x="0" y="0"/>
                </a:moveTo>
                <a:lnTo>
                  <a:pt x="9527354" y="0"/>
                </a:lnTo>
                <a:lnTo>
                  <a:pt x="9527354" y="1381467"/>
                </a:lnTo>
                <a:lnTo>
                  <a:pt x="0" y="138146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p:cNvSpPr/>
          <p:nvPr/>
        </p:nvSpPr>
        <p:spPr>
          <a:xfrm rot="67391">
            <a:off x="563234" y="4881072"/>
            <a:ext cx="9527354" cy="1381466"/>
          </a:xfrm>
          <a:custGeom>
            <a:avLst/>
            <a:gdLst/>
            <a:ahLst/>
            <a:cxnLst/>
            <a:rect l="l" t="t" r="r" b="b"/>
            <a:pathLst>
              <a:path w="9527354" h="1381466">
                <a:moveTo>
                  <a:pt x="0" y="0"/>
                </a:moveTo>
                <a:lnTo>
                  <a:pt x="9527354" y="0"/>
                </a:lnTo>
                <a:lnTo>
                  <a:pt x="9527354" y="1381467"/>
                </a:lnTo>
                <a:lnTo>
                  <a:pt x="0" y="138146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8785</TotalTime>
  <Words>4671</Words>
  <Application>Microsoft Macintosh PowerPoint</Application>
  <PresentationFormat>Custom</PresentationFormat>
  <Paragraphs>750</Paragraphs>
  <Slides>46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Hind Guntur Light</vt:lpstr>
      <vt:lpstr>Wingdings</vt:lpstr>
      <vt:lpstr>League Spartan</vt:lpstr>
      <vt:lpstr>Hind Guntur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White Smoke Lapis Blue And Light Orange Modern Oil And Gas Industry Presentation</dc:title>
  <cp:lastModifiedBy>Microsoft Office User</cp:lastModifiedBy>
  <cp:revision>19</cp:revision>
  <dcterms:created xsi:type="dcterms:W3CDTF">2006-08-16T00:00:00Z</dcterms:created>
  <dcterms:modified xsi:type="dcterms:W3CDTF">2025-01-23T12:49:08Z</dcterms:modified>
  <dc:identifier>DAGbemUsiz4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c03ad7b2-93d4-41e9-a098-b1febc82f3d0_Enabled">
    <vt:lpwstr>true</vt:lpwstr>
  </property>
  <property fmtid="{D5CDD505-2E9C-101B-9397-08002B2CF9AE}" pid="3" name="MSIP_Label_c03ad7b2-93d4-41e9-a098-b1febc82f3d0_SetDate">
    <vt:lpwstr>2025-01-13T08:52:31Z</vt:lpwstr>
  </property>
  <property fmtid="{D5CDD505-2E9C-101B-9397-08002B2CF9AE}" pid="4" name="MSIP_Label_c03ad7b2-93d4-41e9-a098-b1febc82f3d0_Method">
    <vt:lpwstr>Privileged</vt:lpwstr>
  </property>
  <property fmtid="{D5CDD505-2E9C-101B-9397-08002B2CF9AE}" pid="5" name="MSIP_Label_c03ad7b2-93d4-41e9-a098-b1febc82f3d0_Name">
    <vt:lpwstr>c03ad7b2-93d4-41e9-a098-b1febc82f3d0</vt:lpwstr>
  </property>
  <property fmtid="{D5CDD505-2E9C-101B-9397-08002B2CF9AE}" pid="6" name="MSIP_Label_c03ad7b2-93d4-41e9-a098-b1febc82f3d0_SiteId">
    <vt:lpwstr>3b2e8941-7948-4131-978a-b2dfc7295091</vt:lpwstr>
  </property>
  <property fmtid="{D5CDD505-2E9C-101B-9397-08002B2CF9AE}" pid="7" name="MSIP_Label_c03ad7b2-93d4-41e9-a098-b1febc82f3d0_ActionId">
    <vt:lpwstr>a3517051-6eb7-4408-98ff-3d6ede645af4</vt:lpwstr>
  </property>
  <property fmtid="{D5CDD505-2E9C-101B-9397-08002B2CF9AE}" pid="8" name="MSIP_Label_c03ad7b2-93d4-41e9-a098-b1febc82f3d0_ContentBits">
    <vt:lpwstr>1</vt:lpwstr>
  </property>
  <property fmtid="{D5CDD505-2E9C-101B-9397-08002B2CF9AE}" pid="9" name="ClassificationContentMarkingHeaderLocations">
    <vt:lpwstr>Office Theme:8</vt:lpwstr>
  </property>
  <property fmtid="{D5CDD505-2E9C-101B-9397-08002B2CF9AE}" pid="10" name="ClassificationContentMarkingHeaderText">
    <vt:lpwstr>[Open]</vt:lpwstr>
  </property>
</Properties>
</file>