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2"/>
    <p:sldId id="272" r:id="rId3"/>
    <p:sldId id="290" r:id="rId4"/>
    <p:sldId id="287" r:id="rId5"/>
    <p:sldId id="288" r:id="rId6"/>
    <p:sldId id="289" r:id="rId7"/>
    <p:sldId id="302" r:id="rId8"/>
    <p:sldId id="304" r:id="rId9"/>
    <p:sldId id="291" r:id="rId10"/>
    <p:sldId id="292" r:id="rId11"/>
    <p:sldId id="305" r:id="rId12"/>
    <p:sldId id="301" r:id="rId13"/>
    <p:sldId id="293" r:id="rId14"/>
    <p:sldId id="307" r:id="rId15"/>
    <p:sldId id="297" r:id="rId16"/>
    <p:sldId id="295" r:id="rId17"/>
    <p:sldId id="299" r:id="rId18"/>
    <p:sldId id="308" r:id="rId19"/>
    <p:sldId id="306" r:id="rId20"/>
    <p:sldId id="298" r:id="rId21"/>
    <p:sldId id="303" r:id="rId22"/>
  </p:sldIdLst>
  <p:sldSz cx="12192000" cy="6858000"/>
  <p:notesSz cx="7102475" cy="102330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Kirk" initials="NK" lastIdx="1" clrIdx="0">
    <p:extLst>
      <p:ext uri="{19B8F6BF-5375-455C-9EA6-DF929625EA0E}">
        <p15:presenceInfo xmlns:p15="http://schemas.microsoft.com/office/powerpoint/2012/main" userId="S::NormanKirk@kaseum.com::ebd7f547-c199-404b-8b89-15bc23572a2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53" autoAdjust="0"/>
    <p:restoredTop sz="94660"/>
  </p:normalViewPr>
  <p:slideViewPr>
    <p:cSldViewPr snapToGrid="0">
      <p:cViewPr varScale="1">
        <p:scale>
          <a:sx n="86" d="100"/>
          <a:sy n="86" d="100"/>
        </p:scale>
        <p:origin x="499"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3077739" cy="513429"/>
          </a:xfrm>
          <a:prstGeom prst="rect">
            <a:avLst/>
          </a:prstGeom>
        </p:spPr>
        <p:txBody>
          <a:bodyPr vert="horz" lIns="94769" tIns="47385" rIns="94769" bIns="47385" rtlCol="0"/>
          <a:lstStyle>
            <a:lvl1pPr algn="l">
              <a:defRPr sz="1200"/>
            </a:lvl1pPr>
          </a:lstStyle>
          <a:p>
            <a:endParaRPr lang="en-GB" dirty="0"/>
          </a:p>
        </p:txBody>
      </p:sp>
      <p:sp>
        <p:nvSpPr>
          <p:cNvPr id="3" name="Date Placeholder 2"/>
          <p:cNvSpPr>
            <a:spLocks noGrp="1"/>
          </p:cNvSpPr>
          <p:nvPr>
            <p:ph type="dt" idx="1"/>
          </p:nvPr>
        </p:nvSpPr>
        <p:spPr>
          <a:xfrm>
            <a:off x="4023094" y="1"/>
            <a:ext cx="3077739" cy="513429"/>
          </a:xfrm>
          <a:prstGeom prst="rect">
            <a:avLst/>
          </a:prstGeom>
        </p:spPr>
        <p:txBody>
          <a:bodyPr vert="horz" lIns="94769" tIns="47385" rIns="94769" bIns="47385" rtlCol="0"/>
          <a:lstStyle>
            <a:lvl1pPr algn="r">
              <a:defRPr sz="1200"/>
            </a:lvl1pPr>
          </a:lstStyle>
          <a:p>
            <a:fld id="{770296D5-7ED6-484B-825B-5525E89B5F6B}" type="datetimeFigureOut">
              <a:rPr lang="en-GB" smtClean="0"/>
              <a:t>07/01/2021</a:t>
            </a:fld>
            <a:endParaRPr lang="en-GB" dirty="0"/>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4769" tIns="47385" rIns="94769" bIns="47385" rtlCol="0" anchor="ctr"/>
          <a:lstStyle/>
          <a:p>
            <a:endParaRPr lang="en-GB" dirty="0"/>
          </a:p>
        </p:txBody>
      </p:sp>
      <p:sp>
        <p:nvSpPr>
          <p:cNvPr id="5" name="Notes Placeholder 4"/>
          <p:cNvSpPr>
            <a:spLocks noGrp="1"/>
          </p:cNvSpPr>
          <p:nvPr>
            <p:ph type="body" sz="quarter" idx="3"/>
          </p:nvPr>
        </p:nvSpPr>
        <p:spPr>
          <a:xfrm>
            <a:off x="710248" y="4924643"/>
            <a:ext cx="5681980" cy="4029254"/>
          </a:xfrm>
          <a:prstGeom prst="rect">
            <a:avLst/>
          </a:prstGeom>
        </p:spPr>
        <p:txBody>
          <a:bodyPr vert="horz" lIns="94769" tIns="47385" rIns="94769" bIns="4738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719600"/>
            <a:ext cx="3077739" cy="513428"/>
          </a:xfrm>
          <a:prstGeom prst="rect">
            <a:avLst/>
          </a:prstGeom>
        </p:spPr>
        <p:txBody>
          <a:bodyPr vert="horz" lIns="94769" tIns="47385" rIns="94769" bIns="47385" rtlCol="0" anchor="b"/>
          <a:lstStyle>
            <a:lvl1pPr algn="l">
              <a:defRPr sz="1200"/>
            </a:lvl1pPr>
          </a:lstStyle>
          <a:p>
            <a:endParaRPr lang="en-GB" dirty="0"/>
          </a:p>
        </p:txBody>
      </p:sp>
      <p:sp>
        <p:nvSpPr>
          <p:cNvPr id="7" name="Slide Number Placeholder 6"/>
          <p:cNvSpPr>
            <a:spLocks noGrp="1"/>
          </p:cNvSpPr>
          <p:nvPr>
            <p:ph type="sldNum" sz="quarter" idx="5"/>
          </p:nvPr>
        </p:nvSpPr>
        <p:spPr>
          <a:xfrm>
            <a:off x="4023094" y="9719600"/>
            <a:ext cx="3077739" cy="513428"/>
          </a:xfrm>
          <a:prstGeom prst="rect">
            <a:avLst/>
          </a:prstGeom>
        </p:spPr>
        <p:txBody>
          <a:bodyPr vert="horz" lIns="94769" tIns="47385" rIns="94769" bIns="47385" rtlCol="0" anchor="b"/>
          <a:lstStyle>
            <a:lvl1pPr algn="r">
              <a:defRPr sz="1200"/>
            </a:lvl1pPr>
          </a:lstStyle>
          <a:p>
            <a:fld id="{F267AFA8-31E0-4DA9-968D-A3CA4E311F25}" type="slidenum">
              <a:rPr lang="en-GB" smtClean="0"/>
              <a:t>‹#›</a:t>
            </a:fld>
            <a:endParaRPr lang="en-GB" dirty="0"/>
          </a:p>
        </p:txBody>
      </p:sp>
    </p:spTree>
    <p:extLst>
      <p:ext uri="{BB962C8B-B14F-4D97-AF65-F5344CB8AC3E}">
        <p14:creationId xmlns:p14="http://schemas.microsoft.com/office/powerpoint/2010/main" val="2392165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B1E9F3-7B99-4CF2-9ABF-1F7008BBE76B}"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E56EC5E0-322B-4045-B266-4D148F866262}"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E3754F9-AF5D-474C-AAE1-713102D4C137}"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E2E0422-5DD3-4277-BFAD-469FFF72C938}" type="datetime1">
              <a:rPr lang="en-US" smtClean="0"/>
              <a:t>1/7/2021</a:t>
            </a:fld>
            <a:endParaRPr lang="en-US" dirty="0"/>
          </a:p>
        </p:txBody>
      </p:sp>
      <p:sp>
        <p:nvSpPr>
          <p:cNvPr id="6" name="Footer Placeholder 5"/>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EACD5D-19EF-42BD-8860-7DB7CFCC2D49}" type="datetime1">
              <a:rPr lang="en-US" smtClean="0"/>
              <a:t>1/7/2021</a:t>
            </a:fld>
            <a:endParaRPr lang="en-US" dirty="0"/>
          </a:p>
        </p:txBody>
      </p:sp>
      <p:sp>
        <p:nvSpPr>
          <p:cNvPr id="8" name="Footer Placeholder 7"/>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2304283-0E1F-4BAC-AF1D-6C176A820F31}" type="datetime1">
              <a:rPr lang="en-US" smtClean="0"/>
              <a:t>1/7/2021</a:t>
            </a:fld>
            <a:endParaRPr lang="en-US" dirty="0"/>
          </a:p>
        </p:txBody>
      </p:sp>
      <p:sp>
        <p:nvSpPr>
          <p:cNvPr id="5" name="Footer Placeholder 3"/>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3F0DE66-B2FF-48B3-8CFE-545888098990}" type="datetime1">
              <a:rPr lang="en-US" smtClean="0"/>
              <a:t>1/7/2021</a:t>
            </a:fld>
            <a:endParaRPr lang="en-US" dirty="0"/>
          </a:p>
        </p:txBody>
      </p:sp>
      <p:sp>
        <p:nvSpPr>
          <p:cNvPr id="5" name="Footer Placeholder 2"/>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BE8FF6DD-2E43-4BDC-92EB-E67B65BA86F0}" type="datetime1">
              <a:rPr lang="en-US" smtClean="0"/>
              <a:t>1/7/2021</a:t>
            </a:fld>
            <a:endParaRPr lang="en-US" dirty="0"/>
          </a:p>
        </p:txBody>
      </p:sp>
      <p:sp>
        <p:nvSpPr>
          <p:cNvPr id="5" name="Footer Placeholder 5"/>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C58BB59-8D21-4F76-A4D2-35F7F670C54C}" type="datetime1">
              <a:rPr lang="en-US" smtClean="0"/>
              <a:t>1/7/2021</a:t>
            </a:fld>
            <a:endParaRPr lang="en-US" dirty="0"/>
          </a:p>
        </p:txBody>
      </p:sp>
      <p:sp>
        <p:nvSpPr>
          <p:cNvPr id="6" name="Footer Placeholder 5"/>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DC124A0-4EFA-46A2-B26E-DE79F4F787BD}" type="datetime1">
              <a:rPr lang="en-US" smtClean="0"/>
              <a:t>1/7/2021</a:t>
            </a:fld>
            <a:endParaRPr lang="en-US" dirty="0"/>
          </a:p>
        </p:txBody>
      </p:sp>
      <p:sp>
        <p:nvSpPr>
          <p:cNvPr id="6" name="Footer Placeholder 5"/>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4B1892A-2919-429E-A825-616052BC7316}"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368B33B-4364-4478-B7BD-8BC7603005EB}"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AC733FB-FEFA-40E4-BD4B-D467B93FC4B4}"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393D8DB-9CEA-4E87-811E-D1D93CEEC365}" type="datetime1">
              <a:rPr lang="en-US" smtClean="0"/>
              <a:t>1/7/2021</a:t>
            </a:fld>
            <a:endParaRPr lang="en-US" dirty="0"/>
          </a:p>
        </p:txBody>
      </p:sp>
      <p:sp>
        <p:nvSpPr>
          <p:cNvPr id="4"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6635011-3AB4-444A-A71F-63BC2EC75991}" type="datetime1">
              <a:rPr lang="en-US" smtClean="0"/>
              <a:t>1/7/2021</a:t>
            </a:fld>
            <a:endParaRPr lang="en-US" dirty="0"/>
          </a:p>
        </p:txBody>
      </p:sp>
      <p:sp>
        <p:nvSpPr>
          <p:cNvPr id="4"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04C6F4-80E5-4A1F-BF95-DB38F3D54D5D}"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3E8CF9-4843-46DD-951E-A7BCD7BCB023}" type="datetime1">
              <a:rPr lang="en-US" smtClean="0"/>
              <a:t>1/7/2021</a:t>
            </a:fld>
            <a:endParaRPr lang="en-US" dirty="0"/>
          </a:p>
        </p:txBody>
      </p:sp>
      <p:sp>
        <p:nvSpPr>
          <p:cNvPr id="5" name="Footer Placeholder 4"/>
          <p:cNvSpPr>
            <a:spLocks noGrp="1"/>
          </p:cNvSpPr>
          <p:nvPr>
            <p:ph type="ftr" sz="quarter" idx="11"/>
          </p:nvPr>
        </p:nvSpPr>
        <p:spPr/>
        <p:txBody>
          <a:body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duotone>
              <a:schemeClr val="bg2">
                <a:shade val="69000"/>
                <a:hueMod val="108000"/>
                <a:satMod val="164000"/>
                <a:lumMod val="74000"/>
              </a:schemeClr>
              <a:schemeClr val="bg2">
                <a:tint val="96000"/>
                <a:hueMod val="88000"/>
                <a:satMod val="140000"/>
                <a:lumMod val="132000"/>
              </a:schemeClr>
            </a:duotone>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cstate="email">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cstate="email">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cstate="email">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cstate="email">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B9DFCF1-F183-4376-BA2F-6F6F129BAD34}" type="datetime1">
              <a:rPr lang="en-US" smtClean="0"/>
              <a:t>1/7/2021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GB" dirty="0"/>
              <a:t>Copyright Kaseum Holdings Ltd.   Confidential - Not to be copied or used without permission of Kaseum Holdings Ltd</a:t>
            </a:r>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K-Set (Patent APPLIED FOR)</a:t>
            </a:r>
          </a:p>
        </p:txBody>
      </p:sp>
      <p:sp>
        <p:nvSpPr>
          <p:cNvPr id="4"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6" name="Picture 5">
            <a:extLst>
              <a:ext uri="{FF2B5EF4-FFF2-40B4-BE49-F238E27FC236}">
                <a16:creationId xmlns:a16="http://schemas.microsoft.com/office/drawing/2014/main" id="{2AAC9AAF-7E8E-4AFF-B591-D548765C3380}"/>
              </a:ext>
            </a:extLst>
          </p:cNvPr>
          <p:cNvPicPr>
            <a:picLocks noChangeAspect="1"/>
          </p:cNvPicPr>
          <p:nvPr/>
        </p:nvPicPr>
        <p:blipFill>
          <a:blip r:embed="rId2"/>
          <a:stretch>
            <a:fillRect/>
          </a:stretch>
        </p:blipFill>
        <p:spPr>
          <a:xfrm>
            <a:off x="1256545" y="3892347"/>
            <a:ext cx="3721341" cy="754192"/>
          </a:xfrm>
          <a:prstGeom prst="rect">
            <a:avLst/>
          </a:prstGeom>
        </p:spPr>
      </p:pic>
    </p:spTree>
    <p:extLst>
      <p:ext uri="{BB962C8B-B14F-4D97-AF65-F5344CB8AC3E}">
        <p14:creationId xmlns:p14="http://schemas.microsoft.com/office/powerpoint/2010/main" val="2126361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188335" cy="1400530"/>
          </a:xfrm>
        </p:spPr>
        <p:txBody>
          <a:bodyPr/>
          <a:lstStyle/>
          <a:p>
            <a:r>
              <a:rPr lang="en-GB" dirty="0"/>
              <a:t>Setting Tool – the “K-Set”</a:t>
            </a:r>
          </a:p>
        </p:txBody>
      </p:sp>
      <p:sp>
        <p:nvSpPr>
          <p:cNvPr id="3" name="Content Placeholder 2"/>
          <p:cNvSpPr>
            <a:spLocks noGrp="1"/>
          </p:cNvSpPr>
          <p:nvPr>
            <p:ph idx="1"/>
          </p:nvPr>
        </p:nvSpPr>
        <p:spPr>
          <a:xfrm>
            <a:off x="1091162" y="2717538"/>
            <a:ext cx="10678239" cy="3410700"/>
          </a:xfrm>
        </p:spPr>
        <p:txBody>
          <a:bodyPr>
            <a:normAutofit lnSpcReduction="10000"/>
          </a:bodyPr>
          <a:lstStyle/>
          <a:p>
            <a:pPr lvl="0"/>
            <a:r>
              <a:rPr lang="en-GB" sz="1800" dirty="0"/>
              <a:t>Non-explosive plug setting tool rated to 15,000psi/135°C for 6 Hrs (HT 225 °C with Flask)</a:t>
            </a:r>
          </a:p>
          <a:p>
            <a:pPr lvl="0"/>
            <a:r>
              <a:rPr lang="en-GB" sz="1800" dirty="0"/>
              <a:t>Very short length: &lt;50” O.A.L with 10” stroke as standard</a:t>
            </a:r>
            <a:endParaRPr lang="en-GB" sz="1800" b="1" dirty="0"/>
          </a:p>
          <a:p>
            <a:pPr lvl="0"/>
            <a:r>
              <a:rPr lang="en-GB" sz="1800" dirty="0"/>
              <a:t>Nominal-Max Output force: 60-90klbs (3.6”), 40-50klbs (2.720”), 30-40klbs (2.125”)</a:t>
            </a:r>
          </a:p>
          <a:p>
            <a:pPr lvl="0"/>
            <a:r>
              <a:rPr lang="en-GB" sz="1800" dirty="0"/>
              <a:t>Industry standard connections: Baker #20(3.6”), #10(2.720”), Owen MSST (2.125”)</a:t>
            </a:r>
          </a:p>
          <a:p>
            <a:pPr lvl="0"/>
            <a:r>
              <a:rPr lang="en-GB" sz="1800" dirty="0"/>
              <a:t>No special software or surface power supply required</a:t>
            </a:r>
          </a:p>
          <a:p>
            <a:pPr lvl="0"/>
            <a:r>
              <a:rPr lang="en-GB" sz="1800" dirty="0"/>
              <a:t>Simple to use and virtually no redress costs</a:t>
            </a:r>
          </a:p>
          <a:p>
            <a:pPr lvl="0"/>
            <a:r>
              <a:rPr lang="en-GB" sz="1800" dirty="0"/>
              <a:t>Suitable for use on </a:t>
            </a:r>
            <a:r>
              <a:rPr lang="en-GB" sz="1800" b="1" u="sng" dirty="0"/>
              <a:t>any</a:t>
            </a:r>
            <a:r>
              <a:rPr lang="en-GB" sz="1800" dirty="0"/>
              <a:t> conveyance method including:</a:t>
            </a:r>
          </a:p>
          <a:p>
            <a:pPr lvl="1"/>
            <a:r>
              <a:rPr lang="en-GB" sz="1600" dirty="0"/>
              <a:t> e-line, slickline, e-slickline or coil tubing</a:t>
            </a:r>
          </a:p>
          <a:p>
            <a:r>
              <a:rPr lang="en-GB" sz="1800" b="1" dirty="0"/>
              <a:t>Modular</a:t>
            </a:r>
            <a:r>
              <a:rPr lang="en-GB" sz="1800" dirty="0"/>
              <a:t> and simple design which is </a:t>
            </a:r>
            <a:r>
              <a:rPr lang="en-GB" sz="1800" b="1" u="sng" dirty="0"/>
              <a:t>cost competitive</a:t>
            </a:r>
            <a:r>
              <a:rPr lang="en-GB" sz="1800" dirty="0"/>
              <a:t> with Baker E4</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9" name="Picture 8">
            <a:extLst>
              <a:ext uri="{FF2B5EF4-FFF2-40B4-BE49-F238E27FC236}">
                <a16:creationId xmlns:a16="http://schemas.microsoft.com/office/drawing/2014/main" id="{45795311-636F-4224-9DAF-605C181097B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682925" y="-3237749"/>
            <a:ext cx="826151" cy="10009673"/>
          </a:xfrm>
          <a:prstGeom prst="rect">
            <a:avLst/>
          </a:prstGeom>
        </p:spPr>
      </p:pic>
      <p:sp>
        <p:nvSpPr>
          <p:cNvPr id="11" name="TextBox 10">
            <a:extLst>
              <a:ext uri="{FF2B5EF4-FFF2-40B4-BE49-F238E27FC236}">
                <a16:creationId xmlns:a16="http://schemas.microsoft.com/office/drawing/2014/main" id="{8DCCFFCD-2767-4979-8C56-EB6E4F90550F}"/>
              </a:ext>
            </a:extLst>
          </p:cNvPr>
          <p:cNvSpPr txBox="1"/>
          <p:nvPr/>
        </p:nvSpPr>
        <p:spPr>
          <a:xfrm>
            <a:off x="10190544" y="2328274"/>
            <a:ext cx="1528877" cy="307777"/>
          </a:xfrm>
          <a:prstGeom prst="rect">
            <a:avLst/>
          </a:prstGeom>
          <a:noFill/>
        </p:spPr>
        <p:txBody>
          <a:bodyPr wrap="square" rtlCol="0">
            <a:spAutoFit/>
          </a:bodyPr>
          <a:lstStyle/>
          <a:p>
            <a:r>
              <a:rPr lang="en-GB" sz="1400" b="1" i="1" dirty="0">
                <a:latin typeface="+mj-lt"/>
                <a:ea typeface="+mj-ea"/>
                <a:cs typeface="+mj-cs"/>
              </a:rPr>
              <a:t>3.6” O.D. K-Set</a:t>
            </a:r>
          </a:p>
        </p:txBody>
      </p:sp>
      <p:sp>
        <p:nvSpPr>
          <p:cNvPr id="7" name="Rectangle: Rounded Corners 6">
            <a:extLst>
              <a:ext uri="{FF2B5EF4-FFF2-40B4-BE49-F238E27FC236}">
                <a16:creationId xmlns:a16="http://schemas.microsoft.com/office/drawing/2014/main" id="{5911A169-18E5-4256-B66F-0A97FF7366F1}"/>
              </a:ext>
            </a:extLst>
          </p:cNvPr>
          <p:cNvSpPr/>
          <p:nvPr/>
        </p:nvSpPr>
        <p:spPr>
          <a:xfrm>
            <a:off x="1652450" y="1229988"/>
            <a:ext cx="1317253"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extLst>
              <a:ext uri="{FF2B5EF4-FFF2-40B4-BE49-F238E27FC236}">
                <a16:creationId xmlns:a16="http://schemas.microsoft.com/office/drawing/2014/main" id="{6DF2EB66-F145-4FEF-9343-3D15B0271E3C}"/>
              </a:ext>
            </a:extLst>
          </p:cNvPr>
          <p:cNvSpPr/>
          <p:nvPr/>
        </p:nvSpPr>
        <p:spPr>
          <a:xfrm>
            <a:off x="3045204" y="1229988"/>
            <a:ext cx="1021312"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B7EEC12D-3670-4795-88C7-6B6C368A2B23}"/>
              </a:ext>
            </a:extLst>
          </p:cNvPr>
          <p:cNvSpPr/>
          <p:nvPr/>
        </p:nvSpPr>
        <p:spPr>
          <a:xfrm>
            <a:off x="4142016" y="1229988"/>
            <a:ext cx="1262351"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id="{ADBBBAC7-E7A9-488A-B158-308B298D878E}"/>
              </a:ext>
            </a:extLst>
          </p:cNvPr>
          <p:cNvSpPr/>
          <p:nvPr/>
        </p:nvSpPr>
        <p:spPr>
          <a:xfrm>
            <a:off x="5565529" y="1229988"/>
            <a:ext cx="5980359"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1BE7639E-EDA0-4450-82B3-BC39FB464FCC}"/>
              </a:ext>
            </a:extLst>
          </p:cNvPr>
          <p:cNvSpPr txBox="1"/>
          <p:nvPr/>
        </p:nvSpPr>
        <p:spPr>
          <a:xfrm>
            <a:off x="2000341" y="2328274"/>
            <a:ext cx="621469" cy="307777"/>
          </a:xfrm>
          <a:prstGeom prst="rect">
            <a:avLst/>
          </a:prstGeom>
          <a:noFill/>
        </p:spPr>
        <p:txBody>
          <a:bodyPr wrap="square" rtlCol="0">
            <a:spAutoFit/>
          </a:bodyPr>
          <a:lstStyle/>
          <a:p>
            <a:r>
              <a:rPr lang="en-US" sz="1400" b="1" i="1" dirty="0">
                <a:latin typeface="+mj-lt"/>
                <a:ea typeface="+mj-ea"/>
                <a:cs typeface="+mj-cs"/>
              </a:rPr>
              <a:t>P</a:t>
            </a:r>
            <a:r>
              <a:rPr lang="en-GB" sz="1400" b="1" i="1" dirty="0">
                <a:latin typeface="+mj-lt"/>
                <a:ea typeface="+mj-ea"/>
                <a:cs typeface="+mj-cs"/>
              </a:rPr>
              <a:t>CM</a:t>
            </a:r>
          </a:p>
        </p:txBody>
      </p:sp>
      <p:sp>
        <p:nvSpPr>
          <p:cNvPr id="14" name="TextBox 13">
            <a:extLst>
              <a:ext uri="{FF2B5EF4-FFF2-40B4-BE49-F238E27FC236}">
                <a16:creationId xmlns:a16="http://schemas.microsoft.com/office/drawing/2014/main" id="{8A846090-E857-4EC7-A33D-A164A2EC1F38}"/>
              </a:ext>
            </a:extLst>
          </p:cNvPr>
          <p:cNvSpPr txBox="1"/>
          <p:nvPr/>
        </p:nvSpPr>
        <p:spPr>
          <a:xfrm>
            <a:off x="3211204" y="2328274"/>
            <a:ext cx="689312" cy="307777"/>
          </a:xfrm>
          <a:prstGeom prst="rect">
            <a:avLst/>
          </a:prstGeom>
          <a:noFill/>
        </p:spPr>
        <p:txBody>
          <a:bodyPr wrap="square" rtlCol="0">
            <a:spAutoFit/>
          </a:bodyPr>
          <a:lstStyle/>
          <a:p>
            <a:r>
              <a:rPr lang="en-US" sz="1400" b="1" i="1" dirty="0">
                <a:latin typeface="+mj-lt"/>
                <a:ea typeface="+mj-ea"/>
                <a:cs typeface="+mj-cs"/>
              </a:rPr>
              <a:t>Motor</a:t>
            </a:r>
            <a:endParaRPr lang="en-GB" sz="1400" b="1" i="1" dirty="0">
              <a:latin typeface="+mj-lt"/>
              <a:ea typeface="+mj-ea"/>
              <a:cs typeface="+mj-cs"/>
            </a:endParaRPr>
          </a:p>
        </p:txBody>
      </p:sp>
      <p:sp>
        <p:nvSpPr>
          <p:cNvPr id="15" name="TextBox 14">
            <a:extLst>
              <a:ext uri="{FF2B5EF4-FFF2-40B4-BE49-F238E27FC236}">
                <a16:creationId xmlns:a16="http://schemas.microsoft.com/office/drawing/2014/main" id="{7E59B414-1552-48E7-BB77-CB60E0FC26D8}"/>
              </a:ext>
            </a:extLst>
          </p:cNvPr>
          <p:cNvSpPr txBox="1"/>
          <p:nvPr/>
        </p:nvSpPr>
        <p:spPr>
          <a:xfrm>
            <a:off x="4286557" y="2328274"/>
            <a:ext cx="973268" cy="307777"/>
          </a:xfrm>
          <a:prstGeom prst="rect">
            <a:avLst/>
          </a:prstGeom>
          <a:noFill/>
        </p:spPr>
        <p:txBody>
          <a:bodyPr wrap="square" rtlCol="0">
            <a:spAutoFit/>
          </a:bodyPr>
          <a:lstStyle/>
          <a:p>
            <a:r>
              <a:rPr lang="en-US" sz="1400" b="1" i="1" dirty="0">
                <a:latin typeface="+mj-lt"/>
                <a:ea typeface="+mj-ea"/>
                <a:cs typeface="+mj-cs"/>
              </a:rPr>
              <a:t>Gearbox</a:t>
            </a:r>
            <a:endParaRPr lang="en-GB" sz="1400" b="1" i="1" dirty="0">
              <a:latin typeface="+mj-lt"/>
              <a:ea typeface="+mj-ea"/>
              <a:cs typeface="+mj-cs"/>
            </a:endParaRPr>
          </a:p>
        </p:txBody>
      </p:sp>
      <p:sp>
        <p:nvSpPr>
          <p:cNvPr id="16" name="TextBox 15">
            <a:extLst>
              <a:ext uri="{FF2B5EF4-FFF2-40B4-BE49-F238E27FC236}">
                <a16:creationId xmlns:a16="http://schemas.microsoft.com/office/drawing/2014/main" id="{1FD116A7-28B5-435D-B5D3-44D67614DA3F}"/>
              </a:ext>
            </a:extLst>
          </p:cNvPr>
          <p:cNvSpPr txBox="1"/>
          <p:nvPr/>
        </p:nvSpPr>
        <p:spPr>
          <a:xfrm>
            <a:off x="6586659" y="2328274"/>
            <a:ext cx="1969049" cy="307777"/>
          </a:xfrm>
          <a:prstGeom prst="rect">
            <a:avLst/>
          </a:prstGeom>
          <a:noFill/>
        </p:spPr>
        <p:txBody>
          <a:bodyPr wrap="square" rtlCol="0">
            <a:spAutoFit/>
          </a:bodyPr>
          <a:lstStyle/>
          <a:p>
            <a:r>
              <a:rPr lang="en-US" sz="1400" b="1" i="1" dirty="0">
                <a:latin typeface="+mj-lt"/>
                <a:ea typeface="+mj-ea"/>
                <a:cs typeface="+mj-cs"/>
              </a:rPr>
              <a:t>Linear Actuator</a:t>
            </a:r>
            <a:endParaRPr lang="en-GB" sz="1400" b="1" i="1" dirty="0">
              <a:latin typeface="+mj-lt"/>
              <a:ea typeface="+mj-ea"/>
              <a:cs typeface="+mj-cs"/>
            </a:endParaRPr>
          </a:p>
        </p:txBody>
      </p:sp>
    </p:spTree>
    <p:extLst>
      <p:ext uri="{BB962C8B-B14F-4D97-AF65-F5344CB8AC3E}">
        <p14:creationId xmlns:p14="http://schemas.microsoft.com/office/powerpoint/2010/main" val="3185206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188335" cy="1400530"/>
          </a:xfrm>
        </p:spPr>
        <p:txBody>
          <a:bodyPr/>
          <a:lstStyle/>
          <a:p>
            <a:r>
              <a:rPr lang="en-GB" dirty="0"/>
              <a:t>PCM - Power/Comms/Electronics Module</a:t>
            </a:r>
          </a:p>
        </p:txBody>
      </p:sp>
      <p:sp>
        <p:nvSpPr>
          <p:cNvPr id="3" name="Content Placeholder 2"/>
          <p:cNvSpPr>
            <a:spLocks noGrp="1"/>
          </p:cNvSpPr>
          <p:nvPr>
            <p:ph idx="1"/>
          </p:nvPr>
        </p:nvSpPr>
        <p:spPr>
          <a:xfrm>
            <a:off x="328474" y="2602739"/>
            <a:ext cx="11292397" cy="3691073"/>
          </a:xfrm>
        </p:spPr>
        <p:txBody>
          <a:bodyPr>
            <a:normAutofit lnSpcReduction="10000"/>
          </a:bodyPr>
          <a:lstStyle/>
          <a:p>
            <a:pPr lvl="0"/>
            <a:r>
              <a:rPr lang="en-GB" sz="1400" dirty="0"/>
              <a:t>Low cost, </a:t>
            </a:r>
            <a:r>
              <a:rPr lang="en-GB" sz="1400" b="1" dirty="0">
                <a:solidFill>
                  <a:srgbClr val="FF0000"/>
                </a:solidFill>
              </a:rPr>
              <a:t>single use </a:t>
            </a:r>
            <a:r>
              <a:rPr lang="en-GB" sz="1400" b="1" dirty="0"/>
              <a:t>P</a:t>
            </a:r>
            <a:r>
              <a:rPr lang="en-GB" sz="1400" dirty="0"/>
              <a:t>ower/</a:t>
            </a:r>
            <a:r>
              <a:rPr lang="en-GB" sz="1400" b="1" dirty="0"/>
              <a:t>C</a:t>
            </a:r>
            <a:r>
              <a:rPr lang="en-GB" sz="1400" dirty="0"/>
              <a:t>omms/electronics </a:t>
            </a:r>
            <a:r>
              <a:rPr lang="en-GB" sz="1400" b="1" dirty="0"/>
              <a:t>M</a:t>
            </a:r>
            <a:r>
              <a:rPr lang="en-GB" sz="1400" dirty="0"/>
              <a:t>odule </a:t>
            </a:r>
            <a:r>
              <a:rPr lang="en-GB" sz="1400" b="1" dirty="0"/>
              <a:t>(PCM)</a:t>
            </a:r>
          </a:p>
          <a:p>
            <a:pPr lvl="0"/>
            <a:r>
              <a:rPr lang="en-GB" sz="1400" dirty="0"/>
              <a:t>Power delivered by Alkaline cells </a:t>
            </a:r>
            <a:r>
              <a:rPr lang="en-GB" sz="1400" b="1" i="1" dirty="0"/>
              <a:t>(no dangerous goods)</a:t>
            </a:r>
          </a:p>
          <a:p>
            <a:pPr lvl="0"/>
            <a:r>
              <a:rPr lang="en-GB" sz="1400" dirty="0"/>
              <a:t>Programmable via hand held programmer or laptop</a:t>
            </a:r>
          </a:p>
          <a:p>
            <a:pPr lvl="0"/>
            <a:r>
              <a:rPr lang="en-GB" sz="1400" dirty="0"/>
              <a:t>Contains: timer, motion sensor, memory and e-line interface for complete control</a:t>
            </a:r>
          </a:p>
          <a:p>
            <a:pPr lvl="0"/>
            <a:r>
              <a:rPr lang="en-GB" sz="1400" dirty="0"/>
              <a:t>PCM capacity – 1 x Surface Test, 12 Hours Logging, 1 x Downhole Set &amp; Tool Reset post-job </a:t>
            </a:r>
          </a:p>
          <a:p>
            <a:pPr lvl="0"/>
            <a:r>
              <a:rPr lang="en-GB" sz="1400" dirty="0"/>
              <a:t>Suitable for use on </a:t>
            </a:r>
            <a:r>
              <a:rPr lang="en-GB" sz="1400" b="1" u="sng" dirty="0"/>
              <a:t>any</a:t>
            </a:r>
            <a:r>
              <a:rPr lang="en-GB" sz="1400" dirty="0"/>
              <a:t> conveyance method including:</a:t>
            </a:r>
          </a:p>
          <a:p>
            <a:pPr lvl="1"/>
            <a:r>
              <a:rPr lang="en-GB" sz="1400" dirty="0"/>
              <a:t> E-Line, slickline, e-slickline or coil tubing</a:t>
            </a:r>
          </a:p>
          <a:p>
            <a:pPr lvl="0"/>
            <a:r>
              <a:rPr lang="en-GB" sz="1400" dirty="0"/>
              <a:t>PCM versions available: </a:t>
            </a:r>
          </a:p>
          <a:p>
            <a:pPr lvl="1"/>
            <a:r>
              <a:rPr lang="en-GB" sz="1400" dirty="0"/>
              <a:t>Slickline PCM, simple timer mode with acceleration to abort  option</a:t>
            </a:r>
          </a:p>
          <a:p>
            <a:pPr lvl="1"/>
            <a:r>
              <a:rPr lang="en-GB" sz="1400" dirty="0"/>
              <a:t>E-Line PCM, is our digital comms mode – compatible with CCL only (with diodes removed)</a:t>
            </a:r>
          </a:p>
          <a:p>
            <a:pPr lvl="1"/>
            <a:r>
              <a:rPr lang="en-GB" sz="1400" dirty="0"/>
              <a:t>Voltage Activated PCM is activated by a +</a:t>
            </a:r>
            <a:r>
              <a:rPr lang="en-GB" sz="1400" dirty="0" err="1"/>
              <a:t>ve</a:t>
            </a:r>
            <a:r>
              <a:rPr lang="en-GB" sz="1400" dirty="0"/>
              <a:t> or -</a:t>
            </a:r>
            <a:r>
              <a:rPr lang="en-GB" sz="1400" dirty="0" err="1"/>
              <a:t>ve</a:t>
            </a:r>
            <a:r>
              <a:rPr lang="en-GB" sz="1400" dirty="0"/>
              <a:t> 150Vdc pulse for 10s. Compatible with any toolstring.</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9" name="Picture 8">
            <a:extLst>
              <a:ext uri="{FF2B5EF4-FFF2-40B4-BE49-F238E27FC236}">
                <a16:creationId xmlns:a16="http://schemas.microsoft.com/office/drawing/2014/main" id="{45795311-636F-4224-9DAF-605C181097B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477030" y="-3412805"/>
            <a:ext cx="826151" cy="10359782"/>
          </a:xfrm>
          <a:prstGeom prst="rect">
            <a:avLst/>
          </a:prstGeom>
        </p:spPr>
      </p:pic>
      <p:sp>
        <p:nvSpPr>
          <p:cNvPr id="10" name="Rectangle: Rounded Corners 9">
            <a:extLst>
              <a:ext uri="{FF2B5EF4-FFF2-40B4-BE49-F238E27FC236}">
                <a16:creationId xmlns:a16="http://schemas.microsoft.com/office/drawing/2014/main" id="{645796E0-9286-4700-9E06-1B1A2F0A9E12}"/>
              </a:ext>
            </a:extLst>
          </p:cNvPr>
          <p:cNvSpPr/>
          <p:nvPr/>
        </p:nvSpPr>
        <p:spPr>
          <a:xfrm>
            <a:off x="1652450" y="1229988"/>
            <a:ext cx="1852778"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8DCCFFCD-2767-4979-8C56-EB6E4F90550F}"/>
              </a:ext>
            </a:extLst>
          </p:cNvPr>
          <p:cNvSpPr txBox="1"/>
          <p:nvPr/>
        </p:nvSpPr>
        <p:spPr>
          <a:xfrm>
            <a:off x="9309699" y="2294962"/>
            <a:ext cx="2459702" cy="307777"/>
          </a:xfrm>
          <a:prstGeom prst="rect">
            <a:avLst/>
          </a:prstGeom>
          <a:noFill/>
        </p:spPr>
        <p:txBody>
          <a:bodyPr wrap="square" rtlCol="0">
            <a:spAutoFit/>
          </a:bodyPr>
          <a:lstStyle/>
          <a:p>
            <a:r>
              <a:rPr lang="en-GB" sz="1400" b="1" i="1" dirty="0">
                <a:latin typeface="+mj-lt"/>
                <a:ea typeface="+mj-ea"/>
                <a:cs typeface="+mj-cs"/>
              </a:rPr>
              <a:t>3.6” O.D. K-Set</a:t>
            </a:r>
          </a:p>
        </p:txBody>
      </p:sp>
    </p:spTree>
    <p:extLst>
      <p:ext uri="{BB962C8B-B14F-4D97-AF65-F5344CB8AC3E}">
        <p14:creationId xmlns:p14="http://schemas.microsoft.com/office/powerpoint/2010/main" val="3473697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188335" cy="1400530"/>
          </a:xfrm>
        </p:spPr>
        <p:txBody>
          <a:bodyPr/>
          <a:lstStyle/>
          <a:p>
            <a:r>
              <a:rPr lang="en-GB" dirty="0"/>
              <a:t>Motor Module</a:t>
            </a:r>
          </a:p>
        </p:txBody>
      </p:sp>
      <p:sp>
        <p:nvSpPr>
          <p:cNvPr id="3" name="Content Placeholder 2"/>
          <p:cNvSpPr>
            <a:spLocks noGrp="1"/>
          </p:cNvSpPr>
          <p:nvPr>
            <p:ph idx="1"/>
          </p:nvPr>
        </p:nvSpPr>
        <p:spPr>
          <a:xfrm>
            <a:off x="1091163" y="2717538"/>
            <a:ext cx="7599303" cy="2484777"/>
          </a:xfrm>
        </p:spPr>
        <p:txBody>
          <a:bodyPr>
            <a:normAutofit/>
          </a:bodyPr>
          <a:lstStyle/>
          <a:p>
            <a:pPr lvl="0"/>
            <a:r>
              <a:rPr lang="en-GB" sz="1800" dirty="0"/>
              <a:t>48 Volt DC Motor</a:t>
            </a:r>
          </a:p>
          <a:p>
            <a:pPr lvl="0"/>
            <a:r>
              <a:rPr lang="en-GB" sz="1800" dirty="0"/>
              <a:t>Shock mounted</a:t>
            </a:r>
          </a:p>
          <a:p>
            <a:pPr lvl="0"/>
            <a:r>
              <a:rPr lang="en-GB" sz="1800" dirty="0"/>
              <a:t>Low cost </a:t>
            </a:r>
          </a:p>
          <a:p>
            <a:pPr lvl="0"/>
            <a:r>
              <a:rPr lang="en-GB" sz="1800" dirty="0"/>
              <a:t>Easy to replace in the field in less than 2 minutes</a:t>
            </a:r>
          </a:p>
          <a:p>
            <a:pPr lvl="1"/>
            <a:r>
              <a:rPr lang="en-GB" sz="1600" dirty="0"/>
              <a:t>Self-contained module</a:t>
            </a:r>
          </a:p>
          <a:p>
            <a:pPr lvl="1"/>
            <a:r>
              <a:rPr lang="en-GB" sz="1600" dirty="0"/>
              <a:t>No special tools to replace, no soldering, no wiring</a:t>
            </a:r>
          </a:p>
          <a:p>
            <a:pPr marL="457200" lvl="1" indent="0">
              <a:buNone/>
            </a:pPr>
            <a:endParaRPr lang="en-GB" sz="1600" dirty="0"/>
          </a:p>
          <a:p>
            <a:pPr lvl="1"/>
            <a:endParaRPr lang="en-GB" sz="1600" dirty="0"/>
          </a:p>
          <a:p>
            <a:pPr marL="457200" lvl="1" indent="0">
              <a:buNone/>
            </a:pPr>
            <a:endParaRPr lang="en-GB" sz="1600" dirty="0"/>
          </a:p>
          <a:p>
            <a:pPr lvl="0"/>
            <a:endParaRPr lang="en-GB" sz="1800" dirty="0"/>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9" name="Picture 8">
            <a:extLst>
              <a:ext uri="{FF2B5EF4-FFF2-40B4-BE49-F238E27FC236}">
                <a16:creationId xmlns:a16="http://schemas.microsoft.com/office/drawing/2014/main" id="{45795311-636F-4224-9DAF-605C181097B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682925" y="-3237749"/>
            <a:ext cx="826151" cy="10009673"/>
          </a:xfrm>
          <a:prstGeom prst="rect">
            <a:avLst/>
          </a:prstGeom>
        </p:spPr>
      </p:pic>
      <p:sp>
        <p:nvSpPr>
          <p:cNvPr id="10" name="Rectangle: Rounded Corners 9">
            <a:extLst>
              <a:ext uri="{FF2B5EF4-FFF2-40B4-BE49-F238E27FC236}">
                <a16:creationId xmlns:a16="http://schemas.microsoft.com/office/drawing/2014/main" id="{645796E0-9286-4700-9E06-1B1A2F0A9E12}"/>
              </a:ext>
            </a:extLst>
          </p:cNvPr>
          <p:cNvSpPr/>
          <p:nvPr/>
        </p:nvSpPr>
        <p:spPr>
          <a:xfrm>
            <a:off x="2628401" y="1229988"/>
            <a:ext cx="1852778"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8DCCFFCD-2767-4979-8C56-EB6E4F90550F}"/>
              </a:ext>
            </a:extLst>
          </p:cNvPr>
          <p:cNvSpPr txBox="1"/>
          <p:nvPr/>
        </p:nvSpPr>
        <p:spPr>
          <a:xfrm>
            <a:off x="9309699" y="2294962"/>
            <a:ext cx="2459702" cy="307777"/>
          </a:xfrm>
          <a:prstGeom prst="rect">
            <a:avLst/>
          </a:prstGeom>
          <a:noFill/>
        </p:spPr>
        <p:txBody>
          <a:bodyPr wrap="square" rtlCol="0">
            <a:spAutoFit/>
          </a:bodyPr>
          <a:lstStyle/>
          <a:p>
            <a:r>
              <a:rPr lang="en-GB" sz="1400" b="1" i="1" dirty="0"/>
              <a:t>3.6” O.D. K-Set</a:t>
            </a:r>
          </a:p>
        </p:txBody>
      </p:sp>
    </p:spTree>
    <p:extLst>
      <p:ext uri="{BB962C8B-B14F-4D97-AF65-F5344CB8AC3E}">
        <p14:creationId xmlns:p14="http://schemas.microsoft.com/office/powerpoint/2010/main" val="3793944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188335" cy="1400530"/>
          </a:xfrm>
        </p:spPr>
        <p:txBody>
          <a:bodyPr/>
          <a:lstStyle/>
          <a:p>
            <a:r>
              <a:rPr lang="en-GB" dirty="0"/>
              <a:t>Gearbox Module</a:t>
            </a:r>
          </a:p>
        </p:txBody>
      </p:sp>
      <p:sp>
        <p:nvSpPr>
          <p:cNvPr id="3" name="Content Placeholder 2"/>
          <p:cNvSpPr>
            <a:spLocks noGrp="1"/>
          </p:cNvSpPr>
          <p:nvPr>
            <p:ph idx="1"/>
          </p:nvPr>
        </p:nvSpPr>
        <p:spPr>
          <a:xfrm>
            <a:off x="436193" y="2717538"/>
            <a:ext cx="11690703" cy="2910474"/>
          </a:xfrm>
        </p:spPr>
        <p:txBody>
          <a:bodyPr>
            <a:normAutofit fontScale="92500" lnSpcReduction="10000"/>
          </a:bodyPr>
          <a:lstStyle/>
          <a:p>
            <a:pPr lvl="0"/>
            <a:r>
              <a:rPr lang="en-GB" sz="1800" dirty="0"/>
              <a:t>Custom-designed gearbox module takes the high speed rotational motion of the motor &amp; </a:t>
            </a:r>
          </a:p>
          <a:p>
            <a:pPr marL="0" lvl="0" indent="0">
              <a:buNone/>
            </a:pPr>
            <a:r>
              <a:rPr lang="en-GB" sz="1800" dirty="0"/>
              <a:t>      converts it to high torque output which is directly coupled to the Linear Actuator Module</a:t>
            </a:r>
          </a:p>
          <a:p>
            <a:pPr lvl="0"/>
            <a:r>
              <a:rPr lang="en-GB" sz="1800" dirty="0"/>
              <a:t>High shock protection (Patent Applied For)</a:t>
            </a:r>
          </a:p>
          <a:p>
            <a:pPr lvl="0"/>
            <a:r>
              <a:rPr lang="en-GB" sz="1800" dirty="0"/>
              <a:t>Standard Setting Speed at ½” / Minute </a:t>
            </a:r>
          </a:p>
          <a:p>
            <a:pPr lvl="0"/>
            <a:r>
              <a:rPr lang="en-GB" sz="1800" b="1" dirty="0"/>
              <a:t>4 x High Speed Gearbox option 2” / Minute (high speed for frac applications)</a:t>
            </a:r>
          </a:p>
          <a:p>
            <a:pPr lvl="0"/>
            <a:r>
              <a:rPr lang="en-GB" sz="1800" dirty="0"/>
              <a:t>Easy to replace in the field in less than 2 minutes</a:t>
            </a:r>
          </a:p>
          <a:p>
            <a:pPr lvl="1"/>
            <a:r>
              <a:rPr lang="en-GB" sz="1600" dirty="0"/>
              <a:t>Self-contained module</a:t>
            </a:r>
          </a:p>
          <a:p>
            <a:pPr lvl="1"/>
            <a:r>
              <a:rPr lang="en-GB" sz="1600" dirty="0"/>
              <a:t>No special tools to replace, no soldering, no wiring</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9" name="Picture 8">
            <a:extLst>
              <a:ext uri="{FF2B5EF4-FFF2-40B4-BE49-F238E27FC236}">
                <a16:creationId xmlns:a16="http://schemas.microsoft.com/office/drawing/2014/main" id="{45795311-636F-4224-9DAF-605C181097B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682925" y="-3237749"/>
            <a:ext cx="826151" cy="10009673"/>
          </a:xfrm>
          <a:prstGeom prst="rect">
            <a:avLst/>
          </a:prstGeom>
        </p:spPr>
      </p:pic>
      <p:sp>
        <p:nvSpPr>
          <p:cNvPr id="10" name="Rectangle: Rounded Corners 9">
            <a:extLst>
              <a:ext uri="{FF2B5EF4-FFF2-40B4-BE49-F238E27FC236}">
                <a16:creationId xmlns:a16="http://schemas.microsoft.com/office/drawing/2014/main" id="{645796E0-9286-4700-9E06-1B1A2F0A9E12}"/>
              </a:ext>
            </a:extLst>
          </p:cNvPr>
          <p:cNvSpPr/>
          <p:nvPr/>
        </p:nvSpPr>
        <p:spPr>
          <a:xfrm>
            <a:off x="3551590" y="1229988"/>
            <a:ext cx="1852778"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8DCCFFCD-2767-4979-8C56-EB6E4F90550F}"/>
              </a:ext>
            </a:extLst>
          </p:cNvPr>
          <p:cNvSpPr txBox="1"/>
          <p:nvPr/>
        </p:nvSpPr>
        <p:spPr>
          <a:xfrm>
            <a:off x="9309699" y="2304186"/>
            <a:ext cx="2459702" cy="307777"/>
          </a:xfrm>
          <a:prstGeom prst="rect">
            <a:avLst/>
          </a:prstGeom>
          <a:noFill/>
        </p:spPr>
        <p:txBody>
          <a:bodyPr wrap="square" rtlCol="0">
            <a:spAutoFit/>
          </a:bodyPr>
          <a:lstStyle/>
          <a:p>
            <a:r>
              <a:rPr lang="en-GB" sz="1400" b="1" i="1" dirty="0"/>
              <a:t>3.6” O.D. K-Set</a:t>
            </a:r>
          </a:p>
        </p:txBody>
      </p:sp>
    </p:spTree>
    <p:extLst>
      <p:ext uri="{BB962C8B-B14F-4D97-AF65-F5344CB8AC3E}">
        <p14:creationId xmlns:p14="http://schemas.microsoft.com/office/powerpoint/2010/main" val="3511648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188335" cy="1400530"/>
          </a:xfrm>
        </p:spPr>
        <p:txBody>
          <a:bodyPr/>
          <a:lstStyle/>
          <a:p>
            <a:r>
              <a:rPr lang="en-GB" dirty="0"/>
              <a:t>Linear Actuator Module</a:t>
            </a:r>
          </a:p>
        </p:txBody>
      </p:sp>
      <p:sp>
        <p:nvSpPr>
          <p:cNvPr id="3" name="Content Placeholder 2"/>
          <p:cNvSpPr>
            <a:spLocks noGrp="1"/>
          </p:cNvSpPr>
          <p:nvPr>
            <p:ph idx="1"/>
          </p:nvPr>
        </p:nvSpPr>
        <p:spPr>
          <a:xfrm>
            <a:off x="461640" y="2602739"/>
            <a:ext cx="11084248" cy="3691073"/>
          </a:xfrm>
        </p:spPr>
        <p:txBody>
          <a:bodyPr>
            <a:normAutofit fontScale="92500" lnSpcReduction="10000"/>
          </a:bodyPr>
          <a:lstStyle/>
          <a:p>
            <a:pPr lvl="0"/>
            <a:r>
              <a:rPr lang="en-GB" sz="1800" dirty="0"/>
              <a:t>Custom-designed linear drive module - converts rotational movement from gearbox to linear movement and in turn pulls the slick rod slowly upwards</a:t>
            </a:r>
          </a:p>
          <a:p>
            <a:pPr lvl="0"/>
            <a:r>
              <a:rPr lang="en-GB" sz="1800" dirty="0"/>
              <a:t>Max Output: up to 90klbs (3.6”), 50klbs (2.720”) 40klbs (2.125”) </a:t>
            </a:r>
          </a:p>
          <a:p>
            <a:pPr lvl="0"/>
            <a:r>
              <a:rPr lang="en-GB" sz="1800" dirty="0"/>
              <a:t>Design in progress 150,000klbs (4.1”), 20,000klbs (1.69”)</a:t>
            </a:r>
          </a:p>
          <a:p>
            <a:pPr lvl="0"/>
            <a:r>
              <a:rPr lang="en-GB" sz="1800" dirty="0"/>
              <a:t>10” Stroke as standard</a:t>
            </a:r>
          </a:p>
          <a:p>
            <a:pPr lvl="1"/>
            <a:r>
              <a:rPr lang="en-GB" sz="1600" dirty="0"/>
              <a:t>Longer stroke versions available (12 ¼" and 16”)</a:t>
            </a:r>
          </a:p>
          <a:p>
            <a:pPr lvl="1"/>
            <a:r>
              <a:rPr lang="en-GB" sz="1600" dirty="0"/>
              <a:t>Each 1” of additional stroke adds 2” to total length</a:t>
            </a:r>
          </a:p>
          <a:p>
            <a:pPr lvl="0"/>
            <a:r>
              <a:rPr lang="en-GB" sz="1800" dirty="0"/>
              <a:t>Easy to reset in the field using simple command</a:t>
            </a:r>
          </a:p>
          <a:p>
            <a:pPr lvl="1"/>
            <a:r>
              <a:rPr lang="en-GB" sz="1600" dirty="0"/>
              <a:t>Self-contained module</a:t>
            </a:r>
          </a:p>
          <a:p>
            <a:pPr lvl="1"/>
            <a:r>
              <a:rPr lang="en-GB" sz="1600" dirty="0"/>
              <a:t>No special tools to replace, no soldering, no wiring</a:t>
            </a:r>
          </a:p>
          <a:p>
            <a:pPr lvl="1"/>
            <a:r>
              <a:rPr lang="en-GB" sz="1600" dirty="0"/>
              <a:t>Manual reset in 2 minutes, if required</a:t>
            </a:r>
          </a:p>
          <a:p>
            <a:pPr lvl="1"/>
            <a:endParaRPr lang="en-GB" sz="1600" dirty="0"/>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9" name="Picture 8">
            <a:extLst>
              <a:ext uri="{FF2B5EF4-FFF2-40B4-BE49-F238E27FC236}">
                <a16:creationId xmlns:a16="http://schemas.microsoft.com/office/drawing/2014/main" id="{45795311-636F-4224-9DAF-605C181097B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368163" y="-3552512"/>
            <a:ext cx="826151" cy="10639198"/>
          </a:xfrm>
          <a:prstGeom prst="rect">
            <a:avLst/>
          </a:prstGeom>
        </p:spPr>
      </p:pic>
      <p:sp>
        <p:nvSpPr>
          <p:cNvPr id="10" name="Rectangle: Rounded Corners 9">
            <a:extLst>
              <a:ext uri="{FF2B5EF4-FFF2-40B4-BE49-F238E27FC236}">
                <a16:creationId xmlns:a16="http://schemas.microsoft.com/office/drawing/2014/main" id="{645796E0-9286-4700-9E06-1B1A2F0A9E12}"/>
              </a:ext>
            </a:extLst>
          </p:cNvPr>
          <p:cNvSpPr/>
          <p:nvPr/>
        </p:nvSpPr>
        <p:spPr>
          <a:xfrm>
            <a:off x="5565529" y="1229988"/>
            <a:ext cx="5980359" cy="107419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8DCCFFCD-2767-4979-8C56-EB6E4F90550F}"/>
              </a:ext>
            </a:extLst>
          </p:cNvPr>
          <p:cNvSpPr txBox="1"/>
          <p:nvPr/>
        </p:nvSpPr>
        <p:spPr>
          <a:xfrm>
            <a:off x="9309699" y="2294962"/>
            <a:ext cx="2459702" cy="307777"/>
          </a:xfrm>
          <a:prstGeom prst="rect">
            <a:avLst/>
          </a:prstGeom>
          <a:noFill/>
        </p:spPr>
        <p:txBody>
          <a:bodyPr wrap="square" rtlCol="0">
            <a:spAutoFit/>
          </a:bodyPr>
          <a:lstStyle/>
          <a:p>
            <a:r>
              <a:rPr lang="en-GB" sz="1400" b="1" i="1" dirty="0"/>
              <a:t>3.6” O.D. K-Set</a:t>
            </a:r>
          </a:p>
        </p:txBody>
      </p:sp>
    </p:spTree>
    <p:extLst>
      <p:ext uri="{BB962C8B-B14F-4D97-AF65-F5344CB8AC3E}">
        <p14:creationId xmlns:p14="http://schemas.microsoft.com/office/powerpoint/2010/main" val="1409888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809" y="259215"/>
            <a:ext cx="11614637" cy="1593861"/>
          </a:xfrm>
        </p:spPr>
        <p:txBody>
          <a:bodyPr/>
          <a:lstStyle/>
          <a:p>
            <a:r>
              <a:rPr lang="en-GB" sz="3400" dirty="0"/>
              <a:t>Setting Tool – Maintenance schedule </a:t>
            </a:r>
          </a:p>
        </p:txBody>
      </p:sp>
      <p:sp>
        <p:nvSpPr>
          <p:cNvPr id="3" name="Content Placeholder 2"/>
          <p:cNvSpPr>
            <a:spLocks noGrp="1"/>
          </p:cNvSpPr>
          <p:nvPr>
            <p:ph idx="1"/>
          </p:nvPr>
        </p:nvSpPr>
        <p:spPr>
          <a:xfrm>
            <a:off x="219809" y="1961965"/>
            <a:ext cx="11800556" cy="4166273"/>
          </a:xfrm>
        </p:spPr>
        <p:txBody>
          <a:bodyPr>
            <a:normAutofit fontScale="92500" lnSpcReduction="10000"/>
          </a:bodyPr>
          <a:lstStyle/>
          <a:p>
            <a:pPr lvl="0"/>
            <a:r>
              <a:rPr lang="en-GB" sz="1800" b="1" dirty="0">
                <a:solidFill>
                  <a:srgbClr val="FF0000"/>
                </a:solidFill>
              </a:rPr>
              <a:t>Every Run: </a:t>
            </a:r>
          </a:p>
          <a:p>
            <a:pPr lvl="1"/>
            <a:r>
              <a:rPr lang="en-GB" sz="1600" b="1" dirty="0">
                <a:solidFill>
                  <a:srgbClr val="FF0000"/>
                </a:solidFill>
              </a:rPr>
              <a:t>1 x Single use </a:t>
            </a:r>
            <a:r>
              <a:rPr lang="en-GB" sz="1600" dirty="0"/>
              <a:t>Power Control Module (PCM) – eliminates risk associated with cumulative shock cycling of electronics</a:t>
            </a:r>
          </a:p>
          <a:p>
            <a:pPr lvl="1"/>
            <a:r>
              <a:rPr lang="en-GB" sz="1600" dirty="0"/>
              <a:t>2 x O Rings – to be changed at PCM/Motor Module Interface each run</a:t>
            </a:r>
          </a:p>
          <a:p>
            <a:pPr lvl="0"/>
            <a:r>
              <a:rPr lang="en-GB" sz="1800" dirty="0"/>
              <a:t>25 Runs:</a:t>
            </a:r>
          </a:p>
          <a:p>
            <a:pPr lvl="1"/>
            <a:r>
              <a:rPr lang="en-GB" sz="1600" dirty="0"/>
              <a:t>Low cost Motor Module – Kaseum recommend change out after 25 runs – approx. 2 minutes to change</a:t>
            </a:r>
          </a:p>
          <a:p>
            <a:pPr lvl="0"/>
            <a:r>
              <a:rPr lang="en-GB" sz="1800" dirty="0"/>
              <a:t>50 Runs:</a:t>
            </a:r>
          </a:p>
          <a:p>
            <a:pPr lvl="1"/>
            <a:r>
              <a:rPr lang="en-GB" sz="1600" dirty="0"/>
              <a:t>Full seal change kit – Kaseum recommend full seal replacement after 50 runs – less than 1 hour for full seal change out</a:t>
            </a:r>
          </a:p>
          <a:p>
            <a:pPr lvl="1"/>
            <a:r>
              <a:rPr lang="en-GB" sz="1600" dirty="0"/>
              <a:t>Dynamic Seal with “wiper” on slick rod – cleans &amp; seals slick rod as it strokes up/down</a:t>
            </a:r>
          </a:p>
          <a:p>
            <a:pPr lvl="1"/>
            <a:r>
              <a:rPr lang="en-GB" sz="1600" dirty="0"/>
              <a:t>All housing connections are identical using same O-Rings &amp; seals (dual O-Rings with PEEK back up)</a:t>
            </a:r>
          </a:p>
          <a:p>
            <a:pPr lvl="1"/>
            <a:r>
              <a:rPr lang="en-GB" sz="1600" dirty="0"/>
              <a:t>Additional In built metal seal at every connection</a:t>
            </a:r>
          </a:p>
          <a:p>
            <a:pPr lvl="0"/>
            <a:r>
              <a:rPr lang="en-GB" sz="1800" dirty="0"/>
              <a:t>Competitive OPEX cost per run (new PCM &amp; 2 O-Rings/run – new motor after 25 runs &amp; full seal change after 50 runs)</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9" name="Picture 8">
            <a:extLst>
              <a:ext uri="{FF2B5EF4-FFF2-40B4-BE49-F238E27FC236}">
                <a16:creationId xmlns:a16="http://schemas.microsoft.com/office/drawing/2014/main" id="{45795311-636F-4224-9DAF-605C181097B6}"/>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6200000">
            <a:off x="5652084" y="-3642551"/>
            <a:ext cx="826151" cy="10009673"/>
          </a:xfrm>
          <a:prstGeom prst="rect">
            <a:avLst/>
          </a:prstGeom>
        </p:spPr>
      </p:pic>
      <p:sp>
        <p:nvSpPr>
          <p:cNvPr id="11" name="TextBox 10">
            <a:extLst>
              <a:ext uri="{FF2B5EF4-FFF2-40B4-BE49-F238E27FC236}">
                <a16:creationId xmlns:a16="http://schemas.microsoft.com/office/drawing/2014/main" id="{8DCCFFCD-2767-4979-8C56-EB6E4F90550F}"/>
              </a:ext>
            </a:extLst>
          </p:cNvPr>
          <p:cNvSpPr txBox="1"/>
          <p:nvPr/>
        </p:nvSpPr>
        <p:spPr>
          <a:xfrm>
            <a:off x="9827581" y="656948"/>
            <a:ext cx="1941821" cy="307777"/>
          </a:xfrm>
          <a:prstGeom prst="rect">
            <a:avLst/>
          </a:prstGeom>
          <a:noFill/>
        </p:spPr>
        <p:txBody>
          <a:bodyPr wrap="square" rtlCol="0">
            <a:spAutoFit/>
          </a:bodyPr>
          <a:lstStyle/>
          <a:p>
            <a:r>
              <a:rPr lang="en-GB" sz="1400" b="1" i="1" dirty="0">
                <a:latin typeface="+mj-lt"/>
                <a:ea typeface="+mj-ea"/>
                <a:cs typeface="+mj-cs"/>
              </a:rPr>
              <a:t>3.6” O.D. K-Set</a:t>
            </a:r>
          </a:p>
        </p:txBody>
      </p:sp>
    </p:spTree>
    <p:extLst>
      <p:ext uri="{BB962C8B-B14F-4D97-AF65-F5344CB8AC3E}">
        <p14:creationId xmlns:p14="http://schemas.microsoft.com/office/powerpoint/2010/main" val="103477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809" y="259388"/>
            <a:ext cx="11614637" cy="705338"/>
          </a:xfrm>
        </p:spPr>
        <p:txBody>
          <a:bodyPr/>
          <a:lstStyle/>
          <a:p>
            <a:r>
              <a:rPr lang="en-GB" sz="3400" dirty="0"/>
              <a:t>Setting Tool – Surface Test Equipment </a:t>
            </a:r>
          </a:p>
        </p:txBody>
      </p:sp>
      <p:sp>
        <p:nvSpPr>
          <p:cNvPr id="6" name="Footer Placeholder 3"/>
          <p:cNvSpPr>
            <a:spLocks noGrp="1"/>
          </p:cNvSpPr>
          <p:nvPr>
            <p:ph type="ftr" sz="quarter" idx="11"/>
          </p:nvPr>
        </p:nvSpPr>
        <p:spPr>
          <a:xfrm>
            <a:off x="143744" y="6293811"/>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sp>
        <p:nvSpPr>
          <p:cNvPr id="8" name="TextBox 7">
            <a:extLst>
              <a:ext uri="{FF2B5EF4-FFF2-40B4-BE49-F238E27FC236}">
                <a16:creationId xmlns:a16="http://schemas.microsoft.com/office/drawing/2014/main" id="{E4508F64-EC29-4F99-B7EF-B86010B7D1D7}"/>
              </a:ext>
            </a:extLst>
          </p:cNvPr>
          <p:cNvSpPr txBox="1"/>
          <p:nvPr/>
        </p:nvSpPr>
        <p:spPr>
          <a:xfrm>
            <a:off x="7942462" y="5701206"/>
            <a:ext cx="3515557" cy="338554"/>
          </a:xfrm>
          <a:prstGeom prst="rect">
            <a:avLst/>
          </a:prstGeom>
          <a:noFill/>
        </p:spPr>
        <p:txBody>
          <a:bodyPr wrap="square" rtlCol="0">
            <a:spAutoFit/>
          </a:bodyPr>
          <a:lstStyle/>
          <a:p>
            <a:r>
              <a:rPr lang="en-GB" sz="1600" dirty="0"/>
              <a:t>3.6” K-Set Force Gauge Assembly</a:t>
            </a:r>
          </a:p>
        </p:txBody>
      </p:sp>
      <p:pic>
        <p:nvPicPr>
          <p:cNvPr id="14" name="Picture 13">
            <a:extLst>
              <a:ext uri="{FF2B5EF4-FFF2-40B4-BE49-F238E27FC236}">
                <a16:creationId xmlns:a16="http://schemas.microsoft.com/office/drawing/2014/main" id="{F138AD2B-7678-403F-A8C1-32BE7ECAC8B5}"/>
              </a:ext>
            </a:extLst>
          </p:cNvPr>
          <p:cNvPicPr>
            <a:picLocks noChangeAspect="1"/>
          </p:cNvPicPr>
          <p:nvPr/>
        </p:nvPicPr>
        <p:blipFill>
          <a:blip r:embed="rId4"/>
          <a:stretch>
            <a:fillRect/>
          </a:stretch>
        </p:blipFill>
        <p:spPr>
          <a:xfrm>
            <a:off x="7868576" y="2182140"/>
            <a:ext cx="3663330" cy="2885243"/>
          </a:xfrm>
          <a:prstGeom prst="rect">
            <a:avLst/>
          </a:prstGeom>
        </p:spPr>
      </p:pic>
      <p:sp>
        <p:nvSpPr>
          <p:cNvPr id="15" name="TextBox 14">
            <a:extLst>
              <a:ext uri="{FF2B5EF4-FFF2-40B4-BE49-F238E27FC236}">
                <a16:creationId xmlns:a16="http://schemas.microsoft.com/office/drawing/2014/main" id="{32AF31F8-AE0E-4672-AF6C-ABB71B107E74}"/>
              </a:ext>
            </a:extLst>
          </p:cNvPr>
          <p:cNvSpPr txBox="1"/>
          <p:nvPr/>
        </p:nvSpPr>
        <p:spPr>
          <a:xfrm>
            <a:off x="1896187" y="5701206"/>
            <a:ext cx="3817159" cy="338554"/>
          </a:xfrm>
          <a:prstGeom prst="rect">
            <a:avLst/>
          </a:prstGeom>
          <a:noFill/>
        </p:spPr>
        <p:txBody>
          <a:bodyPr wrap="square" rtlCol="0">
            <a:spAutoFit/>
          </a:bodyPr>
          <a:lstStyle/>
          <a:p>
            <a:r>
              <a:rPr lang="en-GB" sz="1600" dirty="0"/>
              <a:t>2.125” K-Set Force Gauge Installation </a:t>
            </a:r>
          </a:p>
        </p:txBody>
      </p:sp>
      <p:pic>
        <p:nvPicPr>
          <p:cNvPr id="3" name="K-Set Surface Test 1_converted">
            <a:hlinkClick r:id="" action="ppaction://media"/>
            <a:extLst>
              <a:ext uri="{FF2B5EF4-FFF2-40B4-BE49-F238E27FC236}">
                <a16:creationId xmlns:a16="http://schemas.microsoft.com/office/drawing/2014/main" id="{614E8FB5-C200-46EA-9622-5C77635B43A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67053" y="1970775"/>
            <a:ext cx="5486400" cy="3086100"/>
          </a:xfrm>
          <a:prstGeom prst="rect">
            <a:avLst/>
          </a:prstGeom>
        </p:spPr>
      </p:pic>
    </p:spTree>
    <p:extLst>
      <p:ext uri="{BB962C8B-B14F-4D97-AF65-F5344CB8AC3E}">
        <p14:creationId xmlns:p14="http://schemas.microsoft.com/office/powerpoint/2010/main" val="219727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K-Set Surface Interface</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sp>
        <p:nvSpPr>
          <p:cNvPr id="9" name="Content Placeholder 3">
            <a:extLst>
              <a:ext uri="{FF2B5EF4-FFF2-40B4-BE49-F238E27FC236}">
                <a16:creationId xmlns:a16="http://schemas.microsoft.com/office/drawing/2014/main" id="{D2441318-4733-4E72-B2CF-79F4CBB72A47}"/>
              </a:ext>
            </a:extLst>
          </p:cNvPr>
          <p:cNvSpPr txBox="1">
            <a:spLocks/>
          </p:cNvSpPr>
          <p:nvPr/>
        </p:nvSpPr>
        <p:spPr>
          <a:xfrm>
            <a:off x="645130" y="1260629"/>
            <a:ext cx="7557837" cy="240733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GB" sz="2400" dirty="0"/>
              <a:t>Program K-Set without laptop</a:t>
            </a:r>
          </a:p>
          <a:p>
            <a:r>
              <a:rPr lang="en-GB" sz="2400" dirty="0"/>
              <a:t>Pre-job test and reset using single button click</a:t>
            </a:r>
          </a:p>
          <a:p>
            <a:r>
              <a:rPr lang="en-GB" sz="2400" dirty="0"/>
              <a:t>Stream live data and control K-Set in real time</a:t>
            </a:r>
          </a:p>
          <a:p>
            <a:r>
              <a:rPr lang="en-GB" sz="2400" dirty="0"/>
              <a:t>Self-contained in dedicated rugged case</a:t>
            </a:r>
          </a:p>
          <a:p>
            <a:endParaRPr lang="en-GB" dirty="0"/>
          </a:p>
        </p:txBody>
      </p:sp>
      <p:pic>
        <p:nvPicPr>
          <p:cNvPr id="7" name="Picture 6">
            <a:extLst>
              <a:ext uri="{FF2B5EF4-FFF2-40B4-BE49-F238E27FC236}">
                <a16:creationId xmlns:a16="http://schemas.microsoft.com/office/drawing/2014/main" id="{981C67DB-A62C-476B-AA89-DD0B6A304B16}"/>
              </a:ext>
            </a:extLst>
          </p:cNvPr>
          <p:cNvPicPr>
            <a:picLocks noChangeAspect="1"/>
          </p:cNvPicPr>
          <p:nvPr/>
        </p:nvPicPr>
        <p:blipFill rotWithShape="1">
          <a:blip r:embed="rId2" cstate="email">
            <a:extLst>
              <a:ext uri="{28A0092B-C50C-407E-A947-70E740481C1C}">
                <a14:useLocalDpi xmlns:a14="http://schemas.microsoft.com/office/drawing/2010/main" val="0"/>
              </a:ext>
            </a:extLst>
          </a:blip>
          <a:srcRect l="7773" t="5372" r="44140" b="14901"/>
          <a:stretch/>
        </p:blipFill>
        <p:spPr>
          <a:xfrm>
            <a:off x="8405992" y="363984"/>
            <a:ext cx="3287721" cy="3303984"/>
          </a:xfrm>
          <a:prstGeom prst="rect">
            <a:avLst/>
          </a:prstGeom>
        </p:spPr>
      </p:pic>
      <p:pic>
        <p:nvPicPr>
          <p:cNvPr id="10" name="Picture 9">
            <a:extLst>
              <a:ext uri="{FF2B5EF4-FFF2-40B4-BE49-F238E27FC236}">
                <a16:creationId xmlns:a16="http://schemas.microsoft.com/office/drawing/2014/main" id="{39ACAC86-038B-455C-940C-A62395C9ECD8}"/>
              </a:ext>
            </a:extLst>
          </p:cNvPr>
          <p:cNvPicPr/>
          <p:nvPr/>
        </p:nvPicPr>
        <p:blipFill>
          <a:blip r:embed="rId3"/>
          <a:stretch>
            <a:fillRect/>
          </a:stretch>
        </p:blipFill>
        <p:spPr>
          <a:xfrm>
            <a:off x="431451" y="3961352"/>
            <a:ext cx="3175000" cy="1819275"/>
          </a:xfrm>
          <a:prstGeom prst="rect">
            <a:avLst/>
          </a:prstGeom>
        </p:spPr>
      </p:pic>
      <p:pic>
        <p:nvPicPr>
          <p:cNvPr id="11" name="Picture 10">
            <a:extLst>
              <a:ext uri="{FF2B5EF4-FFF2-40B4-BE49-F238E27FC236}">
                <a16:creationId xmlns:a16="http://schemas.microsoft.com/office/drawing/2014/main" id="{CEA33F54-9FE6-41CE-A49C-25BE208F850D}"/>
              </a:ext>
            </a:extLst>
          </p:cNvPr>
          <p:cNvPicPr/>
          <p:nvPr/>
        </p:nvPicPr>
        <p:blipFill>
          <a:blip r:embed="rId4"/>
          <a:stretch>
            <a:fillRect/>
          </a:stretch>
        </p:blipFill>
        <p:spPr>
          <a:xfrm>
            <a:off x="4056302" y="3956589"/>
            <a:ext cx="3185160" cy="1828800"/>
          </a:xfrm>
          <a:prstGeom prst="rect">
            <a:avLst/>
          </a:prstGeom>
        </p:spPr>
      </p:pic>
      <p:pic>
        <p:nvPicPr>
          <p:cNvPr id="12" name="Picture 11">
            <a:extLst>
              <a:ext uri="{FF2B5EF4-FFF2-40B4-BE49-F238E27FC236}">
                <a16:creationId xmlns:a16="http://schemas.microsoft.com/office/drawing/2014/main" id="{F16930A2-419D-4AF1-A9F0-23F83E8FDDFB}"/>
              </a:ext>
            </a:extLst>
          </p:cNvPr>
          <p:cNvPicPr/>
          <p:nvPr/>
        </p:nvPicPr>
        <p:blipFill>
          <a:blip r:embed="rId5"/>
          <a:stretch>
            <a:fillRect/>
          </a:stretch>
        </p:blipFill>
        <p:spPr>
          <a:xfrm>
            <a:off x="7691313" y="3956589"/>
            <a:ext cx="3180715" cy="1828800"/>
          </a:xfrm>
          <a:prstGeom prst="rect">
            <a:avLst/>
          </a:prstGeom>
        </p:spPr>
      </p:pic>
    </p:spTree>
    <p:extLst>
      <p:ext uri="{BB962C8B-B14F-4D97-AF65-F5344CB8AC3E}">
        <p14:creationId xmlns:p14="http://schemas.microsoft.com/office/powerpoint/2010/main" val="2020413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K-Log Surface Software</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sp>
        <p:nvSpPr>
          <p:cNvPr id="9" name="Content Placeholder 3">
            <a:extLst>
              <a:ext uri="{FF2B5EF4-FFF2-40B4-BE49-F238E27FC236}">
                <a16:creationId xmlns:a16="http://schemas.microsoft.com/office/drawing/2014/main" id="{D2441318-4733-4E72-B2CF-79F4CBB72A47}"/>
              </a:ext>
            </a:extLst>
          </p:cNvPr>
          <p:cNvSpPr txBox="1">
            <a:spLocks/>
          </p:cNvSpPr>
          <p:nvPr/>
        </p:nvSpPr>
        <p:spPr>
          <a:xfrm>
            <a:off x="745724" y="1233997"/>
            <a:ext cx="9304129" cy="453082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GB" sz="2400" dirty="0"/>
              <a:t>Program K-Set with laptop</a:t>
            </a:r>
          </a:p>
          <a:p>
            <a:r>
              <a:rPr lang="en-GB" sz="2400" dirty="0"/>
              <a:t>Parameter verification report</a:t>
            </a:r>
          </a:p>
          <a:p>
            <a:r>
              <a:rPr lang="en-GB" sz="2400" dirty="0"/>
              <a:t>Plot live data or display recorded data</a:t>
            </a:r>
          </a:p>
          <a:p>
            <a:r>
              <a:rPr lang="en-GB" sz="2400" dirty="0"/>
              <a:t>CSV Data File for import to Excel</a:t>
            </a:r>
          </a:p>
          <a:p>
            <a:endParaRPr lang="en-GB" sz="2400" dirty="0"/>
          </a:p>
          <a:p>
            <a:endParaRPr lang="en-GB" dirty="0"/>
          </a:p>
        </p:txBody>
      </p:sp>
      <p:pic>
        <p:nvPicPr>
          <p:cNvPr id="10" name="Picture 9">
            <a:extLst>
              <a:ext uri="{FF2B5EF4-FFF2-40B4-BE49-F238E27FC236}">
                <a16:creationId xmlns:a16="http://schemas.microsoft.com/office/drawing/2014/main" id="{188DBBF1-0FF6-46E3-9336-A4466DD693F3}"/>
              </a:ext>
            </a:extLst>
          </p:cNvPr>
          <p:cNvPicPr>
            <a:picLocks noChangeAspect="1"/>
          </p:cNvPicPr>
          <p:nvPr/>
        </p:nvPicPr>
        <p:blipFill rotWithShape="1">
          <a:blip r:embed="rId2" cstate="email">
            <a:extLst>
              <a:ext uri="{28A0092B-C50C-407E-A947-70E740481C1C}">
                <a14:useLocalDpi xmlns:a14="http://schemas.microsoft.com/office/drawing/2010/main" val="0"/>
              </a:ext>
            </a:extLst>
          </a:blip>
          <a:srcRect l="24924" t="15297" r="29606" b="884"/>
          <a:stretch/>
        </p:blipFill>
        <p:spPr bwMode="auto">
          <a:xfrm>
            <a:off x="7475785" y="480291"/>
            <a:ext cx="2160000" cy="2606748"/>
          </a:xfrm>
          <a:prstGeom prst="rect">
            <a:avLst/>
          </a:prstGeom>
          <a:noFill/>
          <a:ln w="12700" cmpd="sng">
            <a:noFill/>
            <a:miter lim="800000"/>
            <a:headEnd/>
            <a:tailEnd/>
          </a:ln>
          <a:effectLst/>
        </p:spPr>
      </p:pic>
      <p:pic>
        <p:nvPicPr>
          <p:cNvPr id="11" name="Picture 10">
            <a:extLst>
              <a:ext uri="{FF2B5EF4-FFF2-40B4-BE49-F238E27FC236}">
                <a16:creationId xmlns:a16="http://schemas.microsoft.com/office/drawing/2014/main" id="{789D50FF-FB20-4C06-B52E-0802EE3770EB}"/>
              </a:ext>
            </a:extLst>
          </p:cNvPr>
          <p:cNvPicPr/>
          <p:nvPr/>
        </p:nvPicPr>
        <p:blipFill>
          <a:blip r:embed="rId3"/>
          <a:stretch>
            <a:fillRect/>
          </a:stretch>
        </p:blipFill>
        <p:spPr>
          <a:xfrm>
            <a:off x="851596" y="3350394"/>
            <a:ext cx="4114165" cy="2879725"/>
          </a:xfrm>
          <a:prstGeom prst="rect">
            <a:avLst/>
          </a:prstGeom>
        </p:spPr>
      </p:pic>
      <p:pic>
        <p:nvPicPr>
          <p:cNvPr id="12" name="Picture 11">
            <a:extLst>
              <a:ext uri="{FF2B5EF4-FFF2-40B4-BE49-F238E27FC236}">
                <a16:creationId xmlns:a16="http://schemas.microsoft.com/office/drawing/2014/main" id="{BD65E2A9-B867-4D34-B2C7-AA9D10D88A5A}"/>
              </a:ext>
            </a:extLst>
          </p:cNvPr>
          <p:cNvPicPr>
            <a:picLocks noChangeAspect="1"/>
          </p:cNvPicPr>
          <p:nvPr/>
        </p:nvPicPr>
        <p:blipFill rotWithShape="1">
          <a:blip r:embed="rId4"/>
          <a:srcRect l="909" t="937" r="2558" b="1278"/>
          <a:stretch/>
        </p:blipFill>
        <p:spPr>
          <a:xfrm>
            <a:off x="9775620" y="480291"/>
            <a:ext cx="2160000" cy="2606400"/>
          </a:xfrm>
          <a:prstGeom prst="rect">
            <a:avLst/>
          </a:prstGeom>
          <a:ln w="25400">
            <a:solidFill>
              <a:schemeClr val="tx1"/>
            </a:solidFill>
          </a:ln>
        </p:spPr>
      </p:pic>
      <p:pic>
        <p:nvPicPr>
          <p:cNvPr id="16" name="Picture 15">
            <a:extLst>
              <a:ext uri="{FF2B5EF4-FFF2-40B4-BE49-F238E27FC236}">
                <a16:creationId xmlns:a16="http://schemas.microsoft.com/office/drawing/2014/main" id="{4C3A9ECE-EA2F-4DEA-9D6E-F656F545A650}"/>
              </a:ext>
            </a:extLst>
          </p:cNvPr>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096000" y="3357734"/>
            <a:ext cx="4114165" cy="2865044"/>
          </a:xfrm>
          <a:prstGeom prst="rect">
            <a:avLst/>
          </a:prstGeom>
          <a:noFill/>
          <a:ln>
            <a:noFill/>
          </a:ln>
        </p:spPr>
      </p:pic>
    </p:spTree>
    <p:extLst>
      <p:ext uri="{BB962C8B-B14F-4D97-AF65-F5344CB8AC3E}">
        <p14:creationId xmlns:p14="http://schemas.microsoft.com/office/powerpoint/2010/main" val="583599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757" y="337352"/>
            <a:ext cx="11360459" cy="825624"/>
          </a:xfrm>
        </p:spPr>
        <p:txBody>
          <a:bodyPr/>
          <a:lstStyle/>
          <a:p>
            <a:r>
              <a:rPr lang="en-GB" dirty="0"/>
              <a:t>Depth Correlation</a:t>
            </a:r>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sp>
        <p:nvSpPr>
          <p:cNvPr id="9" name="Content Placeholder 3">
            <a:extLst>
              <a:ext uri="{FF2B5EF4-FFF2-40B4-BE49-F238E27FC236}">
                <a16:creationId xmlns:a16="http://schemas.microsoft.com/office/drawing/2014/main" id="{D2441318-4733-4E72-B2CF-79F4CBB72A47}"/>
              </a:ext>
            </a:extLst>
          </p:cNvPr>
          <p:cNvSpPr txBox="1">
            <a:spLocks/>
          </p:cNvSpPr>
          <p:nvPr/>
        </p:nvSpPr>
        <p:spPr>
          <a:xfrm>
            <a:off x="219810" y="1233997"/>
            <a:ext cx="11809434" cy="4083727"/>
          </a:xfrm>
          <a:prstGeom prst="rect">
            <a:avLst/>
          </a:prstGeom>
        </p:spPr>
        <p:txBody>
          <a:bodyPr vert="horz" lIns="91440" tIns="45720" rIns="91440" bIns="45720" rtlCol="0">
            <a:normAutofit fontScale="700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GB" sz="2400" dirty="0"/>
              <a:t>If Depth Correlation is required:</a:t>
            </a:r>
          </a:p>
          <a:p>
            <a:endParaRPr lang="en-GB" sz="2400" dirty="0"/>
          </a:p>
          <a:p>
            <a:pPr lvl="1"/>
            <a:r>
              <a:rPr lang="en-GB" sz="2200" b="1" dirty="0"/>
              <a:t>E-Line</a:t>
            </a:r>
            <a:r>
              <a:rPr lang="en-GB" sz="2200" dirty="0"/>
              <a:t> K-Set can be activated in 2 ways:</a:t>
            </a:r>
          </a:p>
          <a:p>
            <a:pPr marL="1371600" lvl="2" indent="-457200">
              <a:buAutoNum type="arabicPeriod"/>
            </a:pPr>
            <a:r>
              <a:rPr lang="en-GB" sz="2000" dirty="0"/>
              <a:t>Using a Voltage Activated PCM - voltage pulse +</a:t>
            </a:r>
            <a:r>
              <a:rPr lang="en-GB" sz="2000" dirty="0" err="1"/>
              <a:t>ve</a:t>
            </a:r>
            <a:r>
              <a:rPr lang="en-GB" sz="2000" dirty="0"/>
              <a:t> or –</a:t>
            </a:r>
            <a:r>
              <a:rPr lang="en-GB" sz="2000" dirty="0" err="1"/>
              <a:t>ve</a:t>
            </a:r>
            <a:r>
              <a:rPr lang="en-GB" sz="2000" dirty="0"/>
              <a:t> (150 VDC  for 10 seconds) - compatible with any Shooting GR or Shooting GR/CCL. Note that no real time data is returned from the K-Set. Also useful when running with other tool strings (Tractor, digital slickline etc) to ensure we can set the K-Set with a simple voltage pulse without interference, or interfering with, the other tool telemetry.</a:t>
            </a:r>
          </a:p>
          <a:p>
            <a:pPr marL="1371600" lvl="2" indent="-457200">
              <a:buAutoNum type="arabicPeriod"/>
            </a:pPr>
            <a:r>
              <a:rPr lang="en-GB" sz="2000" dirty="0"/>
              <a:t>Using a standard E-Line PCM - Digital E-Line command through K-Set Surface Box – compatible with any Shooting CCL. The E-Line signal is small and low power therefore you </a:t>
            </a:r>
            <a:r>
              <a:rPr lang="en-GB" sz="2000" b="1" dirty="0"/>
              <a:t>must remove any Diodes in the CCL </a:t>
            </a:r>
            <a:r>
              <a:rPr lang="en-GB" sz="2000" dirty="0"/>
              <a:t>to guarantee the E-Line command reaches the K-Set. Note that real time data is returned from the K-Set.	</a:t>
            </a:r>
          </a:p>
          <a:p>
            <a:pPr marL="1371600" lvl="2" indent="-457200">
              <a:buAutoNum type="arabicPeriod"/>
            </a:pPr>
            <a:endParaRPr lang="en-GB" sz="2200" dirty="0"/>
          </a:p>
          <a:p>
            <a:pPr lvl="1"/>
            <a:r>
              <a:rPr lang="en-GB" sz="2200" b="1" dirty="0">
                <a:latin typeface="+mn-lt"/>
              </a:rPr>
              <a:t>Slickline</a:t>
            </a:r>
            <a:r>
              <a:rPr lang="en-GB" sz="2200" dirty="0">
                <a:latin typeface="+mn-lt"/>
              </a:rPr>
              <a:t> K-Set </a:t>
            </a:r>
            <a:endParaRPr lang="en-GB" sz="2200" b="1" dirty="0">
              <a:latin typeface="+mn-lt"/>
            </a:endParaRPr>
          </a:p>
          <a:p>
            <a:pPr marL="914400" lvl="2" indent="0">
              <a:buNone/>
            </a:pPr>
            <a:r>
              <a:rPr lang="en-GB" dirty="0">
                <a:latin typeface="+mn-lt"/>
              </a:rPr>
              <a:t>1.	</a:t>
            </a:r>
            <a:r>
              <a:rPr lang="en-GB" sz="2100" dirty="0">
                <a:latin typeface="+mn-lt"/>
              </a:rPr>
              <a:t>When running the K-Set in SLICKLINE mode you can connect any shooting CCL - with no need to remove 	diodes - and K-Set will log the CCL data. Very useful for post job depth correlation as K-Set allows the 	additional functionality of a slickline correlation for free.</a:t>
            </a:r>
          </a:p>
          <a:p>
            <a:endParaRPr lang="en-GB" dirty="0"/>
          </a:p>
        </p:txBody>
      </p:sp>
    </p:spTree>
    <p:extLst>
      <p:ext uri="{BB962C8B-B14F-4D97-AF65-F5344CB8AC3E}">
        <p14:creationId xmlns:p14="http://schemas.microsoft.com/office/powerpoint/2010/main" val="2547429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727" y="259388"/>
            <a:ext cx="9690107" cy="686483"/>
          </a:xfrm>
        </p:spPr>
        <p:txBody>
          <a:bodyPr/>
          <a:lstStyle/>
          <a:p>
            <a:r>
              <a:rPr lang="en-GB" dirty="0"/>
              <a:t>K-Set Technical details</a:t>
            </a:r>
          </a:p>
        </p:txBody>
      </p:sp>
      <p:sp>
        <p:nvSpPr>
          <p:cNvPr id="6" name="Footer Placeholder 3"/>
          <p:cNvSpPr>
            <a:spLocks noGrp="1"/>
          </p:cNvSpPr>
          <p:nvPr>
            <p:ph type="ftr" sz="quarter" idx="11"/>
          </p:nvPr>
        </p:nvSpPr>
        <p:spPr>
          <a:xfrm>
            <a:off x="219809" y="6533965"/>
            <a:ext cx="11690702" cy="213064"/>
          </a:xfrm>
        </p:spPr>
        <p:txBody>
          <a:bodyPr/>
          <a:lstStyle/>
          <a:p>
            <a:endParaRPr lang="en-GB" dirty="0"/>
          </a:p>
          <a:p>
            <a:r>
              <a:rPr lang="en-GB" dirty="0"/>
              <a:t>Strictly Confidential - Not to be copied, distributed or used without permission of Kaseum Technology Ltd</a:t>
            </a:r>
            <a:endParaRPr lang="en-US" dirty="0"/>
          </a:p>
        </p:txBody>
      </p:sp>
      <p:graphicFrame>
        <p:nvGraphicFramePr>
          <p:cNvPr id="8" name="Table 7">
            <a:extLst>
              <a:ext uri="{FF2B5EF4-FFF2-40B4-BE49-F238E27FC236}">
                <a16:creationId xmlns:a16="http://schemas.microsoft.com/office/drawing/2014/main" id="{75CEF61F-84C4-4D19-A628-77F10ED6A589}"/>
              </a:ext>
            </a:extLst>
          </p:cNvPr>
          <p:cNvGraphicFramePr>
            <a:graphicFrameLocks noGrp="1"/>
          </p:cNvGraphicFramePr>
          <p:nvPr>
            <p:extLst>
              <p:ext uri="{D42A27DB-BD31-4B8C-83A1-F6EECF244321}">
                <p14:modId xmlns:p14="http://schemas.microsoft.com/office/powerpoint/2010/main" val="2403859682"/>
              </p:ext>
            </p:extLst>
          </p:nvPr>
        </p:nvGraphicFramePr>
        <p:xfrm>
          <a:off x="443884" y="945871"/>
          <a:ext cx="11123721" cy="5412146"/>
        </p:xfrm>
        <a:graphic>
          <a:graphicData uri="http://schemas.openxmlformats.org/drawingml/2006/table">
            <a:tbl>
              <a:tblPr>
                <a:tableStyleId>{5C22544A-7EE6-4342-B048-85BDC9FD1C3A}</a:tableStyleId>
              </a:tblPr>
              <a:tblGrid>
                <a:gridCol w="4964685">
                  <a:extLst>
                    <a:ext uri="{9D8B030D-6E8A-4147-A177-3AD203B41FA5}">
                      <a16:colId xmlns:a16="http://schemas.microsoft.com/office/drawing/2014/main" val="1549192477"/>
                    </a:ext>
                  </a:extLst>
                </a:gridCol>
                <a:gridCol w="1303892">
                  <a:extLst>
                    <a:ext uri="{9D8B030D-6E8A-4147-A177-3AD203B41FA5}">
                      <a16:colId xmlns:a16="http://schemas.microsoft.com/office/drawing/2014/main" val="571969903"/>
                    </a:ext>
                  </a:extLst>
                </a:gridCol>
                <a:gridCol w="1187283">
                  <a:extLst>
                    <a:ext uri="{9D8B030D-6E8A-4147-A177-3AD203B41FA5}">
                      <a16:colId xmlns:a16="http://schemas.microsoft.com/office/drawing/2014/main" val="828638390"/>
                    </a:ext>
                  </a:extLst>
                </a:gridCol>
                <a:gridCol w="1547709">
                  <a:extLst>
                    <a:ext uri="{9D8B030D-6E8A-4147-A177-3AD203B41FA5}">
                      <a16:colId xmlns:a16="http://schemas.microsoft.com/office/drawing/2014/main" val="3360211697"/>
                    </a:ext>
                  </a:extLst>
                </a:gridCol>
                <a:gridCol w="1081277">
                  <a:extLst>
                    <a:ext uri="{9D8B030D-6E8A-4147-A177-3AD203B41FA5}">
                      <a16:colId xmlns:a16="http://schemas.microsoft.com/office/drawing/2014/main" val="2819213237"/>
                    </a:ext>
                  </a:extLst>
                </a:gridCol>
                <a:gridCol w="1038875">
                  <a:extLst>
                    <a:ext uri="{9D8B030D-6E8A-4147-A177-3AD203B41FA5}">
                      <a16:colId xmlns:a16="http://schemas.microsoft.com/office/drawing/2014/main" val="3308038352"/>
                    </a:ext>
                  </a:extLst>
                </a:gridCol>
              </a:tblGrid>
              <a:tr h="513198">
                <a:tc gridSpan="4">
                  <a:txBody>
                    <a:bodyPr/>
                    <a:lstStyle/>
                    <a:p>
                      <a:pPr algn="ctr" fontAlgn="b"/>
                      <a:r>
                        <a:rPr lang="en-GB" sz="1300" u="none" strike="noStrike" dirty="0">
                          <a:effectLst/>
                        </a:rPr>
                        <a:t>K-Set  Mechanical Properties</a:t>
                      </a:r>
                      <a:endParaRPr lang="en-GB" sz="1300" b="1" i="0" u="none" strike="noStrike" dirty="0">
                        <a:solidFill>
                          <a:srgbClr val="FF0000"/>
                        </a:solidFill>
                        <a:effectLst/>
                        <a:latin typeface="Calibri" panose="020F0502020204030204" pitchFamily="34" charset="0"/>
                      </a:endParaRPr>
                    </a:p>
                  </a:txBody>
                  <a:tcPr marL="5592" marR="5592" marT="5592" marB="0" anchor="b"/>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algn="ctr" fontAlgn="b"/>
                      <a:r>
                        <a:rPr lang="en-GB" sz="1300" u="none" strike="noStrike">
                          <a:effectLst/>
                        </a:rPr>
                        <a:t>Design in Progress</a:t>
                      </a:r>
                      <a:endParaRPr lang="en-GB" sz="1300" b="1" i="0" u="none" strike="noStrike">
                        <a:solidFill>
                          <a:srgbClr val="FF0000"/>
                        </a:solidFill>
                        <a:effectLst/>
                        <a:latin typeface="Calibri" panose="020F0502020204030204" pitchFamily="34" charset="0"/>
                      </a:endParaRPr>
                    </a:p>
                  </a:txBody>
                  <a:tcPr marL="5592" marR="5592" marT="5592" marB="0" anchor="b"/>
                </a:tc>
                <a:tc hMerge="1">
                  <a:txBody>
                    <a:bodyPr/>
                    <a:lstStyle/>
                    <a:p>
                      <a:endParaRPr lang="en-GB"/>
                    </a:p>
                  </a:txBody>
                  <a:tcPr/>
                </a:tc>
                <a:extLst>
                  <a:ext uri="{0D108BD9-81ED-4DB2-BD59-A6C34878D82A}">
                    <a16:rowId xmlns:a16="http://schemas.microsoft.com/office/drawing/2014/main" val="841451130"/>
                  </a:ext>
                </a:extLst>
              </a:tr>
              <a:tr h="168723">
                <a:tc>
                  <a:txBody>
                    <a:bodyPr/>
                    <a:lstStyle/>
                    <a:p>
                      <a:pPr algn="l" fontAlgn="ctr"/>
                      <a:r>
                        <a:rPr lang="en-GB" sz="800" u="none" strike="noStrike">
                          <a:effectLst/>
                        </a:rPr>
                        <a:t>K-SET OD</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2.125"</a:t>
                      </a:r>
                      <a:endParaRPr lang="en-GB" sz="800" b="1"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dirty="0">
                          <a:effectLst/>
                        </a:rPr>
                        <a:t>2.720"</a:t>
                      </a:r>
                      <a:endParaRPr lang="en-GB" sz="800" b="1" i="0" u="none" strike="noStrike" dirty="0">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dirty="0">
                          <a:effectLst/>
                        </a:rPr>
                        <a:t>3.6"</a:t>
                      </a:r>
                      <a:endParaRPr lang="en-GB" sz="800" b="1" i="0" u="none" strike="noStrike" dirty="0">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1.69"</a:t>
                      </a:r>
                      <a:endParaRPr lang="en-GB" sz="800" b="1"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a:effectLst/>
                        </a:rPr>
                        <a:t>4.1"</a:t>
                      </a:r>
                      <a:endParaRPr lang="en-GB" sz="800" b="1"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490573842"/>
                  </a:ext>
                </a:extLst>
              </a:tr>
              <a:tr h="168723">
                <a:tc>
                  <a:txBody>
                    <a:bodyPr/>
                    <a:lstStyle/>
                    <a:p>
                      <a:pPr algn="l" fontAlgn="ctr"/>
                      <a:r>
                        <a:rPr lang="en-GB" sz="800" u="none" strike="noStrike">
                          <a:effectLst/>
                        </a:rPr>
                        <a:t>Make up Length (ELINE &amp; SLINE)</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dirty="0">
                          <a:effectLst/>
                        </a:rPr>
                        <a:t>4.2 ft / 1.28 m</a:t>
                      </a:r>
                      <a:endParaRPr lang="en-GB" sz="800" b="0" i="0" u="none" strike="noStrike" dirty="0">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dirty="0">
                          <a:effectLst/>
                        </a:rPr>
                        <a:t>5.4 ft / 1.65 m</a:t>
                      </a:r>
                      <a:endParaRPr lang="en-GB" sz="800" b="0" i="0" u="none" strike="noStrike" dirty="0">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dirty="0">
                          <a:effectLst/>
                        </a:rPr>
                        <a:t>4.8 ft / 1.47 m</a:t>
                      </a:r>
                      <a:endParaRPr lang="en-GB" sz="800" b="0" i="0" u="none" strike="noStrike" dirty="0">
                        <a:solidFill>
                          <a:srgbClr val="000000"/>
                        </a:solidFill>
                        <a:effectLst/>
                        <a:latin typeface="Calibri" panose="020F0502020204030204" pitchFamily="34" charset="0"/>
                      </a:endParaRPr>
                    </a:p>
                  </a:txBody>
                  <a:tcPr marL="5592" marR="5592" marT="5592" marB="0" anchor="ctr"/>
                </a:tc>
                <a:tc>
                  <a:txBody>
                    <a:bodyPr/>
                    <a:lstStyle/>
                    <a:p>
                      <a:pPr algn="ctr" fontAlgn="ctr"/>
                      <a:r>
                        <a:rPr lang="en-US" sz="800" u="none" strike="noStrike" kern="1200" dirty="0">
                          <a:solidFill>
                            <a:schemeClr val="dk1"/>
                          </a:solidFill>
                          <a:effectLst/>
                          <a:latin typeface="+mn-lt"/>
                          <a:ea typeface="+mn-ea"/>
                          <a:cs typeface="+mn-cs"/>
                        </a:rPr>
                        <a:t>5</a:t>
                      </a:r>
                      <a:r>
                        <a:rPr lang="en-GB" sz="800" u="none" strike="noStrike" kern="1200" dirty="0">
                          <a:solidFill>
                            <a:schemeClr val="dk1"/>
                          </a:solidFill>
                          <a:effectLst/>
                          <a:latin typeface="+mn-lt"/>
                          <a:ea typeface="+mn-ea"/>
                          <a:cs typeface="+mn-cs"/>
                        </a:rPr>
                        <a:t>.3 ft / 1.62 m</a:t>
                      </a:r>
                    </a:p>
                  </a:txBody>
                  <a:tcPr marL="5592" marR="5592" marT="5592" marB="0" anchor="ctr"/>
                </a:tc>
                <a:tc>
                  <a:txBody>
                    <a:bodyPr/>
                    <a:lstStyle/>
                    <a:p>
                      <a:pPr algn="ctr" fontAlgn="b"/>
                      <a:r>
                        <a:rPr lang="en-GB" sz="800" u="none" strike="noStrike">
                          <a:effectLst/>
                        </a:rPr>
                        <a:t>TBC</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2042133738"/>
                  </a:ext>
                </a:extLst>
              </a:tr>
              <a:tr h="316356">
                <a:tc>
                  <a:txBody>
                    <a:bodyPr/>
                    <a:lstStyle/>
                    <a:p>
                      <a:pPr algn="l" fontAlgn="ctr"/>
                      <a:r>
                        <a:rPr lang="en-GB" sz="800" u="none" strike="noStrike">
                          <a:effectLst/>
                        </a:rPr>
                        <a:t>Weight</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34.2lbs / 15.5Kgs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66.6lbs / 30.2Kgs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108lbs / 49Kgs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a:effectLst/>
                        </a:rPr>
                        <a:t>34lbs / 15.5Kgs</a:t>
                      </a:r>
                      <a:endParaRPr lang="en-GB" sz="800" b="0" i="0" u="none" strike="noStrike">
                        <a:solidFill>
                          <a:srgbClr val="000000"/>
                        </a:solidFill>
                        <a:effectLst/>
                        <a:latin typeface="Calibri" panose="020F0502020204030204" pitchFamily="34" charset="0"/>
                      </a:endParaRPr>
                    </a:p>
                  </a:txBody>
                  <a:tcPr marL="5592" marR="5592" marT="5592"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1686916039"/>
                  </a:ext>
                </a:extLst>
              </a:tr>
              <a:tr h="337445">
                <a:tc>
                  <a:txBody>
                    <a:bodyPr/>
                    <a:lstStyle/>
                    <a:p>
                      <a:pPr algn="l" fontAlgn="ctr"/>
                      <a:r>
                        <a:rPr lang="en-GB" sz="800" u="none" strike="noStrike">
                          <a:effectLst/>
                        </a:rPr>
                        <a:t>Standard Stroke Length (12.75" &amp; 16" Extended Stroke available on request)</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 </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12.75"</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12.75"</a:t>
                      </a:r>
                      <a:endParaRPr lang="en-GB" sz="800" b="0" i="0" u="none" strike="noStrike">
                        <a:solidFill>
                          <a:srgbClr val="000000"/>
                        </a:solidFill>
                        <a:effectLst/>
                        <a:latin typeface="Calibri" panose="020F0502020204030204" pitchFamily="34" charset="0"/>
                      </a:endParaRPr>
                    </a:p>
                  </a:txBody>
                  <a:tcPr marL="5592" marR="5592" marT="5592" marB="0" anchor="ctr"/>
                </a:tc>
                <a:extLst>
                  <a:ext uri="{0D108BD9-81ED-4DB2-BD59-A6C34878D82A}">
                    <a16:rowId xmlns:a16="http://schemas.microsoft.com/office/drawing/2014/main" val="372546125"/>
                  </a:ext>
                </a:extLst>
              </a:tr>
              <a:tr h="168723">
                <a:tc>
                  <a:txBody>
                    <a:bodyPr/>
                    <a:lstStyle/>
                    <a:p>
                      <a:pPr algn="l" fontAlgn="ctr"/>
                      <a:r>
                        <a:rPr lang="en-GB" sz="800" u="none" strike="noStrike">
                          <a:effectLst/>
                        </a:rPr>
                        <a:t>Max Time for standard full Stroke</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 - 17 mins </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 - 16 mins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10" - 18 mins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1911587034"/>
                  </a:ext>
                </a:extLst>
              </a:tr>
              <a:tr h="168723">
                <a:tc>
                  <a:txBody>
                    <a:bodyPr/>
                    <a:lstStyle/>
                    <a:p>
                      <a:pPr algn="l" fontAlgn="ctr"/>
                      <a:r>
                        <a:rPr lang="en-GB" sz="800" u="none" strike="noStrike">
                          <a:effectLst/>
                        </a:rPr>
                        <a:t>Max Time for extended Stroke (16")</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16" - 26 mins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TBC</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16" - Time TBC</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2640319541"/>
                  </a:ext>
                </a:extLst>
              </a:tr>
              <a:tr h="168723">
                <a:tc>
                  <a:txBody>
                    <a:bodyPr/>
                    <a:lstStyle/>
                    <a:p>
                      <a:pPr algn="l" fontAlgn="ctr"/>
                      <a:r>
                        <a:rPr lang="en-GB" sz="800" u="none" strike="noStrike" dirty="0">
                          <a:effectLst/>
                        </a:rPr>
                        <a:t>Max Pressure*</a:t>
                      </a:r>
                      <a:endParaRPr lang="en-GB" sz="800" b="0" i="0" u="none" strike="noStrike" dirty="0">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15 </a:t>
                      </a:r>
                      <a:r>
                        <a:rPr lang="en-GB" sz="800" u="none" strike="noStrike" dirty="0" err="1">
                          <a:effectLst/>
                        </a:rPr>
                        <a:t>kpsi</a:t>
                      </a:r>
                      <a:r>
                        <a:rPr lang="en-GB" sz="800" u="none" strike="noStrike" dirty="0">
                          <a:effectLst/>
                        </a:rPr>
                        <a:t> (1034 bar)</a:t>
                      </a:r>
                      <a:endParaRPr lang="en-GB" sz="800" b="0" i="0"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103933778"/>
                  </a:ext>
                </a:extLst>
              </a:tr>
              <a:tr h="168723">
                <a:tc>
                  <a:txBody>
                    <a:bodyPr/>
                    <a:lstStyle/>
                    <a:p>
                      <a:pPr algn="l" fontAlgn="ctr"/>
                      <a:r>
                        <a:rPr lang="en-GB" sz="800" u="none" strike="noStrike">
                          <a:effectLst/>
                        </a:rPr>
                        <a:t>Min / Max Temp</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-10 to 135°C (6 hours) 121°C (8 Hours)</a:t>
                      </a:r>
                      <a:endParaRPr lang="en-GB" sz="800" b="0" i="0"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45781659"/>
                  </a:ext>
                </a:extLst>
              </a:tr>
              <a:tr h="168723">
                <a:tc>
                  <a:txBody>
                    <a:bodyPr/>
                    <a:lstStyle/>
                    <a:p>
                      <a:pPr algn="l" fontAlgn="ctr"/>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(Flasked option available) (12 hours @ 200°C or 6 hours @ 225°C)</a:t>
                      </a:r>
                      <a:endParaRPr lang="en-GB" sz="800" b="0" i="1"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8324622"/>
                  </a:ext>
                </a:extLst>
              </a:tr>
              <a:tr h="168723">
                <a:tc>
                  <a:txBody>
                    <a:bodyPr/>
                    <a:lstStyle/>
                    <a:p>
                      <a:pPr algn="l" fontAlgn="ctr"/>
                      <a:r>
                        <a:rPr lang="en-GB" sz="800" u="none" strike="noStrike">
                          <a:effectLst/>
                        </a:rPr>
                        <a:t>High Temperature FLASK OD</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TBC</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2.75"</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2.75"</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a:effectLst/>
                        </a:rPr>
                        <a:t>TBC</a:t>
                      </a:r>
                      <a:endParaRPr lang="en-GB" sz="800" b="0" i="0" u="none" strike="noStrike">
                        <a:solidFill>
                          <a:srgbClr val="000000"/>
                        </a:solidFill>
                        <a:effectLst/>
                        <a:latin typeface="Calibri" panose="020F0502020204030204" pitchFamily="34" charset="0"/>
                      </a:endParaRPr>
                    </a:p>
                  </a:txBody>
                  <a:tcPr marL="5592" marR="5592" marT="5592" marB="0" anchor="b"/>
                </a:tc>
                <a:tc>
                  <a:txBody>
                    <a:bodyPr/>
                    <a:lstStyle/>
                    <a:p>
                      <a:pPr algn="ctr" fontAlgn="ctr"/>
                      <a:r>
                        <a:rPr lang="en-GB" sz="800" u="none" strike="noStrike">
                          <a:effectLst/>
                        </a:rPr>
                        <a:t>TBC</a:t>
                      </a:r>
                      <a:endParaRPr lang="en-GB" sz="800" b="0" i="0" u="none" strike="noStrike">
                        <a:solidFill>
                          <a:srgbClr val="000000"/>
                        </a:solidFill>
                        <a:effectLst/>
                        <a:latin typeface="Calibri" panose="020F0502020204030204" pitchFamily="34" charset="0"/>
                      </a:endParaRPr>
                    </a:p>
                  </a:txBody>
                  <a:tcPr marL="5592" marR="5592" marT="5592" marB="0" anchor="ctr"/>
                </a:tc>
                <a:extLst>
                  <a:ext uri="{0D108BD9-81ED-4DB2-BD59-A6C34878D82A}">
                    <a16:rowId xmlns:a16="http://schemas.microsoft.com/office/drawing/2014/main" val="4101013703"/>
                  </a:ext>
                </a:extLst>
              </a:tr>
              <a:tr h="168723">
                <a:tc>
                  <a:txBody>
                    <a:bodyPr/>
                    <a:lstStyle/>
                    <a:p>
                      <a:pPr algn="l" fontAlgn="ctr"/>
                      <a:r>
                        <a:rPr lang="en-GB" sz="800" u="none" strike="noStrike">
                          <a:effectLst/>
                        </a:rPr>
                        <a:t>Nominal Setting Force</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30,000 lbs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40,000 lbs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60,000 lbs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dirty="0">
                          <a:effectLst/>
                        </a:rPr>
                        <a:t>15,000 lbs </a:t>
                      </a:r>
                      <a:endParaRPr lang="en-GB" sz="800" b="0" i="0" u="none" strike="noStrike" dirty="0">
                        <a:solidFill>
                          <a:srgbClr val="000000"/>
                        </a:solidFill>
                        <a:effectLst/>
                        <a:latin typeface="Calibri" panose="020F0502020204030204" pitchFamily="34" charset="0"/>
                      </a:endParaRPr>
                    </a:p>
                  </a:txBody>
                  <a:tcPr marL="5592" marR="5592" marT="5592"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611396686"/>
                  </a:ext>
                </a:extLst>
              </a:tr>
              <a:tr h="168723">
                <a:tc>
                  <a:txBody>
                    <a:bodyPr/>
                    <a:lstStyle/>
                    <a:p>
                      <a:pPr algn="l" fontAlgn="ctr"/>
                      <a:r>
                        <a:rPr lang="en-GB" sz="800" u="none" strike="noStrike">
                          <a:effectLst/>
                        </a:rPr>
                        <a:t>Max Setting Force</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40,000 lbs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50,000 lbs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90,000 lbs</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dirty="0">
                          <a:effectLst/>
                        </a:rPr>
                        <a:t>20,000 lbs</a:t>
                      </a:r>
                      <a:endParaRPr lang="en-GB" sz="800" b="0" i="0" u="none" strike="noStrike" dirty="0">
                        <a:solidFill>
                          <a:srgbClr val="000000"/>
                        </a:solidFill>
                        <a:effectLst/>
                        <a:latin typeface="Calibri" panose="020F0502020204030204" pitchFamily="34" charset="0"/>
                      </a:endParaRPr>
                    </a:p>
                  </a:txBody>
                  <a:tcPr marL="5592" marR="5592" marT="5592" marB="0" anchor="b"/>
                </a:tc>
                <a:tc>
                  <a:txBody>
                    <a:bodyPr/>
                    <a:lstStyle/>
                    <a:p>
                      <a:pPr algn="ctr" fontAlgn="b"/>
                      <a:r>
                        <a:rPr lang="en-GB" sz="800" u="none" strike="noStrike" dirty="0">
                          <a:effectLst/>
                        </a:rPr>
                        <a:t>150,000 lbs</a:t>
                      </a:r>
                      <a:endParaRPr lang="en-GB" sz="800" b="0" i="0" u="none" strike="noStrike" dirty="0">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3159006785"/>
                  </a:ext>
                </a:extLst>
              </a:tr>
              <a:tr h="313552">
                <a:tc>
                  <a:txBody>
                    <a:bodyPr/>
                    <a:lstStyle/>
                    <a:p>
                      <a:pPr algn="l" fontAlgn="ctr"/>
                      <a:r>
                        <a:rPr lang="en-GB" sz="800" u="none" strike="noStrike">
                          <a:effectLst/>
                        </a:rPr>
                        <a:t>Mech. Adaptor (various ADAPTOR Kit options available)</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Owen MSST</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Baker #10</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dirty="0">
                          <a:effectLst/>
                        </a:rPr>
                        <a:t>Baker #20</a:t>
                      </a:r>
                      <a:endParaRPr lang="en-GB" sz="800" b="0" i="0" u="none" strike="noStrike" dirty="0">
                        <a:solidFill>
                          <a:srgbClr val="000000"/>
                        </a:solidFill>
                        <a:effectLst/>
                        <a:latin typeface="Calibri" panose="020F0502020204030204" pitchFamily="34" charset="0"/>
                      </a:endParaRPr>
                    </a:p>
                  </a:txBody>
                  <a:tcPr marL="5592" marR="5592" marT="5592" marB="0" anchor="ctr"/>
                </a:tc>
                <a:tc>
                  <a:txBody>
                    <a:bodyPr/>
                    <a:lstStyle/>
                    <a:p>
                      <a:pPr marL="0" algn="ctr" defTabSz="457200" rtl="0" eaLnBrk="1" fontAlgn="ctr" latinLnBrk="0" hangingPunct="1"/>
                      <a:r>
                        <a:rPr lang="en-GB" sz="800" u="none" strike="noStrike" kern="1200" dirty="0">
                          <a:solidFill>
                            <a:schemeClr val="dk1"/>
                          </a:solidFill>
                          <a:effectLst/>
                          <a:latin typeface="+mn-lt"/>
                          <a:ea typeface="+mn-ea"/>
                          <a:cs typeface="+mn-cs"/>
                        </a:rPr>
                        <a:t>Baker #5</a:t>
                      </a:r>
                    </a:p>
                  </a:txBody>
                  <a:tcPr marL="5592" marR="5592" marT="5592" marB="0" anchor="ctr"/>
                </a:tc>
                <a:tc>
                  <a:txBody>
                    <a:bodyPr/>
                    <a:lstStyle/>
                    <a:p>
                      <a:pPr algn="ctr" fontAlgn="b"/>
                      <a:r>
                        <a:rPr lang="en-GB" sz="800" u="none" strike="noStrike" dirty="0">
                          <a:effectLst/>
                        </a:rPr>
                        <a:t>TBC </a:t>
                      </a:r>
                      <a:endParaRPr lang="en-GB" sz="800" b="0" i="0" u="none" strike="noStrike" dirty="0">
                        <a:solidFill>
                          <a:srgbClr val="000000"/>
                        </a:solidFill>
                        <a:effectLst/>
                        <a:latin typeface="Calibri" panose="020F0502020204030204" pitchFamily="34" charset="0"/>
                      </a:endParaRPr>
                    </a:p>
                  </a:txBody>
                  <a:tcPr marL="5592" marR="5592" marT="5592" marB="0" anchor="ctr"/>
                </a:tc>
                <a:extLst>
                  <a:ext uri="{0D108BD9-81ED-4DB2-BD59-A6C34878D82A}">
                    <a16:rowId xmlns:a16="http://schemas.microsoft.com/office/drawing/2014/main" val="2405710763"/>
                  </a:ext>
                </a:extLst>
              </a:tr>
              <a:tr h="281204">
                <a:tc gridSpan="4">
                  <a:txBody>
                    <a:bodyPr/>
                    <a:lstStyle/>
                    <a:p>
                      <a:pPr algn="ctr" fontAlgn="ctr"/>
                      <a:r>
                        <a:rPr lang="en-GB" sz="1300" u="none" strike="noStrike">
                          <a:effectLst/>
                        </a:rPr>
                        <a:t>K-Set Electrical Properties</a:t>
                      </a:r>
                      <a:endParaRPr lang="en-GB" sz="1300" b="1" i="0" u="none" strike="noStrike">
                        <a:solidFill>
                          <a:srgbClr val="FF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3414397257"/>
                  </a:ext>
                </a:extLst>
              </a:tr>
              <a:tr h="168723">
                <a:tc>
                  <a:txBody>
                    <a:bodyPr/>
                    <a:lstStyle/>
                    <a:p>
                      <a:pPr algn="l" fontAlgn="ctr"/>
                      <a:r>
                        <a:rPr lang="en-GB" sz="800" u="none" strike="noStrike">
                          <a:effectLst/>
                        </a:rPr>
                        <a:t>K-SET OD</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2.125"</a:t>
                      </a:r>
                      <a:endParaRPr lang="en-GB" sz="800" b="1"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2.75"</a:t>
                      </a:r>
                      <a:endParaRPr lang="en-GB" sz="800" b="1"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3.6"</a:t>
                      </a:r>
                      <a:endParaRPr lang="en-GB" sz="800" b="1"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1.69"</a:t>
                      </a:r>
                      <a:endParaRPr lang="en-GB" sz="800" b="1"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4.1"</a:t>
                      </a:r>
                      <a:endParaRPr lang="en-GB" sz="800" b="1" i="0" u="none" strike="noStrike">
                        <a:solidFill>
                          <a:srgbClr val="000000"/>
                        </a:solidFill>
                        <a:effectLst/>
                        <a:latin typeface="Calibri" panose="020F0502020204030204" pitchFamily="34" charset="0"/>
                      </a:endParaRPr>
                    </a:p>
                  </a:txBody>
                  <a:tcPr marL="5592" marR="5592" marT="5592" marB="0" anchor="ctr"/>
                </a:tc>
                <a:extLst>
                  <a:ext uri="{0D108BD9-81ED-4DB2-BD59-A6C34878D82A}">
                    <a16:rowId xmlns:a16="http://schemas.microsoft.com/office/drawing/2014/main" val="3448063420"/>
                  </a:ext>
                </a:extLst>
              </a:tr>
              <a:tr h="168723">
                <a:tc>
                  <a:txBody>
                    <a:bodyPr/>
                    <a:lstStyle/>
                    <a:p>
                      <a:pPr algn="l" fontAlgn="ctr"/>
                      <a:r>
                        <a:rPr lang="en-GB" sz="800" u="none" strike="noStrike">
                          <a:effectLst/>
                        </a:rPr>
                        <a:t># of AAA Alkaline Batteries / Pack</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48</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76</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62</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b"/>
                      <a:r>
                        <a:rPr lang="en-GB" sz="800" u="none" strike="noStrike" dirty="0">
                          <a:effectLst/>
                        </a:rPr>
                        <a:t>TBC</a:t>
                      </a:r>
                      <a:endParaRPr lang="en-GB" sz="800" b="0" i="0" u="none" strike="noStrike" dirty="0">
                        <a:solidFill>
                          <a:srgbClr val="000000"/>
                        </a:solidFill>
                        <a:effectLst/>
                        <a:latin typeface="Calibri" panose="020F0502020204030204" pitchFamily="34" charset="0"/>
                      </a:endParaRPr>
                    </a:p>
                  </a:txBody>
                  <a:tcPr marL="5592" marR="5592" marT="5592" marB="0" anchor="b"/>
                </a:tc>
                <a:tc>
                  <a:txBody>
                    <a:bodyPr/>
                    <a:lstStyle/>
                    <a:p>
                      <a:pPr algn="ctr" fontAlgn="b"/>
                      <a:r>
                        <a:rPr lang="en-GB" sz="800" u="none" strike="noStrike">
                          <a:effectLst/>
                        </a:rPr>
                        <a:t>TBC</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1283354445"/>
                  </a:ext>
                </a:extLst>
              </a:tr>
              <a:tr h="168723">
                <a:tc>
                  <a:txBody>
                    <a:bodyPr/>
                    <a:lstStyle/>
                    <a:p>
                      <a:pPr algn="l" fontAlgn="ctr"/>
                      <a:r>
                        <a:rPr lang="en-GB" sz="800" u="none" strike="noStrike">
                          <a:effectLst/>
                        </a:rPr>
                        <a:t>Voltage output</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36</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57</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ctr" fontAlgn="ctr"/>
                      <a:r>
                        <a:rPr lang="en-GB" sz="800" u="none" strike="noStrike">
                          <a:effectLst/>
                        </a:rPr>
                        <a:t>46.5</a:t>
                      </a:r>
                      <a:endParaRPr lang="en-GB" sz="800" b="0" i="0" u="none" strike="noStrike">
                        <a:solidFill>
                          <a:srgbClr val="000000"/>
                        </a:solidFill>
                        <a:effectLst/>
                        <a:latin typeface="Calibri" panose="020F0502020204030204" pitchFamily="34" charset="0"/>
                      </a:endParaRPr>
                    </a:p>
                  </a:txBody>
                  <a:tcPr marL="5592" marR="5592" marT="5592" marB="0" anchor="ctr"/>
                </a:tc>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1691096510"/>
                  </a:ext>
                </a:extLst>
              </a:tr>
              <a:tr h="175753">
                <a:tc>
                  <a:txBody>
                    <a:bodyPr/>
                    <a:lstStyle/>
                    <a:p>
                      <a:pPr algn="l" fontAlgn="ctr"/>
                      <a:r>
                        <a:rPr lang="en-GB" sz="800" u="none" strike="noStrike">
                          <a:effectLst/>
                        </a:rPr>
                        <a:t>Battery Capacity</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2.54 </a:t>
                      </a:r>
                      <a:r>
                        <a:rPr lang="en-GB" sz="800" u="none" strike="noStrike" dirty="0" err="1">
                          <a:effectLst/>
                        </a:rPr>
                        <a:t>Ahr</a:t>
                      </a:r>
                      <a:endParaRPr lang="en-GB" sz="800" u="none" strike="noStrike" dirty="0">
                        <a:effectLst/>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4039863432"/>
                  </a:ext>
                </a:extLst>
              </a:tr>
              <a:tr h="175753">
                <a:tc>
                  <a:txBody>
                    <a:bodyPr/>
                    <a:lstStyle/>
                    <a:p>
                      <a:pPr algn="l" fontAlgn="ctr"/>
                      <a:r>
                        <a:rPr lang="en-GB" sz="800" u="none" strike="noStrike">
                          <a:effectLst/>
                        </a:rPr>
                        <a:t>Countdown Timer Current Consumption (SLINE)</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10mA </a:t>
                      </a:r>
                      <a:endParaRPr lang="en-GB" sz="800" b="0" i="0"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619638052"/>
                  </a:ext>
                </a:extLst>
              </a:tr>
              <a:tr h="193328">
                <a:tc>
                  <a:txBody>
                    <a:bodyPr/>
                    <a:lstStyle/>
                    <a:p>
                      <a:pPr algn="l" fontAlgn="ctr"/>
                      <a:r>
                        <a:rPr lang="en-GB" sz="800" u="none" strike="noStrike">
                          <a:effectLst/>
                        </a:rPr>
                        <a:t>Current consumption when transmitting Data (ELINE)</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20mA </a:t>
                      </a:r>
                      <a:endParaRPr lang="en-GB" sz="800" b="0" i="0"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661193049"/>
                  </a:ext>
                </a:extLst>
              </a:tr>
              <a:tr h="202116">
                <a:tc>
                  <a:txBody>
                    <a:bodyPr/>
                    <a:lstStyle/>
                    <a:p>
                      <a:pPr algn="l" fontAlgn="ctr"/>
                      <a:r>
                        <a:rPr lang="en-GB" sz="800" u="none" strike="noStrike">
                          <a:effectLst/>
                        </a:rPr>
                        <a:t>Nominal Current consumption (No Output Load)</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pl-PL" sz="800" u="none" strike="noStrike" dirty="0">
                          <a:effectLst/>
                        </a:rPr>
                        <a:t>300 mA to 1000 mA</a:t>
                      </a:r>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1041119475"/>
                  </a:ext>
                </a:extLst>
              </a:tr>
              <a:tr h="168723">
                <a:tc>
                  <a:txBody>
                    <a:bodyPr/>
                    <a:lstStyle/>
                    <a:p>
                      <a:pPr algn="l" fontAlgn="ctr"/>
                      <a:r>
                        <a:rPr lang="en-GB" sz="800" u="none" strike="noStrike">
                          <a:effectLst/>
                        </a:rPr>
                        <a:t>Max. instantaneous Current consumption</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8A </a:t>
                      </a:r>
                      <a:endParaRPr lang="en-GB" sz="800" b="0" i="0"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tc hMerge="1">
                  <a:txBody>
                    <a:bodyPr/>
                    <a:lstStyle/>
                    <a:p>
                      <a:pPr algn="l"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92" marR="5592" marT="5592" marB="0" anchor="b"/>
                </a:tc>
                <a:extLst>
                  <a:ext uri="{0D108BD9-81ED-4DB2-BD59-A6C34878D82A}">
                    <a16:rowId xmlns:a16="http://schemas.microsoft.com/office/drawing/2014/main" val="1011567923"/>
                  </a:ext>
                </a:extLst>
              </a:tr>
              <a:tr h="168723">
                <a:tc>
                  <a:txBody>
                    <a:bodyPr/>
                    <a:lstStyle/>
                    <a:p>
                      <a:pPr algn="l" fontAlgn="ctr"/>
                      <a:r>
                        <a:rPr lang="en-GB" sz="800" u="none" strike="noStrike">
                          <a:effectLst/>
                        </a:rPr>
                        <a:t>PCM Logged Data Storage Capacity</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it-IT" sz="800" u="none" strike="noStrike">
                          <a:effectLst/>
                        </a:rPr>
                        <a:t>16 Mbyte (approx. 1M data SETS)</a:t>
                      </a:r>
                      <a:endParaRPr lang="it-IT" sz="800" b="0" i="0" u="none" strike="noStrike">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65027716"/>
                  </a:ext>
                </a:extLst>
              </a:tr>
              <a:tr h="168723">
                <a:tc>
                  <a:txBody>
                    <a:bodyPr/>
                    <a:lstStyle/>
                    <a:p>
                      <a:pPr algn="l" fontAlgn="ctr"/>
                      <a:r>
                        <a:rPr lang="en-GB" sz="800" u="none" strike="noStrike">
                          <a:effectLst/>
                        </a:rPr>
                        <a:t>Max Wireline Length (ELINE)</a:t>
                      </a:r>
                      <a:endParaRPr lang="en-GB" sz="800" b="0" i="0" u="none" strike="noStrike">
                        <a:solidFill>
                          <a:srgbClr val="000000"/>
                        </a:solidFill>
                        <a:effectLst/>
                        <a:latin typeface="Calibri" panose="020F0502020204030204" pitchFamily="34" charset="0"/>
                      </a:endParaRPr>
                    </a:p>
                  </a:txBody>
                  <a:tcPr marL="5592" marR="5592" marT="5592" marB="0" anchor="ctr"/>
                </a:tc>
                <a:tc gridSpan="5">
                  <a:txBody>
                    <a:bodyPr/>
                    <a:lstStyle/>
                    <a:p>
                      <a:pPr algn="ctr" fontAlgn="b"/>
                      <a:r>
                        <a:rPr lang="en-GB" sz="800" u="none" strike="noStrike">
                          <a:effectLst/>
                        </a:rPr>
                        <a:t>25,000 Ft (7620 M) always verify prior to RIH</a:t>
                      </a:r>
                      <a:endParaRPr lang="en-GB" sz="800" b="0" i="0" u="none" strike="noStrike">
                        <a:solidFill>
                          <a:srgbClr val="000000"/>
                        </a:solidFill>
                        <a:effectLst/>
                        <a:latin typeface="Calibri" panose="020F0502020204030204" pitchFamily="34" charset="0"/>
                      </a:endParaRPr>
                    </a:p>
                  </a:txBody>
                  <a:tcPr marL="5592" marR="5592" marT="5592" marB="0" anchor="b"/>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62008554"/>
                  </a:ext>
                </a:extLst>
              </a:tr>
              <a:tr h="203873">
                <a:tc>
                  <a:txBody>
                    <a:bodyPr/>
                    <a:lstStyle/>
                    <a:p>
                      <a:pPr algn="l" fontAlgn="ctr"/>
                      <a:r>
                        <a:rPr lang="en-GB" sz="800" u="none" strike="noStrike" dirty="0">
                          <a:effectLst/>
                        </a:rPr>
                        <a:t>*20 </a:t>
                      </a:r>
                      <a:r>
                        <a:rPr lang="en-GB" sz="800" u="none" strike="noStrike" dirty="0" err="1">
                          <a:effectLst/>
                        </a:rPr>
                        <a:t>kpsi</a:t>
                      </a:r>
                      <a:r>
                        <a:rPr lang="en-GB" sz="800" u="none" strike="noStrike" dirty="0">
                          <a:effectLst/>
                        </a:rPr>
                        <a:t> Version K-Set</a:t>
                      </a:r>
                      <a:endParaRPr lang="en-GB" sz="800" b="0" i="1" u="none" strike="noStrike" dirty="0">
                        <a:solidFill>
                          <a:srgbClr val="000000"/>
                        </a:solidFill>
                        <a:effectLst/>
                        <a:latin typeface="Calibri" panose="020F0502020204030204" pitchFamily="34" charset="0"/>
                      </a:endParaRPr>
                    </a:p>
                  </a:txBody>
                  <a:tcPr marL="5592" marR="5592" marT="5592" marB="0" anchor="ctr"/>
                </a:tc>
                <a:tc gridSpan="5">
                  <a:txBody>
                    <a:bodyPr/>
                    <a:lstStyle/>
                    <a:p>
                      <a:pPr algn="ctr" fontAlgn="ctr"/>
                      <a:r>
                        <a:rPr lang="en-GB" sz="800" u="none" strike="noStrike" dirty="0">
                          <a:effectLst/>
                        </a:rPr>
                        <a:t>20 </a:t>
                      </a:r>
                      <a:r>
                        <a:rPr lang="en-GB" sz="800" u="none" strike="noStrike" dirty="0" err="1">
                          <a:effectLst/>
                        </a:rPr>
                        <a:t>kpsi</a:t>
                      </a:r>
                      <a:r>
                        <a:rPr lang="en-GB" sz="800" u="none" strike="noStrike" dirty="0">
                          <a:effectLst/>
                        </a:rPr>
                        <a:t> version is available as a special order</a:t>
                      </a:r>
                      <a:endParaRPr lang="en-GB" sz="800" b="0" i="1" u="none" strike="noStrike" dirty="0">
                        <a:solidFill>
                          <a:srgbClr val="000000"/>
                        </a:solidFill>
                        <a:effectLst/>
                        <a:latin typeface="Calibri" panose="020F0502020204030204" pitchFamily="34" charset="0"/>
                      </a:endParaRPr>
                    </a:p>
                  </a:txBody>
                  <a:tcPr marL="5592" marR="5592" marT="5592"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96465380"/>
                  </a:ext>
                </a:extLst>
              </a:tr>
            </a:tbl>
          </a:graphicData>
        </a:graphic>
      </p:graphicFrame>
    </p:spTree>
    <p:extLst>
      <p:ext uri="{BB962C8B-B14F-4D97-AF65-F5344CB8AC3E}">
        <p14:creationId xmlns:p14="http://schemas.microsoft.com/office/powerpoint/2010/main" val="1306324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303" y="259387"/>
            <a:ext cx="9702531" cy="698663"/>
          </a:xfrm>
        </p:spPr>
        <p:txBody>
          <a:bodyPr/>
          <a:lstStyle/>
          <a:p>
            <a:r>
              <a:rPr lang="en-GB" dirty="0"/>
              <a:t>K-Punch</a:t>
            </a:r>
          </a:p>
        </p:txBody>
      </p:sp>
      <p:sp>
        <p:nvSpPr>
          <p:cNvPr id="3" name="Content Placeholder 2"/>
          <p:cNvSpPr>
            <a:spLocks noGrp="1"/>
          </p:cNvSpPr>
          <p:nvPr>
            <p:ph idx="1"/>
          </p:nvPr>
        </p:nvSpPr>
        <p:spPr>
          <a:xfrm>
            <a:off x="348303" y="3116967"/>
            <a:ext cx="10607719" cy="3195065"/>
          </a:xfrm>
        </p:spPr>
        <p:txBody>
          <a:bodyPr>
            <a:normAutofit/>
          </a:bodyPr>
          <a:lstStyle/>
          <a:p>
            <a:r>
              <a:rPr lang="en-GB" sz="1400" dirty="0"/>
              <a:t>Single and Multi-punch</a:t>
            </a:r>
          </a:p>
          <a:p>
            <a:r>
              <a:rPr lang="en-GB" sz="1400" dirty="0"/>
              <a:t>Oriented punching</a:t>
            </a:r>
          </a:p>
          <a:p>
            <a:r>
              <a:rPr lang="en-GB" sz="1400" dirty="0"/>
              <a:t>Connects directly to K-Set</a:t>
            </a:r>
          </a:p>
          <a:p>
            <a:endParaRPr lang="en-GB" sz="1400" dirty="0"/>
          </a:p>
          <a:p>
            <a:r>
              <a:rPr lang="en-GB" sz="1400" b="1" u="sng" dirty="0"/>
              <a:t>Example physical details of 3.5” K-Punch Actuator with 1 Punch Module</a:t>
            </a:r>
          </a:p>
          <a:p>
            <a:r>
              <a:rPr lang="en-GB" sz="1400" dirty="0"/>
              <a:t>Overall Length 39.2” (0.996 Metres) - add (5” to 6”) per additional Punch Module</a:t>
            </a:r>
          </a:p>
          <a:p>
            <a:r>
              <a:rPr lang="en-GB" sz="1400" dirty="0"/>
              <a:t>Tool Weight 47.8 Lbs (19 Kgs)</a:t>
            </a:r>
          </a:p>
          <a:p>
            <a:r>
              <a:rPr lang="en-GB" sz="1400" dirty="0"/>
              <a:t>Max. operating Pressure (Hydrostatic) 15,000 Psi (1034 Bar)</a:t>
            </a:r>
          </a:p>
          <a:p>
            <a:r>
              <a:rPr lang="en-GB" sz="1400" dirty="0"/>
              <a:t>Pressure Rating (hydraulic system rating when constrained in the correct grade Tubing 30,000 Psi (2068 Bar)</a:t>
            </a:r>
          </a:p>
          <a:p>
            <a:pPr marL="0" indent="0">
              <a:buNone/>
            </a:pPr>
            <a:endParaRPr lang="en-GB" sz="1400" dirty="0"/>
          </a:p>
          <a:p>
            <a:pPr lvl="0"/>
            <a:endParaRPr lang="en-GB" dirty="0"/>
          </a:p>
          <a:p>
            <a:endParaRPr lang="en-GB" dirty="0"/>
          </a:p>
        </p:txBody>
      </p:sp>
      <p:sp>
        <p:nvSpPr>
          <p:cNvPr id="6" name="Footer Placeholder 3"/>
          <p:cNvSpPr>
            <a:spLocks noGrp="1"/>
          </p:cNvSpPr>
          <p:nvPr>
            <p:ph type="ftr" sz="quarter" idx="11"/>
          </p:nvPr>
        </p:nvSpPr>
        <p:spPr>
          <a:xfrm>
            <a:off x="219809" y="6293812"/>
            <a:ext cx="11690702" cy="304801"/>
          </a:xfrm>
        </p:spPr>
        <p:txBody>
          <a:bodyPr/>
          <a:lstStyle/>
          <a:p>
            <a:endParaRPr lang="en-GB" dirty="0"/>
          </a:p>
          <a:p>
            <a:r>
              <a:rPr lang="en-GB" dirty="0"/>
              <a:t>Strictly Confidential - Not to be copied, distributed or used without permission of Kaseum Technology Ltd</a:t>
            </a:r>
            <a:endParaRPr lang="en-US" dirty="0"/>
          </a:p>
        </p:txBody>
      </p:sp>
      <p:pic>
        <p:nvPicPr>
          <p:cNvPr id="8" name="Picture 7">
            <a:extLst>
              <a:ext uri="{FF2B5EF4-FFF2-40B4-BE49-F238E27FC236}">
                <a16:creationId xmlns:a16="http://schemas.microsoft.com/office/drawing/2014/main" id="{19C2E28F-EF0C-4E08-8765-01093480F9D2}"/>
              </a:ext>
            </a:extLst>
          </p:cNvPr>
          <p:cNvPicPr>
            <a:picLocks noChangeAspect="1"/>
          </p:cNvPicPr>
          <p:nvPr/>
        </p:nvPicPr>
        <p:blipFill rotWithShape="1">
          <a:blip r:embed="rId2" cstate="email">
            <a:extLst>
              <a:ext uri="{28A0092B-C50C-407E-A947-70E740481C1C}">
                <a14:useLocalDpi xmlns:a14="http://schemas.microsoft.com/office/drawing/2010/main" val="0"/>
              </a:ext>
            </a:extLst>
          </a:blip>
          <a:srcRect t="17258" b="14669"/>
          <a:stretch/>
        </p:blipFill>
        <p:spPr>
          <a:xfrm>
            <a:off x="7180975" y="3268539"/>
            <a:ext cx="4815281" cy="2420348"/>
          </a:xfrm>
          <a:prstGeom prst="rect">
            <a:avLst/>
          </a:prstGeom>
        </p:spPr>
      </p:pic>
      <p:graphicFrame>
        <p:nvGraphicFramePr>
          <p:cNvPr id="4" name="Table 3">
            <a:extLst>
              <a:ext uri="{FF2B5EF4-FFF2-40B4-BE49-F238E27FC236}">
                <a16:creationId xmlns:a16="http://schemas.microsoft.com/office/drawing/2014/main" id="{925FA7B0-6079-4B2C-ABB9-1CC5195A64DE}"/>
              </a:ext>
            </a:extLst>
          </p:cNvPr>
          <p:cNvGraphicFramePr>
            <a:graphicFrameLocks noGrp="1"/>
          </p:cNvGraphicFramePr>
          <p:nvPr>
            <p:extLst>
              <p:ext uri="{D42A27DB-BD31-4B8C-83A1-F6EECF244321}">
                <p14:modId xmlns:p14="http://schemas.microsoft.com/office/powerpoint/2010/main" val="3883877950"/>
              </p:ext>
            </p:extLst>
          </p:nvPr>
        </p:nvGraphicFramePr>
        <p:xfrm>
          <a:off x="788565" y="958050"/>
          <a:ext cx="9437615" cy="1998215"/>
        </p:xfrm>
        <a:graphic>
          <a:graphicData uri="http://schemas.openxmlformats.org/drawingml/2006/table">
            <a:tbl>
              <a:tblPr firstRow="1" firstCol="1" bandRow="1">
                <a:tableStyleId>{ED083AE6-46FA-4A59-8FB0-9F97EB10719F}</a:tableStyleId>
              </a:tblPr>
              <a:tblGrid>
                <a:gridCol w="2752825">
                  <a:extLst>
                    <a:ext uri="{9D8B030D-6E8A-4147-A177-3AD203B41FA5}">
                      <a16:colId xmlns:a16="http://schemas.microsoft.com/office/drawing/2014/main" val="3454528720"/>
                    </a:ext>
                  </a:extLst>
                </a:gridCol>
                <a:gridCol w="1074983">
                  <a:extLst>
                    <a:ext uri="{9D8B030D-6E8A-4147-A177-3AD203B41FA5}">
                      <a16:colId xmlns:a16="http://schemas.microsoft.com/office/drawing/2014/main" val="733331424"/>
                    </a:ext>
                  </a:extLst>
                </a:gridCol>
                <a:gridCol w="1074983">
                  <a:extLst>
                    <a:ext uri="{9D8B030D-6E8A-4147-A177-3AD203B41FA5}">
                      <a16:colId xmlns:a16="http://schemas.microsoft.com/office/drawing/2014/main" val="3843253597"/>
                    </a:ext>
                  </a:extLst>
                </a:gridCol>
                <a:gridCol w="1074983">
                  <a:extLst>
                    <a:ext uri="{9D8B030D-6E8A-4147-A177-3AD203B41FA5}">
                      <a16:colId xmlns:a16="http://schemas.microsoft.com/office/drawing/2014/main" val="4098293817"/>
                    </a:ext>
                  </a:extLst>
                </a:gridCol>
                <a:gridCol w="1074983">
                  <a:extLst>
                    <a:ext uri="{9D8B030D-6E8A-4147-A177-3AD203B41FA5}">
                      <a16:colId xmlns:a16="http://schemas.microsoft.com/office/drawing/2014/main" val="2059954893"/>
                    </a:ext>
                  </a:extLst>
                </a:gridCol>
                <a:gridCol w="1074983">
                  <a:extLst>
                    <a:ext uri="{9D8B030D-6E8A-4147-A177-3AD203B41FA5}">
                      <a16:colId xmlns:a16="http://schemas.microsoft.com/office/drawing/2014/main" val="173957975"/>
                    </a:ext>
                  </a:extLst>
                </a:gridCol>
                <a:gridCol w="1309875">
                  <a:extLst>
                    <a:ext uri="{9D8B030D-6E8A-4147-A177-3AD203B41FA5}">
                      <a16:colId xmlns:a16="http://schemas.microsoft.com/office/drawing/2014/main" val="3081042955"/>
                    </a:ext>
                  </a:extLst>
                </a:gridCol>
              </a:tblGrid>
              <a:tr h="485097">
                <a:tc gridSpan="7">
                  <a:txBody>
                    <a:bodyPr/>
                    <a:lstStyle/>
                    <a:p>
                      <a:pPr algn="ctr">
                        <a:spcAft>
                          <a:spcPts val="0"/>
                        </a:spcAft>
                      </a:pPr>
                      <a:r>
                        <a:rPr lang="en-GB" sz="1400" cap="all" dirty="0">
                          <a:effectLst/>
                        </a:rPr>
                        <a:t>K-PUNCH Specification</a:t>
                      </a:r>
                      <a:endParaRPr lang="en-GB" sz="1100" dirty="0">
                        <a:effectLst/>
                        <a:latin typeface="Calibri" panose="020F0502020204030204" pitchFamily="34" charset="0"/>
                        <a:ea typeface="Calibri" panose="020F0502020204030204" pitchFamily="34"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ctr">
                        <a:spcAft>
                          <a:spcPts val="0"/>
                        </a:spcAft>
                      </a:pPr>
                      <a:endParaRPr lang="en-GB" sz="1100">
                        <a:effectLst/>
                        <a:latin typeface="Calibri" panose="020F0502020204030204" pitchFamily="34" charset="0"/>
                        <a:ea typeface="Calibri" panose="020F0502020204030204" pitchFamily="34" charset="0"/>
                      </a:endParaRPr>
                    </a:p>
                  </a:txBody>
                  <a:tcPr marL="0" marR="0" marT="0" marB="0"/>
                </a:tc>
                <a:tc hMerge="1">
                  <a:txBody>
                    <a:bodyPr/>
                    <a:lstStyle/>
                    <a:p>
                      <a:pPr algn="ctr">
                        <a:spcAft>
                          <a:spcPts val="0"/>
                        </a:spcAft>
                      </a:pPr>
                      <a:endParaRPr lang="en-GB" sz="1100" dirty="0">
                        <a:effectLst/>
                        <a:latin typeface="Calibri" panose="020F0502020204030204" pitchFamily="34" charset="0"/>
                        <a:ea typeface="Calibri" panose="020F0502020204030204" pitchFamily="34" charset="0"/>
                      </a:endParaRPr>
                    </a:p>
                  </a:txBody>
                  <a:tcPr marL="0" marR="0" marT="0" marB="0"/>
                </a:tc>
                <a:extLst>
                  <a:ext uri="{0D108BD9-81ED-4DB2-BD59-A6C34878D82A}">
                    <a16:rowId xmlns:a16="http://schemas.microsoft.com/office/drawing/2014/main" val="3922271122"/>
                  </a:ext>
                </a:extLst>
              </a:tr>
              <a:tr h="229508">
                <a:tc>
                  <a:txBody>
                    <a:bodyPr/>
                    <a:lstStyle/>
                    <a:p>
                      <a:pPr algn="l">
                        <a:spcAft>
                          <a:spcPts val="0"/>
                        </a:spcAft>
                      </a:pPr>
                      <a:r>
                        <a:rPr lang="en-GB" sz="1100" cap="all" dirty="0">
                          <a:effectLst/>
                        </a:rPr>
                        <a:t>Tubing Size</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2.875”</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3.500”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4.500”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5.500”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7.000”</a:t>
                      </a:r>
                      <a:endParaRPr lang="en-GB" sz="1100" dirty="0">
                        <a:effectLst/>
                        <a:latin typeface="Calibri" panose="020F0502020204030204" pitchFamily="34" charset="0"/>
                        <a:ea typeface="Calibri" panose="020F0502020204030204" pitchFamily="34" charset="0"/>
                      </a:endParaRPr>
                    </a:p>
                  </a:txBody>
                  <a:tcPr marL="0" marR="0" marT="0" marB="0" anchor="ctr"/>
                </a:tc>
                <a:tc>
                  <a:txBody>
                    <a:bodyPr/>
                    <a:lstStyle/>
                    <a:p>
                      <a:pPr algn="ctr">
                        <a:spcAft>
                          <a:spcPts val="0"/>
                        </a:spcAft>
                      </a:pPr>
                      <a:r>
                        <a:rPr lang="en-GB" sz="1100" dirty="0">
                          <a:effectLst/>
                        </a:rPr>
                        <a:t>9.625”</a:t>
                      </a:r>
                      <a:endParaRPr lang="en-GB" sz="1100" dirty="0">
                        <a:effectLst/>
                        <a:latin typeface="Calibri" panose="020F0502020204030204" pitchFamily="34" charset="0"/>
                        <a:ea typeface="Calibri" panose="020F0502020204030204" pitchFamily="34" charset="0"/>
                      </a:endParaRPr>
                    </a:p>
                  </a:txBody>
                  <a:tcPr marL="0" marR="0" marT="0" marB="0" anchor="ctr"/>
                </a:tc>
                <a:extLst>
                  <a:ext uri="{0D108BD9-81ED-4DB2-BD59-A6C34878D82A}">
                    <a16:rowId xmlns:a16="http://schemas.microsoft.com/office/drawing/2014/main" val="3470417776"/>
                  </a:ext>
                </a:extLst>
              </a:tr>
              <a:tr h="459016">
                <a:tc>
                  <a:txBody>
                    <a:bodyPr/>
                    <a:lstStyle/>
                    <a:p>
                      <a:pPr algn="l">
                        <a:spcAft>
                          <a:spcPts val="0"/>
                        </a:spcAft>
                      </a:pPr>
                      <a:r>
                        <a:rPr lang="en-GB" sz="1100" cap="all" dirty="0">
                          <a:effectLst/>
                        </a:rPr>
                        <a:t>Tubing Grade</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J55 L80 P110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J55 L80 P110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J55 L80 P110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J55 L80 P110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J55 L80 P110</a:t>
                      </a:r>
                      <a:endParaRPr lang="en-GB" sz="1100" dirty="0">
                        <a:effectLst/>
                        <a:latin typeface="Calibri" panose="020F0502020204030204" pitchFamily="34" charset="0"/>
                        <a:ea typeface="Calibri" panose="020F0502020204030204" pitchFamily="34" charset="0"/>
                      </a:endParaRPr>
                    </a:p>
                  </a:txBody>
                  <a:tcPr marL="0" marR="0" marT="0" marB="0" anchor="ctr"/>
                </a:tc>
                <a:tc>
                  <a:txBody>
                    <a:bodyPr/>
                    <a:lstStyle/>
                    <a:p>
                      <a:pPr algn="ctr">
                        <a:spcAft>
                          <a:spcPts val="0"/>
                        </a:spcAft>
                      </a:pPr>
                      <a:r>
                        <a:rPr lang="en-GB" sz="1100" dirty="0">
                          <a:effectLst/>
                        </a:rPr>
                        <a:t>J55 L80 P110</a:t>
                      </a:r>
                      <a:endParaRPr lang="en-GB" sz="1100" dirty="0">
                        <a:effectLst/>
                        <a:latin typeface="Calibri" panose="020F0502020204030204" pitchFamily="34" charset="0"/>
                        <a:ea typeface="Calibri" panose="020F0502020204030204" pitchFamily="34" charset="0"/>
                      </a:endParaRPr>
                    </a:p>
                  </a:txBody>
                  <a:tcPr marL="0" marR="0" marT="0" marB="0" anchor="ctr"/>
                </a:tc>
                <a:extLst>
                  <a:ext uri="{0D108BD9-81ED-4DB2-BD59-A6C34878D82A}">
                    <a16:rowId xmlns:a16="http://schemas.microsoft.com/office/drawing/2014/main" val="2187718132"/>
                  </a:ext>
                </a:extLst>
              </a:tr>
              <a:tr h="229508">
                <a:tc>
                  <a:txBody>
                    <a:bodyPr/>
                    <a:lstStyle/>
                    <a:p>
                      <a:pPr algn="l">
                        <a:spcAft>
                          <a:spcPts val="0"/>
                        </a:spcAft>
                      </a:pPr>
                      <a:r>
                        <a:rPr lang="en-GB" sz="1100" cap="all" dirty="0">
                          <a:effectLst/>
                        </a:rPr>
                        <a:t>Example Tubing Weight (lb/ft)</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6.4 to 8.6</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7.7 to 12.7</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12.6 to 15.1</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20</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23 to 29</a:t>
                      </a:r>
                      <a:endParaRPr lang="en-GB" sz="1100" dirty="0">
                        <a:effectLst/>
                        <a:latin typeface="Calibri" panose="020F0502020204030204" pitchFamily="34" charset="0"/>
                        <a:ea typeface="Calibri" panose="020F0502020204030204" pitchFamily="34" charset="0"/>
                      </a:endParaRPr>
                    </a:p>
                  </a:txBody>
                  <a:tcPr marL="0" marR="0" marT="0" marB="0" anchor="ctr"/>
                </a:tc>
                <a:tc>
                  <a:txBody>
                    <a:bodyPr/>
                    <a:lstStyle/>
                    <a:p>
                      <a:pPr algn="ctr">
                        <a:spcAft>
                          <a:spcPts val="0"/>
                        </a:spcAft>
                      </a:pPr>
                      <a:r>
                        <a:rPr lang="en-GB" sz="1100" dirty="0">
                          <a:effectLst/>
                        </a:rPr>
                        <a:t>47 to 53</a:t>
                      </a:r>
                      <a:endParaRPr lang="en-GB" sz="1100" dirty="0">
                        <a:effectLst/>
                        <a:latin typeface="Calibri" panose="020F0502020204030204" pitchFamily="34" charset="0"/>
                        <a:ea typeface="Calibri" panose="020F0502020204030204" pitchFamily="34" charset="0"/>
                      </a:endParaRPr>
                    </a:p>
                  </a:txBody>
                  <a:tcPr marL="0" marR="0" marT="0" marB="0" anchor="ctr"/>
                </a:tc>
                <a:extLst>
                  <a:ext uri="{0D108BD9-81ED-4DB2-BD59-A6C34878D82A}">
                    <a16:rowId xmlns:a16="http://schemas.microsoft.com/office/drawing/2014/main" val="1671142000"/>
                  </a:ext>
                </a:extLst>
              </a:tr>
              <a:tr h="365578">
                <a:tc>
                  <a:txBody>
                    <a:bodyPr/>
                    <a:lstStyle/>
                    <a:p>
                      <a:pPr algn="l">
                        <a:spcAft>
                          <a:spcPts val="0"/>
                        </a:spcAft>
                      </a:pPr>
                      <a:r>
                        <a:rPr lang="en-GB" sz="1100" cap="all" dirty="0">
                          <a:effectLst/>
                        </a:rPr>
                        <a:t>Punch Hole Size </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0.375” to 0.563”</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0.375” to 0.715”</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0.375” to 0.715”</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0.375” to 0.715”</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GB" sz="1100" dirty="0">
                          <a:effectLst/>
                        </a:rPr>
                        <a:t>0.625”</a:t>
                      </a:r>
                      <a:endParaRPr lang="en-GB" sz="1100" dirty="0">
                        <a:effectLst/>
                        <a:latin typeface="Calibri" panose="020F0502020204030204" pitchFamily="34" charset="0"/>
                        <a:ea typeface="Calibri" panose="020F0502020204030204" pitchFamily="34" charset="0"/>
                      </a:endParaRPr>
                    </a:p>
                  </a:txBody>
                  <a:tcPr marL="0" marR="0" marT="0" marB="0" anchor="ctr"/>
                </a:tc>
                <a:tc>
                  <a:txBody>
                    <a:bodyPr/>
                    <a:lstStyle/>
                    <a:p>
                      <a:pPr algn="ctr">
                        <a:spcAft>
                          <a:spcPts val="0"/>
                        </a:spcAft>
                      </a:pPr>
                      <a:r>
                        <a:rPr lang="en-GB" sz="1100" dirty="0">
                          <a:effectLst/>
                        </a:rPr>
                        <a:t>0.625”</a:t>
                      </a:r>
                      <a:endParaRPr lang="en-GB" sz="1100" dirty="0">
                        <a:effectLst/>
                        <a:latin typeface="Calibri" panose="020F0502020204030204" pitchFamily="34" charset="0"/>
                        <a:ea typeface="Calibri" panose="020F0502020204030204" pitchFamily="34" charset="0"/>
                      </a:endParaRPr>
                    </a:p>
                  </a:txBody>
                  <a:tcPr marL="0" marR="0" marT="0" marB="0" anchor="ctr"/>
                </a:tc>
                <a:extLst>
                  <a:ext uri="{0D108BD9-81ED-4DB2-BD59-A6C34878D82A}">
                    <a16:rowId xmlns:a16="http://schemas.microsoft.com/office/drawing/2014/main" val="1537073349"/>
                  </a:ext>
                </a:extLst>
              </a:tr>
              <a:tr h="229508">
                <a:tc>
                  <a:txBody>
                    <a:bodyPr/>
                    <a:lstStyle/>
                    <a:p>
                      <a:pPr algn="l">
                        <a:spcAft>
                          <a:spcPts val="0"/>
                        </a:spcAft>
                      </a:pPr>
                      <a:r>
                        <a:rPr lang="en-US" sz="1100" b="1" kern="1200" cap="all" dirty="0">
                          <a:solidFill>
                            <a:schemeClr val="tx1"/>
                          </a:solidFill>
                          <a:effectLst/>
                          <a:latin typeface="+mn-lt"/>
                          <a:ea typeface="+mn-ea"/>
                          <a:cs typeface="+mn-cs"/>
                        </a:rPr>
                        <a:t>NUMBER OF HOLES IN A SINGLE RUN  </a:t>
                      </a:r>
                      <a:endParaRPr lang="en-GB" sz="1100" b="1" kern="1200" cap="all" dirty="0">
                        <a:solidFill>
                          <a:schemeClr val="tx1"/>
                        </a:solidFill>
                        <a:effectLst/>
                        <a:latin typeface="+mn-lt"/>
                        <a:ea typeface="+mn-ea"/>
                        <a:cs typeface="+mn-cs"/>
                      </a:endParaRPr>
                    </a:p>
                  </a:txBody>
                  <a:tcPr marL="68580" marR="68580" marT="0" marB="0" anchor="ctr"/>
                </a:tc>
                <a:tc>
                  <a:txBody>
                    <a:bodyPr/>
                    <a:lstStyle/>
                    <a:p>
                      <a:pPr algn="ctr">
                        <a:spcAft>
                          <a:spcPts val="0"/>
                        </a:spcAft>
                      </a:pPr>
                      <a:r>
                        <a:rPr lang="en-US" sz="1100" dirty="0">
                          <a:effectLst/>
                          <a:latin typeface="Calibri" panose="020F0502020204030204" pitchFamily="34" charset="0"/>
                          <a:ea typeface="Calibri" panose="020F0502020204030204" pitchFamily="34" charset="0"/>
                        </a:rPr>
                        <a:t>Up to 8</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US" sz="1100" dirty="0">
                          <a:effectLst/>
                          <a:latin typeface="Calibri" panose="020F0502020204030204" pitchFamily="34" charset="0"/>
                          <a:ea typeface="Calibri" panose="020F0502020204030204" pitchFamily="34" charset="0"/>
                        </a:rPr>
                        <a:t>Up to 6</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US" sz="1100" dirty="0">
                          <a:effectLst/>
                          <a:latin typeface="Calibri" panose="020F0502020204030204" pitchFamily="34" charset="0"/>
                          <a:ea typeface="Calibri" panose="020F0502020204030204" pitchFamily="34" charset="0"/>
                        </a:rPr>
                        <a:t>Up to 5</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US" sz="1100" dirty="0">
                          <a:effectLst/>
                          <a:latin typeface="Calibri" panose="020F0502020204030204" pitchFamily="34" charset="0"/>
                          <a:ea typeface="Calibri" panose="020F0502020204030204" pitchFamily="34" charset="0"/>
                        </a:rPr>
                        <a:t>Up to 5</a:t>
                      </a:r>
                      <a:endParaRPr lang="en-GB" sz="1100" dirty="0">
                        <a:effectLst/>
                        <a:latin typeface="Calibri" panose="020F0502020204030204" pitchFamily="34" charset="0"/>
                        <a:ea typeface="Calibri" panose="020F0502020204030204" pitchFamily="34" charset="0"/>
                      </a:endParaRPr>
                    </a:p>
                  </a:txBody>
                  <a:tcPr marL="68580" marR="68580" marT="0" marB="0" anchor="ctr"/>
                </a:tc>
                <a:tc>
                  <a:txBody>
                    <a:bodyPr/>
                    <a:lstStyle/>
                    <a:p>
                      <a:pPr algn="ctr">
                        <a:spcAft>
                          <a:spcPts val="0"/>
                        </a:spcAft>
                      </a:pPr>
                      <a:r>
                        <a:rPr lang="en-US" sz="1100" dirty="0">
                          <a:effectLst/>
                          <a:latin typeface="Calibri" panose="020F0502020204030204" pitchFamily="34" charset="0"/>
                          <a:ea typeface="Calibri" panose="020F0502020204030204" pitchFamily="34" charset="0"/>
                        </a:rPr>
                        <a:t>Up to 3</a:t>
                      </a:r>
                      <a:endParaRPr lang="en-GB" sz="1100" dirty="0">
                        <a:effectLst/>
                        <a:latin typeface="Calibri" panose="020F0502020204030204" pitchFamily="34" charset="0"/>
                        <a:ea typeface="Calibri" panose="020F0502020204030204" pitchFamily="34" charset="0"/>
                      </a:endParaRPr>
                    </a:p>
                  </a:txBody>
                  <a:tcPr marL="0" marR="0" marT="0" marB="0" anchor="ctr"/>
                </a:tc>
                <a:tc>
                  <a:txBody>
                    <a:bodyPr/>
                    <a:lstStyle/>
                    <a:p>
                      <a:pPr algn="ctr">
                        <a:spcAft>
                          <a:spcPts val="0"/>
                        </a:spcAft>
                      </a:pPr>
                      <a:r>
                        <a:rPr lang="en-US" sz="1100" dirty="0">
                          <a:effectLst/>
                          <a:latin typeface="Calibri" panose="020F0502020204030204" pitchFamily="34" charset="0"/>
                          <a:ea typeface="Calibri" panose="020F0502020204030204" pitchFamily="34" charset="0"/>
                        </a:rPr>
                        <a:t>Up to 3</a:t>
                      </a:r>
                      <a:endParaRPr lang="en-GB" sz="1100" dirty="0">
                        <a:effectLst/>
                        <a:latin typeface="Calibri" panose="020F0502020204030204" pitchFamily="34" charset="0"/>
                        <a:ea typeface="Calibri" panose="020F0502020204030204" pitchFamily="34" charset="0"/>
                      </a:endParaRPr>
                    </a:p>
                  </a:txBody>
                  <a:tcPr marL="0" marR="0" marT="0" marB="0" anchor="ctr"/>
                </a:tc>
                <a:extLst>
                  <a:ext uri="{0D108BD9-81ED-4DB2-BD59-A6C34878D82A}">
                    <a16:rowId xmlns:a16="http://schemas.microsoft.com/office/drawing/2014/main" val="1497933562"/>
                  </a:ext>
                </a:extLst>
              </a:tr>
            </a:tbl>
          </a:graphicData>
        </a:graphic>
      </p:graphicFrame>
    </p:spTree>
    <p:extLst>
      <p:ext uri="{BB962C8B-B14F-4D97-AF65-F5344CB8AC3E}">
        <p14:creationId xmlns:p14="http://schemas.microsoft.com/office/powerpoint/2010/main" val="4064170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CF0EB-EF97-471A-837F-35C2DAA89FED}"/>
              </a:ext>
            </a:extLst>
          </p:cNvPr>
          <p:cNvSpPr>
            <a:spLocks noGrp="1"/>
          </p:cNvSpPr>
          <p:nvPr>
            <p:ph type="title"/>
          </p:nvPr>
        </p:nvSpPr>
        <p:spPr>
          <a:xfrm>
            <a:off x="646111" y="243282"/>
            <a:ext cx="9404723" cy="964734"/>
          </a:xfrm>
        </p:spPr>
        <p:txBody>
          <a:bodyPr/>
          <a:lstStyle/>
          <a:p>
            <a:r>
              <a:rPr lang="en-GB" dirty="0"/>
              <a:t>K-Punch design overview</a:t>
            </a:r>
          </a:p>
        </p:txBody>
      </p:sp>
      <p:sp>
        <p:nvSpPr>
          <p:cNvPr id="3" name="Content Placeholder 2">
            <a:extLst>
              <a:ext uri="{FF2B5EF4-FFF2-40B4-BE49-F238E27FC236}">
                <a16:creationId xmlns:a16="http://schemas.microsoft.com/office/drawing/2014/main" id="{53FF82BB-36BC-40A5-AA82-F4531334798A}"/>
              </a:ext>
            </a:extLst>
          </p:cNvPr>
          <p:cNvSpPr>
            <a:spLocks noGrp="1"/>
          </p:cNvSpPr>
          <p:nvPr>
            <p:ph idx="1"/>
          </p:nvPr>
        </p:nvSpPr>
        <p:spPr>
          <a:xfrm>
            <a:off x="503339" y="956345"/>
            <a:ext cx="11042550" cy="5292055"/>
          </a:xfrm>
        </p:spPr>
        <p:txBody>
          <a:bodyPr>
            <a:normAutofit/>
          </a:bodyPr>
          <a:lstStyle/>
          <a:p>
            <a:r>
              <a:rPr lang="en-GB" sz="1400" dirty="0"/>
              <a:t>The </a:t>
            </a:r>
            <a:r>
              <a:rPr lang="en-GB" sz="1400" b="1" dirty="0"/>
              <a:t>K-Punch</a:t>
            </a:r>
            <a:r>
              <a:rPr lang="en-GB" sz="1400" dirty="0"/>
              <a:t> is connected to a </a:t>
            </a:r>
            <a:r>
              <a:rPr lang="en-GB" sz="1400" b="1" dirty="0"/>
              <a:t>K-Set</a:t>
            </a:r>
            <a:r>
              <a:rPr lang="en-GB" sz="1400" dirty="0"/>
              <a:t> </a:t>
            </a:r>
            <a:r>
              <a:rPr lang="en-GB" sz="1400" b="1" dirty="0"/>
              <a:t>Setting Tool </a:t>
            </a:r>
            <a:r>
              <a:rPr lang="en-GB" sz="1400" dirty="0"/>
              <a:t>prior to deployment to make up the running string.  The Slick Rod of the </a:t>
            </a:r>
            <a:r>
              <a:rPr lang="en-GB" sz="1400" b="1" dirty="0"/>
              <a:t>K-Set</a:t>
            </a:r>
            <a:r>
              <a:rPr lang="en-GB" sz="1400" dirty="0"/>
              <a:t> is directly connected to the Main Piston of the </a:t>
            </a:r>
            <a:r>
              <a:rPr lang="en-GB" sz="1400" b="1" dirty="0"/>
              <a:t>K-Punch</a:t>
            </a:r>
            <a:r>
              <a:rPr lang="en-GB" sz="1400" dirty="0"/>
              <a:t>, meaning that any movement generated by the </a:t>
            </a:r>
            <a:r>
              <a:rPr lang="en-GB" sz="1400" b="1" dirty="0"/>
              <a:t>K-Set</a:t>
            </a:r>
            <a:r>
              <a:rPr lang="en-GB" sz="1400" dirty="0"/>
              <a:t> will be transmitted directly to the Main Piston of the </a:t>
            </a:r>
            <a:r>
              <a:rPr lang="en-GB" sz="1400" b="1" dirty="0"/>
              <a:t>K-Punch</a:t>
            </a:r>
            <a:r>
              <a:rPr lang="en-GB" sz="1400" dirty="0"/>
              <a:t>. </a:t>
            </a:r>
          </a:p>
          <a:p>
            <a:r>
              <a:rPr lang="en-GB" sz="1400" dirty="0"/>
              <a:t>The </a:t>
            </a:r>
            <a:r>
              <a:rPr lang="en-GB" sz="1400" b="1" dirty="0"/>
              <a:t>K-Punch</a:t>
            </a:r>
            <a:r>
              <a:rPr lang="en-GB" sz="1400" dirty="0"/>
              <a:t> is a simple hydraulic system that is directly energised or relieved by manipulating the Main Piston upwards or downwards.   Once the running string is stationed at the required punching depth the operation can begin.  </a:t>
            </a:r>
          </a:p>
          <a:p>
            <a:r>
              <a:rPr lang="en-GB" sz="1400" dirty="0"/>
              <a:t>An electronic ‘Punch’ command is initiated and the </a:t>
            </a:r>
            <a:r>
              <a:rPr lang="en-GB" sz="1400" b="1" dirty="0"/>
              <a:t>K-Set</a:t>
            </a:r>
            <a:r>
              <a:rPr lang="en-GB" sz="1400" dirty="0"/>
              <a:t> will begin stroking upwards, pulling the Main Piston of the </a:t>
            </a:r>
            <a:r>
              <a:rPr lang="en-GB" sz="1400" b="1" dirty="0"/>
              <a:t>K-Punch</a:t>
            </a:r>
            <a:r>
              <a:rPr lang="en-GB" sz="1400" dirty="0"/>
              <a:t>, and pressurising the hydraulic chamber within.  As the pressure increases the Punch Piston(s) are forced outwards and the connected Punch Button(s) will contact the wall of the tubing.  </a:t>
            </a:r>
          </a:p>
          <a:p>
            <a:r>
              <a:rPr lang="en-GB" sz="1400" dirty="0"/>
              <a:t>The hydraulic chamber pressure will continue to rise until a sufficient pressure, and therefore force, has been generated to penetrate the Punch Button through the tubing wall, where the Punch Button will be ejected in to the Annulus leaving behind a communication port to the annular space.  </a:t>
            </a:r>
          </a:p>
          <a:p>
            <a:r>
              <a:rPr lang="en-GB" sz="1400" dirty="0"/>
              <a:t>Once all Punch Buttons have penetrated, the </a:t>
            </a:r>
            <a:r>
              <a:rPr lang="en-GB" sz="1400" b="1" dirty="0"/>
              <a:t>K-Punch</a:t>
            </a:r>
            <a:r>
              <a:rPr lang="en-GB" sz="1400" dirty="0"/>
              <a:t> will vent the hydraulic chamber by means of a Shear Disc rupture event.  The </a:t>
            </a:r>
            <a:r>
              <a:rPr lang="en-GB" sz="1400" b="1" dirty="0"/>
              <a:t>K-Set</a:t>
            </a:r>
            <a:r>
              <a:rPr lang="en-GB" sz="1400" dirty="0"/>
              <a:t> is then commanded to ‘Retract’ and the Punch Piston(s) are retracted into the tool, allowing the running string to be recovered to surface.</a:t>
            </a:r>
          </a:p>
          <a:p>
            <a:r>
              <a:rPr lang="en-GB" sz="1400" dirty="0"/>
              <a:t>The </a:t>
            </a:r>
            <a:r>
              <a:rPr lang="en-GB" sz="1400" b="1" dirty="0"/>
              <a:t>K-Punch</a:t>
            </a:r>
            <a:r>
              <a:rPr lang="en-GB" sz="1400" dirty="0"/>
              <a:t> consists of 2 separate assemblies. They are:</a:t>
            </a:r>
          </a:p>
          <a:p>
            <a:pPr lvl="0"/>
            <a:r>
              <a:rPr lang="en-GB" sz="1400" dirty="0"/>
              <a:t>Hydraulic Actuator assembly.</a:t>
            </a:r>
          </a:p>
          <a:p>
            <a:pPr lvl="0"/>
            <a:r>
              <a:rPr lang="en-GB" sz="1400" dirty="0"/>
              <a:t>Punch Module(s)</a:t>
            </a:r>
          </a:p>
          <a:p>
            <a:endParaRPr lang="en-GB" sz="1400" dirty="0"/>
          </a:p>
          <a:p>
            <a:endParaRPr lang="en-GB" dirty="0"/>
          </a:p>
        </p:txBody>
      </p:sp>
      <p:sp>
        <p:nvSpPr>
          <p:cNvPr id="5" name="Footer Placeholder 3">
            <a:extLst>
              <a:ext uri="{FF2B5EF4-FFF2-40B4-BE49-F238E27FC236}">
                <a16:creationId xmlns:a16="http://schemas.microsoft.com/office/drawing/2014/main" id="{554EF1FF-77FB-4B28-A5BE-CB81652915C2}"/>
              </a:ext>
            </a:extLst>
          </p:cNvPr>
          <p:cNvSpPr>
            <a:spLocks noGrp="1"/>
          </p:cNvSpPr>
          <p:nvPr>
            <p:ph type="ftr" sz="quarter" idx="11"/>
          </p:nvPr>
        </p:nvSpPr>
        <p:spPr>
          <a:xfrm>
            <a:off x="219809" y="6409189"/>
            <a:ext cx="11690702" cy="335560"/>
          </a:xfrm>
        </p:spPr>
        <p:txBody>
          <a:bodyPr/>
          <a:lstStyle/>
          <a:p>
            <a:endParaRPr lang="en-GB" dirty="0"/>
          </a:p>
          <a:p>
            <a:r>
              <a:rPr lang="en-GB" dirty="0"/>
              <a:t>Strictly Confidential - Not to be copied, distributed or used without permission of Kaseum Technology Ltd</a:t>
            </a:r>
            <a:endParaRPr lang="en-US" dirty="0"/>
          </a:p>
        </p:txBody>
      </p:sp>
      <p:pic>
        <p:nvPicPr>
          <p:cNvPr id="7" name="Picture 6">
            <a:extLst>
              <a:ext uri="{FF2B5EF4-FFF2-40B4-BE49-F238E27FC236}">
                <a16:creationId xmlns:a16="http://schemas.microsoft.com/office/drawing/2014/main" id="{2D99E75E-8087-4C44-AAB7-35618E4AFEF4}"/>
              </a:ext>
            </a:extLst>
          </p:cNvPr>
          <p:cNvPicPr>
            <a:picLocks noChangeAspect="1"/>
          </p:cNvPicPr>
          <p:nvPr/>
        </p:nvPicPr>
        <p:blipFill rotWithShape="1">
          <a:blip r:embed="rId2" cstate="email">
            <a:extLst>
              <a:ext uri="{28A0092B-C50C-407E-A947-70E740481C1C}">
                <a14:useLocalDpi xmlns:a14="http://schemas.microsoft.com/office/drawing/2010/main" val="0"/>
              </a:ext>
            </a:extLst>
          </a:blip>
          <a:srcRect t="37621" b="40483"/>
          <a:stretch/>
        </p:blipFill>
        <p:spPr>
          <a:xfrm>
            <a:off x="2274073" y="5241471"/>
            <a:ext cx="10281037" cy="1167718"/>
          </a:xfrm>
          <a:prstGeom prst="rect">
            <a:avLst/>
          </a:prstGeom>
        </p:spPr>
      </p:pic>
    </p:spTree>
    <p:extLst>
      <p:ext uri="{BB962C8B-B14F-4D97-AF65-F5344CB8AC3E}">
        <p14:creationId xmlns:p14="http://schemas.microsoft.com/office/powerpoint/2010/main" val="2662983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CF0EB-EF97-471A-837F-35C2DAA89FED}"/>
              </a:ext>
            </a:extLst>
          </p:cNvPr>
          <p:cNvSpPr>
            <a:spLocks noGrp="1"/>
          </p:cNvSpPr>
          <p:nvPr>
            <p:ph type="title"/>
          </p:nvPr>
        </p:nvSpPr>
        <p:spPr>
          <a:xfrm>
            <a:off x="646111" y="209726"/>
            <a:ext cx="9404723" cy="704674"/>
          </a:xfrm>
        </p:spPr>
        <p:txBody>
          <a:bodyPr/>
          <a:lstStyle/>
          <a:p>
            <a:r>
              <a:rPr lang="en-GB" dirty="0"/>
              <a:t>K-Punch - Hydraulic Actuator </a:t>
            </a:r>
          </a:p>
        </p:txBody>
      </p:sp>
      <p:sp>
        <p:nvSpPr>
          <p:cNvPr id="7" name="Content Placeholder 6">
            <a:extLst>
              <a:ext uri="{FF2B5EF4-FFF2-40B4-BE49-F238E27FC236}">
                <a16:creationId xmlns:a16="http://schemas.microsoft.com/office/drawing/2014/main" id="{790AC35F-21A1-4F32-975E-C27D24587A1D}"/>
              </a:ext>
            </a:extLst>
          </p:cNvPr>
          <p:cNvSpPr>
            <a:spLocks noGrp="1"/>
          </p:cNvSpPr>
          <p:nvPr>
            <p:ph idx="1"/>
          </p:nvPr>
        </p:nvSpPr>
        <p:spPr>
          <a:xfrm>
            <a:off x="239934" y="2791327"/>
            <a:ext cx="11712131" cy="3718530"/>
          </a:xfrm>
        </p:spPr>
        <p:txBody>
          <a:bodyPr/>
          <a:lstStyle/>
          <a:p>
            <a:r>
              <a:rPr lang="en-GB" sz="1200" dirty="0"/>
              <a:t>The Hydraulic Actuator assembly is a simple piston operated hydraulic chamber. When the Hydraulic Actuator assembly is interfaced with the </a:t>
            </a:r>
            <a:r>
              <a:rPr lang="en-GB" sz="1200" b="1" dirty="0"/>
              <a:t>K-Set</a:t>
            </a:r>
            <a:r>
              <a:rPr lang="en-GB" sz="1200" dirty="0"/>
              <a:t> the movement generated by the </a:t>
            </a:r>
            <a:r>
              <a:rPr lang="en-GB" sz="1200" b="1" dirty="0"/>
              <a:t>K-Set</a:t>
            </a:r>
            <a:r>
              <a:rPr lang="en-GB" sz="1200" dirty="0"/>
              <a:t> is applied directly to the Main Piston of the </a:t>
            </a:r>
            <a:r>
              <a:rPr lang="en-GB" sz="1200" b="1" dirty="0"/>
              <a:t>K-Punch</a:t>
            </a:r>
            <a:r>
              <a:rPr lang="en-GB" sz="1200" dirty="0"/>
              <a:t>, which will increase or decrease the hydraulic chamber pressure accordingly.  A ‘Punch’ command will cause this hydraulic chamber to reduce in volume, therefore increasing the pressure, which is used to deploy the Punch Pistons.  When a ‘Retract’ command is issued the hydraulic chamber volume is increased causing the pressure to reduce, allowing the Punch Pistons to retract.  </a:t>
            </a:r>
          </a:p>
          <a:p>
            <a:r>
              <a:rPr lang="en-GB" sz="1200" dirty="0"/>
              <a:t>When connected to the </a:t>
            </a:r>
            <a:r>
              <a:rPr lang="en-GB" sz="1200" b="1" dirty="0"/>
              <a:t>K-Set</a:t>
            </a:r>
            <a:r>
              <a:rPr lang="en-GB" sz="1200" dirty="0"/>
              <a:t> the Main Piston of the </a:t>
            </a:r>
            <a:r>
              <a:rPr lang="en-GB" sz="1200" b="1" dirty="0"/>
              <a:t>K-Punch</a:t>
            </a:r>
            <a:r>
              <a:rPr lang="en-GB" sz="1200" dirty="0"/>
              <a:t> screws directly to the </a:t>
            </a:r>
            <a:r>
              <a:rPr lang="en-GB" sz="1200" b="1" dirty="0"/>
              <a:t>K-Set</a:t>
            </a:r>
            <a:r>
              <a:rPr lang="en-GB" sz="1200" dirty="0"/>
              <a:t> Slick Rod, transmitting the linear stroke of the </a:t>
            </a:r>
            <a:r>
              <a:rPr lang="en-GB" sz="1200" b="1" dirty="0"/>
              <a:t>K-Set</a:t>
            </a:r>
            <a:r>
              <a:rPr lang="en-GB" sz="1200" dirty="0"/>
              <a:t> directly to the hydraulic chamber of the </a:t>
            </a:r>
            <a:r>
              <a:rPr lang="en-GB" sz="1200" b="1" dirty="0"/>
              <a:t>K-Punch</a:t>
            </a:r>
            <a:r>
              <a:rPr lang="en-GB" sz="1200" dirty="0"/>
              <a:t>. </a:t>
            </a:r>
          </a:p>
          <a:p>
            <a:r>
              <a:rPr lang="en-GB" sz="1200" dirty="0"/>
              <a:t>The Hydraulic Actuator assembly also has several features that are integral to the correct and safe deployment of the </a:t>
            </a:r>
            <a:r>
              <a:rPr lang="en-GB" sz="1200" b="1" dirty="0"/>
              <a:t>K-Punch</a:t>
            </a:r>
            <a:r>
              <a:rPr lang="en-GB" sz="1200" dirty="0"/>
              <a:t>.  </a:t>
            </a:r>
            <a:r>
              <a:rPr lang="en-GB" sz="1200" b="1" dirty="0"/>
              <a:t>These include:</a:t>
            </a:r>
          </a:p>
          <a:p>
            <a:r>
              <a:rPr lang="en-GB" sz="1200" b="1" dirty="0"/>
              <a:t>A Relief Shear Disc</a:t>
            </a:r>
            <a:r>
              <a:rPr lang="en-GB" sz="1200" dirty="0"/>
              <a:t>; to vent the hydraulic chamber into the external atmosphere after all the Punch Buttons have been deployed, whilst also protecting the hydraulic system from over-pressurisation.</a:t>
            </a:r>
          </a:p>
          <a:p>
            <a:r>
              <a:rPr lang="en-GB" sz="1200" b="1" dirty="0"/>
              <a:t>Check Valves</a:t>
            </a:r>
            <a:r>
              <a:rPr lang="en-GB" sz="1200" dirty="0"/>
              <a:t>, to allow the hydraulics to be vented at the end of the punching cycle but permit the ingress of well fluid.</a:t>
            </a:r>
          </a:p>
          <a:p>
            <a:r>
              <a:rPr lang="en-GB" sz="1200" dirty="0"/>
              <a:t>An </a:t>
            </a:r>
            <a:r>
              <a:rPr lang="en-GB" sz="1200" b="1" dirty="0"/>
              <a:t>Axial Force Only Plug</a:t>
            </a:r>
            <a:r>
              <a:rPr lang="en-GB" sz="1200" dirty="0"/>
              <a:t>; (hereby referred to as an A.F.O. Plug) to allow the hydraulic chamber to be vented manually, and in a controlled manner, if a risk of internal trapped pressure on return to surface is thought to be present.</a:t>
            </a:r>
          </a:p>
          <a:p>
            <a:r>
              <a:rPr lang="en-GB" sz="1200" dirty="0"/>
              <a:t>An </a:t>
            </a:r>
            <a:r>
              <a:rPr lang="en-GB" sz="1200" b="1" dirty="0"/>
              <a:t>Emergency Release Shear Ring</a:t>
            </a:r>
            <a:r>
              <a:rPr lang="en-GB" sz="1200" dirty="0"/>
              <a:t>; to allow the hydraulics to be vented in an emergency situation downhole. In the unlikely event that a complete tool failure occurs during the punching cycle then the running string can be jarred up to release a shear ring that will vent the hydraulic chamber.</a:t>
            </a:r>
          </a:p>
          <a:p>
            <a:endParaRPr lang="en-GB" sz="1200" dirty="0"/>
          </a:p>
          <a:p>
            <a:endParaRPr lang="en-GB" sz="1400" dirty="0"/>
          </a:p>
        </p:txBody>
      </p:sp>
      <p:sp>
        <p:nvSpPr>
          <p:cNvPr id="6" name="Footer Placeholder 3">
            <a:extLst>
              <a:ext uri="{FF2B5EF4-FFF2-40B4-BE49-F238E27FC236}">
                <a16:creationId xmlns:a16="http://schemas.microsoft.com/office/drawing/2014/main" id="{E0872887-8B2E-443C-B53D-689882321D39}"/>
              </a:ext>
            </a:extLst>
          </p:cNvPr>
          <p:cNvSpPr>
            <a:spLocks noGrp="1"/>
          </p:cNvSpPr>
          <p:nvPr>
            <p:ph type="ftr" sz="quarter" idx="11"/>
          </p:nvPr>
        </p:nvSpPr>
        <p:spPr>
          <a:xfrm>
            <a:off x="219809" y="6514097"/>
            <a:ext cx="11690702" cy="247430"/>
          </a:xfrm>
        </p:spPr>
        <p:txBody>
          <a:bodyPr/>
          <a:lstStyle/>
          <a:p>
            <a:endParaRPr lang="en-GB" dirty="0"/>
          </a:p>
          <a:p>
            <a:r>
              <a:rPr lang="en-GB" dirty="0"/>
              <a:t>Strictly Confidential - Not to be copied, distributed or used without permission of Kaseum Technology Ltd</a:t>
            </a:r>
            <a:endParaRPr lang="en-US" dirty="0"/>
          </a:p>
        </p:txBody>
      </p:sp>
      <p:pic>
        <p:nvPicPr>
          <p:cNvPr id="5" name="Picture 4">
            <a:extLst>
              <a:ext uri="{FF2B5EF4-FFF2-40B4-BE49-F238E27FC236}">
                <a16:creationId xmlns:a16="http://schemas.microsoft.com/office/drawing/2014/main" id="{7EDA4DFC-A642-490D-9788-80D218E4E308}"/>
              </a:ext>
            </a:extLst>
          </p:cNvPr>
          <p:cNvPicPr>
            <a:picLocks noChangeAspect="1"/>
          </p:cNvPicPr>
          <p:nvPr/>
        </p:nvPicPr>
        <p:blipFill>
          <a:blip r:embed="rId2"/>
          <a:stretch>
            <a:fillRect/>
          </a:stretch>
        </p:blipFill>
        <p:spPr>
          <a:xfrm>
            <a:off x="923523" y="813732"/>
            <a:ext cx="9605638" cy="1862091"/>
          </a:xfrm>
          <a:prstGeom prst="rect">
            <a:avLst/>
          </a:prstGeom>
        </p:spPr>
      </p:pic>
    </p:spTree>
    <p:extLst>
      <p:ext uri="{BB962C8B-B14F-4D97-AF65-F5344CB8AC3E}">
        <p14:creationId xmlns:p14="http://schemas.microsoft.com/office/powerpoint/2010/main" val="4291785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8219" y="358220"/>
            <a:ext cx="9542865" cy="791850"/>
          </a:xfrm>
        </p:spPr>
        <p:txBody>
          <a:bodyPr>
            <a:normAutofit/>
          </a:bodyPr>
          <a:lstStyle/>
          <a:p>
            <a:r>
              <a:rPr lang="en-GB" dirty="0"/>
              <a:t>K-Punch – Punch Module(s)</a:t>
            </a:r>
          </a:p>
        </p:txBody>
      </p:sp>
      <p:sp>
        <p:nvSpPr>
          <p:cNvPr id="11" name="Content Placeholder 10">
            <a:extLst>
              <a:ext uri="{FF2B5EF4-FFF2-40B4-BE49-F238E27FC236}">
                <a16:creationId xmlns:a16="http://schemas.microsoft.com/office/drawing/2014/main" id="{1EC26752-FEF2-480E-8966-9BDA226E9252}"/>
              </a:ext>
            </a:extLst>
          </p:cNvPr>
          <p:cNvSpPr>
            <a:spLocks noGrp="1"/>
          </p:cNvSpPr>
          <p:nvPr>
            <p:ph idx="1"/>
          </p:nvPr>
        </p:nvSpPr>
        <p:spPr>
          <a:xfrm>
            <a:off x="565608" y="1150071"/>
            <a:ext cx="6503097" cy="3371596"/>
          </a:xfrm>
        </p:spPr>
        <p:txBody>
          <a:bodyPr>
            <a:normAutofit fontScale="92500" lnSpcReduction="10000"/>
          </a:bodyPr>
          <a:lstStyle/>
          <a:p>
            <a:pPr>
              <a:lnSpc>
                <a:spcPct val="90000"/>
              </a:lnSpc>
            </a:pPr>
            <a:r>
              <a:rPr lang="en-GB" sz="1600" dirty="0">
                <a:latin typeface="Arial" panose="020B0604020202020204" pitchFamily="34" charset="0"/>
                <a:ea typeface="Times New Roman" panose="02020603050405020304" pitchFamily="18" charset="0"/>
                <a:cs typeface="Times New Roman" panose="02020603050405020304" pitchFamily="18" charset="0"/>
              </a:rPr>
              <a:t>The Punch Module contains the Punch Button arrangement used to penetrate the tubing wall.</a:t>
            </a:r>
          </a:p>
          <a:p>
            <a:pPr>
              <a:lnSpc>
                <a:spcPct val="90000"/>
              </a:lnSpc>
            </a:pPr>
            <a:r>
              <a:rPr lang="en-GB" sz="1600" dirty="0">
                <a:latin typeface="Arial" panose="020B0604020202020204" pitchFamily="34" charset="0"/>
                <a:ea typeface="Times New Roman" panose="02020603050405020304" pitchFamily="18" charset="0"/>
                <a:cs typeface="Times New Roman" panose="02020603050405020304" pitchFamily="18" charset="0"/>
              </a:rPr>
              <a:t>The Punch Module, or Modules, can be fitted onto the Hydraulic Actuator assembly and orientated to the required phasing with the addition of Shim Washers.</a:t>
            </a:r>
          </a:p>
          <a:p>
            <a:pPr>
              <a:lnSpc>
                <a:spcPct val="90000"/>
              </a:lnSpc>
            </a:pPr>
            <a:r>
              <a:rPr lang="en-GB" sz="1600" dirty="0">
                <a:latin typeface="Arial" panose="020B0604020202020204" pitchFamily="34" charset="0"/>
                <a:ea typeface="Times New Roman" panose="02020603050405020304" pitchFamily="18" charset="0"/>
                <a:cs typeface="Times New Roman" panose="02020603050405020304" pitchFamily="18" charset="0"/>
              </a:rPr>
              <a:t>Each Punch Module has an internal hydraulic chamber that connects into the Hydraulic Actuator assembly hydraulics.</a:t>
            </a:r>
          </a:p>
          <a:p>
            <a:pPr>
              <a:lnSpc>
                <a:spcPct val="90000"/>
              </a:lnSpc>
            </a:pPr>
            <a:r>
              <a:rPr lang="en-GB" sz="1600" dirty="0">
                <a:latin typeface="Arial" panose="020B0604020202020204" pitchFamily="34" charset="0"/>
                <a:ea typeface="Times New Roman" panose="02020603050405020304" pitchFamily="18" charset="0"/>
                <a:cs typeface="Times New Roman" panose="02020603050405020304" pitchFamily="18" charset="0"/>
              </a:rPr>
              <a:t>Within the Punch Housing a punching arrangement that comprise a Punch Piston, Button Holder, Spring Pin and Punch Button is fitted.  When the hydraulic chamber is pressurised, this punching arrangement moves out radially to contact the tubing wall.</a:t>
            </a:r>
          </a:p>
          <a:p>
            <a:pPr>
              <a:lnSpc>
                <a:spcPct val="90000"/>
              </a:lnSpc>
            </a:pPr>
            <a:r>
              <a:rPr lang="en-GB" sz="1600" dirty="0">
                <a:latin typeface="Arial" panose="020B0604020202020204" pitchFamily="34" charset="0"/>
                <a:ea typeface="Times New Roman" panose="02020603050405020304" pitchFamily="18" charset="0"/>
                <a:cs typeface="Times New Roman" panose="02020603050405020304" pitchFamily="18" charset="0"/>
              </a:rPr>
              <a:t>Once sufficient pressure, and therefore force, has been reached the Punch Button will penetrate the tubing and be ejected into the annular space, providing hydraulic communication between the tubing and annulus.  </a:t>
            </a:r>
          </a:p>
          <a:p>
            <a:pPr>
              <a:lnSpc>
                <a:spcPct val="90000"/>
              </a:lnSpc>
            </a:pPr>
            <a:endParaRPr lang="en-GB" sz="1600" dirty="0"/>
          </a:p>
        </p:txBody>
      </p:sp>
      <p:sp>
        <p:nvSpPr>
          <p:cNvPr id="6" name="Footer Placeholder 3"/>
          <p:cNvSpPr>
            <a:spLocks noGrp="1"/>
          </p:cNvSpPr>
          <p:nvPr>
            <p:ph type="ftr" sz="quarter" idx="11"/>
          </p:nvPr>
        </p:nvSpPr>
        <p:spPr>
          <a:xfrm>
            <a:off x="565608" y="6347379"/>
            <a:ext cx="6757981" cy="304801"/>
          </a:xfrm>
        </p:spPr>
        <p:txBody>
          <a:bodyPr>
            <a:normAutofit fontScale="47500" lnSpcReduction="20000"/>
          </a:bodyPr>
          <a:lstStyle/>
          <a:p>
            <a:pPr>
              <a:lnSpc>
                <a:spcPct val="90000"/>
              </a:lnSpc>
              <a:spcAft>
                <a:spcPts val="600"/>
              </a:spcAft>
            </a:pPr>
            <a:endParaRPr lang="en-GB" sz="500" dirty="0"/>
          </a:p>
          <a:p>
            <a:pPr>
              <a:lnSpc>
                <a:spcPct val="90000"/>
              </a:lnSpc>
              <a:spcAft>
                <a:spcPts val="600"/>
              </a:spcAft>
            </a:pPr>
            <a:r>
              <a:rPr lang="en-GB" sz="2000" dirty="0"/>
              <a:t>Strictly Confidential - Not to be copied, distributed or used without permission of </a:t>
            </a:r>
            <a:r>
              <a:rPr lang="en-GB" sz="2000" dirty="0" err="1"/>
              <a:t>Kaseum</a:t>
            </a:r>
            <a:r>
              <a:rPr lang="en-GB" sz="2000" dirty="0"/>
              <a:t> Technology Ltd</a:t>
            </a:r>
            <a:endParaRPr lang="en-US" sz="2000" dirty="0"/>
          </a:p>
        </p:txBody>
      </p:sp>
      <p:pic>
        <p:nvPicPr>
          <p:cNvPr id="7" name="Picture 6">
            <a:extLst>
              <a:ext uri="{FF2B5EF4-FFF2-40B4-BE49-F238E27FC236}">
                <a16:creationId xmlns:a16="http://schemas.microsoft.com/office/drawing/2014/main" id="{8DFAEFF3-C690-499E-910B-B0C13AD34FBD}"/>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17258" b="14669"/>
          <a:stretch/>
        </p:blipFill>
        <p:spPr>
          <a:xfrm>
            <a:off x="7652754" y="358219"/>
            <a:ext cx="3365336" cy="1975876"/>
          </a:xfrm>
          <a:prstGeom prst="rect">
            <a:avLst/>
          </a:prstGeom>
        </p:spPr>
      </p:pic>
      <p:pic>
        <p:nvPicPr>
          <p:cNvPr id="1026" name="Picture 2">
            <a:extLst>
              <a:ext uri="{FF2B5EF4-FFF2-40B4-BE49-F238E27FC236}">
                <a16:creationId xmlns:a16="http://schemas.microsoft.com/office/drawing/2014/main" id="{D6BE7185-3511-42D2-8C9D-17BAFA6C8AF4}"/>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055514" y="4651136"/>
            <a:ext cx="2215494" cy="1646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BEFDC13D-EAF2-4102-AFFE-BC716BED8571}"/>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377147" y="4651136"/>
            <a:ext cx="2215494" cy="1646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A25DEA1D-C526-497C-838F-F428C7DC4222}"/>
              </a:ext>
            </a:extLst>
          </p:cNvPr>
          <p:cNvPicPr/>
          <p:nvPr/>
        </p:nvPicPr>
        <p:blipFill rotWithShape="1">
          <a:blip r:embed="rId6"/>
          <a:srcRect l="12947" r="17274"/>
          <a:stretch/>
        </p:blipFill>
        <p:spPr bwMode="auto">
          <a:xfrm rot="5400000">
            <a:off x="9888899" y="4461017"/>
            <a:ext cx="1661624" cy="2041863"/>
          </a:xfrm>
          <a:prstGeom prst="rect">
            <a:avLst/>
          </a:prstGeom>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84FF1F84-5D96-4EEE-A34B-A285AE52265D}"/>
              </a:ext>
            </a:extLst>
          </p:cNvPr>
          <p:cNvPicPr>
            <a:picLocks noChangeAspect="1"/>
          </p:cNvPicPr>
          <p:nvPr/>
        </p:nvPicPr>
        <p:blipFill>
          <a:blip r:embed="rId7"/>
          <a:stretch>
            <a:fillRect/>
          </a:stretch>
        </p:blipFill>
        <p:spPr>
          <a:xfrm>
            <a:off x="720504" y="4632334"/>
            <a:ext cx="3757710" cy="1655495"/>
          </a:xfrm>
          <a:prstGeom prst="rect">
            <a:avLst/>
          </a:prstGeom>
        </p:spPr>
      </p:pic>
      <p:pic>
        <p:nvPicPr>
          <p:cNvPr id="5" name="Picture 4">
            <a:extLst>
              <a:ext uri="{FF2B5EF4-FFF2-40B4-BE49-F238E27FC236}">
                <a16:creationId xmlns:a16="http://schemas.microsoft.com/office/drawing/2014/main" id="{8AB0F498-00FC-41A6-ADD0-A69AD4BFC777}"/>
              </a:ext>
            </a:extLst>
          </p:cNvPr>
          <p:cNvPicPr>
            <a:picLocks noChangeAspect="1"/>
          </p:cNvPicPr>
          <p:nvPr/>
        </p:nvPicPr>
        <p:blipFill>
          <a:blip r:embed="rId8"/>
          <a:stretch>
            <a:fillRect/>
          </a:stretch>
        </p:blipFill>
        <p:spPr>
          <a:xfrm>
            <a:off x="7107854" y="2532631"/>
            <a:ext cx="4455136" cy="2025062"/>
          </a:xfrm>
          <a:prstGeom prst="rect">
            <a:avLst/>
          </a:prstGeom>
        </p:spPr>
      </p:pic>
    </p:spTree>
    <p:extLst>
      <p:ext uri="{BB962C8B-B14F-4D97-AF65-F5344CB8AC3E}">
        <p14:creationId xmlns:p14="http://schemas.microsoft.com/office/powerpoint/2010/main" val="517371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28" y="125835"/>
            <a:ext cx="11319544" cy="711725"/>
          </a:xfrm>
        </p:spPr>
        <p:txBody>
          <a:bodyPr/>
          <a:lstStyle/>
          <a:p>
            <a:r>
              <a:rPr lang="en-GB" sz="3200" dirty="0"/>
              <a:t>K-Punch </a:t>
            </a:r>
            <a:r>
              <a:rPr lang="en-US" sz="3200" dirty="0"/>
              <a:t>3.5” Pup/2.93” ID/80ksi/13Cr material</a:t>
            </a:r>
            <a:endParaRPr lang="en-GB" sz="3200" dirty="0"/>
          </a:p>
        </p:txBody>
      </p:sp>
      <p:sp>
        <p:nvSpPr>
          <p:cNvPr id="6" name="Footer Placeholder 3"/>
          <p:cNvSpPr>
            <a:spLocks noGrp="1"/>
          </p:cNvSpPr>
          <p:nvPr>
            <p:ph type="ftr" sz="quarter" idx="11"/>
          </p:nvPr>
        </p:nvSpPr>
        <p:spPr>
          <a:xfrm>
            <a:off x="209725" y="6467912"/>
            <a:ext cx="11700786" cy="264253"/>
          </a:xfrm>
        </p:spPr>
        <p:txBody>
          <a:bodyPr/>
          <a:lstStyle/>
          <a:p>
            <a:endParaRPr lang="en-GB" dirty="0"/>
          </a:p>
          <a:p>
            <a:r>
              <a:rPr lang="en-GB" sz="900" dirty="0"/>
              <a:t>Strictly Confidential - Not to be copied, distributed or used without permission of Kaseum Technology Ltd</a:t>
            </a:r>
            <a:endParaRPr lang="en-US" sz="900" dirty="0"/>
          </a:p>
        </p:txBody>
      </p:sp>
      <p:pic>
        <p:nvPicPr>
          <p:cNvPr id="3" name="K-Punch 3.5_13Cr_converted">
            <a:hlinkClick r:id="" action="ppaction://media"/>
            <a:extLst>
              <a:ext uri="{FF2B5EF4-FFF2-40B4-BE49-F238E27FC236}">
                <a16:creationId xmlns:a16="http://schemas.microsoft.com/office/drawing/2014/main" id="{55EDB1F8-4F4A-47FE-8A34-1B6E16A00E01}"/>
              </a:ext>
            </a:extLst>
          </p:cNvPr>
          <p:cNvPicPr>
            <a:picLocks noChangeAspect="1"/>
          </p:cNvPicPr>
          <p:nvPr>
            <a:videoFile r:link="rId1"/>
            <p:extLst>
              <p:ext uri="{DAA4B4D4-6D71-4841-9C94-3DE7FCFB9230}">
                <p14:media xmlns:p14="http://schemas.microsoft.com/office/powerpoint/2010/main" r:embed="rId2">
                  <p14:trim st="2896" end="5434"/>
                </p14:media>
              </p:ext>
            </p:extLst>
          </p:nvPr>
        </p:nvPicPr>
        <p:blipFill>
          <a:blip r:embed="rId4"/>
          <a:stretch>
            <a:fillRect/>
          </a:stretch>
        </p:blipFill>
        <p:spPr>
          <a:xfrm>
            <a:off x="1515123" y="853083"/>
            <a:ext cx="9161755" cy="5151834"/>
          </a:xfrm>
          <a:prstGeom prst="rect">
            <a:avLst/>
          </a:prstGeom>
        </p:spPr>
      </p:pic>
    </p:spTree>
    <p:extLst>
      <p:ext uri="{BB962C8B-B14F-4D97-AF65-F5344CB8AC3E}">
        <p14:creationId xmlns:p14="http://schemas.microsoft.com/office/powerpoint/2010/main" val="183989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12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28" y="125835"/>
            <a:ext cx="11319544" cy="711725"/>
          </a:xfrm>
        </p:spPr>
        <p:txBody>
          <a:bodyPr/>
          <a:lstStyle/>
          <a:p>
            <a:r>
              <a:rPr lang="en-GB" sz="3200" dirty="0"/>
              <a:t>K-Punch Head Orientation &amp; Phasing (E-Line &amp; Slickline) </a:t>
            </a:r>
          </a:p>
        </p:txBody>
      </p:sp>
      <p:sp>
        <p:nvSpPr>
          <p:cNvPr id="6" name="Footer Placeholder 3"/>
          <p:cNvSpPr>
            <a:spLocks noGrp="1"/>
          </p:cNvSpPr>
          <p:nvPr>
            <p:ph type="ftr" sz="quarter" idx="11"/>
          </p:nvPr>
        </p:nvSpPr>
        <p:spPr>
          <a:xfrm>
            <a:off x="209725" y="6467912"/>
            <a:ext cx="11700786" cy="264253"/>
          </a:xfrm>
        </p:spPr>
        <p:txBody>
          <a:bodyPr/>
          <a:lstStyle/>
          <a:p>
            <a:endParaRPr lang="en-GB" dirty="0"/>
          </a:p>
          <a:p>
            <a:r>
              <a:rPr lang="en-GB" sz="900" dirty="0"/>
              <a:t>Strictly Confidential - Not to be copied, distributed or used without permission of Kaseum Technology Ltd</a:t>
            </a:r>
            <a:endParaRPr lang="en-US" sz="900" dirty="0"/>
          </a:p>
        </p:txBody>
      </p:sp>
      <p:pic>
        <p:nvPicPr>
          <p:cNvPr id="7" name="Picture 6">
            <a:extLst>
              <a:ext uri="{FF2B5EF4-FFF2-40B4-BE49-F238E27FC236}">
                <a16:creationId xmlns:a16="http://schemas.microsoft.com/office/drawing/2014/main" id="{CCD48AAE-0E96-455D-8137-6C6BC05CB0D3}"/>
              </a:ext>
            </a:extLst>
          </p:cNvPr>
          <p:cNvPicPr>
            <a:picLocks noChangeAspect="1"/>
          </p:cNvPicPr>
          <p:nvPr/>
        </p:nvPicPr>
        <p:blipFill>
          <a:blip r:embed="rId2"/>
          <a:stretch>
            <a:fillRect/>
          </a:stretch>
        </p:blipFill>
        <p:spPr>
          <a:xfrm>
            <a:off x="507331" y="2842762"/>
            <a:ext cx="6632771" cy="3561920"/>
          </a:xfrm>
          <a:prstGeom prst="rect">
            <a:avLst/>
          </a:prstGeom>
        </p:spPr>
      </p:pic>
      <p:sp>
        <p:nvSpPr>
          <p:cNvPr id="8" name="TextBox 7">
            <a:extLst>
              <a:ext uri="{FF2B5EF4-FFF2-40B4-BE49-F238E27FC236}">
                <a16:creationId xmlns:a16="http://schemas.microsoft.com/office/drawing/2014/main" id="{8C19B87B-422C-40B1-B5EA-B334BBE295CB}"/>
              </a:ext>
            </a:extLst>
          </p:cNvPr>
          <p:cNvSpPr txBox="1"/>
          <p:nvPr/>
        </p:nvSpPr>
        <p:spPr>
          <a:xfrm>
            <a:off x="436228" y="1079770"/>
            <a:ext cx="11324512" cy="1754326"/>
          </a:xfrm>
          <a:prstGeom prst="rect">
            <a:avLst/>
          </a:prstGeom>
          <a:noFill/>
        </p:spPr>
        <p:txBody>
          <a:bodyPr wrap="square" rtlCol="0">
            <a:spAutoFit/>
          </a:bodyPr>
          <a:lstStyle/>
          <a:p>
            <a:pPr marL="285750" indent="-285750">
              <a:buFont typeface="Wingdings" panose="05000000000000000000" pitchFamily="2" charset="2"/>
              <a:buChar char="Ø"/>
            </a:pPr>
            <a:r>
              <a:rPr lang="en-GB" dirty="0"/>
              <a:t>The Punch Heads can be positioned to the required phasing by adding Shim Washers in between each Punch Head - as per figures 55 &amp; 56 (Note - shim washers are provided as standard parts of all </a:t>
            </a:r>
            <a:r>
              <a:rPr lang="en-GB"/>
              <a:t>Punch Head </a:t>
            </a:r>
            <a:r>
              <a:rPr lang="en-GB" dirty="0"/>
              <a:t>Kits)</a:t>
            </a:r>
          </a:p>
          <a:p>
            <a:pPr marL="285750" indent="-285750">
              <a:buFont typeface="Wingdings" panose="05000000000000000000" pitchFamily="2" charset="2"/>
              <a:buChar char="Ø"/>
            </a:pPr>
            <a:r>
              <a:rPr lang="en-GB" dirty="0"/>
              <a:t>Kaseum recommends the Punch heads be aligned (0 </a:t>
            </a:r>
            <a:r>
              <a:rPr lang="en-GB" dirty="0" err="1"/>
              <a:t>Deg</a:t>
            </a:r>
            <a:r>
              <a:rPr lang="en-GB" dirty="0"/>
              <a:t> Phased) or </a:t>
            </a:r>
            <a:r>
              <a:rPr lang="en-GB" dirty="0" err="1"/>
              <a:t>equispaced</a:t>
            </a:r>
            <a:r>
              <a:rPr lang="en-GB" dirty="0"/>
              <a:t> – refer to below table as example with 6 Punch heads</a:t>
            </a:r>
          </a:p>
          <a:p>
            <a:endParaRPr lang="en-GB" dirty="0"/>
          </a:p>
        </p:txBody>
      </p:sp>
      <p:pic>
        <p:nvPicPr>
          <p:cNvPr id="12" name="Picture 11">
            <a:extLst>
              <a:ext uri="{FF2B5EF4-FFF2-40B4-BE49-F238E27FC236}">
                <a16:creationId xmlns:a16="http://schemas.microsoft.com/office/drawing/2014/main" id="{449780F8-481B-4BA2-99C2-5586DFABF8CE}"/>
              </a:ext>
            </a:extLst>
          </p:cNvPr>
          <p:cNvPicPr>
            <a:picLocks noChangeAspect="1"/>
          </p:cNvPicPr>
          <p:nvPr/>
        </p:nvPicPr>
        <p:blipFill>
          <a:blip r:embed="rId3"/>
          <a:stretch>
            <a:fillRect/>
          </a:stretch>
        </p:blipFill>
        <p:spPr>
          <a:xfrm>
            <a:off x="7267465" y="2834096"/>
            <a:ext cx="4488307" cy="3561920"/>
          </a:xfrm>
          <a:prstGeom prst="rect">
            <a:avLst/>
          </a:prstGeom>
        </p:spPr>
      </p:pic>
    </p:spTree>
    <p:extLst>
      <p:ext uri="{BB962C8B-B14F-4D97-AF65-F5344CB8AC3E}">
        <p14:creationId xmlns:p14="http://schemas.microsoft.com/office/powerpoint/2010/main" val="3063409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28" y="125835"/>
            <a:ext cx="9462374" cy="780177"/>
          </a:xfrm>
        </p:spPr>
        <p:txBody>
          <a:bodyPr/>
          <a:lstStyle/>
          <a:p>
            <a:r>
              <a:rPr lang="en-GB" sz="3200" dirty="0"/>
              <a:t>K-Punch Head options for 7” and 9 5/8” </a:t>
            </a:r>
          </a:p>
        </p:txBody>
      </p:sp>
      <p:sp>
        <p:nvSpPr>
          <p:cNvPr id="6" name="Footer Placeholder 3"/>
          <p:cNvSpPr>
            <a:spLocks noGrp="1"/>
          </p:cNvSpPr>
          <p:nvPr>
            <p:ph type="ftr" sz="quarter" idx="11"/>
          </p:nvPr>
        </p:nvSpPr>
        <p:spPr>
          <a:xfrm>
            <a:off x="209725" y="6467912"/>
            <a:ext cx="11700786" cy="264253"/>
          </a:xfrm>
        </p:spPr>
        <p:txBody>
          <a:bodyPr/>
          <a:lstStyle/>
          <a:p>
            <a:endParaRPr lang="en-GB" dirty="0"/>
          </a:p>
          <a:p>
            <a:r>
              <a:rPr lang="en-GB" sz="900" dirty="0"/>
              <a:t>Strictly Confidential - Not to be copied, distributed or used without permission of Kaseum Technology Ltd</a:t>
            </a:r>
            <a:endParaRPr lang="en-US" sz="900" dirty="0"/>
          </a:p>
        </p:txBody>
      </p:sp>
      <p:pic>
        <p:nvPicPr>
          <p:cNvPr id="3" name="Picture 2">
            <a:extLst>
              <a:ext uri="{FF2B5EF4-FFF2-40B4-BE49-F238E27FC236}">
                <a16:creationId xmlns:a16="http://schemas.microsoft.com/office/drawing/2014/main" id="{28119D7B-51A0-4E85-A59F-62A1AD3436B2}"/>
              </a:ext>
            </a:extLst>
          </p:cNvPr>
          <p:cNvPicPr>
            <a:picLocks noChangeAspect="1"/>
          </p:cNvPicPr>
          <p:nvPr/>
        </p:nvPicPr>
        <p:blipFill>
          <a:blip r:embed="rId2"/>
          <a:stretch>
            <a:fillRect/>
          </a:stretch>
        </p:blipFill>
        <p:spPr>
          <a:xfrm>
            <a:off x="79899" y="971229"/>
            <a:ext cx="5873654" cy="5012321"/>
          </a:xfrm>
          <a:prstGeom prst="rect">
            <a:avLst/>
          </a:prstGeom>
        </p:spPr>
      </p:pic>
      <p:pic>
        <p:nvPicPr>
          <p:cNvPr id="5" name="Picture 4">
            <a:extLst>
              <a:ext uri="{FF2B5EF4-FFF2-40B4-BE49-F238E27FC236}">
                <a16:creationId xmlns:a16="http://schemas.microsoft.com/office/drawing/2014/main" id="{27CC82F0-36C4-4153-958C-93047DA82E0B}"/>
              </a:ext>
            </a:extLst>
          </p:cNvPr>
          <p:cNvPicPr>
            <a:picLocks noChangeAspect="1"/>
          </p:cNvPicPr>
          <p:nvPr/>
        </p:nvPicPr>
        <p:blipFill>
          <a:blip r:embed="rId3"/>
          <a:stretch>
            <a:fillRect/>
          </a:stretch>
        </p:blipFill>
        <p:spPr>
          <a:xfrm>
            <a:off x="6019060" y="971229"/>
            <a:ext cx="6093041" cy="5012321"/>
          </a:xfrm>
          <a:prstGeom prst="rect">
            <a:avLst/>
          </a:prstGeom>
        </p:spPr>
      </p:pic>
    </p:spTree>
    <p:extLst>
      <p:ext uri="{BB962C8B-B14F-4D97-AF65-F5344CB8AC3E}">
        <p14:creationId xmlns:p14="http://schemas.microsoft.com/office/powerpoint/2010/main" val="3008093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28" y="125835"/>
            <a:ext cx="7088697" cy="780177"/>
          </a:xfrm>
        </p:spPr>
        <p:txBody>
          <a:bodyPr/>
          <a:lstStyle/>
          <a:p>
            <a:r>
              <a:rPr lang="en-GB" sz="3200" dirty="0"/>
              <a:t>K-Set &amp; K-Punch options</a:t>
            </a:r>
          </a:p>
        </p:txBody>
      </p:sp>
      <p:sp>
        <p:nvSpPr>
          <p:cNvPr id="6" name="Footer Placeholder 3"/>
          <p:cNvSpPr>
            <a:spLocks noGrp="1"/>
          </p:cNvSpPr>
          <p:nvPr>
            <p:ph type="ftr" sz="quarter" idx="11"/>
          </p:nvPr>
        </p:nvSpPr>
        <p:spPr>
          <a:xfrm>
            <a:off x="209725" y="6467912"/>
            <a:ext cx="11700786" cy="264253"/>
          </a:xfrm>
        </p:spPr>
        <p:txBody>
          <a:bodyPr/>
          <a:lstStyle/>
          <a:p>
            <a:endParaRPr lang="en-GB" dirty="0"/>
          </a:p>
          <a:p>
            <a:r>
              <a:rPr lang="en-GB" sz="900" dirty="0"/>
              <a:t>Strictly Confidential - Not to be copied, distributed or used without permission of Kaseum Technology Ltd</a:t>
            </a:r>
            <a:endParaRPr lang="en-US" sz="900" dirty="0"/>
          </a:p>
        </p:txBody>
      </p:sp>
      <p:graphicFrame>
        <p:nvGraphicFramePr>
          <p:cNvPr id="3" name="Table 2">
            <a:extLst>
              <a:ext uri="{FF2B5EF4-FFF2-40B4-BE49-F238E27FC236}">
                <a16:creationId xmlns:a16="http://schemas.microsoft.com/office/drawing/2014/main" id="{A9D8F203-0F01-4C02-9B63-860C94836FF1}"/>
              </a:ext>
            </a:extLst>
          </p:cNvPr>
          <p:cNvGraphicFramePr>
            <a:graphicFrameLocks noGrp="1"/>
          </p:cNvGraphicFramePr>
          <p:nvPr>
            <p:extLst>
              <p:ext uri="{D42A27DB-BD31-4B8C-83A1-F6EECF244321}">
                <p14:modId xmlns:p14="http://schemas.microsoft.com/office/powerpoint/2010/main" val="3520916002"/>
              </p:ext>
            </p:extLst>
          </p:nvPr>
        </p:nvGraphicFramePr>
        <p:xfrm>
          <a:off x="585925" y="807868"/>
          <a:ext cx="11324584" cy="5223554"/>
        </p:xfrm>
        <a:graphic>
          <a:graphicData uri="http://schemas.openxmlformats.org/drawingml/2006/table">
            <a:tbl>
              <a:tblPr>
                <a:tableStyleId>{5C22544A-7EE6-4342-B048-85BDC9FD1C3A}</a:tableStyleId>
              </a:tblPr>
              <a:tblGrid>
                <a:gridCol w="941728">
                  <a:extLst>
                    <a:ext uri="{9D8B030D-6E8A-4147-A177-3AD203B41FA5}">
                      <a16:colId xmlns:a16="http://schemas.microsoft.com/office/drawing/2014/main" val="3126569350"/>
                    </a:ext>
                  </a:extLst>
                </a:gridCol>
                <a:gridCol w="810602">
                  <a:extLst>
                    <a:ext uri="{9D8B030D-6E8A-4147-A177-3AD203B41FA5}">
                      <a16:colId xmlns:a16="http://schemas.microsoft.com/office/drawing/2014/main" val="2253503183"/>
                    </a:ext>
                  </a:extLst>
                </a:gridCol>
                <a:gridCol w="560269">
                  <a:extLst>
                    <a:ext uri="{9D8B030D-6E8A-4147-A177-3AD203B41FA5}">
                      <a16:colId xmlns:a16="http://schemas.microsoft.com/office/drawing/2014/main" val="1558740500"/>
                    </a:ext>
                  </a:extLst>
                </a:gridCol>
                <a:gridCol w="572190">
                  <a:extLst>
                    <a:ext uri="{9D8B030D-6E8A-4147-A177-3AD203B41FA5}">
                      <a16:colId xmlns:a16="http://schemas.microsoft.com/office/drawing/2014/main" val="1069309836"/>
                    </a:ext>
                  </a:extLst>
                </a:gridCol>
                <a:gridCol w="1168221">
                  <a:extLst>
                    <a:ext uri="{9D8B030D-6E8A-4147-A177-3AD203B41FA5}">
                      <a16:colId xmlns:a16="http://schemas.microsoft.com/office/drawing/2014/main" val="273259884"/>
                    </a:ext>
                  </a:extLst>
                </a:gridCol>
                <a:gridCol w="1203982">
                  <a:extLst>
                    <a:ext uri="{9D8B030D-6E8A-4147-A177-3AD203B41FA5}">
                      <a16:colId xmlns:a16="http://schemas.microsoft.com/office/drawing/2014/main" val="3796301381"/>
                    </a:ext>
                  </a:extLst>
                </a:gridCol>
                <a:gridCol w="810602">
                  <a:extLst>
                    <a:ext uri="{9D8B030D-6E8A-4147-A177-3AD203B41FA5}">
                      <a16:colId xmlns:a16="http://schemas.microsoft.com/office/drawing/2014/main" val="2271246174"/>
                    </a:ext>
                  </a:extLst>
                </a:gridCol>
                <a:gridCol w="572190">
                  <a:extLst>
                    <a:ext uri="{9D8B030D-6E8A-4147-A177-3AD203B41FA5}">
                      <a16:colId xmlns:a16="http://schemas.microsoft.com/office/drawing/2014/main" val="7720432"/>
                    </a:ext>
                  </a:extLst>
                </a:gridCol>
                <a:gridCol w="667554">
                  <a:extLst>
                    <a:ext uri="{9D8B030D-6E8A-4147-A177-3AD203B41FA5}">
                      <a16:colId xmlns:a16="http://schemas.microsoft.com/office/drawing/2014/main" val="1647540541"/>
                    </a:ext>
                  </a:extLst>
                </a:gridCol>
                <a:gridCol w="560269">
                  <a:extLst>
                    <a:ext uri="{9D8B030D-6E8A-4147-A177-3AD203B41FA5}">
                      <a16:colId xmlns:a16="http://schemas.microsoft.com/office/drawing/2014/main" val="1211956552"/>
                    </a:ext>
                  </a:extLst>
                </a:gridCol>
                <a:gridCol w="560269">
                  <a:extLst>
                    <a:ext uri="{9D8B030D-6E8A-4147-A177-3AD203B41FA5}">
                      <a16:colId xmlns:a16="http://schemas.microsoft.com/office/drawing/2014/main" val="588921486"/>
                    </a:ext>
                  </a:extLst>
                </a:gridCol>
                <a:gridCol w="739078">
                  <a:extLst>
                    <a:ext uri="{9D8B030D-6E8A-4147-A177-3AD203B41FA5}">
                      <a16:colId xmlns:a16="http://schemas.microsoft.com/office/drawing/2014/main" val="823060066"/>
                    </a:ext>
                  </a:extLst>
                </a:gridCol>
                <a:gridCol w="739078">
                  <a:extLst>
                    <a:ext uri="{9D8B030D-6E8A-4147-A177-3AD203B41FA5}">
                      <a16:colId xmlns:a16="http://schemas.microsoft.com/office/drawing/2014/main" val="3242741569"/>
                    </a:ext>
                  </a:extLst>
                </a:gridCol>
                <a:gridCol w="1418552">
                  <a:extLst>
                    <a:ext uri="{9D8B030D-6E8A-4147-A177-3AD203B41FA5}">
                      <a16:colId xmlns:a16="http://schemas.microsoft.com/office/drawing/2014/main" val="4078295274"/>
                    </a:ext>
                  </a:extLst>
                </a:gridCol>
              </a:tblGrid>
              <a:tr h="530144">
                <a:tc gridSpan="14">
                  <a:txBody>
                    <a:bodyPr/>
                    <a:lstStyle/>
                    <a:p>
                      <a:pPr algn="ctr" fontAlgn="ctr"/>
                      <a:r>
                        <a:rPr lang="en-GB" sz="1200" u="none" strike="noStrike" dirty="0">
                          <a:effectLst/>
                        </a:rPr>
                        <a:t>K-SET &amp; K-PUNCH Options with Slickline and ELINE (Rev 9)</a:t>
                      </a:r>
                      <a:endParaRPr lang="en-GB" sz="1200" b="1" i="0" u="none" strike="noStrike" dirty="0">
                        <a:solidFill>
                          <a:srgbClr val="000000"/>
                        </a:solidFill>
                        <a:effectLst/>
                        <a:latin typeface="Calibri" panose="020F0502020204030204" pitchFamily="34" charset="0"/>
                      </a:endParaRPr>
                    </a:p>
                  </a:txBody>
                  <a:tcPr marL="5546" marR="5546" marT="5546"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836620258"/>
                  </a:ext>
                </a:extLst>
              </a:tr>
              <a:tr h="746653">
                <a:tc>
                  <a:txBody>
                    <a:bodyPr/>
                    <a:lstStyle/>
                    <a:p>
                      <a:pPr algn="ctr" fontAlgn="ctr"/>
                      <a:r>
                        <a:rPr lang="en-GB" sz="800" u="none" strike="noStrike">
                          <a:effectLst/>
                        </a:rPr>
                        <a:t>K-SET PN (Slickline &amp; ELINE) </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dirty="0">
                          <a:effectLst/>
                        </a:rPr>
                        <a:t>Make up Length (SL &amp; EL) (m)</a:t>
                      </a:r>
                      <a:endParaRPr lang="en-GB" sz="800" b="0" i="0" u="none" strike="noStrike" dirty="0">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K-Set OD"</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K-Punch Hydraulic Actuator PN</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dirty="0">
                          <a:effectLst/>
                        </a:rPr>
                        <a:t>(</a:t>
                      </a:r>
                      <a:r>
                        <a:rPr lang="en-GB" sz="800" u="none" strike="noStrike" dirty="0" err="1">
                          <a:effectLst/>
                        </a:rPr>
                        <a:t>Hyd</a:t>
                      </a:r>
                      <a:r>
                        <a:rPr lang="en-GB" sz="800" u="none" strike="noStrike" dirty="0">
                          <a:effectLst/>
                        </a:rPr>
                        <a:t> Actuator) Make up Length (m) (with 1 Punch Module) </a:t>
                      </a:r>
                      <a:endParaRPr lang="en-GB" sz="800" b="0" i="0" u="none" strike="noStrike" dirty="0">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dirty="0">
                          <a:effectLst/>
                        </a:rPr>
                        <a:t>Total Length (m) (with 1 Punch Module) </a:t>
                      </a:r>
                      <a:r>
                        <a:rPr lang="en-GB" sz="700" u="none" strike="noStrike" dirty="0">
                          <a:effectLst/>
                        </a:rPr>
                        <a:t>(add 5" to 7"per add. Module)</a:t>
                      </a:r>
                      <a:endParaRPr lang="en-GB" sz="800" b="0" i="0" u="none" strike="noStrike" dirty="0">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K-Punch (Hyd Actuator) OD"</a:t>
                      </a:r>
                      <a:r>
                        <a:rPr lang="en-GB" sz="700" u="none" strike="noStrike">
                          <a:effectLst/>
                        </a:rPr>
                        <a:t> </a:t>
                      </a:r>
                      <a:r>
                        <a:rPr lang="en-GB" sz="600" u="none" strike="noStrike">
                          <a:effectLst/>
                        </a:rPr>
                        <a:t>(with 1 Punch Module)</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K-Punch Module PN</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K-Punch Module OD" </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Max. # of Punch Module /   Holes</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Punch Button OD" *</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Flow Area (Sq Inches) per Hole</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a:effectLst/>
                        </a:rPr>
                        <a:t>Flow Area (Total Sq Inches) with all Modules</a:t>
                      </a:r>
                      <a:endParaRPr lang="en-GB" sz="800" b="0" i="0" u="none" strike="noStrike">
                        <a:solidFill>
                          <a:srgbClr val="000000"/>
                        </a:solidFill>
                        <a:effectLst/>
                        <a:latin typeface="Calibri" panose="020F0502020204030204" pitchFamily="34" charset="0"/>
                      </a:endParaRPr>
                    </a:p>
                  </a:txBody>
                  <a:tcPr marL="5546" marR="5546" marT="5546" marB="0" anchor="ctr"/>
                </a:tc>
                <a:tc>
                  <a:txBody>
                    <a:bodyPr/>
                    <a:lstStyle/>
                    <a:p>
                      <a:pPr algn="ctr" fontAlgn="ctr"/>
                      <a:r>
                        <a:rPr lang="en-GB" sz="800" u="none" strike="noStrike" dirty="0">
                          <a:effectLst/>
                        </a:rPr>
                        <a:t>Suitable for Tubing</a:t>
                      </a:r>
                      <a:endParaRPr lang="en-GB" sz="800" b="0" i="0" u="none" strike="noStrike" dirty="0">
                        <a:solidFill>
                          <a:srgbClr val="000000"/>
                        </a:solidFill>
                        <a:effectLst/>
                        <a:latin typeface="Calibri" panose="020F0502020204030204" pitchFamily="34" charset="0"/>
                      </a:endParaRPr>
                    </a:p>
                  </a:txBody>
                  <a:tcPr marL="5546" marR="5546" marT="5546" marB="0" anchor="ctr"/>
                </a:tc>
                <a:extLst>
                  <a:ext uri="{0D108BD9-81ED-4DB2-BD59-A6C34878D82A}">
                    <a16:rowId xmlns:a16="http://schemas.microsoft.com/office/drawing/2014/main" val="3463513392"/>
                  </a:ext>
                </a:extLst>
              </a:tr>
              <a:tr h="193545">
                <a:tc gridSpan="14">
                  <a:txBody>
                    <a:bodyPr/>
                    <a:lstStyle/>
                    <a:p>
                      <a:pPr algn="ctr" fontAlgn="ctr"/>
                      <a:r>
                        <a:rPr lang="en-GB" sz="800" u="none" strike="noStrike" dirty="0">
                          <a:effectLst/>
                        </a:rPr>
                        <a:t>2.125" OD K-Set Tool with 2.16" &amp; 2.59" OD K-Punch Options</a:t>
                      </a:r>
                      <a:endParaRPr lang="en-GB" sz="800" b="1" i="0" u="none" strike="noStrike" dirty="0">
                        <a:solidFill>
                          <a:srgbClr val="FF0000"/>
                        </a:solidFill>
                        <a:effectLst/>
                        <a:latin typeface="Calibri" panose="020F0502020204030204" pitchFamily="34" charset="0"/>
                      </a:endParaRPr>
                    </a:p>
                  </a:txBody>
                  <a:tcPr marL="5546" marR="5546" marT="5546"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948697164"/>
                  </a:ext>
                </a:extLst>
              </a:tr>
              <a:tr h="168300">
                <a:tc>
                  <a:txBody>
                    <a:bodyPr/>
                    <a:lstStyle/>
                    <a:p>
                      <a:pPr algn="ctr" fontAlgn="b"/>
                      <a:r>
                        <a:rPr lang="en-GB" sz="800" u="none" strike="noStrike">
                          <a:effectLst/>
                        </a:rPr>
                        <a:t>001435 / 01434</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1.28</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2.125"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002524</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1.05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2.33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2.16"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002521</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2.16"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US" sz="800" b="0" i="0" u="none" strike="noStrike" dirty="0">
                          <a:solidFill>
                            <a:srgbClr val="000000"/>
                          </a:solidFill>
                          <a:effectLst/>
                          <a:latin typeface="Calibri" panose="020F0502020204030204" pitchFamily="34" charset="0"/>
                        </a:rPr>
                        <a:t>8</a:t>
                      </a:r>
                    </a:p>
                    <a:p>
                      <a:pPr algn="ctr" fontAlgn="b"/>
                      <a:r>
                        <a:rPr lang="en-US" sz="800" b="0" i="0" u="none" strike="noStrike" dirty="0">
                          <a:solidFill>
                            <a:srgbClr val="000000"/>
                          </a:solidFill>
                          <a:effectLst/>
                          <a:latin typeface="Calibri" panose="020F0502020204030204" pitchFamily="34" charset="0"/>
                        </a:rPr>
                        <a:t>7</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0.375”</a:t>
                      </a:r>
                    </a:p>
                    <a:p>
                      <a:pPr algn="ctr" fontAlgn="b"/>
                      <a:r>
                        <a:rPr lang="en-GB" sz="800" u="none" strike="noStrike" dirty="0">
                          <a:effectLst/>
                        </a:rPr>
                        <a:t>0.563"</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0.110</a:t>
                      </a:r>
                    </a:p>
                    <a:p>
                      <a:pPr algn="ctr" fontAlgn="b"/>
                      <a:r>
                        <a:rPr lang="en-GB" sz="800" u="none" strike="noStrike" dirty="0">
                          <a:effectLst/>
                        </a:rPr>
                        <a:t>0.249</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US" sz="800" u="none" strike="noStrike" kern="1200" dirty="0">
                          <a:solidFill>
                            <a:schemeClr val="dk1"/>
                          </a:solidFill>
                          <a:effectLst/>
                          <a:latin typeface="+mn-lt"/>
                          <a:ea typeface="+mn-ea"/>
                          <a:cs typeface="+mn-cs"/>
                        </a:rPr>
                        <a:t>0.880</a:t>
                      </a:r>
                    </a:p>
                    <a:p>
                      <a:pPr algn="ctr" fontAlgn="b"/>
                      <a:r>
                        <a:rPr lang="en-US" sz="800" u="none" strike="noStrike" kern="1200" dirty="0">
                          <a:solidFill>
                            <a:schemeClr val="dk1"/>
                          </a:solidFill>
                          <a:effectLst/>
                          <a:latin typeface="+mn-lt"/>
                          <a:ea typeface="+mn-ea"/>
                          <a:cs typeface="+mn-cs"/>
                        </a:rPr>
                        <a:t>1</a:t>
                      </a:r>
                      <a:r>
                        <a:rPr lang="en-GB" sz="800" u="none" strike="noStrike" kern="1200" dirty="0">
                          <a:solidFill>
                            <a:schemeClr val="dk1"/>
                          </a:solidFill>
                          <a:effectLst/>
                          <a:latin typeface="+mn-lt"/>
                          <a:ea typeface="+mn-ea"/>
                          <a:cs typeface="+mn-cs"/>
                        </a:rPr>
                        <a:t>.743</a:t>
                      </a:r>
                    </a:p>
                  </a:txBody>
                  <a:tcPr marL="5546" marR="5546" marT="5546" marB="0" anchor="b"/>
                </a:tc>
                <a:tc>
                  <a:txBody>
                    <a:bodyPr/>
                    <a:lstStyle/>
                    <a:p>
                      <a:pPr algn="ctr" fontAlgn="b"/>
                      <a:r>
                        <a:rPr lang="en-GB" sz="800" u="none" strike="noStrike">
                          <a:effectLst/>
                        </a:rPr>
                        <a:t>2 7/8"</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1626365128"/>
                  </a:ext>
                </a:extLst>
              </a:tr>
              <a:tr h="168300">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 </a:t>
                      </a:r>
                      <a:endParaRPr lang="en-GB" sz="800" b="0" i="0" u="none" strike="noStrike" dirty="0">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137852410"/>
                  </a:ext>
                </a:extLst>
              </a:tr>
              <a:tr h="168300">
                <a:tc>
                  <a:txBody>
                    <a:bodyPr/>
                    <a:lstStyle/>
                    <a:p>
                      <a:pPr algn="ctr" fontAlgn="b"/>
                      <a:r>
                        <a:rPr lang="en-GB" sz="800" u="none" strike="noStrike">
                          <a:effectLst/>
                        </a:rPr>
                        <a:t>001435 / 01434</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1.28</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2.125"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002325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1.05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2.33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2.59"</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003725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2.59"</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3 1/2" x 7.7 to 12.7#</a:t>
                      </a:r>
                      <a:endParaRPr lang="en-GB" sz="800" b="0" i="0" u="none" strike="noStrike" dirty="0">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2726565560"/>
                  </a:ext>
                </a:extLst>
              </a:tr>
              <a:tr h="161568">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3.60"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4 1/2" x L80</a:t>
                      </a:r>
                      <a:endParaRPr lang="en-GB" sz="800" b="0" i="0" u="none" strike="noStrike" dirty="0">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824751631"/>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002500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3.85"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 x L80</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1842260210"/>
                  </a:ext>
                </a:extLst>
              </a:tr>
              <a:tr h="168300">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002546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4.50"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 1/2" x L80</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37387742"/>
                  </a:ext>
                </a:extLst>
              </a:tr>
              <a:tr h="176714">
                <a:tc gridSpan="14">
                  <a:txBody>
                    <a:bodyPr/>
                    <a:lstStyle/>
                    <a:p>
                      <a:pPr algn="ctr" fontAlgn="ctr"/>
                      <a:r>
                        <a:rPr lang="en-GB" sz="800" u="none" strike="noStrike">
                          <a:effectLst/>
                        </a:rPr>
                        <a:t>2.75" OD K-Set Tool with 2.59" OD K-Punch Options</a:t>
                      </a:r>
                      <a:endParaRPr lang="en-GB" sz="800" b="1" i="0" u="none" strike="noStrike">
                        <a:solidFill>
                          <a:srgbClr val="FF0000"/>
                        </a:solidFill>
                        <a:effectLst/>
                        <a:latin typeface="Calibri" panose="020F0502020204030204" pitchFamily="34" charset="0"/>
                      </a:endParaRPr>
                    </a:p>
                  </a:txBody>
                  <a:tcPr marL="5546" marR="5546" marT="5546"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15155605"/>
                  </a:ext>
                </a:extLst>
              </a:tr>
              <a:tr h="302700">
                <a:tc>
                  <a:txBody>
                    <a:bodyPr/>
                    <a:lstStyle/>
                    <a:p>
                      <a:pPr algn="ctr" fontAlgn="b"/>
                      <a:r>
                        <a:rPr lang="en-GB" sz="800" u="none" strike="noStrike">
                          <a:effectLst/>
                        </a:rPr>
                        <a:t>002323 / 002320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1.400 / 1.348</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2.75"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002325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1.16</a:t>
                      </a:r>
                      <a:endParaRPr lang="en-GB" sz="800" b="0" i="1"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2.56</a:t>
                      </a:r>
                      <a:endParaRPr lang="en-GB" sz="800" b="0" i="1"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2.59"</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003725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2.59"</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1.206</a:t>
                      </a:r>
                      <a:endParaRPr lang="en-GB" sz="800" b="0" i="1"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3 1/2" x 7.7 to 12.7#</a:t>
                      </a:r>
                      <a:endParaRPr lang="en-GB" sz="800" b="0" i="0" u="none" strike="noStrike" dirty="0">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48124186"/>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gridSpan="2">
                  <a:txBody>
                    <a:bodyPr/>
                    <a:lstStyle/>
                    <a:p>
                      <a:pPr algn="ctr" fontAlgn="b"/>
                      <a:r>
                        <a:rPr lang="en-GB" sz="800" u="none" strike="noStrike">
                          <a:effectLst/>
                        </a:rPr>
                        <a:t>Conversion Kit</a:t>
                      </a:r>
                      <a:endParaRPr lang="en-GB" sz="800" b="0" i="0" u="none" strike="noStrike">
                        <a:solidFill>
                          <a:srgbClr val="FF0000"/>
                        </a:solidFill>
                        <a:effectLst/>
                        <a:latin typeface="Calibri" panose="020F0502020204030204" pitchFamily="34" charset="0"/>
                      </a:endParaRPr>
                    </a:p>
                  </a:txBody>
                  <a:tcPr marL="5546" marR="5546" marT="5546" marB="0" anchor="b"/>
                </a:tc>
                <a:tc hMerge="1">
                  <a:txBody>
                    <a:bodyPr/>
                    <a:lstStyle/>
                    <a:p>
                      <a:endParaRPr lang="en-GB"/>
                    </a:p>
                  </a:txBody>
                  <a:tcPr/>
                </a:tc>
                <a:tc>
                  <a:txBody>
                    <a:bodyPr/>
                    <a:lstStyle/>
                    <a:p>
                      <a:pPr algn="ctr" fontAlgn="b"/>
                      <a:r>
                        <a:rPr lang="en-GB" sz="800" u="none" strike="noStrike">
                          <a:effectLst/>
                        </a:rPr>
                        <a:t>002813</a:t>
                      </a:r>
                      <a:endParaRPr lang="en-GB" sz="800" b="0" i="0" u="none" strike="noStrike">
                        <a:solidFill>
                          <a:srgbClr val="FF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3.60"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4 1/2"</a:t>
                      </a:r>
                      <a:endParaRPr lang="en-GB" sz="800" b="0" i="0" u="none" strike="noStrike" dirty="0">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579367624"/>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gridSpan="2">
                  <a:txBody>
                    <a:bodyPr/>
                    <a:lstStyle/>
                    <a:p>
                      <a:pPr algn="ctr" fontAlgn="b"/>
                      <a:endParaRPr lang="en-GB" sz="800" b="0" i="0" u="none" strike="noStrike">
                        <a:solidFill>
                          <a:srgbClr val="FF0000"/>
                        </a:solidFill>
                        <a:effectLst/>
                        <a:latin typeface="Calibri" panose="020F0502020204030204" pitchFamily="34" charset="0"/>
                      </a:endParaRPr>
                    </a:p>
                  </a:txBody>
                  <a:tcPr marL="5546" marR="5546" marT="5546" marB="0" anchor="b"/>
                </a:tc>
                <a:tc hMerge="1">
                  <a:txBody>
                    <a:bodyPr/>
                    <a:lstStyle/>
                    <a:p>
                      <a:endParaRPr lang="en-GB"/>
                    </a:p>
                  </a:txBody>
                  <a:tcPr/>
                </a:tc>
                <a:tc>
                  <a:txBody>
                    <a:bodyPr/>
                    <a:lstStyle/>
                    <a:p>
                      <a:pPr algn="ctr" fontAlgn="b"/>
                      <a:endParaRPr lang="en-GB" sz="800" b="0" i="0" u="none" strike="noStrike">
                        <a:solidFill>
                          <a:srgbClr val="FF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002500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3.85"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9595755"/>
                  </a:ext>
                </a:extLst>
              </a:tr>
              <a:tr h="168300">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002546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4.50"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1.206</a:t>
                      </a:r>
                      <a:endParaRPr lang="en-GB" sz="800" b="0" i="1"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 1/2"</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2162341220"/>
                  </a:ext>
                </a:extLst>
              </a:tr>
              <a:tr h="176714">
                <a:tc gridSpan="14">
                  <a:txBody>
                    <a:bodyPr/>
                    <a:lstStyle/>
                    <a:p>
                      <a:pPr algn="ctr" fontAlgn="ctr"/>
                      <a:r>
                        <a:rPr lang="en-GB" sz="800" u="none" strike="noStrike">
                          <a:effectLst/>
                        </a:rPr>
                        <a:t>3.6" OD K-Set Tool with 3.6" OD K-Punch Options</a:t>
                      </a:r>
                      <a:endParaRPr lang="en-GB" sz="800" b="1" i="0" u="none" strike="noStrike">
                        <a:solidFill>
                          <a:srgbClr val="FF0000"/>
                        </a:solidFill>
                        <a:effectLst/>
                        <a:latin typeface="Calibri" panose="020F0502020204030204" pitchFamily="34" charset="0"/>
                      </a:endParaRPr>
                    </a:p>
                  </a:txBody>
                  <a:tcPr marL="5546" marR="5546" marT="5546"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284060306"/>
                  </a:ext>
                </a:extLst>
              </a:tr>
              <a:tr h="302700">
                <a:tc>
                  <a:txBody>
                    <a:bodyPr/>
                    <a:lstStyle/>
                    <a:p>
                      <a:pPr algn="ctr" fontAlgn="b"/>
                      <a:r>
                        <a:rPr lang="en-GB" sz="800" u="none" strike="noStrike">
                          <a:effectLst/>
                        </a:rPr>
                        <a:t>001430 / 001422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1.241</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002532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1.315</a:t>
                      </a:r>
                      <a:endParaRPr lang="en-GB" sz="800" b="0" i="1"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2.556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3.60"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3.60"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0.715"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0.402</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US" sz="800" u="none" strike="noStrike" kern="1200" dirty="0">
                          <a:solidFill>
                            <a:schemeClr val="dk1"/>
                          </a:solidFill>
                          <a:effectLst/>
                          <a:latin typeface="+mn-lt"/>
                          <a:ea typeface="+mn-ea"/>
                          <a:cs typeface="+mn-cs"/>
                        </a:rPr>
                        <a:t>2.010</a:t>
                      </a:r>
                      <a:endParaRPr lang="en-GB" sz="800" u="none" strike="noStrike" kern="1200" dirty="0">
                        <a:solidFill>
                          <a:schemeClr val="dk1"/>
                        </a:solidFill>
                        <a:effectLst/>
                        <a:latin typeface="+mn-lt"/>
                        <a:ea typeface="+mn-ea"/>
                        <a:cs typeface="+mn-cs"/>
                      </a:endParaRPr>
                    </a:p>
                  </a:txBody>
                  <a:tcPr marL="5546" marR="5546" marT="5546" marB="0" anchor="b"/>
                </a:tc>
                <a:tc>
                  <a:txBody>
                    <a:bodyPr/>
                    <a:lstStyle/>
                    <a:p>
                      <a:pPr algn="ctr" fontAlgn="b"/>
                      <a:r>
                        <a:rPr lang="en-GB" sz="800" u="none" strike="noStrike">
                          <a:effectLst/>
                        </a:rPr>
                        <a:t>4 1/2" Tubing</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542755028"/>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002500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3.85"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8</a:t>
                      </a:r>
                    </a:p>
                    <a:p>
                      <a:pPr algn="ctr" fontAlgn="b"/>
                      <a:r>
                        <a:rPr lang="en-GB" sz="800" u="none" strike="noStrike" dirty="0">
                          <a:effectLst/>
                        </a:rPr>
                        <a:t>5</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0.450”</a:t>
                      </a:r>
                    </a:p>
                    <a:p>
                      <a:pPr algn="ctr" fontAlgn="b"/>
                      <a:r>
                        <a:rPr lang="en-GB" sz="800" u="none" strike="noStrike" dirty="0">
                          <a:effectLst/>
                        </a:rPr>
                        <a:t>0.715"</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0.159</a:t>
                      </a:r>
                    </a:p>
                    <a:p>
                      <a:pPr algn="ctr" fontAlgn="b"/>
                      <a:r>
                        <a:rPr lang="en-GB" sz="800" u="none" strike="noStrike" dirty="0">
                          <a:effectLst/>
                        </a:rPr>
                        <a:t>0.402</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US" sz="800" u="none" strike="noStrike" kern="1200" dirty="0">
                          <a:solidFill>
                            <a:schemeClr val="dk1"/>
                          </a:solidFill>
                          <a:effectLst/>
                          <a:latin typeface="+mn-lt"/>
                          <a:ea typeface="+mn-ea"/>
                          <a:cs typeface="+mn-cs"/>
                        </a:rPr>
                        <a:t>1.272</a:t>
                      </a:r>
                    </a:p>
                    <a:p>
                      <a:pPr algn="ctr" fontAlgn="b"/>
                      <a:r>
                        <a:rPr lang="en-US" sz="800" u="none" strike="noStrike" kern="1200" dirty="0">
                          <a:solidFill>
                            <a:schemeClr val="dk1"/>
                          </a:solidFill>
                          <a:effectLst/>
                          <a:latin typeface="+mn-lt"/>
                          <a:ea typeface="+mn-ea"/>
                          <a:cs typeface="+mn-cs"/>
                        </a:rPr>
                        <a:t>2.010</a:t>
                      </a:r>
                      <a:endParaRPr lang="en-GB" sz="800" u="none" strike="noStrike" kern="1200" dirty="0">
                        <a:solidFill>
                          <a:schemeClr val="dk1"/>
                        </a:solidFill>
                        <a:effectLst/>
                        <a:latin typeface="+mn-lt"/>
                        <a:ea typeface="+mn-ea"/>
                        <a:cs typeface="+mn-cs"/>
                      </a:endParaRPr>
                    </a:p>
                  </a:txBody>
                  <a:tcPr marL="5546" marR="5546" marT="5546" marB="0" anchor="b"/>
                </a:tc>
                <a:tc>
                  <a:txBody>
                    <a:bodyPr/>
                    <a:lstStyle/>
                    <a:p>
                      <a:pPr algn="ctr" fontAlgn="b"/>
                      <a:r>
                        <a:rPr lang="en-GB" sz="800" u="none" strike="noStrike">
                          <a:effectLst/>
                        </a:rPr>
                        <a:t>5"</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403922433"/>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002546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4.50"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0.715"</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0.402</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US" sz="800" u="none" strike="noStrike" kern="1200" dirty="0">
                          <a:solidFill>
                            <a:schemeClr val="dk1"/>
                          </a:solidFill>
                          <a:effectLst/>
                          <a:latin typeface="+mn-lt"/>
                          <a:ea typeface="+mn-ea"/>
                          <a:cs typeface="+mn-cs"/>
                        </a:rPr>
                        <a:t>2.010</a:t>
                      </a:r>
                      <a:endParaRPr lang="en-GB" sz="800" u="none" strike="noStrike" kern="1200" dirty="0">
                        <a:solidFill>
                          <a:schemeClr val="dk1"/>
                        </a:solidFill>
                        <a:effectLst/>
                        <a:latin typeface="+mn-lt"/>
                        <a:ea typeface="+mn-ea"/>
                        <a:cs typeface="+mn-cs"/>
                      </a:endParaRPr>
                    </a:p>
                  </a:txBody>
                  <a:tcPr marL="5546" marR="5546" marT="5546" marB="0" anchor="b"/>
                </a:tc>
                <a:tc>
                  <a:txBody>
                    <a:bodyPr/>
                    <a:lstStyle/>
                    <a:p>
                      <a:pPr algn="ctr" fontAlgn="b"/>
                      <a:r>
                        <a:rPr lang="en-GB" sz="800" u="none" strike="noStrike">
                          <a:effectLst/>
                        </a:rPr>
                        <a:t>5 1/2"</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656553012"/>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gridSpan="2">
                  <a:txBody>
                    <a:bodyPr/>
                    <a:lstStyle/>
                    <a:p>
                      <a:pPr algn="r" fontAlgn="b"/>
                      <a:endParaRPr lang="en-GB" sz="800" b="0" i="1" u="none" strike="noStrike">
                        <a:solidFill>
                          <a:srgbClr val="000000"/>
                        </a:solidFill>
                        <a:effectLst/>
                        <a:latin typeface="Calibri" panose="020F0502020204030204" pitchFamily="34" charset="0"/>
                      </a:endParaRPr>
                    </a:p>
                  </a:txBody>
                  <a:tcPr marL="5546" marR="5546" marT="5546" marB="0" anchor="b"/>
                </a:tc>
                <a:tc hMerge="1">
                  <a:txBody>
                    <a:bodyPr/>
                    <a:lstStyle/>
                    <a:p>
                      <a:endParaRPr lang="en-GB"/>
                    </a:p>
                  </a:txBody>
                  <a:tcPr/>
                </a:tc>
                <a:tc>
                  <a:txBody>
                    <a:bodyPr/>
                    <a:lstStyle/>
                    <a:p>
                      <a:pPr algn="ctr" fontAlgn="b"/>
                      <a:r>
                        <a:rPr lang="en-GB" sz="800" u="none" strike="noStrike">
                          <a:effectLst/>
                        </a:rPr>
                        <a:t>003434</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5.75"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3</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kern="1200" dirty="0">
                          <a:solidFill>
                            <a:schemeClr val="dk1"/>
                          </a:solidFill>
                          <a:effectLst/>
                          <a:latin typeface="+mn-lt"/>
                          <a:ea typeface="+mn-ea"/>
                          <a:cs typeface="+mn-cs"/>
                        </a:rPr>
                        <a:t>0.625”</a:t>
                      </a:r>
                    </a:p>
                  </a:txBody>
                  <a:tcPr marL="5546" marR="5546" marT="5546" marB="0" anchor="b"/>
                </a:tc>
                <a:tc>
                  <a:txBody>
                    <a:bodyPr/>
                    <a:lstStyle/>
                    <a:p>
                      <a:pPr algn="ctr" fontAlgn="b"/>
                      <a:r>
                        <a:rPr lang="en-GB" sz="800" u="none" strike="noStrike" dirty="0">
                          <a:effectLst/>
                        </a:rPr>
                        <a:t>0.307</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0.921</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7" L80, 23# &amp; 29#</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202679795"/>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gridSpan="2">
                  <a:txBody>
                    <a:bodyPr/>
                    <a:lstStyle/>
                    <a:p>
                      <a:pPr algn="r" fontAlgn="b"/>
                      <a:endParaRPr lang="en-GB" sz="800" b="0" i="1" u="none" strike="noStrike">
                        <a:solidFill>
                          <a:srgbClr val="000000"/>
                        </a:solidFill>
                        <a:effectLst/>
                        <a:latin typeface="Calibri" panose="020F0502020204030204" pitchFamily="34" charset="0"/>
                      </a:endParaRPr>
                    </a:p>
                  </a:txBody>
                  <a:tcPr marL="5546" marR="5546" marT="5546" marB="0" anchor="b"/>
                </a:tc>
                <a:tc hMerge="1">
                  <a:txBody>
                    <a:bodyPr/>
                    <a:lstStyle/>
                    <a:p>
                      <a:endParaRPr lang="en-GB"/>
                    </a:p>
                  </a:txBody>
                  <a:tcPr/>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5.75"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0.563"</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0.249</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0.747</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7" P110, 23#</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2611131732"/>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gridSpan="2">
                  <a:txBody>
                    <a:bodyPr/>
                    <a:lstStyle/>
                    <a:p>
                      <a:pPr algn="r" fontAlgn="b"/>
                      <a:endParaRPr lang="en-GB" sz="800" b="0" i="1" u="none" strike="noStrike">
                        <a:solidFill>
                          <a:srgbClr val="000000"/>
                        </a:solidFill>
                        <a:effectLst/>
                        <a:latin typeface="Calibri" panose="020F0502020204030204" pitchFamily="34" charset="0"/>
                      </a:endParaRPr>
                    </a:p>
                  </a:txBody>
                  <a:tcPr marL="5546" marR="5546" marT="5546" marB="0" anchor="b"/>
                </a:tc>
                <a:tc hMerge="1">
                  <a:txBody>
                    <a:bodyPr/>
                    <a:lstStyle/>
                    <a:p>
                      <a:endParaRPr lang="en-GB"/>
                    </a:p>
                  </a:txBody>
                  <a:tcPr/>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5.75"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0.500"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0.196</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0.588</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7" P110, 29#</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2520395904"/>
                  </a:ext>
                </a:extLst>
              </a:tr>
              <a:tr h="161568">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endParaRPr lang="en-GB" sz="800" b="0" i="0" u="none" strike="noStrike">
                        <a:solidFill>
                          <a:srgbClr val="000000"/>
                        </a:solidFill>
                        <a:effectLst/>
                        <a:latin typeface="Calibri" panose="020F0502020204030204" pitchFamily="34" charset="0"/>
                      </a:endParaRPr>
                    </a:p>
                  </a:txBody>
                  <a:tcPr marL="5546" marR="5546" marT="5546" marB="0" anchor="b"/>
                </a:tc>
                <a:tc gridSpan="4">
                  <a:txBody>
                    <a:bodyPr/>
                    <a:lstStyle/>
                    <a:p>
                      <a:pPr algn="r" fontAlgn="b"/>
                      <a:r>
                        <a:rPr lang="en-GB" sz="800" u="none" strike="noStrike">
                          <a:effectLst/>
                        </a:rPr>
                        <a:t>(17.12" long per module) (with 3 Punch Buttons per Head)</a:t>
                      </a:r>
                      <a:endParaRPr lang="en-GB" sz="800" b="0" i="1" u="none" strike="noStrike">
                        <a:solidFill>
                          <a:srgbClr val="000000"/>
                        </a:solidFill>
                        <a:effectLst/>
                        <a:latin typeface="Calibri" panose="020F0502020204030204" pitchFamily="34" charset="0"/>
                      </a:endParaRPr>
                    </a:p>
                  </a:txBody>
                  <a:tcPr marL="5546" marR="5546" marT="5546"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b"/>
                      <a:r>
                        <a:rPr lang="en-GB" sz="800" u="none" strike="noStrike">
                          <a:effectLst/>
                        </a:rPr>
                        <a:t>003455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8.25"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3</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0.625"</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0.307</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0.921</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9 5/8" L80, 47#</a:t>
                      </a:r>
                      <a:endParaRPr lang="en-GB" sz="800" b="0" i="0" u="none" strike="noStrike">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3145593461"/>
                  </a:ext>
                </a:extLst>
              </a:tr>
              <a:tr h="168300">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l"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gridSpan="4">
                  <a:txBody>
                    <a:bodyPr/>
                    <a:lstStyle/>
                    <a:p>
                      <a:pPr algn="r" fontAlgn="b"/>
                      <a:r>
                        <a:rPr lang="en-GB" sz="800" u="none" strike="noStrike">
                          <a:effectLst/>
                        </a:rPr>
                        <a:t>(22.18" long per module) (with 3 Punch Button per Head)</a:t>
                      </a:r>
                      <a:endParaRPr lang="en-GB" sz="800" b="0" i="1" u="none" strike="noStrike">
                        <a:solidFill>
                          <a:srgbClr val="000000"/>
                        </a:solidFill>
                        <a:effectLst/>
                        <a:latin typeface="Calibri" panose="020F0502020204030204" pitchFamily="34" charset="0"/>
                      </a:endParaRPr>
                    </a:p>
                  </a:txBody>
                  <a:tcPr marL="5546" marR="5546" marT="5546" marB="0" anchor="b"/>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b"/>
                      <a:r>
                        <a:rPr lang="en-GB" sz="800" u="none" strike="noStrike">
                          <a:effectLst/>
                        </a:rPr>
                        <a:t> </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 </a:t>
                      </a:r>
                      <a:endParaRPr lang="en-GB" sz="800" b="0" i="0" u="none" strike="noStrike">
                        <a:solidFill>
                          <a:srgbClr val="FF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 3 </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0.450"</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0.159</a:t>
                      </a:r>
                      <a:endParaRPr lang="en-GB" sz="800" b="0" i="0" u="none" strike="noStrike" dirty="0">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a:effectLst/>
                        </a:rPr>
                        <a:t>0.477</a:t>
                      </a:r>
                      <a:endParaRPr lang="en-GB" sz="800" b="0" i="0" u="none" strike="noStrike">
                        <a:solidFill>
                          <a:srgbClr val="000000"/>
                        </a:solidFill>
                        <a:effectLst/>
                        <a:latin typeface="Calibri" panose="020F0502020204030204" pitchFamily="34" charset="0"/>
                      </a:endParaRPr>
                    </a:p>
                  </a:txBody>
                  <a:tcPr marL="5546" marR="5546" marT="5546" marB="0" anchor="b"/>
                </a:tc>
                <a:tc>
                  <a:txBody>
                    <a:bodyPr/>
                    <a:lstStyle/>
                    <a:p>
                      <a:pPr algn="ctr" fontAlgn="b"/>
                      <a:r>
                        <a:rPr lang="en-GB" sz="800" u="none" strike="noStrike" dirty="0">
                          <a:effectLst/>
                        </a:rPr>
                        <a:t>9 5/8" P110, 47#</a:t>
                      </a:r>
                      <a:endParaRPr lang="en-GB" sz="800" b="0" i="0" u="none" strike="noStrike" dirty="0">
                        <a:solidFill>
                          <a:srgbClr val="000000"/>
                        </a:solidFill>
                        <a:effectLst/>
                        <a:latin typeface="Calibri" panose="020F0502020204030204" pitchFamily="34" charset="0"/>
                      </a:endParaRPr>
                    </a:p>
                  </a:txBody>
                  <a:tcPr marL="5546" marR="5546" marT="5546" marB="0" anchor="b"/>
                </a:tc>
                <a:extLst>
                  <a:ext uri="{0D108BD9-81ED-4DB2-BD59-A6C34878D82A}">
                    <a16:rowId xmlns:a16="http://schemas.microsoft.com/office/drawing/2014/main" val="2127645895"/>
                  </a:ext>
                </a:extLst>
              </a:tr>
            </a:tbl>
          </a:graphicData>
        </a:graphic>
      </p:graphicFrame>
    </p:spTree>
    <p:extLst>
      <p:ext uri="{BB962C8B-B14F-4D97-AF65-F5344CB8AC3E}">
        <p14:creationId xmlns:p14="http://schemas.microsoft.com/office/powerpoint/2010/main" val="8725815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228" y="125835"/>
            <a:ext cx="7088697" cy="780177"/>
          </a:xfrm>
        </p:spPr>
        <p:txBody>
          <a:bodyPr/>
          <a:lstStyle/>
          <a:p>
            <a:r>
              <a:rPr lang="en-GB" sz="3200" dirty="0"/>
              <a:t>K-Set &amp; K-Punch options</a:t>
            </a:r>
          </a:p>
        </p:txBody>
      </p:sp>
      <p:sp>
        <p:nvSpPr>
          <p:cNvPr id="6" name="Footer Placeholder 3"/>
          <p:cNvSpPr>
            <a:spLocks noGrp="1"/>
          </p:cNvSpPr>
          <p:nvPr>
            <p:ph type="ftr" sz="quarter" idx="11"/>
          </p:nvPr>
        </p:nvSpPr>
        <p:spPr>
          <a:xfrm>
            <a:off x="209725" y="6467912"/>
            <a:ext cx="11700786" cy="264253"/>
          </a:xfrm>
        </p:spPr>
        <p:txBody>
          <a:bodyPr/>
          <a:lstStyle/>
          <a:p>
            <a:endParaRPr lang="en-GB" dirty="0"/>
          </a:p>
          <a:p>
            <a:r>
              <a:rPr lang="en-GB" sz="900" dirty="0"/>
              <a:t>Strictly Confidential - Not to be copied, distributed or used without permission of Kaseum Technology Ltd</a:t>
            </a:r>
            <a:endParaRPr lang="en-US" sz="900" dirty="0"/>
          </a:p>
        </p:txBody>
      </p:sp>
      <p:sp>
        <p:nvSpPr>
          <p:cNvPr id="4" name="Content Placeholder 3">
            <a:extLst>
              <a:ext uri="{FF2B5EF4-FFF2-40B4-BE49-F238E27FC236}">
                <a16:creationId xmlns:a16="http://schemas.microsoft.com/office/drawing/2014/main" id="{01B50A49-7164-4363-B3F7-3FEAFA18AB0C}"/>
              </a:ext>
            </a:extLst>
          </p:cNvPr>
          <p:cNvSpPr>
            <a:spLocks noGrp="1"/>
          </p:cNvSpPr>
          <p:nvPr>
            <p:ph idx="1"/>
          </p:nvPr>
        </p:nvSpPr>
        <p:spPr>
          <a:xfrm>
            <a:off x="1103312" y="2877425"/>
            <a:ext cx="8946541" cy="1392572"/>
          </a:xfrm>
        </p:spPr>
        <p:txBody>
          <a:bodyPr/>
          <a:lstStyle/>
          <a:p>
            <a:endParaRPr lang="en-GB" dirty="0"/>
          </a:p>
          <a:p>
            <a:pPr marL="0" indent="0" algn="ctr">
              <a:buNone/>
            </a:pPr>
            <a:r>
              <a:rPr lang="en-GB" sz="4000" i="1" dirty="0"/>
              <a:t>Thank you</a:t>
            </a:r>
          </a:p>
          <a:p>
            <a:endParaRPr lang="en-GB" dirty="0"/>
          </a:p>
          <a:p>
            <a:endParaRPr lang="en-GB" dirty="0"/>
          </a:p>
          <a:p>
            <a:endParaRPr lang="en-GB" dirty="0"/>
          </a:p>
        </p:txBody>
      </p:sp>
    </p:spTree>
    <p:extLst>
      <p:ext uri="{BB962C8B-B14F-4D97-AF65-F5344CB8AC3E}">
        <p14:creationId xmlns:p14="http://schemas.microsoft.com/office/powerpoint/2010/main" val="2101694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3266</TotalTime>
  <Words>3296</Words>
  <Application>Microsoft Office PowerPoint</Application>
  <PresentationFormat>Widescreen</PresentationFormat>
  <Paragraphs>529</Paragraphs>
  <Slides>21</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Century Gothic</vt:lpstr>
      <vt:lpstr>Wingdings</vt:lpstr>
      <vt:lpstr>Wingdings 3</vt:lpstr>
      <vt:lpstr>Ion</vt:lpstr>
      <vt:lpstr>PowerPoint Presentation</vt:lpstr>
      <vt:lpstr>Setting Tool – the “K-Set”</vt:lpstr>
      <vt:lpstr>PCM - Power/Comms/Electronics Module</vt:lpstr>
      <vt:lpstr>Motor Module</vt:lpstr>
      <vt:lpstr>Gearbox Module</vt:lpstr>
      <vt:lpstr>Linear Actuator Module</vt:lpstr>
      <vt:lpstr>Setting Tool – Maintenance schedule </vt:lpstr>
      <vt:lpstr>Setting Tool – Surface Test Equipment </vt:lpstr>
      <vt:lpstr>K-Set Surface Interface</vt:lpstr>
      <vt:lpstr>K-Log Surface Software</vt:lpstr>
      <vt:lpstr>Depth Correlation</vt:lpstr>
      <vt:lpstr>K-Set Technical details</vt:lpstr>
      <vt:lpstr>K-Punch</vt:lpstr>
      <vt:lpstr>K-Punch design overview</vt:lpstr>
      <vt:lpstr>K-Punch - Hydraulic Actuator </vt:lpstr>
      <vt:lpstr>K-Punch – Punch Module(s)</vt:lpstr>
      <vt:lpstr>K-Punch 3.5” Pup/2.93” ID/80ksi/13Cr material</vt:lpstr>
      <vt:lpstr>K-Punch Head Orientation &amp; Phasing (E-Line &amp; Slickline) </vt:lpstr>
      <vt:lpstr>K-Punch Head options for 7” and 9 5/8” </vt:lpstr>
      <vt:lpstr>K-Set &amp; K-Punch options</vt:lpstr>
      <vt:lpstr>K-Set &amp; K-Punch options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Kaseum</dc:title>
  <dc:creator>pac</dc:creator>
  <cp:lastModifiedBy>Paul Church</cp:lastModifiedBy>
  <cp:revision>459</cp:revision>
  <cp:lastPrinted>2020-06-09T08:16:22Z</cp:lastPrinted>
  <dcterms:created xsi:type="dcterms:W3CDTF">2017-03-12T22:15:27Z</dcterms:created>
  <dcterms:modified xsi:type="dcterms:W3CDTF">2021-01-07T07:59:16Z</dcterms:modified>
</cp:coreProperties>
</file>