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8288000" cy="10287000"/>
  <p:notesSz cx="6669088" cy="9753600"/>
  <p:embeddedFontLst>
    <p:embeddedFont>
      <p:font typeface="League Spartan" panose="020B0604020202020204" charset="0"/>
      <p:regular r:id="rId11"/>
    </p:embeddedFont>
    <p:embeddedFont>
      <p:font typeface="Poppins" panose="00000500000000000000" pitchFamily="2" charset="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C254"/>
    <a:srgbClr val="DFEF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39" d="100"/>
          <a:sy n="39" d="100"/>
        </p:scale>
        <p:origin x="940"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12/25/2024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
        <p:nvSpPr>
          <p:cNvPr id="8" name="TextBox 7">
            <a:extLst>
              <a:ext uri="{FF2B5EF4-FFF2-40B4-BE49-F238E27FC236}">
                <a16:creationId xmlns:a16="http://schemas.microsoft.com/office/drawing/2014/main" id="{38CDB770-4D8F-7F9F-6FBB-9F45471B7C7F}"/>
              </a:ext>
            </a:extLst>
          </p:cNvPr>
          <p:cNvSpPr txBox="1"/>
          <p:nvPr userDrawn="1">
            <p:extLst>
              <p:ext uri="{1162E1C5-73C7-4A58-AE30-91384D911F3F}">
                <p184:classification xmlns:p184="http://schemas.microsoft.com/office/powerpoint/2018/4/main" val="hdr"/>
              </p:ext>
            </p:extLst>
          </p:nvPr>
        </p:nvSpPr>
        <p:spPr>
          <a:xfrm>
            <a:off x="8963787" y="63500"/>
            <a:ext cx="388938" cy="152400"/>
          </a:xfrm>
          <a:prstGeom prst="rect">
            <a:avLst/>
          </a:prstGeom>
        </p:spPr>
        <p:txBody>
          <a:bodyPr horzOverflow="overflow" lIns="0" tIns="0" rIns="0" bIns="0">
            <a:spAutoFit/>
          </a:bodyPr>
          <a:lstStyle/>
          <a:p>
            <a:pPr algn="l"/>
            <a:r>
              <a:rPr lang="en-US" sz="1000">
                <a:solidFill>
                  <a:srgbClr val="0078D7"/>
                </a:solidFill>
                <a:latin typeface="Calibri" panose="020F0502020204030204" pitchFamily="34" charset="0"/>
                <a:ea typeface="Calibri" panose="020F0502020204030204" pitchFamily="34" charset="0"/>
                <a:cs typeface="Calibri" panose="020F0502020204030204" pitchFamily="34" charset="0"/>
              </a:rPr>
              <a:t>[Open]</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t="-9148" b="-9148"/>
            </a:stretch>
          </a:blipFill>
        </p:spPr>
        <p:txBody>
          <a:bodyPr/>
          <a:lstStyle/>
          <a:p>
            <a:endParaRPr lang="en-US"/>
          </a:p>
        </p:txBody>
      </p:sp>
      <p:grpSp>
        <p:nvGrpSpPr>
          <p:cNvPr id="3" name="Group 3"/>
          <p:cNvGrpSpPr/>
          <p:nvPr/>
        </p:nvGrpSpPr>
        <p:grpSpPr>
          <a:xfrm>
            <a:off x="1717675" y="0"/>
            <a:ext cx="805519" cy="4103602"/>
            <a:chOff x="0" y="0"/>
            <a:chExt cx="212153" cy="1080784"/>
          </a:xfrm>
        </p:grpSpPr>
        <p:sp>
          <p:nvSpPr>
            <p:cNvPr id="4" name="Freeform 4"/>
            <p:cNvSpPr/>
            <p:nvPr/>
          </p:nvSpPr>
          <p:spPr>
            <a:xfrm>
              <a:off x="0" y="0"/>
              <a:ext cx="212153" cy="1080784"/>
            </a:xfrm>
            <a:custGeom>
              <a:avLst/>
              <a:gdLst/>
              <a:ahLst/>
              <a:cxnLst/>
              <a:rect l="l" t="t" r="r" b="b"/>
              <a:pathLst>
                <a:path w="212153" h="1080784">
                  <a:moveTo>
                    <a:pt x="0" y="0"/>
                  </a:moveTo>
                  <a:lnTo>
                    <a:pt x="212153" y="0"/>
                  </a:lnTo>
                  <a:lnTo>
                    <a:pt x="212153" y="1080784"/>
                  </a:lnTo>
                  <a:lnTo>
                    <a:pt x="0" y="1080784"/>
                  </a:lnTo>
                  <a:close/>
                </a:path>
              </a:pathLst>
            </a:custGeom>
            <a:solidFill>
              <a:srgbClr val="EDC254"/>
            </a:solidFill>
          </p:spPr>
          <p:txBody>
            <a:bodyPr/>
            <a:lstStyle/>
            <a:p>
              <a:endParaRPr lang="en-US"/>
            </a:p>
          </p:txBody>
        </p:sp>
        <p:sp>
          <p:nvSpPr>
            <p:cNvPr id="5" name="TextBox 5"/>
            <p:cNvSpPr txBox="1"/>
            <p:nvPr/>
          </p:nvSpPr>
          <p:spPr>
            <a:xfrm>
              <a:off x="0" y="-47625"/>
              <a:ext cx="212153" cy="1128409"/>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717675" y="6078016"/>
            <a:ext cx="805519" cy="4208984"/>
            <a:chOff x="0" y="0"/>
            <a:chExt cx="212153" cy="1108539"/>
          </a:xfrm>
        </p:grpSpPr>
        <p:sp>
          <p:nvSpPr>
            <p:cNvPr id="7" name="Freeform 7"/>
            <p:cNvSpPr/>
            <p:nvPr/>
          </p:nvSpPr>
          <p:spPr>
            <a:xfrm>
              <a:off x="0" y="0"/>
              <a:ext cx="212153" cy="1108539"/>
            </a:xfrm>
            <a:custGeom>
              <a:avLst/>
              <a:gdLst/>
              <a:ahLst/>
              <a:cxnLst/>
              <a:rect l="l" t="t" r="r" b="b"/>
              <a:pathLst>
                <a:path w="212153" h="1108539">
                  <a:moveTo>
                    <a:pt x="0" y="0"/>
                  </a:moveTo>
                  <a:lnTo>
                    <a:pt x="212153" y="0"/>
                  </a:lnTo>
                  <a:lnTo>
                    <a:pt x="212153" y="1108539"/>
                  </a:lnTo>
                  <a:lnTo>
                    <a:pt x="0" y="1108539"/>
                  </a:lnTo>
                  <a:close/>
                </a:path>
              </a:pathLst>
            </a:custGeom>
            <a:solidFill>
              <a:srgbClr val="EDC254"/>
            </a:solidFill>
          </p:spPr>
          <p:txBody>
            <a:bodyPr/>
            <a:lstStyle/>
            <a:p>
              <a:endParaRPr lang="en-US"/>
            </a:p>
          </p:txBody>
        </p:sp>
        <p:sp>
          <p:nvSpPr>
            <p:cNvPr id="8" name="TextBox 8"/>
            <p:cNvSpPr txBox="1"/>
            <p:nvPr/>
          </p:nvSpPr>
          <p:spPr>
            <a:xfrm>
              <a:off x="0" y="-47625"/>
              <a:ext cx="212153" cy="1156164"/>
            </a:xfrm>
            <a:prstGeom prst="rect">
              <a:avLst/>
            </a:prstGeom>
          </p:spPr>
          <p:txBody>
            <a:bodyPr lIns="50800" tIns="50800" rIns="50800" bIns="50800" rtlCol="0" anchor="ctr"/>
            <a:lstStyle/>
            <a:p>
              <a:pPr algn="ctr">
                <a:lnSpc>
                  <a:spcPts val="2659"/>
                </a:lnSpc>
              </a:pPr>
              <a:endParaRPr/>
            </a:p>
          </p:txBody>
        </p:sp>
      </p:grpSp>
      <p:sp>
        <p:nvSpPr>
          <p:cNvPr id="12" name="TextBox 12"/>
          <p:cNvSpPr txBox="1"/>
          <p:nvPr/>
        </p:nvSpPr>
        <p:spPr>
          <a:xfrm>
            <a:off x="2781837" y="4340980"/>
            <a:ext cx="12168511" cy="3293098"/>
          </a:xfrm>
          <a:prstGeom prst="rect">
            <a:avLst/>
          </a:prstGeom>
        </p:spPr>
        <p:txBody>
          <a:bodyPr lIns="0" tIns="0" rIns="0" bIns="0" rtlCol="0" anchor="t">
            <a:spAutoFit/>
          </a:bodyPr>
          <a:lstStyle/>
          <a:p>
            <a:pPr algn="l">
              <a:lnSpc>
                <a:spcPts val="13333"/>
              </a:lnSpc>
            </a:pPr>
            <a:r>
              <a:rPr lang="en-US" sz="9523" dirty="0">
                <a:solidFill>
                  <a:srgbClr val="000000"/>
                </a:solidFill>
                <a:latin typeface="League Spartan"/>
                <a:ea typeface="League Spartan"/>
                <a:cs typeface="League Spartan"/>
                <a:sym typeface="League Spartan"/>
              </a:rPr>
              <a:t>SAFETY SHOWER</a:t>
            </a:r>
          </a:p>
          <a:p>
            <a:pPr algn="l">
              <a:lnSpc>
                <a:spcPts val="13333"/>
              </a:lnSpc>
              <a:spcBef>
                <a:spcPct val="0"/>
              </a:spcBef>
            </a:pPr>
            <a:endParaRPr lang="en-US" sz="9523" dirty="0">
              <a:solidFill>
                <a:srgbClr val="000000"/>
              </a:solidFill>
              <a:latin typeface="League Spartan"/>
              <a:ea typeface="League Spartan"/>
              <a:cs typeface="League Spartan"/>
              <a:sym typeface="League Spartan"/>
            </a:endParaRPr>
          </a:p>
        </p:txBody>
      </p:sp>
      <p:sp>
        <p:nvSpPr>
          <p:cNvPr id="13" name="Freeform 13"/>
          <p:cNvSpPr/>
          <p:nvPr/>
        </p:nvSpPr>
        <p:spPr>
          <a:xfrm>
            <a:off x="12725400" y="0"/>
            <a:ext cx="5312462" cy="1621946"/>
          </a:xfrm>
          <a:custGeom>
            <a:avLst/>
            <a:gdLst/>
            <a:ahLst/>
            <a:cxnLst/>
            <a:rect l="l" t="t" r="r" b="b"/>
            <a:pathLst>
              <a:path w="5312462" h="1621946">
                <a:moveTo>
                  <a:pt x="0" y="0"/>
                </a:moveTo>
                <a:lnTo>
                  <a:pt x="5312461" y="0"/>
                </a:lnTo>
                <a:lnTo>
                  <a:pt x="5312461" y="1621946"/>
                </a:lnTo>
                <a:lnTo>
                  <a:pt x="0" y="1621946"/>
                </a:lnTo>
                <a:lnTo>
                  <a:pt x="0" y="0"/>
                </a:lnTo>
                <a:close/>
              </a:path>
            </a:pathLst>
          </a:custGeom>
          <a:blipFill>
            <a:blip r:embed="rId3"/>
            <a:stretch>
              <a:fillRect/>
            </a:stretch>
          </a:blipFill>
        </p:spPr>
        <p:txBody>
          <a:bodyPr/>
          <a:lstStyle/>
          <a:p>
            <a:endParaRPr lang="en-US"/>
          </a:p>
        </p:txBody>
      </p:sp>
      <p:sp>
        <p:nvSpPr>
          <p:cNvPr id="14" name="TextBox 14"/>
          <p:cNvSpPr txBox="1"/>
          <p:nvPr/>
        </p:nvSpPr>
        <p:spPr>
          <a:xfrm>
            <a:off x="2781837" y="8965009"/>
            <a:ext cx="9788428" cy="1275477"/>
          </a:xfrm>
          <a:prstGeom prst="rect">
            <a:avLst/>
          </a:prstGeom>
        </p:spPr>
        <p:txBody>
          <a:bodyPr lIns="0" tIns="0" rIns="0" bIns="0" rtlCol="0" anchor="t">
            <a:spAutoFit/>
          </a:bodyPr>
          <a:lstStyle/>
          <a:p>
            <a:pPr algn="just">
              <a:lnSpc>
                <a:spcPts val="5105"/>
              </a:lnSpc>
              <a:spcBef>
                <a:spcPct val="0"/>
              </a:spcBef>
            </a:pPr>
            <a:r>
              <a:rPr lang="en-US" sz="3646" dirty="0">
                <a:solidFill>
                  <a:srgbClr val="2A0947"/>
                </a:solidFill>
                <a:latin typeface="Poppins"/>
                <a:ea typeface="Poppins"/>
                <a:cs typeface="Poppins"/>
                <a:sym typeface="Poppins"/>
              </a:rPr>
              <a:t>Prepared By: Zainuddin Yaacob</a:t>
            </a:r>
          </a:p>
          <a:p>
            <a:pPr algn="just">
              <a:lnSpc>
                <a:spcPts val="5105"/>
              </a:lnSpc>
              <a:spcBef>
                <a:spcPct val="0"/>
              </a:spcBef>
            </a:pPr>
            <a:r>
              <a:rPr lang="en-US" sz="3646" dirty="0">
                <a:solidFill>
                  <a:srgbClr val="2A0947"/>
                </a:solidFill>
                <a:latin typeface="Poppins"/>
                <a:ea typeface="Poppins"/>
                <a:cs typeface="Poppins"/>
                <a:sym typeface="Poppins"/>
              </a:rPr>
              <a:t>Date: 26</a:t>
            </a:r>
            <a:r>
              <a:rPr lang="en-US" sz="3646" baseline="30000" dirty="0">
                <a:solidFill>
                  <a:srgbClr val="2A0947"/>
                </a:solidFill>
                <a:latin typeface="Poppins"/>
                <a:ea typeface="Poppins"/>
                <a:cs typeface="Poppins"/>
                <a:sym typeface="Poppins"/>
              </a:rPr>
              <a:t>th</a:t>
            </a:r>
            <a:r>
              <a:rPr lang="en-US" sz="3646" dirty="0">
                <a:solidFill>
                  <a:srgbClr val="2A0947"/>
                </a:solidFill>
                <a:latin typeface="Poppins"/>
                <a:ea typeface="Poppins"/>
                <a:cs typeface="Poppins"/>
                <a:sym typeface="Poppins"/>
              </a:rPr>
              <a:t> December 2024</a:t>
            </a:r>
          </a:p>
        </p:txBody>
      </p:sp>
      <p:grpSp>
        <p:nvGrpSpPr>
          <p:cNvPr id="19" name="Group 9"/>
          <p:cNvGrpSpPr/>
          <p:nvPr/>
        </p:nvGrpSpPr>
        <p:grpSpPr>
          <a:xfrm>
            <a:off x="14300200" y="3190875"/>
            <a:ext cx="2546350" cy="7410450"/>
            <a:chOff x="0" y="0"/>
            <a:chExt cx="670644" cy="1951723"/>
          </a:xfrm>
        </p:grpSpPr>
        <p:sp>
          <p:nvSpPr>
            <p:cNvPr id="20" name="Freeform 10"/>
            <p:cNvSpPr/>
            <p:nvPr/>
          </p:nvSpPr>
          <p:spPr>
            <a:xfrm>
              <a:off x="0" y="0"/>
              <a:ext cx="670644" cy="1951724"/>
            </a:xfrm>
            <a:custGeom>
              <a:avLst/>
              <a:gdLst/>
              <a:ahLst/>
              <a:cxnLst/>
              <a:rect l="l" t="t" r="r" b="b"/>
              <a:pathLst>
                <a:path w="670644" h="1951724">
                  <a:moveTo>
                    <a:pt x="155060" y="0"/>
                  </a:moveTo>
                  <a:lnTo>
                    <a:pt x="515583" y="0"/>
                  </a:lnTo>
                  <a:cubicBezTo>
                    <a:pt x="601221" y="0"/>
                    <a:pt x="670644" y="69423"/>
                    <a:pt x="670644" y="155060"/>
                  </a:cubicBezTo>
                  <a:lnTo>
                    <a:pt x="670644" y="1796663"/>
                  </a:lnTo>
                  <a:cubicBezTo>
                    <a:pt x="670644" y="1882301"/>
                    <a:pt x="601221" y="1951724"/>
                    <a:pt x="515583" y="1951724"/>
                  </a:cubicBezTo>
                  <a:lnTo>
                    <a:pt x="155060" y="1951724"/>
                  </a:lnTo>
                  <a:cubicBezTo>
                    <a:pt x="113936" y="1951724"/>
                    <a:pt x="74496" y="1935387"/>
                    <a:pt x="45416" y="1906307"/>
                  </a:cubicBezTo>
                  <a:cubicBezTo>
                    <a:pt x="16337" y="1877228"/>
                    <a:pt x="0" y="1837788"/>
                    <a:pt x="0" y="1796663"/>
                  </a:cubicBezTo>
                  <a:lnTo>
                    <a:pt x="0" y="155060"/>
                  </a:lnTo>
                  <a:cubicBezTo>
                    <a:pt x="0" y="69423"/>
                    <a:pt x="69423" y="0"/>
                    <a:pt x="155060" y="0"/>
                  </a:cubicBezTo>
                  <a:close/>
                </a:path>
              </a:pathLst>
            </a:custGeom>
            <a:solidFill>
              <a:srgbClr val="EDC254"/>
            </a:solidFill>
          </p:spPr>
          <p:txBody>
            <a:bodyPr/>
            <a:lstStyle/>
            <a:p>
              <a:endParaRPr lang="en-US"/>
            </a:p>
          </p:txBody>
        </p:sp>
        <p:sp>
          <p:nvSpPr>
            <p:cNvPr id="21" name="TextBox 11"/>
            <p:cNvSpPr txBox="1"/>
            <p:nvPr/>
          </p:nvSpPr>
          <p:spPr>
            <a:xfrm>
              <a:off x="0" y="-47625"/>
              <a:ext cx="670644" cy="1999348"/>
            </a:xfrm>
            <a:prstGeom prst="rect">
              <a:avLst/>
            </a:prstGeom>
          </p:spPr>
          <p:txBody>
            <a:bodyPr lIns="50800" tIns="50800" rIns="50800" bIns="50800" rtlCol="0" anchor="ctr"/>
            <a:lstStyle/>
            <a:p>
              <a:pPr algn="ctr">
                <a:lnSpc>
                  <a:spcPts val="2659"/>
                </a:lnSpc>
              </a:pP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
          <p:cNvGrpSpPr/>
          <p:nvPr/>
        </p:nvGrpSpPr>
        <p:grpSpPr>
          <a:xfrm>
            <a:off x="17259300" y="-2057400"/>
            <a:ext cx="3086100" cy="3086100"/>
            <a:chOff x="0" y="0"/>
            <a:chExt cx="812800" cy="812800"/>
          </a:xfrm>
        </p:grpSpPr>
        <p:sp>
          <p:nvSpPr>
            <p:cNvPr id="6" name="Freeform 6"/>
            <p:cNvSpPr/>
            <p:nvPr/>
          </p:nvSpPr>
          <p:spPr>
            <a:xfrm>
              <a:off x="0" y="0"/>
              <a:ext cx="812800" cy="812800"/>
            </a:xfrm>
            <a:custGeom>
              <a:avLst/>
              <a:gdLst/>
              <a:ahLst/>
              <a:cxnLst/>
              <a:rect l="l" t="t" r="r" b="b"/>
              <a:pathLst>
                <a:path w="812800" h="812800">
                  <a:moveTo>
                    <a:pt x="127941" y="0"/>
                  </a:moveTo>
                  <a:lnTo>
                    <a:pt x="684859" y="0"/>
                  </a:lnTo>
                  <a:cubicBezTo>
                    <a:pt x="718791" y="0"/>
                    <a:pt x="751333" y="13479"/>
                    <a:pt x="775327" y="37473"/>
                  </a:cubicBezTo>
                  <a:cubicBezTo>
                    <a:pt x="799321" y="61467"/>
                    <a:pt x="812800" y="94009"/>
                    <a:pt x="812800" y="127941"/>
                  </a:cubicBezTo>
                  <a:lnTo>
                    <a:pt x="812800" y="684859"/>
                  </a:lnTo>
                  <a:cubicBezTo>
                    <a:pt x="812800" y="718791"/>
                    <a:pt x="799321" y="751333"/>
                    <a:pt x="775327" y="775327"/>
                  </a:cubicBezTo>
                  <a:cubicBezTo>
                    <a:pt x="751333" y="799321"/>
                    <a:pt x="718791" y="812800"/>
                    <a:pt x="684859" y="812800"/>
                  </a:cubicBezTo>
                  <a:lnTo>
                    <a:pt x="127941" y="812800"/>
                  </a:lnTo>
                  <a:cubicBezTo>
                    <a:pt x="94009" y="812800"/>
                    <a:pt x="61467" y="799321"/>
                    <a:pt x="37473" y="775327"/>
                  </a:cubicBezTo>
                  <a:cubicBezTo>
                    <a:pt x="13479" y="751333"/>
                    <a:pt x="0" y="718791"/>
                    <a:pt x="0" y="684859"/>
                  </a:cubicBezTo>
                  <a:lnTo>
                    <a:pt x="0" y="127941"/>
                  </a:lnTo>
                  <a:cubicBezTo>
                    <a:pt x="0" y="94009"/>
                    <a:pt x="13479" y="61467"/>
                    <a:pt x="37473" y="37473"/>
                  </a:cubicBezTo>
                  <a:cubicBezTo>
                    <a:pt x="61467" y="13479"/>
                    <a:pt x="94009" y="0"/>
                    <a:pt x="127941" y="0"/>
                  </a:cubicBezTo>
                  <a:close/>
                </a:path>
              </a:pathLst>
            </a:custGeom>
            <a:solidFill>
              <a:srgbClr val="EDC254"/>
            </a:solidFill>
          </p:spPr>
          <p:txBody>
            <a:bodyPr/>
            <a:lstStyle/>
            <a:p>
              <a:endParaRPr lang="en-US" dirty="0"/>
            </a:p>
          </p:txBody>
        </p:sp>
        <p:sp>
          <p:nvSpPr>
            <p:cNvPr id="7" name="TextBox 7"/>
            <p:cNvSpPr txBox="1"/>
            <p:nvPr/>
          </p:nvSpPr>
          <p:spPr>
            <a:xfrm>
              <a:off x="0" y="-47625"/>
              <a:ext cx="812800" cy="860425"/>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4770062" y="9791700"/>
            <a:ext cx="6959600" cy="990600"/>
            <a:chOff x="0" y="0"/>
            <a:chExt cx="1832981" cy="260899"/>
          </a:xfrm>
        </p:grpSpPr>
        <p:sp>
          <p:nvSpPr>
            <p:cNvPr id="9" name="Freeform 9"/>
            <p:cNvSpPr/>
            <p:nvPr/>
          </p:nvSpPr>
          <p:spPr>
            <a:xfrm>
              <a:off x="0" y="0"/>
              <a:ext cx="1832981" cy="260899"/>
            </a:xfrm>
            <a:custGeom>
              <a:avLst/>
              <a:gdLst/>
              <a:ahLst/>
              <a:cxnLst/>
              <a:rect l="l" t="t" r="r" b="b"/>
              <a:pathLst>
                <a:path w="1832981" h="260899">
                  <a:moveTo>
                    <a:pt x="0" y="0"/>
                  </a:moveTo>
                  <a:lnTo>
                    <a:pt x="1832981" y="0"/>
                  </a:lnTo>
                  <a:lnTo>
                    <a:pt x="1832981" y="260899"/>
                  </a:lnTo>
                  <a:lnTo>
                    <a:pt x="0" y="260899"/>
                  </a:lnTo>
                  <a:close/>
                </a:path>
              </a:pathLst>
            </a:custGeom>
            <a:solidFill>
              <a:srgbClr val="EDC254"/>
            </a:solidFill>
          </p:spPr>
          <p:txBody>
            <a:bodyPr/>
            <a:lstStyle/>
            <a:p>
              <a:endParaRPr lang="en-US"/>
            </a:p>
          </p:txBody>
        </p:sp>
        <p:sp>
          <p:nvSpPr>
            <p:cNvPr id="10" name="TextBox 10"/>
            <p:cNvSpPr txBox="1"/>
            <p:nvPr/>
          </p:nvSpPr>
          <p:spPr>
            <a:xfrm>
              <a:off x="0" y="-47625"/>
              <a:ext cx="1832981" cy="308524"/>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5549900" y="-2353537"/>
            <a:ext cx="3086100" cy="3086100"/>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DC254"/>
            </a:solidFill>
          </p:spPr>
          <p:txBody>
            <a:bodyPr/>
            <a:lstStyle/>
            <a:p>
              <a:endParaRPr lang="en-US"/>
            </a:p>
          </p:txBody>
        </p:sp>
        <p:sp>
          <p:nvSpPr>
            <p:cNvPr id="13" name="TextBox 13"/>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14" name="TextBox 14"/>
          <p:cNvSpPr txBox="1"/>
          <p:nvPr/>
        </p:nvSpPr>
        <p:spPr>
          <a:xfrm>
            <a:off x="461576" y="1364102"/>
            <a:ext cx="5330825" cy="1002710"/>
          </a:xfrm>
          <a:prstGeom prst="rect">
            <a:avLst/>
          </a:prstGeom>
        </p:spPr>
        <p:txBody>
          <a:bodyPr wrap="square" lIns="0" tIns="0" rIns="0" bIns="0" rtlCol="0" anchor="t">
            <a:spAutoFit/>
          </a:bodyPr>
          <a:lstStyle/>
          <a:p>
            <a:pPr algn="l">
              <a:lnSpc>
                <a:spcPts val="8137"/>
              </a:lnSpc>
              <a:spcBef>
                <a:spcPct val="0"/>
              </a:spcBef>
            </a:pPr>
            <a:r>
              <a:rPr lang="en-US" sz="5000" dirty="0">
                <a:solidFill>
                  <a:srgbClr val="000000"/>
                </a:solidFill>
                <a:latin typeface="League Spartan"/>
                <a:ea typeface="League Spartan"/>
                <a:cs typeface="League Spartan"/>
                <a:sym typeface="League Spartan"/>
              </a:rPr>
              <a:t>OBJECTIVE</a:t>
            </a:r>
          </a:p>
        </p:txBody>
      </p:sp>
      <p:sp>
        <p:nvSpPr>
          <p:cNvPr id="15" name="TextBox 15"/>
          <p:cNvSpPr txBox="1"/>
          <p:nvPr/>
        </p:nvSpPr>
        <p:spPr>
          <a:xfrm>
            <a:off x="461576" y="2735234"/>
            <a:ext cx="9788428" cy="6077305"/>
          </a:xfrm>
          <a:prstGeom prst="rect">
            <a:avLst/>
          </a:prstGeom>
        </p:spPr>
        <p:txBody>
          <a:bodyPr lIns="0" tIns="0" rIns="0" bIns="0" rtlCol="0" anchor="t">
            <a:spAutoFit/>
          </a:bodyPr>
          <a:lstStyle/>
          <a:p>
            <a:pPr algn="just">
              <a:lnSpc>
                <a:spcPts val="4825"/>
              </a:lnSpc>
            </a:pPr>
            <a:r>
              <a:rPr lang="en-US" sz="3500" dirty="0">
                <a:solidFill>
                  <a:srgbClr val="000000"/>
                </a:solidFill>
                <a:latin typeface="Poppins"/>
                <a:ea typeface="Poppins"/>
                <a:cs typeface="Poppins"/>
                <a:sym typeface="Poppins"/>
              </a:rPr>
              <a:t>This project provides a solution to the issue of the previously unsuitable location for the water refill of the safety shower. The new safety shower design helps to save time and effort, is space-efficient, and is easier to use during emergencies. Additionally, this project can enhance the company’s reputation for building a more efficient safety shower rack.</a:t>
            </a:r>
          </a:p>
          <a:p>
            <a:pPr algn="just">
              <a:lnSpc>
                <a:spcPts val="4265"/>
              </a:lnSpc>
              <a:spcBef>
                <a:spcPct val="0"/>
              </a:spcBef>
            </a:pPr>
            <a:endParaRPr lang="en-US" sz="3446" dirty="0">
              <a:solidFill>
                <a:srgbClr val="000000"/>
              </a:solidFill>
              <a:latin typeface="Poppins"/>
              <a:ea typeface="Poppins"/>
              <a:cs typeface="Poppins"/>
              <a:sym typeface="Poppins"/>
            </a:endParaRPr>
          </a:p>
        </p:txBody>
      </p:sp>
      <p:sp>
        <p:nvSpPr>
          <p:cNvPr id="16" name="Freeform 16"/>
          <p:cNvSpPr/>
          <p:nvPr/>
        </p:nvSpPr>
        <p:spPr>
          <a:xfrm>
            <a:off x="386861" y="9258300"/>
            <a:ext cx="3880339" cy="1184705"/>
          </a:xfrm>
          <a:custGeom>
            <a:avLst/>
            <a:gdLst/>
            <a:ahLst/>
            <a:cxnLst/>
            <a:rect l="l" t="t" r="r" b="b"/>
            <a:pathLst>
              <a:path w="3880339" h="1184705">
                <a:moveTo>
                  <a:pt x="0" y="0"/>
                </a:moveTo>
                <a:lnTo>
                  <a:pt x="3880339" y="0"/>
                </a:lnTo>
                <a:lnTo>
                  <a:pt x="3880339" y="1184705"/>
                </a:lnTo>
                <a:lnTo>
                  <a:pt x="0" y="1184705"/>
                </a:lnTo>
                <a:lnTo>
                  <a:pt x="0" y="0"/>
                </a:lnTo>
                <a:close/>
              </a:path>
            </a:pathLst>
          </a:custGeom>
          <a:blipFill>
            <a:blip r:embed="rId2"/>
            <a:stretch>
              <a:fillRect/>
            </a:stretch>
          </a:blipFill>
        </p:spPr>
        <p:txBody>
          <a:bodyPr/>
          <a:lstStyle/>
          <a:p>
            <a:endParaRPr lang="en-US"/>
          </a:p>
        </p:txBody>
      </p:sp>
      <p:pic>
        <p:nvPicPr>
          <p:cNvPr id="2" name="Picture 1">
            <a:extLst>
              <a:ext uri="{FF2B5EF4-FFF2-40B4-BE49-F238E27FC236}">
                <a16:creationId xmlns:a16="http://schemas.microsoft.com/office/drawing/2014/main" id="{B9F653CF-CFD5-DA67-FE3E-D0906B245E7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00" y="1085137"/>
            <a:ext cx="6143815" cy="8435324"/>
          </a:xfrm>
          <a:prstGeom prst="flowChartAlternateProcess">
            <a:avLst/>
          </a:prstGeom>
          <a:noFill/>
          <a:ln w="101600">
            <a:solidFill>
              <a:srgbClr val="EDC254"/>
            </a:solid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
          <p:cNvGrpSpPr/>
          <p:nvPr/>
        </p:nvGrpSpPr>
        <p:grpSpPr>
          <a:xfrm>
            <a:off x="805335" y="8870950"/>
            <a:ext cx="3086100" cy="387350"/>
            <a:chOff x="0" y="0"/>
            <a:chExt cx="812800" cy="102018"/>
          </a:xfrm>
        </p:grpSpPr>
        <p:sp>
          <p:nvSpPr>
            <p:cNvPr id="6" name="Freeform 6"/>
            <p:cNvSpPr/>
            <p:nvPr/>
          </p:nvSpPr>
          <p:spPr>
            <a:xfrm>
              <a:off x="0" y="0"/>
              <a:ext cx="812800" cy="102018"/>
            </a:xfrm>
            <a:custGeom>
              <a:avLst/>
              <a:gdLst/>
              <a:ahLst/>
              <a:cxnLst/>
              <a:rect l="l" t="t" r="r" b="b"/>
              <a:pathLst>
                <a:path w="812800" h="102018">
                  <a:moveTo>
                    <a:pt x="0" y="0"/>
                  </a:moveTo>
                  <a:lnTo>
                    <a:pt x="812800" y="0"/>
                  </a:lnTo>
                  <a:lnTo>
                    <a:pt x="812800" y="102018"/>
                  </a:lnTo>
                  <a:lnTo>
                    <a:pt x="0" y="102018"/>
                  </a:lnTo>
                  <a:close/>
                </a:path>
              </a:pathLst>
            </a:custGeom>
            <a:solidFill>
              <a:srgbClr val="EDC254"/>
            </a:solidFill>
          </p:spPr>
          <p:txBody>
            <a:bodyPr/>
            <a:lstStyle/>
            <a:p>
              <a:endParaRPr lang="en-US"/>
            </a:p>
          </p:txBody>
        </p:sp>
        <p:sp>
          <p:nvSpPr>
            <p:cNvPr id="7" name="TextBox 7"/>
            <p:cNvSpPr txBox="1"/>
            <p:nvPr/>
          </p:nvSpPr>
          <p:spPr>
            <a:xfrm>
              <a:off x="0" y="-47625"/>
              <a:ext cx="812800" cy="149643"/>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7184756" y="-610668"/>
            <a:ext cx="1054100" cy="3086100"/>
            <a:chOff x="0" y="0"/>
            <a:chExt cx="277623" cy="812800"/>
          </a:xfrm>
        </p:grpSpPr>
        <p:sp>
          <p:nvSpPr>
            <p:cNvPr id="9" name="Freeform 9"/>
            <p:cNvSpPr/>
            <p:nvPr/>
          </p:nvSpPr>
          <p:spPr>
            <a:xfrm>
              <a:off x="0" y="0"/>
              <a:ext cx="277623" cy="812800"/>
            </a:xfrm>
            <a:custGeom>
              <a:avLst/>
              <a:gdLst/>
              <a:ahLst/>
              <a:cxnLst/>
              <a:rect l="l" t="t" r="r" b="b"/>
              <a:pathLst>
                <a:path w="277623" h="812800">
                  <a:moveTo>
                    <a:pt x="0" y="0"/>
                  </a:moveTo>
                  <a:lnTo>
                    <a:pt x="277623" y="0"/>
                  </a:lnTo>
                  <a:lnTo>
                    <a:pt x="277623" y="812800"/>
                  </a:lnTo>
                  <a:lnTo>
                    <a:pt x="0" y="812800"/>
                  </a:lnTo>
                  <a:close/>
                </a:path>
              </a:pathLst>
            </a:custGeom>
            <a:solidFill>
              <a:srgbClr val="EDC254"/>
            </a:solidFill>
          </p:spPr>
          <p:txBody>
            <a:bodyPr/>
            <a:lstStyle/>
            <a:p>
              <a:endParaRPr lang="en-US"/>
            </a:p>
          </p:txBody>
        </p:sp>
        <p:sp>
          <p:nvSpPr>
            <p:cNvPr id="10" name="TextBox 10"/>
            <p:cNvSpPr txBox="1"/>
            <p:nvPr/>
          </p:nvSpPr>
          <p:spPr>
            <a:xfrm>
              <a:off x="0" y="-47625"/>
              <a:ext cx="277623" cy="860425"/>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442367" y="389691"/>
            <a:ext cx="6308046" cy="980608"/>
          </a:xfrm>
          <a:prstGeom prst="rect">
            <a:avLst/>
          </a:prstGeom>
        </p:spPr>
        <p:txBody>
          <a:bodyPr lIns="0" tIns="0" rIns="0" bIns="0" rtlCol="0" anchor="t">
            <a:spAutoFit/>
          </a:bodyPr>
          <a:lstStyle/>
          <a:p>
            <a:pPr algn="l">
              <a:lnSpc>
                <a:spcPts val="8137"/>
              </a:lnSpc>
              <a:spcBef>
                <a:spcPct val="0"/>
              </a:spcBef>
            </a:pPr>
            <a:r>
              <a:rPr lang="en-US" sz="5000" dirty="0">
                <a:solidFill>
                  <a:srgbClr val="000000"/>
                </a:solidFill>
                <a:latin typeface="League Spartan"/>
                <a:ea typeface="League Spartan"/>
                <a:cs typeface="League Spartan"/>
                <a:sym typeface="League Spartan"/>
              </a:rPr>
              <a:t>INTRODUCTION</a:t>
            </a:r>
          </a:p>
        </p:txBody>
      </p:sp>
      <p:sp>
        <p:nvSpPr>
          <p:cNvPr id="12" name="TextBox 12"/>
          <p:cNvSpPr txBox="1"/>
          <p:nvPr/>
        </p:nvSpPr>
        <p:spPr>
          <a:xfrm>
            <a:off x="1460306" y="1275048"/>
            <a:ext cx="11569894" cy="3689087"/>
          </a:xfrm>
          <a:prstGeom prst="rect">
            <a:avLst/>
          </a:prstGeom>
        </p:spPr>
        <p:txBody>
          <a:bodyPr wrap="square" lIns="0" tIns="0" rIns="0" bIns="0" rtlCol="0" anchor="t">
            <a:spAutoFit/>
          </a:bodyPr>
          <a:lstStyle/>
          <a:p>
            <a:pPr algn="just">
              <a:lnSpc>
                <a:spcPts val="4960"/>
              </a:lnSpc>
            </a:pPr>
            <a:r>
              <a:rPr lang="en-US" sz="3500" dirty="0">
                <a:solidFill>
                  <a:srgbClr val="000000"/>
                </a:solidFill>
                <a:latin typeface="Poppins"/>
                <a:ea typeface="Poppins"/>
                <a:cs typeface="Poppins"/>
                <a:sym typeface="Poppins"/>
              </a:rPr>
              <a:t>After receiving multiple complaints from the crew about the water storage for the safety shower, it was noted that the pipe and valve are often missing because they are stored separately from the unit.  </a:t>
            </a:r>
          </a:p>
          <a:p>
            <a:pPr algn="l">
              <a:lnSpc>
                <a:spcPts val="3700"/>
              </a:lnSpc>
              <a:spcBef>
                <a:spcPct val="0"/>
              </a:spcBef>
            </a:pPr>
            <a:endParaRPr lang="en-US" sz="3543" dirty="0">
              <a:solidFill>
                <a:srgbClr val="000000"/>
              </a:solidFill>
              <a:latin typeface="Poppins"/>
              <a:ea typeface="Poppins"/>
              <a:cs typeface="Poppins"/>
              <a:sym typeface="Poppins"/>
            </a:endParaRPr>
          </a:p>
        </p:txBody>
      </p:sp>
      <p:grpSp>
        <p:nvGrpSpPr>
          <p:cNvPr id="13" name="Group 13"/>
          <p:cNvGrpSpPr/>
          <p:nvPr/>
        </p:nvGrpSpPr>
        <p:grpSpPr>
          <a:xfrm>
            <a:off x="17184756" y="7505700"/>
            <a:ext cx="1054100" cy="4124988"/>
            <a:chOff x="0" y="0"/>
            <a:chExt cx="277623" cy="812800"/>
          </a:xfrm>
        </p:grpSpPr>
        <p:sp>
          <p:nvSpPr>
            <p:cNvPr id="14" name="Freeform 14"/>
            <p:cNvSpPr/>
            <p:nvPr/>
          </p:nvSpPr>
          <p:spPr>
            <a:xfrm>
              <a:off x="0" y="0"/>
              <a:ext cx="277623" cy="812800"/>
            </a:xfrm>
            <a:custGeom>
              <a:avLst/>
              <a:gdLst/>
              <a:ahLst/>
              <a:cxnLst/>
              <a:rect l="l" t="t" r="r" b="b"/>
              <a:pathLst>
                <a:path w="277623" h="812800">
                  <a:moveTo>
                    <a:pt x="0" y="0"/>
                  </a:moveTo>
                  <a:lnTo>
                    <a:pt x="277623" y="0"/>
                  </a:lnTo>
                  <a:lnTo>
                    <a:pt x="277623" y="812800"/>
                  </a:lnTo>
                  <a:lnTo>
                    <a:pt x="0" y="812800"/>
                  </a:lnTo>
                  <a:close/>
                </a:path>
              </a:pathLst>
            </a:custGeom>
            <a:solidFill>
              <a:srgbClr val="EDC254"/>
            </a:solidFill>
          </p:spPr>
          <p:txBody>
            <a:bodyPr/>
            <a:lstStyle/>
            <a:p>
              <a:endParaRPr lang="en-US"/>
            </a:p>
          </p:txBody>
        </p:sp>
        <p:sp>
          <p:nvSpPr>
            <p:cNvPr id="15" name="TextBox 15"/>
            <p:cNvSpPr txBox="1"/>
            <p:nvPr/>
          </p:nvSpPr>
          <p:spPr>
            <a:xfrm>
              <a:off x="0" y="-47625"/>
              <a:ext cx="277623" cy="860425"/>
            </a:xfrm>
            <a:prstGeom prst="rect">
              <a:avLst/>
            </a:prstGeom>
          </p:spPr>
          <p:txBody>
            <a:bodyPr lIns="50800" tIns="50800" rIns="50800" bIns="50800" rtlCol="0" anchor="ctr"/>
            <a:lstStyle/>
            <a:p>
              <a:pPr algn="ctr">
                <a:lnSpc>
                  <a:spcPts val="2659"/>
                </a:lnSpc>
              </a:pPr>
              <a:endParaRPr/>
            </a:p>
          </p:txBody>
        </p:sp>
      </p:grpSp>
      <p:sp>
        <p:nvSpPr>
          <p:cNvPr id="16" name="TextBox 16"/>
          <p:cNvSpPr txBox="1"/>
          <p:nvPr/>
        </p:nvSpPr>
        <p:spPr>
          <a:xfrm>
            <a:off x="442367" y="4600809"/>
            <a:ext cx="8960504" cy="980608"/>
          </a:xfrm>
          <a:prstGeom prst="rect">
            <a:avLst/>
          </a:prstGeom>
        </p:spPr>
        <p:txBody>
          <a:bodyPr lIns="0" tIns="0" rIns="0" bIns="0" rtlCol="0" anchor="t">
            <a:spAutoFit/>
          </a:bodyPr>
          <a:lstStyle/>
          <a:p>
            <a:pPr algn="l">
              <a:lnSpc>
                <a:spcPts val="8137"/>
              </a:lnSpc>
              <a:spcBef>
                <a:spcPct val="0"/>
              </a:spcBef>
            </a:pPr>
            <a:r>
              <a:rPr lang="en-US" sz="5000" dirty="0">
                <a:solidFill>
                  <a:srgbClr val="000000"/>
                </a:solidFill>
                <a:latin typeface="League Spartan"/>
                <a:ea typeface="League Spartan"/>
                <a:cs typeface="League Spartan"/>
                <a:sym typeface="League Spartan"/>
              </a:rPr>
              <a:t>PROBLEM DEFINITION</a:t>
            </a:r>
          </a:p>
        </p:txBody>
      </p:sp>
      <p:sp>
        <p:nvSpPr>
          <p:cNvPr id="17" name="TextBox 17"/>
          <p:cNvSpPr txBox="1"/>
          <p:nvPr/>
        </p:nvSpPr>
        <p:spPr>
          <a:xfrm>
            <a:off x="1143000" y="5528780"/>
            <a:ext cx="11963400" cy="3148495"/>
          </a:xfrm>
          <a:prstGeom prst="rect">
            <a:avLst/>
          </a:prstGeom>
        </p:spPr>
        <p:txBody>
          <a:bodyPr wrap="square" lIns="0" tIns="0" rIns="0" bIns="0" rtlCol="0" anchor="t">
            <a:spAutoFit/>
          </a:bodyPr>
          <a:lstStyle/>
          <a:p>
            <a:pPr marL="765045" lvl="1" indent="-382523" algn="just">
              <a:lnSpc>
                <a:spcPts val="4960"/>
              </a:lnSpc>
              <a:buFont typeface="Arial"/>
              <a:buChar char="•"/>
            </a:pPr>
            <a:r>
              <a:rPr lang="en-US" sz="3500" dirty="0">
                <a:solidFill>
                  <a:srgbClr val="000000"/>
                </a:solidFill>
                <a:latin typeface="Poppins"/>
                <a:ea typeface="Poppins"/>
                <a:cs typeface="Poppins"/>
                <a:sym typeface="Poppins"/>
              </a:rPr>
              <a:t>The company's reputation lacks credibility</a:t>
            </a:r>
          </a:p>
          <a:p>
            <a:pPr marL="765045" lvl="1" indent="-382523" algn="just">
              <a:lnSpc>
                <a:spcPts val="4960"/>
              </a:lnSpc>
              <a:buFont typeface="Arial"/>
              <a:buChar char="•"/>
            </a:pPr>
            <a:r>
              <a:rPr lang="en-US" sz="3500" dirty="0">
                <a:solidFill>
                  <a:srgbClr val="000000"/>
                </a:solidFill>
                <a:latin typeface="Poppins"/>
                <a:ea typeface="Poppins"/>
                <a:cs typeface="Poppins"/>
                <a:sym typeface="Poppins"/>
              </a:rPr>
              <a:t>Rig up process too slow </a:t>
            </a:r>
          </a:p>
          <a:p>
            <a:pPr marL="765045" lvl="1" indent="-382523" algn="just">
              <a:lnSpc>
                <a:spcPts val="4960"/>
              </a:lnSpc>
              <a:buFont typeface="Arial"/>
              <a:buChar char="•"/>
            </a:pPr>
            <a:r>
              <a:rPr lang="en-US" sz="3500" dirty="0">
                <a:solidFill>
                  <a:srgbClr val="000000"/>
                </a:solidFill>
                <a:latin typeface="Poppins"/>
                <a:ea typeface="Poppins"/>
                <a:cs typeface="Poppins"/>
                <a:sym typeface="Poppins"/>
              </a:rPr>
              <a:t>In case of a chemical splash at the workplace, it is challenging to quickly access and use the safety shower</a:t>
            </a:r>
          </a:p>
        </p:txBody>
      </p:sp>
      <p:sp>
        <p:nvSpPr>
          <p:cNvPr id="19" name="Freeform 16">
            <a:extLst>
              <a:ext uri="{FF2B5EF4-FFF2-40B4-BE49-F238E27FC236}">
                <a16:creationId xmlns:a16="http://schemas.microsoft.com/office/drawing/2014/main" id="{E79B78F5-95CF-A19C-28F2-DCBCD613A62C}"/>
              </a:ext>
            </a:extLst>
          </p:cNvPr>
          <p:cNvSpPr/>
          <p:nvPr/>
        </p:nvSpPr>
        <p:spPr>
          <a:xfrm>
            <a:off x="386861" y="9258300"/>
            <a:ext cx="3880339" cy="1184705"/>
          </a:xfrm>
          <a:custGeom>
            <a:avLst/>
            <a:gdLst/>
            <a:ahLst/>
            <a:cxnLst/>
            <a:rect l="l" t="t" r="r" b="b"/>
            <a:pathLst>
              <a:path w="3880339" h="1184705">
                <a:moveTo>
                  <a:pt x="0" y="0"/>
                </a:moveTo>
                <a:lnTo>
                  <a:pt x="3880339" y="0"/>
                </a:lnTo>
                <a:lnTo>
                  <a:pt x="3880339" y="1184705"/>
                </a:lnTo>
                <a:lnTo>
                  <a:pt x="0" y="1184705"/>
                </a:lnTo>
                <a:lnTo>
                  <a:pt x="0" y="0"/>
                </a:lnTo>
                <a:close/>
              </a:path>
            </a:pathLst>
          </a:custGeom>
          <a:blipFill>
            <a:blip r:embed="rId2"/>
            <a:stretch>
              <a:fillRect/>
            </a:stretch>
          </a:blipFill>
        </p:spPr>
        <p:txBody>
          <a:bodyPr/>
          <a:lstStyle/>
          <a:p>
            <a:endParaRPr lang="en-US"/>
          </a:p>
        </p:txBody>
      </p:sp>
      <p:pic>
        <p:nvPicPr>
          <p:cNvPr id="3" name="Picture 2" descr="A large black container on a green stand&#10;&#10;Description automatically generated">
            <a:extLst>
              <a:ext uri="{FF2B5EF4-FFF2-40B4-BE49-F238E27FC236}">
                <a16:creationId xmlns:a16="http://schemas.microsoft.com/office/drawing/2014/main" id="{EF5D18A5-187B-A3CC-8A24-6B8BE4C36E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06403" y="1370299"/>
            <a:ext cx="4829198" cy="7174289"/>
          </a:xfrm>
          <a:prstGeom prst="flowChartAlternateProcess">
            <a:avLst/>
          </a:prstGeom>
          <a:ln w="101600">
            <a:solidFill>
              <a:srgbClr val="EDC254"/>
            </a:solid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265104" y="-762815"/>
            <a:ext cx="3086100" cy="6587669"/>
            <a:chOff x="0" y="0"/>
            <a:chExt cx="812800" cy="1735024"/>
          </a:xfrm>
        </p:grpSpPr>
        <p:sp>
          <p:nvSpPr>
            <p:cNvPr id="3" name="Freeform 3"/>
            <p:cNvSpPr/>
            <p:nvPr/>
          </p:nvSpPr>
          <p:spPr>
            <a:xfrm>
              <a:off x="0" y="0"/>
              <a:ext cx="812800" cy="1735024"/>
            </a:xfrm>
            <a:custGeom>
              <a:avLst/>
              <a:gdLst/>
              <a:ahLst/>
              <a:cxnLst/>
              <a:rect l="l" t="t" r="r" b="b"/>
              <a:pathLst>
                <a:path w="812800" h="1735024">
                  <a:moveTo>
                    <a:pt x="0" y="0"/>
                  </a:moveTo>
                  <a:lnTo>
                    <a:pt x="812800" y="0"/>
                  </a:lnTo>
                  <a:lnTo>
                    <a:pt x="812800" y="1735024"/>
                  </a:lnTo>
                  <a:lnTo>
                    <a:pt x="0" y="1735024"/>
                  </a:lnTo>
                  <a:close/>
                </a:path>
              </a:pathLst>
            </a:custGeom>
            <a:solidFill>
              <a:srgbClr val="EDC254"/>
            </a:solidFill>
          </p:spPr>
          <p:txBody>
            <a:bodyPr/>
            <a:lstStyle/>
            <a:p>
              <a:endParaRPr lang="en-US"/>
            </a:p>
          </p:txBody>
        </p:sp>
        <p:sp>
          <p:nvSpPr>
            <p:cNvPr id="4" name="TextBox 4"/>
            <p:cNvSpPr txBox="1"/>
            <p:nvPr/>
          </p:nvSpPr>
          <p:spPr>
            <a:xfrm>
              <a:off x="0" y="-47625"/>
              <a:ext cx="812800" cy="1782649"/>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440871" y="1746977"/>
            <a:ext cx="5290457" cy="2014671"/>
          </a:xfrm>
          <a:prstGeom prst="rect">
            <a:avLst/>
          </a:prstGeom>
        </p:spPr>
        <p:txBody>
          <a:bodyPr lIns="0" tIns="0" rIns="0" bIns="0" rtlCol="0" anchor="t">
            <a:spAutoFit/>
          </a:bodyPr>
          <a:lstStyle/>
          <a:p>
            <a:pPr algn="l">
              <a:lnSpc>
                <a:spcPts val="8130"/>
              </a:lnSpc>
              <a:spcBef>
                <a:spcPct val="0"/>
              </a:spcBef>
            </a:pPr>
            <a:r>
              <a:rPr lang="en-US" sz="5000" dirty="0">
                <a:solidFill>
                  <a:srgbClr val="000000"/>
                </a:solidFill>
                <a:latin typeface="League Spartan"/>
                <a:ea typeface="League Spartan"/>
                <a:cs typeface="League Spartan"/>
                <a:sym typeface="League Spartan"/>
              </a:rPr>
              <a:t>PROBLEM DEFINITION</a:t>
            </a:r>
          </a:p>
        </p:txBody>
      </p:sp>
      <p:sp>
        <p:nvSpPr>
          <p:cNvPr id="6" name="TextBox 6"/>
          <p:cNvSpPr txBox="1"/>
          <p:nvPr/>
        </p:nvSpPr>
        <p:spPr>
          <a:xfrm>
            <a:off x="11922597" y="3090094"/>
            <a:ext cx="5996493" cy="2766783"/>
          </a:xfrm>
          <a:prstGeom prst="rect">
            <a:avLst/>
          </a:prstGeom>
        </p:spPr>
        <p:txBody>
          <a:bodyPr lIns="0" tIns="0" rIns="0" bIns="0" rtlCol="0" anchor="t">
            <a:spAutoFit/>
          </a:bodyPr>
          <a:lstStyle/>
          <a:p>
            <a:pPr algn="l">
              <a:lnSpc>
                <a:spcPts val="7290"/>
              </a:lnSpc>
              <a:spcBef>
                <a:spcPct val="0"/>
              </a:spcBef>
            </a:pPr>
            <a:r>
              <a:rPr lang="en-US" sz="5000" dirty="0">
                <a:solidFill>
                  <a:srgbClr val="000000"/>
                </a:solidFill>
                <a:latin typeface="League Spartan"/>
                <a:ea typeface="League Spartan"/>
                <a:cs typeface="League Spartan"/>
                <a:sym typeface="League Spartan"/>
              </a:rPr>
              <a:t>BENEFIT TO COMPANY &amp; CLIENT</a:t>
            </a:r>
          </a:p>
        </p:txBody>
      </p:sp>
      <p:sp>
        <p:nvSpPr>
          <p:cNvPr id="7" name="TextBox 7"/>
          <p:cNvSpPr txBox="1"/>
          <p:nvPr/>
        </p:nvSpPr>
        <p:spPr>
          <a:xfrm>
            <a:off x="11737458" y="5864860"/>
            <a:ext cx="6366772" cy="4422140"/>
          </a:xfrm>
          <a:prstGeom prst="rect">
            <a:avLst/>
          </a:prstGeom>
        </p:spPr>
        <p:txBody>
          <a:bodyPr lIns="0" tIns="0" rIns="0" bIns="0" rtlCol="0" anchor="t">
            <a:spAutoFit/>
          </a:bodyPr>
          <a:lstStyle/>
          <a:p>
            <a:pPr marL="771517" lvl="1" indent="-385758" algn="just">
              <a:lnSpc>
                <a:spcPts val="5002"/>
              </a:lnSpc>
              <a:buFont typeface="Arial"/>
              <a:buChar char="•"/>
            </a:pPr>
            <a:r>
              <a:rPr lang="en-US" sz="3500" dirty="0">
                <a:solidFill>
                  <a:srgbClr val="000000"/>
                </a:solidFill>
                <a:latin typeface="Poppins"/>
                <a:ea typeface="Poppins"/>
                <a:cs typeface="Poppins"/>
                <a:sym typeface="Poppins"/>
              </a:rPr>
              <a:t>Reduce rig up time</a:t>
            </a:r>
          </a:p>
          <a:p>
            <a:pPr marL="771517" lvl="1" indent="-385758" algn="just">
              <a:lnSpc>
                <a:spcPts val="5002"/>
              </a:lnSpc>
              <a:buFont typeface="Arial"/>
              <a:buChar char="•"/>
            </a:pPr>
            <a:r>
              <a:rPr lang="en-US" sz="3500" dirty="0">
                <a:solidFill>
                  <a:srgbClr val="000000"/>
                </a:solidFill>
                <a:latin typeface="Poppins"/>
                <a:ea typeface="Poppins"/>
                <a:cs typeface="Poppins"/>
                <a:sym typeface="Poppins"/>
              </a:rPr>
              <a:t>No more parts will be missing</a:t>
            </a:r>
          </a:p>
          <a:p>
            <a:pPr marL="771517" lvl="1" indent="-385758" algn="just">
              <a:lnSpc>
                <a:spcPts val="5002"/>
              </a:lnSpc>
              <a:buFont typeface="Arial"/>
              <a:buChar char="•"/>
            </a:pPr>
            <a:r>
              <a:rPr lang="en-US" sz="3500" dirty="0">
                <a:solidFill>
                  <a:srgbClr val="000000"/>
                </a:solidFill>
                <a:latin typeface="Poppins"/>
                <a:ea typeface="Poppins"/>
                <a:cs typeface="Poppins"/>
                <a:sym typeface="Poppins"/>
              </a:rPr>
              <a:t>Reduce the cost</a:t>
            </a:r>
          </a:p>
          <a:p>
            <a:pPr marL="771517" lvl="1" indent="-385758" algn="just">
              <a:lnSpc>
                <a:spcPts val="5002"/>
              </a:lnSpc>
              <a:buFont typeface="Arial"/>
              <a:buChar char="•"/>
            </a:pPr>
            <a:r>
              <a:rPr lang="en-US" sz="3500" dirty="0">
                <a:solidFill>
                  <a:srgbClr val="000000"/>
                </a:solidFill>
                <a:latin typeface="Poppins"/>
                <a:ea typeface="Poppins"/>
                <a:cs typeface="Poppins"/>
                <a:sym typeface="Poppins"/>
              </a:rPr>
              <a:t>Easy to use</a:t>
            </a:r>
          </a:p>
          <a:p>
            <a:pPr algn="just">
              <a:lnSpc>
                <a:spcPts val="5002"/>
              </a:lnSpc>
            </a:pPr>
            <a:endParaRPr lang="en-US" sz="3573" dirty="0">
              <a:solidFill>
                <a:srgbClr val="000000"/>
              </a:solidFill>
              <a:latin typeface="Poppins"/>
              <a:ea typeface="Poppins"/>
              <a:cs typeface="Poppins"/>
              <a:sym typeface="Poppins"/>
            </a:endParaRPr>
          </a:p>
          <a:p>
            <a:pPr algn="just">
              <a:lnSpc>
                <a:spcPts val="5002"/>
              </a:lnSpc>
            </a:pPr>
            <a:endParaRPr lang="en-US" sz="3573" dirty="0">
              <a:solidFill>
                <a:srgbClr val="000000"/>
              </a:solidFill>
              <a:latin typeface="Poppins"/>
              <a:ea typeface="Poppins"/>
              <a:cs typeface="Poppins"/>
              <a:sym typeface="Poppins"/>
            </a:endParaRPr>
          </a:p>
        </p:txBody>
      </p:sp>
      <p:grpSp>
        <p:nvGrpSpPr>
          <p:cNvPr id="8" name="Group 8"/>
          <p:cNvGrpSpPr/>
          <p:nvPr/>
        </p:nvGrpSpPr>
        <p:grpSpPr>
          <a:xfrm>
            <a:off x="0" y="0"/>
            <a:ext cx="3086100" cy="826135"/>
            <a:chOff x="0" y="0"/>
            <a:chExt cx="812800" cy="217583"/>
          </a:xfrm>
        </p:grpSpPr>
        <p:sp>
          <p:nvSpPr>
            <p:cNvPr id="9" name="Freeform 9"/>
            <p:cNvSpPr/>
            <p:nvPr/>
          </p:nvSpPr>
          <p:spPr>
            <a:xfrm>
              <a:off x="0" y="0"/>
              <a:ext cx="812800" cy="217583"/>
            </a:xfrm>
            <a:custGeom>
              <a:avLst/>
              <a:gdLst/>
              <a:ahLst/>
              <a:cxnLst/>
              <a:rect l="l" t="t" r="r" b="b"/>
              <a:pathLst>
                <a:path w="812800" h="217583">
                  <a:moveTo>
                    <a:pt x="0" y="0"/>
                  </a:moveTo>
                  <a:lnTo>
                    <a:pt x="812800" y="0"/>
                  </a:lnTo>
                  <a:lnTo>
                    <a:pt x="812800" y="217583"/>
                  </a:lnTo>
                  <a:lnTo>
                    <a:pt x="0" y="217583"/>
                  </a:lnTo>
                  <a:close/>
                </a:path>
              </a:pathLst>
            </a:custGeom>
            <a:solidFill>
              <a:srgbClr val="EDC254"/>
            </a:solidFill>
          </p:spPr>
          <p:txBody>
            <a:bodyPr/>
            <a:lstStyle/>
            <a:p>
              <a:endParaRPr lang="en-US"/>
            </a:p>
          </p:txBody>
        </p:sp>
        <p:sp>
          <p:nvSpPr>
            <p:cNvPr id="10" name="TextBox 10"/>
            <p:cNvSpPr txBox="1"/>
            <p:nvPr/>
          </p:nvSpPr>
          <p:spPr>
            <a:xfrm>
              <a:off x="0" y="-47625"/>
              <a:ext cx="812800" cy="265208"/>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5201900" y="9460865"/>
            <a:ext cx="3086100" cy="826135"/>
            <a:chOff x="0" y="0"/>
            <a:chExt cx="812800" cy="217583"/>
          </a:xfrm>
        </p:grpSpPr>
        <p:sp>
          <p:nvSpPr>
            <p:cNvPr id="12" name="Freeform 12"/>
            <p:cNvSpPr/>
            <p:nvPr/>
          </p:nvSpPr>
          <p:spPr>
            <a:xfrm>
              <a:off x="0" y="0"/>
              <a:ext cx="812800" cy="217583"/>
            </a:xfrm>
            <a:custGeom>
              <a:avLst/>
              <a:gdLst/>
              <a:ahLst/>
              <a:cxnLst/>
              <a:rect l="l" t="t" r="r" b="b"/>
              <a:pathLst>
                <a:path w="812800" h="217583">
                  <a:moveTo>
                    <a:pt x="0" y="0"/>
                  </a:moveTo>
                  <a:lnTo>
                    <a:pt x="812800" y="0"/>
                  </a:lnTo>
                  <a:lnTo>
                    <a:pt x="812800" y="217583"/>
                  </a:lnTo>
                  <a:lnTo>
                    <a:pt x="0" y="217583"/>
                  </a:lnTo>
                  <a:close/>
                </a:path>
              </a:pathLst>
            </a:custGeom>
            <a:solidFill>
              <a:srgbClr val="EDC254"/>
            </a:solidFill>
          </p:spPr>
          <p:txBody>
            <a:bodyPr/>
            <a:lstStyle/>
            <a:p>
              <a:endParaRPr lang="en-US"/>
            </a:p>
          </p:txBody>
        </p:sp>
        <p:sp>
          <p:nvSpPr>
            <p:cNvPr id="13" name="TextBox 13"/>
            <p:cNvSpPr txBox="1"/>
            <p:nvPr/>
          </p:nvSpPr>
          <p:spPr>
            <a:xfrm>
              <a:off x="0" y="-47625"/>
              <a:ext cx="812800" cy="265208"/>
            </a:xfrm>
            <a:prstGeom prst="rect">
              <a:avLst/>
            </a:prstGeom>
          </p:spPr>
          <p:txBody>
            <a:bodyPr lIns="50800" tIns="50800" rIns="50800" bIns="50800" rtlCol="0" anchor="ctr"/>
            <a:lstStyle/>
            <a:p>
              <a:pPr algn="ctr">
                <a:lnSpc>
                  <a:spcPts val="2659"/>
                </a:lnSpc>
              </a:pPr>
              <a:endParaRPr/>
            </a:p>
          </p:txBody>
        </p:sp>
      </p:grpSp>
      <p:sp>
        <p:nvSpPr>
          <p:cNvPr id="14" name="TextBox 14"/>
          <p:cNvSpPr txBox="1"/>
          <p:nvPr/>
        </p:nvSpPr>
        <p:spPr>
          <a:xfrm>
            <a:off x="132597" y="3761648"/>
            <a:ext cx="7495483" cy="4107535"/>
          </a:xfrm>
          <a:prstGeom prst="rect">
            <a:avLst/>
          </a:prstGeom>
        </p:spPr>
        <p:txBody>
          <a:bodyPr lIns="0" tIns="0" rIns="0" bIns="0" rtlCol="0" anchor="t">
            <a:spAutoFit/>
          </a:bodyPr>
          <a:lstStyle/>
          <a:p>
            <a:pPr marL="711829" lvl="1" indent="-355915" algn="just">
              <a:lnSpc>
                <a:spcPts val="4615"/>
              </a:lnSpc>
              <a:buFont typeface="Arial"/>
              <a:buChar char="•"/>
            </a:pPr>
            <a:r>
              <a:rPr lang="en-US" sz="3500" dirty="0">
                <a:solidFill>
                  <a:srgbClr val="000000"/>
                </a:solidFill>
                <a:latin typeface="Poppins"/>
                <a:ea typeface="Poppins"/>
                <a:cs typeface="Poppins"/>
                <a:sym typeface="Poppins"/>
              </a:rPr>
              <a:t>The company's reputation lacks credibility</a:t>
            </a:r>
          </a:p>
          <a:p>
            <a:pPr marL="711829" lvl="1" indent="-355915" algn="just">
              <a:lnSpc>
                <a:spcPts val="4615"/>
              </a:lnSpc>
              <a:buFont typeface="Arial"/>
              <a:buChar char="•"/>
            </a:pPr>
            <a:r>
              <a:rPr lang="en-US" sz="3500" dirty="0">
                <a:solidFill>
                  <a:srgbClr val="000000"/>
                </a:solidFill>
                <a:latin typeface="Poppins"/>
                <a:ea typeface="Poppins"/>
                <a:cs typeface="Poppins"/>
                <a:sym typeface="Poppins"/>
              </a:rPr>
              <a:t>Rig up process to slow </a:t>
            </a:r>
          </a:p>
          <a:p>
            <a:pPr marL="711829" lvl="1" indent="-355915" algn="just">
              <a:lnSpc>
                <a:spcPts val="4615"/>
              </a:lnSpc>
              <a:buFont typeface="Arial"/>
              <a:buChar char="•"/>
            </a:pPr>
            <a:r>
              <a:rPr lang="en-US" sz="3500" dirty="0">
                <a:solidFill>
                  <a:srgbClr val="000000"/>
                </a:solidFill>
                <a:latin typeface="Poppins"/>
                <a:ea typeface="Poppins"/>
                <a:cs typeface="Poppins"/>
                <a:sym typeface="Poppins"/>
              </a:rPr>
              <a:t>In case of a chemical splash at the workplace, it is challenging to quickly access and use the safety shower</a:t>
            </a:r>
          </a:p>
        </p:txBody>
      </p:sp>
      <p:sp>
        <p:nvSpPr>
          <p:cNvPr id="16" name="Freeform 16">
            <a:extLst>
              <a:ext uri="{FF2B5EF4-FFF2-40B4-BE49-F238E27FC236}">
                <a16:creationId xmlns:a16="http://schemas.microsoft.com/office/drawing/2014/main" id="{238EB24C-0985-96D2-C906-672DEE33D8E9}"/>
              </a:ext>
            </a:extLst>
          </p:cNvPr>
          <p:cNvSpPr/>
          <p:nvPr/>
        </p:nvSpPr>
        <p:spPr>
          <a:xfrm>
            <a:off x="386861" y="9258300"/>
            <a:ext cx="3880339" cy="1184705"/>
          </a:xfrm>
          <a:custGeom>
            <a:avLst/>
            <a:gdLst/>
            <a:ahLst/>
            <a:cxnLst/>
            <a:rect l="l" t="t" r="r" b="b"/>
            <a:pathLst>
              <a:path w="3880339" h="1184705">
                <a:moveTo>
                  <a:pt x="0" y="0"/>
                </a:moveTo>
                <a:lnTo>
                  <a:pt x="3880339" y="0"/>
                </a:lnTo>
                <a:lnTo>
                  <a:pt x="3880339" y="1184705"/>
                </a:lnTo>
                <a:lnTo>
                  <a:pt x="0" y="1184705"/>
                </a:lnTo>
                <a:lnTo>
                  <a:pt x="0" y="0"/>
                </a:lnTo>
                <a:close/>
              </a:path>
            </a:pathLst>
          </a:custGeom>
          <a:blipFill>
            <a:blip r:embed="rId2"/>
            <a:stretch>
              <a:fillRect/>
            </a:stretch>
          </a:blipFill>
        </p:spPr>
        <p:txBody>
          <a:bodyPr/>
          <a:lstStyle/>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173858" y="8326109"/>
            <a:ext cx="3114142" cy="2419984"/>
            <a:chOff x="0" y="0"/>
            <a:chExt cx="820186" cy="637362"/>
          </a:xfrm>
        </p:grpSpPr>
        <p:sp>
          <p:nvSpPr>
            <p:cNvPr id="3" name="Freeform 3"/>
            <p:cNvSpPr/>
            <p:nvPr/>
          </p:nvSpPr>
          <p:spPr>
            <a:xfrm>
              <a:off x="0" y="0"/>
              <a:ext cx="820186" cy="637362"/>
            </a:xfrm>
            <a:custGeom>
              <a:avLst/>
              <a:gdLst/>
              <a:ahLst/>
              <a:cxnLst/>
              <a:rect l="l" t="t" r="r" b="b"/>
              <a:pathLst>
                <a:path w="820186" h="637362">
                  <a:moveTo>
                    <a:pt x="126789" y="0"/>
                  </a:moveTo>
                  <a:lnTo>
                    <a:pt x="693397" y="0"/>
                  </a:lnTo>
                  <a:cubicBezTo>
                    <a:pt x="727023" y="0"/>
                    <a:pt x="759273" y="13358"/>
                    <a:pt x="783050" y="37136"/>
                  </a:cubicBezTo>
                  <a:cubicBezTo>
                    <a:pt x="806828" y="60913"/>
                    <a:pt x="820186" y="93162"/>
                    <a:pt x="820186" y="126789"/>
                  </a:cubicBezTo>
                  <a:lnTo>
                    <a:pt x="820186" y="510573"/>
                  </a:lnTo>
                  <a:cubicBezTo>
                    <a:pt x="820186" y="580597"/>
                    <a:pt x="763420" y="637362"/>
                    <a:pt x="693397" y="637362"/>
                  </a:cubicBezTo>
                  <a:lnTo>
                    <a:pt x="126789" y="637362"/>
                  </a:lnTo>
                  <a:cubicBezTo>
                    <a:pt x="56765" y="637362"/>
                    <a:pt x="0" y="580597"/>
                    <a:pt x="0" y="510573"/>
                  </a:cubicBezTo>
                  <a:lnTo>
                    <a:pt x="0" y="126789"/>
                  </a:lnTo>
                  <a:cubicBezTo>
                    <a:pt x="0" y="56765"/>
                    <a:pt x="56765" y="0"/>
                    <a:pt x="126789" y="0"/>
                  </a:cubicBezTo>
                  <a:close/>
                </a:path>
              </a:pathLst>
            </a:custGeom>
            <a:solidFill>
              <a:srgbClr val="EDC254"/>
            </a:solidFill>
          </p:spPr>
          <p:txBody>
            <a:bodyPr/>
            <a:lstStyle/>
            <a:p>
              <a:endParaRPr lang="en-US"/>
            </a:p>
          </p:txBody>
        </p:sp>
        <p:sp>
          <p:nvSpPr>
            <p:cNvPr id="4" name="TextBox 4"/>
            <p:cNvSpPr txBox="1"/>
            <p:nvPr/>
          </p:nvSpPr>
          <p:spPr>
            <a:xfrm>
              <a:off x="0" y="-47625"/>
              <a:ext cx="820186" cy="684987"/>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581970" y="767011"/>
            <a:ext cx="8562030" cy="795089"/>
          </a:xfrm>
          <a:prstGeom prst="rect">
            <a:avLst/>
          </a:prstGeom>
        </p:spPr>
        <p:txBody>
          <a:bodyPr wrap="square" lIns="0" tIns="0" rIns="0" bIns="0" rtlCol="0" anchor="t">
            <a:spAutoFit/>
          </a:bodyPr>
          <a:lstStyle/>
          <a:p>
            <a:pPr algn="l">
              <a:lnSpc>
                <a:spcPts val="6243"/>
              </a:lnSpc>
              <a:spcBef>
                <a:spcPct val="0"/>
              </a:spcBef>
            </a:pPr>
            <a:r>
              <a:rPr lang="en-US" sz="5000" dirty="0">
                <a:solidFill>
                  <a:srgbClr val="000000"/>
                </a:solidFill>
                <a:latin typeface="League Spartan"/>
                <a:ea typeface="League Spartan"/>
                <a:cs typeface="League Spartan"/>
                <a:sym typeface="League Spartan"/>
              </a:rPr>
              <a:t>PROJECT OBJECTIVE</a:t>
            </a:r>
          </a:p>
        </p:txBody>
      </p:sp>
      <p:sp>
        <p:nvSpPr>
          <p:cNvPr id="6" name="TextBox 6"/>
          <p:cNvSpPr txBox="1"/>
          <p:nvPr/>
        </p:nvSpPr>
        <p:spPr>
          <a:xfrm>
            <a:off x="581970" y="1376428"/>
            <a:ext cx="15120259" cy="1404872"/>
          </a:xfrm>
          <a:prstGeom prst="rect">
            <a:avLst/>
          </a:prstGeom>
        </p:spPr>
        <p:txBody>
          <a:bodyPr lIns="0" tIns="0" rIns="0" bIns="0" rtlCol="0" anchor="t">
            <a:spAutoFit/>
          </a:bodyPr>
          <a:lstStyle/>
          <a:p>
            <a:pPr algn="just">
              <a:lnSpc>
                <a:spcPts val="5715"/>
              </a:lnSpc>
            </a:pPr>
            <a:r>
              <a:rPr lang="en-US" sz="3500" dirty="0">
                <a:solidFill>
                  <a:srgbClr val="000000"/>
                </a:solidFill>
                <a:latin typeface="Poppins"/>
                <a:ea typeface="Poppins"/>
                <a:cs typeface="Poppins"/>
                <a:sym typeface="Poppins"/>
              </a:rPr>
              <a:t>This project has achieved its goal, saving time and reducing maintenance costs</a:t>
            </a:r>
          </a:p>
        </p:txBody>
      </p:sp>
      <p:sp>
        <p:nvSpPr>
          <p:cNvPr id="7" name="TextBox 7"/>
          <p:cNvSpPr txBox="1"/>
          <p:nvPr/>
        </p:nvSpPr>
        <p:spPr>
          <a:xfrm>
            <a:off x="576527" y="3476790"/>
            <a:ext cx="8083093" cy="757768"/>
          </a:xfrm>
          <a:prstGeom prst="rect">
            <a:avLst/>
          </a:prstGeom>
        </p:spPr>
        <p:txBody>
          <a:bodyPr lIns="0" tIns="0" rIns="0" bIns="0" rtlCol="0" anchor="t">
            <a:spAutoFit/>
          </a:bodyPr>
          <a:lstStyle/>
          <a:p>
            <a:pPr algn="l">
              <a:lnSpc>
                <a:spcPts val="6243"/>
              </a:lnSpc>
              <a:spcBef>
                <a:spcPct val="0"/>
              </a:spcBef>
            </a:pPr>
            <a:r>
              <a:rPr lang="en-US" sz="4459" dirty="0">
                <a:solidFill>
                  <a:srgbClr val="000000"/>
                </a:solidFill>
                <a:latin typeface="League Spartan"/>
                <a:ea typeface="League Spartan"/>
                <a:cs typeface="League Spartan"/>
                <a:sym typeface="League Spartan"/>
              </a:rPr>
              <a:t>PROJECT DELIVERABLE</a:t>
            </a:r>
          </a:p>
        </p:txBody>
      </p:sp>
      <p:sp>
        <p:nvSpPr>
          <p:cNvPr id="8" name="TextBox 8"/>
          <p:cNvSpPr txBox="1"/>
          <p:nvPr/>
        </p:nvSpPr>
        <p:spPr>
          <a:xfrm>
            <a:off x="576527" y="4056060"/>
            <a:ext cx="15120259" cy="2100575"/>
          </a:xfrm>
          <a:prstGeom prst="rect">
            <a:avLst/>
          </a:prstGeom>
        </p:spPr>
        <p:txBody>
          <a:bodyPr wrap="square" lIns="0" tIns="0" rIns="0" bIns="0" rtlCol="0" anchor="t">
            <a:spAutoFit/>
          </a:bodyPr>
          <a:lstStyle/>
          <a:p>
            <a:pPr algn="just">
              <a:lnSpc>
                <a:spcPts val="5611"/>
              </a:lnSpc>
            </a:pPr>
            <a:r>
              <a:rPr lang="en-US" sz="3500" dirty="0">
                <a:solidFill>
                  <a:srgbClr val="000000"/>
                </a:solidFill>
                <a:latin typeface="Poppins"/>
                <a:ea typeface="Poppins"/>
                <a:cs typeface="Poppins"/>
                <a:sym typeface="Poppins"/>
              </a:rPr>
              <a:t>This project has achieved its objectives by reducing rig-up time, lowering maintenance costs, and saving space. It also enhances client trust in the company’s reputation</a:t>
            </a:r>
          </a:p>
        </p:txBody>
      </p:sp>
      <p:grpSp>
        <p:nvGrpSpPr>
          <p:cNvPr id="9" name="Group 9"/>
          <p:cNvGrpSpPr/>
          <p:nvPr/>
        </p:nvGrpSpPr>
        <p:grpSpPr>
          <a:xfrm>
            <a:off x="-700173" y="-2084578"/>
            <a:ext cx="3114142" cy="2419984"/>
            <a:chOff x="0" y="0"/>
            <a:chExt cx="820186" cy="637362"/>
          </a:xfrm>
        </p:grpSpPr>
        <p:sp>
          <p:nvSpPr>
            <p:cNvPr id="10" name="Freeform 10"/>
            <p:cNvSpPr/>
            <p:nvPr/>
          </p:nvSpPr>
          <p:spPr>
            <a:xfrm>
              <a:off x="0" y="0"/>
              <a:ext cx="820186" cy="637362"/>
            </a:xfrm>
            <a:custGeom>
              <a:avLst/>
              <a:gdLst/>
              <a:ahLst/>
              <a:cxnLst/>
              <a:rect l="l" t="t" r="r" b="b"/>
              <a:pathLst>
                <a:path w="820186" h="637362">
                  <a:moveTo>
                    <a:pt x="126789" y="0"/>
                  </a:moveTo>
                  <a:lnTo>
                    <a:pt x="693397" y="0"/>
                  </a:lnTo>
                  <a:cubicBezTo>
                    <a:pt x="727023" y="0"/>
                    <a:pt x="759273" y="13358"/>
                    <a:pt x="783050" y="37136"/>
                  </a:cubicBezTo>
                  <a:cubicBezTo>
                    <a:pt x="806828" y="60913"/>
                    <a:pt x="820186" y="93162"/>
                    <a:pt x="820186" y="126789"/>
                  </a:cubicBezTo>
                  <a:lnTo>
                    <a:pt x="820186" y="510573"/>
                  </a:lnTo>
                  <a:cubicBezTo>
                    <a:pt x="820186" y="580597"/>
                    <a:pt x="763420" y="637362"/>
                    <a:pt x="693397" y="637362"/>
                  </a:cubicBezTo>
                  <a:lnTo>
                    <a:pt x="126789" y="637362"/>
                  </a:lnTo>
                  <a:cubicBezTo>
                    <a:pt x="56765" y="637362"/>
                    <a:pt x="0" y="580597"/>
                    <a:pt x="0" y="510573"/>
                  </a:cubicBezTo>
                  <a:lnTo>
                    <a:pt x="0" y="126789"/>
                  </a:lnTo>
                  <a:cubicBezTo>
                    <a:pt x="0" y="56765"/>
                    <a:pt x="56765" y="0"/>
                    <a:pt x="126789" y="0"/>
                  </a:cubicBezTo>
                  <a:close/>
                </a:path>
              </a:pathLst>
            </a:custGeom>
            <a:solidFill>
              <a:srgbClr val="EDC254"/>
            </a:solidFill>
          </p:spPr>
          <p:txBody>
            <a:bodyPr/>
            <a:lstStyle/>
            <a:p>
              <a:endParaRPr lang="en-US"/>
            </a:p>
          </p:txBody>
        </p:sp>
        <p:sp>
          <p:nvSpPr>
            <p:cNvPr id="11" name="TextBox 11"/>
            <p:cNvSpPr txBox="1"/>
            <p:nvPr/>
          </p:nvSpPr>
          <p:spPr>
            <a:xfrm>
              <a:off x="0" y="-47625"/>
              <a:ext cx="820186" cy="684987"/>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15702229" y="-1231560"/>
            <a:ext cx="3114142" cy="2419984"/>
            <a:chOff x="0" y="0"/>
            <a:chExt cx="820186" cy="637362"/>
          </a:xfrm>
        </p:grpSpPr>
        <p:sp>
          <p:nvSpPr>
            <p:cNvPr id="13" name="Freeform 13"/>
            <p:cNvSpPr/>
            <p:nvPr/>
          </p:nvSpPr>
          <p:spPr>
            <a:xfrm>
              <a:off x="0" y="0"/>
              <a:ext cx="820186" cy="637362"/>
            </a:xfrm>
            <a:custGeom>
              <a:avLst/>
              <a:gdLst/>
              <a:ahLst/>
              <a:cxnLst/>
              <a:rect l="l" t="t" r="r" b="b"/>
              <a:pathLst>
                <a:path w="820186" h="637362">
                  <a:moveTo>
                    <a:pt x="126789" y="0"/>
                  </a:moveTo>
                  <a:lnTo>
                    <a:pt x="693397" y="0"/>
                  </a:lnTo>
                  <a:cubicBezTo>
                    <a:pt x="727023" y="0"/>
                    <a:pt x="759273" y="13358"/>
                    <a:pt x="783050" y="37136"/>
                  </a:cubicBezTo>
                  <a:cubicBezTo>
                    <a:pt x="806828" y="60913"/>
                    <a:pt x="820186" y="93162"/>
                    <a:pt x="820186" y="126789"/>
                  </a:cubicBezTo>
                  <a:lnTo>
                    <a:pt x="820186" y="510573"/>
                  </a:lnTo>
                  <a:cubicBezTo>
                    <a:pt x="820186" y="580597"/>
                    <a:pt x="763420" y="637362"/>
                    <a:pt x="693397" y="637362"/>
                  </a:cubicBezTo>
                  <a:lnTo>
                    <a:pt x="126789" y="637362"/>
                  </a:lnTo>
                  <a:cubicBezTo>
                    <a:pt x="56765" y="637362"/>
                    <a:pt x="0" y="580597"/>
                    <a:pt x="0" y="510573"/>
                  </a:cubicBezTo>
                  <a:lnTo>
                    <a:pt x="0" y="126789"/>
                  </a:lnTo>
                  <a:cubicBezTo>
                    <a:pt x="0" y="56765"/>
                    <a:pt x="56765" y="0"/>
                    <a:pt x="126789" y="0"/>
                  </a:cubicBezTo>
                  <a:close/>
                </a:path>
              </a:pathLst>
            </a:custGeom>
            <a:solidFill>
              <a:srgbClr val="EDC254"/>
            </a:solidFill>
          </p:spPr>
          <p:txBody>
            <a:bodyPr/>
            <a:lstStyle/>
            <a:p>
              <a:endParaRPr lang="en-US"/>
            </a:p>
          </p:txBody>
        </p:sp>
        <p:sp>
          <p:nvSpPr>
            <p:cNvPr id="14" name="TextBox 14"/>
            <p:cNvSpPr txBox="1"/>
            <p:nvPr/>
          </p:nvSpPr>
          <p:spPr>
            <a:xfrm>
              <a:off x="0" y="-47625"/>
              <a:ext cx="820186" cy="684987"/>
            </a:xfrm>
            <a:prstGeom prst="rect">
              <a:avLst/>
            </a:prstGeom>
          </p:spPr>
          <p:txBody>
            <a:bodyPr lIns="50800" tIns="50800" rIns="50800" bIns="50800" rtlCol="0" anchor="ctr"/>
            <a:lstStyle/>
            <a:p>
              <a:pPr algn="ctr">
                <a:lnSpc>
                  <a:spcPts val="2659"/>
                </a:lnSpc>
              </a:pPr>
              <a:endParaRPr/>
            </a:p>
          </p:txBody>
        </p:sp>
      </p:grpSp>
      <p:sp>
        <p:nvSpPr>
          <p:cNvPr id="15" name="TextBox 15"/>
          <p:cNvSpPr txBox="1"/>
          <p:nvPr/>
        </p:nvSpPr>
        <p:spPr>
          <a:xfrm>
            <a:off x="581970" y="6768545"/>
            <a:ext cx="8083093" cy="767903"/>
          </a:xfrm>
          <a:prstGeom prst="rect">
            <a:avLst/>
          </a:prstGeom>
        </p:spPr>
        <p:txBody>
          <a:bodyPr lIns="0" tIns="0" rIns="0" bIns="0" rtlCol="0" anchor="t">
            <a:spAutoFit/>
          </a:bodyPr>
          <a:lstStyle/>
          <a:p>
            <a:pPr algn="l">
              <a:lnSpc>
                <a:spcPts val="6243"/>
              </a:lnSpc>
              <a:spcBef>
                <a:spcPct val="0"/>
              </a:spcBef>
            </a:pPr>
            <a:r>
              <a:rPr lang="en-US" sz="4459" dirty="0">
                <a:solidFill>
                  <a:srgbClr val="000000"/>
                </a:solidFill>
                <a:latin typeface="League Spartan"/>
                <a:ea typeface="League Spartan"/>
                <a:cs typeface="League Spartan"/>
                <a:sym typeface="League Spartan"/>
              </a:rPr>
              <a:t>PROJECT TIMELINE</a:t>
            </a:r>
          </a:p>
        </p:txBody>
      </p:sp>
      <p:sp>
        <p:nvSpPr>
          <p:cNvPr id="16" name="TextBox 16"/>
          <p:cNvSpPr txBox="1"/>
          <p:nvPr/>
        </p:nvSpPr>
        <p:spPr>
          <a:xfrm>
            <a:off x="581970" y="7427465"/>
            <a:ext cx="15114816" cy="1983235"/>
          </a:xfrm>
          <a:prstGeom prst="rect">
            <a:avLst/>
          </a:prstGeom>
        </p:spPr>
        <p:txBody>
          <a:bodyPr wrap="square" lIns="0" tIns="0" rIns="0" bIns="0" rtlCol="0" anchor="t">
            <a:spAutoFit/>
          </a:bodyPr>
          <a:lstStyle/>
          <a:p>
            <a:pPr algn="just">
              <a:lnSpc>
                <a:spcPts val="5575"/>
              </a:lnSpc>
            </a:pPr>
            <a:r>
              <a:rPr lang="en-US" sz="3500" dirty="0">
                <a:solidFill>
                  <a:srgbClr val="000000"/>
                </a:solidFill>
                <a:latin typeface="Poppins"/>
                <a:ea typeface="Poppins"/>
                <a:cs typeface="Poppins"/>
                <a:sym typeface="Poppins"/>
              </a:rPr>
              <a:t>This project took an estimated 15-20 days to complete, including the time for receiving materials from the supplier</a:t>
            </a:r>
          </a:p>
          <a:p>
            <a:pPr algn="just">
              <a:lnSpc>
                <a:spcPts val="4194"/>
              </a:lnSpc>
              <a:spcBef>
                <a:spcPct val="0"/>
              </a:spcBef>
            </a:pPr>
            <a:endParaRPr lang="en-US" sz="3982" dirty="0">
              <a:solidFill>
                <a:srgbClr val="000000"/>
              </a:solidFill>
              <a:latin typeface="Poppins"/>
              <a:ea typeface="Poppins"/>
              <a:cs typeface="Poppins"/>
              <a:sym typeface="Poppins"/>
            </a:endParaRPr>
          </a:p>
        </p:txBody>
      </p:sp>
      <p:sp>
        <p:nvSpPr>
          <p:cNvPr id="18" name="Freeform 16">
            <a:extLst>
              <a:ext uri="{FF2B5EF4-FFF2-40B4-BE49-F238E27FC236}">
                <a16:creationId xmlns:a16="http://schemas.microsoft.com/office/drawing/2014/main" id="{FE8D9653-65DB-CB08-1A54-4CF0FD3ABD3C}"/>
              </a:ext>
            </a:extLst>
          </p:cNvPr>
          <p:cNvSpPr/>
          <p:nvPr/>
        </p:nvSpPr>
        <p:spPr>
          <a:xfrm>
            <a:off x="386861" y="9258300"/>
            <a:ext cx="3880339" cy="1184705"/>
          </a:xfrm>
          <a:custGeom>
            <a:avLst/>
            <a:gdLst/>
            <a:ahLst/>
            <a:cxnLst/>
            <a:rect l="l" t="t" r="r" b="b"/>
            <a:pathLst>
              <a:path w="3880339" h="1184705">
                <a:moveTo>
                  <a:pt x="0" y="0"/>
                </a:moveTo>
                <a:lnTo>
                  <a:pt x="3880339" y="0"/>
                </a:lnTo>
                <a:lnTo>
                  <a:pt x="3880339" y="1184705"/>
                </a:lnTo>
                <a:lnTo>
                  <a:pt x="0" y="1184705"/>
                </a:lnTo>
                <a:lnTo>
                  <a:pt x="0" y="0"/>
                </a:lnTo>
                <a:close/>
              </a:path>
            </a:pathLst>
          </a:custGeom>
          <a:blipFill>
            <a:blip r:embed="rId2"/>
            <a:stretch>
              <a:fillRect/>
            </a:stretch>
          </a:blipFill>
        </p:spPr>
        <p:txBody>
          <a:bodyP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4400207" y="0"/>
            <a:ext cx="3086100" cy="1028700"/>
            <a:chOff x="0" y="0"/>
            <a:chExt cx="812800" cy="270933"/>
          </a:xfrm>
        </p:grpSpPr>
        <p:sp>
          <p:nvSpPr>
            <p:cNvPr id="3" name="Freeform 3"/>
            <p:cNvSpPr/>
            <p:nvPr/>
          </p:nvSpPr>
          <p:spPr>
            <a:xfrm>
              <a:off x="0" y="0"/>
              <a:ext cx="812800" cy="270933"/>
            </a:xfrm>
            <a:custGeom>
              <a:avLst/>
              <a:gdLst/>
              <a:ahLst/>
              <a:cxnLst/>
              <a:rect l="l" t="t" r="r" b="b"/>
              <a:pathLst>
                <a:path w="812800" h="270933">
                  <a:moveTo>
                    <a:pt x="0" y="0"/>
                  </a:moveTo>
                  <a:lnTo>
                    <a:pt x="812800" y="0"/>
                  </a:lnTo>
                  <a:lnTo>
                    <a:pt x="812800" y="270933"/>
                  </a:lnTo>
                  <a:lnTo>
                    <a:pt x="0" y="270933"/>
                  </a:lnTo>
                  <a:close/>
                </a:path>
              </a:pathLst>
            </a:custGeom>
            <a:solidFill>
              <a:srgbClr val="EDC254"/>
            </a:solidFill>
          </p:spPr>
          <p:txBody>
            <a:bodyPr/>
            <a:lstStyle/>
            <a:p>
              <a:endParaRPr lang="en-US"/>
            </a:p>
          </p:txBody>
        </p:sp>
        <p:sp>
          <p:nvSpPr>
            <p:cNvPr id="4" name="TextBox 4"/>
            <p:cNvSpPr txBox="1"/>
            <p:nvPr/>
          </p:nvSpPr>
          <p:spPr>
            <a:xfrm>
              <a:off x="0" y="-47625"/>
              <a:ext cx="812800" cy="318558"/>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3706402" y="6399927"/>
            <a:ext cx="8610600" cy="8610600"/>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74874"/>
            </a:solidFill>
          </p:spPr>
          <p:txBody>
            <a:bodyPr/>
            <a:lstStyle/>
            <a:p>
              <a:endParaRPr lang="en-US"/>
            </a:p>
          </p:txBody>
        </p:sp>
        <p:sp>
          <p:nvSpPr>
            <p:cNvPr id="7" name="TextBox 7"/>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8" name="TextBox 8"/>
          <p:cNvSpPr txBox="1"/>
          <p:nvPr/>
        </p:nvSpPr>
        <p:spPr>
          <a:xfrm>
            <a:off x="777415" y="923925"/>
            <a:ext cx="7899521" cy="912816"/>
          </a:xfrm>
          <a:prstGeom prst="rect">
            <a:avLst/>
          </a:prstGeom>
        </p:spPr>
        <p:txBody>
          <a:bodyPr lIns="0" tIns="0" rIns="0" bIns="0" rtlCol="0" anchor="t">
            <a:spAutoFit/>
          </a:bodyPr>
          <a:lstStyle/>
          <a:p>
            <a:pPr algn="l">
              <a:lnSpc>
                <a:spcPts val="7437"/>
              </a:lnSpc>
              <a:spcBef>
                <a:spcPct val="0"/>
              </a:spcBef>
            </a:pPr>
            <a:r>
              <a:rPr lang="en-US" sz="5000" dirty="0">
                <a:solidFill>
                  <a:srgbClr val="000000"/>
                </a:solidFill>
                <a:latin typeface="League Spartan"/>
                <a:ea typeface="League Spartan"/>
                <a:cs typeface="League Spartan"/>
                <a:sym typeface="League Spartan"/>
              </a:rPr>
              <a:t>PROJECT RESOURCES</a:t>
            </a:r>
          </a:p>
        </p:txBody>
      </p:sp>
      <p:sp>
        <p:nvSpPr>
          <p:cNvPr id="9" name="TextBox 9"/>
          <p:cNvSpPr txBox="1"/>
          <p:nvPr/>
        </p:nvSpPr>
        <p:spPr>
          <a:xfrm>
            <a:off x="755644" y="1998375"/>
            <a:ext cx="15795886" cy="8355236"/>
          </a:xfrm>
          <a:prstGeom prst="rect">
            <a:avLst/>
          </a:prstGeom>
        </p:spPr>
        <p:txBody>
          <a:bodyPr wrap="square" lIns="0" tIns="0" rIns="0" bIns="0" rtlCol="0" anchor="t">
            <a:spAutoFit/>
          </a:bodyPr>
          <a:lstStyle/>
          <a:p>
            <a:pPr algn="just">
              <a:lnSpc>
                <a:spcPts val="5141"/>
              </a:lnSpc>
            </a:pPr>
            <a:r>
              <a:rPr lang="en-US" sz="3500" dirty="0">
                <a:solidFill>
                  <a:srgbClr val="000000"/>
                </a:solidFill>
                <a:latin typeface="Poppins"/>
                <a:ea typeface="Poppins"/>
                <a:cs typeface="Poppins"/>
                <a:sym typeface="Poppins"/>
              </a:rPr>
              <a:t>The materials required for this project </a:t>
            </a:r>
            <a:endParaRPr lang="en-US" sz="2000" dirty="0">
              <a:solidFill>
                <a:srgbClr val="000000"/>
              </a:solidFill>
              <a:latin typeface="Poppins"/>
              <a:ea typeface="Poppins"/>
              <a:cs typeface="Poppins"/>
              <a:sym typeface="Poppins"/>
            </a:endParaRPr>
          </a:p>
          <a:p>
            <a:pPr algn="just">
              <a:lnSpc>
                <a:spcPts val="5141"/>
              </a:lnSpc>
            </a:pPr>
            <a:endParaRPr lang="en-US" sz="2000" dirty="0">
              <a:solidFill>
                <a:srgbClr val="000000"/>
              </a:solidFill>
              <a:latin typeface="Poppins"/>
              <a:ea typeface="Poppins"/>
              <a:cs typeface="Poppins"/>
              <a:sym typeface="Poppins"/>
            </a:endParaRPr>
          </a:p>
          <a:p>
            <a:pPr algn="just">
              <a:lnSpc>
                <a:spcPts val="5141"/>
              </a:lnSpc>
            </a:pPr>
            <a:r>
              <a:rPr lang="en-US" sz="3500" dirty="0">
                <a:solidFill>
                  <a:srgbClr val="000000"/>
                </a:solidFill>
                <a:latin typeface="Poppins"/>
                <a:ea typeface="Poppins"/>
                <a:cs typeface="Poppins"/>
                <a:sym typeface="Poppins"/>
              </a:rPr>
              <a:t>1.  Offer Hollow 1” x 1” x 6 meter (3mm)</a:t>
            </a:r>
          </a:p>
          <a:p>
            <a:pPr algn="just">
              <a:lnSpc>
                <a:spcPts val="5141"/>
              </a:lnSpc>
            </a:pPr>
            <a:r>
              <a:rPr lang="en-US" sz="3500" dirty="0">
                <a:solidFill>
                  <a:srgbClr val="000000"/>
                </a:solidFill>
                <a:latin typeface="Poppins"/>
                <a:ea typeface="Poppins"/>
                <a:cs typeface="Poppins"/>
                <a:sym typeface="Poppins"/>
              </a:rPr>
              <a:t>2.  Offer Hollow 2” x 2” x 6 meter (4.5mm)</a:t>
            </a:r>
          </a:p>
          <a:p>
            <a:pPr algn="just">
              <a:lnSpc>
                <a:spcPts val="5141"/>
              </a:lnSpc>
            </a:pPr>
            <a:r>
              <a:rPr lang="en-US" sz="3500" dirty="0">
                <a:solidFill>
                  <a:srgbClr val="000000"/>
                </a:solidFill>
                <a:latin typeface="Poppins"/>
                <a:ea typeface="Poppins"/>
                <a:cs typeface="Poppins"/>
                <a:sym typeface="Poppins"/>
              </a:rPr>
              <a:t>3.  G.I Grating 25mm x 4.5mm x 3ft x 20ft (LP40)</a:t>
            </a:r>
          </a:p>
          <a:p>
            <a:pPr algn="just">
              <a:lnSpc>
                <a:spcPts val="5141"/>
              </a:lnSpc>
            </a:pPr>
            <a:r>
              <a:rPr lang="en-US" sz="3500" dirty="0">
                <a:solidFill>
                  <a:srgbClr val="000000"/>
                </a:solidFill>
                <a:latin typeface="Poppins"/>
                <a:ea typeface="Poppins"/>
                <a:cs typeface="Poppins"/>
                <a:sym typeface="Poppins"/>
              </a:rPr>
              <a:t>4.  M.S Plate 5mm 4ft x 8ft</a:t>
            </a:r>
          </a:p>
          <a:p>
            <a:pPr algn="just">
              <a:lnSpc>
                <a:spcPts val="5141"/>
              </a:lnSpc>
            </a:pPr>
            <a:r>
              <a:rPr lang="en-US" sz="3500" dirty="0">
                <a:solidFill>
                  <a:srgbClr val="000000"/>
                </a:solidFill>
                <a:latin typeface="Poppins"/>
                <a:ea typeface="Poppins"/>
                <a:cs typeface="Poppins"/>
                <a:sym typeface="Poppins"/>
              </a:rPr>
              <a:t>5.  SS 304 Bolts &amp; Nuts 10mm x 100mm c/w spring &amp; washer</a:t>
            </a:r>
          </a:p>
          <a:p>
            <a:pPr algn="just">
              <a:lnSpc>
                <a:spcPts val="5141"/>
              </a:lnSpc>
            </a:pPr>
            <a:r>
              <a:rPr lang="en-US" sz="3500" dirty="0">
                <a:solidFill>
                  <a:srgbClr val="000000"/>
                </a:solidFill>
                <a:latin typeface="Poppins"/>
                <a:ea typeface="Poppins"/>
                <a:cs typeface="Poppins"/>
                <a:sym typeface="Poppins"/>
              </a:rPr>
              <a:t>6.  2” U Bolts c/2 2 Nuts</a:t>
            </a:r>
          </a:p>
          <a:p>
            <a:pPr algn="just">
              <a:lnSpc>
                <a:spcPts val="5141"/>
              </a:lnSpc>
            </a:pPr>
            <a:r>
              <a:rPr lang="en-US" sz="3500" dirty="0">
                <a:solidFill>
                  <a:srgbClr val="000000"/>
                </a:solidFill>
                <a:latin typeface="Poppins"/>
                <a:ea typeface="Poppins"/>
                <a:cs typeface="Poppins"/>
                <a:sym typeface="Poppins"/>
              </a:rPr>
              <a:t>7.  SS 304 Reducer Nipple 2” MNPT x 1” MNPT</a:t>
            </a:r>
          </a:p>
          <a:p>
            <a:pPr algn="just">
              <a:lnSpc>
                <a:spcPts val="5141"/>
              </a:lnSpc>
            </a:pPr>
            <a:r>
              <a:rPr lang="en-US" sz="3500" dirty="0">
                <a:solidFill>
                  <a:srgbClr val="000000"/>
                </a:solidFill>
                <a:latin typeface="Poppins"/>
                <a:ea typeface="Poppins"/>
                <a:cs typeface="Poppins"/>
                <a:sym typeface="Poppins"/>
              </a:rPr>
              <a:t>8.  SS 304 Hex Nipple 1” MPNT</a:t>
            </a:r>
          </a:p>
          <a:p>
            <a:pPr algn="just">
              <a:lnSpc>
                <a:spcPts val="5141"/>
              </a:lnSpc>
            </a:pPr>
            <a:r>
              <a:rPr lang="en-US" sz="3500" dirty="0">
                <a:solidFill>
                  <a:srgbClr val="000000"/>
                </a:solidFill>
                <a:latin typeface="Poppins"/>
                <a:ea typeface="Poppins"/>
                <a:cs typeface="Poppins"/>
                <a:sym typeface="Poppins"/>
              </a:rPr>
              <a:t>9.  ABS Bowl Combination Emergency Shower &amp; Eyewash</a:t>
            </a:r>
          </a:p>
          <a:p>
            <a:pPr algn="just">
              <a:lnSpc>
                <a:spcPts val="5141"/>
              </a:lnSpc>
            </a:pPr>
            <a:endParaRPr lang="en-US" sz="3672" dirty="0">
              <a:solidFill>
                <a:srgbClr val="000000"/>
              </a:solidFill>
              <a:latin typeface="Poppins"/>
              <a:ea typeface="Poppins"/>
              <a:cs typeface="Poppins"/>
              <a:sym typeface="Poppins"/>
            </a:endParaRPr>
          </a:p>
          <a:p>
            <a:pPr algn="l">
              <a:lnSpc>
                <a:spcPts val="3867"/>
              </a:lnSpc>
              <a:spcBef>
                <a:spcPct val="0"/>
              </a:spcBef>
            </a:pPr>
            <a:endParaRPr lang="en-US" sz="3672" dirty="0">
              <a:solidFill>
                <a:srgbClr val="000000"/>
              </a:solidFill>
              <a:latin typeface="Poppins"/>
              <a:ea typeface="Poppins"/>
              <a:cs typeface="Poppins"/>
              <a:sym typeface="Poppins"/>
            </a:endParaRPr>
          </a:p>
        </p:txBody>
      </p:sp>
      <p:grpSp>
        <p:nvGrpSpPr>
          <p:cNvPr id="11" name="Group 11"/>
          <p:cNvGrpSpPr/>
          <p:nvPr/>
        </p:nvGrpSpPr>
        <p:grpSpPr>
          <a:xfrm>
            <a:off x="-189476" y="-266409"/>
            <a:ext cx="3086100" cy="1028700"/>
            <a:chOff x="0" y="0"/>
            <a:chExt cx="812800" cy="270933"/>
          </a:xfrm>
        </p:grpSpPr>
        <p:sp>
          <p:nvSpPr>
            <p:cNvPr id="12" name="Freeform 12"/>
            <p:cNvSpPr/>
            <p:nvPr/>
          </p:nvSpPr>
          <p:spPr>
            <a:xfrm>
              <a:off x="0" y="0"/>
              <a:ext cx="812800" cy="270933"/>
            </a:xfrm>
            <a:custGeom>
              <a:avLst/>
              <a:gdLst/>
              <a:ahLst/>
              <a:cxnLst/>
              <a:rect l="l" t="t" r="r" b="b"/>
              <a:pathLst>
                <a:path w="812800" h="270933">
                  <a:moveTo>
                    <a:pt x="0" y="0"/>
                  </a:moveTo>
                  <a:lnTo>
                    <a:pt x="812800" y="0"/>
                  </a:lnTo>
                  <a:lnTo>
                    <a:pt x="812800" y="270933"/>
                  </a:lnTo>
                  <a:lnTo>
                    <a:pt x="0" y="270933"/>
                  </a:lnTo>
                  <a:close/>
                </a:path>
              </a:pathLst>
            </a:custGeom>
            <a:solidFill>
              <a:srgbClr val="EDC254"/>
            </a:solidFill>
          </p:spPr>
          <p:txBody>
            <a:bodyPr/>
            <a:lstStyle/>
            <a:p>
              <a:endParaRPr lang="en-US"/>
            </a:p>
          </p:txBody>
        </p:sp>
        <p:sp>
          <p:nvSpPr>
            <p:cNvPr id="13" name="TextBox 13"/>
            <p:cNvSpPr txBox="1"/>
            <p:nvPr/>
          </p:nvSpPr>
          <p:spPr>
            <a:xfrm>
              <a:off x="0" y="-47625"/>
              <a:ext cx="812800" cy="318558"/>
            </a:xfrm>
            <a:prstGeom prst="rect">
              <a:avLst/>
            </a:prstGeom>
          </p:spPr>
          <p:txBody>
            <a:bodyPr lIns="50800" tIns="50800" rIns="50800" bIns="50800" rtlCol="0" anchor="ctr"/>
            <a:lstStyle/>
            <a:p>
              <a:pPr algn="ctr">
                <a:lnSpc>
                  <a:spcPts val="2659"/>
                </a:lnSpc>
              </a:pPr>
              <a:endParaRPr/>
            </a:p>
          </p:txBody>
        </p:sp>
      </p:grpSp>
      <p:sp>
        <p:nvSpPr>
          <p:cNvPr id="14" name="Freeform 16">
            <a:extLst>
              <a:ext uri="{FF2B5EF4-FFF2-40B4-BE49-F238E27FC236}">
                <a16:creationId xmlns:a16="http://schemas.microsoft.com/office/drawing/2014/main" id="{38260796-1172-529D-EAA3-447240C6FE27}"/>
              </a:ext>
            </a:extLst>
          </p:cNvPr>
          <p:cNvSpPr/>
          <p:nvPr/>
        </p:nvSpPr>
        <p:spPr>
          <a:xfrm>
            <a:off x="386861" y="9258300"/>
            <a:ext cx="3880339" cy="1184705"/>
          </a:xfrm>
          <a:custGeom>
            <a:avLst/>
            <a:gdLst/>
            <a:ahLst/>
            <a:cxnLst/>
            <a:rect l="l" t="t" r="r" b="b"/>
            <a:pathLst>
              <a:path w="3880339" h="1184705">
                <a:moveTo>
                  <a:pt x="0" y="0"/>
                </a:moveTo>
                <a:lnTo>
                  <a:pt x="3880339" y="0"/>
                </a:lnTo>
                <a:lnTo>
                  <a:pt x="3880339" y="1184705"/>
                </a:lnTo>
                <a:lnTo>
                  <a:pt x="0" y="1184705"/>
                </a:lnTo>
                <a:lnTo>
                  <a:pt x="0" y="0"/>
                </a:lnTo>
                <a:close/>
              </a:path>
            </a:pathLst>
          </a:custGeom>
          <a:blipFill>
            <a:blip r:embed="rId2"/>
            <a:stretch>
              <a:fillRect/>
            </a:stretch>
          </a:blipFill>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265104" y="-762815"/>
            <a:ext cx="3086100" cy="6587669"/>
            <a:chOff x="0" y="0"/>
            <a:chExt cx="812800" cy="1735024"/>
          </a:xfrm>
        </p:grpSpPr>
        <p:sp>
          <p:nvSpPr>
            <p:cNvPr id="3" name="Freeform 3"/>
            <p:cNvSpPr/>
            <p:nvPr/>
          </p:nvSpPr>
          <p:spPr>
            <a:xfrm>
              <a:off x="0" y="0"/>
              <a:ext cx="812800" cy="1735024"/>
            </a:xfrm>
            <a:custGeom>
              <a:avLst/>
              <a:gdLst/>
              <a:ahLst/>
              <a:cxnLst/>
              <a:rect l="l" t="t" r="r" b="b"/>
              <a:pathLst>
                <a:path w="812800" h="1735024">
                  <a:moveTo>
                    <a:pt x="0" y="0"/>
                  </a:moveTo>
                  <a:lnTo>
                    <a:pt x="812800" y="0"/>
                  </a:lnTo>
                  <a:lnTo>
                    <a:pt x="812800" y="1735024"/>
                  </a:lnTo>
                  <a:lnTo>
                    <a:pt x="0" y="1735024"/>
                  </a:lnTo>
                  <a:close/>
                </a:path>
              </a:pathLst>
            </a:custGeom>
            <a:solidFill>
              <a:srgbClr val="EDC254"/>
            </a:solidFill>
          </p:spPr>
          <p:txBody>
            <a:bodyPr/>
            <a:lstStyle/>
            <a:p>
              <a:endParaRPr lang="en-US"/>
            </a:p>
          </p:txBody>
        </p:sp>
        <p:sp>
          <p:nvSpPr>
            <p:cNvPr id="4" name="TextBox 4"/>
            <p:cNvSpPr txBox="1"/>
            <p:nvPr/>
          </p:nvSpPr>
          <p:spPr>
            <a:xfrm>
              <a:off x="0" y="-47625"/>
              <a:ext cx="812800" cy="1782649"/>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412951" y="2639971"/>
            <a:ext cx="5904711" cy="985971"/>
          </a:xfrm>
          <a:prstGeom prst="rect">
            <a:avLst/>
          </a:prstGeom>
        </p:spPr>
        <p:txBody>
          <a:bodyPr lIns="0" tIns="0" rIns="0" bIns="0" rtlCol="0" anchor="t">
            <a:spAutoFit/>
          </a:bodyPr>
          <a:lstStyle/>
          <a:p>
            <a:pPr algn="l">
              <a:lnSpc>
                <a:spcPts val="8130"/>
              </a:lnSpc>
              <a:spcBef>
                <a:spcPct val="0"/>
              </a:spcBef>
            </a:pPr>
            <a:r>
              <a:rPr lang="en-US" sz="5000" dirty="0">
                <a:solidFill>
                  <a:srgbClr val="000000"/>
                </a:solidFill>
                <a:latin typeface="League Spartan"/>
                <a:ea typeface="League Spartan"/>
                <a:cs typeface="League Spartan"/>
                <a:sym typeface="League Spartan"/>
              </a:rPr>
              <a:t>PROJECT COST</a:t>
            </a:r>
          </a:p>
        </p:txBody>
      </p:sp>
      <p:sp>
        <p:nvSpPr>
          <p:cNvPr id="6" name="TextBox 6"/>
          <p:cNvSpPr txBox="1"/>
          <p:nvPr/>
        </p:nvSpPr>
        <p:spPr>
          <a:xfrm>
            <a:off x="11582400" y="4652420"/>
            <a:ext cx="5996493" cy="886911"/>
          </a:xfrm>
          <a:prstGeom prst="rect">
            <a:avLst/>
          </a:prstGeom>
        </p:spPr>
        <p:txBody>
          <a:bodyPr lIns="0" tIns="0" rIns="0" bIns="0" rtlCol="0" anchor="t">
            <a:spAutoFit/>
          </a:bodyPr>
          <a:lstStyle/>
          <a:p>
            <a:pPr algn="l">
              <a:lnSpc>
                <a:spcPts val="7290"/>
              </a:lnSpc>
              <a:spcBef>
                <a:spcPct val="0"/>
              </a:spcBef>
            </a:pPr>
            <a:r>
              <a:rPr lang="en-US" sz="5000" dirty="0">
                <a:solidFill>
                  <a:srgbClr val="000000"/>
                </a:solidFill>
                <a:latin typeface="League Spartan"/>
                <a:ea typeface="League Spartan"/>
                <a:cs typeface="League Spartan"/>
                <a:sym typeface="League Spartan"/>
              </a:rPr>
              <a:t>PROJECT RISK</a:t>
            </a:r>
          </a:p>
        </p:txBody>
      </p:sp>
      <p:sp>
        <p:nvSpPr>
          <p:cNvPr id="7" name="TextBox 7"/>
          <p:cNvSpPr txBox="1"/>
          <p:nvPr/>
        </p:nvSpPr>
        <p:spPr>
          <a:xfrm>
            <a:off x="11582400" y="5434555"/>
            <a:ext cx="6211872" cy="4701565"/>
          </a:xfrm>
          <a:prstGeom prst="rect">
            <a:avLst/>
          </a:prstGeom>
        </p:spPr>
        <p:txBody>
          <a:bodyPr lIns="0" tIns="0" rIns="0" bIns="0" rtlCol="0" anchor="t">
            <a:spAutoFit/>
          </a:bodyPr>
          <a:lstStyle/>
          <a:p>
            <a:pPr>
              <a:lnSpc>
                <a:spcPts val="5336"/>
              </a:lnSpc>
            </a:pPr>
            <a:r>
              <a:rPr lang="en-US" sz="3500" dirty="0">
                <a:solidFill>
                  <a:srgbClr val="2A0947"/>
                </a:solidFill>
                <a:latin typeface="Poppins"/>
                <a:ea typeface="Poppins"/>
                <a:cs typeface="Poppins"/>
                <a:sym typeface="Poppins"/>
              </a:rPr>
              <a:t>T</a:t>
            </a:r>
            <a:r>
              <a:rPr lang="en-US" sz="3500" dirty="0">
                <a:solidFill>
                  <a:srgbClr val="000000"/>
                </a:solidFill>
                <a:latin typeface="Poppins"/>
                <a:ea typeface="Poppins"/>
                <a:cs typeface="Poppins"/>
                <a:sym typeface="Poppins"/>
              </a:rPr>
              <a:t>his project carries no risks, as it is highly necessary. The cost is also well-accepted</a:t>
            </a:r>
          </a:p>
          <a:p>
            <a:pPr algn="just">
              <a:lnSpc>
                <a:spcPts val="5336"/>
              </a:lnSpc>
            </a:pPr>
            <a:endParaRPr lang="en-US" sz="3811" dirty="0">
              <a:solidFill>
                <a:srgbClr val="000000"/>
              </a:solidFill>
              <a:latin typeface="Poppins"/>
              <a:ea typeface="Poppins"/>
              <a:cs typeface="Poppins"/>
              <a:sym typeface="Poppins"/>
            </a:endParaRPr>
          </a:p>
          <a:p>
            <a:pPr algn="just">
              <a:lnSpc>
                <a:spcPts val="5336"/>
              </a:lnSpc>
            </a:pPr>
            <a:endParaRPr lang="en-US" sz="3811" dirty="0">
              <a:solidFill>
                <a:srgbClr val="000000"/>
              </a:solidFill>
              <a:latin typeface="Poppins"/>
              <a:ea typeface="Poppins"/>
              <a:cs typeface="Poppins"/>
              <a:sym typeface="Poppins"/>
            </a:endParaRPr>
          </a:p>
          <a:p>
            <a:pPr algn="just">
              <a:lnSpc>
                <a:spcPts val="5336"/>
              </a:lnSpc>
            </a:pPr>
            <a:endParaRPr lang="en-US" sz="3811" dirty="0">
              <a:solidFill>
                <a:srgbClr val="000000"/>
              </a:solidFill>
              <a:latin typeface="Poppins"/>
              <a:ea typeface="Poppins"/>
              <a:cs typeface="Poppins"/>
              <a:sym typeface="Poppins"/>
            </a:endParaRPr>
          </a:p>
        </p:txBody>
      </p:sp>
      <p:grpSp>
        <p:nvGrpSpPr>
          <p:cNvPr id="8" name="Group 8"/>
          <p:cNvGrpSpPr/>
          <p:nvPr/>
        </p:nvGrpSpPr>
        <p:grpSpPr>
          <a:xfrm>
            <a:off x="0" y="0"/>
            <a:ext cx="3086100" cy="826135"/>
            <a:chOff x="0" y="0"/>
            <a:chExt cx="812800" cy="217583"/>
          </a:xfrm>
        </p:grpSpPr>
        <p:sp>
          <p:nvSpPr>
            <p:cNvPr id="9" name="Freeform 9"/>
            <p:cNvSpPr/>
            <p:nvPr/>
          </p:nvSpPr>
          <p:spPr>
            <a:xfrm>
              <a:off x="0" y="0"/>
              <a:ext cx="812800" cy="217583"/>
            </a:xfrm>
            <a:custGeom>
              <a:avLst/>
              <a:gdLst/>
              <a:ahLst/>
              <a:cxnLst/>
              <a:rect l="l" t="t" r="r" b="b"/>
              <a:pathLst>
                <a:path w="812800" h="217583">
                  <a:moveTo>
                    <a:pt x="0" y="0"/>
                  </a:moveTo>
                  <a:lnTo>
                    <a:pt x="812800" y="0"/>
                  </a:lnTo>
                  <a:lnTo>
                    <a:pt x="812800" y="217583"/>
                  </a:lnTo>
                  <a:lnTo>
                    <a:pt x="0" y="217583"/>
                  </a:lnTo>
                  <a:close/>
                </a:path>
              </a:pathLst>
            </a:custGeom>
            <a:solidFill>
              <a:srgbClr val="EDC254"/>
            </a:solidFill>
          </p:spPr>
          <p:txBody>
            <a:bodyPr/>
            <a:lstStyle/>
            <a:p>
              <a:endParaRPr lang="en-US"/>
            </a:p>
          </p:txBody>
        </p:sp>
        <p:sp>
          <p:nvSpPr>
            <p:cNvPr id="10" name="TextBox 10"/>
            <p:cNvSpPr txBox="1"/>
            <p:nvPr/>
          </p:nvSpPr>
          <p:spPr>
            <a:xfrm>
              <a:off x="0" y="-47625"/>
              <a:ext cx="812800" cy="265208"/>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5201900" y="9460865"/>
            <a:ext cx="3086100" cy="826135"/>
            <a:chOff x="0" y="0"/>
            <a:chExt cx="812800" cy="217583"/>
          </a:xfrm>
        </p:grpSpPr>
        <p:sp>
          <p:nvSpPr>
            <p:cNvPr id="12" name="Freeform 12"/>
            <p:cNvSpPr/>
            <p:nvPr/>
          </p:nvSpPr>
          <p:spPr>
            <a:xfrm>
              <a:off x="0" y="0"/>
              <a:ext cx="812800" cy="217583"/>
            </a:xfrm>
            <a:custGeom>
              <a:avLst/>
              <a:gdLst/>
              <a:ahLst/>
              <a:cxnLst/>
              <a:rect l="l" t="t" r="r" b="b"/>
              <a:pathLst>
                <a:path w="812800" h="217583">
                  <a:moveTo>
                    <a:pt x="0" y="0"/>
                  </a:moveTo>
                  <a:lnTo>
                    <a:pt x="812800" y="0"/>
                  </a:lnTo>
                  <a:lnTo>
                    <a:pt x="812800" y="217583"/>
                  </a:lnTo>
                  <a:lnTo>
                    <a:pt x="0" y="217583"/>
                  </a:lnTo>
                  <a:close/>
                </a:path>
              </a:pathLst>
            </a:custGeom>
            <a:solidFill>
              <a:srgbClr val="EDC254"/>
            </a:solidFill>
          </p:spPr>
          <p:txBody>
            <a:bodyPr/>
            <a:lstStyle/>
            <a:p>
              <a:endParaRPr lang="en-US"/>
            </a:p>
          </p:txBody>
        </p:sp>
        <p:sp>
          <p:nvSpPr>
            <p:cNvPr id="13" name="TextBox 13"/>
            <p:cNvSpPr txBox="1"/>
            <p:nvPr/>
          </p:nvSpPr>
          <p:spPr>
            <a:xfrm>
              <a:off x="0" y="-47625"/>
              <a:ext cx="812800" cy="265208"/>
            </a:xfrm>
            <a:prstGeom prst="rect">
              <a:avLst/>
            </a:prstGeom>
          </p:spPr>
          <p:txBody>
            <a:bodyPr lIns="50800" tIns="50800" rIns="50800" bIns="50800" rtlCol="0" anchor="ctr"/>
            <a:lstStyle/>
            <a:p>
              <a:pPr algn="ctr">
                <a:lnSpc>
                  <a:spcPts val="2659"/>
                </a:lnSpc>
              </a:pPr>
              <a:endParaRPr/>
            </a:p>
          </p:txBody>
        </p:sp>
      </p:grpSp>
      <p:sp>
        <p:nvSpPr>
          <p:cNvPr id="14" name="TextBox 14"/>
          <p:cNvSpPr txBox="1"/>
          <p:nvPr/>
        </p:nvSpPr>
        <p:spPr>
          <a:xfrm>
            <a:off x="377883" y="3625942"/>
            <a:ext cx="7546917" cy="2065309"/>
          </a:xfrm>
          <a:prstGeom prst="rect">
            <a:avLst/>
          </a:prstGeom>
        </p:spPr>
        <p:txBody>
          <a:bodyPr lIns="0" tIns="0" rIns="0" bIns="0" rtlCol="0" anchor="t">
            <a:spAutoFit/>
          </a:bodyPr>
          <a:lstStyle/>
          <a:p>
            <a:pPr>
              <a:lnSpc>
                <a:spcPts val="5482"/>
              </a:lnSpc>
            </a:pPr>
            <a:r>
              <a:rPr lang="en-US" sz="3500" dirty="0">
                <a:solidFill>
                  <a:srgbClr val="000000"/>
                </a:solidFill>
                <a:latin typeface="Poppins"/>
                <a:ea typeface="Poppins"/>
                <a:cs typeface="Poppins"/>
                <a:sym typeface="Poppins"/>
              </a:rPr>
              <a:t>The cost of this project is RM12,547.20 per unit, including the customs clearance agent fees</a:t>
            </a:r>
          </a:p>
        </p:txBody>
      </p:sp>
      <p:sp>
        <p:nvSpPr>
          <p:cNvPr id="16" name="Freeform 16">
            <a:extLst>
              <a:ext uri="{FF2B5EF4-FFF2-40B4-BE49-F238E27FC236}">
                <a16:creationId xmlns:a16="http://schemas.microsoft.com/office/drawing/2014/main" id="{7AF0D40D-8044-09C1-F930-4ADD138983D9}"/>
              </a:ext>
            </a:extLst>
          </p:cNvPr>
          <p:cNvSpPr/>
          <p:nvPr/>
        </p:nvSpPr>
        <p:spPr>
          <a:xfrm>
            <a:off x="386861" y="9258300"/>
            <a:ext cx="3880339" cy="1184705"/>
          </a:xfrm>
          <a:custGeom>
            <a:avLst/>
            <a:gdLst/>
            <a:ahLst/>
            <a:cxnLst/>
            <a:rect l="l" t="t" r="r" b="b"/>
            <a:pathLst>
              <a:path w="3880339" h="1184705">
                <a:moveTo>
                  <a:pt x="0" y="0"/>
                </a:moveTo>
                <a:lnTo>
                  <a:pt x="3880339" y="0"/>
                </a:lnTo>
                <a:lnTo>
                  <a:pt x="3880339" y="1184705"/>
                </a:lnTo>
                <a:lnTo>
                  <a:pt x="0" y="1184705"/>
                </a:lnTo>
                <a:lnTo>
                  <a:pt x="0" y="0"/>
                </a:lnTo>
                <a:close/>
              </a:path>
            </a:pathLst>
          </a:custGeom>
          <a:blipFill>
            <a:blip r:embed="rId2"/>
            <a:stretch>
              <a:fillRect/>
            </a:stretch>
          </a:blipFill>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3188376" y="1192872"/>
            <a:ext cx="6188314" cy="1547079"/>
          </a:xfrm>
          <a:custGeom>
            <a:avLst/>
            <a:gdLst/>
            <a:ahLst/>
            <a:cxnLst/>
            <a:rect l="l" t="t" r="r" b="b"/>
            <a:pathLst>
              <a:path w="6188314" h="1547079">
                <a:moveTo>
                  <a:pt x="0" y="0"/>
                </a:moveTo>
                <a:lnTo>
                  <a:pt x="6188314" y="0"/>
                </a:lnTo>
                <a:lnTo>
                  <a:pt x="6188314" y="1547079"/>
                </a:lnTo>
                <a:lnTo>
                  <a:pt x="0" y="1547079"/>
                </a:lnTo>
                <a:lnTo>
                  <a:pt x="0" y="0"/>
                </a:lnTo>
                <a:close/>
              </a:path>
            </a:pathLst>
          </a:custGeom>
          <a:blipFill>
            <a:blip r:embed="rId2">
              <a:alphaModFix amt="6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rot="-5400000">
            <a:off x="13188376" y="5812570"/>
            <a:ext cx="6188314" cy="1547079"/>
          </a:xfrm>
          <a:custGeom>
            <a:avLst/>
            <a:gdLst/>
            <a:ahLst/>
            <a:cxnLst/>
            <a:rect l="l" t="t" r="r" b="b"/>
            <a:pathLst>
              <a:path w="6188314" h="1547079">
                <a:moveTo>
                  <a:pt x="0" y="0"/>
                </a:moveTo>
                <a:lnTo>
                  <a:pt x="6188314" y="0"/>
                </a:lnTo>
                <a:lnTo>
                  <a:pt x="6188314" y="1547078"/>
                </a:lnTo>
                <a:lnTo>
                  <a:pt x="0" y="1547078"/>
                </a:lnTo>
                <a:lnTo>
                  <a:pt x="0" y="0"/>
                </a:lnTo>
                <a:close/>
              </a:path>
            </a:pathLst>
          </a:custGeom>
          <a:blipFill>
            <a:blip r:embed="rId2">
              <a:alphaModFix amt="6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1614901" y="2738255"/>
            <a:ext cx="13494007" cy="5606856"/>
          </a:xfrm>
          <a:prstGeom prst="rect">
            <a:avLst/>
          </a:prstGeom>
        </p:spPr>
        <p:txBody>
          <a:bodyPr lIns="0" tIns="0" rIns="0" bIns="0" rtlCol="0" anchor="t">
            <a:spAutoFit/>
          </a:bodyPr>
          <a:lstStyle/>
          <a:p>
            <a:pPr algn="just">
              <a:lnSpc>
                <a:spcPts val="5482"/>
              </a:lnSpc>
            </a:pPr>
            <a:r>
              <a:rPr lang="en-US" sz="3500" dirty="0">
                <a:solidFill>
                  <a:srgbClr val="000000"/>
                </a:solidFill>
                <a:latin typeface="Poppins"/>
                <a:ea typeface="Poppins"/>
                <a:cs typeface="Poppins"/>
                <a:sym typeface="Poppins"/>
              </a:rPr>
              <a:t>This safety shower is crucial for the team, providing convenience during rig-up and rig-down activities. It saves time and is easy to use in the event of an emergency, such as a chemical splash on personnel. Additionally, it helps lower repair costs and makes maintenance more straightforward. </a:t>
            </a:r>
          </a:p>
          <a:p>
            <a:pPr algn="just">
              <a:lnSpc>
                <a:spcPts val="5482"/>
              </a:lnSpc>
            </a:pPr>
            <a:endParaRPr lang="en-US" sz="3915" dirty="0">
              <a:solidFill>
                <a:srgbClr val="000000"/>
              </a:solidFill>
              <a:latin typeface="Poppins"/>
              <a:ea typeface="Poppins"/>
              <a:cs typeface="Poppins"/>
              <a:sym typeface="Poppins"/>
            </a:endParaRPr>
          </a:p>
          <a:p>
            <a:pPr algn="just">
              <a:lnSpc>
                <a:spcPts val="5482"/>
              </a:lnSpc>
            </a:pPr>
            <a:endParaRPr lang="en-US" sz="3915" dirty="0">
              <a:solidFill>
                <a:srgbClr val="000000"/>
              </a:solidFill>
              <a:latin typeface="Poppins"/>
              <a:ea typeface="Poppins"/>
              <a:cs typeface="Poppins"/>
              <a:sym typeface="Poppins"/>
            </a:endParaRPr>
          </a:p>
        </p:txBody>
      </p:sp>
      <p:sp>
        <p:nvSpPr>
          <p:cNvPr id="6" name="TextBox 6"/>
          <p:cNvSpPr txBox="1"/>
          <p:nvPr/>
        </p:nvSpPr>
        <p:spPr>
          <a:xfrm>
            <a:off x="1614901" y="1373731"/>
            <a:ext cx="7100692" cy="1061536"/>
          </a:xfrm>
          <a:prstGeom prst="rect">
            <a:avLst/>
          </a:prstGeom>
        </p:spPr>
        <p:txBody>
          <a:bodyPr lIns="0" tIns="0" rIns="0" bIns="0" rtlCol="0" anchor="t">
            <a:spAutoFit/>
          </a:bodyPr>
          <a:lstStyle/>
          <a:p>
            <a:pPr algn="l">
              <a:lnSpc>
                <a:spcPts val="8690"/>
              </a:lnSpc>
              <a:spcBef>
                <a:spcPct val="0"/>
              </a:spcBef>
            </a:pPr>
            <a:r>
              <a:rPr lang="en-US" sz="5000" dirty="0">
                <a:solidFill>
                  <a:srgbClr val="000000"/>
                </a:solidFill>
                <a:latin typeface="League Spartan"/>
                <a:ea typeface="League Spartan"/>
                <a:cs typeface="League Spartan"/>
                <a:sym typeface="League Spartan"/>
              </a:rPr>
              <a:t>CONCLUSION</a:t>
            </a:r>
          </a:p>
        </p:txBody>
      </p:sp>
      <p:sp>
        <p:nvSpPr>
          <p:cNvPr id="7" name="Freeform 16">
            <a:extLst>
              <a:ext uri="{FF2B5EF4-FFF2-40B4-BE49-F238E27FC236}">
                <a16:creationId xmlns:a16="http://schemas.microsoft.com/office/drawing/2014/main" id="{B55357B5-D1D8-FCDB-E577-39018B2B0B37}"/>
              </a:ext>
            </a:extLst>
          </p:cNvPr>
          <p:cNvSpPr/>
          <p:nvPr/>
        </p:nvSpPr>
        <p:spPr>
          <a:xfrm>
            <a:off x="386861" y="9258300"/>
            <a:ext cx="3880339" cy="1184705"/>
          </a:xfrm>
          <a:custGeom>
            <a:avLst/>
            <a:gdLst/>
            <a:ahLst/>
            <a:cxnLst/>
            <a:rect l="l" t="t" r="r" b="b"/>
            <a:pathLst>
              <a:path w="3880339" h="1184705">
                <a:moveTo>
                  <a:pt x="0" y="0"/>
                </a:moveTo>
                <a:lnTo>
                  <a:pt x="3880339" y="0"/>
                </a:lnTo>
                <a:lnTo>
                  <a:pt x="3880339" y="1184705"/>
                </a:lnTo>
                <a:lnTo>
                  <a:pt x="0" y="1184705"/>
                </a:lnTo>
                <a:lnTo>
                  <a:pt x="0" y="0"/>
                </a:lnTo>
                <a:close/>
              </a:path>
            </a:pathLst>
          </a:custGeom>
          <a:blipFill>
            <a:blip r:embed="rId4"/>
            <a:stretch>
              <a:fillRect/>
            </a:stretch>
          </a:blipFill>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140954" y="3512190"/>
            <a:ext cx="7440134" cy="2053673"/>
          </a:xfrm>
          <a:prstGeom prst="rect">
            <a:avLst/>
          </a:prstGeom>
        </p:spPr>
        <p:txBody>
          <a:bodyPr lIns="0" tIns="0" rIns="0" bIns="0" rtlCol="0" anchor="t">
            <a:spAutoFit/>
          </a:bodyPr>
          <a:lstStyle/>
          <a:p>
            <a:pPr algn="r">
              <a:lnSpc>
                <a:spcPts val="16851"/>
              </a:lnSpc>
              <a:spcBef>
                <a:spcPct val="0"/>
              </a:spcBef>
            </a:pPr>
            <a:r>
              <a:rPr lang="en-US" sz="12036">
                <a:solidFill>
                  <a:srgbClr val="000000"/>
                </a:solidFill>
                <a:latin typeface="League Spartan"/>
                <a:ea typeface="League Spartan"/>
                <a:cs typeface="League Spartan"/>
                <a:sym typeface="League Spartan"/>
              </a:rPr>
              <a:t>THANK</a:t>
            </a:r>
          </a:p>
        </p:txBody>
      </p:sp>
      <p:sp>
        <p:nvSpPr>
          <p:cNvPr id="3" name="TextBox 3"/>
          <p:cNvSpPr txBox="1"/>
          <p:nvPr/>
        </p:nvSpPr>
        <p:spPr>
          <a:xfrm>
            <a:off x="9924294" y="3512190"/>
            <a:ext cx="6395663" cy="2053673"/>
          </a:xfrm>
          <a:prstGeom prst="rect">
            <a:avLst/>
          </a:prstGeom>
        </p:spPr>
        <p:txBody>
          <a:bodyPr lIns="0" tIns="0" rIns="0" bIns="0" rtlCol="0" anchor="t">
            <a:spAutoFit/>
          </a:bodyPr>
          <a:lstStyle/>
          <a:p>
            <a:pPr algn="l">
              <a:lnSpc>
                <a:spcPts val="16851"/>
              </a:lnSpc>
              <a:spcBef>
                <a:spcPct val="0"/>
              </a:spcBef>
            </a:pPr>
            <a:r>
              <a:rPr lang="en-US" sz="12036">
                <a:solidFill>
                  <a:srgbClr val="004AAD"/>
                </a:solidFill>
                <a:latin typeface="League Spartan"/>
                <a:ea typeface="League Spartan"/>
                <a:cs typeface="League Spartan"/>
                <a:sym typeface="League Spartan"/>
              </a:rPr>
              <a:t>YOU</a:t>
            </a:r>
          </a:p>
        </p:txBody>
      </p:sp>
      <p:sp>
        <p:nvSpPr>
          <p:cNvPr id="4" name="AutoShape 4"/>
          <p:cNvSpPr/>
          <p:nvPr/>
        </p:nvSpPr>
        <p:spPr>
          <a:xfrm>
            <a:off x="3580068" y="5565363"/>
            <a:ext cx="10241704" cy="0"/>
          </a:xfrm>
          <a:prstGeom prst="line">
            <a:avLst/>
          </a:prstGeom>
          <a:ln w="47625" cap="flat">
            <a:solidFill>
              <a:srgbClr val="000000"/>
            </a:solidFill>
            <a:prstDash val="solid"/>
            <a:headEnd type="none" w="sm" len="sm"/>
            <a:tailEnd type="none" w="sm" len="sm"/>
          </a:ln>
        </p:spPr>
        <p:txBody>
          <a:bodyPr/>
          <a:lstStyle/>
          <a:p>
            <a:endParaRPr lang="en-US"/>
          </a:p>
        </p:txBody>
      </p:sp>
      <p:grpSp>
        <p:nvGrpSpPr>
          <p:cNvPr id="5" name="Group 5"/>
          <p:cNvGrpSpPr/>
          <p:nvPr/>
        </p:nvGrpSpPr>
        <p:grpSpPr>
          <a:xfrm>
            <a:off x="-495300" y="0"/>
            <a:ext cx="1028700" cy="4235516"/>
            <a:chOff x="0" y="0"/>
            <a:chExt cx="270933" cy="1115527"/>
          </a:xfrm>
        </p:grpSpPr>
        <p:sp>
          <p:nvSpPr>
            <p:cNvPr id="6" name="Freeform 6"/>
            <p:cNvSpPr/>
            <p:nvPr/>
          </p:nvSpPr>
          <p:spPr>
            <a:xfrm>
              <a:off x="0" y="0"/>
              <a:ext cx="270933" cy="1115527"/>
            </a:xfrm>
            <a:custGeom>
              <a:avLst/>
              <a:gdLst/>
              <a:ahLst/>
              <a:cxnLst/>
              <a:rect l="l" t="t" r="r" b="b"/>
              <a:pathLst>
                <a:path w="270933" h="1115527">
                  <a:moveTo>
                    <a:pt x="0" y="0"/>
                  </a:moveTo>
                  <a:lnTo>
                    <a:pt x="270933" y="0"/>
                  </a:lnTo>
                  <a:lnTo>
                    <a:pt x="270933" y="1115527"/>
                  </a:lnTo>
                  <a:lnTo>
                    <a:pt x="0" y="1115527"/>
                  </a:lnTo>
                  <a:close/>
                </a:path>
              </a:pathLst>
            </a:custGeom>
            <a:solidFill>
              <a:srgbClr val="EFEF89"/>
            </a:solidFill>
          </p:spPr>
          <p:txBody>
            <a:bodyPr/>
            <a:lstStyle/>
            <a:p>
              <a:endParaRPr lang="en-US"/>
            </a:p>
          </p:txBody>
        </p:sp>
        <p:sp>
          <p:nvSpPr>
            <p:cNvPr id="7" name="TextBox 7"/>
            <p:cNvSpPr txBox="1"/>
            <p:nvPr/>
          </p:nvSpPr>
          <p:spPr>
            <a:xfrm>
              <a:off x="0" y="-47625"/>
              <a:ext cx="270933" cy="1163152"/>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495300" y="4664983"/>
            <a:ext cx="1028700" cy="1048907"/>
            <a:chOff x="0" y="0"/>
            <a:chExt cx="270933" cy="276255"/>
          </a:xfrm>
        </p:grpSpPr>
        <p:sp>
          <p:nvSpPr>
            <p:cNvPr id="9" name="Freeform 9"/>
            <p:cNvSpPr/>
            <p:nvPr/>
          </p:nvSpPr>
          <p:spPr>
            <a:xfrm>
              <a:off x="0" y="0"/>
              <a:ext cx="270933" cy="276255"/>
            </a:xfrm>
            <a:custGeom>
              <a:avLst/>
              <a:gdLst/>
              <a:ahLst/>
              <a:cxnLst/>
              <a:rect l="l" t="t" r="r" b="b"/>
              <a:pathLst>
                <a:path w="270933" h="276255">
                  <a:moveTo>
                    <a:pt x="0" y="0"/>
                  </a:moveTo>
                  <a:lnTo>
                    <a:pt x="270933" y="0"/>
                  </a:lnTo>
                  <a:lnTo>
                    <a:pt x="270933" y="276255"/>
                  </a:lnTo>
                  <a:lnTo>
                    <a:pt x="0" y="276255"/>
                  </a:lnTo>
                  <a:close/>
                </a:path>
              </a:pathLst>
            </a:custGeom>
            <a:solidFill>
              <a:srgbClr val="EFEF89"/>
            </a:solidFill>
          </p:spPr>
          <p:txBody>
            <a:bodyPr/>
            <a:lstStyle/>
            <a:p>
              <a:endParaRPr lang="en-US"/>
            </a:p>
          </p:txBody>
        </p:sp>
        <p:sp>
          <p:nvSpPr>
            <p:cNvPr id="10" name="TextBox 10"/>
            <p:cNvSpPr txBox="1"/>
            <p:nvPr/>
          </p:nvSpPr>
          <p:spPr>
            <a:xfrm>
              <a:off x="0" y="-47625"/>
              <a:ext cx="270933" cy="32388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rot="-10800000">
            <a:off x="17754349" y="6051484"/>
            <a:ext cx="1028700" cy="4235516"/>
            <a:chOff x="0" y="0"/>
            <a:chExt cx="270933" cy="1115527"/>
          </a:xfrm>
        </p:grpSpPr>
        <p:sp>
          <p:nvSpPr>
            <p:cNvPr id="12" name="Freeform 12"/>
            <p:cNvSpPr/>
            <p:nvPr/>
          </p:nvSpPr>
          <p:spPr>
            <a:xfrm>
              <a:off x="0" y="0"/>
              <a:ext cx="270933" cy="1115527"/>
            </a:xfrm>
            <a:custGeom>
              <a:avLst/>
              <a:gdLst/>
              <a:ahLst/>
              <a:cxnLst/>
              <a:rect l="l" t="t" r="r" b="b"/>
              <a:pathLst>
                <a:path w="270933" h="1115527">
                  <a:moveTo>
                    <a:pt x="0" y="0"/>
                  </a:moveTo>
                  <a:lnTo>
                    <a:pt x="270933" y="0"/>
                  </a:lnTo>
                  <a:lnTo>
                    <a:pt x="270933" y="1115527"/>
                  </a:lnTo>
                  <a:lnTo>
                    <a:pt x="0" y="1115527"/>
                  </a:lnTo>
                  <a:close/>
                </a:path>
              </a:pathLst>
            </a:custGeom>
            <a:solidFill>
              <a:srgbClr val="EFEF89"/>
            </a:solidFill>
          </p:spPr>
          <p:txBody>
            <a:bodyPr/>
            <a:lstStyle/>
            <a:p>
              <a:endParaRPr lang="en-US"/>
            </a:p>
          </p:txBody>
        </p:sp>
        <p:sp>
          <p:nvSpPr>
            <p:cNvPr id="13" name="TextBox 13"/>
            <p:cNvSpPr txBox="1"/>
            <p:nvPr/>
          </p:nvSpPr>
          <p:spPr>
            <a:xfrm>
              <a:off x="0" y="-47625"/>
              <a:ext cx="270933" cy="1163152"/>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rot="-10800000">
            <a:off x="17754349" y="4573111"/>
            <a:ext cx="1028700" cy="1048907"/>
            <a:chOff x="0" y="0"/>
            <a:chExt cx="270933" cy="276255"/>
          </a:xfrm>
        </p:grpSpPr>
        <p:sp>
          <p:nvSpPr>
            <p:cNvPr id="15" name="Freeform 15"/>
            <p:cNvSpPr/>
            <p:nvPr/>
          </p:nvSpPr>
          <p:spPr>
            <a:xfrm>
              <a:off x="0" y="0"/>
              <a:ext cx="270933" cy="276255"/>
            </a:xfrm>
            <a:custGeom>
              <a:avLst/>
              <a:gdLst/>
              <a:ahLst/>
              <a:cxnLst/>
              <a:rect l="l" t="t" r="r" b="b"/>
              <a:pathLst>
                <a:path w="270933" h="276255">
                  <a:moveTo>
                    <a:pt x="0" y="0"/>
                  </a:moveTo>
                  <a:lnTo>
                    <a:pt x="270933" y="0"/>
                  </a:lnTo>
                  <a:lnTo>
                    <a:pt x="270933" y="276255"/>
                  </a:lnTo>
                  <a:lnTo>
                    <a:pt x="0" y="276255"/>
                  </a:lnTo>
                  <a:close/>
                </a:path>
              </a:pathLst>
            </a:custGeom>
            <a:solidFill>
              <a:srgbClr val="EFEF89"/>
            </a:solidFill>
          </p:spPr>
          <p:txBody>
            <a:bodyPr/>
            <a:lstStyle/>
            <a:p>
              <a:endParaRPr lang="en-US"/>
            </a:p>
          </p:txBody>
        </p:sp>
        <p:sp>
          <p:nvSpPr>
            <p:cNvPr id="16" name="TextBox 16"/>
            <p:cNvSpPr txBox="1"/>
            <p:nvPr/>
          </p:nvSpPr>
          <p:spPr>
            <a:xfrm>
              <a:off x="0" y="-47625"/>
              <a:ext cx="270933" cy="323880"/>
            </a:xfrm>
            <a:prstGeom prst="rect">
              <a:avLst/>
            </a:prstGeom>
          </p:spPr>
          <p:txBody>
            <a:bodyPr lIns="50800" tIns="50800" rIns="50800" bIns="50800" rtlCol="0" anchor="ctr"/>
            <a:lstStyle/>
            <a:p>
              <a:pPr algn="ctr">
                <a:lnSpc>
                  <a:spcPts val="2659"/>
                </a:lnSpc>
              </a:pPr>
              <a:endParaRPr/>
            </a:p>
          </p:txBody>
        </p:sp>
      </p:grpSp>
      <p:sp>
        <p:nvSpPr>
          <p:cNvPr id="17" name="Freeform 17"/>
          <p:cNvSpPr/>
          <p:nvPr/>
        </p:nvSpPr>
        <p:spPr>
          <a:xfrm>
            <a:off x="15380614" y="1028700"/>
            <a:ext cx="1878686" cy="469671"/>
          </a:xfrm>
          <a:custGeom>
            <a:avLst/>
            <a:gdLst/>
            <a:ahLst/>
            <a:cxnLst/>
            <a:rect l="l" t="t" r="r" b="b"/>
            <a:pathLst>
              <a:path w="1878686" h="469671">
                <a:moveTo>
                  <a:pt x="0" y="0"/>
                </a:moveTo>
                <a:lnTo>
                  <a:pt x="1878686" y="0"/>
                </a:lnTo>
                <a:lnTo>
                  <a:pt x="1878686" y="469671"/>
                </a:lnTo>
                <a:lnTo>
                  <a:pt x="0" y="469671"/>
                </a:lnTo>
                <a:lnTo>
                  <a:pt x="0" y="0"/>
                </a:lnTo>
                <a:close/>
              </a:path>
            </a:pathLst>
          </a:custGeom>
          <a:blipFill>
            <a:blip r:embed="rId2">
              <a:alphaModFix amt="69000"/>
              <a:extLst>
                <a:ext uri="{96DAC541-7B7A-43D3-8B79-37D633B846F1}">
                  <asvg:svgBlip xmlns:asvg="http://schemas.microsoft.com/office/drawing/2016/SVG/main" r:embed="rId3"/>
                </a:ext>
              </a:extLst>
            </a:blip>
            <a:stretch>
              <a:fillRect/>
            </a:stretch>
          </a:blipFill>
        </p:spPr>
        <p:txBody>
          <a:bodyPr/>
          <a:lstStyle/>
          <a:p>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939</TotalTime>
  <Words>481</Words>
  <Application>Microsoft Office PowerPoint</Application>
  <PresentationFormat>Custom</PresentationFormat>
  <Paragraphs>47</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League Spartan</vt:lpstr>
      <vt:lpstr>Poppins</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Yellow &amp; white company business presentation</dc:title>
  <dc:creator>Hayati Zaki (PMA/Upstream)</dc:creator>
  <cp:lastModifiedBy>Hayati Zaki (PMA/Upstream)</cp:lastModifiedBy>
  <cp:revision>7</cp:revision>
  <cp:lastPrinted>2024-12-23T09:15:48Z</cp:lastPrinted>
  <dcterms:created xsi:type="dcterms:W3CDTF">2006-08-16T00:00:00Z</dcterms:created>
  <dcterms:modified xsi:type="dcterms:W3CDTF">2024-12-25T11:36:47Z</dcterms:modified>
  <dc:identifier>DAGZ_x97I84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c03ad7b2-93d4-41e9-a098-b1febc82f3d0_Enabled">
    <vt:lpwstr>true</vt:lpwstr>
  </property>
  <property fmtid="{D5CDD505-2E9C-101B-9397-08002B2CF9AE}" pid="3" name="MSIP_Label_c03ad7b2-93d4-41e9-a098-b1febc82f3d0_SetDate">
    <vt:lpwstr>2024-12-25T11:33:12Z</vt:lpwstr>
  </property>
  <property fmtid="{D5CDD505-2E9C-101B-9397-08002B2CF9AE}" pid="4" name="MSIP_Label_c03ad7b2-93d4-41e9-a098-b1febc82f3d0_Method">
    <vt:lpwstr>Privileged</vt:lpwstr>
  </property>
  <property fmtid="{D5CDD505-2E9C-101B-9397-08002B2CF9AE}" pid="5" name="MSIP_Label_c03ad7b2-93d4-41e9-a098-b1febc82f3d0_Name">
    <vt:lpwstr>c03ad7b2-93d4-41e9-a098-b1febc82f3d0</vt:lpwstr>
  </property>
  <property fmtid="{D5CDD505-2E9C-101B-9397-08002B2CF9AE}" pid="6" name="MSIP_Label_c03ad7b2-93d4-41e9-a098-b1febc82f3d0_SiteId">
    <vt:lpwstr>3b2e8941-7948-4131-978a-b2dfc7295091</vt:lpwstr>
  </property>
  <property fmtid="{D5CDD505-2E9C-101B-9397-08002B2CF9AE}" pid="7" name="MSIP_Label_c03ad7b2-93d4-41e9-a098-b1febc82f3d0_ActionId">
    <vt:lpwstr>7b463cfe-2935-4d9b-a8b1-a0fe7f1875ff</vt:lpwstr>
  </property>
  <property fmtid="{D5CDD505-2E9C-101B-9397-08002B2CF9AE}" pid="8" name="MSIP_Label_c03ad7b2-93d4-41e9-a098-b1febc82f3d0_ContentBits">
    <vt:lpwstr>1</vt:lpwstr>
  </property>
  <property fmtid="{D5CDD505-2E9C-101B-9397-08002B2CF9AE}" pid="9" name="ClassificationContentMarkingHeaderLocations">
    <vt:lpwstr>Office Theme:8</vt:lpwstr>
  </property>
  <property fmtid="{D5CDD505-2E9C-101B-9397-08002B2CF9AE}" pid="10" name="ClassificationContentMarkingHeaderText">
    <vt:lpwstr>[Open]</vt:lpwstr>
  </property>
</Properties>
</file>