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8" r:id="rId4"/>
    <p:sldId id="259" r:id="rId6"/>
    <p:sldId id="268" r:id="rId7"/>
    <p:sldId id="260" r:id="rId8"/>
    <p:sldId id="277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6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787" y="9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</a:fld>
            <a:endParaRPr lang="en-M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microsoft.com/office/2007/relationships/hdphoto" Target="../media/image6.wdp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>
            <a:fillRect/>
          </a:stretch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>
            <a:fillRect/>
          </a:stretch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Click to edit Master text styles</a:t>
            </a:r>
            <a:endParaRPr lang="en-US" smtClean="0"/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Second level</a:t>
            </a:r>
            <a:endParaRPr lang="en-US" smtClean="0"/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Third level</a:t>
            </a:r>
            <a:endParaRPr lang="en-US" smtClean="0"/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Fourth level</a:t>
            </a:r>
            <a:endParaRPr lang="en-US" smtClean="0"/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microsoft.com/office/2007/relationships/media" Target="file:///C:\Users\UPC\Desktop\757d1e4348471513ed1bf36e53d9b1ad.mp4" TargetMode="External"/><Relationship Id="rId1" Type="http://schemas.openxmlformats.org/officeDocument/2006/relationships/video" Target="file:///C:\Users\UPC\Desktop\757d1e4348471513ed1bf36e53d9b1ad.mp4" TargetMode="Externa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396359"/>
            <a:ext cx="9144000" cy="1113604"/>
          </a:xfrm>
        </p:spPr>
        <p:txBody>
          <a:bodyPr/>
          <a:lstStyle/>
          <a:p>
            <a:r>
              <a:rPr lang="en-MY" dirty="0"/>
              <a:t>MATERIAL HANDLING INJURIES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 smtClean="0"/>
              <a:t>		</a:t>
            </a:r>
            <a:r>
              <a:rPr lang="en-MY">
                <a:sym typeface="+mn-ea"/>
              </a:rPr>
              <a:t>Presented by	</a:t>
            </a:r>
            <a:r>
              <a:rPr lang="en-MY" dirty="0" smtClean="0"/>
              <a:t>	: Christopher Mathew Anak Kipli</a:t>
            </a:r>
            <a:endParaRPr lang="en-MY" dirty="0"/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 smtClean="0"/>
              <a:t>		Date			: </a:t>
            </a:r>
            <a:endParaRPr lang="en-MY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730" y="365125"/>
            <a:ext cx="10974070" cy="1325880"/>
          </a:xfrm>
        </p:spPr>
        <p:txBody>
          <a:bodyPr/>
          <a:lstStyle/>
          <a:p>
            <a:r>
              <a:rPr>
                <a:sym typeface="+mn-ea"/>
              </a:rPr>
              <a:t>Nature of Material Handling (M.H.) type Injuries	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095" y="1825625"/>
            <a:ext cx="8956675" cy="435165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The nature of 80% of material handling type injuries result in soft tissue injuries such as strains and sprains.</a:t>
            </a:r>
            <a:endParaRPr>
              <a:sym typeface="+mn-ea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The remaining 20% result in scrapes, bruises, and lacerations.</a:t>
            </a:r>
            <a:endParaRPr>
              <a:sym typeface="+mn-ea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Strains and sprains are generally very costly injuries, especially strains or sprains to the extremities or the low back area.</a:t>
            </a:r>
            <a:endParaRPr lang="en-MY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90117" name="Picture 90116" descr="E:\Clip Art\Health &amp; Medical\Cartoons (A - E)\Back Pain.wm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36480" y="1555750"/>
            <a:ext cx="1966913" cy="4403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Sprains &amp; Strains</a:t>
            </a:r>
            <a:endParaRPr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A </a:t>
            </a:r>
            <a:r>
              <a:rPr u="sng">
                <a:sym typeface="+mn-ea"/>
              </a:rPr>
              <a:t>Sprain</a:t>
            </a:r>
            <a:r>
              <a:rPr>
                <a:sym typeface="+mn-ea"/>
              </a:rPr>
              <a:t> is an injury that causes damage to the ligaments, the tissue that connects bone to bone.</a:t>
            </a:r>
            <a:endParaRPr>
              <a:sym typeface="+mn-ea"/>
            </a:endParaRP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A </a:t>
            </a:r>
            <a:r>
              <a:rPr u="sng">
                <a:sym typeface="+mn-ea"/>
              </a:rPr>
              <a:t>Strain</a:t>
            </a:r>
            <a:r>
              <a:rPr>
                <a:sym typeface="+mn-ea"/>
              </a:rPr>
              <a:t> is an injury that causes damage to muscles or muscle tendons,the tissue that connects muscle to bone.</a:t>
            </a:r>
            <a:endParaRPr altLang="en-US" sz="3200">
              <a:sym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1230" y="499745"/>
            <a:ext cx="10515600" cy="1325563"/>
          </a:xfrm>
        </p:spPr>
        <p:txBody>
          <a:bodyPr/>
          <a:p>
            <a:r>
              <a:rPr>
                <a:sym typeface="+mn-ea"/>
              </a:rPr>
              <a:t>Examples</a:t>
            </a:r>
            <a:br>
              <a:rPr>
                <a:sym typeface="+mn-ea"/>
              </a:rPr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>
                <a:sym typeface="+mn-ea"/>
              </a:rPr>
              <a:t>Sprains and Strains are usually a result of direct trauma . . 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Lifting an object while twisting from the waist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Cumulative or repetitive trauma resulting in weakening of the muscles and ligaments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Making quick body movements, such as standing or squatting very quickly</a:t>
            </a:r>
          </a:p>
          <a:p>
            <a:pPr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Common causes of strains &amp; Sprains</a:t>
            </a:r>
            <a:endParaRPr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None/>
            </a:pPr>
            <a:r>
              <a:rPr>
                <a:sym typeface="+mn-ea"/>
              </a:rPr>
              <a:t>When done incorrectly: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Lifting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Stretching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Pulling/Pushing</a:t>
            </a:r>
            <a:endParaRPr>
              <a:sym typeface="+mn-ea"/>
            </a:endParaRPr>
          </a:p>
          <a:p>
            <a:pPr>
              <a:buNone/>
            </a:pPr>
            <a:r>
              <a:rPr>
                <a:sym typeface="+mn-ea"/>
              </a:rPr>
              <a:t>Other causes: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Poor physical conditioning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Poor posture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94212" name="Picture 94211" descr="E:\Clip Art\Health &amp; Medical\Cartoons (F - Pe)\Lifting - Improper.wm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7095" y="1571625"/>
            <a:ext cx="3733800" cy="3714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5" name="757d1e4348471513ed1bf36e53d9b1ad">
            <a:hlinkClick r:id="" action="ppaction://media"/>
          </p:cNvPr>
          <p:cNvPicPr/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451225" y="755650"/>
            <a:ext cx="5290185" cy="53467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TIPS FOR PREVENTION</a:t>
            </a:r>
            <a:br>
              <a:rPr>
                <a:sym typeface="+mn-ea"/>
              </a:rPr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2675" y="3484245"/>
            <a:ext cx="5445125" cy="2740660"/>
          </a:xfrm>
        </p:spPr>
        <p:txBody>
          <a:bodyPr>
            <a:noAutofit/>
          </a:bodyPr>
          <a:p>
            <a:pPr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 sz="5400">
                <a:sym typeface="+mn-ea"/>
              </a:rPr>
              <a:t>Know the risks.</a:t>
            </a:r>
            <a:endParaRPr sz="5400"/>
          </a:p>
          <a:p>
            <a:pPr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 sz="5400">
                <a:sym typeface="+mn-ea"/>
              </a:rPr>
              <a:t>Avoid the risks.</a:t>
            </a:r>
            <a:endParaRPr sz="5400"/>
          </a:p>
          <a:p>
            <a:endParaRPr lang="en-US" sz="5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graphicFrame>
        <p:nvGraphicFramePr>
          <p:cNvPr id="97283" name="Object 97282"/>
          <p:cNvGraphicFramePr>
            <a:graphicFrameLocks noGrp="1"/>
          </p:cNvGraphicFramePr>
          <p:nvPr/>
        </p:nvGraphicFramePr>
        <p:xfrm>
          <a:off x="1173163" y="1990725"/>
          <a:ext cx="3810000" cy="409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025775" imgH="3253105" progId="MS_ClipArt_Gallery.2">
                  <p:embed/>
                </p:oleObj>
              </mc:Choice>
              <mc:Fallback>
                <p:oleObj name="" r:id="rId1" imgW="3025775" imgH="3253105" progId="MS_ClipArt_Gallery.2">
                  <p:embed/>
                  <p:pic>
                    <p:nvPicPr>
                      <p:cNvPr id="0" name="Picture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73163" y="1990725"/>
                        <a:ext cx="3810000" cy="40957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Know the risks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15465"/>
            <a:ext cx="10515600" cy="4351338"/>
          </a:xfrm>
        </p:spPr>
        <p:txBody>
          <a:bodyPr/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Most strains &amp; sprains affect the arms, shoulders and back.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A worker may try to pull or lift an object that is too heavy or awkward without help, or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A worker may try to pull or lift a heavy object while twisting from the waist.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We know that new employees are more likely to get injured.</a:t>
            </a:r>
          </a:p>
          <a:p>
            <a:pPr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Avoid the risks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Bend the knees, not the back.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Carry loads close to the body.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Do not twist.  Move the feet and legs as necessary.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If the object is too heavy, ask for help.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Maintain good posture.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107524" name="Picture 107523" descr="E:\Clip Art\Health &amp; Medical\Cartoons (F - Pe)\Lifting - Proper.wm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35060" y="3297555"/>
            <a:ext cx="2682875" cy="3200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Avoid the risks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Watch where they are walking.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Exercise, whenever possible.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Eat well.</a:t>
            </a:r>
            <a:endParaRPr>
              <a:sym typeface="+mn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Report all injuries immediately!</a:t>
            </a:r>
            <a:endParaRPr>
              <a:sym typeface="+mn-ea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Workable solutions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Use existing resources to reduce material handling injuries.</a:t>
            </a:r>
          </a:p>
          <a:p>
            <a:pPr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Create new ways of reducing material handling injuries.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Workable Solutions Ideas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Increase proper lifting technique training.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Assign new employees to the patronage of seasoned employees in the same crew.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Involve the Lead Personnel in watching and training new employees.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Use mechanical equipment whenever possible to pick-up, move or deposit materials.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effectLst>
                  <a:glow>
                    <a:schemeClr val="bg1"/>
                  </a:glow>
                </a:effectLst>
                <a:sym typeface="+mn-ea"/>
              </a:rPr>
              <a:t>Material Handling?</a:t>
            </a:r>
            <a:endParaRPr lang="en-US">
              <a:effectLst>
                <a:glow>
                  <a:schemeClr val="bg1"/>
                </a:glow>
              </a:effectLst>
              <a:sym typeface="+mn-e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573520" cy="4351655"/>
          </a:xfrm>
        </p:spPr>
        <p:txBody>
          <a:bodyPr/>
          <a:p>
            <a:pPr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Why the need to reduce material handling related injuries?</a:t>
            </a:r>
            <a:endParaRPr>
              <a:sym typeface="+mn-ea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126980" name="Picture 126979" descr="E:\Clip Art\Construction (A - E)\Construction Worker 16.wm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4925" y="570230"/>
            <a:ext cx="3698875" cy="5607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ym typeface="+mn-ea"/>
              </a:rPr>
              <a:t>Benefits of M.H. injury reduction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p>
            <a:pPr>
              <a:lnSpc>
                <a:spcPct val="90000"/>
              </a:lnSpc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Increased productivity</a:t>
            </a:r>
            <a:endParaRPr>
              <a:sym typeface="+mn-ea"/>
            </a:endParaRPr>
          </a:p>
          <a:p>
            <a:pPr>
              <a:lnSpc>
                <a:spcPct val="90000"/>
              </a:lnSpc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Lower worker compensation and general insurance costs</a:t>
            </a:r>
            <a:endParaRPr>
              <a:sym typeface="+mn-ea"/>
            </a:endParaRPr>
          </a:p>
          <a:p>
            <a:pPr>
              <a:lnSpc>
                <a:spcPct val="90000"/>
              </a:lnSpc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Lower experience modifier rate </a:t>
            </a:r>
            <a:endParaRPr>
              <a:sym typeface="+mn-ea"/>
            </a:endParaRPr>
          </a:p>
          <a:p>
            <a:pPr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Reduction in direct &amp; indirect costs of injuries</a:t>
            </a:r>
            <a:endParaRPr>
              <a:sym typeface="+mn-ea"/>
            </a:endParaRPr>
          </a:p>
          <a:p>
            <a:pPr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Increased competitiveness </a:t>
            </a:r>
            <a:endParaRPr>
              <a:sym typeface="+mn-ea"/>
            </a:endParaRPr>
          </a:p>
          <a:p>
            <a:pPr>
              <a:buClr>
                <a:schemeClr val="accent1"/>
              </a:buClr>
              <a:buSzPct val="70000"/>
              <a:buFont typeface="Arial" panose="020B0604020202020204" pitchFamily="34" charset="0"/>
              <a:buChar char="•"/>
            </a:pPr>
            <a:r>
              <a:rPr>
                <a:sym typeface="+mn-ea"/>
              </a:rPr>
              <a:t>Increased morale among employees</a:t>
            </a:r>
            <a:endParaRPr>
              <a:sym typeface="+mn-ea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060"/>
            <a:ext cx="10515600" cy="1325563"/>
          </a:xfrm>
        </p:spPr>
        <p:txBody>
          <a:bodyPr/>
          <a:p>
            <a:pPr algn="ctr"/>
            <a:r>
              <a:rPr altLang="en-US"/>
              <a:t>THANK YOU !</a:t>
            </a:r>
            <a:endParaRPr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2490</Words>
  <Application>WPS Presentation</Application>
  <PresentationFormat>Widescreen</PresentationFormat>
  <Paragraphs>125</Paragraphs>
  <Slides>15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SimSun</vt:lpstr>
      <vt:lpstr>Wingdings</vt:lpstr>
      <vt:lpstr>Calibri</vt:lpstr>
      <vt:lpstr>Microsoft YaHei</vt:lpstr>
      <vt:lpstr>Arial Unicode MS</vt:lpstr>
      <vt:lpstr>Monotype Sorts</vt:lpstr>
      <vt:lpstr>Wingdings</vt:lpstr>
      <vt:lpstr>Office Theme</vt:lpstr>
      <vt:lpstr>MS_ClipArt_Gallery.2</vt:lpstr>
      <vt:lpstr>PREVENTING HAND INJURY</vt:lpstr>
      <vt:lpstr> Causes Of Hand Injury </vt:lpstr>
      <vt:lpstr>Hand Hazard</vt:lpstr>
      <vt:lpstr>PowerPoint 演示文稿</vt:lpstr>
      <vt:lpstr>Line Of Defence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abdul.ranee</dc:creator>
  <cp:lastModifiedBy>UPC</cp:lastModifiedBy>
  <cp:revision>3</cp:revision>
  <dcterms:created xsi:type="dcterms:W3CDTF">2018-02-13T08:43:00Z</dcterms:created>
  <dcterms:modified xsi:type="dcterms:W3CDTF">2023-07-12T15:12:07Z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45170F92118A4ED7A347C3D1A0351AD0</vt:lpwstr>
  </property>
  <property fmtid="{D5CDD505-2E9C-101B-9397-08002B2CF9AE}" pid="3" name="KSOProductBuildVer">
    <vt:lpwstr>1033-11.2.0.11537</vt:lpwstr>
  </property>
</Properties>
</file>