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9" r:id="rId3"/>
    <p:sldId id="271" r:id="rId4"/>
    <p:sldId id="272" r:id="rId5"/>
    <p:sldId id="260" r:id="rId6"/>
    <p:sldId id="370" r:id="rId7"/>
    <p:sldId id="261" r:id="rId8"/>
    <p:sldId id="369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2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00A1A7-9098-BA44-9729-97A50887217C}" type="doc">
      <dgm:prSet loTypeId="urn:microsoft.com/office/officeart/2005/8/layout/matrix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49BB7A-2333-F547-907D-5062162F6E08}">
      <dgm:prSet phldrT="[Text]" custT="1"/>
      <dgm:spPr>
        <a:solidFill>
          <a:schemeClr val="accent2"/>
        </a:solidFill>
      </dgm:spPr>
      <dgm:t>
        <a:bodyPr anchor="b"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Step 01</a:t>
          </a:r>
        </a:p>
      </dgm:t>
    </dgm:pt>
    <dgm:pt modelId="{1BF72BAB-7AD5-F343-B1E8-125D0D35F8C5}" type="parTrans" cxnId="{56C48E3B-DFE5-B146-A5FD-26F560896B1A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E86859-B1C1-DE4C-870F-05579DCAAC96}" type="sibTrans" cxnId="{56C48E3B-DFE5-B146-A5FD-26F560896B1A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63555C-9908-554A-B18B-DA7D4A1A321B}">
      <dgm:prSet phldrT="[Text]" custT="1"/>
      <dgm:spPr>
        <a:solidFill>
          <a:schemeClr val="accent4"/>
        </a:solidFill>
      </dgm:spPr>
      <dgm:t>
        <a:bodyPr anchor="b"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Step 03</a:t>
          </a:r>
        </a:p>
      </dgm:t>
    </dgm:pt>
    <dgm:pt modelId="{CA62B9C4-FAF9-8A4F-8440-B8DA1F3EC903}" type="parTrans" cxnId="{E6FA0CCD-111F-584B-A21A-346112E17F5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F7853-1880-E74C-8693-548F2918F915}" type="sibTrans" cxnId="{E6FA0CCD-111F-584B-A21A-346112E17F5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BBCF8D-AA5E-F04B-B5FA-CC6DAC809C8F}">
      <dgm:prSet phldrT="[Text]" custT="1"/>
      <dgm:spPr>
        <a:solidFill>
          <a:schemeClr val="accent3"/>
        </a:solidFill>
      </dgm:spPr>
      <dgm:t>
        <a:bodyPr anchor="b"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Step 02</a:t>
          </a:r>
        </a:p>
      </dgm:t>
    </dgm:pt>
    <dgm:pt modelId="{6881D485-1214-BB4F-8B65-F1C66AFFE1B6}" type="parTrans" cxnId="{88878077-C2AA-0C49-8FAE-8AB20741C67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DBCE73-CA8D-0049-8AD7-CBCC455E4022}" type="sibTrans" cxnId="{88878077-C2AA-0C49-8FAE-8AB20741C67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C24151-D141-2A4D-87B3-EF41FF2701E8}">
      <dgm:prSet phldrT="[Text]" custT="1"/>
      <dgm:spPr>
        <a:solidFill>
          <a:schemeClr val="accent6"/>
        </a:solidFill>
      </dgm:spPr>
      <dgm:t>
        <a:bodyPr anchor="b"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Step 04</a:t>
          </a:r>
        </a:p>
      </dgm:t>
    </dgm:pt>
    <dgm:pt modelId="{24E732AD-BCBA-4744-B260-F912E1EBD43C}" type="parTrans" cxnId="{8BD3C268-D948-9443-A28E-9C006E8DBA4A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8AD684-16E9-1F4B-9E1B-B12C535FCB8F}" type="sibTrans" cxnId="{8BD3C268-D948-9443-A28E-9C006E8DBA4A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97E221-FC58-2D49-8E79-D4AF5CB38DF8}" type="pres">
      <dgm:prSet presAssocID="{C000A1A7-9098-BA44-9729-97A50887217C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MY"/>
        </a:p>
      </dgm:t>
    </dgm:pt>
    <dgm:pt modelId="{95A1EB51-A52F-0148-981C-5406B689AEA0}" type="pres">
      <dgm:prSet presAssocID="{C000A1A7-9098-BA44-9729-97A50887217C}" presName="axisShape" presStyleLbl="bgShp" presStyleIdx="0" presStyleCnt="1"/>
      <dgm:spPr>
        <a:solidFill>
          <a:schemeClr val="tx2">
            <a:lumMod val="20000"/>
            <a:lumOff val="80000"/>
          </a:schemeClr>
        </a:solidFill>
      </dgm:spPr>
    </dgm:pt>
    <dgm:pt modelId="{744FD753-A32A-CE4B-9D51-311D3A58526B}" type="pres">
      <dgm:prSet presAssocID="{C000A1A7-9098-BA44-9729-97A50887217C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2C93D56F-1D3D-1845-A9AF-A6D04030433E}" type="pres">
      <dgm:prSet presAssocID="{C000A1A7-9098-BA44-9729-97A50887217C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770F10D4-A01F-C144-BE64-AC6959721C04}" type="pres">
      <dgm:prSet presAssocID="{C000A1A7-9098-BA44-9729-97A50887217C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  <dgm:pt modelId="{BD9F4183-015C-FB45-B678-212022A61D60}" type="pres">
      <dgm:prSet presAssocID="{C000A1A7-9098-BA44-9729-97A50887217C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MY"/>
        </a:p>
      </dgm:t>
    </dgm:pt>
  </dgm:ptLst>
  <dgm:cxnLst>
    <dgm:cxn modelId="{E6FA0CCD-111F-584B-A21A-346112E17F55}" srcId="{C000A1A7-9098-BA44-9729-97A50887217C}" destId="{5463555C-9908-554A-B18B-DA7D4A1A321B}" srcOrd="1" destOrd="0" parTransId="{CA62B9C4-FAF9-8A4F-8440-B8DA1F3EC903}" sibTransId="{973F7853-1880-E74C-8693-548F2918F915}"/>
    <dgm:cxn modelId="{3FC8115E-8CFD-3E48-8E2D-70CEF33870E4}" type="presOf" srcId="{95C24151-D141-2A4D-87B3-EF41FF2701E8}" destId="{BD9F4183-015C-FB45-B678-212022A61D60}" srcOrd="0" destOrd="0" presId="urn:microsoft.com/office/officeart/2005/8/layout/matrix2"/>
    <dgm:cxn modelId="{88878077-C2AA-0C49-8FAE-8AB20741C672}" srcId="{C000A1A7-9098-BA44-9729-97A50887217C}" destId="{72BBCF8D-AA5E-F04B-B5FA-CC6DAC809C8F}" srcOrd="2" destOrd="0" parTransId="{6881D485-1214-BB4F-8B65-F1C66AFFE1B6}" sibTransId="{8CDBCE73-CA8D-0049-8AD7-CBCC455E4022}"/>
    <dgm:cxn modelId="{DEEF0939-9D7A-194E-AB9B-4D7A42CCF85E}" type="presOf" srcId="{5463555C-9908-554A-B18B-DA7D4A1A321B}" destId="{2C93D56F-1D3D-1845-A9AF-A6D04030433E}" srcOrd="0" destOrd="0" presId="urn:microsoft.com/office/officeart/2005/8/layout/matrix2"/>
    <dgm:cxn modelId="{8C08F2CC-2585-6D4F-BB89-6CE9510A1CB7}" type="presOf" srcId="{B049BB7A-2333-F547-907D-5062162F6E08}" destId="{744FD753-A32A-CE4B-9D51-311D3A58526B}" srcOrd="0" destOrd="0" presId="urn:microsoft.com/office/officeart/2005/8/layout/matrix2"/>
    <dgm:cxn modelId="{F78235F6-4D1A-204A-9947-0604B08E3AE0}" type="presOf" srcId="{72BBCF8D-AA5E-F04B-B5FA-CC6DAC809C8F}" destId="{770F10D4-A01F-C144-BE64-AC6959721C04}" srcOrd="0" destOrd="0" presId="urn:microsoft.com/office/officeart/2005/8/layout/matrix2"/>
    <dgm:cxn modelId="{2F5B401C-91B4-934E-91DE-D888694D7EF7}" type="presOf" srcId="{C000A1A7-9098-BA44-9729-97A50887217C}" destId="{5A97E221-FC58-2D49-8E79-D4AF5CB38DF8}" srcOrd="0" destOrd="0" presId="urn:microsoft.com/office/officeart/2005/8/layout/matrix2"/>
    <dgm:cxn modelId="{56C48E3B-DFE5-B146-A5FD-26F560896B1A}" srcId="{C000A1A7-9098-BA44-9729-97A50887217C}" destId="{B049BB7A-2333-F547-907D-5062162F6E08}" srcOrd="0" destOrd="0" parTransId="{1BF72BAB-7AD5-F343-B1E8-125D0D35F8C5}" sibTransId="{BEE86859-B1C1-DE4C-870F-05579DCAAC96}"/>
    <dgm:cxn modelId="{8BD3C268-D948-9443-A28E-9C006E8DBA4A}" srcId="{C000A1A7-9098-BA44-9729-97A50887217C}" destId="{95C24151-D141-2A4D-87B3-EF41FF2701E8}" srcOrd="3" destOrd="0" parTransId="{24E732AD-BCBA-4744-B260-F912E1EBD43C}" sibTransId="{9F8AD684-16E9-1F4B-9E1B-B12C535FCB8F}"/>
    <dgm:cxn modelId="{2E5D19DB-A512-F644-86DE-11E8B3A1388E}" type="presParOf" srcId="{5A97E221-FC58-2D49-8E79-D4AF5CB38DF8}" destId="{95A1EB51-A52F-0148-981C-5406B689AEA0}" srcOrd="0" destOrd="0" presId="urn:microsoft.com/office/officeart/2005/8/layout/matrix2"/>
    <dgm:cxn modelId="{169C815A-D147-B04D-919D-B52298A86085}" type="presParOf" srcId="{5A97E221-FC58-2D49-8E79-D4AF5CB38DF8}" destId="{744FD753-A32A-CE4B-9D51-311D3A58526B}" srcOrd="1" destOrd="0" presId="urn:microsoft.com/office/officeart/2005/8/layout/matrix2"/>
    <dgm:cxn modelId="{42F52D0B-530E-764E-B1B5-51B354D3D714}" type="presParOf" srcId="{5A97E221-FC58-2D49-8E79-D4AF5CB38DF8}" destId="{2C93D56F-1D3D-1845-A9AF-A6D04030433E}" srcOrd="2" destOrd="0" presId="urn:microsoft.com/office/officeart/2005/8/layout/matrix2"/>
    <dgm:cxn modelId="{C04018BF-8EEA-B241-B795-B436BF1E1709}" type="presParOf" srcId="{5A97E221-FC58-2D49-8E79-D4AF5CB38DF8}" destId="{770F10D4-A01F-C144-BE64-AC6959721C04}" srcOrd="3" destOrd="0" presId="urn:microsoft.com/office/officeart/2005/8/layout/matrix2"/>
    <dgm:cxn modelId="{6EF4AE1C-EBB0-534E-AA09-5FE43FFF2D77}" type="presParOf" srcId="{5A97E221-FC58-2D49-8E79-D4AF5CB38DF8}" destId="{BD9F4183-015C-FB45-B678-212022A61D60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A1EB51-A52F-0148-981C-5406B689AEA0}">
      <dsp:nvSpPr>
        <dsp:cNvPr id="0" name=""/>
        <dsp:cNvSpPr/>
      </dsp:nvSpPr>
      <dsp:spPr>
        <a:xfrm>
          <a:off x="243272" y="0"/>
          <a:ext cx="4487820" cy="448782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tx2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FD753-A32A-CE4B-9D51-311D3A58526B}">
      <dsp:nvSpPr>
        <dsp:cNvPr id="0" name=""/>
        <dsp:cNvSpPr/>
      </dsp:nvSpPr>
      <dsp:spPr>
        <a:xfrm>
          <a:off x="534980" y="291708"/>
          <a:ext cx="1795128" cy="1795128"/>
        </a:xfrm>
        <a:prstGeom prst="round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Step 01</a:t>
          </a:r>
        </a:p>
      </dsp:txBody>
      <dsp:txXfrm>
        <a:off x="622611" y="379339"/>
        <a:ext cx="1619866" cy="1619866"/>
      </dsp:txXfrm>
    </dsp:sp>
    <dsp:sp modelId="{2C93D56F-1D3D-1845-A9AF-A6D04030433E}">
      <dsp:nvSpPr>
        <dsp:cNvPr id="0" name=""/>
        <dsp:cNvSpPr/>
      </dsp:nvSpPr>
      <dsp:spPr>
        <a:xfrm>
          <a:off x="2644255" y="291708"/>
          <a:ext cx="1795128" cy="1795128"/>
        </a:xfrm>
        <a:prstGeom prst="round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Step 03</a:t>
          </a:r>
        </a:p>
      </dsp:txBody>
      <dsp:txXfrm>
        <a:off x="2731886" y="379339"/>
        <a:ext cx="1619866" cy="1619866"/>
      </dsp:txXfrm>
    </dsp:sp>
    <dsp:sp modelId="{770F10D4-A01F-C144-BE64-AC6959721C04}">
      <dsp:nvSpPr>
        <dsp:cNvPr id="0" name=""/>
        <dsp:cNvSpPr/>
      </dsp:nvSpPr>
      <dsp:spPr>
        <a:xfrm>
          <a:off x="534980" y="2400983"/>
          <a:ext cx="1795128" cy="1795128"/>
        </a:xfrm>
        <a:prstGeom prst="roundRect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Step 02</a:t>
          </a:r>
        </a:p>
      </dsp:txBody>
      <dsp:txXfrm>
        <a:off x="622611" y="2488614"/>
        <a:ext cx="1619866" cy="1619866"/>
      </dsp:txXfrm>
    </dsp:sp>
    <dsp:sp modelId="{BD9F4183-015C-FB45-B678-212022A61D60}">
      <dsp:nvSpPr>
        <dsp:cNvPr id="0" name=""/>
        <dsp:cNvSpPr/>
      </dsp:nvSpPr>
      <dsp:spPr>
        <a:xfrm>
          <a:off x="2644255" y="2400983"/>
          <a:ext cx="1795128" cy="1795128"/>
        </a:xfrm>
        <a:prstGeom prst="roundRect">
          <a:avLst/>
        </a:prstGeom>
        <a:solidFill>
          <a:schemeClr val="accent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b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Step 04</a:t>
          </a:r>
        </a:p>
      </dsp:txBody>
      <dsp:txXfrm>
        <a:off x="2731886" y="2488614"/>
        <a:ext cx="1619866" cy="16198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5/19/2023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19/5/2023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xmlns="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xmlns="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xmlns="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xmlns="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xmlns="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xmlns="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xmlns="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xmlns="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19/5/2023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19/5/2023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1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5.png"/><Relationship Id="rId12" Type="http://schemas.microsoft.com/office/2007/relationships/hdphoto" Target="../media/hdphoto3.wdp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17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9.png"/><Relationship Id="rId10" Type="http://schemas.microsoft.com/office/2007/relationships/hdphoto" Target="../media/hdphoto2.wdp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png"/><Relationship Id="rId1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cms.neudimension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COMPETENCY MANAGEMENT SYSTEM</a:t>
            </a:r>
            <a:br>
              <a:rPr lang="en-MY" dirty="0"/>
            </a:br>
            <a:r>
              <a:rPr lang="en-MY" dirty="0"/>
              <a:t>(CMS)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</a:t>
            </a:r>
          </a:p>
          <a:p>
            <a:r>
              <a:rPr lang="en-MY" dirty="0"/>
              <a:t>Stephanie Urai</a:t>
            </a:r>
          </a:p>
          <a:p>
            <a:r>
              <a:rPr lang="en-GB" dirty="0"/>
              <a:t>Muhammad Hadi Jasmin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xmlns="" id="{F72A8ECC-6801-90FF-8FEB-F5E091748D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1498390"/>
              </p:ext>
            </p:extLst>
          </p:nvPr>
        </p:nvGraphicFramePr>
        <p:xfrm>
          <a:off x="1219283" y="1345650"/>
          <a:ext cx="6902353" cy="4536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2994">
                  <a:extLst>
                    <a:ext uri="{9D8B030D-6E8A-4147-A177-3AD203B41FA5}">
                      <a16:colId xmlns:a16="http://schemas.microsoft.com/office/drawing/2014/main" xmlns="" val="3352496733"/>
                    </a:ext>
                  </a:extLst>
                </a:gridCol>
                <a:gridCol w="6259359">
                  <a:extLst>
                    <a:ext uri="{9D8B030D-6E8A-4147-A177-3AD203B41FA5}">
                      <a16:colId xmlns:a16="http://schemas.microsoft.com/office/drawing/2014/main" xmlns="" val="2748893929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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Workshop Objective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13509854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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CMS Introduction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56773322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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CMS Objectives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776230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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CMS Overview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497463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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How to install/use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8482239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MY" sz="3600" b="1" dirty="0">
                          <a:solidFill>
                            <a:srgbClr val="6D3B4F"/>
                          </a:solidFill>
                          <a:sym typeface="Wingdings" panose="05000000000000000000" pitchFamily="2" charset="2"/>
                        </a:rPr>
                        <a:t></a:t>
                      </a:r>
                      <a:endParaRPr lang="en-MY" sz="3600" b="1" dirty="0">
                        <a:solidFill>
                          <a:srgbClr val="6D3B4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2800" dirty="0">
                          <a:solidFill>
                            <a:schemeClr val="tx1"/>
                          </a:solidFill>
                        </a:rPr>
                        <a:t>How to login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42048837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1355BBF-9965-1884-326D-7068D64CCCA0}"/>
              </a:ext>
            </a:extLst>
          </p:cNvPr>
          <p:cNvSpPr txBox="1"/>
          <p:nvPr/>
        </p:nvSpPr>
        <p:spPr>
          <a:xfrm>
            <a:off x="0" y="0"/>
            <a:ext cx="1102937" cy="6495069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vert270" wrap="square" rtlCol="0">
            <a:noAutofit/>
          </a:bodyPr>
          <a:lstStyle/>
          <a:p>
            <a:pPr algn="ctr"/>
            <a:r>
              <a:rPr lang="en-MY" sz="4400" b="1" spc="600" dirty="0"/>
              <a:t>Content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C482B119-BA9B-9DC0-AB92-C3337758B2B8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Competency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1898413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2AB918C-4FA4-F4AD-DC02-EBD7F231D9A5}"/>
              </a:ext>
            </a:extLst>
          </p:cNvPr>
          <p:cNvSpPr/>
          <p:nvPr/>
        </p:nvSpPr>
        <p:spPr>
          <a:xfrm>
            <a:off x="449035" y="1088572"/>
            <a:ext cx="11111594" cy="11729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MY" sz="2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introduce the SLS crew to CMS online and provide comprehensive step-by-step hands-on guidance via actual log-in into an individual profile 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xmlns="" id="{42F6FD24-ED8D-F331-ED94-2C986903317B}"/>
              </a:ext>
            </a:extLst>
          </p:cNvPr>
          <p:cNvSpPr>
            <a:spLocks noGrp="1"/>
          </p:cNvSpPr>
          <p:nvPr/>
        </p:nvSpPr>
        <p:spPr>
          <a:xfrm>
            <a:off x="449035" y="387387"/>
            <a:ext cx="8510677" cy="469035"/>
          </a:xfrm>
          <a:prstGeom prst="rect">
            <a:avLst/>
          </a:prstGeom>
        </p:spPr>
        <p:txBody>
          <a:bodyPr vert="horz" lIns="36000" tIns="0" rIns="0" bIns="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OBJECTIVE OF THIS WORKSHOP</a:t>
            </a:r>
          </a:p>
        </p:txBody>
      </p:sp>
    </p:spTree>
    <p:extLst>
      <p:ext uri="{BB962C8B-B14F-4D97-AF65-F5344CB8AC3E}">
        <p14:creationId xmlns:p14="http://schemas.microsoft.com/office/powerpoint/2010/main" val="10859084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">
            <a:extLst>
              <a:ext uri="{FF2B5EF4-FFF2-40B4-BE49-F238E27FC236}">
                <a16:creationId xmlns:a16="http://schemas.microsoft.com/office/drawing/2014/main" xmlns="" id="{42F6FD24-ED8D-F331-ED94-2C986903317B}"/>
              </a:ext>
            </a:extLst>
          </p:cNvPr>
          <p:cNvSpPr>
            <a:spLocks noGrp="1"/>
          </p:cNvSpPr>
          <p:nvPr/>
        </p:nvSpPr>
        <p:spPr>
          <a:xfrm>
            <a:off x="449035" y="387387"/>
            <a:ext cx="8510677" cy="469035"/>
          </a:xfrm>
          <a:prstGeom prst="rect">
            <a:avLst/>
          </a:prstGeom>
        </p:spPr>
        <p:txBody>
          <a:bodyPr vert="horz" lIns="36000" tIns="0" rIns="0" bIns="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What is ND CMS?</a:t>
            </a:r>
          </a:p>
        </p:txBody>
      </p:sp>
      <p:sp>
        <p:nvSpPr>
          <p:cNvPr id="4" name="Rectangle 3"/>
          <p:cNvSpPr/>
          <p:nvPr/>
        </p:nvSpPr>
        <p:spPr>
          <a:xfrm>
            <a:off x="296635" y="1139428"/>
            <a:ext cx="11680372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MY" sz="2800" kern="1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Neu</a:t>
            </a:r>
            <a:r>
              <a:rPr lang="en-MY" sz="2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Dimension Competency Management System is an Online platform developed and used to manage and assess our human assets to achieve our Training &amp; Development GOAL &amp; OBJECTIVES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96635" y="2720577"/>
            <a:ext cx="11680372" cy="2376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MY" sz="28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training program for each position is developed to equip the employees with the necessary skills and knowledge needed for their respective position through classroom and / or online learning and the required practical or hands on training as well as the actual exposure through the on-the-job training in the field</a:t>
            </a:r>
          </a:p>
        </p:txBody>
      </p:sp>
    </p:spTree>
    <p:extLst>
      <p:ext uri="{BB962C8B-B14F-4D97-AF65-F5344CB8AC3E}">
        <p14:creationId xmlns:p14="http://schemas.microsoft.com/office/powerpoint/2010/main" val="1134398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6EEEB713-BB78-AF9B-5CA5-0AA6F5944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The CMS was developed with the intention of making it much easier for the crew to gain accessibility on learning the tools and equipment with ease. </a:t>
            </a:r>
          </a:p>
          <a:p>
            <a:r>
              <a:rPr lang="en-MY" dirty="0"/>
              <a:t>The CMS will also capture all the job details completed by the crew required for their promotion.</a:t>
            </a:r>
          </a:p>
          <a:p>
            <a:r>
              <a:rPr lang="en-MY" dirty="0"/>
              <a:t>All the captured data would no longer need to be </a:t>
            </a:r>
            <a:r>
              <a:rPr lang="en-MY" dirty="0" smtClean="0"/>
              <a:t>handed </a:t>
            </a:r>
            <a:r>
              <a:rPr lang="en-MY" dirty="0"/>
              <a:t>in </a:t>
            </a:r>
            <a:r>
              <a:rPr lang="en-MY" dirty="0" smtClean="0"/>
              <a:t>through </a:t>
            </a:r>
            <a:r>
              <a:rPr lang="en-MY" dirty="0"/>
              <a:t>email.</a:t>
            </a:r>
          </a:p>
          <a:p>
            <a:endParaRPr lang="en-MY" dirty="0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CMS Introduction</a:t>
            </a:r>
          </a:p>
        </p:txBody>
      </p:sp>
    </p:spTree>
    <p:extLst>
      <p:ext uri="{BB962C8B-B14F-4D97-AF65-F5344CB8AC3E}">
        <p14:creationId xmlns:p14="http://schemas.microsoft.com/office/powerpoint/2010/main" val="1017249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2">
            <a:extLst>
              <a:ext uri="{FF2B5EF4-FFF2-40B4-BE49-F238E27FC236}">
                <a16:creationId xmlns:a16="http://schemas.microsoft.com/office/drawing/2014/main" xmlns="" id="{42F6FD24-ED8D-F331-ED94-2C986903317B}"/>
              </a:ext>
            </a:extLst>
          </p:cNvPr>
          <p:cNvSpPr>
            <a:spLocks noGrp="1"/>
          </p:cNvSpPr>
          <p:nvPr/>
        </p:nvSpPr>
        <p:spPr>
          <a:xfrm>
            <a:off x="449035" y="387387"/>
            <a:ext cx="8510677" cy="469035"/>
          </a:xfrm>
          <a:prstGeom prst="rect">
            <a:avLst/>
          </a:prstGeom>
        </p:spPr>
        <p:txBody>
          <a:bodyPr vert="horz" lIns="36000" tIns="0" rIns="0" bIns="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Why CMS?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4870" y="4405858"/>
            <a:ext cx="113401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  <a:tabLst>
                <a:tab pos="269875" algn="l"/>
              </a:tabLst>
            </a:pPr>
            <a:r>
              <a:rPr lang="en-MY" sz="2800" dirty="0"/>
              <a:t>We need to continuously improve our processes and systems  -  the world is evolving, like it or not, we need to align ourselves and adapt with the changes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035" y="917923"/>
            <a:ext cx="7992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2800" dirty="0"/>
              <a:t>To manage training, skills and competency records.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4870" y="1833855"/>
            <a:ext cx="113401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MY" sz="2800" dirty="0"/>
              <a:t>Moving away from manual tracking and records to online  -  one platform to keep all of our training activities  -  no more all over the place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4870" y="2935006"/>
            <a:ext cx="113401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MY" sz="2800" dirty="0"/>
              <a:t>To improve transparency – you know your own progress, no more “</a:t>
            </a:r>
            <a:r>
              <a:rPr lang="en-MY" sz="2800" dirty="0" err="1"/>
              <a:t>aku</a:t>
            </a:r>
            <a:r>
              <a:rPr lang="en-MY" sz="2800" dirty="0"/>
              <a:t> </a:t>
            </a:r>
            <a:r>
              <a:rPr lang="en-MY" sz="2800" dirty="0" err="1"/>
              <a:t>sudah</a:t>
            </a:r>
            <a:r>
              <a:rPr lang="en-MY" sz="2800" dirty="0"/>
              <a:t> </a:t>
            </a:r>
            <a:r>
              <a:rPr lang="en-MY" sz="2800" dirty="0" err="1"/>
              <a:t>buat</a:t>
            </a:r>
            <a:r>
              <a:rPr lang="en-MY" sz="2800" dirty="0"/>
              <a:t> </a:t>
            </a:r>
            <a:r>
              <a:rPr lang="en-MY" sz="2800" dirty="0" err="1"/>
              <a:t>semua</a:t>
            </a:r>
            <a:r>
              <a:rPr lang="en-MY" sz="2800" dirty="0"/>
              <a:t> </a:t>
            </a:r>
            <a:r>
              <a:rPr lang="en-MY" sz="2800" dirty="0" err="1"/>
              <a:t>kenapa</a:t>
            </a:r>
            <a:r>
              <a:rPr lang="en-MY" sz="2800" dirty="0"/>
              <a:t> </a:t>
            </a:r>
            <a:r>
              <a:rPr lang="en-MY" sz="2800" dirty="0" err="1"/>
              <a:t>tak</a:t>
            </a:r>
            <a:r>
              <a:rPr lang="en-MY" sz="2800" dirty="0"/>
              <a:t> promote </a:t>
            </a:r>
            <a:r>
              <a:rPr lang="en-MY" sz="2800" dirty="0" err="1"/>
              <a:t>lagi</a:t>
            </a:r>
            <a:r>
              <a:rPr lang="en-MY" sz="2800" dirty="0"/>
              <a:t>?”</a:t>
            </a:r>
          </a:p>
          <a:p>
            <a:pPr>
              <a:tabLst>
                <a:tab pos="269875" algn="l"/>
              </a:tabLst>
            </a:pPr>
            <a:r>
              <a:rPr lang="en-MY" sz="2800" dirty="0"/>
              <a:t>	You, your boss and his boss are able to see the cause of any delay</a:t>
            </a:r>
          </a:p>
        </p:txBody>
      </p:sp>
      <p:sp>
        <p:nvSpPr>
          <p:cNvPr id="9" name="7-Point Star 8"/>
          <p:cNvSpPr/>
          <p:nvPr/>
        </p:nvSpPr>
        <p:spPr>
          <a:xfrm>
            <a:off x="8003458" y="727249"/>
            <a:ext cx="1720645" cy="904568"/>
          </a:xfrm>
          <a:prstGeom prst="star7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b="1" dirty="0">
                <a:solidFill>
                  <a:srgbClr val="FF0000"/>
                </a:solidFill>
              </a:rPr>
              <a:t>HOW??</a:t>
            </a:r>
          </a:p>
        </p:txBody>
      </p:sp>
    </p:spTree>
    <p:extLst>
      <p:ext uri="{BB962C8B-B14F-4D97-AF65-F5344CB8AC3E}">
        <p14:creationId xmlns:p14="http://schemas.microsoft.com/office/powerpoint/2010/main" val="28174062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6EEEB713-BB78-AF9B-5CA5-0AA6F5944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MY" dirty="0"/>
              <a:t>Crews will be able to see and plan early on what they need to complete based on the requirement for the next promotion.</a:t>
            </a:r>
          </a:p>
          <a:p>
            <a:r>
              <a:rPr lang="en-MY" dirty="0"/>
              <a:t>Crews will no longer have a hard time </a:t>
            </a:r>
            <a:r>
              <a:rPr lang="en-MY" dirty="0" smtClean="0"/>
              <a:t>to </a:t>
            </a:r>
            <a:r>
              <a:rPr lang="en-MY" dirty="0"/>
              <a:t>get the learning materials.</a:t>
            </a:r>
          </a:p>
          <a:p>
            <a:r>
              <a:rPr lang="en-MY" dirty="0"/>
              <a:t>CMS will help to guide the crews on what to be expected on the test question. (EG: IWCF</a:t>
            </a:r>
            <a:r>
              <a:rPr lang="en-MY" dirty="0" smtClean="0"/>
              <a:t>)</a:t>
            </a:r>
            <a:endParaRPr lang="en-MY" dirty="0"/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xmlns="" id="{42F6FD24-ED8D-F331-ED94-2C986903317B}"/>
              </a:ext>
            </a:extLst>
          </p:cNvPr>
          <p:cNvSpPr>
            <a:spLocks noGrp="1"/>
          </p:cNvSpPr>
          <p:nvPr/>
        </p:nvSpPr>
        <p:spPr>
          <a:xfrm>
            <a:off x="449035" y="387387"/>
            <a:ext cx="8510677" cy="469035"/>
          </a:xfrm>
          <a:prstGeom prst="rect">
            <a:avLst/>
          </a:prstGeom>
        </p:spPr>
        <p:txBody>
          <a:bodyPr vert="horz" lIns="36000" tIns="0" rIns="0" bIns="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Why CMS</a:t>
            </a:r>
            <a:r>
              <a:rPr lang="en-US" dirty="0" smtClean="0">
                <a:solidFill>
                  <a:srgbClr val="6D3B4F"/>
                </a:solidFill>
              </a:rPr>
              <a:t>? (</a:t>
            </a:r>
            <a:r>
              <a:rPr lang="en-US" dirty="0" err="1" smtClean="0">
                <a:solidFill>
                  <a:srgbClr val="6D3B4F"/>
                </a:solidFill>
              </a:rPr>
              <a:t>con’t</a:t>
            </a:r>
            <a:r>
              <a:rPr lang="en-US" dirty="0" smtClean="0">
                <a:solidFill>
                  <a:srgbClr val="6D3B4F"/>
                </a:solidFill>
              </a:rPr>
              <a:t>)</a:t>
            </a:r>
            <a:endParaRPr lang="en-US" dirty="0">
              <a:solidFill>
                <a:srgbClr val="6D3B4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1484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D2AF45D5-B534-4892-B284-D2AC21880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76B24C1-771A-40FD-AEF9-4C3F84AD2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B7EBE-1A67-40F0-80D1-8C9FD07A18A1}" type="datetime1">
              <a:rPr lang="en-MY" smtClean="0"/>
              <a:t>19/5/2023</a:t>
            </a:fld>
            <a:endParaRPr lang="en-MY" dirty="0"/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xmlns="" id="{42F6FD24-ED8D-F331-ED94-2C986903317B}"/>
              </a:ext>
            </a:extLst>
          </p:cNvPr>
          <p:cNvSpPr>
            <a:spLocks noGrp="1"/>
          </p:cNvSpPr>
          <p:nvPr/>
        </p:nvSpPr>
        <p:spPr>
          <a:xfrm>
            <a:off x="263829" y="133249"/>
            <a:ext cx="8510677" cy="469035"/>
          </a:xfrm>
          <a:prstGeom prst="rect">
            <a:avLst/>
          </a:prstGeom>
        </p:spPr>
        <p:txBody>
          <a:bodyPr vert="horz" lIns="36000" tIns="0" rIns="0" bIns="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6D3B4F"/>
                </a:solidFill>
              </a:rPr>
              <a:t>CMS OVERVIEW 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74B86517-4238-6276-CF9D-3F97C1B06A95}"/>
              </a:ext>
            </a:extLst>
          </p:cNvPr>
          <p:cNvGraphicFramePr/>
          <p:nvPr/>
        </p:nvGraphicFramePr>
        <p:xfrm>
          <a:off x="3382404" y="1353788"/>
          <a:ext cx="4974364" cy="4487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8F52A479-47FC-37ED-9E73-B1935208471E}"/>
              </a:ext>
            </a:extLst>
          </p:cNvPr>
          <p:cNvGrpSpPr/>
          <p:nvPr/>
        </p:nvGrpSpPr>
        <p:grpSpPr>
          <a:xfrm>
            <a:off x="8633363" y="1508719"/>
            <a:ext cx="3177637" cy="866418"/>
            <a:chOff x="8633363" y="1756784"/>
            <a:chExt cx="3177637" cy="866418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xmlns="" id="{66507CA7-A522-462A-5B88-C8CF8A053C95}"/>
                </a:ext>
              </a:extLst>
            </p:cNvPr>
            <p:cNvGrpSpPr/>
            <p:nvPr/>
          </p:nvGrpSpPr>
          <p:grpSpPr>
            <a:xfrm>
              <a:off x="8633363" y="1756784"/>
              <a:ext cx="3177637" cy="866418"/>
              <a:chOff x="8633363" y="1834738"/>
              <a:chExt cx="3177637" cy="866418"/>
            </a:xfrm>
          </p:grpSpPr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18BCF66B-8047-98D0-0F23-3F7F8877C6DE}"/>
                  </a:ext>
                </a:extLst>
              </p:cNvPr>
              <p:cNvSpPr txBox="1"/>
              <p:nvPr/>
            </p:nvSpPr>
            <p:spPr>
              <a:xfrm>
                <a:off x="8633363" y="1839382"/>
                <a:ext cx="1062841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0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endParaRPr lang="en-US" sz="50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id="{B9F55F7D-7A92-3EB3-06F4-462C0B062068}"/>
                  </a:ext>
                </a:extLst>
              </p:cNvPr>
              <p:cNvSpPr txBox="1"/>
              <p:nvPr/>
            </p:nvSpPr>
            <p:spPr>
              <a:xfrm>
                <a:off x="9791204" y="1856826"/>
                <a:ext cx="201979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accent4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ASSESSMENT</a:t>
                </a:r>
                <a:endParaRPr lang="en-US" sz="1000" dirty="0">
                  <a:solidFill>
                    <a:schemeClr val="accent4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xmlns="" id="{D86A7EE7-C472-3A8D-D129-9DFE266C4D91}"/>
                  </a:ext>
                </a:extLst>
              </p:cNvPr>
              <p:cNvSpPr/>
              <p:nvPr/>
            </p:nvSpPr>
            <p:spPr>
              <a:xfrm>
                <a:off x="8692739" y="1834738"/>
                <a:ext cx="955961" cy="831272"/>
              </a:xfrm>
              <a:prstGeom prst="rect">
                <a:avLst/>
              </a:prstGeom>
              <a:noFill/>
              <a:ln w="571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xmlns="" id="{ED59F81A-6E0B-446E-EF81-4E640BC35DDB}"/>
                </a:ext>
              </a:extLst>
            </p:cNvPr>
            <p:cNvCxnSpPr/>
            <p:nvPr/>
          </p:nvCxnSpPr>
          <p:spPr>
            <a:xfrm>
              <a:off x="9904021" y="2582118"/>
              <a:ext cx="665018" cy="0"/>
            </a:xfrm>
            <a:prstGeom prst="line">
              <a:avLst/>
            </a:prstGeom>
            <a:ln w="571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CBA4815E-A5C3-759E-CD75-9BCC044D4155}"/>
              </a:ext>
            </a:extLst>
          </p:cNvPr>
          <p:cNvGrpSpPr/>
          <p:nvPr/>
        </p:nvGrpSpPr>
        <p:grpSpPr>
          <a:xfrm>
            <a:off x="8633363" y="4096223"/>
            <a:ext cx="3177637" cy="866418"/>
            <a:chOff x="8633363" y="1756784"/>
            <a:chExt cx="3177637" cy="866418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xmlns="" id="{0B18CC4C-9ACE-C5BB-8D5A-0000E58C34E5}"/>
                </a:ext>
              </a:extLst>
            </p:cNvPr>
            <p:cNvGrpSpPr/>
            <p:nvPr/>
          </p:nvGrpSpPr>
          <p:grpSpPr>
            <a:xfrm>
              <a:off x="8633363" y="1756784"/>
              <a:ext cx="3177637" cy="866418"/>
              <a:chOff x="8633363" y="1834738"/>
              <a:chExt cx="3177637" cy="866418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A823545D-B714-BBAB-0F39-F360FD0DE1B7}"/>
                  </a:ext>
                </a:extLst>
              </p:cNvPr>
              <p:cNvSpPr txBox="1"/>
              <p:nvPr/>
            </p:nvSpPr>
            <p:spPr>
              <a:xfrm>
                <a:off x="8633363" y="1839382"/>
                <a:ext cx="1062841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0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</a:t>
                </a:r>
                <a:endParaRPr lang="en-US" sz="50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EB76BC72-B79C-8B9B-5F10-1C5ECD9EE1FF}"/>
                  </a:ext>
                </a:extLst>
              </p:cNvPr>
              <p:cNvSpPr txBox="1"/>
              <p:nvPr/>
            </p:nvSpPr>
            <p:spPr>
              <a:xfrm>
                <a:off x="9791204" y="1856826"/>
                <a:ext cx="201979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accent6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OTHERS</a:t>
                </a:r>
                <a:endParaRPr lang="en-US" sz="1000" dirty="0">
                  <a:solidFill>
                    <a:schemeClr val="accent6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xmlns="" id="{380BE917-F597-C0C3-35E2-7616ED89E189}"/>
                  </a:ext>
                </a:extLst>
              </p:cNvPr>
              <p:cNvSpPr/>
              <p:nvPr/>
            </p:nvSpPr>
            <p:spPr>
              <a:xfrm>
                <a:off x="8692739" y="1834738"/>
                <a:ext cx="955961" cy="831272"/>
              </a:xfrm>
              <a:prstGeom prst="rect">
                <a:avLst/>
              </a:prstGeom>
              <a:noFill/>
              <a:ln w="5715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xmlns="" id="{FC653F9C-042B-86E0-7CC6-EA47D22AECDF}"/>
                </a:ext>
              </a:extLst>
            </p:cNvPr>
            <p:cNvCxnSpPr/>
            <p:nvPr/>
          </p:nvCxnSpPr>
          <p:spPr>
            <a:xfrm>
              <a:off x="9904021" y="2582118"/>
              <a:ext cx="665018" cy="0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6D2936AF-F567-E6D3-3B35-8C2FB3653CF1}"/>
              </a:ext>
            </a:extLst>
          </p:cNvPr>
          <p:cNvGrpSpPr/>
          <p:nvPr/>
        </p:nvGrpSpPr>
        <p:grpSpPr>
          <a:xfrm>
            <a:off x="511427" y="1508719"/>
            <a:ext cx="3094712" cy="866418"/>
            <a:chOff x="8633363" y="1756784"/>
            <a:chExt cx="3094712" cy="866418"/>
          </a:xfrm>
        </p:grpSpPr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xmlns="" id="{02049963-5620-A64F-CAC5-56CC87943237}"/>
                </a:ext>
              </a:extLst>
            </p:cNvPr>
            <p:cNvGrpSpPr/>
            <p:nvPr/>
          </p:nvGrpSpPr>
          <p:grpSpPr>
            <a:xfrm>
              <a:off x="8633363" y="1756784"/>
              <a:ext cx="3094712" cy="866418"/>
              <a:chOff x="8633363" y="1834738"/>
              <a:chExt cx="3094712" cy="866418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xmlns="" id="{7EE00539-0C45-4CC2-9D1C-3CBCEA4105E5}"/>
                  </a:ext>
                </a:extLst>
              </p:cNvPr>
              <p:cNvSpPr txBox="1"/>
              <p:nvPr/>
            </p:nvSpPr>
            <p:spPr>
              <a:xfrm>
                <a:off x="8633363" y="1839382"/>
                <a:ext cx="1062841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0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</a:t>
                </a:r>
                <a:endParaRPr lang="en-US" sz="50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C65F7166-343F-812A-3E22-55B1FE8677DE}"/>
                  </a:ext>
                </a:extLst>
              </p:cNvPr>
              <p:cNvSpPr txBox="1"/>
              <p:nvPr/>
            </p:nvSpPr>
            <p:spPr>
              <a:xfrm>
                <a:off x="9791204" y="1856826"/>
                <a:ext cx="19368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accent2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LEARNING</a:t>
                </a:r>
                <a:endParaRPr lang="en-US" sz="1000" dirty="0">
                  <a:solidFill>
                    <a:schemeClr val="accent2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xmlns="" id="{9AD81A83-84B9-DA87-0DC4-4B98E8DAD23B}"/>
                  </a:ext>
                </a:extLst>
              </p:cNvPr>
              <p:cNvSpPr/>
              <p:nvPr/>
            </p:nvSpPr>
            <p:spPr>
              <a:xfrm>
                <a:off x="8692739" y="1834738"/>
                <a:ext cx="955961" cy="831272"/>
              </a:xfrm>
              <a:prstGeom prst="rect">
                <a:avLst/>
              </a:prstGeom>
              <a:noFill/>
              <a:ln w="571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xmlns="" id="{42205280-FED2-BCD3-089A-6D947C8528D2}"/>
                </a:ext>
              </a:extLst>
            </p:cNvPr>
            <p:cNvCxnSpPr/>
            <p:nvPr/>
          </p:nvCxnSpPr>
          <p:spPr>
            <a:xfrm>
              <a:off x="9904021" y="2582118"/>
              <a:ext cx="665018" cy="0"/>
            </a:xfrm>
            <a:prstGeom prst="line">
              <a:avLst/>
            </a:prstGeom>
            <a:ln w="571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99C5EAA5-2F65-BC77-5645-17FAADDB9316}"/>
              </a:ext>
            </a:extLst>
          </p:cNvPr>
          <p:cNvGrpSpPr/>
          <p:nvPr/>
        </p:nvGrpSpPr>
        <p:grpSpPr>
          <a:xfrm>
            <a:off x="511427" y="4096223"/>
            <a:ext cx="3094712" cy="866418"/>
            <a:chOff x="8633363" y="1756784"/>
            <a:chExt cx="3094712" cy="866418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F1407A56-48D8-15E0-9044-2066D2198DDE}"/>
                </a:ext>
              </a:extLst>
            </p:cNvPr>
            <p:cNvGrpSpPr/>
            <p:nvPr/>
          </p:nvGrpSpPr>
          <p:grpSpPr>
            <a:xfrm>
              <a:off x="8633363" y="1756784"/>
              <a:ext cx="3094712" cy="866418"/>
              <a:chOff x="8633363" y="1834738"/>
              <a:chExt cx="3094712" cy="866418"/>
            </a:xfrm>
          </p:grpSpPr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C6110938-71A0-4696-8E12-4DA719613A4C}"/>
                  </a:ext>
                </a:extLst>
              </p:cNvPr>
              <p:cNvSpPr txBox="1"/>
              <p:nvPr/>
            </p:nvSpPr>
            <p:spPr>
              <a:xfrm>
                <a:off x="8633363" y="1839382"/>
                <a:ext cx="1062841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5000" b="1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:endParaRPr lang="en-US" sz="50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2BC9303E-650C-0CE5-0EAB-4A41DC506967}"/>
                  </a:ext>
                </a:extLst>
              </p:cNvPr>
              <p:cNvSpPr txBox="1"/>
              <p:nvPr/>
            </p:nvSpPr>
            <p:spPr>
              <a:xfrm>
                <a:off x="9791204" y="1856826"/>
                <a:ext cx="193687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accent3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TASKS</a:t>
                </a:r>
                <a:endParaRPr lang="en-US" sz="1000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xmlns="" id="{7B63CFDB-57E6-B900-B517-12083506D7B7}"/>
                  </a:ext>
                </a:extLst>
              </p:cNvPr>
              <p:cNvSpPr/>
              <p:nvPr/>
            </p:nvSpPr>
            <p:spPr>
              <a:xfrm>
                <a:off x="8692739" y="1834738"/>
                <a:ext cx="955961" cy="831272"/>
              </a:xfrm>
              <a:prstGeom prst="rect">
                <a:avLst/>
              </a:prstGeom>
              <a:noFill/>
              <a:ln w="571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458172B0-1675-D94B-2BC1-49B5ECE92780}"/>
                </a:ext>
              </a:extLst>
            </p:cNvPr>
            <p:cNvCxnSpPr/>
            <p:nvPr/>
          </p:nvCxnSpPr>
          <p:spPr>
            <a:xfrm>
              <a:off x="9904021" y="2582118"/>
              <a:ext cx="665018" cy="0"/>
            </a:xfrm>
            <a:prstGeom prst="line">
              <a:avLst/>
            </a:prstGeom>
            <a:ln w="571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xmlns="" id="{3FB83FD5-B2E9-3AE8-66F9-390745AC0713}"/>
              </a:ext>
            </a:extLst>
          </p:cNvPr>
          <p:cNvCxnSpPr>
            <a:cxnSpLocks/>
          </p:cNvCxnSpPr>
          <p:nvPr/>
        </p:nvCxnSpPr>
        <p:spPr>
          <a:xfrm>
            <a:off x="523303" y="3599691"/>
            <a:ext cx="2772100" cy="0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xmlns="" id="{1C2959B2-6074-57C0-E89C-C4015EEE6455}"/>
              </a:ext>
            </a:extLst>
          </p:cNvPr>
          <p:cNvCxnSpPr>
            <a:cxnSpLocks/>
          </p:cNvCxnSpPr>
          <p:nvPr/>
        </p:nvCxnSpPr>
        <p:spPr>
          <a:xfrm>
            <a:off x="8633363" y="3599691"/>
            <a:ext cx="2772100" cy="0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1BD03861-1AE0-F19C-59F7-9B54C97835F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0556" b="76667" l="19844" r="28750">
                        <a14:foregroundMark x1="22708" y1="63519" x2="22708" y2="63519"/>
                      </a14:backgroundRemoval>
                    </a14:imgEffect>
                  </a14:imgLayer>
                </a14:imgProps>
              </a:ext>
            </a:extLst>
          </a:blip>
          <a:srcRect l="20032" t="61199" r="71250" b="22910"/>
          <a:stretch/>
        </p:blipFill>
        <p:spPr>
          <a:xfrm>
            <a:off x="4310685" y="1946351"/>
            <a:ext cx="921889" cy="94523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xmlns="" id="{79544D7C-822E-1DD1-57C4-17CE40CB228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630" b="45000" l="21719" r="31615">
                        <a14:foregroundMark x1="26510" y1="27778" x2="26510" y2="27778"/>
                        <a14:foregroundMark x1="24271" y1="32500" x2="24271" y2="32500"/>
                        <a14:foregroundMark x1="27969" y1="31389" x2="27969" y2="31389"/>
                        <a14:foregroundMark x1="28281" y1="35741" x2="28281" y2="35741"/>
                        <a14:foregroundMark x1="28073" y1="39630" x2="28073" y2="39630"/>
                        <a14:foregroundMark x1="25208" y1="35741" x2="25104" y2="35463"/>
                        <a14:foregroundMark x1="24167" y1="38704" x2="24167" y2="38704"/>
                        <a14:foregroundMark x1="25000" y1="40093" x2="25000" y2="40093"/>
                      </a14:backgroundRemoval>
                    </a14:imgEffect>
                  </a14:imgLayer>
                </a14:imgProps>
              </a:ext>
            </a:extLst>
          </a:blip>
          <a:srcRect l="22304" t="24583" r="69141" b="55982"/>
          <a:stretch/>
        </p:blipFill>
        <p:spPr>
          <a:xfrm>
            <a:off x="4330526" y="4069877"/>
            <a:ext cx="765349" cy="97805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188DFC08-E3CF-E743-EE4F-3B1BED58117A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47500" b="58241" l="75000" r="80417">
                        <a14:foregroundMark x1="76094" y1="50370" x2="76094" y2="50370"/>
                        <a14:foregroundMark x1="77188" y1="50093" x2="77188" y2="50093"/>
                        <a14:foregroundMark x1="77500" y1="51481" x2="77500" y2="51481"/>
                        <a14:foregroundMark x1="77500" y1="52778" x2="77500" y2="52778"/>
                        <a14:foregroundMark x1="76250" y1="52870" x2="76250" y2="52870"/>
                        <a14:foregroundMark x1="76250" y1="51667" x2="76250" y2="51667"/>
                      </a14:backgroundRemoval>
                    </a14:imgEffect>
                  </a14:imgLayer>
                </a14:imgProps>
              </a:ext>
            </a:extLst>
          </a:blip>
          <a:srcRect l="75469" t="48286" r="19691" b="41840"/>
          <a:stretch/>
        </p:blipFill>
        <p:spPr>
          <a:xfrm>
            <a:off x="6505753" y="2036541"/>
            <a:ext cx="712195" cy="81736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1AFDEEBD-EF42-21BC-F579-7A268D21AE3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3889" b="46481" l="23229" r="38073"/>
                    </a14:imgEffect>
                  </a14:imgLayer>
                </a14:imgProps>
              </a:ext>
            </a:extLst>
          </a:blip>
          <a:srcRect l="23984" t="24583" r="62266" b="54675"/>
          <a:stretch/>
        </p:blipFill>
        <p:spPr>
          <a:xfrm>
            <a:off x="6232678" y="3984585"/>
            <a:ext cx="1152665" cy="978056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546EECFA-610C-C159-0BF2-C25DD8BC4C08}"/>
              </a:ext>
            </a:extLst>
          </p:cNvPr>
          <p:cNvSpPr txBox="1"/>
          <p:nvPr/>
        </p:nvSpPr>
        <p:spPr>
          <a:xfrm>
            <a:off x="474778" y="2904723"/>
            <a:ext cx="3142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A2. PROCEDURE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03CD242A-16F7-5FB3-68E8-F4D94057684A}"/>
              </a:ext>
            </a:extLst>
          </p:cNvPr>
          <p:cNvSpPr txBox="1"/>
          <p:nvPr/>
        </p:nvSpPr>
        <p:spPr>
          <a:xfrm>
            <a:off x="489916" y="2535391"/>
            <a:ext cx="3142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A1. FUNDAMENTAL MODULE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511427" y="4989485"/>
            <a:ext cx="3295338" cy="392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B1. WORKBOOK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511427" y="5243497"/>
            <a:ext cx="3295338" cy="412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B2. ON JOB TRAINING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523303" y="5568616"/>
            <a:ext cx="3295338" cy="3305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B3. HSSE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511427" y="5858180"/>
            <a:ext cx="3295338" cy="3208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B4. IN-HOUSE TRAINING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8633363" y="2467607"/>
            <a:ext cx="2621843" cy="3465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C1. THEORETICAL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8633363" y="2747891"/>
            <a:ext cx="2555947" cy="3696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C2. PRACTICAL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8633363" y="3044231"/>
            <a:ext cx="2525673" cy="4043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C3. INTERVIEW</a:t>
            </a:r>
            <a:endParaRPr lang="en-MY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8633363" y="5037040"/>
            <a:ext cx="3288854" cy="5704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363" indent="-360363"/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D1. OTHER REQUIRED DOCUMENTATION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xmlns="" id="{DEAD308D-BD70-3B39-68B2-13B131DD8F08}"/>
              </a:ext>
            </a:extLst>
          </p:cNvPr>
          <p:cNvSpPr/>
          <p:nvPr/>
        </p:nvSpPr>
        <p:spPr>
          <a:xfrm>
            <a:off x="8656027" y="5644880"/>
            <a:ext cx="2581646" cy="4265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MY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D2. WEEKLY REPORT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1739" y="322373"/>
            <a:ext cx="20900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4000" dirty="0">
                <a:latin typeface="Arial Black" panose="020B0A04020102020204" pitchFamily="34" charset="0"/>
              </a:rPr>
              <a:t>+</a:t>
            </a:r>
            <a:endParaRPr lang="en-MY" dirty="0">
              <a:latin typeface="Arial Black" panose="020B0A040201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5"/>
          <a:srcRect l="69576" t="30476" r="17701" b="57738"/>
          <a:stretch/>
        </p:blipFill>
        <p:spPr>
          <a:xfrm>
            <a:off x="7857755" y="258264"/>
            <a:ext cx="2185942" cy="113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3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41" grpId="0"/>
      <p:bldP spid="42" grpId="0"/>
      <p:bldP spid="44" grpId="0"/>
      <p:bldP spid="45" grpId="0"/>
      <p:bldP spid="46" grpId="0"/>
      <p:bldP spid="48" grpId="0"/>
      <p:bldP spid="50" grpId="0"/>
      <p:bldP spid="54" grpId="0"/>
      <p:bldP spid="5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A. Mobile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9" y="1518103"/>
            <a:ext cx="510879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i="0" dirty="0">
                <a:effectLst/>
                <a:latin typeface="Google Sans"/>
              </a:rPr>
              <a:t>1. First, locate and launch your Google Play Store app. </a:t>
            </a:r>
            <a:endParaRPr lang="en-US" dirty="0">
              <a:latin typeface="Google Sans"/>
            </a:endParaRPr>
          </a:p>
        </p:txBody>
      </p:sp>
      <p:pic>
        <p:nvPicPr>
          <p:cNvPr id="6" name="Picture 2" descr="Google Play Logo, symbol, meaning, history, PNG, brand">
            <a:extLst>
              <a:ext uri="{FF2B5EF4-FFF2-40B4-BE49-F238E27FC236}">
                <a16:creationId xmlns:a16="http://schemas.microsoft.com/office/drawing/2014/main" xmlns="" id="{DC9ECE72-1738-E34A-18D5-784EAFAF87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13" b="26326"/>
          <a:stretch/>
        </p:blipFill>
        <p:spPr bwMode="auto">
          <a:xfrm>
            <a:off x="1705655" y="3033337"/>
            <a:ext cx="4158116" cy="11287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pic>
        <p:nvPicPr>
          <p:cNvPr id="8" name="Picture 4" descr="Moodle - Apps on Google Play">
            <a:extLst>
              <a:ext uri="{FF2B5EF4-FFF2-40B4-BE49-F238E27FC236}">
                <a16:creationId xmlns:a16="http://schemas.microsoft.com/office/drawing/2014/main" xmlns="" id="{5BF7B54F-A5D9-BDB9-C04D-EF9BA1080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087" y="2365927"/>
            <a:ext cx="2757557" cy="27575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D392069-F324-2F86-9FEB-2EF0C0C94A89}"/>
              </a:ext>
            </a:extLst>
          </p:cNvPr>
          <p:cNvSpPr txBox="1"/>
          <p:nvPr/>
        </p:nvSpPr>
        <p:spPr>
          <a:xfrm>
            <a:off x="6695268" y="1360892"/>
            <a:ext cx="63064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Google Sans"/>
              </a:rPr>
              <a:t>2. Google Play Store and Downloading Moodle Mobile</a:t>
            </a:r>
          </a:p>
          <a:p>
            <a:r>
              <a:rPr lang="en-US" dirty="0">
                <a:latin typeface="Google Sans"/>
              </a:rPr>
              <a:t>3. Next, Search for the "Moodle" app.</a:t>
            </a:r>
            <a:endParaRPr lang="en-MY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2475E12-A935-0E0A-C5A9-D71D957C2EF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4428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A. Mobile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8" y="1518103"/>
            <a:ext cx="4499202" cy="92333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  <a:r>
              <a:rPr lang="en-US" sz="1800" dirty="0"/>
              <a:t>. On the Moodle app page, Tap the green "INSTALL" button to download and install Moodle.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F827B12-37EB-BF24-0130-049D3FA0BC81}"/>
              </a:ext>
            </a:extLst>
          </p:cNvPr>
          <p:cNvSpPr txBox="1"/>
          <p:nvPr/>
        </p:nvSpPr>
        <p:spPr>
          <a:xfrm>
            <a:off x="6982690" y="1488594"/>
            <a:ext cx="44992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latin typeface="Google Sans"/>
              </a:rPr>
              <a:t>5. </a:t>
            </a:r>
            <a:r>
              <a:rPr lang="en-US" sz="1800" dirty="0">
                <a:latin typeface="Google Sans"/>
              </a:rPr>
              <a:t>Once the app is finished installing, tap the green "OPEN" button to launch the app</a:t>
            </a:r>
            <a:endParaRPr lang="en-MY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5AD67D5-6D1C-000C-040A-D11B4CFB660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A96642FC-0978-9C1E-FE63-60DDA3410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598" y="2636972"/>
            <a:ext cx="4858324" cy="14085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FDE00C4-D83A-8796-3973-99F538ACB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028" y="2608497"/>
            <a:ext cx="4981428" cy="14842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832200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A. Mobile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7" y="1518103"/>
            <a:ext cx="4804003" cy="424731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/>
              <a:t>6. When starting Moodle for the first time, we recommend allowing notifications if Moodle Mobile requests it so you can be notified of course events.</a:t>
            </a:r>
          </a:p>
          <a:p>
            <a:endParaRPr lang="en-US" dirty="0"/>
          </a:p>
          <a:p>
            <a:r>
              <a:rPr lang="en-US" sz="1800" dirty="0"/>
              <a:t>7. When starting Moodle for the first time, we recommend allowing notifications if Moodle Mobile requests it so you can be notified of course events.</a:t>
            </a:r>
          </a:p>
          <a:p>
            <a:endParaRPr lang="en-US" sz="1800" dirty="0"/>
          </a:p>
          <a:p>
            <a:r>
              <a:rPr lang="en-US" sz="1800" dirty="0">
                <a:latin typeface="Google Sans"/>
              </a:rPr>
              <a:t>8. On the first launch, the App will request the web address of our Moodle site. Type </a:t>
            </a:r>
            <a:r>
              <a:rPr lang="en-US" sz="1800" dirty="0">
                <a:latin typeface="Google Sans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https://cms.neudimension.com</a:t>
            </a:r>
            <a:r>
              <a:rPr lang="en-US" sz="1800" dirty="0">
                <a:latin typeface="Google Sans"/>
              </a:rPr>
              <a:t> and then press the “CONNECT!” button below.</a:t>
            </a:r>
            <a:endParaRPr lang="en-MY" sz="1800" dirty="0">
              <a:latin typeface="Google Sans"/>
            </a:endParaRPr>
          </a:p>
          <a:p>
            <a:endParaRPr lang="en-US" sz="180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5AD67D5-6D1C-000C-040A-D11B4CFB660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0FDE00C4-D83A-8796-3973-99F538ACBC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028" y="4118183"/>
            <a:ext cx="4981428" cy="14842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3D75E42-0C05-3495-56D3-13E9ADD830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36" b="59380"/>
          <a:stretch/>
        </p:blipFill>
        <p:spPr>
          <a:xfrm>
            <a:off x="7828349" y="1658173"/>
            <a:ext cx="2750785" cy="19835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21193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A. Mobile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7" y="1518103"/>
            <a:ext cx="4804003" cy="20313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/>
              <a:t>9. Now that we are on the Moodle website in the mobile apps on your device, we must log in.</a:t>
            </a:r>
          </a:p>
          <a:p>
            <a:endParaRPr lang="en-US" sz="1800" dirty="0"/>
          </a:p>
          <a:p>
            <a:r>
              <a:rPr lang="en-US" dirty="0"/>
              <a:t>10. </a:t>
            </a:r>
            <a:r>
              <a:rPr lang="en-US" sz="1800" dirty="0">
                <a:latin typeface="Google Sans"/>
              </a:rPr>
              <a:t>Next, type the same username and password you would use to log into Moodle on the computer. </a:t>
            </a:r>
            <a:r>
              <a:rPr lang="en-US" sz="1800" dirty="0"/>
              <a:t> </a:t>
            </a:r>
            <a:endParaRPr lang="en-MY" sz="1800" dirty="0"/>
          </a:p>
          <a:p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5AD67D5-6D1C-000C-040A-D11B4CFB660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ADE8345-229C-AC50-42EE-BC47B8D905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73" b="33501"/>
          <a:stretch/>
        </p:blipFill>
        <p:spPr>
          <a:xfrm>
            <a:off x="7585307" y="1374508"/>
            <a:ext cx="3467096" cy="45968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58025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A. Mobile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7" y="1518103"/>
            <a:ext cx="4804003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11. </a:t>
            </a:r>
            <a:r>
              <a:rPr lang="en-US" sz="1800" dirty="0"/>
              <a:t>If your credentials are correct, pressing the “Sign In” button should automatically transfer you back to the Moodle Mobile app within a few seconds.</a:t>
            </a:r>
            <a:endParaRPr lang="en-MY" sz="1800" dirty="0"/>
          </a:p>
          <a:p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5AD67D5-6D1C-000C-040A-D11B4CFB660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6B1AB94-6F3E-DC1C-64ED-21F5B6B035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8" b="31852"/>
          <a:stretch/>
        </p:blipFill>
        <p:spPr>
          <a:xfrm>
            <a:off x="6390469" y="871772"/>
            <a:ext cx="3862775" cy="4690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785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B. Website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9" y="1518103"/>
            <a:ext cx="510879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i="0" dirty="0">
                <a:effectLst/>
                <a:latin typeface="Google Sans"/>
              </a:rPr>
              <a:t>1. </a:t>
            </a:r>
            <a:r>
              <a:rPr lang="en-US" sz="1800" dirty="0"/>
              <a:t>Receive information about username and password details for CMS login for the MIS parties.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D392069-F324-2F86-9FEB-2EF0C0C94A89}"/>
              </a:ext>
            </a:extLst>
          </p:cNvPr>
          <p:cNvSpPr txBox="1"/>
          <p:nvPr/>
        </p:nvSpPr>
        <p:spPr>
          <a:xfrm>
            <a:off x="6695268" y="1518102"/>
            <a:ext cx="53036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Google Sans"/>
              </a:rPr>
              <a:t>2. Next, click the URL link that has been given by the MIS parties</a:t>
            </a:r>
            <a:endParaRPr lang="en-MY" sz="1800" dirty="0">
              <a:latin typeface="Google San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2475E12-A935-0E0A-C5A9-D71D957C2EF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BD494E5-FDEC-DAF5-5DCA-F6FB9530D6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48" y="2396283"/>
            <a:ext cx="4976580" cy="269684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E33A11A-DA78-29F6-0EA4-BD2181D85A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268" y="2347131"/>
            <a:ext cx="4976580" cy="279514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8886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B. Website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9" y="1518103"/>
            <a:ext cx="5108798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3</a:t>
            </a:r>
            <a:r>
              <a:rPr lang="en-US" sz="1800" dirty="0"/>
              <a:t>. By clicking the link, you will go straight to the CMS login page.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D392069-F324-2F86-9FEB-2EF0C0C94A89}"/>
              </a:ext>
            </a:extLst>
          </p:cNvPr>
          <p:cNvSpPr txBox="1"/>
          <p:nvPr/>
        </p:nvSpPr>
        <p:spPr>
          <a:xfrm>
            <a:off x="6695268" y="1518102"/>
            <a:ext cx="53036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Google Sans"/>
              </a:rPr>
              <a:t>4. Next, insert your CMS login account details and click “Log in” .</a:t>
            </a:r>
            <a:endParaRPr lang="en-MY" sz="1800" dirty="0">
              <a:latin typeface="Google San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22475E12-A935-0E0A-C5A9-D71D957C2EF1}"/>
              </a:ext>
            </a:extLst>
          </p:cNvPr>
          <p:cNvCxnSpPr/>
          <p:nvPr/>
        </p:nvCxnSpPr>
        <p:spPr>
          <a:xfrm>
            <a:off x="6248396" y="1518103"/>
            <a:ext cx="0" cy="445320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D978621-4E41-F674-889C-AC60CF8F98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3490" y="2347131"/>
            <a:ext cx="3524666" cy="33622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65ED52C-BF25-A65D-804B-EAB9459E75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27"/>
          <a:stretch/>
        </p:blipFill>
        <p:spPr>
          <a:xfrm>
            <a:off x="7339606" y="2339351"/>
            <a:ext cx="3524666" cy="281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345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xmlns="" id="{5E42A6E3-9EAA-EB66-B9A2-13856D48EE66}"/>
              </a:ext>
            </a:extLst>
          </p:cNvPr>
          <p:cNvSpPr>
            <a:spLocks noGrp="1"/>
          </p:cNvSpPr>
          <p:nvPr/>
        </p:nvSpPr>
        <p:spPr>
          <a:xfrm>
            <a:off x="1327728" y="0"/>
            <a:ext cx="9536544" cy="677965"/>
          </a:xfrm>
          <a:prstGeom prst="rect">
            <a:avLst/>
          </a:prstGeom>
        </p:spPr>
        <p:txBody>
          <a:bodyPr vert="horz" lIns="36000" tIns="0" rIns="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6D3B4F"/>
                </a:solidFill>
              </a:rPr>
              <a:t>How to install/use CMS (Application/Web)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9F55D20-3105-69BC-25FD-61E0322BCC51}"/>
              </a:ext>
            </a:extLst>
          </p:cNvPr>
          <p:cNvSpPr txBox="1"/>
          <p:nvPr/>
        </p:nvSpPr>
        <p:spPr>
          <a:xfrm>
            <a:off x="692728" y="871772"/>
            <a:ext cx="3228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600" b="1" dirty="0"/>
              <a:t>B. Website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27BADF0-3A12-5C1B-CA97-5FAEC6F5DFA1}"/>
              </a:ext>
            </a:extLst>
          </p:cNvPr>
          <p:cNvSpPr txBox="1"/>
          <p:nvPr/>
        </p:nvSpPr>
        <p:spPr>
          <a:xfrm>
            <a:off x="1139599" y="1518103"/>
            <a:ext cx="5108798" cy="20313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1800" dirty="0"/>
              <a:t>5. After being transferred to the Moodle Mobile App, you should see your courses listed if you are successfully logged in. </a:t>
            </a:r>
          </a:p>
          <a:p>
            <a:pPr algn="just"/>
            <a:endParaRPr lang="en-US" dirty="0"/>
          </a:p>
          <a:p>
            <a:pPr algn="just"/>
            <a:r>
              <a:rPr lang="en-US" sz="1800" dirty="0"/>
              <a:t>6. </a:t>
            </a:r>
            <a:r>
              <a:rPr lang="en-US" sz="1800" dirty="0">
                <a:latin typeface="Google Sans"/>
              </a:rPr>
              <a:t>Congratulations, you are now ready to use Moodle on the go!</a:t>
            </a:r>
            <a:endParaRPr lang="en-MY" sz="1800" dirty="0">
              <a:latin typeface="Google Sans"/>
            </a:endParaRPr>
          </a:p>
          <a:p>
            <a:pPr algn="just"/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415B6BE-6C71-8F02-5047-0F86D96ED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5435" y="1518103"/>
            <a:ext cx="4899021" cy="290794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563608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365</TotalTime>
  <Words>854</Words>
  <Application>Microsoft Office PowerPoint</Application>
  <PresentationFormat>Widescreen</PresentationFormat>
  <Paragraphs>113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Courier New</vt:lpstr>
      <vt:lpstr>Google Sans</vt:lpstr>
      <vt:lpstr>Times New Roman</vt:lpstr>
      <vt:lpstr>Wingdings</vt:lpstr>
      <vt:lpstr>Office Theme</vt:lpstr>
      <vt:lpstr>COMPETENCY MANAGEMENT SYSTEM (CMS)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Microsoft account</cp:lastModifiedBy>
  <cp:revision>44</cp:revision>
  <dcterms:created xsi:type="dcterms:W3CDTF">2019-04-03T06:28:13Z</dcterms:created>
  <dcterms:modified xsi:type="dcterms:W3CDTF">2023-05-19T02:10:45Z</dcterms:modified>
</cp:coreProperties>
</file>