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2110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22520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34166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0495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1322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33415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62333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569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45321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31990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0451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287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27455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98381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16452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85956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02914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8A894-ECCE-4841-9B56-20459A4C5419}" type="datetimeFigureOut">
              <a:rPr lang="en-MY" smtClean="0"/>
              <a:t>25/7/2024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5464F-ED5E-4E30-A9B3-089EF02228D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28368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hs.uk/conditions/sciatica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back-pain/" TargetMode="External"/><Relationship Id="rId2" Type="http://schemas.openxmlformats.org/officeDocument/2006/relationships/hyperlink" Target="https://www.nhs.uk/conditions/sprains-and-strain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94EF3-E50D-4C3F-B39A-9FAC8EF8A2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SLIPPED DISK</a:t>
            </a:r>
            <a:br>
              <a:rPr lang="en-MY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MY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HERNIATED DISK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02DDA-D172-4457-A06F-DA4753A977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261972" cy="2100890"/>
          </a:xfrm>
        </p:spPr>
        <p:txBody>
          <a:bodyPr>
            <a:normAutofit/>
          </a:bodyPr>
          <a:lstStyle/>
          <a:p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1866724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0A22E4-C978-48E8-AB6E-C59AF146A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824" y="618565"/>
            <a:ext cx="8444752" cy="568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78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BC8C-D9FD-4238-BC56-7911D0AC1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</a:rPr>
              <a:t>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199DE8-20F4-4B99-9DA8-10F221B51E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 </a:t>
            </a:r>
            <a:r>
              <a:rPr lang="en-US" sz="2800" dirty="0">
                <a:solidFill>
                  <a:srgbClr val="FFFF00"/>
                </a:solidFill>
              </a:rPr>
              <a:t>soft cushion of tissue between the bones in your spine pushes out</a:t>
            </a:r>
            <a:r>
              <a:rPr lang="en-US" sz="2800" dirty="0"/>
              <a:t>. </a:t>
            </a:r>
          </a:p>
          <a:p>
            <a:r>
              <a:rPr lang="en-US" sz="2800" dirty="0"/>
              <a:t>It's painful if it presses on nerves. </a:t>
            </a:r>
          </a:p>
          <a:p>
            <a:r>
              <a:rPr lang="en-US" sz="2800" dirty="0"/>
              <a:t>It usually gets better slowly with rest, gentle exercise and painkillers.</a:t>
            </a:r>
            <a:endParaRPr lang="en-MY" sz="2800" dirty="0"/>
          </a:p>
        </p:txBody>
      </p:sp>
    </p:spTree>
    <p:extLst>
      <p:ext uri="{BB962C8B-B14F-4D97-AF65-F5344CB8AC3E}">
        <p14:creationId xmlns:p14="http://schemas.microsoft.com/office/powerpoint/2010/main" val="2428993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05971-E541-4CD2-8370-A8EC9CF55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</a:rPr>
              <a:t>SIGNS AND SYMPTOMS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DAD97-1043-4AF2-9473-FA0364064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/>
              <a:t>lower back pain</a:t>
            </a:r>
          </a:p>
          <a:p>
            <a:r>
              <a:rPr lang="en-US" sz="2800" dirty="0"/>
              <a:t>numbness or tingling in your shoulders, back, arms, hands, legs or feet</a:t>
            </a:r>
          </a:p>
          <a:p>
            <a:r>
              <a:rPr lang="en-US" sz="2800" dirty="0"/>
              <a:t>neck pain</a:t>
            </a:r>
          </a:p>
          <a:p>
            <a:r>
              <a:rPr lang="en-US" sz="2800" dirty="0"/>
              <a:t>problems bending or straightening your back</a:t>
            </a:r>
          </a:p>
          <a:p>
            <a:r>
              <a:rPr lang="en-US" sz="2800" dirty="0"/>
              <a:t>muscle weakness</a:t>
            </a:r>
          </a:p>
          <a:p>
            <a:r>
              <a:rPr lang="en-US" sz="2800" dirty="0"/>
              <a:t>pain in the buttocks, hips or legs if the disc is pressing on the sciatic nerve (</a:t>
            </a:r>
            <a:r>
              <a:rPr lang="en-US" sz="2800" dirty="0">
                <a:hlinkClick r:id="rId2"/>
              </a:rPr>
              <a:t>sciatica</a:t>
            </a:r>
            <a:r>
              <a:rPr lang="en-US" sz="2800" dirty="0"/>
              <a:t>)</a:t>
            </a:r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301703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254B7-1AD9-420C-A246-92CC780DB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</a:rPr>
              <a:t>CAUSES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AF3C1-4063-4F3F-8011-C5ACCBA31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252186"/>
          </a:xfrm>
        </p:spPr>
        <p:txBody>
          <a:bodyPr/>
          <a:lstStyle/>
          <a:p>
            <a:r>
              <a:rPr lang="en-US" sz="28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Sprain or strain</a:t>
            </a:r>
            <a:r>
              <a:rPr lang="en-US" sz="2800" dirty="0"/>
              <a:t>, but often there's no obvious reason.</a:t>
            </a:r>
          </a:p>
          <a:p>
            <a:r>
              <a:rPr lang="en-US" sz="2800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Back pain</a:t>
            </a:r>
            <a:r>
              <a:rPr lang="en-US" sz="2800" dirty="0"/>
              <a:t> is rarely caused by anything serious.</a:t>
            </a:r>
          </a:p>
          <a:p>
            <a:r>
              <a:rPr lang="en-US" sz="2800" dirty="0"/>
              <a:t>ageing</a:t>
            </a:r>
          </a:p>
          <a:p>
            <a:r>
              <a:rPr lang="en-US" sz="2800" dirty="0"/>
              <a:t>exercising too hard</a:t>
            </a:r>
          </a:p>
          <a:p>
            <a:r>
              <a:rPr lang="en-US" sz="2800" dirty="0"/>
              <a:t>lifting heavy objects the wrong way</a:t>
            </a:r>
          </a:p>
          <a:p>
            <a:r>
              <a:rPr lang="en-US" sz="2800" dirty="0"/>
              <a:t>vibration from driving or operating machinery</a:t>
            </a:r>
          </a:p>
          <a:p>
            <a:r>
              <a:rPr lang="en-US" sz="2800" dirty="0"/>
              <a:t>being inactive or </a:t>
            </a:r>
            <a:r>
              <a:rPr lang="en-US" sz="2800" dirty="0">
                <a:solidFill>
                  <a:srgbClr val="FF0000"/>
                </a:solidFill>
              </a:rPr>
              <a:t>overweight</a:t>
            </a:r>
          </a:p>
          <a:p>
            <a:pPr marL="0" indent="0">
              <a:buNone/>
            </a:pP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07251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C964C-E84B-4BFB-AB55-501DF1E58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</a:rPr>
              <a:t>PREVENTIONS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582CB-0E2E-46C6-894C-AE36A5A5D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Keep active – take regular exercise</a:t>
            </a:r>
          </a:p>
          <a:p>
            <a:r>
              <a:rPr lang="en-US" sz="2800" dirty="0"/>
              <a:t>Use a safe technique when lifting heavy objects </a:t>
            </a:r>
            <a:r>
              <a:rPr lang="en-US" sz="2800" b="1" dirty="0">
                <a:solidFill>
                  <a:srgbClr val="FF0000"/>
                </a:solidFill>
              </a:rPr>
              <a:t>(BODY MECHANICS)</a:t>
            </a:r>
          </a:p>
          <a:p>
            <a:endParaRPr lang="en-US" sz="2800" dirty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060052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7E12A-13D0-40BA-A967-27D9F9509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>
                <a:solidFill>
                  <a:srgbClr val="FF0000"/>
                </a:solidFill>
              </a:rPr>
              <a:t>TREATMENTS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4477B-DF24-4D1C-AB9B-0C68F7F58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sz="2800" dirty="0"/>
              <a:t>Keep active- gradually increase activity level.</a:t>
            </a:r>
          </a:p>
          <a:p>
            <a:r>
              <a:rPr lang="en-MY" sz="2800" dirty="0"/>
              <a:t>Medications- NSAID, Steroid etc.</a:t>
            </a:r>
          </a:p>
          <a:p>
            <a:r>
              <a:rPr lang="en-MY" sz="2800" dirty="0"/>
              <a:t>Physiotherapy</a:t>
            </a:r>
          </a:p>
          <a:p>
            <a:r>
              <a:rPr lang="en-MY" sz="2800" dirty="0"/>
              <a:t>Surgery- Discectomy, Laminectomy</a:t>
            </a:r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94224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51ED6-5FF5-4B0E-A037-35042F110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6157" y="2888531"/>
            <a:ext cx="9613861" cy="1696916"/>
          </a:xfrm>
        </p:spPr>
        <p:txBody>
          <a:bodyPr>
            <a:normAutofit fontScale="90000"/>
          </a:bodyPr>
          <a:lstStyle/>
          <a:p>
            <a:pPr algn="ctr"/>
            <a:r>
              <a:rPr lang="en-MY" sz="6000" dirty="0">
                <a:solidFill>
                  <a:srgbClr val="FF0000"/>
                </a:solidFill>
              </a:rPr>
              <a:t>Thank You</a:t>
            </a:r>
            <a:br>
              <a:rPr lang="en-MY" sz="6000" dirty="0">
                <a:solidFill>
                  <a:srgbClr val="FF0000"/>
                </a:solidFill>
              </a:rPr>
            </a:br>
            <a:r>
              <a:rPr lang="en-MY" sz="6000" dirty="0">
                <a:solidFill>
                  <a:srgbClr val="FF0000"/>
                </a:solidFill>
              </a:rPr>
              <a:t>Any Questions</a:t>
            </a:r>
            <a:r>
              <a:rPr lang="en-MY" sz="6700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74408619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45</TotalTime>
  <Words>178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Tahoma</vt:lpstr>
      <vt:lpstr>Trebuchet MS</vt:lpstr>
      <vt:lpstr>Berlin</vt:lpstr>
      <vt:lpstr>SLIPPED DISK HERNIATED DISK</vt:lpstr>
      <vt:lpstr>PowerPoint Presentation</vt:lpstr>
      <vt:lpstr>OVERVIEW</vt:lpstr>
      <vt:lpstr>SIGNS AND SYMPTOMS</vt:lpstr>
      <vt:lpstr>CAUSES</vt:lpstr>
      <vt:lpstr>PREVENTIONS</vt:lpstr>
      <vt:lpstr>TREATMENTS</vt:lpstr>
      <vt:lpstr>Thank You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SLIPPED DISK HERNIATED DISK</dc:title>
  <dc:creator>Matco</dc:creator>
  <cp:lastModifiedBy>Eldrian Juil eon</cp:lastModifiedBy>
  <cp:revision>15</cp:revision>
  <dcterms:created xsi:type="dcterms:W3CDTF">2022-05-28T00:43:30Z</dcterms:created>
  <dcterms:modified xsi:type="dcterms:W3CDTF">2024-07-25T01:22:16Z</dcterms:modified>
</cp:coreProperties>
</file>