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1" r:id="rId4"/>
    <p:sldId id="259" r:id="rId5"/>
    <p:sldId id="258" r:id="rId6"/>
    <p:sldId id="260" r:id="rId7"/>
    <p:sldId id="262" r:id="rId8"/>
    <p:sldId id="263" r:id="rId9"/>
    <p:sldId id="264" r:id="rId10"/>
    <p:sldId id="266" r:id="rId11"/>
    <p:sldId id="267" r:id="rId12"/>
    <p:sldId id="265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65" d="100"/>
          <a:sy n="65" d="100"/>
        </p:scale>
        <p:origin x="724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hyperlink" Target="https://graphicdesign.stackexchange.com/questions/42913/lighter-colors-without-ending-up-with-pastel" TargetMode="External"/><Relationship Id="rId9" Type="http://schemas.openxmlformats.org/officeDocument/2006/relationships/image" Target="../media/image7.png"/></Relationships>
</file>

<file path=ppt/slideLayouts/_rels/slideLayout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9.png"/><Relationship Id="rId7" Type="http://schemas.openxmlformats.org/officeDocument/2006/relationships/image" Target="../media/image1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hyperlink" Target="https://graphicdesign.stackexchange.com/questions/42913/lighter-colors-without-ending-up-with-pastel" TargetMode="External"/><Relationship Id="rId9" Type="http://schemas.openxmlformats.org/officeDocument/2006/relationships/image" Target="../media/image14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27">
            <a:extLst>
              <a:ext uri="{FF2B5EF4-FFF2-40B4-BE49-F238E27FC236}">
                <a16:creationId xmlns:a16="http://schemas.microsoft.com/office/drawing/2014/main" id="{5BE2707C-6D77-498A-8BFB-FE05E4F3ED6A}"/>
              </a:ext>
            </a:extLst>
          </p:cNvPr>
          <p:cNvSpPr/>
          <p:nvPr/>
        </p:nvSpPr>
        <p:spPr>
          <a:xfrm>
            <a:off x="2047161" y="-5619"/>
            <a:ext cx="1187356" cy="6863619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MY" dirty="0"/>
              <a:t>`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7C0C7DF0-5FF5-4820-9FB3-AA6DFAE249BF}"/>
              </a:ext>
            </a:extLst>
          </p:cNvPr>
          <p:cNvSpPr/>
          <p:nvPr/>
        </p:nvSpPr>
        <p:spPr>
          <a:xfrm rot="5400000">
            <a:off x="5764895" y="428287"/>
            <a:ext cx="642190" cy="12212013"/>
          </a:xfrm>
          <a:prstGeom prst="rect">
            <a:avLst/>
          </a:prstGeom>
          <a:gradFill flip="none" rotWithShape="1">
            <a:gsLst>
              <a:gs pos="0">
                <a:srgbClr val="7030A0"/>
              </a:gs>
              <a:gs pos="50000">
                <a:srgbClr val="F77F24"/>
              </a:gs>
              <a:gs pos="64000">
                <a:srgbClr val="FBBF92"/>
              </a:gs>
              <a:gs pos="87000">
                <a:schemeClr val="bg1"/>
              </a:gs>
              <a:gs pos="95000">
                <a:schemeClr val="bg1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MY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8723" y="1337630"/>
            <a:ext cx="9144000" cy="2387600"/>
          </a:xfrm>
        </p:spPr>
        <p:txBody>
          <a:bodyPr anchor="b"/>
          <a:lstStyle>
            <a:lvl1pPr algn="ctr">
              <a:defRPr sz="6000"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</a:defRPr>
            </a:lvl1pPr>
          </a:lstStyle>
          <a:p>
            <a:r>
              <a:rPr lang="en-US"/>
              <a:t>Click to edit Master title style</a:t>
            </a:r>
            <a:endParaRPr lang="en-MY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1508723" y="3730418"/>
            <a:ext cx="9144000" cy="1655762"/>
          </a:xfrm>
        </p:spPr>
        <p:txBody>
          <a:bodyPr/>
          <a:lstStyle>
            <a:lvl1pPr marL="0" indent="0" algn="ctr">
              <a:buNone/>
              <a:defRPr sz="2400" baseline="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Presented by </a:t>
            </a:r>
            <a:endParaRPr lang="en-MY" dirty="0"/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4875C8E5-08B7-4584-80B2-2FDB4AAE3E7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79585" y="135405"/>
            <a:ext cx="1852169" cy="747828"/>
          </a:xfrm>
          <a:prstGeom prst="rect">
            <a:avLst/>
          </a:prstGeom>
          <a:effectLst>
            <a:glow rad="101600">
              <a:schemeClr val="bg1">
                <a:alpha val="60000"/>
              </a:schemeClr>
            </a:glow>
          </a:effectLst>
        </p:spPr>
      </p:pic>
      <p:grpSp>
        <p:nvGrpSpPr>
          <p:cNvPr id="21" name="Group 20">
            <a:extLst>
              <a:ext uri="{FF2B5EF4-FFF2-40B4-BE49-F238E27FC236}">
                <a16:creationId xmlns:a16="http://schemas.microsoft.com/office/drawing/2014/main" id="{3D4C1626-F80E-4271-9D02-C5A17CA33BDC}"/>
              </a:ext>
            </a:extLst>
          </p:cNvPr>
          <p:cNvGrpSpPr/>
          <p:nvPr/>
        </p:nvGrpSpPr>
        <p:grpSpPr>
          <a:xfrm rot="5400000">
            <a:off x="2449512" y="3713073"/>
            <a:ext cx="684564" cy="5627004"/>
            <a:chOff x="315560" y="420739"/>
            <a:chExt cx="2026105" cy="7470818"/>
          </a:xfrm>
        </p:grpSpPr>
        <p:pic>
          <p:nvPicPr>
            <p:cNvPr id="22" name="Picture 21">
              <a:extLst>
                <a:ext uri="{FF2B5EF4-FFF2-40B4-BE49-F238E27FC236}">
                  <a16:creationId xmlns:a16="http://schemas.microsoft.com/office/drawing/2014/main" id="{378CF688-39C5-4887-B830-CFD44DFAA32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4"/>
                </a:ext>
              </a:extLst>
            </a:blip>
            <a:srcRect l="17895" t="-977" b="1"/>
            <a:stretch/>
          </p:blipFill>
          <p:spPr>
            <a:xfrm>
              <a:off x="372929" y="420739"/>
              <a:ext cx="1936610" cy="2025941"/>
            </a:xfrm>
            <a:prstGeom prst="rect">
              <a:avLst/>
            </a:prstGeom>
          </p:spPr>
        </p:pic>
        <p:pic>
          <p:nvPicPr>
            <p:cNvPr id="23" name="Picture 22">
              <a:extLst>
                <a:ext uri="{FF2B5EF4-FFF2-40B4-BE49-F238E27FC236}">
                  <a16:creationId xmlns:a16="http://schemas.microsoft.com/office/drawing/2014/main" id="{56E627CA-7D24-4BF9-928B-2C25E466266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4"/>
                </a:ext>
              </a:extLst>
            </a:blip>
            <a:srcRect l="17895"/>
            <a:stretch/>
          </p:blipFill>
          <p:spPr>
            <a:xfrm flipV="1">
              <a:off x="327278" y="2446677"/>
              <a:ext cx="1992743" cy="2050890"/>
            </a:xfrm>
            <a:prstGeom prst="rect">
              <a:avLst/>
            </a:prstGeom>
          </p:spPr>
        </p:pic>
        <p:pic>
          <p:nvPicPr>
            <p:cNvPr id="24" name="Picture 23">
              <a:extLst>
                <a:ext uri="{FF2B5EF4-FFF2-40B4-BE49-F238E27FC236}">
                  <a16:creationId xmlns:a16="http://schemas.microsoft.com/office/drawing/2014/main" id="{7F63D5EE-9002-467E-B12E-6C32DBFA632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4"/>
                </a:ext>
              </a:extLst>
            </a:blip>
            <a:srcRect l="17895"/>
            <a:stretch/>
          </p:blipFill>
          <p:spPr>
            <a:xfrm>
              <a:off x="327274" y="4493166"/>
              <a:ext cx="1992747" cy="2050892"/>
            </a:xfrm>
            <a:prstGeom prst="rect">
              <a:avLst/>
            </a:prstGeom>
          </p:spPr>
        </p:pic>
        <p:pic>
          <p:nvPicPr>
            <p:cNvPr id="25" name="Picture 24">
              <a:extLst>
                <a:ext uri="{FF2B5EF4-FFF2-40B4-BE49-F238E27FC236}">
                  <a16:creationId xmlns:a16="http://schemas.microsoft.com/office/drawing/2014/main" id="{73A93647-93EC-4C39-92C4-E30FADFEED6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4"/>
                </a:ext>
              </a:extLst>
            </a:blip>
            <a:srcRect l="17896" t="35274"/>
            <a:stretch/>
          </p:blipFill>
          <p:spPr>
            <a:xfrm flipV="1">
              <a:off x="315560" y="6541856"/>
              <a:ext cx="2026105" cy="1349701"/>
            </a:xfrm>
            <a:prstGeom prst="rect">
              <a:avLst/>
            </a:prstGeom>
          </p:spPr>
        </p:pic>
      </p:grpSp>
      <p:grpSp>
        <p:nvGrpSpPr>
          <p:cNvPr id="26" name="Group 25">
            <a:extLst>
              <a:ext uri="{FF2B5EF4-FFF2-40B4-BE49-F238E27FC236}">
                <a16:creationId xmlns:a16="http://schemas.microsoft.com/office/drawing/2014/main" id="{7FE90906-BE41-40C5-83EE-0C03B2ACEBD4}"/>
              </a:ext>
            </a:extLst>
          </p:cNvPr>
          <p:cNvGrpSpPr/>
          <p:nvPr/>
        </p:nvGrpSpPr>
        <p:grpSpPr>
          <a:xfrm rot="5400000">
            <a:off x="8367656" y="3420882"/>
            <a:ext cx="684564" cy="6247386"/>
            <a:chOff x="315562" y="405788"/>
            <a:chExt cx="2026105" cy="8199384"/>
          </a:xfrm>
        </p:grpSpPr>
        <p:pic>
          <p:nvPicPr>
            <p:cNvPr id="27" name="Picture 26">
              <a:extLst>
                <a:ext uri="{FF2B5EF4-FFF2-40B4-BE49-F238E27FC236}">
                  <a16:creationId xmlns:a16="http://schemas.microsoft.com/office/drawing/2014/main" id="{88B11A50-3C27-4D7A-9632-D12C8301F29D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4"/>
                </a:ext>
              </a:extLst>
            </a:blip>
            <a:srcRect l="17895" t="-2220"/>
            <a:stretch/>
          </p:blipFill>
          <p:spPr>
            <a:xfrm>
              <a:off x="338100" y="405788"/>
              <a:ext cx="1949458" cy="2050891"/>
            </a:xfrm>
            <a:prstGeom prst="rect">
              <a:avLst/>
            </a:prstGeom>
          </p:spPr>
        </p:pic>
        <p:pic>
          <p:nvPicPr>
            <p:cNvPr id="29" name="Picture 28">
              <a:extLst>
                <a:ext uri="{FF2B5EF4-FFF2-40B4-BE49-F238E27FC236}">
                  <a16:creationId xmlns:a16="http://schemas.microsoft.com/office/drawing/2014/main" id="{A71B7B83-9ECD-4A87-9769-2376AD19D44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4"/>
                </a:ext>
              </a:extLst>
            </a:blip>
            <a:srcRect l="17895"/>
            <a:stretch/>
          </p:blipFill>
          <p:spPr>
            <a:xfrm flipV="1">
              <a:off x="327276" y="2456678"/>
              <a:ext cx="1992743" cy="2050890"/>
            </a:xfrm>
            <a:prstGeom prst="rect">
              <a:avLst/>
            </a:prstGeom>
          </p:spPr>
        </p:pic>
        <p:pic>
          <p:nvPicPr>
            <p:cNvPr id="30" name="Picture 29">
              <a:extLst>
                <a:ext uri="{FF2B5EF4-FFF2-40B4-BE49-F238E27FC236}">
                  <a16:creationId xmlns:a16="http://schemas.microsoft.com/office/drawing/2014/main" id="{CED7B2F0-6CC9-4D11-ADF0-D5FE9D20B64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4"/>
                </a:ext>
              </a:extLst>
            </a:blip>
            <a:srcRect l="17895"/>
            <a:stretch/>
          </p:blipFill>
          <p:spPr>
            <a:xfrm>
              <a:off x="327274" y="4503167"/>
              <a:ext cx="1992746" cy="2050891"/>
            </a:xfrm>
            <a:prstGeom prst="rect">
              <a:avLst/>
            </a:prstGeom>
          </p:spPr>
        </p:pic>
        <p:pic>
          <p:nvPicPr>
            <p:cNvPr id="31" name="Picture 30">
              <a:extLst>
                <a:ext uri="{FF2B5EF4-FFF2-40B4-BE49-F238E27FC236}">
                  <a16:creationId xmlns:a16="http://schemas.microsoft.com/office/drawing/2014/main" id="{D9AB5B13-61AA-4ABA-8D44-91289D67030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9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4"/>
                </a:ext>
              </a:extLst>
            </a:blip>
            <a:srcRect l="17896" t="1648" b="-1"/>
            <a:stretch/>
          </p:blipFill>
          <p:spPr>
            <a:xfrm flipV="1">
              <a:off x="315562" y="6554281"/>
              <a:ext cx="2026105" cy="2050891"/>
            </a:xfrm>
            <a:prstGeom prst="rect">
              <a:avLst/>
            </a:prstGeom>
          </p:spPr>
        </p:pic>
      </p:grpSp>
      <p:pic>
        <p:nvPicPr>
          <p:cNvPr id="36" name="Picture 35">
            <a:extLst>
              <a:ext uri="{FF2B5EF4-FFF2-40B4-BE49-F238E27FC236}">
                <a16:creationId xmlns:a16="http://schemas.microsoft.com/office/drawing/2014/main" id="{FEE76999-FB15-4F6F-A5F4-6A87F04D2AFE}"/>
              </a:ext>
            </a:extLst>
          </p:cNvPr>
          <p:cNvPicPr>
            <a:picLocks noChangeAspect="1"/>
          </p:cNvPicPr>
          <p:nvPr/>
        </p:nvPicPr>
        <p:blipFill rotWithShape="1">
          <a:blip r:embed="rId10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rcRect l="17896" t="1648" b="74008"/>
          <a:stretch/>
        </p:blipFill>
        <p:spPr>
          <a:xfrm rot="5400000" flipV="1">
            <a:off x="11648709" y="6348418"/>
            <a:ext cx="684564" cy="386783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9670573" y="6477024"/>
            <a:ext cx="186154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MY" sz="1200" b="1" dirty="0">
                <a:solidFill>
                  <a:schemeClr val="bg2">
                    <a:lumMod val="75000"/>
                  </a:schemeClr>
                </a:solidFill>
                <a:effectLst/>
              </a:rPr>
              <a:t>© Neu</a:t>
            </a:r>
            <a:r>
              <a:rPr lang="en-MY" sz="1200" b="1" baseline="0" dirty="0">
                <a:solidFill>
                  <a:schemeClr val="bg2">
                    <a:lumMod val="75000"/>
                  </a:schemeClr>
                </a:solidFill>
                <a:effectLst/>
              </a:rPr>
              <a:t> Dimension 2020</a:t>
            </a:r>
            <a:endParaRPr lang="en-MY" sz="1200" b="1" dirty="0">
              <a:solidFill>
                <a:schemeClr val="bg2">
                  <a:lumMod val="75000"/>
                </a:schemeClr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36852448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>
            <a:extLst>
              <a:ext uri="{FF2B5EF4-FFF2-40B4-BE49-F238E27FC236}">
                <a16:creationId xmlns:a16="http://schemas.microsoft.com/office/drawing/2014/main" id="{08492057-34FB-4CEA-ACED-B0E825A794FA}"/>
              </a:ext>
            </a:extLst>
          </p:cNvPr>
          <p:cNvSpPr/>
          <p:nvPr/>
        </p:nvSpPr>
        <p:spPr>
          <a:xfrm rot="5400000">
            <a:off x="5913437" y="586696"/>
            <a:ext cx="365126" cy="12192000"/>
          </a:xfrm>
          <a:prstGeom prst="rect">
            <a:avLst/>
          </a:prstGeom>
          <a:gradFill flip="none" rotWithShape="1">
            <a:gsLst>
              <a:gs pos="0">
                <a:srgbClr val="7030A0"/>
              </a:gs>
              <a:gs pos="50000">
                <a:srgbClr val="F77F24"/>
              </a:gs>
              <a:gs pos="64000">
                <a:srgbClr val="FBBF92"/>
              </a:gs>
              <a:gs pos="87000">
                <a:schemeClr val="bg1"/>
              </a:gs>
              <a:gs pos="95000">
                <a:schemeClr val="bg1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MY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1" y="-72748"/>
            <a:ext cx="11582400" cy="1325563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MY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1" y="1306656"/>
            <a:ext cx="11582400" cy="4921369"/>
          </a:xfrm>
        </p:spPr>
        <p:txBody>
          <a:bodyPr/>
          <a:lstStyle>
            <a:lvl1pPr marL="457200" indent="-457200">
              <a:buClr>
                <a:srgbClr val="F77F24"/>
              </a:buClr>
              <a:buFont typeface="Wingdings" panose="05000000000000000000" pitchFamily="2" charset="2"/>
              <a:buChar char="Ø"/>
              <a:defRPr/>
            </a:lvl1pPr>
            <a:lvl2pPr marL="812800" indent="-363538">
              <a:buClr>
                <a:srgbClr val="7030A0"/>
              </a:buClr>
              <a:buFont typeface="+mj-lt"/>
              <a:buAutoNum type="arabicPeriod"/>
              <a:defRPr/>
            </a:lvl2pPr>
            <a:lvl3pPr marL="987425" indent="-174625">
              <a:buClr>
                <a:srgbClr val="7030A0"/>
              </a:buClr>
              <a:buFont typeface="+mj-lt"/>
              <a:buAutoNum type="romanLcPeriod"/>
              <a:defRPr/>
            </a:lvl3pPr>
            <a:lvl4pPr marL="1600200" indent="-228600">
              <a:buClr>
                <a:srgbClr val="F77F24"/>
              </a:buClr>
              <a:buFont typeface="Wingdings" panose="05000000000000000000" pitchFamily="2" charset="2"/>
              <a:buChar char="v"/>
              <a:defRPr/>
            </a:lvl4pPr>
            <a:lvl5pPr marL="2057400" indent="-228600">
              <a:buClr>
                <a:srgbClr val="F77F24"/>
              </a:buClr>
              <a:buFont typeface="Wingdings" panose="05000000000000000000" pitchFamily="2" charset="2"/>
              <a:buChar char="ü"/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MY" dirty="0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FD229C55-0D0E-46D1-BAF7-00B1A6138BD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22226" y="117347"/>
            <a:ext cx="1669774" cy="674184"/>
          </a:xfrm>
          <a:prstGeom prst="rect">
            <a:avLst/>
          </a:prstGeom>
          <a:effectLst>
            <a:glow rad="101600">
              <a:schemeClr val="bg1">
                <a:alpha val="60000"/>
              </a:schemeClr>
            </a:glow>
          </a:effectLst>
        </p:spPr>
      </p:pic>
      <p:sp>
        <p:nvSpPr>
          <p:cNvPr id="15" name="Rectangle 14"/>
          <p:cNvSpPr/>
          <p:nvPr/>
        </p:nvSpPr>
        <p:spPr>
          <a:xfrm>
            <a:off x="-58182" y="5313713"/>
            <a:ext cx="12212015" cy="475262"/>
          </a:xfrm>
          <a:prstGeom prst="rect">
            <a:avLst/>
          </a:prstGeom>
          <a:solidFill>
            <a:schemeClr val="bg1">
              <a:alpha val="2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4" name="Group 23">
            <a:extLst>
              <a:ext uri="{FF2B5EF4-FFF2-40B4-BE49-F238E27FC236}">
                <a16:creationId xmlns:a16="http://schemas.microsoft.com/office/drawing/2014/main" id="{1AB62047-0E05-42F9-A3D1-20CB7436A29F}"/>
              </a:ext>
            </a:extLst>
          </p:cNvPr>
          <p:cNvGrpSpPr/>
          <p:nvPr/>
        </p:nvGrpSpPr>
        <p:grpSpPr>
          <a:xfrm rot="5400000">
            <a:off x="2177840" y="4306727"/>
            <a:ext cx="391651" cy="4747192"/>
            <a:chOff x="283453" y="420739"/>
            <a:chExt cx="2058210" cy="7470817"/>
          </a:xfrm>
        </p:grpSpPr>
        <p:pic>
          <p:nvPicPr>
            <p:cNvPr id="25" name="Picture 24">
              <a:extLst>
                <a:ext uri="{FF2B5EF4-FFF2-40B4-BE49-F238E27FC236}">
                  <a16:creationId xmlns:a16="http://schemas.microsoft.com/office/drawing/2014/main" id="{54E721AC-C7D9-4B2D-88FB-3A9BBED950C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4"/>
                </a:ext>
              </a:extLst>
            </a:blip>
            <a:srcRect l="17895" t="-977" b="1"/>
            <a:stretch/>
          </p:blipFill>
          <p:spPr>
            <a:xfrm>
              <a:off x="283453" y="420739"/>
              <a:ext cx="2026090" cy="2025942"/>
            </a:xfrm>
            <a:prstGeom prst="rect">
              <a:avLst/>
            </a:prstGeom>
          </p:spPr>
        </p:pic>
        <p:pic>
          <p:nvPicPr>
            <p:cNvPr id="26" name="Picture 25">
              <a:extLst>
                <a:ext uri="{FF2B5EF4-FFF2-40B4-BE49-F238E27FC236}">
                  <a16:creationId xmlns:a16="http://schemas.microsoft.com/office/drawing/2014/main" id="{E63B4B33-6F73-4FF5-982D-8663A640D3E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4"/>
                </a:ext>
              </a:extLst>
            </a:blip>
            <a:srcRect l="17895"/>
            <a:stretch/>
          </p:blipFill>
          <p:spPr>
            <a:xfrm flipV="1">
              <a:off x="293940" y="2446677"/>
              <a:ext cx="2026088" cy="2050890"/>
            </a:xfrm>
            <a:prstGeom prst="rect">
              <a:avLst/>
            </a:prstGeom>
          </p:spPr>
        </p:pic>
        <p:pic>
          <p:nvPicPr>
            <p:cNvPr id="27" name="Picture 26">
              <a:extLst>
                <a:ext uri="{FF2B5EF4-FFF2-40B4-BE49-F238E27FC236}">
                  <a16:creationId xmlns:a16="http://schemas.microsoft.com/office/drawing/2014/main" id="{E51E6DFF-3A2A-4C24-B107-FF9855D4B15F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4"/>
                </a:ext>
              </a:extLst>
            </a:blip>
            <a:srcRect l="17895"/>
            <a:stretch/>
          </p:blipFill>
          <p:spPr>
            <a:xfrm>
              <a:off x="293927" y="4493166"/>
              <a:ext cx="2026095" cy="2050892"/>
            </a:xfrm>
            <a:prstGeom prst="rect">
              <a:avLst/>
            </a:prstGeom>
          </p:spPr>
        </p:pic>
        <p:pic>
          <p:nvPicPr>
            <p:cNvPr id="28" name="Picture 27">
              <a:extLst>
                <a:ext uri="{FF2B5EF4-FFF2-40B4-BE49-F238E27FC236}">
                  <a16:creationId xmlns:a16="http://schemas.microsoft.com/office/drawing/2014/main" id="{7CF530A2-622E-4ADA-A987-245DF63C7551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4"/>
                </a:ext>
              </a:extLst>
            </a:blip>
            <a:srcRect l="17896" t="35274"/>
            <a:stretch/>
          </p:blipFill>
          <p:spPr>
            <a:xfrm flipV="1">
              <a:off x="315563" y="6541854"/>
              <a:ext cx="2026100" cy="1349702"/>
            </a:xfrm>
            <a:prstGeom prst="rect">
              <a:avLst/>
            </a:prstGeom>
          </p:spPr>
        </p:pic>
      </p:grpSp>
      <p:grpSp>
        <p:nvGrpSpPr>
          <p:cNvPr id="35" name="Group 34">
            <a:extLst>
              <a:ext uri="{FF2B5EF4-FFF2-40B4-BE49-F238E27FC236}">
                <a16:creationId xmlns:a16="http://schemas.microsoft.com/office/drawing/2014/main" id="{29622CF0-1607-4D18-A3E5-A7AB58827DFC}"/>
              </a:ext>
            </a:extLst>
          </p:cNvPr>
          <p:cNvGrpSpPr/>
          <p:nvPr/>
        </p:nvGrpSpPr>
        <p:grpSpPr>
          <a:xfrm rot="5400000">
            <a:off x="7133889" y="4056366"/>
            <a:ext cx="387762" cy="5243566"/>
            <a:chOff x="282252" y="420740"/>
            <a:chExt cx="2037775" cy="8251978"/>
          </a:xfrm>
        </p:grpSpPr>
        <p:pic>
          <p:nvPicPr>
            <p:cNvPr id="36" name="Picture 35">
              <a:extLst>
                <a:ext uri="{FF2B5EF4-FFF2-40B4-BE49-F238E27FC236}">
                  <a16:creationId xmlns:a16="http://schemas.microsoft.com/office/drawing/2014/main" id="{A95BAFBA-1A27-4EFC-AB67-CD1686A9750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4"/>
                </a:ext>
              </a:extLst>
            </a:blip>
            <a:srcRect l="17895" t="-977" b="1"/>
            <a:stretch/>
          </p:blipFill>
          <p:spPr>
            <a:xfrm>
              <a:off x="315583" y="420740"/>
              <a:ext cx="1993962" cy="2025942"/>
            </a:xfrm>
            <a:prstGeom prst="rect">
              <a:avLst/>
            </a:prstGeom>
          </p:spPr>
        </p:pic>
        <p:pic>
          <p:nvPicPr>
            <p:cNvPr id="37" name="Picture 36">
              <a:extLst>
                <a:ext uri="{FF2B5EF4-FFF2-40B4-BE49-F238E27FC236}">
                  <a16:creationId xmlns:a16="http://schemas.microsoft.com/office/drawing/2014/main" id="{9CD2C36C-A8BE-48AF-BAF0-6F43393589C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4"/>
                </a:ext>
              </a:extLst>
            </a:blip>
            <a:srcRect l="17895"/>
            <a:stretch/>
          </p:blipFill>
          <p:spPr>
            <a:xfrm flipV="1">
              <a:off x="282263" y="2446676"/>
              <a:ext cx="2037764" cy="2050890"/>
            </a:xfrm>
            <a:prstGeom prst="rect">
              <a:avLst/>
            </a:prstGeom>
          </p:spPr>
        </p:pic>
        <p:pic>
          <p:nvPicPr>
            <p:cNvPr id="38" name="Picture 37">
              <a:extLst>
                <a:ext uri="{FF2B5EF4-FFF2-40B4-BE49-F238E27FC236}">
                  <a16:creationId xmlns:a16="http://schemas.microsoft.com/office/drawing/2014/main" id="{138AD97B-3F50-4DDB-A71A-B3F94381779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4"/>
                </a:ext>
              </a:extLst>
            </a:blip>
            <a:srcRect l="17895"/>
            <a:stretch/>
          </p:blipFill>
          <p:spPr>
            <a:xfrm>
              <a:off x="282255" y="4493166"/>
              <a:ext cx="2037764" cy="2050892"/>
            </a:xfrm>
            <a:prstGeom prst="rect">
              <a:avLst/>
            </a:prstGeom>
          </p:spPr>
        </p:pic>
        <p:pic>
          <p:nvPicPr>
            <p:cNvPr id="39" name="Picture 38">
              <a:extLst>
                <a:ext uri="{FF2B5EF4-FFF2-40B4-BE49-F238E27FC236}">
                  <a16:creationId xmlns:a16="http://schemas.microsoft.com/office/drawing/2014/main" id="{CB4BBEDA-4ADF-442D-8B90-02EF21492EB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9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4"/>
                </a:ext>
              </a:extLst>
            </a:blip>
            <a:srcRect l="17896" t="-2187" r="1351" b="-1"/>
            <a:stretch/>
          </p:blipFill>
          <p:spPr>
            <a:xfrm flipV="1">
              <a:off x="282252" y="6541854"/>
              <a:ext cx="2026081" cy="2130864"/>
            </a:xfrm>
            <a:prstGeom prst="rect">
              <a:avLst/>
            </a:prstGeom>
          </p:spPr>
        </p:pic>
      </p:grpSp>
      <p:grpSp>
        <p:nvGrpSpPr>
          <p:cNvPr id="40" name="Group 39">
            <a:extLst>
              <a:ext uri="{FF2B5EF4-FFF2-40B4-BE49-F238E27FC236}">
                <a16:creationId xmlns:a16="http://schemas.microsoft.com/office/drawing/2014/main" id="{FF476CB2-D609-40C4-8F6C-68E66123BBC0}"/>
              </a:ext>
            </a:extLst>
          </p:cNvPr>
          <p:cNvGrpSpPr/>
          <p:nvPr/>
        </p:nvGrpSpPr>
        <p:grpSpPr>
          <a:xfrm rot="5400000">
            <a:off x="11039691" y="5352101"/>
            <a:ext cx="387760" cy="2655819"/>
            <a:chOff x="282252" y="4493166"/>
            <a:chExt cx="2037767" cy="4179552"/>
          </a:xfrm>
        </p:grpSpPr>
        <p:pic>
          <p:nvPicPr>
            <p:cNvPr id="43" name="Picture 42">
              <a:extLst>
                <a:ext uri="{FF2B5EF4-FFF2-40B4-BE49-F238E27FC236}">
                  <a16:creationId xmlns:a16="http://schemas.microsoft.com/office/drawing/2014/main" id="{539E8B37-952B-4A53-9F9D-A22B46FFE791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4"/>
                </a:ext>
              </a:extLst>
            </a:blip>
            <a:srcRect l="17895"/>
            <a:stretch/>
          </p:blipFill>
          <p:spPr>
            <a:xfrm>
              <a:off x="282255" y="4493166"/>
              <a:ext cx="2037764" cy="2050892"/>
            </a:xfrm>
            <a:prstGeom prst="rect">
              <a:avLst/>
            </a:prstGeom>
          </p:spPr>
        </p:pic>
        <p:pic>
          <p:nvPicPr>
            <p:cNvPr id="44" name="Picture 43">
              <a:extLst>
                <a:ext uri="{FF2B5EF4-FFF2-40B4-BE49-F238E27FC236}">
                  <a16:creationId xmlns:a16="http://schemas.microsoft.com/office/drawing/2014/main" id="{54019B77-5BF0-4436-BF3B-50708D7A98D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9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4"/>
                </a:ext>
              </a:extLst>
            </a:blip>
            <a:srcRect l="17896" t="-2187" r="1351" b="-1"/>
            <a:stretch/>
          </p:blipFill>
          <p:spPr>
            <a:xfrm flipV="1">
              <a:off x="282252" y="6541854"/>
              <a:ext cx="2026081" cy="2130864"/>
            </a:xfrm>
            <a:prstGeom prst="rect">
              <a:avLst/>
            </a:prstGeom>
          </p:spPr>
        </p:pic>
      </p:grp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1694456" y="6543630"/>
            <a:ext cx="459377" cy="365125"/>
          </a:xfrm>
        </p:spPr>
        <p:txBody>
          <a:bodyPr/>
          <a:lstStyle>
            <a:lvl1pPr>
              <a:defRPr>
                <a:solidFill>
                  <a:sysClr val="windowText" lastClr="000000"/>
                </a:solidFill>
              </a:defRPr>
            </a:lvl1pPr>
          </a:lstStyle>
          <a:p>
            <a:fld id="{58F25ABF-9745-4EC4-9FE3-2FDEDF2ED946}" type="slidenum">
              <a:rPr lang="en-MY" smtClean="0"/>
              <a:t>‹#›</a:t>
            </a:fld>
            <a:endParaRPr lang="en-MY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9103973" y="6500135"/>
            <a:ext cx="2336074" cy="365125"/>
          </a:xfrm>
        </p:spPr>
        <p:txBody>
          <a:bodyPr/>
          <a:lstStyle>
            <a:lvl1pPr>
              <a:defRPr>
                <a:solidFill>
                  <a:sysClr val="windowText" lastClr="000000"/>
                </a:solidFill>
              </a:defRPr>
            </a:lvl1pPr>
          </a:lstStyle>
          <a:p>
            <a:endParaRPr lang="en-MY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824" y="6559692"/>
            <a:ext cx="2743200" cy="365125"/>
          </a:xfrm>
        </p:spPr>
        <p:txBody>
          <a:bodyPr/>
          <a:lstStyle>
            <a:lvl1pPr>
              <a:defRPr b="0" cap="none" spc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defRPr>
            </a:lvl1pPr>
          </a:lstStyle>
          <a:p>
            <a:fld id="{255D4007-A5DF-4C4F-BF37-E3758070BD73}" type="datetimeFigureOut">
              <a:rPr lang="en-MY" smtClean="0"/>
              <a:t>6/12/2024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26127477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854926" y="-161239"/>
            <a:ext cx="10032274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defTabSz="1007991">
              <a:lnSpc>
                <a:spcPct val="80000"/>
              </a:lnSpc>
            </a:pPr>
            <a:r>
              <a:rPr lang="en-US"/>
              <a:t>Click to edit Master title style</a:t>
            </a:r>
            <a:endParaRPr lang="en-MY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29251" y="1306656"/>
            <a:ext cx="10757949" cy="4921369"/>
          </a:xfrm>
          <a:prstGeom prst="rect">
            <a:avLst/>
          </a:prstGeom>
        </p:spPr>
        <p:txBody>
          <a:bodyPr vert="horz" lIns="45720" tIns="45720" rIns="45720" bIns="45720" rtlCol="0">
            <a:normAutofit/>
          </a:bodyPr>
          <a:lstStyle/>
          <a:p>
            <a:pPr marL="287352" lvl="0" indent="-287352" defTabSz="1007991">
              <a:spcBef>
                <a:spcPts val="1323"/>
              </a:spcBef>
              <a:spcAft>
                <a:spcPts val="220"/>
              </a:spcAft>
              <a:buClr>
                <a:schemeClr val="accent5">
                  <a:lumMod val="75000"/>
                </a:schemeClr>
              </a:buClr>
              <a:buSzPct val="100000"/>
              <a:buFont typeface="Wingdings" panose="05000000000000000000" pitchFamily="2" charset="2"/>
              <a:buChar char="v"/>
            </a:pPr>
            <a:r>
              <a:rPr lang="en-US"/>
              <a:t>Click to edit Master text styles</a:t>
            </a:r>
          </a:p>
          <a:p>
            <a:pPr marL="287352" lvl="1" indent="-287352" defTabSz="1007991">
              <a:spcBef>
                <a:spcPts val="1323"/>
              </a:spcBef>
              <a:spcAft>
                <a:spcPts val="220"/>
              </a:spcAft>
              <a:buClr>
                <a:schemeClr val="accent5">
                  <a:lumMod val="75000"/>
                </a:schemeClr>
              </a:buClr>
              <a:buSzPct val="100000"/>
              <a:buFont typeface="Wingdings" panose="05000000000000000000" pitchFamily="2" charset="2"/>
              <a:buChar char="v"/>
            </a:pPr>
            <a:r>
              <a:rPr lang="en-US"/>
              <a:t>Second level</a:t>
            </a:r>
          </a:p>
          <a:p>
            <a:pPr marL="287352" lvl="2" indent="-287352" defTabSz="1007991">
              <a:spcBef>
                <a:spcPts val="1323"/>
              </a:spcBef>
              <a:spcAft>
                <a:spcPts val="220"/>
              </a:spcAft>
              <a:buClr>
                <a:schemeClr val="accent5">
                  <a:lumMod val="75000"/>
                </a:schemeClr>
              </a:buClr>
              <a:buSzPct val="100000"/>
              <a:buFont typeface="Wingdings" panose="05000000000000000000" pitchFamily="2" charset="2"/>
              <a:buChar char="v"/>
            </a:pPr>
            <a:r>
              <a:rPr lang="en-US"/>
              <a:t>Third level</a:t>
            </a:r>
          </a:p>
          <a:p>
            <a:pPr marL="287352" lvl="3" indent="-287352" defTabSz="1007991">
              <a:spcBef>
                <a:spcPts val="1323"/>
              </a:spcBef>
              <a:spcAft>
                <a:spcPts val="220"/>
              </a:spcAft>
              <a:buClr>
                <a:schemeClr val="accent5">
                  <a:lumMod val="75000"/>
                </a:schemeClr>
              </a:buClr>
              <a:buSzPct val="100000"/>
              <a:buFont typeface="Wingdings" panose="05000000000000000000" pitchFamily="2" charset="2"/>
              <a:buChar char="v"/>
            </a:pPr>
            <a:r>
              <a:rPr lang="en-US"/>
              <a:t>Fourth level</a:t>
            </a:r>
          </a:p>
          <a:p>
            <a:pPr marL="287352" lvl="4" indent="-287352" defTabSz="1007991">
              <a:spcBef>
                <a:spcPts val="1323"/>
              </a:spcBef>
              <a:spcAft>
                <a:spcPts val="220"/>
              </a:spcAft>
              <a:buClr>
                <a:schemeClr val="accent5">
                  <a:lumMod val="75000"/>
                </a:schemeClr>
              </a:buClr>
              <a:buSzPct val="100000"/>
              <a:buFont typeface="Wingdings" panose="05000000000000000000" pitchFamily="2" charset="2"/>
              <a:buChar char="v"/>
            </a:pPr>
            <a:r>
              <a:rPr lang="en-US"/>
              <a:t>Fifth level</a:t>
            </a:r>
            <a:endParaRPr lang="en-MY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401526" y="6359503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5D4007-A5DF-4C4F-BF37-E3758070BD73}" type="datetimeFigureOut">
              <a:rPr lang="en-MY" smtClean="0"/>
              <a:t>6/12/2024</a:t>
            </a:fld>
            <a:endParaRPr lang="en-MY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8351537" y="6356350"/>
            <a:ext cx="23360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MY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894422" y="6356350"/>
            <a:ext cx="45937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F25ABF-9745-4EC4-9FE3-2FDEDF2ED946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243775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MY" sz="4400" b="1" kern="1200" cap="none" spc="0" baseline="0">
          <a:ln/>
          <a:solidFill>
            <a:schemeClr val="tx1"/>
          </a:solidFill>
          <a:effectLst>
            <a:glow>
              <a:schemeClr val="bg1"/>
            </a:glow>
            <a:outerShdw blurRad="38100" dist="19050" dir="2700000" algn="tl" rotWithShape="0">
              <a:schemeClr val="dk1">
                <a:lumMod val="50000"/>
                <a:alpha val="40000"/>
              </a:schemeClr>
            </a:outerShdw>
          </a:effectLst>
          <a:latin typeface="Calibri" panose="020F0502020204030204" pitchFamily="34" charset="0"/>
          <a:ea typeface="+mj-ea"/>
          <a:cs typeface="Calibri" panose="020F0502020204030204" pitchFamily="34" charset="0"/>
        </a:defRPr>
      </a:lvl1pPr>
    </p:titleStyle>
    <p:bodyStyle>
      <a:lvl1pPr marL="457200" indent="-457200" algn="l" defTabSz="914400" rtl="0" eaLnBrk="1" latinLnBrk="0" hangingPunct="1">
        <a:lnSpc>
          <a:spcPct val="90000"/>
        </a:lnSpc>
        <a:spcBef>
          <a:spcPts val="1000"/>
        </a:spcBef>
        <a:buClr>
          <a:srgbClr val="00B050"/>
        </a:buClr>
        <a:buFont typeface="Wingdings" panose="05000000000000000000" pitchFamily="2" charset="2"/>
        <a:buChar char="ü"/>
        <a:defRPr lang="en-US" sz="3200" kern="1200" dirty="0" smtClean="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1pPr>
      <a:lvl2pPr marL="342900" indent="-342900" algn="l" defTabSz="914400" rtl="0" eaLnBrk="1" latinLnBrk="0" hangingPunct="1">
        <a:lnSpc>
          <a:spcPct val="90000"/>
        </a:lnSpc>
        <a:spcBef>
          <a:spcPts val="500"/>
        </a:spcBef>
        <a:buClr>
          <a:srgbClr val="00B050"/>
        </a:buClr>
        <a:buFont typeface="Wingdings" panose="05000000000000000000" pitchFamily="2" charset="2"/>
        <a:buChar char="Ø"/>
        <a:defRPr lang="en-US" sz="2400" kern="1200" dirty="0" smtClean="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2pPr>
      <a:lvl3pPr marL="342900" indent="-342900" algn="l" defTabSz="914400" rtl="0" eaLnBrk="1" latinLnBrk="0" hangingPunct="1">
        <a:lnSpc>
          <a:spcPct val="90000"/>
        </a:lnSpc>
        <a:spcBef>
          <a:spcPts val="500"/>
        </a:spcBef>
        <a:buClr>
          <a:srgbClr val="00B050"/>
        </a:buClr>
        <a:buFont typeface="Wingdings" panose="05000000000000000000" pitchFamily="2" charset="2"/>
        <a:buChar char="Ø"/>
        <a:defRPr lang="en-US" sz="2000" kern="1200" dirty="0" smtClean="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00B050"/>
        </a:buClr>
        <a:buFont typeface="Wingdings" panose="05000000000000000000" pitchFamily="2" charset="2"/>
        <a:buChar char="Ø"/>
        <a:defRPr lang="en-US" sz="1600" kern="1200" dirty="0" smtClean="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00B050"/>
        </a:buClr>
        <a:buFont typeface="Wingdings" panose="05000000000000000000" pitchFamily="2" charset="2"/>
        <a:buChar char="Ø"/>
        <a:defRPr lang="en-MY" sz="1600" kern="1200" dirty="0" smtClean="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e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03AB67-21D2-A6A7-3978-E1C9872B9A6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SLIM SPLIT C POWERPACK</a:t>
            </a:r>
            <a:endParaRPr lang="en-MY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0F995F0-6078-68FE-CD2C-C1E0464F8F6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By Arifin Zaimuddin</a:t>
            </a:r>
            <a:endParaRPr lang="en-MY" dirty="0"/>
          </a:p>
        </p:txBody>
      </p:sp>
    </p:spTree>
    <p:extLst>
      <p:ext uri="{BB962C8B-B14F-4D97-AF65-F5344CB8AC3E}">
        <p14:creationId xmlns:p14="http://schemas.microsoft.com/office/powerpoint/2010/main" val="337949074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3BEDAF-70EA-B1A6-3830-A8777332EF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STARTERS</a:t>
            </a:r>
            <a:endParaRPr lang="en-MY" dirty="0"/>
          </a:p>
        </p:txBody>
      </p:sp>
      <p:grpSp>
        <p:nvGrpSpPr>
          <p:cNvPr id="24" name="Group 23">
            <a:extLst>
              <a:ext uri="{FF2B5EF4-FFF2-40B4-BE49-F238E27FC236}">
                <a16:creationId xmlns:a16="http://schemas.microsoft.com/office/drawing/2014/main" id="{BF3ABDEF-7542-00ED-8862-F9277207895C}"/>
              </a:ext>
            </a:extLst>
          </p:cNvPr>
          <p:cNvGrpSpPr/>
          <p:nvPr/>
        </p:nvGrpSpPr>
        <p:grpSpPr>
          <a:xfrm>
            <a:off x="4945626" y="826179"/>
            <a:ext cx="6489290" cy="5532135"/>
            <a:chOff x="717755" y="698359"/>
            <a:chExt cx="6489290" cy="5532135"/>
          </a:xfrm>
        </p:grpSpPr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A5719A32-25FF-BA96-8E09-574001C9884F}"/>
                </a:ext>
              </a:extLst>
            </p:cNvPr>
            <p:cNvSpPr/>
            <p:nvPr/>
          </p:nvSpPr>
          <p:spPr>
            <a:xfrm>
              <a:off x="717755" y="2153265"/>
              <a:ext cx="3372464" cy="2025445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>
                  <a:solidFill>
                    <a:schemeClr val="tx1"/>
                  </a:solidFill>
                </a:rPr>
                <a:t>Starter types</a:t>
              </a:r>
              <a:endParaRPr lang="en-MY" dirty="0">
                <a:solidFill>
                  <a:schemeClr val="tx1"/>
                </a:solidFill>
              </a:endParaRPr>
            </a:p>
          </p:txBody>
        </p:sp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C0DCD7BF-CDDA-3BEB-3D43-23AB96D787B5}"/>
                </a:ext>
              </a:extLst>
            </p:cNvPr>
            <p:cNvSpPr/>
            <p:nvPr/>
          </p:nvSpPr>
          <p:spPr>
            <a:xfrm>
              <a:off x="5299588" y="698359"/>
              <a:ext cx="1887793" cy="1133777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>
                  <a:solidFill>
                    <a:schemeClr val="tx1"/>
                  </a:solidFill>
                </a:rPr>
                <a:t>Battery operated</a:t>
              </a:r>
              <a:endParaRPr lang="en-MY" dirty="0">
                <a:solidFill>
                  <a:schemeClr val="tx1"/>
                </a:solidFill>
              </a:endParaRPr>
            </a:p>
          </p:txBody>
        </p:sp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7CA5B1C6-B258-4FE8-40D2-4DFF9ED1AB02}"/>
                </a:ext>
              </a:extLst>
            </p:cNvPr>
            <p:cNvSpPr/>
            <p:nvPr/>
          </p:nvSpPr>
          <p:spPr>
            <a:xfrm>
              <a:off x="5319252" y="2153533"/>
              <a:ext cx="1887793" cy="1133777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>
                  <a:solidFill>
                    <a:schemeClr val="tx1"/>
                  </a:solidFill>
                </a:rPr>
                <a:t>Spring Operated</a:t>
              </a:r>
              <a:endParaRPr lang="en-MY" dirty="0">
                <a:solidFill>
                  <a:schemeClr val="tx1"/>
                </a:solidFill>
              </a:endParaRPr>
            </a:p>
          </p:txBody>
        </p:sp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BAADA207-C777-A671-39E6-F7FFAE722F4E}"/>
                </a:ext>
              </a:extLst>
            </p:cNvPr>
            <p:cNvSpPr/>
            <p:nvPr/>
          </p:nvSpPr>
          <p:spPr>
            <a:xfrm>
              <a:off x="5319252" y="3598876"/>
              <a:ext cx="1887793" cy="1133777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>
                  <a:solidFill>
                    <a:schemeClr val="tx1"/>
                  </a:solidFill>
                </a:rPr>
                <a:t>Hydraulic</a:t>
              </a:r>
              <a:endParaRPr lang="en-MY" dirty="0">
                <a:solidFill>
                  <a:schemeClr val="tx1"/>
                </a:solidFill>
              </a:endParaRPr>
            </a:p>
          </p:txBody>
        </p:sp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B588857D-BDFA-AD20-0D37-0EAAFA8F314C}"/>
                </a:ext>
              </a:extLst>
            </p:cNvPr>
            <p:cNvSpPr/>
            <p:nvPr/>
          </p:nvSpPr>
          <p:spPr>
            <a:xfrm>
              <a:off x="5299587" y="5096717"/>
              <a:ext cx="1887793" cy="1133777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>
                  <a:solidFill>
                    <a:schemeClr val="tx1"/>
                  </a:solidFill>
                </a:rPr>
                <a:t>Pneumatic</a:t>
              </a:r>
              <a:endParaRPr lang="en-MY" dirty="0">
                <a:solidFill>
                  <a:schemeClr val="tx1"/>
                </a:solidFill>
              </a:endParaRPr>
            </a:p>
          </p:txBody>
        </p:sp>
        <p:cxnSp>
          <p:nvCxnSpPr>
            <p:cNvPr id="12" name="Connector: Elbow 11">
              <a:extLst>
                <a:ext uri="{FF2B5EF4-FFF2-40B4-BE49-F238E27FC236}">
                  <a16:creationId xmlns:a16="http://schemas.microsoft.com/office/drawing/2014/main" id="{D0C9E5ED-E186-1C18-912C-BCD2006B76EC}"/>
                </a:ext>
              </a:extLst>
            </p:cNvPr>
            <p:cNvCxnSpPr>
              <a:stCxn id="4" idx="3"/>
              <a:endCxn id="9" idx="1"/>
            </p:cNvCxnSpPr>
            <p:nvPr/>
          </p:nvCxnSpPr>
          <p:spPr>
            <a:xfrm>
              <a:off x="4090219" y="3165988"/>
              <a:ext cx="1209368" cy="2497618"/>
            </a:xfrm>
            <a:prstGeom prst="bentConnector3">
              <a:avLst/>
            </a:prstGeom>
            <a:ln>
              <a:tailEnd type="triangl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3" name="Connector: Elbow 12">
              <a:extLst>
                <a:ext uri="{FF2B5EF4-FFF2-40B4-BE49-F238E27FC236}">
                  <a16:creationId xmlns:a16="http://schemas.microsoft.com/office/drawing/2014/main" id="{20B3E2F0-E465-DB64-D6E1-375CE36E05C9}"/>
                </a:ext>
              </a:extLst>
            </p:cNvPr>
            <p:cNvCxnSpPr>
              <a:cxnSpLocks/>
              <a:stCxn id="4" idx="3"/>
              <a:endCxn id="5" idx="1"/>
            </p:cNvCxnSpPr>
            <p:nvPr/>
          </p:nvCxnSpPr>
          <p:spPr>
            <a:xfrm flipV="1">
              <a:off x="4090219" y="1265248"/>
              <a:ext cx="1209369" cy="1900740"/>
            </a:xfrm>
            <a:prstGeom prst="bentConnector3">
              <a:avLst>
                <a:gd name="adj1" fmla="val 50000"/>
              </a:avLst>
            </a:prstGeom>
            <a:ln>
              <a:tailEnd type="triangl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6" name="Connector: Elbow 15">
              <a:extLst>
                <a:ext uri="{FF2B5EF4-FFF2-40B4-BE49-F238E27FC236}">
                  <a16:creationId xmlns:a16="http://schemas.microsoft.com/office/drawing/2014/main" id="{28D769C8-D057-1551-34CC-A09A3ACB7C26}"/>
                </a:ext>
              </a:extLst>
            </p:cNvPr>
            <p:cNvCxnSpPr>
              <a:cxnSpLocks/>
              <a:stCxn id="4" idx="3"/>
              <a:endCxn id="6" idx="1"/>
            </p:cNvCxnSpPr>
            <p:nvPr/>
          </p:nvCxnSpPr>
          <p:spPr>
            <a:xfrm flipV="1">
              <a:off x="4090219" y="2720422"/>
              <a:ext cx="1229033" cy="445566"/>
            </a:xfrm>
            <a:prstGeom prst="bentConnector3">
              <a:avLst>
                <a:gd name="adj1" fmla="val 50000"/>
              </a:avLst>
            </a:prstGeom>
            <a:ln>
              <a:tailEnd type="triangl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9" name="Connector: Elbow 18">
              <a:extLst>
                <a:ext uri="{FF2B5EF4-FFF2-40B4-BE49-F238E27FC236}">
                  <a16:creationId xmlns:a16="http://schemas.microsoft.com/office/drawing/2014/main" id="{67204228-CEEE-FAC6-F8A0-226045153FB7}"/>
                </a:ext>
              </a:extLst>
            </p:cNvPr>
            <p:cNvCxnSpPr>
              <a:cxnSpLocks/>
              <a:stCxn id="4" idx="3"/>
              <a:endCxn id="8" idx="1"/>
            </p:cNvCxnSpPr>
            <p:nvPr/>
          </p:nvCxnSpPr>
          <p:spPr>
            <a:xfrm>
              <a:off x="4090219" y="3165988"/>
              <a:ext cx="1229033" cy="999777"/>
            </a:xfrm>
            <a:prstGeom prst="bentConnector3">
              <a:avLst>
                <a:gd name="adj1" fmla="val 50000"/>
              </a:avLst>
            </a:prstGeom>
            <a:ln>
              <a:tailEnd type="triangl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25" name="Content Placeholder 2">
            <a:extLst>
              <a:ext uri="{FF2B5EF4-FFF2-40B4-BE49-F238E27FC236}">
                <a16:creationId xmlns:a16="http://schemas.microsoft.com/office/drawing/2014/main" id="{BDF34AAE-331F-B2D0-1458-C41886B15BD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4801" y="1825825"/>
            <a:ext cx="4404851" cy="3206350"/>
          </a:xfrm>
        </p:spPr>
        <p:txBody>
          <a:bodyPr>
            <a:normAutofit lnSpcReduction="10000"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en-US" sz="2000" dirty="0"/>
              <a:t>E-line Operations are equipped with engine operated equipment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000" dirty="0"/>
              <a:t>Engine operated equipment are the Air Compressor, Powerpack, and Genset.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000" dirty="0"/>
              <a:t>Air Compressor is equipped with spring starter whilst the powerpack is equipped with air starter.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000" dirty="0"/>
              <a:t>The Air Compressor will supply the air to the powerpack for it to start.</a:t>
            </a:r>
            <a:endParaRPr lang="en-MY" sz="2000" dirty="0"/>
          </a:p>
        </p:txBody>
      </p:sp>
    </p:spTree>
    <p:extLst>
      <p:ext uri="{BB962C8B-B14F-4D97-AF65-F5344CB8AC3E}">
        <p14:creationId xmlns:p14="http://schemas.microsoft.com/office/powerpoint/2010/main" val="114411971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A13BE7-1F03-BC43-BDE8-D6940813B4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POWERPACK COMPONENTS</a:t>
            </a:r>
            <a:endParaRPr lang="en-MY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FD81ECA-9DA4-47C6-B572-1DAE58BEC7A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It is important to determine the components that are available inside the powerpack to assist the operation in case of any failure is happening.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Other than this, spares that is to be brought offshore can be identified during preparation phase inside the doghouse.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Maintenance must be done every 200 hours as a preventative measure to uphold the service quality.</a:t>
            </a:r>
            <a:endParaRPr lang="en-MY" dirty="0"/>
          </a:p>
        </p:txBody>
      </p:sp>
    </p:spTree>
    <p:extLst>
      <p:ext uri="{BB962C8B-B14F-4D97-AF65-F5344CB8AC3E}">
        <p14:creationId xmlns:p14="http://schemas.microsoft.com/office/powerpoint/2010/main" val="417851961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50A7C45-7D26-0102-D7EF-F69BC670A40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72B1FA-4A38-C60C-82F2-0A2A776D20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POWERPACK COMPONENTS</a:t>
            </a:r>
            <a:endParaRPr lang="en-MY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A457EE76-247D-A662-097D-A75924B5F72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25491" y="1252814"/>
            <a:ext cx="4914454" cy="4749931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50584B21-3626-F65F-CD96-D75351ADDC8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2055" y="1519794"/>
            <a:ext cx="5143945" cy="42159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359137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DDEA34-27B1-DAC8-2DD7-E01B1333FE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POWERPACK COMPONENTS</a:t>
            </a:r>
            <a:endParaRPr lang="en-MY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0CD2909-C512-062B-F73D-FCE324B31E8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28920" y="901241"/>
            <a:ext cx="5134159" cy="50555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834235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D94146-96A6-31F0-96EB-5E4BE97A32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PAPERWORK </a:t>
            </a:r>
            <a:r>
              <a:rPr lang="en-US"/>
              <a:t>FOR MAINTENANCE</a:t>
            </a:r>
            <a:endParaRPr lang="en-MY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74ADE89-3943-C8D2-5514-066438C0018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47699" y="881332"/>
            <a:ext cx="4071140" cy="5770190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62B7433-01E3-556F-6D67-1A8AAE1EA11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4801" y="1306656"/>
            <a:ext cx="5978012" cy="4921369"/>
          </a:xfrm>
        </p:spPr>
        <p:txBody>
          <a:bodyPr>
            <a:normAutofit fontScale="92500" lnSpcReduction="10000"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The PPM must be done at offshore when the Utilization has reached 200 HOURS.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This is to be performed by the offshore crew, or the mechanic, if available on site.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It is crucial to track the utilization by hours, every job.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The lost track of utilization hours can bring damage to the equipment as the PPM is not done as per requirement.</a:t>
            </a:r>
            <a:endParaRPr lang="en-MY" dirty="0"/>
          </a:p>
        </p:txBody>
      </p:sp>
    </p:spTree>
    <p:extLst>
      <p:ext uri="{BB962C8B-B14F-4D97-AF65-F5344CB8AC3E}">
        <p14:creationId xmlns:p14="http://schemas.microsoft.com/office/powerpoint/2010/main" val="150452492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DE695C-AF4E-9C01-174A-ACA183320E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PAPERWORK FOR MAINTANENCE</a:t>
            </a:r>
            <a:endParaRPr lang="en-MY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7884180-8B91-0648-BDB0-347315402F1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4801" y="1306656"/>
            <a:ext cx="3942734" cy="4612363"/>
          </a:xfrm>
        </p:spPr>
        <p:txBody>
          <a:bodyPr>
            <a:normAutofit fontScale="77500" lnSpcReduction="20000"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The utilization chart are usually being printed and pasted on the wall of the doghouse.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When shift ends, the utilization chart is to be filled by the crew and monitored.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Jobs could prolong up until months, and this sheet helps the Operation to maintain the Powerpack well throughout the whole campaign.</a:t>
            </a:r>
            <a:endParaRPr lang="en-MY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71AF6D8-268F-8DC6-8AE2-C5F8C854469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92815" y="1382608"/>
            <a:ext cx="7094384" cy="44115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872270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538476-B9B7-32F2-E75F-B8D4D33E92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PAPERWORK FOR MAINTANENCE</a:t>
            </a:r>
            <a:endParaRPr lang="en-MY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B2D4D0-BE52-312D-5D88-1708619028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4801" y="1306656"/>
            <a:ext cx="6223818" cy="4921369"/>
          </a:xfrm>
        </p:spPr>
        <p:txBody>
          <a:bodyPr>
            <a:norm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en-US" sz="2400" dirty="0"/>
              <a:t>The Daily Checklist is another form of paperwork that helps the Maintenance Team at Base to track the equipment performance.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dirty="0"/>
              <a:t>These Daily Checklist will monitor the equipment performance, and any abnormalities can be determined earlier by the pattern of the inputs.</a:t>
            </a:r>
            <a:endParaRPr lang="en-MY" sz="240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4F98187-DE1E-5A6A-83C2-06A49580A76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37907" y="816077"/>
            <a:ext cx="4028414" cy="56977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298454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B42C9C-3FF7-21D9-8723-7C18860498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SUMMARY</a:t>
            </a:r>
            <a:endParaRPr lang="en-MY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87D15DA-B4BD-C83F-CAEC-D2421054D1D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User Manuals are a must have item to be referred to at any times.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The User Manual will be shared amongst the crews, whilst preparation of any jobs are being done, this user manual will be a reference to the job being done.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Every equipment or tools has their own user manuals, and could be obtained from the server or seniors.</a:t>
            </a:r>
          </a:p>
        </p:txBody>
      </p:sp>
    </p:spTree>
    <p:extLst>
      <p:ext uri="{BB962C8B-B14F-4D97-AF65-F5344CB8AC3E}">
        <p14:creationId xmlns:p14="http://schemas.microsoft.com/office/powerpoint/2010/main" val="423048359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AAF916-DFA6-4221-62AB-D2AF0B5351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BRAINSTORM SESSION </a:t>
            </a:r>
            <a:endParaRPr lang="en-MY" dirty="0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1C143A67-09AB-7EF1-6E5F-62D611BA354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28798" y="1252815"/>
            <a:ext cx="2770481" cy="4921250"/>
          </a:xfrm>
        </p:spPr>
      </p:pic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24952B68-EB10-5596-3562-62B3C73F6551}"/>
              </a:ext>
            </a:extLst>
          </p:cNvPr>
          <p:cNvSpPr txBox="1">
            <a:spLocks/>
          </p:cNvSpPr>
          <p:nvPr/>
        </p:nvSpPr>
        <p:spPr>
          <a:xfrm>
            <a:off x="304801" y="1306656"/>
            <a:ext cx="4336025" cy="4921369"/>
          </a:xfrm>
          <a:prstGeom prst="rect">
            <a:avLst/>
          </a:prstGeom>
        </p:spPr>
        <p:txBody>
          <a:bodyPr vert="horz" lIns="45720" tIns="45720" rIns="45720" bIns="45720" rtlCol="0">
            <a:normAutofit fontScale="77500" lnSpcReduction="20000"/>
          </a:bodyPr>
          <a:lstStyle>
            <a:lvl1pPr marL="457200" indent="-4572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rgbClr val="F77F24"/>
              </a:buClr>
              <a:buFont typeface="Wingdings" panose="05000000000000000000" pitchFamily="2" charset="2"/>
              <a:buChar char="Ø"/>
              <a:defRPr lang="en-US" sz="3200"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lvl1pPr>
            <a:lvl2pPr marL="812800" indent="-363538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7030A0"/>
              </a:buClr>
              <a:buFont typeface="+mj-lt"/>
              <a:buAutoNum type="arabicPeriod"/>
              <a:defRPr lang="en-US" sz="2400"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lvl2pPr>
            <a:lvl3pPr marL="987425" indent="-174625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7030A0"/>
              </a:buClr>
              <a:buFont typeface="+mj-lt"/>
              <a:buAutoNum type="romanLcPeriod"/>
              <a:defRPr lang="en-US" sz="2000"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F77F24"/>
              </a:buClr>
              <a:buFont typeface="Wingdings" panose="05000000000000000000" pitchFamily="2" charset="2"/>
              <a:buChar char="v"/>
              <a:defRPr lang="en-US" sz="1600"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F77F24"/>
              </a:buClr>
              <a:buFont typeface="Wingdings" panose="05000000000000000000" pitchFamily="2" charset="2"/>
              <a:buChar char="ü"/>
              <a:defRPr lang="en-MY" sz="1600"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The pictures shows that the Specifications for the BROSA Load Cell measuring capacity is from 0 until 1tonnes.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The report was a FAT Report that shows the Calibration Report of the Load Cell, whereby the load applied was more than 1 </a:t>
            </a:r>
            <a:r>
              <a:rPr lang="en-US" dirty="0" err="1"/>
              <a:t>tonnes</a:t>
            </a:r>
            <a:r>
              <a:rPr lang="en-US" dirty="0"/>
              <a:t>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Why is it possible for the Wireline to utilize this Load Cell for the Operation, whereby the tool string and cable tension could go up further than 3000 </a:t>
            </a:r>
            <a:r>
              <a:rPr lang="en-US" dirty="0" err="1"/>
              <a:t>lbs</a:t>
            </a:r>
            <a:r>
              <a:rPr lang="en-US" dirty="0"/>
              <a:t>?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91491709-D174-3780-8422-7727A93BFB8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46879" y="975946"/>
            <a:ext cx="3893997" cy="54749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349174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C52872-0208-EA39-E21C-3CEE5705E0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BRAINSTORM SESSION</a:t>
            </a:r>
            <a:endParaRPr lang="en-MY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68B7022-4E67-7A1C-103B-923CF6FCBEF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28219" y="1353164"/>
            <a:ext cx="5535561" cy="41516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005202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B08983-70BD-0CD7-71D3-E4F1BAB70A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84723" y="3104558"/>
            <a:ext cx="11582400" cy="1325563"/>
          </a:xfrm>
        </p:spPr>
        <p:txBody>
          <a:bodyPr/>
          <a:lstStyle/>
          <a:p>
            <a:r>
              <a:rPr lang="en-US" dirty="0"/>
              <a:t>Q&amp;A</a:t>
            </a:r>
            <a:endParaRPr lang="en-MY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9CE39B7-8F11-6AB0-3A31-2A89D3BF8A8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MY" dirty="0"/>
          </a:p>
        </p:txBody>
      </p:sp>
    </p:spTree>
    <p:extLst>
      <p:ext uri="{BB962C8B-B14F-4D97-AF65-F5344CB8AC3E}">
        <p14:creationId xmlns:p14="http://schemas.microsoft.com/office/powerpoint/2010/main" val="2375017145"/>
      </p:ext>
    </p:extLst>
  </p:cSld>
  <p:clrMapOvr>
    <a:masterClrMapping/>
  </p:clrMapOvr>
</p:sld>
</file>

<file path=ppt/theme/theme1.xml><?xml version="1.0" encoding="utf-8"?>
<a:theme xmlns:a="http://schemas.openxmlformats.org/drawingml/2006/main" name="Theme1">
  <a:themeElements>
    <a:clrScheme name="Custom 1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00B050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heme1" id="{7DAC1B92-904A-4259-B905-6CCC076A5AC4}" vid="{BAD10AB8-3A91-45ED-83D3-F1BCD4CC1245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Theme1</Template>
  <TotalTime>40</TotalTime>
  <Words>466</Words>
  <Application>Microsoft Office PowerPoint</Application>
  <PresentationFormat>Widescreen</PresentationFormat>
  <Paragraphs>40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6" baseType="lpstr">
      <vt:lpstr>Arial</vt:lpstr>
      <vt:lpstr>Calibri</vt:lpstr>
      <vt:lpstr>Wingdings</vt:lpstr>
      <vt:lpstr>Theme1</vt:lpstr>
      <vt:lpstr>SLIM SPLIT C POWERPACK</vt:lpstr>
      <vt:lpstr>STARTERS</vt:lpstr>
      <vt:lpstr>POWERPACK COMPONENTS</vt:lpstr>
      <vt:lpstr>POWERPACK COMPONENTS</vt:lpstr>
      <vt:lpstr>POWERPACK COMPONENTS</vt:lpstr>
      <vt:lpstr>PAPERWORK FOR MAINTENANCE</vt:lpstr>
      <vt:lpstr>PAPERWORK FOR MAINTANENCE</vt:lpstr>
      <vt:lpstr>PAPERWORK FOR MAINTANENCE</vt:lpstr>
      <vt:lpstr>SUMMARY</vt:lpstr>
      <vt:lpstr>BRAINSTORM SESSION </vt:lpstr>
      <vt:lpstr>BRAINSTORM SESSION</vt:lpstr>
      <vt:lpstr>Q&amp;A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Arifin Zaimuddin</dc:creator>
  <cp:lastModifiedBy>Arifin Zaimuddin</cp:lastModifiedBy>
  <cp:revision>39</cp:revision>
  <dcterms:created xsi:type="dcterms:W3CDTF">2024-12-06T02:50:44Z</dcterms:created>
  <dcterms:modified xsi:type="dcterms:W3CDTF">2024-12-06T09:16:42Z</dcterms:modified>
</cp:coreProperties>
</file>