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256" r:id="rId2"/>
    <p:sldId id="273" r:id="rId3"/>
    <p:sldId id="345" r:id="rId4"/>
    <p:sldId id="357" r:id="rId5"/>
    <p:sldId id="365" r:id="rId6"/>
    <p:sldId id="369" r:id="rId7"/>
    <p:sldId id="358" r:id="rId8"/>
    <p:sldId id="348" r:id="rId9"/>
    <p:sldId id="354" r:id="rId10"/>
    <p:sldId id="360" r:id="rId11"/>
    <p:sldId id="363" r:id="rId12"/>
    <p:sldId id="364" r:id="rId13"/>
    <p:sldId id="362" r:id="rId14"/>
    <p:sldId id="366" r:id="rId15"/>
    <p:sldId id="271" r:id="rId16"/>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77707"/>
    <a:srgbClr val="FF66FF"/>
    <a:srgbClr val="37A60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502" autoAdjust="0"/>
    <p:restoredTop sz="94628"/>
  </p:normalViewPr>
  <p:slideViewPr>
    <p:cSldViewPr>
      <p:cViewPr varScale="1">
        <p:scale>
          <a:sx n="119" d="100"/>
          <a:sy n="119" d="100"/>
        </p:scale>
        <p:origin x="1848" y="19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4" d="100"/>
          <a:sy n="54" d="100"/>
        </p:scale>
        <p:origin x="-2928" y="-78"/>
      </p:cViewPr>
      <p:guideLst>
        <p:guide orient="horz" pos="3127"/>
        <p:guide pos="214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6411"/>
          </a:xfrm>
          <a:prstGeom prst="rect">
            <a:avLst/>
          </a:prstGeom>
        </p:spPr>
        <p:txBody>
          <a:bodyPr vert="horz" lIns="93177" tIns="46589" rIns="93177" bIns="46589" rtlCol="0"/>
          <a:lstStyle>
            <a:lvl1pPr algn="r">
              <a:defRPr sz="1200"/>
            </a:lvl1pPr>
          </a:lstStyle>
          <a:p>
            <a:fld id="{697376B7-23F7-40D4-9873-B2D6B188E03A}" type="datetimeFigureOut">
              <a:rPr lang="en-US" smtClean="0"/>
              <a:t>10/8/24</a:t>
            </a:fld>
            <a:endParaRPr lang="en-US"/>
          </a:p>
        </p:txBody>
      </p:sp>
      <p:sp>
        <p:nvSpPr>
          <p:cNvPr id="4" name="Footer Placeholder 3"/>
          <p:cNvSpPr>
            <a:spLocks noGrp="1"/>
          </p:cNvSpPr>
          <p:nvPr>
            <p:ph type="ftr" sz="quarter" idx="2"/>
          </p:nvPr>
        </p:nvSpPr>
        <p:spPr>
          <a:xfrm>
            <a:off x="0" y="9430091"/>
            <a:ext cx="2945659" cy="496411"/>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30091"/>
            <a:ext cx="2945659" cy="496411"/>
          </a:xfrm>
          <a:prstGeom prst="rect">
            <a:avLst/>
          </a:prstGeom>
        </p:spPr>
        <p:txBody>
          <a:bodyPr vert="horz" lIns="93177" tIns="46589" rIns="93177" bIns="46589" rtlCol="0" anchor="b"/>
          <a:lstStyle>
            <a:lvl1pPr algn="r">
              <a:defRPr sz="1200"/>
            </a:lvl1pPr>
          </a:lstStyle>
          <a:p>
            <a:fld id="{E2AD791C-DAEE-432C-8258-0FE46A7E56F2}" type="slidenum">
              <a:rPr lang="en-US" smtClean="0"/>
              <a:t>‹#›</a:t>
            </a:fld>
            <a:endParaRPr lang="en-US"/>
          </a:p>
        </p:txBody>
      </p:sp>
    </p:spTree>
    <p:extLst>
      <p:ext uri="{BB962C8B-B14F-4D97-AF65-F5344CB8AC3E}">
        <p14:creationId xmlns:p14="http://schemas.microsoft.com/office/powerpoint/2010/main" val="7331559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850443" y="0"/>
            <a:ext cx="2945659" cy="496411"/>
          </a:xfrm>
          <a:prstGeom prst="rect">
            <a:avLst/>
          </a:prstGeom>
        </p:spPr>
        <p:txBody>
          <a:bodyPr vert="horz" lIns="93177" tIns="46589" rIns="93177" bIns="46589" rtlCol="0"/>
          <a:lstStyle>
            <a:lvl1pPr algn="r">
              <a:defRPr sz="1200"/>
            </a:lvl1pPr>
          </a:lstStyle>
          <a:p>
            <a:fld id="{D4DFB39D-C88D-41F7-B2D1-3F82037EBE97}" type="datetimeFigureOut">
              <a:rPr lang="en-US" smtClean="0"/>
              <a:t>10/8/24</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30091"/>
            <a:ext cx="2945659" cy="496411"/>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3177" tIns="46589" rIns="93177" bIns="46589" rtlCol="0" anchor="b"/>
          <a:lstStyle>
            <a:lvl1pPr algn="r">
              <a:defRPr sz="1200"/>
            </a:lvl1pPr>
          </a:lstStyle>
          <a:p>
            <a:fld id="{45E75F01-80F7-4DE4-8766-37AA81F2840F}" type="slidenum">
              <a:rPr lang="en-US" smtClean="0"/>
              <a:t>‹#›</a:t>
            </a:fld>
            <a:endParaRPr lang="en-US"/>
          </a:p>
        </p:txBody>
      </p:sp>
    </p:spTree>
    <p:extLst>
      <p:ext uri="{BB962C8B-B14F-4D97-AF65-F5344CB8AC3E}">
        <p14:creationId xmlns:p14="http://schemas.microsoft.com/office/powerpoint/2010/main" val="38860555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8798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Rectangle 6"/>
          <p:cNvSpPr/>
          <p:nvPr userDrawn="1"/>
        </p:nvSpPr>
        <p:spPr>
          <a:xfrm>
            <a:off x="0" y="609600"/>
            <a:ext cx="9144000" cy="502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2400" y="5566643"/>
            <a:ext cx="1097280" cy="822960"/>
          </a:xfrm>
          <a:prstGeom prst="rect">
            <a:avLst/>
          </a:prstGeom>
        </p:spPr>
      </p:pic>
    </p:spTree>
    <p:extLst>
      <p:ext uri="{BB962C8B-B14F-4D97-AF65-F5344CB8AC3E}">
        <p14:creationId xmlns:p14="http://schemas.microsoft.com/office/powerpoint/2010/main" val="658333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BA7FEC71-E49D-4F52-BFA5-176D2138E04A}" type="datetimeFigureOut">
              <a:rPr lang="en-US" smtClean="0"/>
              <a:t>10/8/24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B8CD703-12AC-43ED-AEDE-4C8873FCF1D0}" type="slidenum">
              <a:rPr lang="en-US" smtClean="0"/>
              <a:t>‹#›</a:t>
            </a:fld>
            <a:endParaRPr lang="en-US"/>
          </a:p>
        </p:txBody>
      </p:sp>
    </p:spTree>
    <p:extLst>
      <p:ext uri="{BB962C8B-B14F-4D97-AF65-F5344CB8AC3E}">
        <p14:creationId xmlns:p14="http://schemas.microsoft.com/office/powerpoint/2010/main" val="3110649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BA7FEC71-E49D-4F52-BFA5-176D2138E04A}" type="datetimeFigureOut">
              <a:rPr lang="en-US" smtClean="0"/>
              <a:t>10/8/24</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0B8CD703-12AC-43ED-AEDE-4C8873FCF1D0}" type="slidenum">
              <a:rPr lang="en-US" smtClean="0"/>
              <a:t>‹#›</a:t>
            </a:fld>
            <a:endParaRPr lang="en-US"/>
          </a:p>
        </p:txBody>
      </p:sp>
    </p:spTree>
    <p:extLst>
      <p:ext uri="{BB962C8B-B14F-4D97-AF65-F5344CB8AC3E}">
        <p14:creationId xmlns:p14="http://schemas.microsoft.com/office/powerpoint/2010/main" val="78858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BA7FEC71-E49D-4F52-BFA5-176D2138E04A}" type="datetimeFigureOut">
              <a:rPr lang="en-US" smtClean="0"/>
              <a:t>10/8/24</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0B8CD703-12AC-43ED-AEDE-4C8873FCF1D0}" type="slidenum">
              <a:rPr lang="en-US" smtClean="0"/>
              <a:t>‹#›</a:t>
            </a:fld>
            <a:endParaRPr lang="en-US"/>
          </a:p>
        </p:txBody>
      </p:sp>
    </p:spTree>
    <p:extLst>
      <p:ext uri="{BB962C8B-B14F-4D97-AF65-F5344CB8AC3E}">
        <p14:creationId xmlns:p14="http://schemas.microsoft.com/office/powerpoint/2010/main" val="2104092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BA7FEC71-E49D-4F52-BFA5-176D2138E04A}" type="datetimeFigureOut">
              <a:rPr lang="en-US" smtClean="0"/>
              <a:t>10/8/24</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0B8CD703-12AC-43ED-AEDE-4C8873FCF1D0}" type="slidenum">
              <a:rPr lang="en-US" smtClean="0"/>
              <a:t>‹#›</a:t>
            </a:fld>
            <a:endParaRPr lang="en-US"/>
          </a:p>
        </p:txBody>
      </p:sp>
    </p:spTree>
    <p:extLst>
      <p:ext uri="{BB962C8B-B14F-4D97-AF65-F5344CB8AC3E}">
        <p14:creationId xmlns:p14="http://schemas.microsoft.com/office/powerpoint/2010/main" val="626738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BA7FEC71-E49D-4F52-BFA5-176D2138E04A}" type="datetimeFigureOut">
              <a:rPr lang="en-US" smtClean="0"/>
              <a:t>10/8/24</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0B8CD703-12AC-43ED-AEDE-4C8873FCF1D0}" type="slidenum">
              <a:rPr lang="en-US" smtClean="0"/>
              <a:t>‹#›</a:t>
            </a:fld>
            <a:endParaRPr lang="en-US"/>
          </a:p>
        </p:txBody>
      </p:sp>
    </p:spTree>
    <p:extLst>
      <p:ext uri="{BB962C8B-B14F-4D97-AF65-F5344CB8AC3E}">
        <p14:creationId xmlns:p14="http://schemas.microsoft.com/office/powerpoint/2010/main" val="4050682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BA7FEC71-E49D-4F52-BFA5-176D2138E04A}" type="datetimeFigureOut">
              <a:rPr lang="en-US" smtClean="0"/>
              <a:t>10/8/24</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0B8CD703-12AC-43ED-AEDE-4C8873FCF1D0}" type="slidenum">
              <a:rPr lang="en-US" smtClean="0"/>
              <a:t>‹#›</a:t>
            </a:fld>
            <a:endParaRPr lang="en-US"/>
          </a:p>
        </p:txBody>
      </p:sp>
    </p:spTree>
    <p:extLst>
      <p:ext uri="{BB962C8B-B14F-4D97-AF65-F5344CB8AC3E}">
        <p14:creationId xmlns:p14="http://schemas.microsoft.com/office/powerpoint/2010/main" val="2244274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BA7FEC71-E49D-4F52-BFA5-176D2138E04A}" type="datetimeFigureOut">
              <a:rPr lang="en-US" smtClean="0"/>
              <a:t>10/8/24</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0B8CD703-12AC-43ED-AEDE-4C8873FCF1D0}" type="slidenum">
              <a:rPr lang="en-US" smtClean="0"/>
              <a:t>‹#›</a:t>
            </a:fld>
            <a:endParaRPr lang="en-US"/>
          </a:p>
        </p:txBody>
      </p:sp>
    </p:spTree>
    <p:extLst>
      <p:ext uri="{BB962C8B-B14F-4D97-AF65-F5344CB8AC3E}">
        <p14:creationId xmlns:p14="http://schemas.microsoft.com/office/powerpoint/2010/main" val="3817448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BA7FEC71-E49D-4F52-BFA5-176D2138E04A}" type="datetimeFigureOut">
              <a:rPr lang="en-US" smtClean="0"/>
              <a:t>10/8/24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B8CD703-12AC-43ED-AEDE-4C8873FCF1D0}" type="slidenum">
              <a:rPr lang="en-US" smtClean="0"/>
              <a:t>‹#›</a:t>
            </a:fld>
            <a:endParaRPr lang="en-US"/>
          </a:p>
        </p:txBody>
      </p:sp>
    </p:spTree>
    <p:extLst>
      <p:ext uri="{BB962C8B-B14F-4D97-AF65-F5344CB8AC3E}">
        <p14:creationId xmlns:p14="http://schemas.microsoft.com/office/powerpoint/2010/main" val="205595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BA7FEC71-E49D-4F52-BFA5-176D2138E04A}" type="datetimeFigureOut">
              <a:rPr lang="en-US" smtClean="0"/>
              <a:t>10/8/24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B8CD703-12AC-43ED-AEDE-4C8873FCF1D0}" type="slidenum">
              <a:rPr lang="en-US" smtClean="0"/>
              <a:t>‹#›</a:t>
            </a:fld>
            <a:endParaRPr lang="en-US"/>
          </a:p>
        </p:txBody>
      </p:sp>
    </p:spTree>
    <p:extLst>
      <p:ext uri="{BB962C8B-B14F-4D97-AF65-F5344CB8AC3E}">
        <p14:creationId xmlns:p14="http://schemas.microsoft.com/office/powerpoint/2010/main" val="15643940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45294" y="1360486"/>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2D562988-9077-4144-A4F9-6E55724964B9}" type="datetimeFigureOut">
              <a:rPr lang="en-US"/>
              <a:pPr>
                <a:defRPr/>
              </a:pPr>
              <a:t>10/8/24</a:t>
            </a:fld>
            <a:endParaRPr lang="en-US"/>
          </a:p>
        </p:txBody>
      </p:sp>
      <p:sp>
        <p:nvSpPr>
          <p:cNvPr id="5" name="Footer Placeholder 4"/>
          <p:cNvSpPr>
            <a:spLocks noGrp="1"/>
          </p:cNvSpPr>
          <p:nvPr>
            <p:ph type="ftr" sz="quarter" idx="11"/>
          </p:nvPr>
        </p:nvSpPr>
        <p:spPr>
          <a:xfrm>
            <a:off x="352425" y="6248400"/>
            <a:ext cx="3381375" cy="381000"/>
          </a:xfrm>
          <a:prstGeom prst="rect">
            <a:avLst/>
          </a:prstGeom>
        </p:spPr>
        <p:txBody>
          <a:bodyPr/>
          <a:lstStyle>
            <a:lvl1pPr>
              <a:defRPr>
                <a:cs typeface="Arial" charset="0"/>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79C0BD4C-5BED-4BD7-9794-31854A6CB84B}" type="slidenum">
              <a:rPr lang="en-US"/>
              <a:pPr>
                <a:defRPr/>
              </a:pPr>
              <a:t>‹#›</a:t>
            </a:fld>
            <a:endParaRPr lang="en-US"/>
          </a:p>
        </p:txBody>
      </p:sp>
    </p:spTree>
    <p:extLst>
      <p:ext uri="{BB962C8B-B14F-4D97-AF65-F5344CB8AC3E}">
        <p14:creationId xmlns:p14="http://schemas.microsoft.com/office/powerpoint/2010/main" val="729299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gi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3" name="Picture 12"/>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90487" y="114300"/>
            <a:ext cx="2232248" cy="367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5957887" y="6591300"/>
            <a:ext cx="3095625" cy="152400"/>
          </a:xfrm>
          <a:prstGeom prst="rect">
            <a:avLst/>
          </a:prstGeom>
        </p:spPr>
      </p:pic>
      <p:cxnSp>
        <p:nvCxnSpPr>
          <p:cNvPr id="15" name="Straight Connector 14"/>
          <p:cNvCxnSpPr/>
          <p:nvPr userDrawn="1"/>
        </p:nvCxnSpPr>
        <p:spPr>
          <a:xfrm>
            <a:off x="0" y="571500"/>
            <a:ext cx="3124200" cy="0"/>
          </a:xfrm>
          <a:prstGeom prst="line">
            <a:avLst/>
          </a:prstGeom>
          <a:ln>
            <a:solidFill>
              <a:srgbClr val="37A60A"/>
            </a:solidFill>
          </a:ln>
        </p:spPr>
        <p:style>
          <a:lnRef idx="2">
            <a:schemeClr val="accent3"/>
          </a:lnRef>
          <a:fillRef idx="0">
            <a:schemeClr val="accent3"/>
          </a:fillRef>
          <a:effectRef idx="1">
            <a:schemeClr val="accent3"/>
          </a:effectRef>
          <a:fontRef idx="minor">
            <a:schemeClr val="tx1"/>
          </a:fontRef>
        </p:style>
      </p:cxnSp>
      <p:sp>
        <p:nvSpPr>
          <p:cNvPr id="17" name="Rectangle 16"/>
          <p:cNvSpPr/>
          <p:nvPr userDrawn="1"/>
        </p:nvSpPr>
        <p:spPr>
          <a:xfrm>
            <a:off x="0" y="2057400"/>
            <a:ext cx="9144000" cy="2667000"/>
          </a:xfrm>
          <a:prstGeom prst="rect">
            <a:avLst/>
          </a:prstGeom>
          <a:ln>
            <a:solidFill>
              <a:schemeClr val="accent3">
                <a:lumMod val="50000"/>
              </a:schemeClr>
            </a:solidFill>
            <a:prstDash val="sysDot"/>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cxnSp>
        <p:nvCxnSpPr>
          <p:cNvPr id="22" name="Straight Connector 21"/>
          <p:cNvCxnSpPr/>
          <p:nvPr userDrawn="1"/>
        </p:nvCxnSpPr>
        <p:spPr>
          <a:xfrm>
            <a:off x="6096000" y="571500"/>
            <a:ext cx="3048000" cy="0"/>
          </a:xfrm>
          <a:prstGeom prst="line">
            <a:avLst/>
          </a:prstGeom>
          <a:ln>
            <a:solidFill>
              <a:srgbClr val="FF0000"/>
            </a:solidFill>
          </a:ln>
        </p:spPr>
        <p:style>
          <a:lnRef idx="2">
            <a:schemeClr val="accent3"/>
          </a:lnRef>
          <a:fillRef idx="0">
            <a:schemeClr val="accent3"/>
          </a:fillRef>
          <a:effectRef idx="1">
            <a:schemeClr val="accent3"/>
          </a:effectRef>
          <a:fontRef idx="minor">
            <a:schemeClr val="tx1"/>
          </a:fontRef>
        </p:style>
      </p:cxnSp>
      <p:cxnSp>
        <p:nvCxnSpPr>
          <p:cNvPr id="23" name="Straight Connector 22"/>
          <p:cNvCxnSpPr/>
          <p:nvPr userDrawn="1"/>
        </p:nvCxnSpPr>
        <p:spPr>
          <a:xfrm>
            <a:off x="3124200" y="571500"/>
            <a:ext cx="2971800" cy="0"/>
          </a:xfrm>
          <a:prstGeom prst="line">
            <a:avLst/>
          </a:prstGeom>
          <a:ln>
            <a:solidFill>
              <a:srgbClr val="002060"/>
            </a:solidFill>
          </a:ln>
        </p:spPr>
        <p:style>
          <a:lnRef idx="2">
            <a:schemeClr val="accent3"/>
          </a:lnRef>
          <a:fillRef idx="0">
            <a:schemeClr val="accent3"/>
          </a:fillRef>
          <a:effectRef idx="1">
            <a:schemeClr val="accent3"/>
          </a:effectRef>
          <a:fontRef idx="minor">
            <a:schemeClr val="tx1"/>
          </a:fontRef>
        </p:style>
      </p:cxnSp>
      <p:cxnSp>
        <p:nvCxnSpPr>
          <p:cNvPr id="29" name="Straight Connector 28"/>
          <p:cNvCxnSpPr/>
          <p:nvPr userDrawn="1"/>
        </p:nvCxnSpPr>
        <p:spPr>
          <a:xfrm>
            <a:off x="0" y="6483927"/>
            <a:ext cx="3048000" cy="0"/>
          </a:xfrm>
          <a:prstGeom prst="line">
            <a:avLst/>
          </a:prstGeom>
          <a:ln>
            <a:solidFill>
              <a:srgbClr val="FF0000"/>
            </a:solidFill>
          </a:ln>
        </p:spPr>
        <p:style>
          <a:lnRef idx="2">
            <a:schemeClr val="accent3"/>
          </a:lnRef>
          <a:fillRef idx="0">
            <a:schemeClr val="accent3"/>
          </a:fillRef>
          <a:effectRef idx="1">
            <a:schemeClr val="accent3"/>
          </a:effectRef>
          <a:fontRef idx="minor">
            <a:schemeClr val="tx1"/>
          </a:fontRef>
        </p:style>
      </p:cxnSp>
      <p:cxnSp>
        <p:nvCxnSpPr>
          <p:cNvPr id="30" name="Straight Connector 29"/>
          <p:cNvCxnSpPr/>
          <p:nvPr userDrawn="1"/>
        </p:nvCxnSpPr>
        <p:spPr>
          <a:xfrm>
            <a:off x="3048000" y="6483927"/>
            <a:ext cx="2971800" cy="0"/>
          </a:xfrm>
          <a:prstGeom prst="line">
            <a:avLst/>
          </a:prstGeom>
          <a:ln>
            <a:solidFill>
              <a:srgbClr val="002060"/>
            </a:solidFill>
          </a:ln>
        </p:spPr>
        <p:style>
          <a:lnRef idx="2">
            <a:schemeClr val="accent3"/>
          </a:lnRef>
          <a:fillRef idx="0">
            <a:schemeClr val="accent3"/>
          </a:fillRef>
          <a:effectRef idx="1">
            <a:schemeClr val="accent3"/>
          </a:effectRef>
          <a:fontRef idx="minor">
            <a:schemeClr val="tx1"/>
          </a:fontRef>
        </p:style>
      </p:cxnSp>
      <p:pic>
        <p:nvPicPr>
          <p:cNvPr id="31" name="Picture 30"/>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36342" y="2567940"/>
            <a:ext cx="2194560" cy="1645920"/>
          </a:xfrm>
          <a:prstGeom prst="rect">
            <a:avLst/>
          </a:prstGeom>
        </p:spPr>
      </p:pic>
      <p:cxnSp>
        <p:nvCxnSpPr>
          <p:cNvPr id="32" name="Straight Connector 31"/>
          <p:cNvCxnSpPr/>
          <p:nvPr userDrawn="1"/>
        </p:nvCxnSpPr>
        <p:spPr>
          <a:xfrm>
            <a:off x="6019800" y="6483927"/>
            <a:ext cx="3124200" cy="0"/>
          </a:xfrm>
          <a:prstGeom prst="line">
            <a:avLst/>
          </a:prstGeom>
          <a:ln>
            <a:solidFill>
              <a:srgbClr val="37A60A"/>
            </a:solidFill>
          </a:ln>
        </p:spPr>
        <p:style>
          <a:lnRef idx="2">
            <a:schemeClr val="accent3"/>
          </a:lnRef>
          <a:fillRef idx="0">
            <a:schemeClr val="accent3"/>
          </a:fillRef>
          <a:effectRef idx="1">
            <a:schemeClr val="accent3"/>
          </a:effectRef>
          <a:fontRef idx="minor">
            <a:schemeClr val="tx1"/>
          </a:fontRef>
        </p:style>
      </p:cxnSp>
    </p:spTree>
    <p:extLst>
      <p:ext uri="{BB962C8B-B14F-4D97-AF65-F5344CB8AC3E}">
        <p14:creationId xmlns:p14="http://schemas.microsoft.com/office/powerpoint/2010/main" val="39909699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8800" y="2438400"/>
            <a:ext cx="6705600" cy="1569660"/>
          </a:xfrm>
          <a:prstGeom prst="rect">
            <a:avLst/>
          </a:prstGeom>
          <a:noFill/>
        </p:spPr>
        <p:txBody>
          <a:bodyPr wrap="square" rtlCol="0">
            <a:spAutoFit/>
          </a:bodyPr>
          <a:lstStyle/>
          <a:p>
            <a:pPr algn="ctr"/>
            <a:r>
              <a:rPr lang="en-US" sz="4800" b="1" dirty="0"/>
              <a:t>Triplex Pump Unit (TWS600S)</a:t>
            </a:r>
          </a:p>
        </p:txBody>
      </p:sp>
      <p:sp>
        <p:nvSpPr>
          <p:cNvPr id="5" name="TextBox 4"/>
          <p:cNvSpPr txBox="1"/>
          <p:nvPr/>
        </p:nvSpPr>
        <p:spPr>
          <a:xfrm>
            <a:off x="7010400" y="6104930"/>
            <a:ext cx="2057400" cy="369332"/>
          </a:xfrm>
          <a:prstGeom prst="rect">
            <a:avLst/>
          </a:prstGeom>
          <a:noFill/>
        </p:spPr>
        <p:txBody>
          <a:bodyPr wrap="square" rtlCol="0">
            <a:spAutoFit/>
          </a:bodyPr>
          <a:lstStyle/>
          <a:p>
            <a:pPr algn="ctr"/>
            <a:r>
              <a:rPr lang="en-US" b="1" i="1" dirty="0"/>
              <a:t> 3 September 2024</a:t>
            </a:r>
          </a:p>
        </p:txBody>
      </p:sp>
      <p:sp>
        <p:nvSpPr>
          <p:cNvPr id="2" name="TextBox 1"/>
          <p:cNvSpPr txBox="1"/>
          <p:nvPr/>
        </p:nvSpPr>
        <p:spPr>
          <a:xfrm>
            <a:off x="990600" y="5181600"/>
            <a:ext cx="4953000" cy="923330"/>
          </a:xfrm>
          <a:prstGeom prst="rect">
            <a:avLst/>
          </a:prstGeom>
          <a:noFill/>
        </p:spPr>
        <p:txBody>
          <a:bodyPr wrap="square" rtlCol="0">
            <a:spAutoFit/>
          </a:bodyPr>
          <a:lstStyle/>
          <a:p>
            <a:r>
              <a:rPr lang="en-US" dirty="0"/>
              <a:t>Prepared by : ZAINUDDIN YAACOB</a:t>
            </a:r>
          </a:p>
          <a:p>
            <a:r>
              <a:rPr lang="en-US" dirty="0"/>
              <a:t>Position	     : GEO</a:t>
            </a:r>
          </a:p>
          <a:p>
            <a:r>
              <a:rPr lang="en-US" dirty="0"/>
              <a:t>Department : Coiled Tubing Services</a:t>
            </a:r>
            <a:endParaRPr lang="en-MY" dirty="0"/>
          </a:p>
        </p:txBody>
      </p:sp>
    </p:spTree>
    <p:extLst>
      <p:ext uri="{BB962C8B-B14F-4D97-AF65-F5344CB8AC3E}">
        <p14:creationId xmlns:p14="http://schemas.microsoft.com/office/powerpoint/2010/main" val="1208530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bwMode="auto">
          <a:xfrm>
            <a:off x="5659798" y="0"/>
            <a:ext cx="3484201"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r">
              <a:spcBef>
                <a:spcPct val="20000"/>
              </a:spcBef>
              <a:buFont typeface="Arial" charset="0"/>
              <a:buNone/>
            </a:pPr>
            <a:r>
              <a:rPr lang="en-US" sz="2400" dirty="0">
                <a:solidFill>
                  <a:srgbClr val="277707"/>
                </a:solidFill>
                <a:latin typeface="+mn-lt"/>
                <a:cs typeface="Tahoma" pitchFamily="34" charset="0"/>
              </a:rPr>
              <a:t>Unit Introduction</a:t>
            </a:r>
          </a:p>
        </p:txBody>
      </p:sp>
      <p:sp>
        <p:nvSpPr>
          <p:cNvPr id="5" name="Content Placeholder 2"/>
          <p:cNvSpPr txBox="1">
            <a:spLocks/>
          </p:cNvSpPr>
          <p:nvPr/>
        </p:nvSpPr>
        <p:spPr>
          <a:xfrm>
            <a:off x="990600" y="1493837"/>
            <a:ext cx="7010400" cy="3078163"/>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dirty="0"/>
          </a:p>
        </p:txBody>
      </p:sp>
      <p:sp>
        <p:nvSpPr>
          <p:cNvPr id="2" name="TextBox 1"/>
          <p:cNvSpPr txBox="1"/>
          <p:nvPr/>
        </p:nvSpPr>
        <p:spPr>
          <a:xfrm>
            <a:off x="533400" y="836344"/>
            <a:ext cx="6781800" cy="3323987"/>
          </a:xfrm>
          <a:prstGeom prst="rect">
            <a:avLst/>
          </a:prstGeom>
          <a:noFill/>
        </p:spPr>
        <p:txBody>
          <a:bodyPr wrap="square" rtlCol="0">
            <a:spAutoFit/>
          </a:bodyPr>
          <a:lstStyle/>
          <a:p>
            <a:r>
              <a:rPr lang="en-US" dirty="0"/>
              <a:t>Manufacturer :</a:t>
            </a:r>
            <a:r>
              <a:rPr lang="en-US" sz="2400" b="1" dirty="0"/>
              <a:t> </a:t>
            </a:r>
            <a:r>
              <a:rPr lang="en-US" dirty="0" err="1"/>
              <a:t>Stelkraft</a:t>
            </a:r>
            <a:r>
              <a:rPr lang="en-US" dirty="0"/>
              <a:t> Coiled Tubing &amp; Pumps </a:t>
            </a:r>
            <a:r>
              <a:rPr lang="en-US" dirty="0" err="1"/>
              <a:t>Pte.Ltd</a:t>
            </a:r>
            <a:r>
              <a:rPr lang="en-US" dirty="0"/>
              <a:t>.</a:t>
            </a:r>
          </a:p>
          <a:p>
            <a:endParaRPr lang="en-US" dirty="0"/>
          </a:p>
          <a:p>
            <a:r>
              <a:rPr lang="en-US" dirty="0"/>
              <a:t>Country Of Origin : Singapore</a:t>
            </a:r>
          </a:p>
          <a:p>
            <a:endParaRPr lang="en-US" dirty="0"/>
          </a:p>
          <a:p>
            <a:r>
              <a:rPr lang="en-US" dirty="0"/>
              <a:t>This unit were divided into two skid, which are known as;</a:t>
            </a:r>
          </a:p>
          <a:p>
            <a:endParaRPr lang="en-US" dirty="0"/>
          </a:p>
          <a:p>
            <a:pPr marL="457200" indent="-457200">
              <a:buAutoNum type="arabicParenR"/>
            </a:pPr>
            <a:r>
              <a:rPr lang="en-US" dirty="0"/>
              <a:t>Engine Module</a:t>
            </a:r>
          </a:p>
          <a:p>
            <a:pPr marL="457200" indent="-457200">
              <a:buAutoNum type="arabicParenR"/>
            </a:pPr>
            <a:endParaRPr lang="en-US" dirty="0"/>
          </a:p>
          <a:p>
            <a:pPr marL="457200" indent="-457200">
              <a:buAutoNum type="arabicParenR"/>
            </a:pPr>
            <a:r>
              <a:rPr lang="en-US" dirty="0"/>
              <a:t>Pump Module</a:t>
            </a:r>
          </a:p>
          <a:p>
            <a:pPr marL="285750" indent="-285750">
              <a:buFontTx/>
              <a:buChar char="-"/>
            </a:pPr>
            <a:endParaRPr lang="en-US" dirty="0"/>
          </a:p>
          <a:p>
            <a:endParaRPr lang="en-MY" dirty="0"/>
          </a:p>
        </p:txBody>
      </p:sp>
      <p:pic>
        <p:nvPicPr>
          <p:cNvPr id="6" name="Picture 5"/>
          <p:cNvPicPr>
            <a:picLocks noChangeAspect="1"/>
          </p:cNvPicPr>
          <p:nvPr/>
        </p:nvPicPr>
        <p:blipFill>
          <a:blip r:embed="rId2"/>
          <a:stretch>
            <a:fillRect/>
          </a:stretch>
        </p:blipFill>
        <p:spPr>
          <a:xfrm>
            <a:off x="2590800" y="2980563"/>
            <a:ext cx="6117527" cy="2913108"/>
          </a:xfrm>
          <a:prstGeom prst="rect">
            <a:avLst/>
          </a:prstGeom>
        </p:spPr>
      </p:pic>
    </p:spTree>
    <p:extLst>
      <p:ext uri="{BB962C8B-B14F-4D97-AF65-F5344CB8AC3E}">
        <p14:creationId xmlns:p14="http://schemas.microsoft.com/office/powerpoint/2010/main" val="862028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304800" y="838200"/>
            <a:ext cx="8686800" cy="4525963"/>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buFont typeface="Arial" pitchFamily="34" charset="0"/>
              <a:buNone/>
            </a:pPr>
            <a:endParaRPr lang="en-US" sz="2000" dirty="0"/>
          </a:p>
        </p:txBody>
      </p:sp>
      <p:sp>
        <p:nvSpPr>
          <p:cNvPr id="5" name="Title 1"/>
          <p:cNvSpPr txBox="1">
            <a:spLocks/>
          </p:cNvSpPr>
          <p:nvPr/>
        </p:nvSpPr>
        <p:spPr>
          <a:xfrm>
            <a:off x="5181600" y="-1240"/>
            <a:ext cx="2514600" cy="56356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400" dirty="0"/>
              <a:t> </a:t>
            </a:r>
          </a:p>
        </p:txBody>
      </p:sp>
      <p:sp>
        <p:nvSpPr>
          <p:cNvPr id="2" name="TextBox 1"/>
          <p:cNvSpPr txBox="1"/>
          <p:nvPr/>
        </p:nvSpPr>
        <p:spPr>
          <a:xfrm>
            <a:off x="533400" y="990600"/>
            <a:ext cx="8153400" cy="8032968"/>
          </a:xfrm>
          <a:prstGeom prst="rect">
            <a:avLst/>
          </a:prstGeom>
          <a:noFill/>
        </p:spPr>
        <p:txBody>
          <a:bodyPr wrap="square" rtlCol="0">
            <a:spAutoFit/>
          </a:bodyPr>
          <a:lstStyle/>
          <a:p>
            <a:r>
              <a:rPr lang="en-US" sz="2400" b="1" dirty="0"/>
              <a:t>1) Engine Module</a:t>
            </a:r>
          </a:p>
          <a:p>
            <a:endParaRPr lang="en-US" sz="2400" b="1" dirty="0"/>
          </a:p>
          <a:p>
            <a:r>
              <a:rPr lang="en-US" dirty="0"/>
              <a:t>Engine Model : Caterpillar 3406</a:t>
            </a:r>
          </a:p>
          <a:p>
            <a:r>
              <a:rPr lang="en-US" dirty="0"/>
              <a:t>Type Burning Fuel : Diesel</a:t>
            </a:r>
          </a:p>
          <a:p>
            <a:r>
              <a:rPr lang="en-US" dirty="0"/>
              <a:t>Engine Rating : 490bhp @ 2100rpm</a:t>
            </a:r>
          </a:p>
          <a:p>
            <a:r>
              <a:rPr lang="en-US" dirty="0"/>
              <a:t>Engine Bore Size : 137mm (5.4”)</a:t>
            </a:r>
          </a:p>
          <a:p>
            <a:r>
              <a:rPr lang="en-US" dirty="0"/>
              <a:t>Stroke : 165mm (6.5”)</a:t>
            </a:r>
          </a:p>
          <a:p>
            <a:endParaRPr lang="en-US" dirty="0"/>
          </a:p>
          <a:p>
            <a:endParaRPr lang="en-US" sz="2400" b="1" dirty="0"/>
          </a:p>
          <a:p>
            <a:endParaRPr lang="en-US" sz="2400" b="1" dirty="0"/>
          </a:p>
          <a:p>
            <a:r>
              <a:rPr lang="en-US" sz="2400" b="1" dirty="0"/>
              <a:t>Transmission</a:t>
            </a:r>
          </a:p>
          <a:p>
            <a:endParaRPr lang="en-US" dirty="0"/>
          </a:p>
          <a:p>
            <a:r>
              <a:rPr lang="en-US" dirty="0"/>
              <a:t>Gearbox  Model : Eaton Fuller</a:t>
            </a:r>
          </a:p>
          <a:p>
            <a:r>
              <a:rPr lang="en-US" dirty="0"/>
              <a:t>Type : Manual 7 Speed</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MY" dirty="0"/>
          </a:p>
        </p:txBody>
      </p:sp>
      <p:pic>
        <p:nvPicPr>
          <p:cNvPr id="6" name="Picture 5"/>
          <p:cNvPicPr>
            <a:picLocks noChangeAspect="1"/>
          </p:cNvPicPr>
          <p:nvPr/>
        </p:nvPicPr>
        <p:blipFill>
          <a:blip r:embed="rId2"/>
          <a:stretch>
            <a:fillRect/>
          </a:stretch>
        </p:blipFill>
        <p:spPr>
          <a:xfrm>
            <a:off x="4572000" y="3627222"/>
            <a:ext cx="3269990" cy="2457819"/>
          </a:xfrm>
          <a:prstGeom prst="rect">
            <a:avLst/>
          </a:prstGeom>
        </p:spPr>
      </p:pic>
      <p:pic>
        <p:nvPicPr>
          <p:cNvPr id="7" name="Picture 6"/>
          <p:cNvPicPr>
            <a:picLocks noChangeAspect="1"/>
          </p:cNvPicPr>
          <p:nvPr/>
        </p:nvPicPr>
        <p:blipFill>
          <a:blip r:embed="rId3"/>
          <a:stretch>
            <a:fillRect/>
          </a:stretch>
        </p:blipFill>
        <p:spPr>
          <a:xfrm>
            <a:off x="4560627" y="990600"/>
            <a:ext cx="3281363" cy="2518612"/>
          </a:xfrm>
          <a:prstGeom prst="rect">
            <a:avLst/>
          </a:prstGeom>
        </p:spPr>
      </p:pic>
    </p:spTree>
    <p:extLst>
      <p:ext uri="{BB962C8B-B14F-4D97-AF65-F5344CB8AC3E}">
        <p14:creationId xmlns:p14="http://schemas.microsoft.com/office/powerpoint/2010/main" val="2553012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304800" y="838200"/>
            <a:ext cx="8686800" cy="4525963"/>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sz="2800" dirty="0"/>
          </a:p>
        </p:txBody>
      </p:sp>
      <p:sp>
        <p:nvSpPr>
          <p:cNvPr id="5" name="Title 1"/>
          <p:cNvSpPr txBox="1">
            <a:spLocks/>
          </p:cNvSpPr>
          <p:nvPr/>
        </p:nvSpPr>
        <p:spPr>
          <a:xfrm>
            <a:off x="5562600" y="0"/>
            <a:ext cx="3048000" cy="56356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US" sz="2400" dirty="0"/>
          </a:p>
        </p:txBody>
      </p:sp>
      <p:sp>
        <p:nvSpPr>
          <p:cNvPr id="6" name="TextBox 5"/>
          <p:cNvSpPr txBox="1"/>
          <p:nvPr/>
        </p:nvSpPr>
        <p:spPr>
          <a:xfrm>
            <a:off x="304800" y="838200"/>
            <a:ext cx="8458200" cy="8494633"/>
          </a:xfrm>
          <a:prstGeom prst="rect">
            <a:avLst/>
          </a:prstGeom>
          <a:noFill/>
        </p:spPr>
        <p:txBody>
          <a:bodyPr wrap="square" rtlCol="0">
            <a:spAutoFit/>
          </a:bodyPr>
          <a:lstStyle/>
          <a:p>
            <a:r>
              <a:rPr lang="en-US" sz="2400" b="1" dirty="0"/>
              <a:t>2) Pump Module</a:t>
            </a:r>
          </a:p>
          <a:p>
            <a:endParaRPr lang="en-US" b="1" dirty="0"/>
          </a:p>
          <a:p>
            <a:r>
              <a:rPr lang="en-US" dirty="0"/>
              <a:t>Pump Model : SPM TWS600S</a:t>
            </a:r>
          </a:p>
          <a:p>
            <a:r>
              <a:rPr lang="en-US" dirty="0"/>
              <a:t>Type : Horizontal triplex single acting plunger pump </a:t>
            </a:r>
          </a:p>
          <a:p>
            <a:r>
              <a:rPr lang="en-US" dirty="0"/>
              <a:t>SPM Pump Plunger Size : 2.75”</a:t>
            </a:r>
          </a:p>
          <a:p>
            <a:r>
              <a:rPr lang="en-US" dirty="0"/>
              <a:t>Maximum Working Pressure : 22500 psi</a:t>
            </a:r>
          </a:p>
          <a:p>
            <a:r>
              <a:rPr lang="en-MY" dirty="0"/>
              <a:t>(but limited to 15000 psi due to discharge </a:t>
            </a:r>
          </a:p>
          <a:p>
            <a:r>
              <a:rPr lang="en-US" dirty="0"/>
              <a:t>flange Max Working Pressure is 15000 psi)</a:t>
            </a:r>
          </a:p>
          <a:p>
            <a:r>
              <a:rPr lang="en-US" dirty="0"/>
              <a:t>Maximum Pump Rate : 4.5 bpm</a:t>
            </a:r>
          </a:p>
          <a:p>
            <a:r>
              <a:rPr lang="en-US" dirty="0"/>
              <a:t>Stroke Length : 6 inch</a:t>
            </a:r>
          </a:p>
          <a:p>
            <a:endParaRPr lang="en-US" dirty="0"/>
          </a:p>
          <a:p>
            <a:endParaRPr lang="en-US" b="1" dirty="0"/>
          </a:p>
          <a:p>
            <a:endParaRPr lang="en-US" b="1" dirty="0"/>
          </a:p>
          <a:p>
            <a:r>
              <a:rPr lang="en-US" dirty="0"/>
              <a:t>C-Pump Brand : Gardner Denver </a:t>
            </a:r>
          </a:p>
          <a:p>
            <a:r>
              <a:rPr lang="en-US" dirty="0"/>
              <a:t>C-Pump Size : 4” (discharge) X 5”(suction)</a:t>
            </a:r>
          </a:p>
          <a:p>
            <a:r>
              <a:rPr lang="en-US" dirty="0"/>
              <a:t>C-Pump Flow rate : 22.6 bpm @ 2400 rpm</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MY" dirty="0"/>
          </a:p>
        </p:txBody>
      </p:sp>
      <p:pic>
        <p:nvPicPr>
          <p:cNvPr id="7" name="Picture 6"/>
          <p:cNvPicPr>
            <a:picLocks noChangeAspect="1"/>
          </p:cNvPicPr>
          <p:nvPr/>
        </p:nvPicPr>
        <p:blipFill>
          <a:blip r:embed="rId2"/>
          <a:stretch>
            <a:fillRect/>
          </a:stretch>
        </p:blipFill>
        <p:spPr>
          <a:xfrm>
            <a:off x="5562600" y="3872090"/>
            <a:ext cx="1752600" cy="2278961"/>
          </a:xfrm>
          <a:prstGeom prst="rect">
            <a:avLst/>
          </a:prstGeom>
        </p:spPr>
      </p:pic>
      <p:pic>
        <p:nvPicPr>
          <p:cNvPr id="8" name="Picture 7"/>
          <p:cNvPicPr>
            <a:picLocks noChangeAspect="1"/>
          </p:cNvPicPr>
          <p:nvPr/>
        </p:nvPicPr>
        <p:blipFill>
          <a:blip r:embed="rId3"/>
          <a:stretch>
            <a:fillRect/>
          </a:stretch>
        </p:blipFill>
        <p:spPr>
          <a:xfrm>
            <a:off x="5555776" y="841612"/>
            <a:ext cx="2438400" cy="2620370"/>
          </a:xfrm>
          <a:prstGeom prst="rect">
            <a:avLst/>
          </a:prstGeom>
        </p:spPr>
      </p:pic>
    </p:spTree>
    <p:extLst>
      <p:ext uri="{BB962C8B-B14F-4D97-AF65-F5344CB8AC3E}">
        <p14:creationId xmlns:p14="http://schemas.microsoft.com/office/powerpoint/2010/main" val="3318232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10200" y="0"/>
            <a:ext cx="3733800" cy="5334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spcBef>
                <a:spcPct val="20000"/>
              </a:spcBef>
            </a:pPr>
            <a:r>
              <a:rPr lang="en-US" sz="2400" dirty="0">
                <a:solidFill>
                  <a:srgbClr val="277707"/>
                </a:solidFill>
                <a:cs typeface="Tahoma" pitchFamily="34" charset="0"/>
              </a:rPr>
              <a:t> Descriptions</a:t>
            </a:r>
          </a:p>
        </p:txBody>
      </p:sp>
      <p:sp>
        <p:nvSpPr>
          <p:cNvPr id="3" name="TextBox 2"/>
          <p:cNvSpPr txBox="1"/>
          <p:nvPr/>
        </p:nvSpPr>
        <p:spPr>
          <a:xfrm>
            <a:off x="304800" y="762000"/>
            <a:ext cx="8763000" cy="7201972"/>
          </a:xfrm>
          <a:prstGeom prst="rect">
            <a:avLst/>
          </a:prstGeom>
          <a:noFill/>
        </p:spPr>
        <p:txBody>
          <a:bodyPr wrap="square" rtlCol="0">
            <a:spAutoFit/>
          </a:bodyPr>
          <a:lstStyle/>
          <a:p>
            <a:r>
              <a:rPr lang="en-US" sz="2400" b="1" dirty="0"/>
              <a:t>SPM TWS600S PUMP </a:t>
            </a:r>
          </a:p>
          <a:p>
            <a:pPr algn="ctr"/>
            <a:endParaRPr lang="en-US" sz="2400" b="1" dirty="0"/>
          </a:p>
          <a:p>
            <a:pPr algn="ctr"/>
            <a:endParaRPr lang="en-US" sz="2400" dirty="0"/>
          </a:p>
          <a:p>
            <a:pPr algn="ctr"/>
            <a:endParaRPr lang="en-US" sz="2400" b="1" dirty="0"/>
          </a:p>
          <a:p>
            <a:endParaRPr lang="en-US" sz="2400" b="1" dirty="0"/>
          </a:p>
          <a:p>
            <a:endParaRPr lang="en-US" dirty="0"/>
          </a:p>
          <a:p>
            <a:endParaRPr lang="en-US" dirty="0"/>
          </a:p>
          <a:p>
            <a:r>
              <a:rPr lang="en-US" dirty="0"/>
              <a:t>-The SPM TWS600S is a reciprocating, positive displacement, horizontal single-acting, triplex plunger pump that is rated at 600 Brake Horsepower input maximum. The TWS600S is designed for intermittent duty well service applications such as acidizing, cementing, fracturing and well killing.</a:t>
            </a:r>
          </a:p>
          <a:p>
            <a:r>
              <a:rPr lang="en-US" dirty="0"/>
              <a:t>-The TWS600S Pump consists of a Power End, Speed Reducer Assembly and a Fluid End Assembly. The speed reducer can be installed on either the right hand or left hand side of the pump and can be installed in any one of different input shaft location to accommodate a number of different pumping unit drive train configurations. Two different fluid cylinders are available to accommodate several plunger sizes for a variety of pressure and volumes.</a:t>
            </a:r>
          </a:p>
          <a:p>
            <a:endParaRPr lang="en-US" sz="2400" b="1" dirty="0"/>
          </a:p>
          <a:p>
            <a:endParaRPr lang="en-US" sz="2400" b="1" dirty="0"/>
          </a:p>
          <a:p>
            <a:endParaRPr lang="en-US" sz="2400" b="1" dirty="0"/>
          </a:p>
          <a:p>
            <a:endParaRPr lang="en-US" sz="2400" b="1" dirty="0"/>
          </a:p>
          <a:p>
            <a:endParaRPr lang="en-US" sz="2400" b="1" dirty="0"/>
          </a:p>
          <a:p>
            <a:endParaRPr lang="en-US" sz="2400" b="1" dirty="0"/>
          </a:p>
        </p:txBody>
      </p:sp>
      <p:pic>
        <p:nvPicPr>
          <p:cNvPr id="2" name="Picture 1"/>
          <p:cNvPicPr>
            <a:picLocks noChangeAspect="1"/>
          </p:cNvPicPr>
          <p:nvPr/>
        </p:nvPicPr>
        <p:blipFill>
          <a:blip r:embed="rId2"/>
          <a:stretch>
            <a:fillRect/>
          </a:stretch>
        </p:blipFill>
        <p:spPr>
          <a:xfrm>
            <a:off x="533400" y="1142999"/>
            <a:ext cx="3200400" cy="1997703"/>
          </a:xfrm>
          <a:prstGeom prst="rect">
            <a:avLst/>
          </a:prstGeom>
        </p:spPr>
      </p:pic>
    </p:spTree>
    <p:extLst>
      <p:ext uri="{BB962C8B-B14F-4D97-AF65-F5344CB8AC3E}">
        <p14:creationId xmlns:p14="http://schemas.microsoft.com/office/powerpoint/2010/main" val="256716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10200" y="0"/>
            <a:ext cx="3733800" cy="5334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spcBef>
                <a:spcPct val="20000"/>
              </a:spcBef>
            </a:pPr>
            <a:r>
              <a:rPr lang="en-US" sz="2400" dirty="0">
                <a:solidFill>
                  <a:srgbClr val="277707"/>
                </a:solidFill>
                <a:cs typeface="Tahoma" pitchFamily="34" charset="0"/>
              </a:rPr>
              <a:t> Definition</a:t>
            </a:r>
          </a:p>
        </p:txBody>
      </p:sp>
      <p:sp>
        <p:nvSpPr>
          <p:cNvPr id="3" name="TextBox 2"/>
          <p:cNvSpPr txBox="1"/>
          <p:nvPr/>
        </p:nvSpPr>
        <p:spPr>
          <a:xfrm>
            <a:off x="304800" y="762000"/>
            <a:ext cx="8763000" cy="4431983"/>
          </a:xfrm>
          <a:prstGeom prst="rect">
            <a:avLst/>
          </a:prstGeom>
          <a:noFill/>
        </p:spPr>
        <p:txBody>
          <a:bodyPr wrap="square" rtlCol="0">
            <a:spAutoFit/>
          </a:bodyPr>
          <a:lstStyle/>
          <a:p>
            <a:r>
              <a:rPr lang="en-US" sz="2400" b="1" dirty="0"/>
              <a:t>What is TWS600S  stand for?</a:t>
            </a:r>
          </a:p>
          <a:p>
            <a:pPr algn="ctr"/>
            <a:endParaRPr lang="en-US" sz="2400" b="1" dirty="0"/>
          </a:p>
          <a:p>
            <a:r>
              <a:rPr lang="en-US" dirty="0"/>
              <a:t>T = Triplex</a:t>
            </a:r>
          </a:p>
          <a:p>
            <a:endParaRPr lang="en-US" dirty="0"/>
          </a:p>
          <a:p>
            <a:r>
              <a:rPr lang="en-US" dirty="0"/>
              <a:t>W = Well </a:t>
            </a:r>
          </a:p>
          <a:p>
            <a:endParaRPr lang="en-US" dirty="0"/>
          </a:p>
          <a:p>
            <a:r>
              <a:rPr lang="en-US" dirty="0"/>
              <a:t>S = Service</a:t>
            </a:r>
          </a:p>
          <a:p>
            <a:endParaRPr lang="en-US" dirty="0"/>
          </a:p>
          <a:p>
            <a:r>
              <a:rPr lang="en-US" dirty="0"/>
              <a:t>600 = Brake Horsepower</a:t>
            </a:r>
          </a:p>
          <a:p>
            <a:endParaRPr lang="en-US" dirty="0"/>
          </a:p>
          <a:p>
            <a:r>
              <a:rPr lang="en-US" dirty="0"/>
              <a:t>S = Short (gear box)</a:t>
            </a:r>
          </a:p>
          <a:p>
            <a:endParaRPr lang="en-US" sz="2400" b="1" dirty="0"/>
          </a:p>
          <a:p>
            <a:endParaRPr lang="en-US" sz="2400" b="1" dirty="0"/>
          </a:p>
          <a:p>
            <a:endParaRPr lang="en-US" sz="2400" b="1" dirty="0"/>
          </a:p>
        </p:txBody>
      </p:sp>
    </p:spTree>
    <p:extLst>
      <p:ext uri="{BB962C8B-B14F-4D97-AF65-F5344CB8AC3E}">
        <p14:creationId xmlns:p14="http://schemas.microsoft.com/office/powerpoint/2010/main" val="3807132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638800" y="122238"/>
            <a:ext cx="3352800" cy="411162"/>
          </a:xfrm>
          <a:prstGeom prst="rect">
            <a:avLst/>
          </a:prstGeom>
        </p:spPr>
        <p:txBody>
          <a:bodyPr>
            <a:normAutofit fontScale="6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b="1" dirty="0"/>
          </a:p>
        </p:txBody>
      </p:sp>
      <p:sp>
        <p:nvSpPr>
          <p:cNvPr id="5" name="Content Placeholder 2"/>
          <p:cNvSpPr txBox="1">
            <a:spLocks/>
          </p:cNvSpPr>
          <p:nvPr/>
        </p:nvSpPr>
        <p:spPr>
          <a:xfrm>
            <a:off x="685800" y="685800"/>
            <a:ext cx="8229600" cy="579120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MY" sz="2000" dirty="0"/>
          </a:p>
        </p:txBody>
      </p:sp>
      <p:sp>
        <p:nvSpPr>
          <p:cNvPr id="6" name="TextBox 5"/>
          <p:cNvSpPr txBox="1"/>
          <p:nvPr/>
        </p:nvSpPr>
        <p:spPr>
          <a:xfrm>
            <a:off x="304800" y="838200"/>
            <a:ext cx="8686800" cy="1292662"/>
          </a:xfrm>
          <a:prstGeom prst="rect">
            <a:avLst/>
          </a:prstGeom>
          <a:noFill/>
        </p:spPr>
        <p:txBody>
          <a:bodyPr wrap="square" rtlCol="0">
            <a:spAutoFit/>
          </a:bodyPr>
          <a:lstStyle/>
          <a:p>
            <a:r>
              <a:rPr lang="en-US" sz="2400" b="1" dirty="0"/>
              <a:t>Speed Reducer</a:t>
            </a:r>
          </a:p>
          <a:p>
            <a:endParaRPr lang="en-US" dirty="0"/>
          </a:p>
          <a:p>
            <a:r>
              <a:rPr lang="en-US" dirty="0"/>
              <a:t>- It converts from a low-torque, high rpm engine output to a high-torque, low rpm output more  suited to the power end requirements.</a:t>
            </a:r>
          </a:p>
        </p:txBody>
      </p:sp>
      <p:sp>
        <p:nvSpPr>
          <p:cNvPr id="8" name="Title 1"/>
          <p:cNvSpPr txBox="1">
            <a:spLocks/>
          </p:cNvSpPr>
          <p:nvPr/>
        </p:nvSpPr>
        <p:spPr>
          <a:xfrm>
            <a:off x="5638800" y="32698"/>
            <a:ext cx="3505200" cy="50070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spcBef>
                <a:spcPct val="20000"/>
              </a:spcBef>
            </a:pPr>
            <a:r>
              <a:rPr lang="en-US" sz="2400" dirty="0">
                <a:solidFill>
                  <a:srgbClr val="277707"/>
                </a:solidFill>
                <a:cs typeface="Tahoma" pitchFamily="34" charset="0"/>
              </a:rPr>
              <a:t>Part &amp; Functions</a:t>
            </a:r>
          </a:p>
        </p:txBody>
      </p:sp>
      <p:pic>
        <p:nvPicPr>
          <p:cNvPr id="9" name="Picture 8"/>
          <p:cNvPicPr>
            <a:picLocks noChangeAspect="1"/>
          </p:cNvPicPr>
          <p:nvPr/>
        </p:nvPicPr>
        <p:blipFill>
          <a:blip r:embed="rId2"/>
          <a:stretch>
            <a:fillRect/>
          </a:stretch>
        </p:blipFill>
        <p:spPr>
          <a:xfrm>
            <a:off x="2057400" y="2435662"/>
            <a:ext cx="4789597" cy="3611510"/>
          </a:xfrm>
          <a:prstGeom prst="rect">
            <a:avLst/>
          </a:prstGeom>
        </p:spPr>
      </p:pic>
    </p:spTree>
    <p:extLst>
      <p:ext uri="{BB962C8B-B14F-4D97-AF65-F5344CB8AC3E}">
        <p14:creationId xmlns:p14="http://schemas.microsoft.com/office/powerpoint/2010/main" val="60339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638800" y="122238"/>
            <a:ext cx="3352800" cy="411162"/>
          </a:xfrm>
          <a:prstGeom prst="rect">
            <a:avLst/>
          </a:prstGeom>
        </p:spPr>
        <p:txBody>
          <a:bodyPr>
            <a:normAutofit fontScale="6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b="1" dirty="0"/>
          </a:p>
        </p:txBody>
      </p:sp>
      <p:sp>
        <p:nvSpPr>
          <p:cNvPr id="5" name="Content Placeholder 2"/>
          <p:cNvSpPr txBox="1">
            <a:spLocks/>
          </p:cNvSpPr>
          <p:nvPr/>
        </p:nvSpPr>
        <p:spPr>
          <a:xfrm>
            <a:off x="304800" y="685800"/>
            <a:ext cx="8610600" cy="556260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lvl="1" indent="0">
              <a:buNone/>
            </a:pPr>
            <a:endParaRPr lang="en-MY" sz="1600" dirty="0"/>
          </a:p>
        </p:txBody>
      </p:sp>
      <p:sp>
        <p:nvSpPr>
          <p:cNvPr id="6" name="TextBox 5"/>
          <p:cNvSpPr txBox="1"/>
          <p:nvPr/>
        </p:nvSpPr>
        <p:spPr>
          <a:xfrm>
            <a:off x="304800" y="838200"/>
            <a:ext cx="8305800" cy="2123658"/>
          </a:xfrm>
          <a:prstGeom prst="rect">
            <a:avLst/>
          </a:prstGeom>
          <a:noFill/>
        </p:spPr>
        <p:txBody>
          <a:bodyPr wrap="square" rtlCol="0">
            <a:spAutoFit/>
          </a:bodyPr>
          <a:lstStyle/>
          <a:p>
            <a:r>
              <a:rPr lang="en-US" sz="2400" b="1" dirty="0"/>
              <a:t>Power End</a:t>
            </a:r>
          </a:p>
          <a:p>
            <a:endParaRPr lang="en-US" dirty="0"/>
          </a:p>
          <a:p>
            <a:r>
              <a:rPr lang="en-US" dirty="0"/>
              <a:t>- Converts rotational power into reciprocating power. The power end functions the same way as a crankshaft in a motorcar engine. The pinion shaft drives the crankshaft using bull gears. The eccentrics of the crankshaft change the rotation of the main-shaft into a reciprocating action. The reciprocating force is then transferred to the connecting rods and crosshead, moving the plungers in the fluid end.</a:t>
            </a:r>
          </a:p>
        </p:txBody>
      </p:sp>
      <p:sp>
        <p:nvSpPr>
          <p:cNvPr id="7" name="Title 1"/>
          <p:cNvSpPr txBox="1">
            <a:spLocks/>
          </p:cNvSpPr>
          <p:nvPr/>
        </p:nvSpPr>
        <p:spPr>
          <a:xfrm>
            <a:off x="5638800" y="32698"/>
            <a:ext cx="3505200" cy="50070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spcBef>
                <a:spcPct val="20000"/>
              </a:spcBef>
            </a:pPr>
            <a:endParaRPr lang="en-US" sz="2400" dirty="0">
              <a:solidFill>
                <a:srgbClr val="277707"/>
              </a:solidFill>
              <a:cs typeface="Tahoma" pitchFamily="34" charset="0"/>
            </a:endParaRPr>
          </a:p>
        </p:txBody>
      </p:sp>
      <p:pic>
        <p:nvPicPr>
          <p:cNvPr id="8" name="Picture 7"/>
          <p:cNvPicPr>
            <a:picLocks noChangeAspect="1"/>
          </p:cNvPicPr>
          <p:nvPr/>
        </p:nvPicPr>
        <p:blipFill>
          <a:blip r:embed="rId2"/>
          <a:stretch>
            <a:fillRect/>
          </a:stretch>
        </p:blipFill>
        <p:spPr>
          <a:xfrm>
            <a:off x="4835775" y="2961858"/>
            <a:ext cx="3554255" cy="2827015"/>
          </a:xfrm>
          <a:prstGeom prst="rect">
            <a:avLst/>
          </a:prstGeom>
        </p:spPr>
      </p:pic>
      <p:pic>
        <p:nvPicPr>
          <p:cNvPr id="10" name="Picture 9"/>
          <p:cNvPicPr>
            <a:picLocks noChangeAspect="1"/>
          </p:cNvPicPr>
          <p:nvPr/>
        </p:nvPicPr>
        <p:blipFill>
          <a:blip r:embed="rId3"/>
          <a:stretch>
            <a:fillRect/>
          </a:stretch>
        </p:blipFill>
        <p:spPr>
          <a:xfrm>
            <a:off x="685800" y="2961858"/>
            <a:ext cx="3768975" cy="2831564"/>
          </a:xfrm>
          <a:prstGeom prst="rect">
            <a:avLst/>
          </a:prstGeom>
        </p:spPr>
      </p:pic>
    </p:spTree>
    <p:extLst>
      <p:ext uri="{BB962C8B-B14F-4D97-AF65-F5344CB8AC3E}">
        <p14:creationId xmlns:p14="http://schemas.microsoft.com/office/powerpoint/2010/main" val="1768145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86300" y="32699"/>
            <a:ext cx="4343400" cy="33496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US" sz="2800" b="1" dirty="0"/>
          </a:p>
        </p:txBody>
      </p:sp>
      <p:sp>
        <p:nvSpPr>
          <p:cNvPr id="3" name="TextBox 2"/>
          <p:cNvSpPr txBox="1"/>
          <p:nvPr/>
        </p:nvSpPr>
        <p:spPr>
          <a:xfrm>
            <a:off x="381000" y="914400"/>
            <a:ext cx="8839200" cy="3508653"/>
          </a:xfrm>
          <a:prstGeom prst="rect">
            <a:avLst/>
          </a:prstGeom>
          <a:noFill/>
        </p:spPr>
        <p:txBody>
          <a:bodyPr wrap="square" rtlCol="0">
            <a:spAutoFit/>
          </a:bodyPr>
          <a:lstStyle/>
          <a:p>
            <a:r>
              <a:rPr lang="en-US" sz="2400" b="1" dirty="0"/>
              <a:t>Fluid End</a:t>
            </a:r>
          </a:p>
          <a:p>
            <a:endParaRPr lang="en-US" dirty="0"/>
          </a:p>
          <a:p>
            <a:r>
              <a:rPr lang="en-US" dirty="0"/>
              <a:t>- The fluid end receives the power from the power end. This part of the triplex pump receives fluid at a low pressure, applies horsepower to the fluid and discharge fluid at a high pressure.</a:t>
            </a:r>
          </a:p>
          <a:p>
            <a:endParaRPr lang="en-US" dirty="0"/>
          </a:p>
          <a:p>
            <a:endParaRPr lang="en-US" b="1" dirty="0"/>
          </a:p>
          <a:p>
            <a:endParaRPr lang="en-US" dirty="0"/>
          </a:p>
          <a:p>
            <a:endParaRPr lang="en-US" dirty="0"/>
          </a:p>
          <a:p>
            <a:endParaRPr lang="en-US" dirty="0"/>
          </a:p>
          <a:p>
            <a:endParaRPr lang="en-US" dirty="0"/>
          </a:p>
          <a:p>
            <a:endParaRPr lang="en-MY" dirty="0"/>
          </a:p>
        </p:txBody>
      </p:sp>
      <p:sp>
        <p:nvSpPr>
          <p:cNvPr id="5" name="Title 1"/>
          <p:cNvSpPr txBox="1">
            <a:spLocks/>
          </p:cNvSpPr>
          <p:nvPr/>
        </p:nvSpPr>
        <p:spPr>
          <a:xfrm>
            <a:off x="5638800" y="32698"/>
            <a:ext cx="3505200" cy="50070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spcBef>
                <a:spcPct val="20000"/>
              </a:spcBef>
            </a:pPr>
            <a:r>
              <a:rPr lang="en-US" sz="2400" dirty="0">
                <a:solidFill>
                  <a:srgbClr val="277707"/>
                </a:solidFill>
                <a:cs typeface="Tahoma" pitchFamily="34" charset="0"/>
              </a:rPr>
              <a:t> </a:t>
            </a:r>
          </a:p>
        </p:txBody>
      </p:sp>
      <p:pic>
        <p:nvPicPr>
          <p:cNvPr id="7" name="Picture 6"/>
          <p:cNvPicPr>
            <a:picLocks noChangeAspect="1"/>
          </p:cNvPicPr>
          <p:nvPr/>
        </p:nvPicPr>
        <p:blipFill>
          <a:blip r:embed="rId2"/>
          <a:stretch>
            <a:fillRect/>
          </a:stretch>
        </p:blipFill>
        <p:spPr>
          <a:xfrm>
            <a:off x="2556451" y="2438400"/>
            <a:ext cx="4488297" cy="3276600"/>
          </a:xfrm>
          <a:prstGeom prst="rect">
            <a:avLst/>
          </a:prstGeom>
        </p:spPr>
      </p:pic>
    </p:spTree>
    <p:extLst>
      <p:ext uri="{BB962C8B-B14F-4D97-AF65-F5344CB8AC3E}">
        <p14:creationId xmlns:p14="http://schemas.microsoft.com/office/powerpoint/2010/main" val="52145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638800" y="122238"/>
            <a:ext cx="3352800" cy="411162"/>
          </a:xfrm>
          <a:prstGeom prst="rect">
            <a:avLst/>
          </a:prstGeom>
        </p:spPr>
        <p:txBody>
          <a:bodyPr>
            <a:normAutofit fontScale="6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b="1" dirty="0"/>
          </a:p>
        </p:txBody>
      </p:sp>
      <p:sp>
        <p:nvSpPr>
          <p:cNvPr id="5" name="Content Placeholder 2"/>
          <p:cNvSpPr txBox="1">
            <a:spLocks/>
          </p:cNvSpPr>
          <p:nvPr/>
        </p:nvSpPr>
        <p:spPr>
          <a:xfrm>
            <a:off x="685800" y="685800"/>
            <a:ext cx="8229600" cy="579120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MY" sz="2000" dirty="0"/>
          </a:p>
        </p:txBody>
      </p:sp>
      <p:sp>
        <p:nvSpPr>
          <p:cNvPr id="6" name="TextBox 5"/>
          <p:cNvSpPr txBox="1"/>
          <p:nvPr/>
        </p:nvSpPr>
        <p:spPr>
          <a:xfrm>
            <a:off x="457200" y="914400"/>
            <a:ext cx="8534400" cy="3508653"/>
          </a:xfrm>
          <a:prstGeom prst="rect">
            <a:avLst/>
          </a:prstGeom>
          <a:noFill/>
        </p:spPr>
        <p:txBody>
          <a:bodyPr wrap="square" rtlCol="0">
            <a:spAutoFit/>
          </a:bodyPr>
          <a:lstStyle/>
          <a:p>
            <a:r>
              <a:rPr lang="en-US" sz="2400" b="1" dirty="0"/>
              <a:t>Zone II System</a:t>
            </a:r>
          </a:p>
          <a:p>
            <a:endParaRPr lang="en-US" dirty="0"/>
          </a:p>
          <a:p>
            <a:r>
              <a:rPr lang="en-US" dirty="0"/>
              <a:t>Over Speed Shutdown (2200 rpm)</a:t>
            </a:r>
          </a:p>
          <a:p>
            <a:r>
              <a:rPr lang="en-US" dirty="0"/>
              <a:t>Low Oil Pressure (10 psi)</a:t>
            </a:r>
          </a:p>
          <a:p>
            <a:r>
              <a:rPr lang="en-US" dirty="0"/>
              <a:t>High Coolant Temperature (100⁰C)</a:t>
            </a:r>
          </a:p>
          <a:p>
            <a:r>
              <a:rPr lang="en-US" dirty="0"/>
              <a:t>High Exhaust Temperature (200⁰C)</a:t>
            </a:r>
          </a:p>
          <a:p>
            <a:endParaRPr lang="en-US" dirty="0"/>
          </a:p>
          <a:p>
            <a:endParaRPr lang="en-US" dirty="0"/>
          </a:p>
          <a:p>
            <a:endParaRPr lang="en-US" dirty="0"/>
          </a:p>
          <a:p>
            <a:endParaRPr lang="en-US" dirty="0"/>
          </a:p>
          <a:p>
            <a:endParaRPr lang="en-US" dirty="0"/>
          </a:p>
          <a:p>
            <a:endParaRPr lang="en-MY" dirty="0"/>
          </a:p>
        </p:txBody>
      </p:sp>
      <p:sp>
        <p:nvSpPr>
          <p:cNvPr id="8" name="Title 1"/>
          <p:cNvSpPr txBox="1">
            <a:spLocks/>
          </p:cNvSpPr>
          <p:nvPr/>
        </p:nvSpPr>
        <p:spPr>
          <a:xfrm>
            <a:off x="5638800" y="32698"/>
            <a:ext cx="3505200" cy="50070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spcBef>
                <a:spcPct val="20000"/>
              </a:spcBef>
            </a:pPr>
            <a:r>
              <a:rPr lang="en-US" sz="2400" dirty="0">
                <a:solidFill>
                  <a:srgbClr val="277707"/>
                </a:solidFill>
                <a:cs typeface="Tahoma" pitchFamily="34" charset="0"/>
              </a:rPr>
              <a:t>Safety Features</a:t>
            </a:r>
          </a:p>
        </p:txBody>
      </p:sp>
      <p:pic>
        <p:nvPicPr>
          <p:cNvPr id="2" name="Picture 1"/>
          <p:cNvPicPr>
            <a:picLocks noChangeAspect="1"/>
          </p:cNvPicPr>
          <p:nvPr/>
        </p:nvPicPr>
        <p:blipFill>
          <a:blip r:embed="rId2"/>
          <a:stretch>
            <a:fillRect/>
          </a:stretch>
        </p:blipFill>
        <p:spPr>
          <a:xfrm>
            <a:off x="6533171" y="3000670"/>
            <a:ext cx="1745296" cy="2348754"/>
          </a:xfrm>
          <a:prstGeom prst="rect">
            <a:avLst/>
          </a:prstGeom>
        </p:spPr>
      </p:pic>
      <p:pic>
        <p:nvPicPr>
          <p:cNvPr id="3" name="Picture 2"/>
          <p:cNvPicPr>
            <a:picLocks noChangeAspect="1"/>
          </p:cNvPicPr>
          <p:nvPr/>
        </p:nvPicPr>
        <p:blipFill>
          <a:blip r:embed="rId3"/>
          <a:stretch>
            <a:fillRect/>
          </a:stretch>
        </p:blipFill>
        <p:spPr>
          <a:xfrm>
            <a:off x="3124200" y="3039481"/>
            <a:ext cx="2863789" cy="2309943"/>
          </a:xfrm>
          <a:prstGeom prst="rect">
            <a:avLst/>
          </a:prstGeom>
        </p:spPr>
      </p:pic>
      <p:pic>
        <p:nvPicPr>
          <p:cNvPr id="7" name="Picture 6"/>
          <p:cNvPicPr>
            <a:picLocks noChangeAspect="1"/>
          </p:cNvPicPr>
          <p:nvPr/>
        </p:nvPicPr>
        <p:blipFill>
          <a:blip r:embed="rId4"/>
          <a:stretch>
            <a:fillRect/>
          </a:stretch>
        </p:blipFill>
        <p:spPr>
          <a:xfrm>
            <a:off x="609600" y="3025691"/>
            <a:ext cx="1933718" cy="2337524"/>
          </a:xfrm>
          <a:prstGeom prst="rect">
            <a:avLst/>
          </a:prstGeom>
        </p:spPr>
      </p:pic>
      <p:pic>
        <p:nvPicPr>
          <p:cNvPr id="9" name="Picture 8"/>
          <p:cNvPicPr>
            <a:picLocks noChangeAspect="1"/>
          </p:cNvPicPr>
          <p:nvPr/>
        </p:nvPicPr>
        <p:blipFill>
          <a:blip r:embed="rId5"/>
          <a:stretch>
            <a:fillRect/>
          </a:stretch>
        </p:blipFill>
        <p:spPr>
          <a:xfrm>
            <a:off x="4741460" y="1021036"/>
            <a:ext cx="2442350" cy="1704115"/>
          </a:xfrm>
          <a:prstGeom prst="rect">
            <a:avLst/>
          </a:prstGeom>
        </p:spPr>
      </p:pic>
    </p:spTree>
    <p:extLst>
      <p:ext uri="{BB962C8B-B14F-4D97-AF65-F5344CB8AC3E}">
        <p14:creationId xmlns:p14="http://schemas.microsoft.com/office/powerpoint/2010/main" val="1358500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638800" y="122238"/>
            <a:ext cx="3352800" cy="411162"/>
          </a:xfrm>
          <a:prstGeom prst="rect">
            <a:avLst/>
          </a:prstGeom>
        </p:spPr>
        <p:txBody>
          <a:bodyPr>
            <a:normAutofit fontScale="6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b="1" dirty="0"/>
          </a:p>
        </p:txBody>
      </p:sp>
      <p:sp>
        <p:nvSpPr>
          <p:cNvPr id="5" name="Content Placeholder 2"/>
          <p:cNvSpPr txBox="1">
            <a:spLocks/>
          </p:cNvSpPr>
          <p:nvPr/>
        </p:nvSpPr>
        <p:spPr>
          <a:xfrm>
            <a:off x="685800" y="685800"/>
            <a:ext cx="8229600" cy="579120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MY" sz="2000" dirty="0"/>
          </a:p>
        </p:txBody>
      </p:sp>
      <p:sp>
        <p:nvSpPr>
          <p:cNvPr id="6" name="TextBox 5"/>
          <p:cNvSpPr txBox="1"/>
          <p:nvPr/>
        </p:nvSpPr>
        <p:spPr>
          <a:xfrm>
            <a:off x="304800" y="914400"/>
            <a:ext cx="8686800" cy="2400657"/>
          </a:xfrm>
          <a:prstGeom prst="rect">
            <a:avLst/>
          </a:prstGeom>
          <a:noFill/>
        </p:spPr>
        <p:txBody>
          <a:bodyPr wrap="square" rtlCol="0">
            <a:spAutoFit/>
          </a:bodyPr>
          <a:lstStyle/>
          <a:p>
            <a:r>
              <a:rPr lang="en-US" sz="2400" b="1" dirty="0"/>
              <a:t>Overpressure Shutdown Valve</a:t>
            </a:r>
            <a:endParaRPr lang="en-US" dirty="0"/>
          </a:p>
          <a:p>
            <a:endParaRPr lang="en-US" dirty="0"/>
          </a:p>
          <a:p>
            <a:r>
              <a:rPr lang="en-US" dirty="0"/>
              <a:t>- Functions the overpressure shutdown valve on the control console to confirm pump stops as gearbox drop to manual.</a:t>
            </a:r>
          </a:p>
          <a:p>
            <a:endParaRPr lang="en-US" dirty="0"/>
          </a:p>
          <a:p>
            <a:endParaRPr lang="en-US" dirty="0"/>
          </a:p>
          <a:p>
            <a:endParaRPr lang="en-US" dirty="0"/>
          </a:p>
          <a:p>
            <a:endParaRPr lang="en-MY" dirty="0"/>
          </a:p>
        </p:txBody>
      </p:sp>
      <p:sp>
        <p:nvSpPr>
          <p:cNvPr id="8" name="Title 1"/>
          <p:cNvSpPr txBox="1">
            <a:spLocks/>
          </p:cNvSpPr>
          <p:nvPr/>
        </p:nvSpPr>
        <p:spPr>
          <a:xfrm>
            <a:off x="5638800" y="32698"/>
            <a:ext cx="3505200" cy="50070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spcBef>
                <a:spcPct val="20000"/>
              </a:spcBef>
            </a:pPr>
            <a:endParaRPr lang="en-US" sz="2400" dirty="0">
              <a:solidFill>
                <a:srgbClr val="277707"/>
              </a:solidFill>
              <a:cs typeface="Tahoma" pitchFamily="34" charset="0"/>
            </a:endParaRPr>
          </a:p>
        </p:txBody>
      </p:sp>
      <p:pic>
        <p:nvPicPr>
          <p:cNvPr id="2" name="Picture 1"/>
          <p:cNvPicPr>
            <a:picLocks noChangeAspect="1"/>
          </p:cNvPicPr>
          <p:nvPr/>
        </p:nvPicPr>
        <p:blipFill>
          <a:blip r:embed="rId2"/>
          <a:stretch>
            <a:fillRect/>
          </a:stretch>
        </p:blipFill>
        <p:spPr>
          <a:xfrm>
            <a:off x="3886200" y="2114728"/>
            <a:ext cx="2717767" cy="4108090"/>
          </a:xfrm>
          <a:prstGeom prst="rect">
            <a:avLst/>
          </a:prstGeom>
        </p:spPr>
      </p:pic>
    </p:spTree>
    <p:extLst>
      <p:ext uri="{BB962C8B-B14F-4D97-AF65-F5344CB8AC3E}">
        <p14:creationId xmlns:p14="http://schemas.microsoft.com/office/powerpoint/2010/main" val="32255945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638800" y="122238"/>
            <a:ext cx="3352800" cy="411162"/>
          </a:xfrm>
          <a:prstGeom prst="rect">
            <a:avLst/>
          </a:prstGeom>
        </p:spPr>
        <p:txBody>
          <a:bodyPr>
            <a:normAutofit fontScale="6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b="1" dirty="0"/>
          </a:p>
        </p:txBody>
      </p:sp>
      <p:sp>
        <p:nvSpPr>
          <p:cNvPr id="5" name="Content Placeholder 2"/>
          <p:cNvSpPr txBox="1">
            <a:spLocks/>
          </p:cNvSpPr>
          <p:nvPr/>
        </p:nvSpPr>
        <p:spPr>
          <a:xfrm>
            <a:off x="685800" y="685800"/>
            <a:ext cx="8229600" cy="579120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MY" sz="2000" dirty="0"/>
          </a:p>
        </p:txBody>
      </p:sp>
      <p:sp>
        <p:nvSpPr>
          <p:cNvPr id="6" name="TextBox 5"/>
          <p:cNvSpPr txBox="1"/>
          <p:nvPr/>
        </p:nvSpPr>
        <p:spPr>
          <a:xfrm>
            <a:off x="228600" y="914400"/>
            <a:ext cx="8763000" cy="2400657"/>
          </a:xfrm>
          <a:prstGeom prst="rect">
            <a:avLst/>
          </a:prstGeom>
          <a:noFill/>
        </p:spPr>
        <p:txBody>
          <a:bodyPr wrap="square" rtlCol="0">
            <a:spAutoFit/>
          </a:bodyPr>
          <a:lstStyle/>
          <a:p>
            <a:r>
              <a:rPr lang="en-US" sz="2400" b="1" dirty="0"/>
              <a:t>Pressure Relief Valve (PRV)</a:t>
            </a:r>
          </a:p>
          <a:p>
            <a:endParaRPr lang="en-US" dirty="0"/>
          </a:p>
          <a:p>
            <a:r>
              <a:rPr lang="en-US" dirty="0"/>
              <a:t>- The pressure relief valve is a type of valve used to control or limit the pressure in a system which can build up for a equipment failure.</a:t>
            </a:r>
          </a:p>
          <a:p>
            <a:endParaRPr lang="en-US" dirty="0"/>
          </a:p>
          <a:p>
            <a:endParaRPr lang="en-US" dirty="0"/>
          </a:p>
          <a:p>
            <a:endParaRPr lang="en-US" dirty="0"/>
          </a:p>
          <a:p>
            <a:endParaRPr lang="en-MY" dirty="0"/>
          </a:p>
        </p:txBody>
      </p:sp>
      <p:sp>
        <p:nvSpPr>
          <p:cNvPr id="8" name="Title 1"/>
          <p:cNvSpPr txBox="1">
            <a:spLocks/>
          </p:cNvSpPr>
          <p:nvPr/>
        </p:nvSpPr>
        <p:spPr>
          <a:xfrm>
            <a:off x="5638800" y="32698"/>
            <a:ext cx="3505200" cy="50070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spcBef>
                <a:spcPct val="20000"/>
              </a:spcBef>
            </a:pPr>
            <a:endParaRPr lang="en-US" sz="2400" dirty="0">
              <a:solidFill>
                <a:srgbClr val="277707"/>
              </a:solidFill>
              <a:cs typeface="Tahoma" pitchFamily="34" charset="0"/>
            </a:endParaRPr>
          </a:p>
        </p:txBody>
      </p:sp>
      <p:pic>
        <p:nvPicPr>
          <p:cNvPr id="3" name="Picture 2"/>
          <p:cNvPicPr>
            <a:picLocks noChangeAspect="1"/>
          </p:cNvPicPr>
          <p:nvPr/>
        </p:nvPicPr>
        <p:blipFill>
          <a:blip r:embed="rId2"/>
          <a:stretch>
            <a:fillRect/>
          </a:stretch>
        </p:blipFill>
        <p:spPr>
          <a:xfrm>
            <a:off x="1524000" y="2319868"/>
            <a:ext cx="2368650" cy="3447520"/>
          </a:xfrm>
          <a:prstGeom prst="rect">
            <a:avLst/>
          </a:prstGeom>
        </p:spPr>
      </p:pic>
      <p:pic>
        <p:nvPicPr>
          <p:cNvPr id="2" name="Picture 1"/>
          <p:cNvPicPr>
            <a:picLocks noChangeAspect="1"/>
          </p:cNvPicPr>
          <p:nvPr/>
        </p:nvPicPr>
        <p:blipFill>
          <a:blip r:embed="rId3"/>
          <a:stretch>
            <a:fillRect/>
          </a:stretch>
        </p:blipFill>
        <p:spPr>
          <a:xfrm>
            <a:off x="5105400" y="2319868"/>
            <a:ext cx="2351182" cy="3447520"/>
          </a:xfrm>
          <a:prstGeom prst="rect">
            <a:avLst/>
          </a:prstGeom>
        </p:spPr>
      </p:pic>
    </p:spTree>
    <p:extLst>
      <p:ext uri="{BB962C8B-B14F-4D97-AF65-F5344CB8AC3E}">
        <p14:creationId xmlns:p14="http://schemas.microsoft.com/office/powerpoint/2010/main" val="22855842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638800" y="122238"/>
            <a:ext cx="3352800" cy="411162"/>
          </a:xfrm>
          <a:prstGeom prst="rect">
            <a:avLst/>
          </a:prstGeom>
        </p:spPr>
        <p:txBody>
          <a:bodyPr>
            <a:normAutofit fontScale="6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b="1" dirty="0"/>
          </a:p>
        </p:txBody>
      </p:sp>
      <p:sp>
        <p:nvSpPr>
          <p:cNvPr id="5" name="Content Placeholder 2"/>
          <p:cNvSpPr txBox="1">
            <a:spLocks/>
          </p:cNvSpPr>
          <p:nvPr/>
        </p:nvSpPr>
        <p:spPr>
          <a:xfrm>
            <a:off x="685800" y="685800"/>
            <a:ext cx="8229600" cy="579120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MY" sz="2000" dirty="0"/>
          </a:p>
        </p:txBody>
      </p:sp>
      <p:sp>
        <p:nvSpPr>
          <p:cNvPr id="6" name="TextBox 5"/>
          <p:cNvSpPr txBox="1"/>
          <p:nvPr/>
        </p:nvSpPr>
        <p:spPr>
          <a:xfrm>
            <a:off x="304800" y="990600"/>
            <a:ext cx="8686800" cy="4893647"/>
          </a:xfrm>
          <a:prstGeom prst="rect">
            <a:avLst/>
          </a:prstGeom>
          <a:noFill/>
        </p:spPr>
        <p:txBody>
          <a:bodyPr wrap="square" rtlCol="0">
            <a:spAutoFit/>
          </a:bodyPr>
          <a:lstStyle/>
          <a:p>
            <a:r>
              <a:rPr lang="en-US" sz="2400" b="1" dirty="0"/>
              <a:t>Safety</a:t>
            </a:r>
          </a:p>
          <a:p>
            <a:endParaRPr lang="en-US" dirty="0"/>
          </a:p>
          <a:p>
            <a:r>
              <a:rPr lang="en-US" dirty="0"/>
              <a:t>1) To prevent of any accidents is a basic requirement that all personnel to accept and follow established safety regulations and procedures.</a:t>
            </a:r>
          </a:p>
          <a:p>
            <a:r>
              <a:rPr lang="en-US" dirty="0"/>
              <a:t>2) Only qualified personnel should be authorized to operate and perform maintenance on this unit.</a:t>
            </a:r>
          </a:p>
          <a:p>
            <a:r>
              <a:rPr lang="en-US" dirty="0"/>
              <a:t>3) Personnel who are operating and performing maintenance on this unit must wear suitable PPE.</a:t>
            </a:r>
          </a:p>
          <a:p>
            <a:r>
              <a:rPr lang="en-US" dirty="0"/>
              <a:t>4) Safety practices should be adhere to at all times when starting up, operating, shutdown and maintenance of this unit.</a:t>
            </a:r>
          </a:p>
          <a:p>
            <a:r>
              <a:rPr lang="en-US" dirty="0"/>
              <a:t>5) Personnel should not operate the unit unless they are thoroughly familiar with the unit.</a:t>
            </a:r>
          </a:p>
          <a:p>
            <a:r>
              <a:rPr lang="en-US" dirty="0"/>
              <a:t>6) Ensure pressure in pipping connected to the unit has been bled to zero pressure before attempting to disconnect.</a:t>
            </a:r>
          </a:p>
          <a:p>
            <a:r>
              <a:rPr lang="en-US" dirty="0"/>
              <a:t>7) Keep unauthorized personnel away from the unit when operating or performing maintenance.</a:t>
            </a:r>
          </a:p>
          <a:p>
            <a:endParaRPr lang="en-US" dirty="0"/>
          </a:p>
          <a:p>
            <a:pPr marL="285750" indent="-285750">
              <a:buFontTx/>
              <a:buChar char="-"/>
            </a:pPr>
            <a:endParaRPr lang="en-MY" dirty="0"/>
          </a:p>
        </p:txBody>
      </p:sp>
      <p:sp>
        <p:nvSpPr>
          <p:cNvPr id="8" name="Title 1"/>
          <p:cNvSpPr txBox="1">
            <a:spLocks/>
          </p:cNvSpPr>
          <p:nvPr/>
        </p:nvSpPr>
        <p:spPr>
          <a:xfrm>
            <a:off x="5638800" y="32698"/>
            <a:ext cx="3505200" cy="50070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spcBef>
                <a:spcPct val="20000"/>
              </a:spcBef>
            </a:pPr>
            <a:r>
              <a:rPr lang="en-US" sz="2400" dirty="0">
                <a:solidFill>
                  <a:srgbClr val="277707"/>
                </a:solidFill>
                <a:cs typeface="Tahoma" pitchFamily="34" charset="0"/>
              </a:rPr>
              <a:t>Operation</a:t>
            </a:r>
          </a:p>
        </p:txBody>
      </p:sp>
    </p:spTree>
    <p:extLst>
      <p:ext uri="{BB962C8B-B14F-4D97-AF65-F5344CB8AC3E}">
        <p14:creationId xmlns:p14="http://schemas.microsoft.com/office/powerpoint/2010/main" val="3349715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638800" y="122238"/>
            <a:ext cx="3352800" cy="411162"/>
          </a:xfrm>
          <a:prstGeom prst="rect">
            <a:avLst/>
          </a:prstGeom>
        </p:spPr>
        <p:txBody>
          <a:bodyPr>
            <a:normAutofit fontScale="6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b="1" dirty="0"/>
          </a:p>
        </p:txBody>
      </p:sp>
      <p:sp>
        <p:nvSpPr>
          <p:cNvPr id="5" name="Content Placeholder 2"/>
          <p:cNvSpPr txBox="1">
            <a:spLocks/>
          </p:cNvSpPr>
          <p:nvPr/>
        </p:nvSpPr>
        <p:spPr>
          <a:xfrm>
            <a:off x="685800" y="685800"/>
            <a:ext cx="8229600" cy="579120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MY" sz="2000" dirty="0"/>
          </a:p>
        </p:txBody>
      </p:sp>
      <p:sp>
        <p:nvSpPr>
          <p:cNvPr id="6" name="TextBox 5"/>
          <p:cNvSpPr txBox="1"/>
          <p:nvPr/>
        </p:nvSpPr>
        <p:spPr>
          <a:xfrm>
            <a:off x="228600" y="762000"/>
            <a:ext cx="8762999" cy="5262979"/>
          </a:xfrm>
          <a:prstGeom prst="rect">
            <a:avLst/>
          </a:prstGeom>
          <a:noFill/>
        </p:spPr>
        <p:txBody>
          <a:bodyPr wrap="square" rtlCol="0">
            <a:spAutoFit/>
          </a:bodyPr>
          <a:lstStyle/>
          <a:p>
            <a:r>
              <a:rPr lang="en-US" sz="2400" b="1" dirty="0"/>
              <a:t>Step of Priming the Triplex Pumps Using Gravity Feed</a:t>
            </a:r>
          </a:p>
          <a:p>
            <a:endParaRPr lang="en-US" dirty="0"/>
          </a:p>
          <a:p>
            <a:r>
              <a:rPr lang="en-US" dirty="0"/>
              <a:t>- Place the first pump in high gear at idle speed. Make sure there are fluid returns in the batch mixer tank. Increase the Triplex pump rate to 3 bpm. Continue pumping until you have a smooth return of the fluids. Return the pump to neutral gear and run the engine at idle speed.</a:t>
            </a:r>
          </a:p>
          <a:p>
            <a:r>
              <a:rPr lang="en-US" dirty="0"/>
              <a:t>- Close the gravity feed lines and open the pressure feed lines to the pumps.</a:t>
            </a:r>
          </a:p>
          <a:p>
            <a:endParaRPr lang="en-US" dirty="0"/>
          </a:p>
          <a:p>
            <a:r>
              <a:rPr lang="en-US" sz="2400" b="1" dirty="0"/>
              <a:t>Step of Priming the Triplex Pump Using the Pressurizer Pump</a:t>
            </a:r>
          </a:p>
          <a:p>
            <a:endParaRPr lang="en-US" dirty="0"/>
          </a:p>
          <a:p>
            <a:r>
              <a:rPr lang="en-US" dirty="0"/>
              <a:t>- Using the Engine that drives the hydraulic system start the prime up procedure.</a:t>
            </a:r>
          </a:p>
          <a:p>
            <a:r>
              <a:rPr lang="en-US" dirty="0"/>
              <a:t>- Place the pump that is driven by this engine in high gear at idle speed.</a:t>
            </a:r>
          </a:p>
          <a:p>
            <a:r>
              <a:rPr lang="en-US" dirty="0"/>
              <a:t>-Make sure there are  fluid returns in the batch mixer tank. Increase the pump rate to 3 bpm and run the engine at a fast enough speed to operate the hydraulic system.</a:t>
            </a:r>
          </a:p>
          <a:p>
            <a:r>
              <a:rPr lang="en-US" dirty="0"/>
              <a:t>- Continue pumping until you have a smooth return of fluids. Return the pump to neutral gear.</a:t>
            </a:r>
          </a:p>
          <a:p>
            <a:r>
              <a:rPr lang="en-US" dirty="0"/>
              <a:t>- Prime each pump through the mixing equipment.</a:t>
            </a:r>
          </a:p>
          <a:p>
            <a:endParaRPr lang="en-US" dirty="0"/>
          </a:p>
        </p:txBody>
      </p:sp>
      <p:sp>
        <p:nvSpPr>
          <p:cNvPr id="8" name="Title 1"/>
          <p:cNvSpPr txBox="1">
            <a:spLocks/>
          </p:cNvSpPr>
          <p:nvPr/>
        </p:nvSpPr>
        <p:spPr>
          <a:xfrm>
            <a:off x="5638800" y="32698"/>
            <a:ext cx="3505200" cy="50070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spcBef>
                <a:spcPct val="20000"/>
              </a:spcBef>
            </a:pPr>
            <a:r>
              <a:rPr lang="en-US" sz="2400" dirty="0">
                <a:solidFill>
                  <a:srgbClr val="277707"/>
                </a:solidFill>
                <a:cs typeface="Tahoma" pitchFamily="34" charset="0"/>
              </a:rPr>
              <a:t>Priming Procedures</a:t>
            </a:r>
          </a:p>
        </p:txBody>
      </p:sp>
    </p:spTree>
    <p:extLst>
      <p:ext uri="{BB962C8B-B14F-4D97-AF65-F5344CB8AC3E}">
        <p14:creationId xmlns:p14="http://schemas.microsoft.com/office/powerpoint/2010/main" val="21541623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81200" y="2856410"/>
            <a:ext cx="6191200" cy="830997"/>
          </a:xfrm>
          <a:prstGeom prst="rect">
            <a:avLst/>
          </a:prstGeom>
          <a:noFill/>
        </p:spPr>
        <p:txBody>
          <a:bodyPr wrap="square" rtlCol="0">
            <a:spAutoFit/>
          </a:bodyPr>
          <a:lstStyle/>
          <a:p>
            <a:pPr algn="ctr"/>
            <a:r>
              <a:rPr lang="en-US" sz="4800" b="1" dirty="0"/>
              <a:t>Thank you so much</a:t>
            </a:r>
            <a:endParaRPr lang="en-US" sz="3200" dirty="0"/>
          </a:p>
        </p:txBody>
      </p:sp>
    </p:spTree>
    <p:extLst>
      <p:ext uri="{BB962C8B-B14F-4D97-AF65-F5344CB8AC3E}">
        <p14:creationId xmlns:p14="http://schemas.microsoft.com/office/powerpoint/2010/main" val="4119268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7790</TotalTime>
  <Words>921</Words>
  <Application>Microsoft Macintosh PowerPoint</Application>
  <PresentationFormat>On-screen Show (4:3)</PresentationFormat>
  <Paragraphs>156</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Engku Ali Aminurasyid</dc:creator>
  <cp:lastModifiedBy>Microsoft Office User</cp:lastModifiedBy>
  <cp:revision>615</cp:revision>
  <cp:lastPrinted>2015-11-11T01:30:09Z</cp:lastPrinted>
  <dcterms:created xsi:type="dcterms:W3CDTF">2013-01-16T05:53:37Z</dcterms:created>
  <dcterms:modified xsi:type="dcterms:W3CDTF">2024-10-08T01:11:11Z</dcterms:modified>
</cp:coreProperties>
</file>