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6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600"/>
            </a:lvl1pPr>
          </a:lstStyle>
          <a:p>
            <a:fld id="{307C3527-E1E6-4782-BC8B-1947AB0747FA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6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600"/>
            </a:lvl1pPr>
          </a:lstStyle>
          <a:p>
            <a:fld id="{05DBD357-2F54-4699-86AA-12A90C8C67D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  <a:endParaRPr lang="en-MY" dirty="0"/>
          </a:p>
        </p:txBody>
      </p:sp>
      <p:sp>
        <p:nvSpPr>
          <p:cNvPr id="13" name="Rectangle 12"/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/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2220"/>
            <a:stretch>
              <a:fillRect/>
            </a:stretch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1648" b="-1"/>
            <a:stretch>
              <a:fillRect/>
            </a:stretch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6" t="1648" b="74008"/>
          <a:stretch>
            <a:fillRect/>
          </a:stretch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855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</a:fld>
            <a:endParaRPr lang="en-MY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  <a:endParaRPr lang="en-US" dirty="0"/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  <a:endParaRPr lang="en-US" dirty="0"/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  <a:endParaRPr lang="en-US" dirty="0"/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  <a:endParaRPr lang="en-US" dirty="0"/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sym typeface="+mn-ea"/>
              </a:rPr>
              <a:t>Coiled Tubing Services – Downhole Tools</a:t>
            </a:r>
            <a:endParaRPr lang="en-US" dirty="0" smtClean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</a:t>
            </a:r>
            <a:r>
              <a:rPr altLang="en-GB" b="1" i="1" dirty="0">
                <a:solidFill>
                  <a:srgbClr val="0070C0"/>
                </a:solidFill>
              </a:rPr>
              <a:t>ZALANI B IBRAHIM</a:t>
            </a:r>
            <a:endParaRPr altLang="en-GB" dirty="0"/>
          </a:p>
          <a:p>
            <a:r>
              <a:rPr altLang="en-GB" b="1" dirty="0">
                <a:solidFill>
                  <a:srgbClr val="0070C0"/>
                </a:solidFill>
              </a:rPr>
              <a:t>G.E.O CTS</a:t>
            </a:r>
            <a:endParaRPr lang="en-GB" b="1" dirty="0">
              <a:solidFill>
                <a:srgbClr val="0070C0"/>
              </a:solidFill>
            </a:endParaRPr>
          </a:p>
          <a:p>
            <a:endParaRPr lang="en-GB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3" name="TextBox 2"/>
          <p:cNvSpPr txBox="1"/>
          <p:nvPr/>
        </p:nvSpPr>
        <p:spPr>
          <a:xfrm>
            <a:off x="1616710" y="284480"/>
            <a:ext cx="10761345" cy="58489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sz="3600" b="1" dirty="0" smtClean="0"/>
              <a:t>OBJECTIVE</a:t>
            </a:r>
            <a:endParaRPr lang="en-US" sz="3600" b="1" dirty="0" smtClean="0"/>
          </a:p>
          <a:p>
            <a:endParaRPr lang="en-US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400" dirty="0" smtClean="0"/>
              <a:t>To introduce the basic coiled tubing downhole tools of Dimension Bid CTS</a:t>
            </a:r>
            <a:endParaRPr lang="en-US" sz="2400" dirty="0" smtClean="0"/>
          </a:p>
          <a:p>
            <a:pPr marL="285750" indent="-285750">
              <a:buClr>
                <a:srgbClr val="F77F24"/>
              </a:buClr>
              <a:buFont typeface="Wingdings" panose="05000000000000000000" charset="0"/>
              <a:buChar char="Ø"/>
            </a:pPr>
            <a:endParaRPr lang="en-US" dirty="0" smtClean="0"/>
          </a:p>
          <a:p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r>
              <a:rPr lang="en-US" sz="3600" b="1" dirty="0" smtClean="0"/>
              <a:t>SECTIONS</a:t>
            </a:r>
            <a:endParaRPr lang="en-US" sz="3600" b="1" dirty="0" smtClean="0"/>
          </a:p>
          <a:p>
            <a:endParaRPr lang="en-US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smtClean="0"/>
              <a:t>CT Connectors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err="1" smtClean="0"/>
              <a:t>Motorhead</a:t>
            </a:r>
            <a:r>
              <a:rPr lang="en-US" sz="2400" dirty="0" smtClean="0"/>
              <a:t> Assembly (MHA)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smtClean="0"/>
              <a:t>Double Flapper Check Valve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smtClean="0"/>
              <a:t>Straight Bar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smtClean="0"/>
              <a:t>Nozzle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smtClean="0"/>
              <a:t>Rotary Wash Tool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ü"/>
            </a:pPr>
            <a:r>
              <a:rPr lang="en-US" sz="2400" dirty="0" smtClean="0"/>
              <a:t>X-Over</a:t>
            </a:r>
            <a:endParaRPr lang="en-US" sz="2400" dirty="0" smtClean="0"/>
          </a:p>
          <a:p>
            <a:pPr indent="0">
              <a:buClr>
                <a:srgbClr val="6600FF"/>
              </a:buClr>
              <a:buFont typeface="Wingdings" panose="05000000000000000000" charset="0"/>
              <a:buNone/>
            </a:pPr>
            <a:endParaRPr lang="en-US" sz="2400" dirty="0" smtClean="0"/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5721" y="190777"/>
            <a:ext cx="11582400" cy="1325563"/>
          </a:xfrm>
        </p:spPr>
        <p:txBody>
          <a:bodyPr/>
          <a:p>
            <a:r>
              <a:rPr lang="en-US" sz="3600" dirty="0" smtClean="0">
                <a:sym typeface="+mn-ea"/>
              </a:rPr>
              <a:t>CT CONNECTORS</a:t>
            </a:r>
            <a:endParaRPr lang="en-US" sz="3600" dirty="0" smtClean="0">
              <a:sym typeface="+mn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5721" y="1306656"/>
            <a:ext cx="11582400" cy="4921369"/>
          </a:xfrm>
        </p:spPr>
        <p:txBody>
          <a:bodyPr>
            <a:normAutofit lnSpcReduction="20000"/>
          </a:bodyPr>
          <a:p>
            <a:pPr>
              <a:buFont typeface="Wingdings" panose="05000000000000000000" charset="0"/>
              <a:buChar char="Ø"/>
            </a:pPr>
            <a:r>
              <a:rPr sz="3200">
                <a:sym typeface="+mn-ea"/>
              </a:rPr>
              <a:t>Application: Connect coiled tubing to the BHA</a:t>
            </a:r>
            <a:endParaRPr lang="en-US" sz="3200" dirty="0" smtClean="0"/>
          </a:p>
          <a:p>
            <a:pPr>
              <a:buFont typeface="Wingdings" panose="05000000000000000000" charset="0"/>
              <a:buChar char="Ø"/>
            </a:pPr>
            <a:endParaRPr lang="en-US" sz="3200" dirty="0" smtClean="0"/>
          </a:p>
          <a:p>
            <a:pPr>
              <a:buFont typeface="Wingdings" panose="05000000000000000000" charset="0"/>
              <a:buChar char="Ø"/>
            </a:pPr>
            <a:r>
              <a:rPr sz="3200">
                <a:sym typeface="+mn-ea"/>
              </a:rPr>
              <a:t>5 types of CT connectors available:</a:t>
            </a:r>
            <a:endParaRPr lang="en-US" sz="3200" dirty="0" smtClean="0"/>
          </a:p>
          <a:p>
            <a:pPr marL="914400" lvl="1" indent="-4572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2800">
                <a:sym typeface="+mn-ea"/>
              </a:rPr>
              <a:t>Roll On</a:t>
            </a:r>
            <a:endParaRPr lang="en-US" sz="2800" dirty="0" smtClean="0"/>
          </a:p>
          <a:p>
            <a:pPr marL="914400" lvl="1" indent="-4572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2800">
                <a:sym typeface="+mn-ea"/>
              </a:rPr>
              <a:t>External Dimple</a:t>
            </a:r>
            <a:endParaRPr lang="en-US" sz="2800" dirty="0" smtClean="0"/>
          </a:p>
          <a:p>
            <a:pPr marL="914400" lvl="1" indent="-4572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2800">
                <a:sym typeface="+mn-ea"/>
              </a:rPr>
              <a:t>Internal Dimple</a:t>
            </a:r>
            <a:endParaRPr lang="en-US" sz="2800" dirty="0" smtClean="0"/>
          </a:p>
          <a:p>
            <a:pPr marL="914400" lvl="1" indent="-4572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2800">
                <a:sym typeface="+mn-ea"/>
              </a:rPr>
              <a:t>Grapple</a:t>
            </a:r>
            <a:endParaRPr lang="en-US" sz="2800" dirty="0" smtClean="0"/>
          </a:p>
          <a:p>
            <a:pPr marL="914400" lvl="1" indent="-4572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2800">
                <a:sym typeface="+mn-ea"/>
              </a:rPr>
              <a:t>External Slip</a:t>
            </a:r>
            <a:endParaRPr lang="en-US" sz="2800" dirty="0" smtClean="0"/>
          </a:p>
          <a:p>
            <a:pPr marL="800100" lvl="1" indent="-342900">
              <a:buFont typeface="+mj-lt"/>
              <a:buAutoNum type="arabicPeriod"/>
            </a:pPr>
            <a:endParaRPr lang="en-US" sz="2800" dirty="0"/>
          </a:p>
          <a:p>
            <a:pPr>
              <a:buFont typeface="Wingdings" panose="05000000000000000000" charset="0"/>
              <a:buChar char="Ø"/>
            </a:pPr>
            <a:r>
              <a:rPr sz="3200">
                <a:sym typeface="+mn-ea"/>
              </a:rPr>
              <a:t>Type of CT connector used depend on operation</a:t>
            </a:r>
            <a:endParaRPr sz="3200">
              <a:sym typeface="+mn-ea"/>
            </a:endParaRPr>
          </a:p>
          <a:p>
            <a:pPr>
              <a:buFont typeface="Wingdings" panose="05000000000000000000" charset="0"/>
              <a:buChar char="Ø"/>
            </a:pPr>
            <a:r>
              <a:rPr lang="en-US" sz="3200" dirty="0" smtClean="0">
                <a:solidFill>
                  <a:schemeClr val="tx1"/>
                </a:solidFill>
              </a:rPr>
              <a:t>Connection AMMT</a:t>
            </a:r>
            <a:endParaRPr lang="en-US" sz="3200" u="sng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charset="0"/>
              <a:buChar char="Ø"/>
            </a:pPr>
            <a:endParaRPr lang="en-US" sz="3200" u="sng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z="3600" dirty="0" smtClean="0">
                <a:sym typeface="+mn-ea"/>
              </a:rPr>
              <a:t>5 TYPE CT CONNECTORS</a:t>
            </a:r>
            <a:endParaRPr lang="en-US" sz="3600" dirty="0" smtClean="0">
              <a:sym typeface="+mn-ea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 rot="4740000">
            <a:off x="1725295" y="2451735"/>
            <a:ext cx="4584065" cy="195453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860000">
            <a:off x="-523875" y="2494280"/>
            <a:ext cx="4585335" cy="19157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80000">
            <a:off x="3803015" y="2411095"/>
            <a:ext cx="4599940" cy="17183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680000">
            <a:off x="5870575" y="2312670"/>
            <a:ext cx="4526915" cy="18110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920000">
            <a:off x="8049895" y="2382520"/>
            <a:ext cx="4533265" cy="1881505"/>
          </a:xfrm>
          <a:prstGeom prst="rect">
            <a:avLst/>
          </a:prstGeom>
        </p:spPr>
      </p:pic>
      <p:sp>
        <p:nvSpPr>
          <p:cNvPr id="10" name="Text Box 9"/>
          <p:cNvSpPr txBox="1"/>
          <p:nvPr/>
        </p:nvSpPr>
        <p:spPr>
          <a:xfrm>
            <a:off x="7268845" y="585851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400" b="1" dirty="0" smtClean="0">
                <a:sym typeface="+mn-ea"/>
              </a:rPr>
              <a:t>Roll On </a:t>
            </a:r>
            <a:endParaRPr lang="en-US" sz="2400" b="1" dirty="0" smtClean="0">
              <a:sym typeface="+mn-ea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969645" y="5865495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400" b="1" dirty="0" smtClean="0">
                <a:sym typeface="+mn-ea"/>
              </a:rPr>
              <a:t>External Dimple </a:t>
            </a:r>
            <a:endParaRPr lang="en-US" sz="2400" b="1" dirty="0" smtClean="0">
              <a:sym typeface="+mn-ea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5598160" y="585851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 b="1" dirty="0" smtClean="0">
                <a:sym typeface="+mn-ea"/>
              </a:rPr>
              <a:t>Grapple</a:t>
            </a:r>
            <a:endParaRPr lang="en-US" sz="2400" b="1" dirty="0" smtClean="0">
              <a:sym typeface="+mn-ea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7421245" y="5859145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 b="1" dirty="0" smtClean="0">
                <a:sym typeface="+mn-ea"/>
              </a:rPr>
              <a:t>External Slip </a:t>
            </a:r>
            <a:endParaRPr lang="en-US" sz="2400" b="1" dirty="0" smtClean="0">
              <a:sym typeface="+mn-ea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565150" y="585851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 b="1" dirty="0" smtClean="0">
                <a:sym typeface="+mn-ea"/>
              </a:rPr>
              <a:t>Internal Dimple</a:t>
            </a:r>
            <a:endParaRPr lang="en-US" sz="2400" b="1" dirty="0" smtClean="0"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6666" y="116482"/>
            <a:ext cx="11582400" cy="1325563"/>
          </a:xfrm>
        </p:spPr>
        <p:txBody>
          <a:bodyPr/>
          <a:p>
            <a:r>
              <a:rPr lang="en-US" sz="3600" dirty="0" smtClean="0">
                <a:sym typeface="+mn-ea"/>
              </a:rPr>
              <a:t>MOTORHEAD ASSEMBLY ( MHA )</a:t>
            </a:r>
            <a:endParaRPr lang="en-US" sz="3600" dirty="0" smtClean="0">
              <a:sym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4098" name="Picture 2"/>
          <p:cNvPicPr>
            <a:picLocks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60000">
            <a:off x="29210" y="2740025"/>
            <a:ext cx="5391150" cy="1943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/>
          <p:cNvSpPr txBox="1"/>
          <p:nvPr/>
        </p:nvSpPr>
        <p:spPr>
          <a:xfrm>
            <a:off x="4425950" y="1442085"/>
            <a:ext cx="9860915" cy="54667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marL="457200" indent="-4572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Application: </a:t>
            </a:r>
            <a:endParaRPr lang="en-US" sz="28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Use directly below CT connector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Provide a barrier from well pressure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Release mechanism for contingency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Dual circulating function</a:t>
            </a:r>
            <a:endParaRPr lang="en-US" sz="2400" dirty="0" smtClean="0"/>
          </a:p>
          <a:p>
            <a:endParaRPr lang="en-US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3 sizes available:</a:t>
            </a:r>
            <a:endParaRPr lang="en-US" sz="28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1-11/16” OD – 10,000 psi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2” OD – 5,000 psi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2-1/8” OD – 10,000 psi</a:t>
            </a:r>
            <a:endParaRPr lang="en-US" sz="2400" dirty="0" smtClean="0">
              <a:sym typeface="+mn-ea"/>
            </a:endParaRPr>
          </a:p>
          <a:p>
            <a:pPr lvl="1" indent="0">
              <a:buClr>
                <a:srgbClr val="6600FF"/>
              </a:buClr>
              <a:buFont typeface="Wingdings" panose="05000000000000000000" charset="0"/>
              <a:buNone/>
            </a:pPr>
            <a:endParaRPr lang="en-US" sz="2800" b="1" dirty="0" smtClean="0"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4425950" y="5481320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 Connection AMMT</a:t>
            </a:r>
            <a:endParaRPr lang="en-US" sz="2800" b="1" dirty="0" smtClean="0"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091" y="-72748"/>
            <a:ext cx="11582400" cy="1325563"/>
          </a:xfrm>
        </p:spPr>
        <p:txBody>
          <a:bodyPr/>
          <a:p>
            <a:r>
              <a:rPr lang="en-US" sz="3600" dirty="0" smtClean="0">
                <a:sym typeface="+mn-ea"/>
              </a:rPr>
              <a:t>DOUBLE FLAPPER CHECK VALVE</a:t>
            </a:r>
            <a:endParaRPr lang="en-US" sz="3600" dirty="0" smtClean="0">
              <a:sym typeface="+mn-ea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 rot="5820000">
            <a:off x="130175" y="2559050"/>
            <a:ext cx="5322570" cy="193167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4739640" y="1252855"/>
            <a:ext cx="6173470" cy="669925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marL="457200" indent="-4572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Application: </a:t>
            </a:r>
            <a:endParaRPr lang="en-US" sz="28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Provide a barrier from well pressure</a:t>
            </a:r>
            <a:endParaRPr lang="en-US" sz="2400" dirty="0" smtClean="0"/>
          </a:p>
          <a:p>
            <a:pPr marL="342900" indent="-342900">
              <a:buClr>
                <a:srgbClr val="6600FF"/>
              </a:buClr>
              <a:buFont typeface="Wingdings" panose="05000000000000000000" charset="0"/>
              <a:buChar char="§"/>
            </a:pPr>
            <a:endParaRPr lang="en-US" sz="2400" dirty="0" smtClean="0"/>
          </a:p>
          <a:p>
            <a:pPr marL="457200" indent="-4572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3 sizes available:</a:t>
            </a:r>
            <a:endParaRPr lang="en-US" sz="28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1-11/16” OD – 10,000 psi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2” OD – 5,000 psi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2-1/8” OD – 10,000 psi</a:t>
            </a:r>
            <a:endParaRPr lang="en-US" sz="2400" dirty="0" smtClean="0"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4739640" y="4221480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 Connection AMMT</a:t>
            </a:r>
            <a:endParaRPr lang="en-US" sz="2800" b="1" dirty="0" smtClean="0"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616" y="139977"/>
            <a:ext cx="11582400" cy="1325563"/>
          </a:xfrm>
        </p:spPr>
        <p:txBody>
          <a:bodyPr/>
          <a:p>
            <a:r>
              <a:rPr lang="en-US" sz="3600" dirty="0" smtClean="0">
                <a:sym typeface="+mn-ea"/>
              </a:rPr>
              <a:t>STRAIGHT BAR</a:t>
            </a:r>
            <a:endParaRPr lang="en-US" sz="3600" dirty="0" smtClean="0">
              <a:sym typeface="+mn-ea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 rot="7740000">
            <a:off x="324485" y="2417445"/>
            <a:ext cx="6743700" cy="18478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6" name="Text Box 5"/>
          <p:cNvSpPr txBox="1"/>
          <p:nvPr/>
        </p:nvSpPr>
        <p:spPr>
          <a:xfrm>
            <a:off x="4533900" y="2906395"/>
            <a:ext cx="6096000" cy="30765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457200" indent="-4572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Application: </a:t>
            </a:r>
            <a:endParaRPr lang="en-US" sz="28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Extend the length or increase the weight of CT BHA</a:t>
            </a:r>
            <a:endParaRPr lang="en-US" sz="2400" dirty="0" smtClean="0"/>
          </a:p>
          <a:p>
            <a:endParaRPr lang="en-US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3 sizes available:</a:t>
            </a:r>
            <a:endParaRPr lang="en-US" sz="28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1-11/16” OD – 3 </a:t>
            </a:r>
            <a:r>
              <a:rPr lang="en-US" sz="2400" dirty="0" err="1" smtClean="0">
                <a:sym typeface="+mn-ea"/>
              </a:rPr>
              <a:t>ft</a:t>
            </a:r>
            <a:r>
              <a:rPr lang="en-US" sz="2400" dirty="0" smtClean="0">
                <a:sym typeface="+mn-ea"/>
              </a:rPr>
              <a:t> and 5 </a:t>
            </a:r>
            <a:r>
              <a:rPr lang="en-US" sz="2400" dirty="0" err="1" smtClean="0">
                <a:sym typeface="+mn-ea"/>
              </a:rPr>
              <a:t>ft</a:t>
            </a:r>
            <a:endParaRPr lang="en-US" sz="2400" dirty="0" err="1" smtClean="0">
              <a:sym typeface="+mn-ea"/>
            </a:endParaRPr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err="1" smtClean="0">
                <a:sym typeface="+mn-ea"/>
              </a:rPr>
              <a:t>2.0” OD - 3 ft and 5 ft</a:t>
            </a:r>
            <a:endParaRPr lang="en-US" sz="24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400" dirty="0" smtClean="0">
                <a:sym typeface="+mn-ea"/>
              </a:rPr>
              <a:t>2-1/8” OD – 3 </a:t>
            </a:r>
            <a:r>
              <a:rPr lang="en-US" sz="2400" dirty="0" err="1" smtClean="0">
                <a:sym typeface="+mn-ea"/>
              </a:rPr>
              <a:t>ft</a:t>
            </a:r>
            <a:r>
              <a:rPr lang="en-US" sz="2400" dirty="0" smtClean="0">
                <a:sym typeface="+mn-ea"/>
              </a:rPr>
              <a:t> and 5 </a:t>
            </a:r>
            <a:r>
              <a:rPr lang="en-US" sz="2400" dirty="0" err="1" smtClean="0">
                <a:sym typeface="+mn-ea"/>
              </a:rPr>
              <a:t>ft</a:t>
            </a:r>
            <a:endParaRPr lang="en-US" sz="2400" dirty="0" err="1" smtClean="0"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4533900" y="602170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800" b="1" dirty="0" smtClean="0">
                <a:sym typeface="+mn-ea"/>
              </a:rPr>
              <a:t> Connection AMMT</a:t>
            </a:r>
            <a:endParaRPr lang="en-US" sz="2800" b="1" dirty="0" smtClean="0">
              <a:sym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z="3600" dirty="0" smtClean="0">
                <a:sym typeface="+mn-ea"/>
              </a:rPr>
              <a:t>NOZZLE</a:t>
            </a:r>
            <a:endParaRPr lang="en-US" sz="3600" dirty="0" smtClean="0">
              <a:sym typeface="+mn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7565"/>
            <a:ext cx="11582400" cy="5565140"/>
          </a:xfrm>
        </p:spPr>
        <p:txBody>
          <a:bodyPr>
            <a:normAutofit fontScale="40000"/>
          </a:bodyPr>
          <a:p>
            <a:pPr>
              <a:buFont typeface="Wingdings" panose="05000000000000000000" charset="0"/>
              <a:buChar char="Ø"/>
            </a:pPr>
            <a:r>
              <a:rPr sz="7000" b="1">
                <a:sym typeface="+mn-ea"/>
              </a:rPr>
              <a:t>Application: </a:t>
            </a:r>
            <a:endParaRPr lang="en-US" sz="70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6000">
                <a:sym typeface="+mn-ea"/>
              </a:rPr>
              <a:t>Well stimulation and cleanout – nitrogen / fluid pumping, cementing &amp; displacement</a:t>
            </a:r>
            <a:endParaRPr lang="en-US" sz="6000" dirty="0" smtClean="0"/>
          </a:p>
          <a:p>
            <a:endParaRPr lang="en-US" sz="3200" dirty="0" smtClean="0"/>
          </a:p>
          <a:p>
            <a:pPr>
              <a:buFont typeface="Wingdings" panose="05000000000000000000" charset="0"/>
              <a:buChar char="Ø"/>
            </a:pPr>
            <a:r>
              <a:rPr sz="7000" b="1">
                <a:sym typeface="+mn-ea"/>
              </a:rPr>
              <a:t>Different type of jetting patterns depending on types of nozzles</a:t>
            </a:r>
            <a:endParaRPr lang="en-US" sz="7000" b="1" dirty="0" smtClean="0"/>
          </a:p>
          <a:p>
            <a:endParaRPr lang="en-US" sz="3200" dirty="0" smtClean="0"/>
          </a:p>
          <a:p>
            <a:pPr>
              <a:buFont typeface="Wingdings" panose="05000000000000000000" charset="0"/>
              <a:buChar char="Ø"/>
            </a:pPr>
            <a:r>
              <a:rPr sz="7000" b="1">
                <a:sym typeface="+mn-ea"/>
              </a:rPr>
              <a:t>Types of jetting pattern:</a:t>
            </a:r>
            <a:endParaRPr lang="en-US" sz="70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5600">
                <a:sym typeface="+mn-ea"/>
              </a:rPr>
              <a:t>Multi Jet </a:t>
            </a:r>
            <a:endParaRPr lang="en-US" sz="56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5600" dirty="0" smtClean="0">
                <a:latin typeface="Calibri" panose="020F0502020204030204"/>
              </a:rPr>
              <a:t>Single Bore</a:t>
            </a:r>
            <a:endParaRPr lang="en-US" sz="5600" dirty="0" smtClean="0">
              <a:latin typeface="Calibri" panose="020F0502020204030204"/>
            </a:endParaRPr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sz="5600">
                <a:sym typeface="+mn-ea"/>
              </a:rPr>
              <a:t>45° Down Jet</a:t>
            </a:r>
            <a:endParaRPr lang="en-US" sz="56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5600" dirty="0" smtClean="0"/>
              <a:t>SpinCat</a:t>
            </a:r>
            <a:endParaRPr lang="en-US" sz="5600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endParaRPr lang="en-US" sz="4000" dirty="0"/>
          </a:p>
          <a:p>
            <a:pPr>
              <a:buFont typeface="Wingdings" panose="05000000000000000000" charset="0"/>
              <a:buChar char="Ø"/>
            </a:pPr>
            <a:r>
              <a:rPr sz="7000" b="1">
                <a:sym typeface="+mn-ea"/>
              </a:rPr>
              <a:t>Size available: 1-11/16” &amp; 2-1/8”</a:t>
            </a:r>
            <a:endParaRPr sz="7000" b="1">
              <a:sym typeface="+mn-ea"/>
            </a:endParaRPr>
          </a:p>
          <a:p>
            <a:pPr>
              <a:buFont typeface="Wingdings" panose="05000000000000000000" charset="0"/>
              <a:buChar char="Ø"/>
            </a:pPr>
            <a:r>
              <a:rPr sz="7000" b="1">
                <a:sym typeface="+mn-ea"/>
              </a:rPr>
              <a:t>Connection AMMT</a:t>
            </a:r>
            <a:endParaRPr sz="7000" b="1">
              <a:sym typeface="+mn-ea"/>
            </a:endParaRPr>
          </a:p>
          <a:p>
            <a:pPr>
              <a:buFont typeface="Wingdings" panose="05000000000000000000" charset="0"/>
              <a:buChar char="Ø"/>
            </a:pPr>
            <a:endParaRPr lang="en-US" sz="5600" b="1" dirty="0"/>
          </a:p>
          <a:p>
            <a:endParaRPr lang="en-US" sz="56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1" y="277"/>
            <a:ext cx="11582400" cy="1325563"/>
          </a:xfrm>
        </p:spPr>
        <p:txBody>
          <a:bodyPr/>
          <a:p>
            <a:r>
              <a:rPr lang="en-US" sz="3600" dirty="0" smtClean="0">
                <a:sym typeface="+mn-ea"/>
              </a:rPr>
              <a:t>NOZZLE</a:t>
            </a:r>
            <a:endParaRPr lang="en-US" sz="3600" dirty="0" smtClean="0">
              <a:sym typeface="+mn-ea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rcRect l="9819" t="36994" r="13265" b="25277"/>
          <a:stretch>
            <a:fillRect/>
          </a:stretch>
        </p:blipFill>
        <p:spPr>
          <a:xfrm rot="6180000">
            <a:off x="8133715" y="2157730"/>
            <a:ext cx="3785235" cy="185674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360000">
            <a:off x="3041015" y="2133600"/>
            <a:ext cx="3766185" cy="22599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00000">
            <a:off x="6397625" y="1384300"/>
            <a:ext cx="1990090" cy="3820160"/>
          </a:xfrm>
          <a:prstGeom prst="rect">
            <a:avLst/>
          </a:prstGeom>
        </p:spPr>
      </p:pic>
      <p:sp>
        <p:nvSpPr>
          <p:cNvPr id="9" name="Text Box 8"/>
          <p:cNvSpPr txBox="1"/>
          <p:nvPr/>
        </p:nvSpPr>
        <p:spPr>
          <a:xfrm>
            <a:off x="3742690" y="492442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800" b="1" dirty="0" smtClean="0">
                <a:sym typeface="+mn-ea"/>
              </a:rPr>
              <a:t>Single Bore </a:t>
            </a:r>
            <a:endParaRPr lang="en-US" sz="2800" b="1" dirty="0" smtClean="0">
              <a:sym typeface="+mn-ea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967740" y="490029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800" b="1" dirty="0" smtClean="0">
                <a:sym typeface="+mn-ea"/>
              </a:rPr>
              <a:t>Multi-Jet </a:t>
            </a:r>
            <a:endParaRPr lang="en-US" sz="2800" b="1" dirty="0" smtClean="0">
              <a:sym typeface="+mn-ea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4044950" y="490029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 b="1" dirty="0" smtClean="0">
                <a:sym typeface="+mn-ea"/>
              </a:rPr>
              <a:t>45</a:t>
            </a:r>
            <a:r>
              <a:rPr lang="en-US" sz="2800" b="1" dirty="0" smtClean="0">
                <a:latin typeface="Calibri" panose="020F0502020204030204"/>
                <a:sym typeface="+mn-ea"/>
              </a:rPr>
              <a:t>° Up Jet</a:t>
            </a:r>
            <a:endParaRPr lang="en-US" sz="2800" b="1" dirty="0" smtClean="0">
              <a:latin typeface="Calibri" panose="020F0502020204030204"/>
              <a:sym typeface="+mn-ea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6798945" y="490029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 b="1" dirty="0" smtClean="0">
                <a:latin typeface="Calibri" panose="020F0502020204030204"/>
                <a:sym typeface="+mn-ea"/>
              </a:rPr>
              <a:t>SpinCat</a:t>
            </a:r>
            <a:endParaRPr lang="en-US" sz="2800" b="1" dirty="0" smtClean="0">
              <a:latin typeface="Calibri" panose="020F0502020204030204"/>
              <a:sym typeface="+mn-ea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rcRect l="36914" r="23588" b="8809"/>
          <a:stretch>
            <a:fillRect/>
          </a:stretch>
        </p:blipFill>
        <p:spPr>
          <a:xfrm rot="1380000">
            <a:off x="1676400" y="1153160"/>
            <a:ext cx="1261745" cy="38868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8591" y="-72748"/>
            <a:ext cx="11582400" cy="1325563"/>
          </a:xfrm>
        </p:spPr>
        <p:txBody>
          <a:bodyPr/>
          <a:p>
            <a:r>
              <a:rPr lang="en-US" sz="3600" dirty="0" smtClean="0">
                <a:sym typeface="+mn-ea"/>
              </a:rPr>
              <a:t>X-OVER</a:t>
            </a:r>
            <a:endParaRPr lang="en-US" sz="3600" dirty="0" smtClean="0">
              <a:sym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9218" name="Picture 2"/>
          <p:cNvPicPr>
            <a:picLocks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540" y="1106170"/>
            <a:ext cx="819086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/>
          <p:cNvSpPr txBox="1"/>
          <p:nvPr/>
        </p:nvSpPr>
        <p:spPr>
          <a:xfrm>
            <a:off x="263525" y="3949700"/>
            <a:ext cx="6096000" cy="28301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400" b="1" dirty="0" smtClean="0">
                <a:sym typeface="+mn-ea"/>
              </a:rPr>
              <a:t>Application: </a:t>
            </a:r>
            <a:endParaRPr lang="en-US" sz="2400" b="1" dirty="0" smtClean="0"/>
          </a:p>
          <a:p>
            <a:pPr marL="800100" lvl="1" indent="-342900">
              <a:buClr>
                <a:srgbClr val="6600FF"/>
              </a:buClr>
              <a:buFont typeface="Wingdings" panose="05000000000000000000" charset="0"/>
              <a:buChar char="§"/>
            </a:pPr>
            <a:r>
              <a:rPr lang="en-US" sz="2000" dirty="0" smtClean="0">
                <a:sym typeface="+mn-ea"/>
              </a:rPr>
              <a:t>Connect 2 different tools with different connection</a:t>
            </a:r>
            <a:endParaRPr lang="en-US" sz="2000" dirty="0" smtClean="0"/>
          </a:p>
          <a:p>
            <a:pPr lvl="1"/>
            <a:endParaRPr lang="en-US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400" b="1" dirty="0" smtClean="0">
                <a:sym typeface="+mn-ea"/>
              </a:rPr>
              <a:t>Type available: Pin x Pin, Box x Box, Pin x Box, Box x Pin</a:t>
            </a:r>
            <a:endParaRPr lang="en-US" sz="24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endParaRPr lang="en-US" sz="2400" b="1" dirty="0" smtClean="0"/>
          </a:p>
          <a:p>
            <a:pPr indent="0">
              <a:buClr>
                <a:srgbClr val="F77F24"/>
              </a:buClr>
              <a:buFont typeface="Wingdings" panose="05000000000000000000" charset="0"/>
              <a:buNone/>
            </a:pPr>
            <a:endParaRPr lang="en-US" sz="2400" b="1" dirty="0"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6057900" y="394970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400" b="1" dirty="0">
                <a:sym typeface="+mn-ea"/>
              </a:rPr>
              <a:t>Size available: 1-11/16” &amp; 2-1/8”</a:t>
            </a:r>
            <a:endParaRPr lang="en-US" sz="2400" b="1" dirty="0"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6096000" y="5180965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buClr>
                <a:srgbClr val="F77F24"/>
              </a:buClr>
              <a:buFont typeface="Wingdings" panose="05000000000000000000" charset="0"/>
              <a:buChar char="Ø"/>
            </a:pPr>
            <a:r>
              <a:rPr lang="en-US" sz="2400" b="1" dirty="0">
                <a:sym typeface="+mn-ea"/>
              </a:rPr>
              <a:t>Connection AMMT and SA 10</a:t>
            </a:r>
            <a:endParaRPr lang="en-US" sz="2400" b="1" dirty="0">
              <a:sym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2112471"/>
            <a:ext cx="11582400" cy="4921369"/>
          </a:xfrm>
        </p:spPr>
        <p:txBody>
          <a:bodyPr/>
          <a:p>
            <a:pPr marL="0" indent="0" algn="ctr">
              <a:buNone/>
            </a:pPr>
            <a:r>
              <a:rPr lang="en-US" sz="7200"/>
              <a:t>Thank You</a:t>
            </a:r>
            <a:endParaRPr lang="en-US" sz="72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0</TotalTime>
  <Words>1694</Words>
  <Application>WPS Presentation</Application>
  <PresentationFormat>Widescreen</PresentationFormat>
  <Paragraphs>155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0" baseType="lpstr">
      <vt:lpstr>Arial</vt:lpstr>
      <vt:lpstr>SimSun</vt:lpstr>
      <vt:lpstr>Wingdings</vt:lpstr>
      <vt:lpstr>Calibri</vt:lpstr>
      <vt:lpstr>Wingdings</vt:lpstr>
      <vt:lpstr>Calibri</vt:lpstr>
      <vt:lpstr>Microsoft YaHei</vt:lpstr>
      <vt:lpstr>Arial Unicode MS</vt:lpstr>
      <vt:lpstr>Office Theme</vt:lpstr>
      <vt:lpstr>Coiled Tubing Services – Downhole Tools</vt:lpstr>
      <vt:lpstr>PowerPoint 演示文稿</vt:lpstr>
      <vt:lpstr>CT CONNECTORS</vt:lpstr>
      <vt:lpstr>5 TYPE CT CONNECTORS</vt:lpstr>
      <vt:lpstr>MOTORHEAD ASSEMBLY ( MHA )</vt:lpstr>
      <vt:lpstr>DOUBLE FLAPPER CHECK VALVE</vt:lpstr>
      <vt:lpstr>STRAIGHT BAR</vt:lpstr>
      <vt:lpstr>NOZZLE</vt:lpstr>
      <vt:lpstr>NOZZLE</vt:lpstr>
      <vt:lpstr>X-OVER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Zalani</cp:lastModifiedBy>
  <cp:revision>63</cp:revision>
  <dcterms:created xsi:type="dcterms:W3CDTF">2019-04-03T06:28:00Z</dcterms:created>
  <dcterms:modified xsi:type="dcterms:W3CDTF">2024-08-20T23:11:28Z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1CCE91959E3845D89203C51A227B3F4A_13</vt:lpwstr>
  </property>
  <property fmtid="{D5CDD505-2E9C-101B-9397-08002B2CF9AE}" pid="3" name="KSOProductBuildVer">
    <vt:lpwstr>1033-12.2.0.17562</vt:lpwstr>
  </property>
</Properties>
</file>