
<file path=[Content_Types].xml><?xml version="1.0" encoding="utf-8"?>
<Types xmlns="http://schemas.openxmlformats.org/package/2006/content-types">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
  </p:notesMasterIdLst>
  <p:sldIdLst>
    <p:sldId id="256" r:id="rId2"/>
    <p:sldId id="258" r:id="rId3"/>
    <p:sldId id="259" r:id="rId4"/>
  </p:sldIdLst>
  <p:sldSz cx="12192000" cy="6858000"/>
  <p:notesSz cx="12192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96" y="66"/>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005936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fontScale="25000" lnSpcReduction="20000"/>
          </a:bodyPr>
          <a:lstStyle/>
          <a:p>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jp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79"/>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399"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8/15/2019</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900" b="0" i="0">
                <a:solidFill>
                  <a:schemeClr val="tx1"/>
                </a:solidFill>
                <a:latin typeface="Calibri Light"/>
                <a:cs typeface="Calibri Light"/>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8/15/2019</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wo Content">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1999" cy="6857999"/>
          </a:xfrm>
          <a:prstGeom prst="rect">
            <a:avLst/>
          </a:prstGeom>
          <a:blipFill>
            <a:blip r:embed="rId2" cstate="print"/>
            <a:stretch>
              <a:fillRect/>
            </a:stretch>
          </a:blipFill>
        </p:spPr>
        <p:txBody>
          <a:bodyPr wrap="square" lIns="0" tIns="0" rIns="0" bIns="0" rtlCol="0"/>
          <a:lstStyle/>
          <a:p>
            <a:endParaRPr/>
          </a:p>
        </p:txBody>
      </p:sp>
      <p:sp>
        <p:nvSpPr>
          <p:cNvPr id="17" name="bk object 17"/>
          <p:cNvSpPr/>
          <p:nvPr/>
        </p:nvSpPr>
        <p:spPr>
          <a:xfrm>
            <a:off x="10015728" y="0"/>
            <a:ext cx="2176272" cy="970787"/>
          </a:xfrm>
          <a:prstGeom prst="rect">
            <a:avLst/>
          </a:prstGeom>
          <a:blipFill>
            <a:blip r:embed="rId3" cstate="print"/>
            <a:stretch>
              <a:fillRect/>
            </a:stretch>
          </a:blipFill>
        </p:spPr>
        <p:txBody>
          <a:bodyPr wrap="square" lIns="0" tIns="0" rIns="0" bIns="0" rtlCol="0"/>
          <a:lstStyle/>
          <a:p>
            <a:endParaRPr/>
          </a:p>
        </p:txBody>
      </p:sp>
      <p:sp>
        <p:nvSpPr>
          <p:cNvPr id="18" name="bk object 18"/>
          <p:cNvSpPr/>
          <p:nvPr/>
        </p:nvSpPr>
        <p:spPr>
          <a:xfrm>
            <a:off x="10120883" y="50293"/>
            <a:ext cx="2019298" cy="815338"/>
          </a:xfrm>
          <a:prstGeom prst="rect">
            <a:avLst/>
          </a:prstGeom>
          <a:blipFill>
            <a:blip r:embed="rId4" cstate="print"/>
            <a:stretch>
              <a:fillRect/>
            </a:stretch>
          </a:blipFill>
        </p:spPr>
        <p:txBody>
          <a:bodyPr wrap="square" lIns="0" tIns="0" rIns="0" bIns="0" rtlCol="0"/>
          <a:lstStyle/>
          <a:p>
            <a:endParaRPr/>
          </a:p>
        </p:txBody>
      </p:sp>
      <p:sp>
        <p:nvSpPr>
          <p:cNvPr id="19" name="bk object 19"/>
          <p:cNvSpPr/>
          <p:nvPr/>
        </p:nvSpPr>
        <p:spPr>
          <a:xfrm>
            <a:off x="1018032" y="1205483"/>
            <a:ext cx="7117079" cy="5183123"/>
          </a:xfrm>
          <a:prstGeom prst="rect">
            <a:avLst/>
          </a:prstGeom>
          <a:blipFill>
            <a:blip r:embed="rId5" cstate="print"/>
            <a:stretch>
              <a:fillRect/>
            </a:stretch>
          </a:blipFill>
        </p:spPr>
        <p:txBody>
          <a:bodyPr wrap="square" lIns="0" tIns="0" rIns="0" bIns="0" rtlCol="0"/>
          <a:lstStyle/>
          <a:p>
            <a:endParaRPr/>
          </a:p>
        </p:txBody>
      </p:sp>
      <p:sp>
        <p:nvSpPr>
          <p:cNvPr id="20" name="bk object 20"/>
          <p:cNvSpPr/>
          <p:nvPr/>
        </p:nvSpPr>
        <p:spPr>
          <a:xfrm>
            <a:off x="1011936" y="1199388"/>
            <a:ext cx="7129780" cy="5195570"/>
          </a:xfrm>
          <a:custGeom>
            <a:avLst/>
            <a:gdLst/>
            <a:ahLst/>
            <a:cxnLst/>
            <a:rect l="l" t="t" r="r" b="b"/>
            <a:pathLst>
              <a:path w="7129780" h="5195570">
                <a:moveTo>
                  <a:pt x="0" y="0"/>
                </a:moveTo>
                <a:lnTo>
                  <a:pt x="7129271" y="0"/>
                </a:lnTo>
                <a:lnTo>
                  <a:pt x="7129271" y="5195316"/>
                </a:lnTo>
                <a:lnTo>
                  <a:pt x="0" y="5195316"/>
                </a:lnTo>
                <a:lnTo>
                  <a:pt x="0" y="0"/>
                </a:lnTo>
                <a:close/>
              </a:path>
            </a:pathLst>
          </a:custGeom>
          <a:ln w="12192">
            <a:solidFill>
              <a:srgbClr val="000000"/>
            </a:solidFill>
          </a:ln>
        </p:spPr>
        <p:txBody>
          <a:bodyPr wrap="square" lIns="0" tIns="0" rIns="0" bIns="0" rtlCol="0"/>
          <a:lstStyle/>
          <a:p>
            <a:endParaRPr/>
          </a:p>
        </p:txBody>
      </p:sp>
      <p:sp>
        <p:nvSpPr>
          <p:cNvPr id="21" name="bk object 21"/>
          <p:cNvSpPr/>
          <p:nvPr/>
        </p:nvSpPr>
        <p:spPr>
          <a:xfrm>
            <a:off x="1018032" y="2421635"/>
            <a:ext cx="7117080" cy="0"/>
          </a:xfrm>
          <a:custGeom>
            <a:avLst/>
            <a:gdLst/>
            <a:ahLst/>
            <a:cxnLst/>
            <a:rect l="l" t="t" r="r" b="b"/>
            <a:pathLst>
              <a:path w="7117080">
                <a:moveTo>
                  <a:pt x="0" y="0"/>
                </a:moveTo>
                <a:lnTo>
                  <a:pt x="7116800" y="0"/>
                </a:lnTo>
              </a:path>
            </a:pathLst>
          </a:custGeom>
          <a:ln w="12192">
            <a:solidFill>
              <a:srgbClr val="000000"/>
            </a:solidFill>
            <a:prstDash val="dash"/>
          </a:ln>
        </p:spPr>
        <p:txBody>
          <a:bodyPr wrap="square" lIns="0" tIns="0" rIns="0" bIns="0" rtlCol="0"/>
          <a:lstStyle/>
          <a:p>
            <a:endParaRPr/>
          </a:p>
        </p:txBody>
      </p:sp>
      <p:sp>
        <p:nvSpPr>
          <p:cNvPr id="22" name="bk object 22"/>
          <p:cNvSpPr/>
          <p:nvPr/>
        </p:nvSpPr>
        <p:spPr>
          <a:xfrm>
            <a:off x="2115311" y="804672"/>
            <a:ext cx="1083945" cy="330835"/>
          </a:xfrm>
          <a:custGeom>
            <a:avLst/>
            <a:gdLst/>
            <a:ahLst/>
            <a:cxnLst/>
            <a:rect l="l" t="t" r="r" b="b"/>
            <a:pathLst>
              <a:path w="1083945" h="330834">
                <a:moveTo>
                  <a:pt x="0" y="0"/>
                </a:moveTo>
                <a:lnTo>
                  <a:pt x="1083564" y="0"/>
                </a:lnTo>
                <a:lnTo>
                  <a:pt x="1083564" y="330708"/>
                </a:lnTo>
                <a:lnTo>
                  <a:pt x="0" y="330708"/>
                </a:lnTo>
                <a:lnTo>
                  <a:pt x="0" y="0"/>
                </a:lnTo>
                <a:close/>
              </a:path>
            </a:pathLst>
          </a:custGeom>
          <a:solidFill>
            <a:srgbClr val="FFFFFF"/>
          </a:solidFill>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1900" b="0" i="0">
                <a:solidFill>
                  <a:schemeClr val="tx1"/>
                </a:solidFill>
                <a:latin typeface="Calibri Light"/>
                <a:cs typeface="Calibri Light"/>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79"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8/15/2019</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1999" cy="6857999"/>
          </a:xfrm>
          <a:prstGeom prst="rect">
            <a:avLst/>
          </a:prstGeom>
          <a:blipFill>
            <a:blip r:embed="rId2" cstate="print"/>
            <a:stretch>
              <a:fillRect/>
            </a:stretch>
          </a:blipFill>
        </p:spPr>
        <p:txBody>
          <a:bodyPr wrap="square" lIns="0" tIns="0" rIns="0" bIns="0" rtlCol="0"/>
          <a:lstStyle/>
          <a:p>
            <a:endParaRPr/>
          </a:p>
        </p:txBody>
      </p:sp>
      <p:sp>
        <p:nvSpPr>
          <p:cNvPr id="17" name="bk object 17"/>
          <p:cNvSpPr/>
          <p:nvPr/>
        </p:nvSpPr>
        <p:spPr>
          <a:xfrm>
            <a:off x="10015728" y="0"/>
            <a:ext cx="2176272" cy="970787"/>
          </a:xfrm>
          <a:prstGeom prst="rect">
            <a:avLst/>
          </a:prstGeom>
          <a:blipFill>
            <a:blip r:embed="rId3" cstate="print"/>
            <a:stretch>
              <a:fillRect/>
            </a:stretch>
          </a:blipFill>
        </p:spPr>
        <p:txBody>
          <a:bodyPr wrap="square" lIns="0" tIns="0" rIns="0" bIns="0" rtlCol="0"/>
          <a:lstStyle/>
          <a:p>
            <a:endParaRPr/>
          </a:p>
        </p:txBody>
      </p:sp>
      <p:sp>
        <p:nvSpPr>
          <p:cNvPr id="18" name="bk object 18"/>
          <p:cNvSpPr/>
          <p:nvPr/>
        </p:nvSpPr>
        <p:spPr>
          <a:xfrm>
            <a:off x="10120883" y="50293"/>
            <a:ext cx="2019298" cy="815338"/>
          </a:xfrm>
          <a:prstGeom prst="rect">
            <a:avLst/>
          </a:prstGeom>
          <a:blipFill>
            <a:blip r:embed="rId4" cstate="print"/>
            <a:stretch>
              <a:fillRect/>
            </a:stretch>
          </a:blipFill>
        </p:spPr>
        <p:txBody>
          <a:bodyPr wrap="square" lIns="0" tIns="0" rIns="0" bIns="0" rtlCol="0"/>
          <a:lstStyle/>
          <a:p>
            <a:endParaRPr/>
          </a:p>
        </p:txBody>
      </p:sp>
      <p:sp>
        <p:nvSpPr>
          <p:cNvPr id="19" name="bk object 19"/>
          <p:cNvSpPr/>
          <p:nvPr/>
        </p:nvSpPr>
        <p:spPr>
          <a:xfrm>
            <a:off x="4544567" y="2625852"/>
            <a:ext cx="3122675" cy="1231391"/>
          </a:xfrm>
          <a:prstGeom prst="rect">
            <a:avLst/>
          </a:prstGeom>
          <a:blipFill>
            <a:blip r:embed="rId5" cstate="print"/>
            <a:stretch>
              <a:fillRect/>
            </a:stretch>
          </a:blipFill>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1900" b="0" i="0">
                <a:solidFill>
                  <a:schemeClr val="tx1"/>
                </a:solidFill>
                <a:latin typeface="Calibri Light"/>
                <a:cs typeface="Calibri Light"/>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8/15/2019</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8/15/2019</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1999" cy="6857999"/>
          </a:xfrm>
          <a:prstGeom prst="rect">
            <a:avLst/>
          </a:prstGeom>
          <a:blipFill>
            <a:blip r:embed="rId7" cstate="print"/>
            <a:stretch>
              <a:fillRect/>
            </a:stretch>
          </a:blipFill>
        </p:spPr>
        <p:txBody>
          <a:bodyPr wrap="square" lIns="0" tIns="0" rIns="0" bIns="0" rtlCol="0"/>
          <a:lstStyle/>
          <a:p>
            <a:endParaRPr/>
          </a:p>
        </p:txBody>
      </p:sp>
      <p:sp>
        <p:nvSpPr>
          <p:cNvPr id="2" name="Holder 2"/>
          <p:cNvSpPr>
            <a:spLocks noGrp="1"/>
          </p:cNvSpPr>
          <p:nvPr>
            <p:ph type="title"/>
          </p:nvPr>
        </p:nvSpPr>
        <p:spPr>
          <a:xfrm>
            <a:off x="2257422" y="601626"/>
            <a:ext cx="7677155" cy="280034"/>
          </a:xfrm>
          <a:prstGeom prst="rect">
            <a:avLst/>
          </a:prstGeom>
        </p:spPr>
        <p:txBody>
          <a:bodyPr wrap="square" lIns="0" tIns="0" rIns="0" bIns="0">
            <a:spAutoFit/>
          </a:bodyPr>
          <a:lstStyle>
            <a:lvl1pPr>
              <a:defRPr sz="1900" b="0" i="0">
                <a:solidFill>
                  <a:schemeClr val="tx1"/>
                </a:solidFill>
                <a:latin typeface="Calibri Light"/>
                <a:cs typeface="Calibri Light"/>
              </a:defRPr>
            </a:lvl1pPr>
          </a:lstStyle>
          <a:p>
            <a:endParaRPr/>
          </a:p>
        </p:txBody>
      </p:sp>
      <p:sp>
        <p:nvSpPr>
          <p:cNvPr id="3" name="Holder 3"/>
          <p:cNvSpPr>
            <a:spLocks noGrp="1"/>
          </p:cNvSpPr>
          <p:nvPr>
            <p:ph type="body" idx="1"/>
          </p:nvPr>
        </p:nvSpPr>
        <p:spPr>
          <a:xfrm>
            <a:off x="609600" y="1577340"/>
            <a:ext cx="10972799"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4145280" y="6377940"/>
            <a:ext cx="3901439"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8/15/2019</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p:nvPr/>
        </p:nvSpPr>
        <p:spPr>
          <a:xfrm>
            <a:off x="8755380" y="50293"/>
            <a:ext cx="3372610" cy="1487422"/>
          </a:xfrm>
          <a:prstGeom prst="rect">
            <a:avLst/>
          </a:prstGeom>
          <a:blipFill>
            <a:blip r:embed="rId3" cstate="print"/>
            <a:stretch>
              <a:fillRect/>
            </a:stretch>
          </a:blipFill>
        </p:spPr>
        <p:txBody>
          <a:bodyPr wrap="square" lIns="0" tIns="0" rIns="0" bIns="0" rtlCol="0"/>
          <a:lstStyle/>
          <a:p>
            <a:endParaRPr/>
          </a:p>
        </p:txBody>
      </p:sp>
      <p:sp>
        <p:nvSpPr>
          <p:cNvPr id="5" name="object 5"/>
          <p:cNvSpPr/>
          <p:nvPr/>
        </p:nvSpPr>
        <p:spPr>
          <a:xfrm>
            <a:off x="8860535" y="155447"/>
            <a:ext cx="3162300" cy="1277111"/>
          </a:xfrm>
          <a:prstGeom prst="rect">
            <a:avLst/>
          </a:prstGeom>
          <a:blipFill>
            <a:blip r:embed="rId4" cstate="print"/>
            <a:stretch>
              <a:fillRect/>
            </a:stretch>
          </a:blipFill>
        </p:spPr>
        <p:txBody>
          <a:bodyPr wrap="square" lIns="0" tIns="0" rIns="0" bIns="0" rtlCol="0"/>
          <a:lstStyle/>
          <a:p>
            <a:endParaRPr/>
          </a:p>
        </p:txBody>
      </p:sp>
      <p:sp>
        <p:nvSpPr>
          <p:cNvPr id="6" name="object 6"/>
          <p:cNvSpPr txBox="1"/>
          <p:nvPr/>
        </p:nvSpPr>
        <p:spPr>
          <a:xfrm>
            <a:off x="78739" y="6651913"/>
            <a:ext cx="1483995" cy="177800"/>
          </a:xfrm>
          <a:prstGeom prst="rect">
            <a:avLst/>
          </a:prstGeom>
        </p:spPr>
        <p:txBody>
          <a:bodyPr vert="horz" wrap="square" lIns="0" tIns="0" rIns="0" bIns="0" rtlCol="0">
            <a:spAutoFit/>
          </a:bodyPr>
          <a:lstStyle/>
          <a:p>
            <a:pPr marL="12700">
              <a:lnSpc>
                <a:spcPct val="100000"/>
              </a:lnSpc>
            </a:pPr>
            <a:r>
              <a:rPr sz="1200" dirty="0">
                <a:solidFill>
                  <a:srgbClr val="595958"/>
                </a:solidFill>
                <a:latin typeface="Calibri"/>
                <a:cs typeface="Calibri"/>
              </a:rPr>
              <a:t>©</a:t>
            </a:r>
            <a:r>
              <a:rPr sz="1200" spc="-5" dirty="0">
                <a:solidFill>
                  <a:srgbClr val="595958"/>
                </a:solidFill>
                <a:latin typeface="Calibri"/>
                <a:cs typeface="Calibri"/>
              </a:rPr>
              <a:t> N</a:t>
            </a:r>
            <a:r>
              <a:rPr sz="1200" spc="-10" dirty="0">
                <a:solidFill>
                  <a:srgbClr val="595958"/>
                </a:solidFill>
                <a:latin typeface="Calibri"/>
                <a:cs typeface="Calibri"/>
              </a:rPr>
              <a:t>eu</a:t>
            </a:r>
            <a:r>
              <a:rPr sz="1200" spc="-5" dirty="0">
                <a:solidFill>
                  <a:srgbClr val="595958"/>
                </a:solidFill>
                <a:latin typeface="Calibri"/>
                <a:cs typeface="Calibri"/>
              </a:rPr>
              <a:t> </a:t>
            </a:r>
            <a:r>
              <a:rPr sz="1200" spc="5" dirty="0">
                <a:solidFill>
                  <a:srgbClr val="595958"/>
                </a:solidFill>
                <a:latin typeface="Calibri"/>
                <a:cs typeface="Calibri"/>
              </a:rPr>
              <a:t>D</a:t>
            </a:r>
            <a:r>
              <a:rPr sz="1200" dirty="0">
                <a:solidFill>
                  <a:srgbClr val="595958"/>
                </a:solidFill>
                <a:latin typeface="Calibri"/>
                <a:cs typeface="Calibri"/>
              </a:rPr>
              <a:t>i</a:t>
            </a:r>
            <a:r>
              <a:rPr sz="1200" spc="-10" dirty="0">
                <a:solidFill>
                  <a:srgbClr val="595958"/>
                </a:solidFill>
                <a:latin typeface="Calibri"/>
                <a:cs typeface="Calibri"/>
              </a:rPr>
              <a:t>me</a:t>
            </a:r>
            <a:r>
              <a:rPr sz="1200" spc="5" dirty="0">
                <a:solidFill>
                  <a:srgbClr val="595958"/>
                </a:solidFill>
                <a:latin typeface="Calibri"/>
                <a:cs typeface="Calibri"/>
              </a:rPr>
              <a:t>n</a:t>
            </a:r>
            <a:r>
              <a:rPr sz="1200" spc="-5" dirty="0">
                <a:solidFill>
                  <a:srgbClr val="595958"/>
                </a:solidFill>
                <a:latin typeface="Calibri"/>
                <a:cs typeface="Calibri"/>
              </a:rPr>
              <a:t>s</a:t>
            </a:r>
            <a:r>
              <a:rPr sz="1200" dirty="0">
                <a:solidFill>
                  <a:srgbClr val="595958"/>
                </a:solidFill>
                <a:latin typeface="Calibri"/>
                <a:cs typeface="Calibri"/>
              </a:rPr>
              <a:t>ion</a:t>
            </a:r>
            <a:r>
              <a:rPr sz="1200" spc="-15" dirty="0">
                <a:solidFill>
                  <a:srgbClr val="595958"/>
                </a:solidFill>
                <a:latin typeface="Calibri"/>
                <a:cs typeface="Calibri"/>
              </a:rPr>
              <a:t> </a:t>
            </a:r>
            <a:r>
              <a:rPr sz="1200" spc="-10" dirty="0">
                <a:solidFill>
                  <a:srgbClr val="595958"/>
                </a:solidFill>
                <a:latin typeface="Calibri"/>
                <a:cs typeface="Calibri"/>
              </a:rPr>
              <a:t>2018</a:t>
            </a:r>
            <a:endParaRPr sz="1200">
              <a:latin typeface="Calibri"/>
              <a:cs typeface="Calibri"/>
            </a:endParaRPr>
          </a:p>
        </p:txBody>
      </p:sp>
      <p:grpSp>
        <p:nvGrpSpPr>
          <p:cNvPr id="12" name="Group 11">
            <a:extLst>
              <a:ext uri="{FF2B5EF4-FFF2-40B4-BE49-F238E27FC236}">
                <a16:creationId xmlns:a16="http://schemas.microsoft.com/office/drawing/2014/main" id="{938466E8-6923-4F07-A2BF-1F1612E8DC4A}"/>
              </a:ext>
            </a:extLst>
          </p:cNvPr>
          <p:cNvGrpSpPr/>
          <p:nvPr/>
        </p:nvGrpSpPr>
        <p:grpSpPr>
          <a:xfrm>
            <a:off x="6095" y="23371"/>
            <a:ext cx="12182707" cy="6833535"/>
            <a:chOff x="6095" y="23371"/>
            <a:chExt cx="12182707" cy="6833535"/>
          </a:xfrm>
        </p:grpSpPr>
        <p:sp>
          <p:nvSpPr>
            <p:cNvPr id="2" name="object 2"/>
            <p:cNvSpPr/>
            <p:nvPr/>
          </p:nvSpPr>
          <p:spPr>
            <a:xfrm>
              <a:off x="6095" y="1388363"/>
              <a:ext cx="6226365" cy="5468543"/>
            </a:xfrm>
            <a:prstGeom prst="rect">
              <a:avLst/>
            </a:prstGeom>
            <a:blipFill>
              <a:blip r:embed="rId5" cstate="print"/>
              <a:stretch>
                <a:fillRect/>
              </a:stretch>
            </a:blipFill>
          </p:spPr>
          <p:txBody>
            <a:bodyPr wrap="square" lIns="0" tIns="0" rIns="0" bIns="0" rtlCol="0"/>
            <a:lstStyle/>
            <a:p>
              <a:endParaRPr/>
            </a:p>
          </p:txBody>
        </p:sp>
        <p:sp>
          <p:nvSpPr>
            <p:cNvPr id="3" name="object 3"/>
            <p:cNvSpPr/>
            <p:nvPr/>
          </p:nvSpPr>
          <p:spPr>
            <a:xfrm>
              <a:off x="6502758" y="23371"/>
              <a:ext cx="5686044" cy="4161666"/>
            </a:xfrm>
            <a:prstGeom prst="rect">
              <a:avLst/>
            </a:prstGeom>
            <a:blipFill>
              <a:blip r:embed="rId6" cstate="print"/>
              <a:stretch>
                <a:fillRect/>
              </a:stretch>
            </a:blipFill>
          </p:spPr>
          <p:txBody>
            <a:bodyPr wrap="square" lIns="0" tIns="0" rIns="0" bIns="0" rtlCol="0"/>
            <a:lstStyle/>
            <a:p>
              <a:endParaRPr/>
            </a:p>
          </p:txBody>
        </p:sp>
        <p:sp>
          <p:nvSpPr>
            <p:cNvPr id="7" name="object 7"/>
            <p:cNvSpPr/>
            <p:nvPr/>
          </p:nvSpPr>
          <p:spPr>
            <a:xfrm>
              <a:off x="1959864" y="5247132"/>
              <a:ext cx="1712975" cy="1255775"/>
            </a:xfrm>
            <a:prstGeom prst="rect">
              <a:avLst/>
            </a:prstGeom>
            <a:blipFill>
              <a:blip r:embed="rId7" cstate="print"/>
              <a:stretch>
                <a:fillRect/>
              </a:stretch>
            </a:blipFill>
          </p:spPr>
          <p:txBody>
            <a:bodyPr wrap="square" lIns="0" tIns="0" rIns="0" bIns="0" rtlCol="0"/>
            <a:lstStyle/>
            <a:p>
              <a:endParaRPr/>
            </a:p>
          </p:txBody>
        </p:sp>
        <p:sp>
          <p:nvSpPr>
            <p:cNvPr id="8" name="object 8"/>
            <p:cNvSpPr/>
            <p:nvPr/>
          </p:nvSpPr>
          <p:spPr>
            <a:xfrm>
              <a:off x="3665220" y="5244084"/>
              <a:ext cx="6678167" cy="1251203"/>
            </a:xfrm>
            <a:prstGeom prst="rect">
              <a:avLst/>
            </a:prstGeom>
            <a:blipFill>
              <a:blip r:embed="rId8" cstate="print"/>
              <a:stretch>
                <a:fillRect/>
              </a:stretch>
            </a:blipFill>
          </p:spPr>
          <p:txBody>
            <a:bodyPr wrap="square" lIns="0" tIns="0" rIns="0" bIns="0" rtlCol="0"/>
            <a:lstStyle/>
            <a:p>
              <a:endParaRPr/>
            </a:p>
          </p:txBody>
        </p:sp>
      </p:grpSp>
      <p:sp>
        <p:nvSpPr>
          <p:cNvPr id="13" name="Title 12">
            <a:extLst>
              <a:ext uri="{FF2B5EF4-FFF2-40B4-BE49-F238E27FC236}">
                <a16:creationId xmlns:a16="http://schemas.microsoft.com/office/drawing/2014/main" id="{516E14E4-30C6-48E1-A966-2EE10139DB0F}"/>
              </a:ext>
            </a:extLst>
          </p:cNvPr>
          <p:cNvSpPr>
            <a:spLocks noGrp="1"/>
          </p:cNvSpPr>
          <p:nvPr>
            <p:ph type="ctrTitle"/>
          </p:nvPr>
        </p:nvSpPr>
        <p:spPr>
          <a:xfrm>
            <a:off x="914399" y="2447092"/>
            <a:ext cx="10363200" cy="830997"/>
          </a:xfrm>
        </p:spPr>
        <p:txBody>
          <a:bodyPr/>
          <a:lstStyle/>
          <a:p>
            <a:pPr algn="ctr"/>
            <a:r>
              <a:rPr lang="en-MY" sz="5400" b="1" dirty="0">
                <a:effectLst>
                  <a:outerShdw blurRad="38100" dist="38100" dir="2700000" algn="tl">
                    <a:srgbClr val="000000">
                      <a:alpha val="43137"/>
                    </a:srgbClr>
                  </a:outerShdw>
                </a:effectLst>
              </a:rPr>
              <a:t>DCS Transmittal Form</a:t>
            </a:r>
          </a:p>
        </p:txBody>
      </p:sp>
      <p:sp>
        <p:nvSpPr>
          <p:cNvPr id="14" name="Subtitle 13">
            <a:extLst>
              <a:ext uri="{FF2B5EF4-FFF2-40B4-BE49-F238E27FC236}">
                <a16:creationId xmlns:a16="http://schemas.microsoft.com/office/drawing/2014/main" id="{C93D9507-D8BC-44F9-98C7-7375452C52FD}"/>
              </a:ext>
            </a:extLst>
          </p:cNvPr>
          <p:cNvSpPr>
            <a:spLocks noGrp="1"/>
          </p:cNvSpPr>
          <p:nvPr>
            <p:ph type="subTitle" idx="4"/>
          </p:nvPr>
        </p:nvSpPr>
        <p:spPr>
          <a:xfrm>
            <a:off x="1965260" y="4209330"/>
            <a:ext cx="8534399" cy="430887"/>
          </a:xfrm>
        </p:spPr>
        <p:txBody>
          <a:bodyPr/>
          <a:lstStyle/>
          <a:p>
            <a:pPr algn="ctr"/>
            <a:r>
              <a:rPr lang="en-MY" sz="2800" b="1" dirty="0"/>
              <a:t>Prepared by: </a:t>
            </a:r>
            <a:r>
              <a:rPr lang="en-MY" sz="2800" dirty="0"/>
              <a:t>Data Services &amp; Consultancy Team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0A9C7581-6A20-4FBD-AD8A-752D368529BC}"/>
              </a:ext>
            </a:extLst>
          </p:cNvPr>
          <p:cNvSpPr>
            <a:spLocks noGrp="1"/>
          </p:cNvSpPr>
          <p:nvPr>
            <p:ph type="title"/>
          </p:nvPr>
        </p:nvSpPr>
        <p:spPr>
          <a:xfrm>
            <a:off x="762000" y="494334"/>
            <a:ext cx="11178208" cy="801066"/>
          </a:xfrm>
        </p:spPr>
        <p:txBody>
          <a:bodyPr>
            <a:normAutofit/>
          </a:bodyPr>
          <a:lstStyle/>
          <a:p>
            <a:r>
              <a:rPr lang="en-MY" sz="3600" b="1" dirty="0"/>
              <a:t>Highlights - Transmittal Form (Tab 1, Page 1)</a:t>
            </a:r>
          </a:p>
        </p:txBody>
      </p:sp>
      <p:grpSp>
        <p:nvGrpSpPr>
          <p:cNvPr id="14" name="Group 13">
            <a:extLst>
              <a:ext uri="{FF2B5EF4-FFF2-40B4-BE49-F238E27FC236}">
                <a16:creationId xmlns:a16="http://schemas.microsoft.com/office/drawing/2014/main" id="{6E448672-B409-4428-878D-3799A92020BF}"/>
              </a:ext>
            </a:extLst>
          </p:cNvPr>
          <p:cNvGrpSpPr/>
          <p:nvPr/>
        </p:nvGrpSpPr>
        <p:grpSpPr>
          <a:xfrm>
            <a:off x="152400" y="1143000"/>
            <a:ext cx="11922984" cy="5257800"/>
            <a:chOff x="152400" y="1143000"/>
            <a:chExt cx="11922984" cy="5257800"/>
          </a:xfrm>
        </p:grpSpPr>
        <p:grpSp>
          <p:nvGrpSpPr>
            <p:cNvPr id="2" name="Group 1">
              <a:extLst>
                <a:ext uri="{FF2B5EF4-FFF2-40B4-BE49-F238E27FC236}">
                  <a16:creationId xmlns:a16="http://schemas.microsoft.com/office/drawing/2014/main" id="{58E085BC-0E37-4D92-ADE0-262AE9D7E3BE}"/>
                </a:ext>
              </a:extLst>
            </p:cNvPr>
            <p:cNvGrpSpPr/>
            <p:nvPr/>
          </p:nvGrpSpPr>
          <p:grpSpPr>
            <a:xfrm>
              <a:off x="152400" y="1143000"/>
              <a:ext cx="11922984" cy="5257800"/>
              <a:chOff x="145722" y="778010"/>
              <a:chExt cx="11922984" cy="5257800"/>
            </a:xfrm>
          </p:grpSpPr>
          <p:grpSp>
            <p:nvGrpSpPr>
              <p:cNvPr id="37" name="Group 36">
                <a:extLst>
                  <a:ext uri="{FF2B5EF4-FFF2-40B4-BE49-F238E27FC236}">
                    <a16:creationId xmlns:a16="http://schemas.microsoft.com/office/drawing/2014/main" id="{48AE38D0-B701-4C42-9F3B-AC8BBE4D0F56}"/>
                  </a:ext>
                </a:extLst>
              </p:cNvPr>
              <p:cNvGrpSpPr/>
              <p:nvPr/>
            </p:nvGrpSpPr>
            <p:grpSpPr>
              <a:xfrm>
                <a:off x="145724" y="778010"/>
                <a:ext cx="11922982" cy="4880970"/>
                <a:chOff x="145724" y="1016546"/>
                <a:chExt cx="11922982" cy="4880970"/>
              </a:xfrm>
            </p:grpSpPr>
            <p:pic>
              <p:nvPicPr>
                <p:cNvPr id="4" name="Picture 3">
                  <a:extLst>
                    <a:ext uri="{FF2B5EF4-FFF2-40B4-BE49-F238E27FC236}">
                      <a16:creationId xmlns:a16="http://schemas.microsoft.com/office/drawing/2014/main" id="{5370F290-F97F-478B-8DCD-93D2A0B31B87}"/>
                    </a:ext>
                  </a:extLst>
                </p:cNvPr>
                <p:cNvPicPr>
                  <a:picLocks noChangeAspect="1"/>
                </p:cNvPicPr>
                <p:nvPr/>
              </p:nvPicPr>
              <p:blipFill>
                <a:blip r:embed="rId2"/>
                <a:stretch>
                  <a:fillRect/>
                </a:stretch>
              </p:blipFill>
              <p:spPr>
                <a:xfrm>
                  <a:off x="2681809" y="1668945"/>
                  <a:ext cx="6923809" cy="4228571"/>
                </a:xfrm>
                <a:prstGeom prst="rect">
                  <a:avLst/>
                </a:prstGeom>
                <a:ln>
                  <a:solidFill>
                    <a:schemeClr val="tx1"/>
                  </a:solidFill>
                </a:ln>
              </p:spPr>
            </p:pic>
            <p:sp>
              <p:nvSpPr>
                <p:cNvPr id="5" name="TextBox 4">
                  <a:extLst>
                    <a:ext uri="{FF2B5EF4-FFF2-40B4-BE49-F238E27FC236}">
                      <a16:creationId xmlns:a16="http://schemas.microsoft.com/office/drawing/2014/main" id="{F8479A72-0E39-4908-A8D7-8CE4E3E3B603}"/>
                    </a:ext>
                  </a:extLst>
                </p:cNvPr>
                <p:cNvSpPr txBox="1"/>
                <p:nvPr/>
              </p:nvSpPr>
              <p:spPr>
                <a:xfrm>
                  <a:off x="145724" y="1321346"/>
                  <a:ext cx="2245584" cy="1600438"/>
                </a:xfrm>
                <a:prstGeom prst="rect">
                  <a:avLst/>
                </a:prstGeom>
                <a:noFill/>
                <a:ln>
                  <a:solidFill>
                    <a:schemeClr val="tx1"/>
                  </a:solidFill>
                </a:ln>
              </p:spPr>
              <p:txBody>
                <a:bodyPr wrap="square" rtlCol="0">
                  <a:spAutoFit/>
                </a:bodyPr>
                <a:lstStyle/>
                <a:p>
                  <a:pPr algn="just"/>
                  <a:r>
                    <a:rPr lang="en-MY" sz="1400" b="1" dirty="0"/>
                    <a:t>Client List </a:t>
                  </a:r>
                  <a:r>
                    <a:rPr lang="en-MY" sz="1400" dirty="0"/>
                    <a:t>– Drag down style for the client we are dealing with. The current list has most of the clients we had dealt in the past. Additional client can be added from time to time.</a:t>
                  </a:r>
                </a:p>
              </p:txBody>
            </p:sp>
            <p:sp>
              <p:nvSpPr>
                <p:cNvPr id="6" name="TextBox 5">
                  <a:extLst>
                    <a:ext uri="{FF2B5EF4-FFF2-40B4-BE49-F238E27FC236}">
                      <a16:creationId xmlns:a16="http://schemas.microsoft.com/office/drawing/2014/main" id="{DCA43464-2C30-40A0-9DA8-AB44B2D5BDC6}"/>
                    </a:ext>
                  </a:extLst>
                </p:cNvPr>
                <p:cNvSpPr txBox="1"/>
                <p:nvPr/>
              </p:nvSpPr>
              <p:spPr>
                <a:xfrm>
                  <a:off x="9787338" y="1016546"/>
                  <a:ext cx="2281368" cy="3539430"/>
                </a:xfrm>
                <a:prstGeom prst="rect">
                  <a:avLst/>
                </a:prstGeom>
                <a:noFill/>
                <a:ln>
                  <a:solidFill>
                    <a:schemeClr val="tx1"/>
                  </a:solidFill>
                </a:ln>
              </p:spPr>
              <p:txBody>
                <a:bodyPr wrap="square" rtlCol="0">
                  <a:spAutoFit/>
                </a:bodyPr>
                <a:lstStyle/>
                <a:p>
                  <a:r>
                    <a:rPr lang="en-MY" sz="1400" b="1" dirty="0"/>
                    <a:t>Product code - </a:t>
                  </a:r>
                  <a:r>
                    <a:rPr lang="en-MY" sz="1400" dirty="0"/>
                    <a:t>drag down list of the jobs that we are delivering. The explanation of each codes are available on the </a:t>
                  </a:r>
                  <a:r>
                    <a:rPr lang="en-MY" sz="1400" b="1" dirty="0"/>
                    <a:t>pricelist tab (TAB 3)</a:t>
                  </a:r>
                  <a:r>
                    <a:rPr lang="en-MY" sz="1400" dirty="0"/>
                    <a:t>. </a:t>
                  </a:r>
                  <a:r>
                    <a:rPr lang="en-MY" sz="1400" b="1" dirty="0"/>
                    <a:t>I.E</a:t>
                  </a:r>
                  <a:r>
                    <a:rPr lang="en-MY" sz="1400" b="1" i="1" dirty="0"/>
                    <a:t>. </a:t>
                  </a:r>
                  <a:r>
                    <a:rPr lang="en-MY" sz="1400" i="1" dirty="0"/>
                    <a:t>In any normal case where we have an MIT interpretation and also delivering the report, we will have two codes: The interpretation code (MIT_INTERP) and (DCSReport_01) selected from the drag down list. So the package contents column can be merged.</a:t>
                  </a:r>
                </a:p>
              </p:txBody>
            </p:sp>
            <p:cxnSp>
              <p:nvCxnSpPr>
                <p:cNvPr id="15" name="Straight Arrow Connector 14">
                  <a:extLst>
                    <a:ext uri="{FF2B5EF4-FFF2-40B4-BE49-F238E27FC236}">
                      <a16:creationId xmlns:a16="http://schemas.microsoft.com/office/drawing/2014/main" id="{C1BCA0AA-D0F3-4229-A3AB-A802B0607F9E}"/>
                    </a:ext>
                  </a:extLst>
                </p:cNvPr>
                <p:cNvCxnSpPr>
                  <a:cxnSpLocks/>
                </p:cNvCxnSpPr>
                <p:nvPr/>
              </p:nvCxnSpPr>
              <p:spPr>
                <a:xfrm>
                  <a:off x="2391307" y="2060012"/>
                  <a:ext cx="290502"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FCDD4423-7073-414A-B0B7-18BFCEFDF050}"/>
                    </a:ext>
                  </a:extLst>
                </p:cNvPr>
                <p:cNvCxnSpPr>
                  <a:cxnSpLocks/>
                </p:cNvCxnSpPr>
                <p:nvPr/>
              </p:nvCxnSpPr>
              <p:spPr>
                <a:xfrm>
                  <a:off x="3821906" y="2883776"/>
                  <a:ext cx="5965432"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E0080B65-80FB-419B-A9FD-688C1ED00F4D}"/>
                    </a:ext>
                  </a:extLst>
                </p:cNvPr>
                <p:cNvCxnSpPr>
                  <a:cxnSpLocks/>
                </p:cNvCxnSpPr>
                <p:nvPr/>
              </p:nvCxnSpPr>
              <p:spPr>
                <a:xfrm>
                  <a:off x="3840749" y="2883776"/>
                  <a:ext cx="1" cy="243737"/>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sp>
            <p:nvSpPr>
              <p:cNvPr id="39" name="TextBox 38">
                <a:extLst>
                  <a:ext uri="{FF2B5EF4-FFF2-40B4-BE49-F238E27FC236}">
                    <a16:creationId xmlns:a16="http://schemas.microsoft.com/office/drawing/2014/main" id="{865F9188-3065-47F4-9894-7AEA9D921D51}"/>
                  </a:ext>
                </a:extLst>
              </p:cNvPr>
              <p:cNvSpPr txBox="1"/>
              <p:nvPr/>
            </p:nvSpPr>
            <p:spPr>
              <a:xfrm>
                <a:off x="145722" y="3978409"/>
                <a:ext cx="2245585" cy="2031325"/>
              </a:xfrm>
              <a:prstGeom prst="rect">
                <a:avLst/>
              </a:prstGeom>
              <a:noFill/>
              <a:ln>
                <a:solidFill>
                  <a:schemeClr val="tx1"/>
                </a:solidFill>
              </a:ln>
            </p:spPr>
            <p:txBody>
              <a:bodyPr wrap="square" rtlCol="0">
                <a:spAutoFit/>
              </a:bodyPr>
              <a:lstStyle/>
              <a:p>
                <a:r>
                  <a:rPr lang="en-MY" sz="1400" b="1" dirty="0"/>
                  <a:t>Additional package details – </a:t>
                </a:r>
                <a:r>
                  <a:rPr lang="en-MY" sz="1400" dirty="0"/>
                  <a:t>To fill up if you have additional details on the package you’re currently sending. </a:t>
                </a:r>
                <a:r>
                  <a:rPr lang="en-MY" sz="1400" b="1" dirty="0"/>
                  <a:t>I.E. </a:t>
                </a:r>
                <a:r>
                  <a:rPr lang="en-MY" sz="1400" i="1" dirty="0"/>
                  <a:t>Is the DVD / CD of the package combined together in a single disc. Detail contents of the CD/DVD.</a:t>
                </a:r>
              </a:p>
            </p:txBody>
          </p:sp>
          <p:cxnSp>
            <p:nvCxnSpPr>
              <p:cNvPr id="42" name="Straight Arrow Connector 41">
                <a:extLst>
                  <a:ext uri="{FF2B5EF4-FFF2-40B4-BE49-F238E27FC236}">
                    <a16:creationId xmlns:a16="http://schemas.microsoft.com/office/drawing/2014/main" id="{72F3A88E-D515-4241-9947-9EF407C0CCF9}"/>
                  </a:ext>
                </a:extLst>
              </p:cNvPr>
              <p:cNvCxnSpPr>
                <a:cxnSpLocks/>
              </p:cNvCxnSpPr>
              <p:nvPr/>
            </p:nvCxnSpPr>
            <p:spPr>
              <a:xfrm>
                <a:off x="2391307" y="5247163"/>
                <a:ext cx="290502"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4" name="TextBox 43">
                <a:extLst>
                  <a:ext uri="{FF2B5EF4-FFF2-40B4-BE49-F238E27FC236}">
                    <a16:creationId xmlns:a16="http://schemas.microsoft.com/office/drawing/2014/main" id="{9A1048DF-951A-4940-89FF-1C6F26A03102}"/>
                  </a:ext>
                </a:extLst>
              </p:cNvPr>
              <p:cNvSpPr txBox="1"/>
              <p:nvPr/>
            </p:nvSpPr>
            <p:spPr>
              <a:xfrm>
                <a:off x="9787337" y="4435372"/>
                <a:ext cx="2281368" cy="1600438"/>
              </a:xfrm>
              <a:prstGeom prst="rect">
                <a:avLst/>
              </a:prstGeom>
              <a:noFill/>
              <a:ln>
                <a:solidFill>
                  <a:schemeClr val="tx1"/>
                </a:solidFill>
              </a:ln>
            </p:spPr>
            <p:txBody>
              <a:bodyPr wrap="square" rtlCol="0">
                <a:spAutoFit/>
              </a:bodyPr>
              <a:lstStyle/>
              <a:p>
                <a:pPr algn="just"/>
                <a:r>
                  <a:rPr lang="en-MY" sz="1400" b="1" dirty="0"/>
                  <a:t>Package contents </a:t>
                </a:r>
                <a:r>
                  <a:rPr lang="en-MY" sz="1400" dirty="0"/>
                  <a:t>– some / simple details on what we are delivering to the client or anything relevant to the package you are delivering. </a:t>
                </a:r>
                <a:r>
                  <a:rPr lang="en-MY" sz="1400" b="1" dirty="0"/>
                  <a:t>I.E. </a:t>
                </a:r>
                <a:r>
                  <a:rPr lang="en-MY" sz="1400" i="1" dirty="0"/>
                  <a:t>Amount of CD / report etc.</a:t>
                </a:r>
              </a:p>
            </p:txBody>
          </p:sp>
          <p:sp>
            <p:nvSpPr>
              <p:cNvPr id="50" name="TextBox 49">
                <a:extLst>
                  <a:ext uri="{FF2B5EF4-FFF2-40B4-BE49-F238E27FC236}">
                    <a16:creationId xmlns:a16="http://schemas.microsoft.com/office/drawing/2014/main" id="{8B1B8BE9-CA28-41D4-B5F6-E6868C221FAD}"/>
                  </a:ext>
                </a:extLst>
              </p:cNvPr>
              <p:cNvSpPr txBox="1"/>
              <p:nvPr/>
            </p:nvSpPr>
            <p:spPr>
              <a:xfrm>
                <a:off x="145722" y="2784954"/>
                <a:ext cx="2245584" cy="523220"/>
              </a:xfrm>
              <a:prstGeom prst="rect">
                <a:avLst/>
              </a:prstGeom>
              <a:noFill/>
              <a:ln>
                <a:solidFill>
                  <a:schemeClr val="tx1"/>
                </a:solidFill>
              </a:ln>
            </p:spPr>
            <p:txBody>
              <a:bodyPr wrap="square" rtlCol="0">
                <a:spAutoFit/>
              </a:bodyPr>
              <a:lstStyle/>
              <a:p>
                <a:pPr algn="just"/>
                <a:r>
                  <a:rPr lang="en-MY" sz="1400" b="1" dirty="0"/>
                  <a:t>Job Ref # - </a:t>
                </a:r>
                <a:r>
                  <a:rPr lang="en-MY" sz="1400" dirty="0"/>
                  <a:t>Taken from DCS list of job excel sheet.</a:t>
                </a:r>
              </a:p>
            </p:txBody>
          </p:sp>
          <p:cxnSp>
            <p:nvCxnSpPr>
              <p:cNvPr id="52" name="Straight Connector 51">
                <a:extLst>
                  <a:ext uri="{FF2B5EF4-FFF2-40B4-BE49-F238E27FC236}">
                    <a16:creationId xmlns:a16="http://schemas.microsoft.com/office/drawing/2014/main" id="{1D5F90F5-0DA7-4B2E-92CF-F9C77552E536}"/>
                  </a:ext>
                </a:extLst>
              </p:cNvPr>
              <p:cNvCxnSpPr>
                <a:cxnSpLocks/>
                <a:endCxn id="50" idx="3"/>
              </p:cNvCxnSpPr>
              <p:nvPr/>
            </p:nvCxnSpPr>
            <p:spPr>
              <a:xfrm flipH="1">
                <a:off x="2391306" y="3046564"/>
                <a:ext cx="105072"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C1936120-1AD0-4BE0-91E9-F42DDAC0F41A}"/>
                  </a:ext>
                </a:extLst>
              </p:cNvPr>
              <p:cNvCxnSpPr>
                <a:cxnSpLocks/>
              </p:cNvCxnSpPr>
              <p:nvPr/>
            </p:nvCxnSpPr>
            <p:spPr>
              <a:xfrm>
                <a:off x="2496378" y="2135981"/>
                <a:ext cx="0" cy="92868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2" name="Straight Arrow Connector 61">
                <a:extLst>
                  <a:ext uri="{FF2B5EF4-FFF2-40B4-BE49-F238E27FC236}">
                    <a16:creationId xmlns:a16="http://schemas.microsoft.com/office/drawing/2014/main" id="{FD678D6C-3085-4EB7-92C3-721D59D0DA84}"/>
                  </a:ext>
                </a:extLst>
              </p:cNvPr>
              <p:cNvCxnSpPr>
                <a:cxnSpLocks/>
              </p:cNvCxnSpPr>
              <p:nvPr/>
            </p:nvCxnSpPr>
            <p:spPr>
              <a:xfrm>
                <a:off x="2496378" y="2152650"/>
                <a:ext cx="19507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cxnSp>
          <p:nvCxnSpPr>
            <p:cNvPr id="20" name="Straight Connector 19">
              <a:extLst>
                <a:ext uri="{FF2B5EF4-FFF2-40B4-BE49-F238E27FC236}">
                  <a16:creationId xmlns:a16="http://schemas.microsoft.com/office/drawing/2014/main" id="{778E54BD-B75A-4936-93BB-B9DAF5F96620}"/>
                </a:ext>
              </a:extLst>
            </p:cNvPr>
            <p:cNvCxnSpPr>
              <a:cxnSpLocks/>
            </p:cNvCxnSpPr>
            <p:nvPr/>
          </p:nvCxnSpPr>
          <p:spPr>
            <a:xfrm>
              <a:off x="8077200" y="5181600"/>
              <a:ext cx="1716815"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C483EACC-428B-4C79-BE0F-FBB26874E78F}"/>
                </a:ext>
              </a:extLst>
            </p:cNvPr>
            <p:cNvCxnSpPr>
              <a:cxnSpLocks/>
            </p:cNvCxnSpPr>
            <p:nvPr/>
          </p:nvCxnSpPr>
          <p:spPr>
            <a:xfrm flipV="1">
              <a:off x="8096248" y="3793992"/>
              <a:ext cx="0" cy="1387608"/>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5500756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9DE14BF-F3F2-4BBF-8065-17FD700F2BB9}"/>
              </a:ext>
            </a:extLst>
          </p:cNvPr>
          <p:cNvSpPr>
            <a:spLocks noGrp="1"/>
          </p:cNvSpPr>
          <p:nvPr>
            <p:ph type="title"/>
          </p:nvPr>
        </p:nvSpPr>
        <p:spPr>
          <a:xfrm>
            <a:off x="762000" y="494334"/>
            <a:ext cx="11178208" cy="801066"/>
          </a:xfrm>
        </p:spPr>
        <p:txBody>
          <a:bodyPr>
            <a:normAutofit/>
          </a:bodyPr>
          <a:lstStyle/>
          <a:p>
            <a:r>
              <a:rPr lang="en-MY" sz="3600" b="1" dirty="0"/>
              <a:t>Highlights - Transmittal Note (Tab 2, Page 2)</a:t>
            </a:r>
          </a:p>
        </p:txBody>
      </p:sp>
      <p:grpSp>
        <p:nvGrpSpPr>
          <p:cNvPr id="28" name="Group 27">
            <a:extLst>
              <a:ext uri="{FF2B5EF4-FFF2-40B4-BE49-F238E27FC236}">
                <a16:creationId xmlns:a16="http://schemas.microsoft.com/office/drawing/2014/main" id="{F79A84AA-9A15-4A5A-8DED-C8EEAA512FBE}"/>
              </a:ext>
            </a:extLst>
          </p:cNvPr>
          <p:cNvGrpSpPr/>
          <p:nvPr/>
        </p:nvGrpSpPr>
        <p:grpSpPr>
          <a:xfrm>
            <a:off x="683772" y="1237794"/>
            <a:ext cx="10898628" cy="5397045"/>
            <a:chOff x="226572" y="1142999"/>
            <a:chExt cx="10898628" cy="5397045"/>
          </a:xfrm>
        </p:grpSpPr>
        <p:sp>
          <p:nvSpPr>
            <p:cNvPr id="7" name="TextBox 6">
              <a:extLst>
                <a:ext uri="{FF2B5EF4-FFF2-40B4-BE49-F238E27FC236}">
                  <a16:creationId xmlns:a16="http://schemas.microsoft.com/office/drawing/2014/main" id="{9B0A0CDC-A92F-47F9-9C75-7B781BE38A63}"/>
                </a:ext>
              </a:extLst>
            </p:cNvPr>
            <p:cNvSpPr txBox="1"/>
            <p:nvPr/>
          </p:nvSpPr>
          <p:spPr>
            <a:xfrm>
              <a:off x="6629401" y="1219915"/>
              <a:ext cx="4495799" cy="954107"/>
            </a:xfrm>
            <a:prstGeom prst="rect">
              <a:avLst/>
            </a:prstGeom>
            <a:noFill/>
            <a:ln>
              <a:solidFill>
                <a:schemeClr val="tx1"/>
              </a:solidFill>
            </a:ln>
          </p:spPr>
          <p:txBody>
            <a:bodyPr wrap="square" rtlCol="0">
              <a:spAutoFit/>
            </a:bodyPr>
            <a:lstStyle/>
            <a:p>
              <a:pPr algn="just"/>
              <a:r>
                <a:rPr lang="en-MY" sz="1400" b="1" dirty="0"/>
                <a:t>Upper Half of the Form – </a:t>
              </a:r>
              <a:r>
                <a:rPr lang="en-MY" sz="1400" dirty="0"/>
                <a:t>Very similar to the first page (transmittal form) except for the additional </a:t>
              </a:r>
              <a:r>
                <a:rPr lang="en-MY" sz="1400" i="1" dirty="0"/>
                <a:t>interval length </a:t>
              </a:r>
              <a:r>
                <a:rPr lang="en-MY" sz="1400" dirty="0"/>
                <a:t>column of the interpretation. Second half of the form consists of the CSR part itself.</a:t>
              </a:r>
            </a:p>
          </p:txBody>
        </p:sp>
        <p:grpSp>
          <p:nvGrpSpPr>
            <p:cNvPr id="13" name="Group 12">
              <a:extLst>
                <a:ext uri="{FF2B5EF4-FFF2-40B4-BE49-F238E27FC236}">
                  <a16:creationId xmlns:a16="http://schemas.microsoft.com/office/drawing/2014/main" id="{937F4BB2-0CC1-4DD0-AC36-D4A6BE391065}"/>
                </a:ext>
              </a:extLst>
            </p:cNvPr>
            <p:cNvGrpSpPr/>
            <p:nvPr/>
          </p:nvGrpSpPr>
          <p:grpSpPr>
            <a:xfrm>
              <a:off x="228600" y="1142999"/>
              <a:ext cx="6019800" cy="5162630"/>
              <a:chOff x="0" y="1142999"/>
              <a:chExt cx="6019800" cy="5162630"/>
            </a:xfrm>
          </p:grpSpPr>
          <p:grpSp>
            <p:nvGrpSpPr>
              <p:cNvPr id="10" name="Group 9">
                <a:extLst>
                  <a:ext uri="{FF2B5EF4-FFF2-40B4-BE49-F238E27FC236}">
                    <a16:creationId xmlns:a16="http://schemas.microsoft.com/office/drawing/2014/main" id="{5BF859DB-B893-4B4A-B12F-B3534556469D}"/>
                  </a:ext>
                </a:extLst>
              </p:cNvPr>
              <p:cNvGrpSpPr/>
              <p:nvPr/>
            </p:nvGrpSpPr>
            <p:grpSpPr>
              <a:xfrm>
                <a:off x="76200" y="1219915"/>
                <a:ext cx="5867401" cy="5085714"/>
                <a:chOff x="3352800" y="1219200"/>
                <a:chExt cx="5867401" cy="5085714"/>
              </a:xfrm>
            </p:grpSpPr>
            <p:pic>
              <p:nvPicPr>
                <p:cNvPr id="5" name="Picture 4">
                  <a:extLst>
                    <a:ext uri="{FF2B5EF4-FFF2-40B4-BE49-F238E27FC236}">
                      <a16:creationId xmlns:a16="http://schemas.microsoft.com/office/drawing/2014/main" id="{E39B4CDD-EFFF-4E4E-AD51-3C3FE5EEDF87}"/>
                    </a:ext>
                  </a:extLst>
                </p:cNvPr>
                <p:cNvPicPr>
                  <a:picLocks noChangeAspect="1"/>
                </p:cNvPicPr>
                <p:nvPr/>
              </p:nvPicPr>
              <p:blipFill rotWithShape="1">
                <a:blip r:embed="rId2"/>
                <a:srcRect l="-12"/>
                <a:stretch/>
              </p:blipFill>
              <p:spPr>
                <a:xfrm>
                  <a:off x="3352800" y="1219200"/>
                  <a:ext cx="5867401" cy="5085714"/>
                </a:xfrm>
                <a:prstGeom prst="rect">
                  <a:avLst/>
                </a:prstGeom>
                <a:ln>
                  <a:solidFill>
                    <a:schemeClr val="tx1"/>
                  </a:solidFill>
                </a:ln>
              </p:spPr>
            </p:pic>
            <p:pic>
              <p:nvPicPr>
                <p:cNvPr id="8" name="Picture 7">
                  <a:extLst>
                    <a:ext uri="{FF2B5EF4-FFF2-40B4-BE49-F238E27FC236}">
                      <a16:creationId xmlns:a16="http://schemas.microsoft.com/office/drawing/2014/main" id="{FCD12762-B99C-4A88-ADCA-0B262837147B}"/>
                    </a:ext>
                  </a:extLst>
                </p:cNvPr>
                <p:cNvPicPr>
                  <a:picLocks noChangeAspect="1"/>
                </p:cNvPicPr>
                <p:nvPr/>
              </p:nvPicPr>
              <p:blipFill>
                <a:blip r:embed="rId3"/>
                <a:stretch>
                  <a:fillRect/>
                </a:stretch>
              </p:blipFill>
              <p:spPr>
                <a:xfrm>
                  <a:off x="7041313" y="1902523"/>
                  <a:ext cx="2178887" cy="231078"/>
                </a:xfrm>
                <a:prstGeom prst="rect">
                  <a:avLst/>
                </a:prstGeom>
              </p:spPr>
            </p:pic>
            <p:pic>
              <p:nvPicPr>
                <p:cNvPr id="9" name="Picture 8">
                  <a:extLst>
                    <a:ext uri="{FF2B5EF4-FFF2-40B4-BE49-F238E27FC236}">
                      <a16:creationId xmlns:a16="http://schemas.microsoft.com/office/drawing/2014/main" id="{54548369-A7A0-4FEB-8E33-C556E95FF0ED}"/>
                    </a:ext>
                  </a:extLst>
                </p:cNvPr>
                <p:cNvPicPr>
                  <a:picLocks noChangeAspect="1"/>
                </p:cNvPicPr>
                <p:nvPr/>
              </p:nvPicPr>
              <p:blipFill>
                <a:blip r:embed="rId3"/>
                <a:stretch>
                  <a:fillRect/>
                </a:stretch>
              </p:blipFill>
              <p:spPr>
                <a:xfrm>
                  <a:off x="7041313" y="2210177"/>
                  <a:ext cx="2178887" cy="231078"/>
                </a:xfrm>
                <a:prstGeom prst="rect">
                  <a:avLst/>
                </a:prstGeom>
              </p:spPr>
            </p:pic>
          </p:grpSp>
          <p:sp>
            <p:nvSpPr>
              <p:cNvPr id="12" name="Rectangle 11">
                <a:extLst>
                  <a:ext uri="{FF2B5EF4-FFF2-40B4-BE49-F238E27FC236}">
                    <a16:creationId xmlns:a16="http://schemas.microsoft.com/office/drawing/2014/main" id="{251EF105-EE60-4C60-841A-9C1F58DB641A}"/>
                  </a:ext>
                </a:extLst>
              </p:cNvPr>
              <p:cNvSpPr/>
              <p:nvPr/>
            </p:nvSpPr>
            <p:spPr>
              <a:xfrm>
                <a:off x="0" y="1142999"/>
                <a:ext cx="6019800" cy="198191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grpSp>
        <p:cxnSp>
          <p:nvCxnSpPr>
            <p:cNvPr id="14" name="Straight Arrow Connector 13">
              <a:extLst>
                <a:ext uri="{FF2B5EF4-FFF2-40B4-BE49-F238E27FC236}">
                  <a16:creationId xmlns:a16="http://schemas.microsoft.com/office/drawing/2014/main" id="{ECB59E37-6CEA-48F4-AFEE-804EBAEDC5EA}"/>
                </a:ext>
              </a:extLst>
            </p:cNvPr>
            <p:cNvCxnSpPr>
              <a:cxnSpLocks/>
              <a:endCxn id="7" idx="1"/>
            </p:cNvCxnSpPr>
            <p:nvPr/>
          </p:nvCxnSpPr>
          <p:spPr>
            <a:xfrm>
              <a:off x="6246372" y="1696968"/>
              <a:ext cx="383029" cy="1"/>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6D9DEF42-D8EA-4487-9778-8CB5FE19AC3D}"/>
                </a:ext>
              </a:extLst>
            </p:cNvPr>
            <p:cNvSpPr txBox="1"/>
            <p:nvPr/>
          </p:nvSpPr>
          <p:spPr>
            <a:xfrm>
              <a:off x="6629401" y="3810000"/>
              <a:ext cx="4495799" cy="738664"/>
            </a:xfrm>
            <a:prstGeom prst="rect">
              <a:avLst/>
            </a:prstGeom>
            <a:noFill/>
            <a:ln>
              <a:solidFill>
                <a:schemeClr val="tx1"/>
              </a:solidFill>
            </a:ln>
          </p:spPr>
          <p:txBody>
            <a:bodyPr wrap="square" rtlCol="0">
              <a:spAutoFit/>
            </a:bodyPr>
            <a:lstStyle/>
            <a:p>
              <a:pPr algn="just"/>
              <a:r>
                <a:rPr lang="en-MY" sz="1400" dirty="0"/>
                <a:t>The </a:t>
              </a:r>
              <a:r>
                <a:rPr lang="en-MY" sz="1400" b="1" dirty="0"/>
                <a:t>CSR section </a:t>
              </a:r>
              <a:r>
                <a:rPr lang="en-MY" sz="1400" dirty="0"/>
                <a:t>where the client can rank our service quality. The rating is ranked from 1 (poor) to 5 (excellent). The client will have to fill this up based on the criteria.</a:t>
              </a:r>
            </a:p>
          </p:txBody>
        </p:sp>
        <p:sp>
          <p:nvSpPr>
            <p:cNvPr id="18" name="Rectangle 17">
              <a:extLst>
                <a:ext uri="{FF2B5EF4-FFF2-40B4-BE49-F238E27FC236}">
                  <a16:creationId xmlns:a16="http://schemas.microsoft.com/office/drawing/2014/main" id="{1A15DE4C-91BD-4FCC-ACA6-257A55E83BCF}"/>
                </a:ext>
              </a:extLst>
            </p:cNvPr>
            <p:cNvSpPr/>
            <p:nvPr/>
          </p:nvSpPr>
          <p:spPr>
            <a:xfrm flipV="1">
              <a:off x="228600" y="3689122"/>
              <a:ext cx="6019800" cy="1156007"/>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cxnSp>
          <p:nvCxnSpPr>
            <p:cNvPr id="21" name="Straight Arrow Connector 20">
              <a:extLst>
                <a:ext uri="{FF2B5EF4-FFF2-40B4-BE49-F238E27FC236}">
                  <a16:creationId xmlns:a16="http://schemas.microsoft.com/office/drawing/2014/main" id="{45D9743A-2228-431F-88F9-A4B4D0F3B93E}"/>
                </a:ext>
              </a:extLst>
            </p:cNvPr>
            <p:cNvCxnSpPr>
              <a:cxnSpLocks/>
            </p:cNvCxnSpPr>
            <p:nvPr/>
          </p:nvCxnSpPr>
          <p:spPr>
            <a:xfrm>
              <a:off x="6248400" y="4191000"/>
              <a:ext cx="381001"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DDCC1771-97AD-4162-AD0E-9C80692AB05A}"/>
                </a:ext>
              </a:extLst>
            </p:cNvPr>
            <p:cNvSpPr txBox="1"/>
            <p:nvPr/>
          </p:nvSpPr>
          <p:spPr>
            <a:xfrm>
              <a:off x="6629401" y="4671536"/>
              <a:ext cx="4495799" cy="954107"/>
            </a:xfrm>
            <a:prstGeom prst="rect">
              <a:avLst/>
            </a:prstGeom>
            <a:noFill/>
            <a:ln>
              <a:solidFill>
                <a:schemeClr val="tx1"/>
              </a:solidFill>
            </a:ln>
          </p:spPr>
          <p:txBody>
            <a:bodyPr wrap="square" rtlCol="0">
              <a:spAutoFit/>
            </a:bodyPr>
            <a:lstStyle/>
            <a:p>
              <a:pPr algn="just"/>
              <a:r>
                <a:rPr lang="en-MY" sz="1400" dirty="0"/>
                <a:t>The </a:t>
              </a:r>
              <a:r>
                <a:rPr lang="en-MY" sz="1400" b="1" dirty="0"/>
                <a:t>performance summary </a:t>
              </a:r>
              <a:r>
                <a:rPr lang="en-MY" sz="1400" dirty="0"/>
                <a:t>indicates two things:</a:t>
              </a:r>
            </a:p>
            <a:p>
              <a:pPr marL="342900" indent="-342900" algn="just">
                <a:buAutoNum type="arabicPeriod"/>
              </a:pPr>
              <a:r>
                <a:rPr lang="en-MY" sz="1400" dirty="0"/>
                <a:t>TAT from the date data is received to the first provisional (</a:t>
              </a:r>
              <a:r>
                <a:rPr lang="en-MY" sz="1400"/>
                <a:t>draft).</a:t>
              </a:r>
              <a:endParaRPr lang="en-MY" sz="1400" dirty="0"/>
            </a:p>
            <a:p>
              <a:pPr marL="342900" indent="-342900" algn="just">
                <a:buAutoNum type="arabicPeriod"/>
              </a:pPr>
              <a:r>
                <a:rPr lang="en-MY" sz="1400" dirty="0"/>
                <a:t>TAT from the provisional (draft) to final.</a:t>
              </a:r>
            </a:p>
          </p:txBody>
        </p:sp>
        <p:sp>
          <p:nvSpPr>
            <p:cNvPr id="23" name="Rectangle 22">
              <a:extLst>
                <a:ext uri="{FF2B5EF4-FFF2-40B4-BE49-F238E27FC236}">
                  <a16:creationId xmlns:a16="http://schemas.microsoft.com/office/drawing/2014/main" id="{69039157-493D-4AA6-A729-44FA6E1E04FC}"/>
                </a:ext>
              </a:extLst>
            </p:cNvPr>
            <p:cNvSpPr/>
            <p:nvPr/>
          </p:nvSpPr>
          <p:spPr>
            <a:xfrm flipV="1">
              <a:off x="226572" y="4921705"/>
              <a:ext cx="6019800" cy="40568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cxnSp>
          <p:nvCxnSpPr>
            <p:cNvPr id="24" name="Straight Arrow Connector 23">
              <a:extLst>
                <a:ext uri="{FF2B5EF4-FFF2-40B4-BE49-F238E27FC236}">
                  <a16:creationId xmlns:a16="http://schemas.microsoft.com/office/drawing/2014/main" id="{D2A63B36-1881-4E9F-9408-CE96CCFA31CB}"/>
                </a:ext>
              </a:extLst>
            </p:cNvPr>
            <p:cNvCxnSpPr>
              <a:cxnSpLocks/>
            </p:cNvCxnSpPr>
            <p:nvPr/>
          </p:nvCxnSpPr>
          <p:spPr>
            <a:xfrm>
              <a:off x="6246372" y="5105400"/>
              <a:ext cx="381001"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2D81A0BF-8085-4EC0-BA91-BABF0C2A932D}"/>
                </a:ext>
              </a:extLst>
            </p:cNvPr>
            <p:cNvSpPr/>
            <p:nvPr/>
          </p:nvSpPr>
          <p:spPr>
            <a:xfrm flipV="1">
              <a:off x="226572" y="5504645"/>
              <a:ext cx="6019800" cy="87756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cxnSp>
          <p:nvCxnSpPr>
            <p:cNvPr id="26" name="Straight Arrow Connector 25">
              <a:extLst>
                <a:ext uri="{FF2B5EF4-FFF2-40B4-BE49-F238E27FC236}">
                  <a16:creationId xmlns:a16="http://schemas.microsoft.com/office/drawing/2014/main" id="{CE416E9A-95EC-4188-9F4A-82023178C0A4}"/>
                </a:ext>
              </a:extLst>
            </p:cNvPr>
            <p:cNvCxnSpPr>
              <a:cxnSpLocks/>
            </p:cNvCxnSpPr>
            <p:nvPr/>
          </p:nvCxnSpPr>
          <p:spPr>
            <a:xfrm>
              <a:off x="6246372" y="6019800"/>
              <a:ext cx="381001"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0B661360-DFC9-42B0-BCEC-AFE29A72FDAC}"/>
                </a:ext>
              </a:extLst>
            </p:cNvPr>
            <p:cNvSpPr txBox="1"/>
            <p:nvPr/>
          </p:nvSpPr>
          <p:spPr>
            <a:xfrm>
              <a:off x="6627373" y="5801380"/>
              <a:ext cx="4495799" cy="738664"/>
            </a:xfrm>
            <a:prstGeom prst="rect">
              <a:avLst/>
            </a:prstGeom>
            <a:noFill/>
            <a:ln>
              <a:solidFill>
                <a:schemeClr val="tx1"/>
              </a:solidFill>
            </a:ln>
          </p:spPr>
          <p:txBody>
            <a:bodyPr wrap="square" rtlCol="0">
              <a:spAutoFit/>
            </a:bodyPr>
            <a:lstStyle/>
            <a:p>
              <a:pPr algn="just"/>
              <a:r>
                <a:rPr lang="en-MY" sz="1400" dirty="0"/>
                <a:t>The </a:t>
              </a:r>
              <a:r>
                <a:rPr lang="en-MY" sz="1400" b="1" dirty="0"/>
                <a:t>client description</a:t>
              </a:r>
              <a:r>
                <a:rPr lang="en-MY" sz="1400" dirty="0"/>
                <a:t> is where the client is given a space to fill up what he / she / he-she feels about the service quality of our job / interpretations.</a:t>
              </a:r>
            </a:p>
          </p:txBody>
        </p:sp>
      </p:grpSp>
    </p:spTree>
    <p:extLst>
      <p:ext uri="{BB962C8B-B14F-4D97-AF65-F5344CB8AC3E}">
        <p14:creationId xmlns:p14="http://schemas.microsoft.com/office/powerpoint/2010/main" val="971429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239</TotalTime>
  <Words>396</Words>
  <Application>Microsoft Office PowerPoint</Application>
  <PresentationFormat>Widescreen</PresentationFormat>
  <Paragraphs>16</Paragraphs>
  <Slides>3</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vt:i4>
      </vt:variant>
    </vt:vector>
  </HeadingPairs>
  <TitlesOfParts>
    <vt:vector size="6" baseType="lpstr">
      <vt:lpstr>Calibri</vt:lpstr>
      <vt:lpstr>Calibri Light</vt:lpstr>
      <vt:lpstr>Office Theme</vt:lpstr>
      <vt:lpstr>DCS Transmittal Form</vt:lpstr>
      <vt:lpstr>Highlights - Transmittal Form (Tab 1, Page 1)</vt:lpstr>
      <vt:lpstr>Highlights - Transmittal Note (Tab 2, Page 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Slides Edition</dc:title>
  <dc:creator>abdul.ranee</dc:creator>
  <cp:lastModifiedBy>Syamim Ramli</cp:lastModifiedBy>
  <cp:revision>19</cp:revision>
  <dcterms:created xsi:type="dcterms:W3CDTF">2018-10-14T16:00:36Z</dcterms:created>
  <dcterms:modified xsi:type="dcterms:W3CDTF">2019-08-15T04:57:18Z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2018-09-17T00:00:00Z</vt:filetime>
  </property>
  <property fmtid="{D5CDD505-2E9C-101B-9397-08002B2CF9AE}" pid="3" name="LastSaved">
    <vt:filetime>2018-10-14T00:00:00Z</vt:filetime>
  </property>
</Properties>
</file>