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94" r:id="rId2"/>
    <p:sldMasterId id="2147483707" r:id="rId3"/>
  </p:sldMasterIdLst>
  <p:notesMasterIdLst>
    <p:notesMasterId r:id="rId42"/>
  </p:notesMasterIdLst>
  <p:sldIdLst>
    <p:sldId id="257" r:id="rId4"/>
    <p:sldId id="256" r:id="rId5"/>
    <p:sldId id="258" r:id="rId6"/>
    <p:sldId id="261" r:id="rId7"/>
    <p:sldId id="264" r:id="rId8"/>
    <p:sldId id="269" r:id="rId9"/>
    <p:sldId id="279" r:id="rId10"/>
    <p:sldId id="280" r:id="rId11"/>
    <p:sldId id="282" r:id="rId12"/>
    <p:sldId id="281" r:id="rId13"/>
    <p:sldId id="284" r:id="rId14"/>
    <p:sldId id="283" r:id="rId15"/>
    <p:sldId id="285" r:id="rId16"/>
    <p:sldId id="286" r:id="rId17"/>
    <p:sldId id="287" r:id="rId18"/>
    <p:sldId id="309" r:id="rId19"/>
    <p:sldId id="310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4EB823-5ACE-4751-98AB-39585331030E}" type="datetimeFigureOut">
              <a:rPr lang="en-US" smtClean="0"/>
              <a:t>2/23/2016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8F84E-6923-4851-B53E-CFAE336391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36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019914-155F-49F4-BF5B-1EF2A79B9176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71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019914-155F-49F4-BF5B-1EF2A79B9176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236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30754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76233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94733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58295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81926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262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689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80462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17801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99218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69178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831897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4903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14131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578804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583482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090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066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3404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696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5611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7752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3165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329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0872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4586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3234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0351"/>
            <a:ext cx="9144000" cy="360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4918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0409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8293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2531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799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191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8131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7603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6710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1314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4522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1160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0351"/>
            <a:ext cx="9144000" cy="360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15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958EB-AA8D-4024-AA90-09BFD0834168}" type="datetimeFigureOut">
              <a:rPr lang="en-MY" smtClean="0"/>
              <a:t>23/2/2016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BFF89A-797F-4054-AE98-5786FBB7A009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7267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712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C85B3-8AF4-4C27-BBC2-96A9F86D8A2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7DC15-0EA5-41BB-BE20-70AC5C7341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154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video" Target="../media/media4.mp4"/><Relationship Id="rId13" Type="http://schemas.openxmlformats.org/officeDocument/2006/relationships/image" Target="../media/image22.png"/><Relationship Id="rId3" Type="http://schemas.microsoft.com/office/2007/relationships/media" Target="../media/media2.mp4"/><Relationship Id="rId7" Type="http://schemas.microsoft.com/office/2007/relationships/media" Target="../media/media4.mp4"/><Relationship Id="rId12" Type="http://schemas.openxmlformats.org/officeDocument/2006/relationships/image" Target="../media/image2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20.png"/><Relationship Id="rId5" Type="http://schemas.microsoft.com/office/2007/relationships/media" Target="../media/media3.mp4"/><Relationship Id="rId10" Type="http://schemas.openxmlformats.org/officeDocument/2006/relationships/image" Target="../media/image19.png"/><Relationship Id="rId4" Type="http://schemas.openxmlformats.org/officeDocument/2006/relationships/video" Target="../media/media2.mp4"/><Relationship Id="rId9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3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0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7211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Table of Content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205848"/>
            <a:ext cx="6347714" cy="5073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Objectives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Tool Review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Logging program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Interpretation Inputs (from client &amp; FE)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Interpretation steps/concept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Logging Interpretation limitations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Previous Analysis Report review </a:t>
            </a:r>
          </a:p>
        </p:txBody>
      </p:sp>
    </p:spTree>
    <p:extLst>
      <p:ext uri="{BB962C8B-B14F-4D97-AF65-F5344CB8AC3E}">
        <p14:creationId xmlns:p14="http://schemas.microsoft.com/office/powerpoint/2010/main" val="143765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sz="3000" b="1" dirty="0" smtClean="0"/>
              <a:t>NOISE TOOL</a:t>
            </a:r>
            <a:r>
              <a:rPr lang="en-MY" sz="3000" dirty="0"/>
              <a:t/>
            </a:r>
            <a:br>
              <a:rPr lang="en-MY" sz="3000" dirty="0"/>
            </a:br>
            <a:endParaRPr lang="en-MY" sz="30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47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340658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Noise Tool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223682"/>
            <a:ext cx="7555608" cy="5325036"/>
          </a:xfrm>
        </p:spPr>
        <p:txBody>
          <a:bodyPr/>
          <a:lstStyle/>
          <a:p>
            <a:r>
              <a:rPr lang="en-US" dirty="0" smtClean="0"/>
              <a:t>Objectives : </a:t>
            </a:r>
          </a:p>
          <a:p>
            <a:pPr lvl="1"/>
            <a:r>
              <a:rPr lang="en-US" dirty="0" smtClean="0"/>
              <a:t>To detect possible leak.</a:t>
            </a:r>
          </a:p>
          <a:p>
            <a:pPr lvl="1"/>
            <a:r>
              <a:rPr lang="en-US" dirty="0" smtClean="0"/>
              <a:t>Evaluate flow profiles.</a:t>
            </a:r>
          </a:p>
          <a:p>
            <a:pPr lvl="1"/>
            <a:r>
              <a:rPr lang="en-US" dirty="0" smtClean="0"/>
              <a:t>Locate channels behind well case.</a:t>
            </a:r>
          </a:p>
          <a:p>
            <a:pPr lvl="1"/>
            <a:r>
              <a:rPr lang="en-US" dirty="0" smtClean="0"/>
              <a:t>Locate gas entries.</a:t>
            </a:r>
          </a:p>
          <a:p>
            <a:pPr lvl="1"/>
            <a:r>
              <a:rPr lang="en-US" dirty="0" smtClean="0"/>
              <a:t>Locate gas-liquid interfaces (single phase/two phase).</a:t>
            </a:r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9791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340658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Noise Tool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7" y="1223682"/>
            <a:ext cx="6154273" cy="532503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Tool Review</a:t>
            </a:r>
          </a:p>
        </p:txBody>
      </p:sp>
      <p:pic>
        <p:nvPicPr>
          <p:cNvPr id="6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255" y="1768696"/>
            <a:ext cx="8037095" cy="398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58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340658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Noise Tool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056068"/>
            <a:ext cx="6154273" cy="545230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Logging program</a:t>
            </a:r>
          </a:p>
          <a:p>
            <a:pPr>
              <a:buAutoNum type="arabicPeriod"/>
            </a:pPr>
            <a:r>
              <a:rPr lang="en-US" b="1" dirty="0" smtClean="0"/>
              <a:t>Create condition.</a:t>
            </a:r>
          </a:p>
          <a:p>
            <a:pPr>
              <a:buAutoNum type="arabicPeriod"/>
            </a:pPr>
            <a:r>
              <a:rPr lang="en-US" b="1" dirty="0" smtClean="0"/>
              <a:t>Job program</a:t>
            </a:r>
          </a:p>
          <a:p>
            <a:pPr marL="0" indent="0">
              <a:buNone/>
            </a:pPr>
            <a:r>
              <a:rPr lang="en-US" i="1" u="sng" dirty="0" smtClean="0"/>
              <a:t>1</a:t>
            </a:r>
            <a:r>
              <a:rPr lang="en-US" i="1" u="sng" baseline="30000" dirty="0" smtClean="0"/>
              <a:t>st</a:t>
            </a:r>
            <a:r>
              <a:rPr lang="en-US" i="1" u="sng" dirty="0" smtClean="0"/>
              <a:t> condition (shut in)</a:t>
            </a:r>
            <a:endParaRPr lang="en-US" i="1" u="sng" dirty="0"/>
          </a:p>
          <a:p>
            <a:pPr marL="400050" indent="-400050">
              <a:buFont typeface="+mj-lt"/>
              <a:buAutoNum type="romanLcPeriod"/>
            </a:pPr>
            <a:r>
              <a:rPr lang="en-US" dirty="0" smtClean="0"/>
              <a:t>RIH. Observed any anomaly during RIH (temperature deflection/increase in amplitude).</a:t>
            </a:r>
          </a:p>
          <a:p>
            <a:pPr marL="400050" indent="-400050">
              <a:buFont typeface="+mj-lt"/>
              <a:buAutoNum type="romanLcPeriod"/>
            </a:pPr>
            <a:r>
              <a:rPr lang="en-US" dirty="0" smtClean="0"/>
              <a:t>Stop 25m below leak point, station stop for 1min for every 1m </a:t>
            </a:r>
            <a:r>
              <a:rPr lang="en-US" dirty="0"/>
              <a:t>until 25m above the leak point</a:t>
            </a:r>
            <a:r>
              <a:rPr lang="en-US" dirty="0" smtClean="0"/>
              <a:t>.</a:t>
            </a:r>
          </a:p>
          <a:p>
            <a:pPr marL="400050" indent="-400050">
              <a:buFont typeface="+mj-lt"/>
              <a:buAutoNum type="romanLcPeriod"/>
            </a:pPr>
            <a:r>
              <a:rPr lang="en-US" dirty="0" smtClean="0"/>
              <a:t>Playback the log and verify if the data is okay.</a:t>
            </a:r>
          </a:p>
          <a:p>
            <a:pPr>
              <a:buAutoNum type="romanLcPeriod"/>
            </a:pPr>
            <a:endParaRPr lang="en-US" dirty="0" smtClean="0"/>
          </a:p>
          <a:p>
            <a:pPr marL="0" indent="0">
              <a:buNone/>
            </a:pPr>
            <a:r>
              <a:rPr lang="en-US" u="sng" dirty="0" smtClean="0"/>
              <a:t>2</a:t>
            </a:r>
            <a:r>
              <a:rPr lang="en-US" u="sng" baseline="30000" dirty="0" smtClean="0"/>
              <a:t>nd</a:t>
            </a:r>
            <a:r>
              <a:rPr lang="en-US" u="sng" dirty="0" smtClean="0"/>
              <a:t> condition (inject/bleed pressure)</a:t>
            </a:r>
          </a:p>
          <a:p>
            <a:pPr marL="400050" indent="-400050">
              <a:buFont typeface="+mj-lt"/>
              <a:buAutoNum type="romanLcPeriod"/>
            </a:pPr>
            <a:r>
              <a:rPr lang="en-US" dirty="0"/>
              <a:t>RIH. Observed any anomaly during RIH (temperature deflection/increase in amplitude).</a:t>
            </a:r>
          </a:p>
          <a:p>
            <a:pPr marL="400050" indent="-400050">
              <a:buFont typeface="+mj-lt"/>
              <a:buAutoNum type="romanLcPeriod"/>
            </a:pPr>
            <a:r>
              <a:rPr lang="en-US" dirty="0"/>
              <a:t>Stop 25m below leak point, station stop for 1min for every </a:t>
            </a:r>
            <a:r>
              <a:rPr lang="en-US" dirty="0" smtClean="0"/>
              <a:t>1m until 25m above the leak point.</a:t>
            </a:r>
            <a:endParaRPr lang="en-US" dirty="0"/>
          </a:p>
          <a:p>
            <a:pPr marL="400050" indent="-400050">
              <a:buFont typeface="+mj-lt"/>
              <a:buAutoNum type="romanLcPeriod"/>
            </a:pPr>
            <a:r>
              <a:rPr lang="en-US" dirty="0"/>
              <a:t>Playback the log and verify if the data is okay.</a:t>
            </a:r>
          </a:p>
        </p:txBody>
      </p:sp>
    </p:spTree>
    <p:extLst>
      <p:ext uri="{BB962C8B-B14F-4D97-AF65-F5344CB8AC3E}">
        <p14:creationId xmlns:p14="http://schemas.microsoft.com/office/powerpoint/2010/main" val="142416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340658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Noise Tool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102659"/>
            <a:ext cx="6154273" cy="5325036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Interpretation Input</a:t>
            </a:r>
          </a:p>
          <a:p>
            <a:pPr>
              <a:buFontTx/>
              <a:buChar char="-"/>
            </a:pPr>
            <a:r>
              <a:rPr lang="en-US" dirty="0" smtClean="0"/>
              <a:t>Using warrior</a:t>
            </a:r>
          </a:p>
          <a:p>
            <a:pPr>
              <a:buFontTx/>
              <a:buChar char="-"/>
            </a:pPr>
            <a:endParaRPr lang="en-US" dirty="0" smtClean="0"/>
          </a:p>
          <a:p>
            <a:pPr marL="0" lvl="0" indent="0">
              <a:buNone/>
            </a:pPr>
            <a:r>
              <a:rPr lang="en-MY" b="1" u="sng" dirty="0" smtClean="0"/>
              <a:t>Field data</a:t>
            </a:r>
            <a:endParaRPr lang="en-MY" b="1" u="sng" dirty="0"/>
          </a:p>
          <a:p>
            <a:pPr lvl="0">
              <a:buAutoNum type="arabicPeriod"/>
            </a:pPr>
            <a:r>
              <a:rPr lang="en-MY" dirty="0" smtClean="0"/>
              <a:t>.</a:t>
            </a:r>
            <a:r>
              <a:rPr lang="en-MY" dirty="0" err="1" smtClean="0"/>
              <a:t>db</a:t>
            </a:r>
            <a:r>
              <a:rPr lang="en-MY" dirty="0" smtClean="0"/>
              <a:t> file</a:t>
            </a:r>
          </a:p>
          <a:p>
            <a:pPr lvl="0">
              <a:buAutoNum type="arabicPeriod"/>
            </a:pPr>
            <a:r>
              <a:rPr lang="en-MY" dirty="0" smtClean="0"/>
              <a:t>DOR/SOE</a:t>
            </a:r>
          </a:p>
          <a:p>
            <a:pPr lvl="0">
              <a:buAutoNum type="arabicPeriod"/>
            </a:pPr>
            <a:r>
              <a:rPr lang="en-MY" dirty="0" smtClean="0"/>
              <a:t>BHA</a:t>
            </a:r>
          </a:p>
          <a:p>
            <a:pPr lvl="0">
              <a:buAutoNum type="arabicPeriod"/>
            </a:pPr>
            <a:endParaRPr lang="en-MY" dirty="0"/>
          </a:p>
          <a:p>
            <a:pPr marL="0" lvl="0" indent="0">
              <a:buNone/>
            </a:pPr>
            <a:r>
              <a:rPr lang="en-MY" b="1" u="sng" dirty="0" smtClean="0"/>
              <a:t>Client data</a:t>
            </a:r>
          </a:p>
          <a:p>
            <a:pPr lvl="0">
              <a:buAutoNum type="arabicPeriod"/>
            </a:pPr>
            <a:r>
              <a:rPr lang="en-MY" dirty="0" smtClean="0"/>
              <a:t>Well sketch</a:t>
            </a:r>
          </a:p>
          <a:p>
            <a:pPr lvl="0">
              <a:buAutoNum type="arabicPeriod"/>
            </a:pPr>
            <a:endParaRPr lang="en-MY" dirty="0" smtClean="0"/>
          </a:p>
          <a:p>
            <a:pPr lvl="0">
              <a:buAutoNum type="arabicPeriod"/>
            </a:pPr>
            <a:endParaRPr lang="en-MY" dirty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880" y="108880"/>
            <a:ext cx="4721448" cy="665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340658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Noise Tool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102659"/>
            <a:ext cx="6154273" cy="53250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Logging / Interpretation limitation</a:t>
            </a:r>
            <a:endParaRPr lang="en-US" dirty="0"/>
          </a:p>
          <a:p>
            <a:r>
              <a:rPr lang="en-US" b="1" dirty="0"/>
              <a:t>Best for gas leak detection. Run static log and then again during flow or negative test. Upward gas movement (percolation) at actual 10 ft3/D or more should be detectable. </a:t>
            </a:r>
            <a:endParaRPr lang="en-US" dirty="0"/>
          </a:p>
          <a:p>
            <a:r>
              <a:rPr lang="en-US" dirty="0"/>
              <a:t>Best performance of noise logs is with gas flow. </a:t>
            </a:r>
            <a:endParaRPr lang="en-US" dirty="0" smtClean="0"/>
          </a:p>
          <a:p>
            <a:r>
              <a:rPr lang="en-GB" dirty="0" err="1"/>
              <a:t>Autogain</a:t>
            </a:r>
            <a:r>
              <a:rPr lang="en-GB" dirty="0"/>
              <a:t> </a:t>
            </a:r>
            <a:r>
              <a:rPr lang="en-GB" b="1" u="sng" dirty="0"/>
              <a:t>does not</a:t>
            </a:r>
            <a:r>
              <a:rPr lang="en-GB" dirty="0"/>
              <a:t> constantly check the signal, but only for 10 seconds after you click the </a:t>
            </a:r>
            <a:r>
              <a:rPr lang="en-GB" dirty="0" err="1"/>
              <a:t>Autogain</a:t>
            </a:r>
            <a:r>
              <a:rPr lang="en-GB" dirty="0"/>
              <a:t> </a:t>
            </a:r>
            <a:r>
              <a:rPr lang="en-GB" dirty="0" err="1"/>
              <a:t>button.The</a:t>
            </a:r>
            <a:r>
              <a:rPr lang="en-GB" dirty="0"/>
              <a:t> system then sets the gain to the appropriate level for the environment during the 10 seconds it was measuring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Autogain</a:t>
            </a:r>
            <a:r>
              <a:rPr lang="en-GB" dirty="0" smtClean="0"/>
              <a:t> best use when in stationary – the acoustic coupling in fluid is better – lower gain.</a:t>
            </a:r>
          </a:p>
          <a:p>
            <a:r>
              <a:rPr lang="en-GB" dirty="0" smtClean="0"/>
              <a:t>The gain needs to be high enough to see a signal but not too high that the tool saturated.</a:t>
            </a:r>
          </a:p>
          <a:p>
            <a:r>
              <a:rPr lang="en-GB" dirty="0"/>
              <a:t>As trying to record Noise tool data whilst moving will generally have a changing environment it is difficult to get the gain perfect – i.e. high enough but without saturating. The Engineer should use his best judgement here. Recording stationary readings is easier as you can optimise the gain – best to use </a:t>
            </a:r>
            <a:r>
              <a:rPr lang="en-GB" dirty="0" err="1"/>
              <a:t>Autogain</a:t>
            </a:r>
            <a:r>
              <a:rPr lang="en-GB" dirty="0"/>
              <a:t> for stationary readings.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30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17734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Noise Tool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5662413" cy="532503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Logging / Interpretation </a:t>
            </a:r>
            <a:r>
              <a:rPr lang="en-US" dirty="0" smtClean="0"/>
              <a:t>limitation</a:t>
            </a:r>
            <a:endParaRPr lang="en-GB" dirty="0" smtClean="0"/>
          </a:p>
          <a:p>
            <a:pPr lvl="0">
              <a:buFont typeface="+mj-lt"/>
              <a:buAutoNum type="arabicPeriod"/>
            </a:pPr>
            <a:r>
              <a:rPr lang="en-GB" dirty="0"/>
              <a:t>The log data has a left hand track showing the amplitude (loudness) of the sounds versus frequency (0 – 12.7 kHz). </a:t>
            </a:r>
          </a:p>
          <a:p>
            <a:pPr lvl="0">
              <a:buFont typeface="+mj-lt"/>
              <a:buAutoNum type="arabicPeriod"/>
            </a:pPr>
            <a:r>
              <a:rPr lang="en-GB" dirty="0"/>
              <a:t>The louder the sound the brighter the colour. Purple is the quietest and red the loudest.</a:t>
            </a:r>
            <a:endParaRPr lang="en-MY" dirty="0"/>
          </a:p>
          <a:p>
            <a:r>
              <a:rPr lang="en-GB" dirty="0" smtClean="0"/>
              <a:t>This </a:t>
            </a:r>
            <a:r>
              <a:rPr lang="en-GB" dirty="0"/>
              <a:t>is an example of a stationary reading recorded in time drive – the green road noise is missing as the tool is not moving</a:t>
            </a:r>
            <a:endParaRPr lang="en-GB" dirty="0" smtClean="0"/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6015793" y="167267"/>
            <a:ext cx="2753360" cy="359791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4000606"/>
            <a:ext cx="4558238" cy="284031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/>
          <a:stretch>
            <a:fillRect/>
          </a:stretch>
        </p:blipFill>
        <p:spPr>
          <a:xfrm>
            <a:off x="4558238" y="4000606"/>
            <a:ext cx="4585762" cy="2840319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50094" y="3882892"/>
            <a:ext cx="571500" cy="145224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4608332" y="4000606"/>
            <a:ext cx="571500" cy="145224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28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sz="3000" b="1" dirty="0" smtClean="0"/>
              <a:t>CEMENT BOND LOG</a:t>
            </a:r>
            <a:endParaRPr lang="en-MY" sz="30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68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500" b="1" dirty="0"/>
              <a:t>Logging / Interpretation </a:t>
            </a:r>
            <a:r>
              <a:rPr lang="en-US" sz="1500" b="1" dirty="0" smtClean="0"/>
              <a:t>limitation</a:t>
            </a:r>
            <a:endParaRPr lang="en-GB" sz="1500" b="1" dirty="0" smtClean="0"/>
          </a:p>
          <a:p>
            <a:r>
              <a:rPr lang="en-US" sz="1500" dirty="0"/>
              <a:t>Interpretation o</a:t>
            </a:r>
            <a:r>
              <a:rPr lang="en-US" sz="1500" dirty="0" smtClean="0"/>
              <a:t>ften </a:t>
            </a:r>
            <a:r>
              <a:rPr lang="en-US" sz="1500" dirty="0"/>
              <a:t>qualitative from a visual appraisal. </a:t>
            </a:r>
            <a:endParaRPr lang="en-US" sz="1500" dirty="0" smtClean="0"/>
          </a:p>
          <a:p>
            <a:r>
              <a:rPr lang="en-US" sz="1500" dirty="0" smtClean="0"/>
              <a:t>Engineer and client can look onto the data and agree with the cement condition and also for remedial work action – if not needed can send the data to town.</a:t>
            </a:r>
          </a:p>
          <a:p>
            <a:pPr>
              <a:buFont typeface="+mj-lt"/>
              <a:buAutoNum type="arabicPeriod"/>
            </a:pPr>
            <a:endParaRPr lang="en-US" sz="1500" dirty="0"/>
          </a:p>
          <a:p>
            <a:pPr marL="0" indent="0">
              <a:buNone/>
            </a:pPr>
            <a:r>
              <a:rPr lang="en-US" sz="1500" b="1" dirty="0"/>
              <a:t>Travel Time (also known as Arrival/Transit Time) </a:t>
            </a:r>
            <a:endParaRPr lang="en-US" sz="1500" dirty="0"/>
          </a:p>
          <a:p>
            <a:r>
              <a:rPr lang="en-US" sz="1500" dirty="0" smtClean="0"/>
              <a:t>For </a:t>
            </a:r>
            <a:r>
              <a:rPr lang="en-US" sz="1500" dirty="0"/>
              <a:t>bonded pipe the travel time should increase as it triggers on the E3 peak or later arrivals. </a:t>
            </a:r>
          </a:p>
          <a:p>
            <a:r>
              <a:rPr lang="en-US" sz="1500" dirty="0" smtClean="0"/>
              <a:t>For </a:t>
            </a:r>
            <a:r>
              <a:rPr lang="en-US" sz="1500" dirty="0"/>
              <a:t>free-pipe, the travel time should match the expected time for that casing size. </a:t>
            </a:r>
          </a:p>
          <a:p>
            <a:r>
              <a:rPr lang="en-US" sz="1500" b="1" i="1" dirty="0" smtClean="0"/>
              <a:t>If </a:t>
            </a:r>
            <a:r>
              <a:rPr lang="en-US" sz="1500" b="1" i="1" dirty="0"/>
              <a:t>the travel time decreases below casing arrival time and the amplitude drops then suspect </a:t>
            </a:r>
            <a:r>
              <a:rPr lang="en-US" sz="1500" b="1" i="1" dirty="0" err="1"/>
              <a:t>eccentralisation</a:t>
            </a:r>
            <a:r>
              <a:rPr lang="en-US" sz="1500" b="1" i="1" dirty="0"/>
              <a:t> and cross check against the cement map. </a:t>
            </a:r>
          </a:p>
          <a:p>
            <a:r>
              <a:rPr lang="en-US" sz="1500" b="1" i="1" dirty="0" smtClean="0"/>
              <a:t>If </a:t>
            </a:r>
            <a:r>
              <a:rPr lang="en-US" sz="1500" b="1" i="1" dirty="0"/>
              <a:t>the travel time decreases below casing arrival time and the amplitude increases suspect fast formations. </a:t>
            </a:r>
          </a:p>
          <a:p>
            <a:r>
              <a:rPr lang="en-US" sz="1500" dirty="0" smtClean="0"/>
              <a:t>The </a:t>
            </a:r>
            <a:r>
              <a:rPr lang="en-US" sz="1500" dirty="0"/>
              <a:t>travel time difference between the 3ft and 5ft receivers should be 114 </a:t>
            </a:r>
            <a:r>
              <a:rPr lang="en-US" sz="1500" dirty="0" err="1"/>
              <a:t>μs</a:t>
            </a:r>
            <a:r>
              <a:rPr lang="en-US" sz="1500" dirty="0"/>
              <a:t>. If it less than this suspect fast formations. 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7902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1594" y="789966"/>
            <a:ext cx="6347714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Example of expected TT &amp; Amplitude table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160" y="1322634"/>
            <a:ext cx="6610446" cy="521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1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Amplitude </a:t>
            </a:r>
            <a:endParaRPr lang="en-US" dirty="0"/>
          </a:p>
          <a:p>
            <a:r>
              <a:rPr lang="en-US" dirty="0" smtClean="0"/>
              <a:t>For </a:t>
            </a:r>
            <a:r>
              <a:rPr lang="en-US" dirty="0"/>
              <a:t>bonded pipe the amplitude should be low. </a:t>
            </a:r>
          </a:p>
          <a:p>
            <a:r>
              <a:rPr lang="en-US" dirty="0" smtClean="0"/>
              <a:t>For </a:t>
            </a:r>
            <a:r>
              <a:rPr lang="en-US" dirty="0"/>
              <a:t>free-pipe the amplitude will be high. </a:t>
            </a:r>
          </a:p>
          <a:p>
            <a:r>
              <a:rPr lang="en-US" dirty="0" smtClean="0"/>
              <a:t>If </a:t>
            </a:r>
            <a:r>
              <a:rPr lang="en-US" dirty="0"/>
              <a:t>the amplitude is intermediate cross check with the cement map to see if the problem is cement </a:t>
            </a:r>
            <a:r>
              <a:rPr lang="en-US" dirty="0" err="1"/>
              <a:t>channelling</a:t>
            </a:r>
            <a:r>
              <a:rPr lang="en-US" dirty="0"/>
              <a:t> or low compressive strength cement.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lower the amplitude (less than 10 mV from </a:t>
            </a:r>
            <a:r>
              <a:rPr lang="en-US" dirty="0" smtClean="0"/>
              <a:t>CBL – BI more than 80%) </a:t>
            </a:r>
            <a:r>
              <a:rPr lang="en-US" dirty="0"/>
              <a:t>or high acoustic impedance (&gt;4 </a:t>
            </a:r>
            <a:r>
              <a:rPr lang="en-US" dirty="0" err="1"/>
              <a:t>Mrayl</a:t>
            </a:r>
            <a:r>
              <a:rPr lang="en-US" dirty="0"/>
              <a:t> from your ultrasonic tool) will indicate good casing to cement bond. 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Cement Map </a:t>
            </a:r>
            <a:endParaRPr lang="en-US" dirty="0"/>
          </a:p>
          <a:p>
            <a:r>
              <a:rPr lang="en-US" dirty="0" smtClean="0"/>
              <a:t>In </a:t>
            </a:r>
            <a:r>
              <a:rPr lang="en-US" dirty="0"/>
              <a:t>bonded pipe the cement map should show uniform low amplitude. </a:t>
            </a:r>
          </a:p>
          <a:p>
            <a:r>
              <a:rPr lang="en-US" dirty="0"/>
              <a:t>I</a:t>
            </a:r>
            <a:r>
              <a:rPr lang="en-US" dirty="0" smtClean="0"/>
              <a:t>n </a:t>
            </a:r>
            <a:r>
              <a:rPr lang="en-US" dirty="0"/>
              <a:t>non bonded pipe the cement map should show uniform high amplitude. </a:t>
            </a:r>
          </a:p>
          <a:p>
            <a:r>
              <a:rPr lang="en-US" dirty="0" smtClean="0"/>
              <a:t>In </a:t>
            </a:r>
            <a:r>
              <a:rPr lang="en-US" dirty="0"/>
              <a:t>cases with </a:t>
            </a:r>
            <a:r>
              <a:rPr lang="en-US" dirty="0" err="1"/>
              <a:t>channelling</a:t>
            </a:r>
            <a:r>
              <a:rPr lang="en-US" dirty="0"/>
              <a:t> the signal amplitude at some of the receiver segments will be high. </a:t>
            </a:r>
          </a:p>
          <a:p>
            <a:r>
              <a:rPr lang="en-US" dirty="0" smtClean="0"/>
              <a:t>In </a:t>
            </a:r>
            <a:r>
              <a:rPr lang="en-US" dirty="0"/>
              <a:t>cases of low compressive strength all the segments will show intermediate amplitude. </a:t>
            </a:r>
          </a:p>
          <a:p>
            <a:r>
              <a:rPr lang="en-US" dirty="0" smtClean="0"/>
              <a:t>If </a:t>
            </a:r>
            <a:r>
              <a:rPr lang="en-US" dirty="0"/>
              <a:t>the tool is </a:t>
            </a:r>
            <a:r>
              <a:rPr lang="en-US" dirty="0" err="1"/>
              <a:t>eccentralised</a:t>
            </a:r>
            <a:r>
              <a:rPr lang="en-US" dirty="0"/>
              <a:t> the cement map will be non uniform. </a:t>
            </a:r>
          </a:p>
          <a:p>
            <a:r>
              <a:rPr lang="en-US" dirty="0" smtClean="0"/>
              <a:t>If </a:t>
            </a:r>
            <a:r>
              <a:rPr lang="en-US" dirty="0"/>
              <a:t>the pipe is lying against the formation the cement map may be non uniform. </a:t>
            </a:r>
          </a:p>
        </p:txBody>
      </p:sp>
    </p:spTree>
    <p:extLst>
      <p:ext uri="{BB962C8B-B14F-4D97-AF65-F5344CB8AC3E}">
        <p14:creationId xmlns:p14="http://schemas.microsoft.com/office/powerpoint/2010/main" val="93064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Bond Index</a:t>
            </a:r>
            <a:endParaRPr lang="en-US" dirty="0"/>
          </a:p>
          <a:p>
            <a:r>
              <a:rPr lang="en-US" dirty="0"/>
              <a:t>R</a:t>
            </a:r>
            <a:r>
              <a:rPr lang="en-US" dirty="0" smtClean="0"/>
              <a:t>atio </a:t>
            </a:r>
            <a:r>
              <a:rPr lang="en-US" dirty="0"/>
              <a:t>of measured signal attenuation (taken from the log) to maximum attenuation. </a:t>
            </a:r>
            <a:endParaRPr lang="en-US" dirty="0" smtClean="0"/>
          </a:p>
          <a:p>
            <a:r>
              <a:rPr lang="en-US" dirty="0"/>
              <a:t>0.8 or higher is accepted as indicating good cement. </a:t>
            </a:r>
            <a:endParaRPr lang="en-US" dirty="0" smtClean="0"/>
          </a:p>
          <a:p>
            <a:r>
              <a:rPr lang="en-US" dirty="0"/>
              <a:t>H</a:t>
            </a:r>
            <a:r>
              <a:rPr lang="en-US" dirty="0" smtClean="0"/>
              <a:t>ydraulic </a:t>
            </a:r>
            <a:r>
              <a:rPr lang="en-US" dirty="0"/>
              <a:t>isolation in </a:t>
            </a:r>
            <a:r>
              <a:rPr lang="en-US" dirty="0" err="1"/>
              <a:t>ft</a:t>
            </a:r>
            <a:r>
              <a:rPr lang="en-US" dirty="0"/>
              <a:t> is 2 x Casing OD – 5. </a:t>
            </a:r>
            <a:r>
              <a:rPr lang="en-US" dirty="0" smtClean="0"/>
              <a:t>Eg.in </a:t>
            </a:r>
            <a:r>
              <a:rPr lang="en-US" dirty="0"/>
              <a:t>9 5/8” casing the minimum interval of good cement for hydraulic </a:t>
            </a:r>
            <a:r>
              <a:rPr lang="en-US" dirty="0" smtClean="0"/>
              <a:t>isolation </a:t>
            </a:r>
            <a:r>
              <a:rPr lang="en-US" dirty="0"/>
              <a:t>would be 13.25ft. 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Compressive Strength</a:t>
            </a:r>
          </a:p>
          <a:p>
            <a:r>
              <a:rPr lang="en-US" dirty="0"/>
              <a:t>S</a:t>
            </a:r>
            <a:r>
              <a:rPr lang="en-US" dirty="0" smtClean="0"/>
              <a:t>trength </a:t>
            </a:r>
            <a:r>
              <a:rPr lang="en-US" dirty="0"/>
              <a:t>is a measure of the strength of the cement to support the casing and its resistance to crushing. </a:t>
            </a:r>
            <a:endParaRPr lang="en-US" dirty="0" smtClean="0"/>
          </a:p>
          <a:p>
            <a:r>
              <a:rPr lang="en-US" dirty="0" smtClean="0"/>
              <a:t>Unit measures in psi.</a:t>
            </a:r>
          </a:p>
          <a:p>
            <a:r>
              <a:rPr lang="en-US" dirty="0"/>
              <a:t>standard CBL </a:t>
            </a:r>
            <a:r>
              <a:rPr lang="en-US" dirty="0" smtClean="0"/>
              <a:t>is </a:t>
            </a:r>
            <a:r>
              <a:rPr lang="en-US" dirty="0"/>
              <a:t>almost impossible to differentiate between low compressive strength cement and a cement channel. </a:t>
            </a:r>
          </a:p>
        </p:txBody>
      </p:sp>
    </p:spTree>
    <p:extLst>
      <p:ext uri="{BB962C8B-B14F-4D97-AF65-F5344CB8AC3E}">
        <p14:creationId xmlns:p14="http://schemas.microsoft.com/office/powerpoint/2010/main" val="52880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Fast Formations</a:t>
            </a:r>
            <a:endParaRPr lang="en-US" dirty="0"/>
          </a:p>
          <a:p>
            <a:r>
              <a:rPr lang="en-US" dirty="0" smtClean="0"/>
              <a:t>Formations signal can arrive at 3ft receiver before casing signal – fast formation is a hard rock such as </a:t>
            </a:r>
            <a:r>
              <a:rPr lang="en-US" dirty="0" err="1" smtClean="0"/>
              <a:t>chert</a:t>
            </a:r>
            <a:r>
              <a:rPr lang="en-US" dirty="0" smtClean="0"/>
              <a:t>.</a:t>
            </a:r>
          </a:p>
          <a:p>
            <a:r>
              <a:rPr lang="en-US" dirty="0" smtClean="0"/>
              <a:t>TT arrival should less than expected, amplitude high.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err="1" smtClean="0"/>
              <a:t>Microannulus</a:t>
            </a:r>
            <a:endParaRPr lang="en-US" b="1" dirty="0" smtClean="0"/>
          </a:p>
          <a:p>
            <a:r>
              <a:rPr lang="en-US" dirty="0"/>
              <a:t>poor acoustic </a:t>
            </a:r>
            <a:r>
              <a:rPr lang="en-US" dirty="0" smtClean="0"/>
              <a:t>coupling - can </a:t>
            </a:r>
            <a:r>
              <a:rPr lang="en-US" dirty="0"/>
              <a:t>be due to a lowering of pressure in the casing after the cement job or thermal contraction. </a:t>
            </a:r>
            <a:endParaRPr lang="en-US" dirty="0" smtClean="0"/>
          </a:p>
          <a:p>
            <a:r>
              <a:rPr lang="en-US" dirty="0"/>
              <a:t>If a micro annulus is suspected the usual course of action is to re-run the log with the casing under pressure (500 to 1000 psi). </a:t>
            </a:r>
            <a:endParaRPr lang="en-US" dirty="0" smtClean="0"/>
          </a:p>
          <a:p>
            <a:r>
              <a:rPr lang="en-US" dirty="0"/>
              <a:t>If the casing amplitude decreases and the formation signals get stronger then a micro annulus is suspected and the cement bond is considered to be OK.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84051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Foamed or Lite cement</a:t>
            </a:r>
            <a:endParaRPr lang="en-US" dirty="0"/>
          </a:p>
          <a:p>
            <a:r>
              <a:rPr lang="en-US" dirty="0"/>
              <a:t>formation pressures are low in depleted fields </a:t>
            </a:r>
            <a:r>
              <a:rPr lang="en-US" dirty="0" smtClean="0"/>
              <a:t>- not </a:t>
            </a:r>
            <a:r>
              <a:rPr lang="en-US" dirty="0"/>
              <a:t>always possible to run standard cement due to lost circulation or formation fracturing problems. </a:t>
            </a:r>
            <a:endParaRPr lang="en-US" dirty="0" smtClean="0"/>
          </a:p>
          <a:p>
            <a:r>
              <a:rPr lang="en-US" dirty="0"/>
              <a:t>This type of cement provides isolation but has an extremely </a:t>
            </a:r>
            <a:r>
              <a:rPr lang="en-US" dirty="0" smtClean="0"/>
              <a:t>low compressive strength</a:t>
            </a:r>
          </a:p>
          <a:p>
            <a:r>
              <a:rPr lang="en-US" dirty="0"/>
              <a:t>Collars DO NOT chevron but may exhibit a straight line </a:t>
            </a:r>
            <a:r>
              <a:rPr lang="en-US" dirty="0" smtClean="0"/>
              <a:t>response.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8835" y="3450933"/>
            <a:ext cx="4953000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8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Interpretation Inputs from field</a:t>
            </a:r>
          </a:p>
          <a:p>
            <a:pPr marL="0" indent="0">
              <a:buNone/>
            </a:pPr>
            <a:endParaRPr lang="en-US" b="1" dirty="0" smtClean="0"/>
          </a:p>
          <a:p>
            <a:r>
              <a:rPr lang="en-US" dirty="0" smtClean="0"/>
              <a:t>Well Sketch</a:t>
            </a:r>
          </a:p>
          <a:p>
            <a:r>
              <a:rPr lang="en-US" dirty="0" smtClean="0"/>
              <a:t>DOR</a:t>
            </a:r>
          </a:p>
          <a:p>
            <a:r>
              <a:rPr lang="en-US" dirty="0" smtClean="0"/>
              <a:t>.</a:t>
            </a:r>
            <a:r>
              <a:rPr lang="en-US" dirty="0" err="1" smtClean="0"/>
              <a:t>db</a:t>
            </a:r>
            <a:r>
              <a:rPr lang="en-US" dirty="0" smtClean="0"/>
              <a:t> file for main/repeat pass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Interpretation </a:t>
            </a:r>
            <a:r>
              <a:rPr lang="en-US" dirty="0" smtClean="0"/>
              <a:t>beneficial info</a:t>
            </a:r>
          </a:p>
          <a:p>
            <a:r>
              <a:rPr lang="en-US" dirty="0" smtClean="0"/>
              <a:t>Type/density of cement</a:t>
            </a:r>
          </a:p>
          <a:p>
            <a:r>
              <a:rPr lang="en-US" dirty="0" smtClean="0"/>
              <a:t>Curing time of the cement</a:t>
            </a:r>
          </a:p>
          <a:p>
            <a:r>
              <a:rPr lang="en-US" dirty="0" smtClean="0"/>
              <a:t>Density and type of mud displacing cement</a:t>
            </a:r>
          </a:p>
          <a:p>
            <a:r>
              <a:rPr lang="en-US" dirty="0" smtClean="0"/>
              <a:t>Size and weight of casing</a:t>
            </a:r>
          </a:p>
          <a:p>
            <a:r>
              <a:rPr lang="en-US" dirty="0" smtClean="0"/>
              <a:t>Any staging of the cement/other cement slurries used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2499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CBL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Interpretation Rule</a:t>
            </a:r>
          </a:p>
          <a:p>
            <a:pPr marL="0" indent="0">
              <a:buNone/>
            </a:pPr>
            <a:endParaRPr lang="en-US" b="1" dirty="0" smtClean="0"/>
          </a:p>
          <a:p>
            <a:r>
              <a:rPr lang="en-US" b="1" dirty="0" smtClean="0"/>
              <a:t>Interpretation Rule #1 : Low amplitude – good cement</a:t>
            </a:r>
          </a:p>
          <a:p>
            <a:r>
              <a:rPr lang="en-US" b="1" dirty="0"/>
              <a:t>Interpretation Rule </a:t>
            </a:r>
            <a:r>
              <a:rPr lang="en-US" b="1" dirty="0" smtClean="0"/>
              <a:t>#2 : High Attenuation – good cement</a:t>
            </a:r>
          </a:p>
          <a:p>
            <a:r>
              <a:rPr lang="en-US" b="1" dirty="0"/>
              <a:t>Interpretation Rule </a:t>
            </a:r>
            <a:r>
              <a:rPr lang="en-US" b="1" dirty="0" smtClean="0"/>
              <a:t>#3 : High BI – good cement</a:t>
            </a:r>
          </a:p>
          <a:p>
            <a:pPr marL="0" indent="0">
              <a:buNone/>
            </a:pPr>
            <a:r>
              <a:rPr lang="en-US" b="1" i="1" dirty="0" smtClean="0"/>
              <a:t>** Except when first formation arrivals appear</a:t>
            </a:r>
          </a:p>
          <a:p>
            <a:pPr marL="0" indent="0">
              <a:buNone/>
            </a:pPr>
            <a:endParaRPr lang="en-US" b="1" i="1" dirty="0"/>
          </a:p>
          <a:p>
            <a:pPr marL="0" indent="0">
              <a:buNone/>
            </a:pPr>
            <a:r>
              <a:rPr lang="en-US" b="1" i="1" dirty="0" smtClean="0"/>
              <a:t>Interpretation QC</a:t>
            </a:r>
          </a:p>
          <a:p>
            <a:pPr marL="0" indent="0">
              <a:buNone/>
            </a:pPr>
            <a:endParaRPr lang="en-US" b="1" i="1" dirty="0" smtClean="0"/>
          </a:p>
          <a:p>
            <a:r>
              <a:rPr lang="en-US" b="1" dirty="0" smtClean="0"/>
              <a:t>Check </a:t>
            </a:r>
            <a:r>
              <a:rPr lang="en-US" b="1" dirty="0" err="1" smtClean="0"/>
              <a:t>scalling</a:t>
            </a:r>
            <a:r>
              <a:rPr lang="en-US" b="1" dirty="0" smtClean="0"/>
              <a:t> for radial map</a:t>
            </a:r>
          </a:p>
          <a:p>
            <a:r>
              <a:rPr lang="en-US" b="1" dirty="0" smtClean="0"/>
              <a:t>VDL pattern at free pipe</a:t>
            </a:r>
          </a:p>
          <a:p>
            <a:r>
              <a:rPr lang="en-US" b="1" dirty="0" smtClean="0"/>
              <a:t>Check TT and amplitude for free pipe</a:t>
            </a:r>
          </a:p>
          <a:p>
            <a:r>
              <a:rPr lang="en-US" b="1" dirty="0" smtClean="0"/>
              <a:t>TT higher at cemented area</a:t>
            </a:r>
          </a:p>
          <a:p>
            <a:r>
              <a:rPr lang="en-US" b="1" dirty="0" smtClean="0"/>
              <a:t>CCL tied-in with tubing tally</a:t>
            </a:r>
          </a:p>
          <a:p>
            <a:pPr marL="0" indent="0">
              <a:buNone/>
            </a:pPr>
            <a:endParaRPr lang="en-US" b="1" i="1" dirty="0" smtClean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090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sz="3000" b="1" dirty="0" smtClean="0"/>
              <a:t>Production Logging Tool</a:t>
            </a:r>
            <a:endParaRPr lang="en-MY" sz="30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87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PLT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Interpretation Inputs</a:t>
            </a:r>
          </a:p>
          <a:p>
            <a:r>
              <a:rPr lang="en-US" dirty="0" smtClean="0"/>
              <a:t>OHGR</a:t>
            </a:r>
          </a:p>
          <a:p>
            <a:r>
              <a:rPr lang="en-US" dirty="0" smtClean="0"/>
              <a:t>Survey Data / TVD</a:t>
            </a:r>
          </a:p>
          <a:p>
            <a:r>
              <a:rPr lang="en-US" dirty="0" smtClean="0"/>
              <a:t>PVT</a:t>
            </a:r>
          </a:p>
          <a:p>
            <a:r>
              <a:rPr lang="en-US" dirty="0"/>
              <a:t>RAW data for CWH &amp; </a:t>
            </a:r>
            <a:r>
              <a:rPr lang="en-US" dirty="0" smtClean="0"/>
              <a:t>FDR</a:t>
            </a:r>
          </a:p>
          <a:p>
            <a:r>
              <a:rPr lang="en-US" dirty="0" smtClean="0"/>
              <a:t>Well Sketch</a:t>
            </a:r>
          </a:p>
          <a:p>
            <a:pPr lvl="1"/>
            <a:r>
              <a:rPr lang="en-US" dirty="0" smtClean="0"/>
              <a:t>Perf Interval – influence of the calculations that used to define initial position of inflow zones – </a:t>
            </a:r>
            <a:r>
              <a:rPr lang="en-US" dirty="0" err="1" smtClean="0"/>
              <a:t>Emeraude</a:t>
            </a:r>
            <a:r>
              <a:rPr lang="en-US" dirty="0" smtClean="0"/>
              <a:t> assigns the contributions (display as </a:t>
            </a:r>
            <a:r>
              <a:rPr lang="en-US" b="1" dirty="0" smtClean="0">
                <a:solidFill>
                  <a:srgbClr val="FF0000"/>
                </a:solidFill>
              </a:rPr>
              <a:t>Red Marker</a:t>
            </a:r>
            <a:r>
              <a:rPr lang="en-US" dirty="0" smtClean="0"/>
              <a:t>).</a:t>
            </a:r>
          </a:p>
          <a:p>
            <a:pPr lvl="1"/>
            <a:r>
              <a:rPr lang="en-US" dirty="0" smtClean="0"/>
              <a:t>Reservoir Zones – do not influence the rate calculations but they are essentials (display as </a:t>
            </a:r>
            <a:r>
              <a:rPr lang="en-US" b="1" dirty="0" smtClean="0">
                <a:solidFill>
                  <a:schemeClr val="accent2"/>
                </a:solidFill>
              </a:rPr>
              <a:t>Green Marker</a:t>
            </a:r>
            <a:r>
              <a:rPr lang="en-US" dirty="0" smtClean="0"/>
              <a:t>).</a:t>
            </a:r>
          </a:p>
          <a:p>
            <a:pPr lvl="1"/>
            <a:r>
              <a:rPr lang="en-US" dirty="0" smtClean="0"/>
              <a:t>Roughness – friction/slippage fluid-fluid and tubing wall.</a:t>
            </a:r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937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PLT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949530"/>
            <a:ext cx="6885906" cy="53250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Interpretation Inputs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Objective:</a:t>
            </a:r>
          </a:p>
          <a:p>
            <a:r>
              <a:rPr lang="en-US" b="1" dirty="0" smtClean="0"/>
              <a:t>Production/Injection contribution or profile</a:t>
            </a:r>
          </a:p>
          <a:p>
            <a:r>
              <a:rPr lang="en-US" b="1" dirty="0" smtClean="0"/>
              <a:t>Investigation of cross flow</a:t>
            </a:r>
          </a:p>
          <a:p>
            <a:r>
              <a:rPr lang="en-US" b="1" dirty="0" smtClean="0"/>
              <a:t>Investigate channeling behind casing</a:t>
            </a:r>
          </a:p>
          <a:p>
            <a:r>
              <a:rPr lang="en-US" b="1" dirty="0" smtClean="0"/>
              <a:t>Investigate source of water</a:t>
            </a:r>
          </a:p>
          <a:p>
            <a:pPr marL="0" indent="0">
              <a:buNone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76376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PLT</a:t>
            </a:r>
            <a:endParaRPr lang="en-MY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6179952"/>
              </p:ext>
            </p:extLst>
          </p:nvPr>
        </p:nvGraphicFramePr>
        <p:xfrm>
          <a:off x="438419" y="1271485"/>
          <a:ext cx="7886700" cy="47221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43350"/>
                <a:gridCol w="3943350"/>
              </a:tblGrid>
              <a:tr h="77082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Application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How (from PL)</a:t>
                      </a:r>
                      <a:endParaRPr lang="en-US" dirty="0"/>
                    </a:p>
                  </a:txBody>
                  <a:tcPr/>
                </a:tc>
              </a:tr>
              <a:tr h="770822">
                <a:tc>
                  <a:txBody>
                    <a:bodyPr/>
                    <a:lstStyle/>
                    <a:p>
                      <a:r>
                        <a:rPr lang="en-US" dirty="0" smtClean="0"/>
                        <a:t>Check perforation effectiveness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Spinner,</a:t>
                      </a:r>
                      <a:r>
                        <a:rPr lang="en-US" baseline="0" dirty="0" smtClean="0"/>
                        <a:t> t</a:t>
                      </a:r>
                      <a:r>
                        <a:rPr lang="en-US" dirty="0" smtClean="0"/>
                        <a:t>emperature</a:t>
                      </a:r>
                      <a:endParaRPr lang="en-US" dirty="0"/>
                    </a:p>
                  </a:txBody>
                  <a:tcPr/>
                </a:tc>
              </a:tr>
              <a:tr h="803226">
                <a:tc>
                  <a:txBody>
                    <a:bodyPr/>
                    <a:lstStyle/>
                    <a:p>
                      <a:r>
                        <a:rPr lang="en-US" dirty="0" smtClean="0"/>
                        <a:t>Check for tubing, casing and packer leaks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Spinner,</a:t>
                      </a:r>
                      <a:r>
                        <a:rPr lang="en-US" baseline="0" dirty="0" smtClean="0"/>
                        <a:t> t</a:t>
                      </a:r>
                      <a:r>
                        <a:rPr lang="en-US" dirty="0" smtClean="0"/>
                        <a:t>emperature, CCL</a:t>
                      </a:r>
                      <a:endParaRPr lang="en-US" dirty="0"/>
                    </a:p>
                  </a:txBody>
                  <a:tcPr/>
                </a:tc>
              </a:tr>
              <a:tr h="770822">
                <a:tc>
                  <a:txBody>
                    <a:bodyPr/>
                    <a:lstStyle/>
                    <a:p>
                      <a:r>
                        <a:rPr lang="en-US" dirty="0" smtClean="0"/>
                        <a:t>Check for channeling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Spinner, temperature</a:t>
                      </a:r>
                      <a:endParaRPr lang="en-US" dirty="0"/>
                    </a:p>
                  </a:txBody>
                  <a:tcPr/>
                </a:tc>
              </a:tr>
              <a:tr h="803226">
                <a:tc>
                  <a:txBody>
                    <a:bodyPr/>
                    <a:lstStyle/>
                    <a:p>
                      <a:r>
                        <a:rPr lang="en-US" dirty="0" smtClean="0"/>
                        <a:t>Determine production profile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Spinner,</a:t>
                      </a:r>
                      <a:r>
                        <a:rPr lang="en-US" baseline="0" dirty="0" smtClean="0"/>
                        <a:t> fluid identification, temperature</a:t>
                      </a:r>
                      <a:endParaRPr lang="en-US" dirty="0"/>
                    </a:p>
                  </a:txBody>
                  <a:tcPr/>
                </a:tc>
              </a:tr>
              <a:tr h="803226">
                <a:tc>
                  <a:txBody>
                    <a:bodyPr/>
                    <a:lstStyle/>
                    <a:p>
                      <a:r>
                        <a:rPr lang="en-US" dirty="0" smtClean="0"/>
                        <a:t>Source</a:t>
                      </a:r>
                      <a:r>
                        <a:rPr lang="en-US" baseline="0" dirty="0" smtClean="0"/>
                        <a:t> of water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Spinner, density, water holdup device, temperature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833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PLT</a:t>
            </a:r>
            <a:endParaRPr lang="en-MY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38259" y="878681"/>
            <a:ext cx="8106034" cy="33328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PL QC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GR </a:t>
            </a:r>
            <a:r>
              <a:rPr lang="en-US" dirty="0" smtClean="0"/>
              <a:t>&amp; CCL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/>
              <a:t>Depth correlation</a:t>
            </a:r>
          </a:p>
          <a:p>
            <a:pPr lvl="2"/>
            <a:r>
              <a:rPr lang="en-US" sz="1200" dirty="0" smtClean="0"/>
              <a:t>PL-GR to OH-GR</a:t>
            </a:r>
          </a:p>
          <a:p>
            <a:pPr lvl="2"/>
            <a:r>
              <a:rPr lang="en-US" sz="1200" dirty="0" smtClean="0"/>
              <a:t>CCL to tubing </a:t>
            </a:r>
            <a:r>
              <a:rPr lang="en-US" sz="1200" dirty="0" smtClean="0"/>
              <a:t>accessories</a:t>
            </a:r>
          </a:p>
          <a:p>
            <a:pPr lvl="2"/>
            <a:endParaRPr lang="en-US" sz="12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Spinner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/>
              <a:t>Changes in spinner rotation:</a:t>
            </a:r>
          </a:p>
          <a:p>
            <a:pPr lvl="2"/>
            <a:r>
              <a:rPr lang="en-US" sz="1200" dirty="0" smtClean="0"/>
              <a:t>Inflow or Outflow at SSD/leak/perforation area</a:t>
            </a:r>
          </a:p>
          <a:p>
            <a:pPr lvl="2"/>
            <a:r>
              <a:rPr lang="en-US" sz="1200" dirty="0" smtClean="0"/>
              <a:t>Change in ID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dirty="0" smtClean="0"/>
              <a:t>Positive reading : Fluid flow upward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dirty="0" smtClean="0"/>
              <a:t>Negative reading : Fluid flow </a:t>
            </a:r>
            <a:r>
              <a:rPr lang="en-US" dirty="0" smtClean="0"/>
              <a:t>downward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6024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594" y="167267"/>
            <a:ext cx="6347713" cy="61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PLT</a:t>
            </a:r>
            <a:endParaRPr lang="en-MY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38259" y="1097622"/>
            <a:ext cx="8106034" cy="33328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 smtClean="0"/>
              <a:t>3. Capacitance </a:t>
            </a:r>
            <a:r>
              <a:rPr lang="en-US" sz="1600" dirty="0" smtClean="0"/>
              <a:t>&amp; Density : 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sz="1400" dirty="0" smtClean="0"/>
              <a:t>Fluid phase identifier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sz="1400" dirty="0"/>
              <a:t>T</a:t>
            </a:r>
            <a:r>
              <a:rPr lang="en-US" sz="1400" dirty="0" smtClean="0"/>
              <a:t>o differentiate phase column during SI or phase dominant during FL.</a:t>
            </a:r>
          </a:p>
          <a:p>
            <a:pPr marL="914400" lvl="1" indent="-457200">
              <a:buFont typeface="+mj-lt"/>
              <a:buAutoNum type="alphaLcParenR"/>
            </a:pPr>
            <a:r>
              <a:rPr lang="en-US" sz="1400" dirty="0" smtClean="0"/>
              <a:t>Give the RAW data for CWH to Log Analyst for interpretation. </a:t>
            </a:r>
            <a:endParaRPr lang="en-US" sz="1400" dirty="0" smtClean="0"/>
          </a:p>
          <a:p>
            <a:pPr marL="914400" lvl="1" indent="-457200">
              <a:buFont typeface="+mj-lt"/>
              <a:buAutoNum type="alphaLcParenR"/>
            </a:pPr>
            <a:endParaRPr lang="en-US" sz="1400" dirty="0" smtClean="0"/>
          </a:p>
          <a:p>
            <a:pPr marL="0" indent="0">
              <a:buNone/>
            </a:pPr>
            <a:r>
              <a:rPr lang="en-US" sz="1600" dirty="0" smtClean="0"/>
              <a:t>4. Temperature</a:t>
            </a:r>
            <a:endParaRPr lang="en-US" sz="16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1400" dirty="0" smtClean="0"/>
              <a:t>Indication of fluid flow either cooling or heating effect @ SSD or </a:t>
            </a:r>
            <a:r>
              <a:rPr lang="en-US" sz="1400" dirty="0" err="1" smtClean="0"/>
              <a:t>perf</a:t>
            </a:r>
            <a:r>
              <a:rPr lang="en-US" sz="1400" dirty="0" smtClean="0"/>
              <a:t> interval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1400" dirty="0" smtClean="0"/>
              <a:t>Change in temperature gradient can be due to different phases</a:t>
            </a:r>
            <a:r>
              <a:rPr lang="en-US" sz="1400" dirty="0" smtClean="0"/>
              <a:t>.</a:t>
            </a:r>
          </a:p>
          <a:p>
            <a:pPr marL="914400" lvl="1" indent="-457200">
              <a:buFont typeface="+mj-lt"/>
              <a:buAutoNum type="arabicPeriod"/>
            </a:pPr>
            <a:endParaRPr lang="en-US" sz="1400" dirty="0" smtClean="0"/>
          </a:p>
          <a:p>
            <a:pPr marL="0" indent="0">
              <a:buNone/>
            </a:pPr>
            <a:r>
              <a:rPr lang="en-US" sz="1600" dirty="0" smtClean="0"/>
              <a:t>5. Pressure</a:t>
            </a:r>
            <a:endParaRPr lang="en-US" sz="16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1400" dirty="0" smtClean="0"/>
              <a:t>Reservoir pressure during stable SI condition (assuming no fluid movement during SI)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1400" dirty="0" smtClean="0"/>
              <a:t>Wellbore pressure during FL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1400" dirty="0" smtClean="0"/>
              <a:t>Can be used to generate density (DPDZ)</a:t>
            </a:r>
          </a:p>
        </p:txBody>
      </p:sp>
    </p:spTree>
    <p:extLst>
      <p:ext uri="{BB962C8B-B14F-4D97-AF65-F5344CB8AC3E}">
        <p14:creationId xmlns:p14="http://schemas.microsoft.com/office/powerpoint/2010/main" val="84727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41326"/>
            <a:ext cx="7886700" cy="1325563"/>
          </a:xfrm>
        </p:spPr>
        <p:txBody>
          <a:bodyPr/>
          <a:lstStyle/>
          <a:p>
            <a:pPr algn="ctr"/>
            <a:r>
              <a:rPr lang="en-US" b="1" dirty="0" smtClean="0"/>
              <a:t>Gas Condensate Well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821" y="1690689"/>
            <a:ext cx="8948357" cy="4647652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3781425" y="3467100"/>
            <a:ext cx="285750" cy="6381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914650" y="3394512"/>
            <a:ext cx="866775" cy="1569660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Increased in spinner rotation indicate fluid inflow into the tubing </a:t>
            </a:r>
            <a:endParaRPr lang="en-US" sz="1200" b="1" dirty="0">
              <a:solidFill>
                <a:srgbClr val="FFC000"/>
              </a:solidFill>
            </a:endParaRPr>
          </a:p>
        </p:txBody>
      </p:sp>
      <p:cxnSp>
        <p:nvCxnSpPr>
          <p:cNvPr id="10" name="Straight Arrow Connector 9"/>
          <p:cNvCxnSpPr>
            <a:stCxn id="7" idx="3"/>
          </p:cNvCxnSpPr>
          <p:nvPr/>
        </p:nvCxnSpPr>
        <p:spPr>
          <a:xfrm flipV="1">
            <a:off x="3781425" y="3336132"/>
            <a:ext cx="545306" cy="84321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7" idx="3"/>
          </p:cNvCxnSpPr>
          <p:nvPr/>
        </p:nvCxnSpPr>
        <p:spPr>
          <a:xfrm>
            <a:off x="3781425" y="4179342"/>
            <a:ext cx="254794" cy="38075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7" idx="2"/>
          </p:cNvCxnSpPr>
          <p:nvPr/>
        </p:nvCxnSpPr>
        <p:spPr>
          <a:xfrm>
            <a:off x="3348038" y="4964172"/>
            <a:ext cx="576262" cy="6079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0"/>
          </p:cNvCxnSpPr>
          <p:nvPr/>
        </p:nvCxnSpPr>
        <p:spPr>
          <a:xfrm flipV="1">
            <a:off x="3348038" y="2829046"/>
            <a:ext cx="1090612" cy="56546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14350" y="3019072"/>
            <a:ext cx="866775" cy="64633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GR-PL Tally with GR-OH</a:t>
            </a:r>
            <a:endParaRPr lang="en-US" sz="1200" b="1" dirty="0">
              <a:solidFill>
                <a:srgbClr val="FFC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31479" y="4556462"/>
            <a:ext cx="1443038" cy="1200329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Change in Density and Capacitance reading at the same depth suggesting liquid contact inside wellbore</a:t>
            </a:r>
            <a:endParaRPr lang="en-US" sz="1200" b="1" dirty="0">
              <a:solidFill>
                <a:srgbClr val="FFC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93330" y="3725465"/>
            <a:ext cx="866775" cy="830997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Cooling effect suggesting gas entry</a:t>
            </a:r>
            <a:endParaRPr lang="en-US" sz="1200" b="1" dirty="0">
              <a:solidFill>
                <a:srgbClr val="FFC000"/>
              </a:solidFill>
            </a:endParaRPr>
          </a:p>
        </p:txBody>
      </p:sp>
      <p:cxnSp>
        <p:nvCxnSpPr>
          <p:cNvPr id="29" name="Straight Arrow Connector 28"/>
          <p:cNvCxnSpPr>
            <a:stCxn id="28" idx="2"/>
          </p:cNvCxnSpPr>
          <p:nvPr/>
        </p:nvCxnSpPr>
        <p:spPr>
          <a:xfrm flipH="1">
            <a:off x="7593330" y="4556462"/>
            <a:ext cx="433388" cy="112805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28" idx="1"/>
          </p:cNvCxnSpPr>
          <p:nvPr/>
        </p:nvCxnSpPr>
        <p:spPr>
          <a:xfrm flipH="1">
            <a:off x="7536180" y="4140964"/>
            <a:ext cx="57150" cy="41549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28" idx="0"/>
          </p:cNvCxnSpPr>
          <p:nvPr/>
        </p:nvCxnSpPr>
        <p:spPr>
          <a:xfrm flipH="1" flipV="1">
            <a:off x="7483475" y="3432175"/>
            <a:ext cx="543243" cy="2932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 flipV="1">
            <a:off x="7483475" y="3305175"/>
            <a:ext cx="543243" cy="42029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28" idx="0"/>
          </p:cNvCxnSpPr>
          <p:nvPr/>
        </p:nvCxnSpPr>
        <p:spPr>
          <a:xfrm flipH="1" flipV="1">
            <a:off x="7448550" y="2829046"/>
            <a:ext cx="578168" cy="8964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88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4902" y="943236"/>
            <a:ext cx="7886700" cy="733926"/>
          </a:xfrm>
        </p:spPr>
        <p:txBody>
          <a:bodyPr/>
          <a:lstStyle/>
          <a:p>
            <a:pPr algn="ctr"/>
            <a:r>
              <a:rPr lang="en-US" b="1" dirty="0" smtClean="0"/>
              <a:t>High Water Cut (WC) Wells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73" y="1825625"/>
            <a:ext cx="8929053" cy="463762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450" y="4144438"/>
            <a:ext cx="828675" cy="64633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GR-PL Tally with GR-OH</a:t>
            </a:r>
            <a:endParaRPr lang="en-US" sz="1200" b="1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22270" y="4375487"/>
            <a:ext cx="866775" cy="1569660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Increased in spinner rotation indicate fluid inflow into the tubing </a:t>
            </a:r>
            <a:endParaRPr lang="en-US" sz="1200" b="1" dirty="0">
              <a:solidFill>
                <a:srgbClr val="FFC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26704" y="4375487"/>
            <a:ext cx="1443038" cy="1384995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Change in Density and Capacitance reading at the same depth suggesting there was hydrocarbon flow into the tubing</a:t>
            </a:r>
            <a:endParaRPr lang="en-US" sz="1200" b="1" dirty="0">
              <a:solidFill>
                <a:srgbClr val="FFC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66700" y="5996940"/>
            <a:ext cx="8671560" cy="2286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3"/>
          </p:cNvCxnSpPr>
          <p:nvPr/>
        </p:nvCxnSpPr>
        <p:spPr>
          <a:xfrm>
            <a:off x="3789045" y="5160317"/>
            <a:ext cx="280035" cy="72232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" idx="3"/>
          </p:cNvCxnSpPr>
          <p:nvPr/>
        </p:nvCxnSpPr>
        <p:spPr>
          <a:xfrm>
            <a:off x="3789045" y="5160317"/>
            <a:ext cx="1102995" cy="72232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2"/>
          </p:cNvCxnSpPr>
          <p:nvPr/>
        </p:nvCxnSpPr>
        <p:spPr>
          <a:xfrm>
            <a:off x="6348223" y="5760482"/>
            <a:ext cx="381476" cy="12215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5974080" y="5756553"/>
            <a:ext cx="374143" cy="18859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590919" y="4744818"/>
            <a:ext cx="866775" cy="830997"/>
          </a:xfrm>
          <a:prstGeom prst="rect">
            <a:avLst/>
          </a:prstGeom>
          <a:solidFill>
            <a:schemeClr val="tx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FFC000"/>
                </a:solidFill>
              </a:rPr>
              <a:t>Cooling effect suggesting inflow </a:t>
            </a:r>
            <a:endParaRPr lang="en-US" sz="1200" b="1" dirty="0">
              <a:solidFill>
                <a:srgbClr val="FFC000"/>
              </a:solidFill>
            </a:endParaRPr>
          </a:p>
        </p:txBody>
      </p:sp>
      <p:cxnSp>
        <p:nvCxnSpPr>
          <p:cNvPr id="24" name="Straight Arrow Connector 23"/>
          <p:cNvCxnSpPr>
            <a:stCxn id="23" idx="2"/>
          </p:cNvCxnSpPr>
          <p:nvPr/>
        </p:nvCxnSpPr>
        <p:spPr>
          <a:xfrm flipH="1">
            <a:off x="7588344" y="5575815"/>
            <a:ext cx="435963" cy="30682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Leak Detection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79" y="1360122"/>
            <a:ext cx="7886700" cy="4351338"/>
          </a:xfrm>
        </p:spPr>
        <p:txBody>
          <a:bodyPr/>
          <a:lstStyle/>
          <a:p>
            <a:r>
              <a:rPr lang="en-US" dirty="0" smtClean="0"/>
              <a:t>If </a:t>
            </a:r>
            <a:r>
              <a:rPr lang="en-US" dirty="0" err="1" smtClean="0"/>
              <a:t>perf</a:t>
            </a:r>
            <a:r>
              <a:rPr lang="en-US" dirty="0" smtClean="0"/>
              <a:t> sand is behind tubing, how the fluid come into the tubing??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513" y="2402295"/>
            <a:ext cx="8319861" cy="43212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36069" y="3736914"/>
            <a:ext cx="1165860" cy="64633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Opened SSD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8" name="Straight Arrow Connector 7"/>
          <p:cNvCxnSpPr>
            <a:stCxn id="7" idx="1"/>
          </p:cNvCxnSpPr>
          <p:nvPr/>
        </p:nvCxnSpPr>
        <p:spPr>
          <a:xfrm flipH="1">
            <a:off x="1135380" y="4060080"/>
            <a:ext cx="400689" cy="1380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825059" y="3131188"/>
            <a:ext cx="1493882" cy="64633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Inflow from opened SSD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10" name="Straight Arrow Connector 9"/>
          <p:cNvCxnSpPr>
            <a:stCxn id="11" idx="1"/>
          </p:cNvCxnSpPr>
          <p:nvPr/>
        </p:nvCxnSpPr>
        <p:spPr>
          <a:xfrm flipH="1">
            <a:off x="3514099" y="3454354"/>
            <a:ext cx="310960" cy="605725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11" idx="2"/>
          </p:cNvCxnSpPr>
          <p:nvPr/>
        </p:nvCxnSpPr>
        <p:spPr>
          <a:xfrm>
            <a:off x="4572000" y="3777519"/>
            <a:ext cx="457703" cy="282560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188561" y="4703744"/>
            <a:ext cx="1493882" cy="92333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Is it possible to have inflow here??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17" name="Straight Arrow Connector 16"/>
          <p:cNvCxnSpPr>
            <a:stCxn id="16" idx="2"/>
          </p:cNvCxnSpPr>
          <p:nvPr/>
        </p:nvCxnSpPr>
        <p:spPr>
          <a:xfrm flipH="1">
            <a:off x="3344779" y="5627074"/>
            <a:ext cx="590723" cy="412779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6" idx="2"/>
          </p:cNvCxnSpPr>
          <p:nvPr/>
        </p:nvCxnSpPr>
        <p:spPr>
          <a:xfrm>
            <a:off x="3935502" y="5627074"/>
            <a:ext cx="636498" cy="412779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72989" y="4426745"/>
            <a:ext cx="1224194" cy="12003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Temp deflection indicate inflow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24" name="Straight Arrow Connector 23"/>
          <p:cNvCxnSpPr>
            <a:stCxn id="23" idx="0"/>
          </p:cNvCxnSpPr>
          <p:nvPr/>
        </p:nvCxnSpPr>
        <p:spPr>
          <a:xfrm flipV="1">
            <a:off x="7085086" y="4099351"/>
            <a:ext cx="735440" cy="327394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3" idx="2"/>
          </p:cNvCxnSpPr>
          <p:nvPr/>
        </p:nvCxnSpPr>
        <p:spPr>
          <a:xfrm>
            <a:off x="7085086" y="5627074"/>
            <a:ext cx="735440" cy="412779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361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0847"/>
          <a:stretch/>
        </p:blipFill>
        <p:spPr>
          <a:xfrm>
            <a:off x="4478755" y="1466281"/>
            <a:ext cx="4665245" cy="40962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4345" y="2164882"/>
            <a:ext cx="44831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</a:rPr>
              <a:t>There are several changes in spinner </a:t>
            </a:r>
            <a:r>
              <a:rPr lang="en-US" sz="2400" dirty="0" smtClean="0">
                <a:solidFill>
                  <a:prstClr val="black"/>
                </a:solidFill>
              </a:rPr>
              <a:t>rotation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Is it due to presence of leak??</a:t>
            </a:r>
          </a:p>
          <a:p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68339" y="2775738"/>
            <a:ext cx="1158421" cy="147732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Spinner rotational speed changes. Why?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8" name="Straight Arrow Connector 7"/>
          <p:cNvCxnSpPr>
            <a:stCxn id="7" idx="0"/>
          </p:cNvCxnSpPr>
          <p:nvPr/>
        </p:nvCxnSpPr>
        <p:spPr>
          <a:xfrm flipH="1" flipV="1">
            <a:off x="5768339" y="2164882"/>
            <a:ext cx="579211" cy="610856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7" idx="2"/>
          </p:cNvCxnSpPr>
          <p:nvPr/>
        </p:nvCxnSpPr>
        <p:spPr>
          <a:xfrm flipH="1">
            <a:off x="5455920" y="4253066"/>
            <a:ext cx="891630" cy="1005536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6088380" y="4253066"/>
            <a:ext cx="259170" cy="1188416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757160" y="2607867"/>
            <a:ext cx="1295400" cy="2031325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Is there any temp deflection indicating fluid movement??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08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2"/>
          <a:srcRect l="3597" r="59724"/>
          <a:stretch/>
        </p:blipFill>
        <p:spPr>
          <a:xfrm>
            <a:off x="5567198" y="2092112"/>
            <a:ext cx="3276583" cy="46396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59081"/>
          <a:stretch/>
        </p:blipFill>
        <p:spPr>
          <a:xfrm>
            <a:off x="155934" y="2165684"/>
            <a:ext cx="4548413" cy="45554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Leak @ Bridge Plug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79" y="1360122"/>
            <a:ext cx="7886700" cy="4351338"/>
          </a:xfrm>
        </p:spPr>
        <p:txBody>
          <a:bodyPr/>
          <a:lstStyle/>
          <a:p>
            <a:r>
              <a:rPr lang="en-US" dirty="0" smtClean="0"/>
              <a:t>If </a:t>
            </a:r>
            <a:r>
              <a:rPr lang="en-US" dirty="0" err="1" smtClean="0"/>
              <a:t>perf</a:t>
            </a:r>
            <a:r>
              <a:rPr lang="en-US" dirty="0" smtClean="0"/>
              <a:t> sand is behind tubing, how the fluid come into the tubing??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8188" y="4727100"/>
            <a:ext cx="1349379" cy="92333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Station Stop above Bridge plug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514099" y="3315854"/>
            <a:ext cx="310960" cy="744225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17500" y="6400800"/>
            <a:ext cx="107950" cy="24765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0711" y="6328064"/>
            <a:ext cx="1592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Set Bridge Plug</a:t>
            </a:r>
            <a:endParaRPr lang="en-US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21" name="Straight Arrow Connector 20"/>
          <p:cNvCxnSpPr>
            <a:stCxn id="18" idx="1"/>
            <a:endCxn id="12" idx="3"/>
          </p:cNvCxnSpPr>
          <p:nvPr/>
        </p:nvCxnSpPr>
        <p:spPr>
          <a:xfrm flipH="1">
            <a:off x="425450" y="6512730"/>
            <a:ext cx="255261" cy="11895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7" idx="2"/>
          </p:cNvCxnSpPr>
          <p:nvPr/>
        </p:nvCxnSpPr>
        <p:spPr>
          <a:xfrm flipH="1">
            <a:off x="1476794" y="5650430"/>
            <a:ext cx="796084" cy="32492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7" idx="2"/>
          </p:cNvCxnSpPr>
          <p:nvPr/>
        </p:nvCxnSpPr>
        <p:spPr>
          <a:xfrm>
            <a:off x="2272878" y="5650430"/>
            <a:ext cx="844972" cy="352714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605677" y="4654963"/>
            <a:ext cx="1349379" cy="92333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Station Stop above Bridge plug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35" name="Straight Arrow Connector 34"/>
          <p:cNvCxnSpPr>
            <a:stCxn id="34" idx="2"/>
          </p:cNvCxnSpPr>
          <p:nvPr/>
        </p:nvCxnSpPr>
        <p:spPr>
          <a:xfrm flipH="1">
            <a:off x="6718300" y="5578293"/>
            <a:ext cx="562067" cy="365788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34" idx="2"/>
          </p:cNvCxnSpPr>
          <p:nvPr/>
        </p:nvCxnSpPr>
        <p:spPr>
          <a:xfrm>
            <a:off x="7280367" y="5578293"/>
            <a:ext cx="723318" cy="345354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5646487" y="6122480"/>
            <a:ext cx="107950" cy="24765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028748" y="6049744"/>
            <a:ext cx="1592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Set Bridge Plug</a:t>
            </a:r>
            <a:endParaRPr lang="en-US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41" name="Straight Arrow Connector 40"/>
          <p:cNvCxnSpPr>
            <a:stCxn id="40" idx="1"/>
            <a:endCxn id="39" idx="3"/>
          </p:cNvCxnSpPr>
          <p:nvPr/>
        </p:nvCxnSpPr>
        <p:spPr>
          <a:xfrm flipH="1">
            <a:off x="5754437" y="6234410"/>
            <a:ext cx="274311" cy="11895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068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99884"/>
            <a:ext cx="7886700" cy="847725"/>
          </a:xfrm>
        </p:spPr>
        <p:txBody>
          <a:bodyPr/>
          <a:lstStyle/>
          <a:p>
            <a:r>
              <a:rPr lang="en-US" b="1" dirty="0" smtClean="0"/>
              <a:t>Spinner Anomaly</a:t>
            </a:r>
            <a:endParaRPr lang="en-US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447" r="42995"/>
          <a:stretch/>
        </p:blipFill>
        <p:spPr>
          <a:xfrm>
            <a:off x="4922728" y="783770"/>
            <a:ext cx="4145071" cy="58347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1924897"/>
            <a:ext cx="44831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</a:rPr>
              <a:t>1) Why spinners didn’t record any rotation data??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Possibly spinner was clogged due to </a:t>
            </a:r>
            <a:r>
              <a:rPr lang="en-US" b="1" u="sng" dirty="0" smtClean="0">
                <a:solidFill>
                  <a:prstClr val="black"/>
                </a:solidFill>
              </a:rPr>
              <a:t>sand production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</a:rPr>
              <a:t>A</a:t>
            </a:r>
            <a:r>
              <a:rPr lang="en-US" b="1" dirty="0" smtClean="0">
                <a:solidFill>
                  <a:prstClr val="black"/>
                </a:solidFill>
              </a:rPr>
              <a:t>ction</a:t>
            </a:r>
            <a:r>
              <a:rPr lang="en-US" dirty="0" smtClean="0">
                <a:solidFill>
                  <a:prstClr val="black"/>
                </a:solidFill>
              </a:rPr>
              <a:t>: Take picture of the spinner if there was presence of sand and share with </a:t>
            </a:r>
            <a:r>
              <a:rPr lang="en-US" dirty="0" err="1" smtClean="0">
                <a:solidFill>
                  <a:prstClr val="black"/>
                </a:solidFill>
              </a:rPr>
              <a:t>iSol</a:t>
            </a:r>
            <a:r>
              <a:rPr lang="en-US" dirty="0" smtClean="0">
                <a:solidFill>
                  <a:prstClr val="black"/>
                </a:solidFill>
              </a:rPr>
              <a:t>.</a:t>
            </a:r>
          </a:p>
          <a:p>
            <a:pPr marL="800100" lvl="1" indent="-342900">
              <a:buFontTx/>
              <a:buAutoNum type="alphaLcParenR"/>
            </a:pPr>
            <a:endParaRPr lang="en-US" dirty="0">
              <a:solidFill>
                <a:prstClr val="black"/>
              </a:solidFill>
            </a:endParaRPr>
          </a:p>
          <a:p>
            <a:pPr marL="800100" lvl="1" indent="-342900">
              <a:buFont typeface="+mj-lt"/>
              <a:buAutoNum type="alphaLcParenR" startAt="2"/>
            </a:pPr>
            <a:r>
              <a:rPr lang="en-US" dirty="0" smtClean="0">
                <a:solidFill>
                  <a:prstClr val="black"/>
                </a:solidFill>
              </a:rPr>
              <a:t>Spinner in </a:t>
            </a:r>
            <a:r>
              <a:rPr lang="en-US" b="1" u="sng" dirty="0" smtClean="0">
                <a:solidFill>
                  <a:prstClr val="black"/>
                </a:solidFill>
              </a:rPr>
              <a:t>gas phase </a:t>
            </a:r>
            <a:r>
              <a:rPr lang="en-US" dirty="0" smtClean="0">
                <a:solidFill>
                  <a:prstClr val="black"/>
                </a:solidFill>
              </a:rPr>
              <a:t>which required faster logging speed to overcome Spinner Threshold. (refer to log attached)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Always occurred during slowest logging speed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06540" y="1892749"/>
            <a:ext cx="11658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Zero Spinner Rotation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12" name="Straight Arrow Connector 11"/>
          <p:cNvCxnSpPr>
            <a:stCxn id="10" idx="2"/>
          </p:cNvCxnSpPr>
          <p:nvPr/>
        </p:nvCxnSpPr>
        <p:spPr>
          <a:xfrm flipH="1">
            <a:off x="6819900" y="2816079"/>
            <a:ext cx="369570" cy="582441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10" idx="2"/>
          </p:cNvCxnSpPr>
          <p:nvPr/>
        </p:nvCxnSpPr>
        <p:spPr>
          <a:xfrm>
            <a:off x="7189470" y="2816079"/>
            <a:ext cx="369570" cy="582441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460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633184"/>
            <a:ext cx="7886700" cy="847725"/>
          </a:xfrm>
        </p:spPr>
        <p:txBody>
          <a:bodyPr/>
          <a:lstStyle/>
          <a:p>
            <a:r>
              <a:rPr lang="en-US" b="1" dirty="0" smtClean="0"/>
              <a:t>Spinner Anomaly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335112"/>
            <a:ext cx="44831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arenR" startAt="2"/>
            </a:pPr>
            <a:r>
              <a:rPr lang="en-US" sz="2400" dirty="0" smtClean="0">
                <a:solidFill>
                  <a:prstClr val="black"/>
                </a:solidFill>
              </a:rPr>
              <a:t>Apparent Downhole Flow (ADF)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ADF also can be simplified as water/oil/heavy phase circulating in borehole.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Condition/situation possible for ADF:</a:t>
            </a:r>
          </a:p>
          <a:p>
            <a:pPr marL="1257300" lvl="2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High deviated well</a:t>
            </a:r>
          </a:p>
          <a:p>
            <a:pPr marL="1257300" lvl="2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Multiphase flow 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Spinner will mostly show </a:t>
            </a:r>
            <a:r>
              <a:rPr lang="en-US" b="1" dirty="0" smtClean="0">
                <a:solidFill>
                  <a:prstClr val="black"/>
                </a:solidFill>
              </a:rPr>
              <a:t>negative spinner rotation</a:t>
            </a:r>
            <a:r>
              <a:rPr lang="en-US" dirty="0" smtClean="0">
                <a:solidFill>
                  <a:prstClr val="black"/>
                </a:solidFill>
              </a:rPr>
              <a:t> because spinner was at lower side of the well. So spinner only recorded the circulated liquid.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 smtClean="0">
                <a:solidFill>
                  <a:prstClr val="black"/>
                </a:solidFill>
              </a:rPr>
              <a:t>Nothing can be done to fix ADF from PLT.</a:t>
            </a:r>
          </a:p>
          <a:p>
            <a:pPr lvl="1"/>
            <a:endParaRPr lang="en-US" dirty="0" smtClean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4775" r="48707"/>
          <a:stretch/>
        </p:blipFill>
        <p:spPr>
          <a:xfrm>
            <a:off x="4910203" y="633184"/>
            <a:ext cx="4160772" cy="61245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03770" y="2642006"/>
            <a:ext cx="1165860" cy="1477328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Spinner only shows negative rotation. 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5714773"/>
            <a:ext cx="4483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US" sz="2000" b="1" dirty="0" smtClean="0">
                <a:solidFill>
                  <a:srgbClr val="FF0000"/>
                </a:solidFill>
              </a:rPr>
              <a:t>So, if spinners shows negative spinner rotation, how to calculated contribution from each zone? 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81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5077"/>
          <a:stretch/>
        </p:blipFill>
        <p:spPr>
          <a:xfrm>
            <a:off x="91068" y="874491"/>
            <a:ext cx="8936095" cy="48894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4543" y="2580577"/>
            <a:ext cx="1165860" cy="1477328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Spinner only shows negative rotation. 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76186" y="2466277"/>
            <a:ext cx="1165860" cy="2031325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Presence of density changes every time tool pass </a:t>
            </a:r>
            <a:r>
              <a:rPr lang="en-US" b="1" dirty="0" err="1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perf</a:t>
            </a:r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 interval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10" name="Straight Arrow Connector 9"/>
          <p:cNvCxnSpPr>
            <a:stCxn id="8" idx="0"/>
          </p:cNvCxnSpPr>
          <p:nvPr/>
        </p:nvCxnSpPr>
        <p:spPr>
          <a:xfrm flipV="1">
            <a:off x="4559116" y="1842867"/>
            <a:ext cx="1184459" cy="62341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3"/>
          </p:cNvCxnSpPr>
          <p:nvPr/>
        </p:nvCxnSpPr>
        <p:spPr>
          <a:xfrm>
            <a:off x="5142046" y="3481940"/>
            <a:ext cx="975475" cy="84952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559116" y="4497602"/>
            <a:ext cx="1641659" cy="1052755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779164" y="2165079"/>
            <a:ext cx="1165860" cy="230832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Temp deflection indicate activity (inflow/outflow) @ </a:t>
            </a:r>
            <a:r>
              <a:rPr lang="en-US" b="1" dirty="0" err="1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perf</a:t>
            </a:r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 interval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cxnSp>
        <p:nvCxnSpPr>
          <p:cNvPr id="22" name="Straight Arrow Connector 21"/>
          <p:cNvCxnSpPr>
            <a:stCxn id="21" idx="2"/>
          </p:cNvCxnSpPr>
          <p:nvPr/>
        </p:nvCxnSpPr>
        <p:spPr>
          <a:xfrm flipH="1">
            <a:off x="7981634" y="4473403"/>
            <a:ext cx="380460" cy="988964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1"/>
          </p:cNvCxnSpPr>
          <p:nvPr/>
        </p:nvCxnSpPr>
        <p:spPr>
          <a:xfrm flipH="1">
            <a:off x="7398704" y="3319241"/>
            <a:ext cx="380460" cy="247651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7515225" y="1776192"/>
            <a:ext cx="846869" cy="378380"/>
          </a:xfrm>
          <a:prstGeom prst="straightConnector1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" y="585047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prstClr val="black"/>
                </a:solidFill>
              </a:rPr>
              <a:t>With presence of ADF, </a:t>
            </a:r>
            <a:r>
              <a:rPr lang="en-US" b="1" dirty="0" smtClean="0">
                <a:solidFill>
                  <a:prstClr val="black"/>
                </a:solidFill>
              </a:rPr>
              <a:t>Quantitative</a:t>
            </a:r>
            <a:r>
              <a:rPr lang="en-US" dirty="0" smtClean="0">
                <a:solidFill>
                  <a:prstClr val="black"/>
                </a:solidFill>
              </a:rPr>
              <a:t> Analysis for zonal contribution </a:t>
            </a:r>
            <a:r>
              <a:rPr lang="en-US" b="1" dirty="0" smtClean="0">
                <a:solidFill>
                  <a:prstClr val="black"/>
                </a:solidFill>
              </a:rPr>
              <a:t>unable</a:t>
            </a:r>
            <a:r>
              <a:rPr lang="en-US" dirty="0" smtClean="0">
                <a:solidFill>
                  <a:prstClr val="black"/>
                </a:solidFill>
              </a:rPr>
              <a:t> to realize due to spinner only recorded negative flow.</a:t>
            </a:r>
          </a:p>
          <a:p>
            <a:pPr algn="ctr"/>
            <a:r>
              <a:rPr lang="en-US" dirty="0" smtClean="0">
                <a:solidFill>
                  <a:prstClr val="black"/>
                </a:solidFill>
              </a:rPr>
              <a:t>However, </a:t>
            </a:r>
            <a:r>
              <a:rPr lang="en-US" b="1" dirty="0" smtClean="0">
                <a:solidFill>
                  <a:prstClr val="black"/>
                </a:solidFill>
              </a:rPr>
              <a:t>Qualitatively</a:t>
            </a:r>
            <a:r>
              <a:rPr lang="en-US" dirty="0" smtClean="0">
                <a:solidFill>
                  <a:prstClr val="black"/>
                </a:solidFill>
              </a:rPr>
              <a:t> can explain which </a:t>
            </a:r>
            <a:r>
              <a:rPr lang="en-US" dirty="0" err="1" smtClean="0">
                <a:solidFill>
                  <a:prstClr val="black"/>
                </a:solidFill>
              </a:rPr>
              <a:t>perf</a:t>
            </a:r>
            <a:r>
              <a:rPr lang="en-US" dirty="0" smtClean="0">
                <a:solidFill>
                  <a:prstClr val="black"/>
                </a:solidFill>
              </a:rPr>
              <a:t> interval in contributed to well production.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45_degree_clip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75975" y="237457"/>
            <a:ext cx="4207647" cy="3155448"/>
          </a:xfrm>
          <a:ln>
            <a:noFill/>
          </a:ln>
        </p:spPr>
      </p:pic>
      <p:pic>
        <p:nvPicPr>
          <p:cNvPr id="5" name="88_degree_clip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60232" y="244809"/>
            <a:ext cx="4197460" cy="3148095"/>
          </a:xfrm>
          <a:prstGeom prst="rect">
            <a:avLst/>
          </a:prstGeom>
        </p:spPr>
      </p:pic>
      <p:pic>
        <p:nvPicPr>
          <p:cNvPr id="6" name="90_degree_clip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75974" y="3520573"/>
            <a:ext cx="4207647" cy="3155735"/>
          </a:xfrm>
          <a:prstGeom prst="rect">
            <a:avLst/>
          </a:prstGeom>
        </p:spPr>
      </p:pic>
      <p:pic>
        <p:nvPicPr>
          <p:cNvPr id="7" name="92_degree_clip">
            <a:hlinkClick r:id="" action="ppaction://media"/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660231" y="3532602"/>
            <a:ext cx="4191607" cy="31437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645568" y="365126"/>
            <a:ext cx="672322" cy="49329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45⁰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019638" y="365125"/>
            <a:ext cx="672322" cy="49329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88⁰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019638" y="3620207"/>
            <a:ext cx="672322" cy="49329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92⁰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42560" y="3622293"/>
            <a:ext cx="672322" cy="49329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90⁰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86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535" y="1642383"/>
            <a:ext cx="7886700" cy="1325563"/>
          </a:xfrm>
          <a:solidFill>
            <a:srgbClr val="00B050"/>
          </a:solidFill>
        </p:spPr>
        <p:txBody>
          <a:bodyPr/>
          <a:lstStyle/>
          <a:p>
            <a:pPr algn="ctr"/>
            <a:r>
              <a:rPr lang="en-US" b="1" dirty="0" smtClean="0"/>
              <a:t>Why need good Spinner data during Shut in Survey?</a:t>
            </a:r>
            <a:endParaRPr lang="en-US" b="1" dirty="0">
              <a:hlinkClick r:id="rId2" action="ppaction://hlinksldjump"/>
            </a:endParaRPr>
          </a:p>
        </p:txBody>
      </p:sp>
      <p:sp>
        <p:nvSpPr>
          <p:cNvPr id="4" name="Title 1">
            <a:hlinkClick r:id="rId3" action="ppaction://hlinksldjump"/>
          </p:cNvPr>
          <p:cNvSpPr txBox="1">
            <a:spLocks/>
          </p:cNvSpPr>
          <p:nvPr/>
        </p:nvSpPr>
        <p:spPr>
          <a:xfrm>
            <a:off x="512535" y="3106319"/>
            <a:ext cx="7886700" cy="1325563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prstClr val="black"/>
                </a:solidFill>
              </a:rPr>
              <a:t>How many good spinner passes needed?</a:t>
            </a:r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12535" y="4570255"/>
            <a:ext cx="7886700" cy="1325563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prstClr val="black"/>
                </a:solidFill>
              </a:rPr>
              <a:t>Why RIH &amp; POOH data is needed</a:t>
            </a:r>
            <a:endParaRPr lang="en-US" b="1" dirty="0">
              <a:solidFill>
                <a:prstClr val="black"/>
              </a:solidFill>
              <a:hlinkClick r:id="rId2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14906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71526"/>
            <a:ext cx="7886700" cy="1325563"/>
          </a:xfrm>
        </p:spPr>
        <p:txBody>
          <a:bodyPr/>
          <a:lstStyle/>
          <a:p>
            <a:r>
              <a:rPr lang="en-US" b="1" dirty="0"/>
              <a:t>Why need good Spinner data during Shut in Survey?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554513"/>
            <a:ext cx="7886700" cy="362244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Assuming during Shut in Survey well is in stable condition and there is no fluid movement (best case)</a:t>
            </a:r>
          </a:p>
          <a:p>
            <a:pPr lvl="1"/>
            <a:r>
              <a:rPr lang="en-US" dirty="0" smtClean="0"/>
              <a:t>This data will be use for SPINNER CALIBRATION.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Each phase have different spinner threshold value.</a:t>
            </a:r>
          </a:p>
          <a:p>
            <a:pPr lvl="1"/>
            <a:r>
              <a:rPr lang="en-US" dirty="0" smtClean="0"/>
              <a:t>Vth (gas) &gt; Vth (oil) &gt; Vth (water)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18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59039"/>
            <a:ext cx="91440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How many good spinner passes </a:t>
            </a:r>
            <a:r>
              <a:rPr lang="en-US" b="1" dirty="0" smtClean="0"/>
              <a:t>needed?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5576" y="1884814"/>
            <a:ext cx="4607819" cy="43513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9325" y="1798326"/>
            <a:ext cx="38272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arenR"/>
            </a:pPr>
            <a:r>
              <a:rPr lang="en-US" dirty="0" smtClean="0">
                <a:solidFill>
                  <a:prstClr val="black"/>
                </a:solidFill>
              </a:rPr>
              <a:t>1 up pass and 1 down pass?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How to get the slope that represent wellbore fluid??</a:t>
            </a:r>
          </a:p>
          <a:p>
            <a:pPr marL="800100" lvl="1" indent="-342900">
              <a:buFontTx/>
              <a:buAutoNum type="arabicParenR"/>
            </a:pPr>
            <a:endParaRPr lang="en-US" dirty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arenR"/>
            </a:pPr>
            <a:r>
              <a:rPr lang="en-US" dirty="0" smtClean="0">
                <a:solidFill>
                  <a:prstClr val="black"/>
                </a:solidFill>
              </a:rPr>
              <a:t>2 up pass and 2 down pass?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Can get the slope by connecting both 2 points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But how confident that slope from 2 points will represent the fluid phase??</a:t>
            </a:r>
          </a:p>
          <a:p>
            <a:pPr marL="800100" lvl="1" indent="-342900">
              <a:buFontTx/>
              <a:buAutoNum type="arabicParenR"/>
            </a:pPr>
            <a:endParaRPr lang="en-US" dirty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arenR"/>
            </a:pPr>
            <a:r>
              <a:rPr lang="en-US" dirty="0" smtClean="0">
                <a:solidFill>
                  <a:prstClr val="black"/>
                </a:solidFill>
              </a:rPr>
              <a:t>3 up pass and 3 down pass?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Will average the straight line between the 3 points.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Give clearance for interpreter to justify the suitable slope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5835355"/>
            <a:ext cx="9144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u="sng" dirty="0" smtClean="0">
                <a:solidFill>
                  <a:prstClr val="black"/>
                </a:solidFill>
              </a:rPr>
              <a:t>Basic : To construct a straight line, at least 2 points is needed.</a:t>
            </a:r>
            <a:endParaRPr lang="en-US" sz="2800" b="1" u="sng" dirty="0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24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71526"/>
            <a:ext cx="7886700" cy="1325563"/>
          </a:xfrm>
        </p:spPr>
        <p:txBody>
          <a:bodyPr/>
          <a:lstStyle/>
          <a:p>
            <a:pPr algn="ctr"/>
            <a:r>
              <a:rPr lang="en-US" b="1" dirty="0"/>
              <a:t>Why RIH &amp; POOH data need to share with Log Analyst</a:t>
            </a:r>
            <a:r>
              <a:rPr lang="en-US" b="1" dirty="0" smtClean="0"/>
              <a:t>?</a:t>
            </a:r>
            <a:endParaRPr lang="en-US" b="1" dirty="0">
              <a:hlinkClick r:id="rId2" action="ppaction://hlinksldjump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9985"/>
            <a:ext cx="7886700" cy="3622449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RIH &amp; POOH are the only data that cover from the top until logging interval.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does RIH &amp; POOH gives: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/>
              <a:t>Give what are the current condition above the logging interval such as leak.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US" dirty="0" smtClean="0"/>
              <a:t>Temp data (Shut in) can be used as Geothermal gradient.</a:t>
            </a:r>
          </a:p>
          <a:p>
            <a:pPr marL="1428750" lvl="2" indent="-514350">
              <a:buFont typeface="+mj-lt"/>
              <a:buAutoNum type="alphaLcParenR"/>
            </a:pPr>
            <a:r>
              <a:rPr lang="en-US" dirty="0" smtClean="0"/>
              <a:t>Can identify packer leak.</a:t>
            </a:r>
          </a:p>
          <a:p>
            <a:pPr marL="1428750" lvl="2" indent="-514350">
              <a:buFont typeface="+mj-lt"/>
              <a:buAutoNum type="alphaLcParenR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Example: PLT was performed for Zonal Contribution at interest area. However, there are several leak points above logging interval.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24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0713"/>
          <a:stretch/>
        </p:blipFill>
        <p:spPr>
          <a:xfrm>
            <a:off x="2129089" y="3007895"/>
            <a:ext cx="2839452" cy="34818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r="72141"/>
          <a:stretch/>
        </p:blipFill>
        <p:spPr>
          <a:xfrm>
            <a:off x="5521993" y="649705"/>
            <a:ext cx="3285122" cy="5839996"/>
          </a:xfrm>
          <a:prstGeom prst="rect">
            <a:avLst/>
          </a:prstGeom>
        </p:spPr>
      </p:pic>
      <p:cxnSp>
        <p:nvCxnSpPr>
          <p:cNvPr id="9" name="Straight Connector 8"/>
          <p:cNvCxnSpPr>
            <a:endCxn id="6" idx="2"/>
          </p:cNvCxnSpPr>
          <p:nvPr/>
        </p:nvCxnSpPr>
        <p:spPr>
          <a:xfrm>
            <a:off x="3729789" y="6489700"/>
            <a:ext cx="3434765" cy="1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521993" y="5727032"/>
            <a:ext cx="3285122" cy="762668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52765" y="1565843"/>
            <a:ext cx="1165860" cy="258532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>
                    <a:lumMod val="60000"/>
                    <a:lumOff val="40000"/>
                  </a:srgbClr>
                </a:solidFill>
              </a:rPr>
              <a:t>Station Stop above logging interval indicate increased in spinner rotation</a:t>
            </a:r>
            <a:endParaRPr lang="en-US" b="1" dirty="0">
              <a:solidFill>
                <a:srgbClr val="FFC000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5" name="Left Brace 14"/>
          <p:cNvSpPr/>
          <p:nvPr/>
        </p:nvSpPr>
        <p:spPr>
          <a:xfrm>
            <a:off x="6352674" y="950495"/>
            <a:ext cx="408071" cy="3344779"/>
          </a:xfrm>
          <a:prstGeom prst="leftBrac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968541" y="3007894"/>
            <a:ext cx="1865396" cy="271913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47540" y="1001188"/>
            <a:ext cx="44332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How this will effect the interpretation??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79" y="73618"/>
            <a:ext cx="1833921" cy="5650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618"/>
            <a:ext cx="3514099" cy="56501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7539" y="1625252"/>
            <a:ext cx="48210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</a:rPr>
              <a:t>Calculated rate will be far off from the well test results</a:t>
            </a:r>
            <a:endParaRPr lang="en-US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3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/>
      <p:bldP spid="2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Flowmeter is considered to be “ King of PL tool”. </a:t>
            </a:r>
          </a:p>
          <a:p>
            <a:r>
              <a:rPr lang="en-US" dirty="0" smtClean="0"/>
              <a:t>Flowmeter is the only tool that gives direct flowrate.</a:t>
            </a:r>
          </a:p>
          <a:p>
            <a:r>
              <a:rPr lang="en-US" dirty="0" smtClean="0"/>
              <a:t>If a log has poor / no spinner response, then most likely the job need to be repeated.</a:t>
            </a:r>
          </a:p>
          <a:p>
            <a:r>
              <a:rPr lang="en-US" dirty="0" smtClean="0"/>
              <a:t>Log Quality:</a:t>
            </a:r>
          </a:p>
          <a:p>
            <a:pPr lvl="1"/>
            <a:r>
              <a:rPr lang="en-US" dirty="0" smtClean="0"/>
              <a:t>Threshold of the spinner</a:t>
            </a:r>
          </a:p>
          <a:p>
            <a:pPr lvl="1"/>
            <a:r>
              <a:rPr lang="en-US" dirty="0" smtClean="0"/>
              <a:t>Linearity response with increasing upward and downward fluid velocity.</a:t>
            </a:r>
          </a:p>
          <a:p>
            <a:pPr lvl="1"/>
            <a:r>
              <a:rPr lang="en-US" dirty="0" smtClean="0"/>
              <a:t>How the measured response relates to known surface flowrates.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04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1795</TotalTime>
  <Words>2108</Words>
  <Application>Microsoft Office PowerPoint</Application>
  <PresentationFormat>On-screen Show (4:3)</PresentationFormat>
  <Paragraphs>292</Paragraphs>
  <Slides>38</Slides>
  <Notes>2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Trebuchet MS</vt:lpstr>
      <vt:lpstr>Wingdings 3</vt:lpstr>
      <vt:lpstr>Facet</vt:lpstr>
      <vt:lpstr>Office Theme</vt:lpstr>
      <vt:lpstr>1_Office Theme</vt:lpstr>
      <vt:lpstr>Table of Content</vt:lpstr>
      <vt:lpstr>NOISE TOOL </vt:lpstr>
      <vt:lpstr>Noise Tool</vt:lpstr>
      <vt:lpstr>Noise Tool</vt:lpstr>
      <vt:lpstr>Noise Tool</vt:lpstr>
      <vt:lpstr>Noise Tool</vt:lpstr>
      <vt:lpstr>Noise Tool</vt:lpstr>
      <vt:lpstr>Noise Tool</vt:lpstr>
      <vt:lpstr>CEMENT BOND LOG</vt:lpstr>
      <vt:lpstr>CBL</vt:lpstr>
      <vt:lpstr>CBL</vt:lpstr>
      <vt:lpstr>CBL</vt:lpstr>
      <vt:lpstr>CBL</vt:lpstr>
      <vt:lpstr>CBL</vt:lpstr>
      <vt:lpstr>CBL</vt:lpstr>
      <vt:lpstr>CBL</vt:lpstr>
      <vt:lpstr>CBL</vt:lpstr>
      <vt:lpstr>Production Logging Tool</vt:lpstr>
      <vt:lpstr>PLT</vt:lpstr>
      <vt:lpstr>PLT</vt:lpstr>
      <vt:lpstr>PLT</vt:lpstr>
      <vt:lpstr>PLT</vt:lpstr>
      <vt:lpstr>PLT</vt:lpstr>
      <vt:lpstr>Gas Condensate Well</vt:lpstr>
      <vt:lpstr>High Water Cut (WC) Wells</vt:lpstr>
      <vt:lpstr>Leak Detection</vt:lpstr>
      <vt:lpstr>PowerPoint Presentation</vt:lpstr>
      <vt:lpstr>Leak @ Bridge Plug </vt:lpstr>
      <vt:lpstr>Spinner Anomaly</vt:lpstr>
      <vt:lpstr>Spinner Anomaly</vt:lpstr>
      <vt:lpstr>PowerPoint Presentation</vt:lpstr>
      <vt:lpstr>PowerPoint Presentation</vt:lpstr>
      <vt:lpstr>Why need good Spinner data during Shut in Survey?</vt:lpstr>
      <vt:lpstr>Why need good Spinner data during Shut in Survey?</vt:lpstr>
      <vt:lpstr>How many good spinner passes needed?</vt:lpstr>
      <vt:lpstr>Why RIH &amp; POOH data need to share with Log Analyst?</vt:lpstr>
      <vt:lpstr>PowerPoint Presentation</vt:lpstr>
      <vt:lpstr>CONCLUSIONS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BOTTOM HOLE PRESSURE ANALYSIS GUIDELINES</dc:title>
  <dc:creator>Nurul Aida Jamiah Mohd Shari</dc:creator>
  <cp:lastModifiedBy>Baby Cintami Massauge Abdullah</cp:lastModifiedBy>
  <cp:revision>58</cp:revision>
  <dcterms:created xsi:type="dcterms:W3CDTF">2016-01-05T01:02:55Z</dcterms:created>
  <dcterms:modified xsi:type="dcterms:W3CDTF">2016-02-23T08:41:41Z</dcterms:modified>
</cp:coreProperties>
</file>