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331" r:id="rId3"/>
    <p:sldId id="332" r:id="rId4"/>
    <p:sldId id="334" r:id="rId5"/>
    <p:sldId id="335" r:id="rId6"/>
    <p:sldId id="336" r:id="rId7"/>
    <p:sldId id="337" r:id="rId8"/>
    <p:sldId id="338" r:id="rId9"/>
    <p:sldId id="339" r:id="rId10"/>
    <p:sldId id="340" r:id="rId11"/>
    <p:sldId id="341" r:id="rId12"/>
    <p:sldId id="342" r:id="rId13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266C"/>
    <a:srgbClr val="FFCA08"/>
    <a:srgbClr val="ECECEC"/>
    <a:srgbClr val="E877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250" autoAdjust="0"/>
    <p:restoredTop sz="94660"/>
  </p:normalViewPr>
  <p:slideViewPr>
    <p:cSldViewPr snapToGrid="0">
      <p:cViewPr varScale="1">
        <p:scale>
          <a:sx n="69" d="100"/>
          <a:sy n="69" d="100"/>
        </p:scale>
        <p:origin x="93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F026AF-B3C2-4439-9F80-1527599B2DB5}" type="datetimeFigureOut">
              <a:rPr lang="en-GB" smtClean="0"/>
              <a:t>09/07/2023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88D012-7168-42DE-BBB0-118D861783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1241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CAAE47-CEF8-486C-891D-48A56D08C25B}" type="datetimeFigureOut">
              <a:rPr lang="en-MY" smtClean="0"/>
              <a:t>9/7/2023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33743-F501-4DCB-8B68-7F1C1856662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285407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96"/>
          <a:stretch/>
        </p:blipFill>
        <p:spPr>
          <a:xfrm>
            <a:off x="0" y="0"/>
            <a:ext cx="12192000" cy="5582653"/>
          </a:xfrm>
          <a:prstGeom prst="flowChartDocumen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26165" y="3008244"/>
            <a:ext cx="6450495" cy="1779506"/>
          </a:xfrm>
        </p:spPr>
        <p:txBody>
          <a:bodyPr anchor="b">
            <a:normAutofit/>
          </a:bodyPr>
          <a:lstStyle>
            <a:lvl1pPr algn="ctr">
              <a:defRPr sz="4400">
                <a:solidFill>
                  <a:srgbClr val="70266C"/>
                </a:solidFill>
              </a:defRPr>
            </a:lvl1pPr>
          </a:lstStyle>
          <a:p>
            <a:r>
              <a:rPr lang="en-US" dirty="0"/>
              <a:t>PRESENTATION TITLE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6165" y="4879825"/>
            <a:ext cx="6450495" cy="1017393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70266C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 Title</a:t>
            </a:r>
          </a:p>
          <a:p>
            <a:r>
              <a:rPr lang="en-US" dirty="0"/>
              <a:t>Date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8B7B9-5B66-4A1B-A7BC-DADE82892A3A}" type="datetimeFigureOut">
              <a:rPr lang="en-GB" smtClean="0"/>
              <a:t>09/07/2023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B1902-3B37-48F1-BBB3-719CDF1D0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69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51" b="26853"/>
          <a:stretch/>
        </p:blipFill>
        <p:spPr>
          <a:xfrm>
            <a:off x="0" y="-14347"/>
            <a:ext cx="12192000" cy="941999"/>
          </a:xfrm>
          <a:prstGeom prst="flowChartDocumen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3565"/>
            <a:ext cx="10515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8B7B9-5B66-4A1B-A7BC-DADE82892A3A}" type="datetimeFigureOut">
              <a:rPr lang="en-GB" smtClean="0"/>
              <a:t>09/07/2023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B1902-3B37-48F1-BBB3-719CDF1D061C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8443" y="6450374"/>
            <a:ext cx="2407901" cy="407626"/>
          </a:xfrm>
          <a:prstGeom prst="rect">
            <a:avLst/>
          </a:prstGeom>
        </p:spPr>
      </p:pic>
      <p:grpSp>
        <p:nvGrpSpPr>
          <p:cNvPr id="12" name="Group 11"/>
          <p:cNvGrpSpPr/>
          <p:nvPr userDrawn="1"/>
        </p:nvGrpSpPr>
        <p:grpSpPr>
          <a:xfrm>
            <a:off x="119298" y="5950226"/>
            <a:ext cx="1020390" cy="884571"/>
            <a:chOff x="10615018" y="5601769"/>
            <a:chExt cx="1515258" cy="1260733"/>
          </a:xfrm>
        </p:grpSpPr>
        <p:pic>
          <p:nvPicPr>
            <p:cNvPr id="10" name="Picture 9"/>
            <p:cNvPicPr>
              <a:picLocks noChangeAspect="1"/>
            </p:cNvPicPr>
            <p:nvPr userDrawn="1"/>
          </p:nvPicPr>
          <p:blipFill rotWithShape="1">
            <a:blip r:embed="rId4">
              <a:lum bright="96000"/>
            </a:blip>
            <a:srcRect l="22511" t="16004" r="22360" b="34597"/>
            <a:stretch/>
          </p:blipFill>
          <p:spPr>
            <a:xfrm>
              <a:off x="10615018" y="5601769"/>
              <a:ext cx="1395990" cy="116638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93268" y="6064768"/>
              <a:ext cx="1437008" cy="797734"/>
            </a:xfrm>
            <a:prstGeom prst="rect">
              <a:avLst/>
            </a:prstGeom>
          </p:spPr>
        </p:pic>
      </p:grpSp>
      <p:cxnSp>
        <p:nvCxnSpPr>
          <p:cNvPr id="14" name="Straight Connector 13"/>
          <p:cNvCxnSpPr/>
          <p:nvPr userDrawn="1"/>
        </p:nvCxnSpPr>
        <p:spPr>
          <a:xfrm>
            <a:off x="2002972" y="6637596"/>
            <a:ext cx="7474843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44826" y="108997"/>
            <a:ext cx="10515600" cy="680325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34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51" b="26853"/>
          <a:stretch/>
        </p:blipFill>
        <p:spPr>
          <a:xfrm>
            <a:off x="0" y="-14347"/>
            <a:ext cx="12192000" cy="941999"/>
          </a:xfrm>
          <a:prstGeom prst="flowChartDocumen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328323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328323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8B7B9-5B66-4A1B-A7BC-DADE82892A3A}" type="datetimeFigureOut">
              <a:rPr lang="en-GB" smtClean="0"/>
              <a:t>09/07/2023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B1902-3B37-48F1-BBB3-719CDF1D061C}" type="slidenum">
              <a:rPr lang="en-GB" smtClean="0"/>
              <a:t>‹#›</a:t>
            </a:fld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8443" y="6450374"/>
            <a:ext cx="2407901" cy="407626"/>
          </a:xfrm>
          <a:prstGeom prst="rect">
            <a:avLst/>
          </a:prstGeom>
        </p:spPr>
      </p:pic>
      <p:cxnSp>
        <p:nvCxnSpPr>
          <p:cNvPr id="22" name="Straight Connector 21"/>
          <p:cNvCxnSpPr/>
          <p:nvPr userDrawn="1"/>
        </p:nvCxnSpPr>
        <p:spPr>
          <a:xfrm>
            <a:off x="2002972" y="6637596"/>
            <a:ext cx="7474843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844826" y="92955"/>
            <a:ext cx="10515600" cy="680325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119298" y="5950226"/>
            <a:ext cx="1020390" cy="884571"/>
            <a:chOff x="10615018" y="5601769"/>
            <a:chExt cx="1515258" cy="1260733"/>
          </a:xfrm>
        </p:grpSpPr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4">
              <a:lum bright="96000"/>
            </a:blip>
            <a:srcRect l="22511" t="16004" r="22360" b="34597"/>
            <a:stretch/>
          </p:blipFill>
          <p:spPr>
            <a:xfrm>
              <a:off x="10615018" y="5601769"/>
              <a:ext cx="1395990" cy="116638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20" name="Picture 19"/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93268" y="6064768"/>
              <a:ext cx="1437008" cy="7977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64986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51" b="26853"/>
          <a:stretch/>
        </p:blipFill>
        <p:spPr>
          <a:xfrm>
            <a:off x="0" y="-14347"/>
            <a:ext cx="12192000" cy="941999"/>
          </a:xfrm>
          <a:prstGeom prst="flowChartDocumen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023525"/>
            <a:ext cx="10515600" cy="43513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8B7B9-5B66-4A1B-A7BC-DADE82892A3A}" type="datetimeFigureOut">
              <a:rPr lang="en-GB" smtClean="0"/>
              <a:t>09/07/2023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B1902-3B37-48F1-BBB3-719CDF1D061C}" type="slidenum">
              <a:rPr lang="en-GB" smtClean="0"/>
              <a:t>‹#›</a:t>
            </a:fld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8443" y="6450374"/>
            <a:ext cx="2407901" cy="407626"/>
          </a:xfrm>
          <a:prstGeom prst="rect">
            <a:avLst/>
          </a:prstGeom>
        </p:spPr>
      </p:pic>
      <p:cxnSp>
        <p:nvCxnSpPr>
          <p:cNvPr id="22" name="Straight Connector 21"/>
          <p:cNvCxnSpPr/>
          <p:nvPr userDrawn="1"/>
        </p:nvCxnSpPr>
        <p:spPr>
          <a:xfrm>
            <a:off x="2002972" y="6637596"/>
            <a:ext cx="7474843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44826" y="108997"/>
            <a:ext cx="10515600" cy="680325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grpSp>
        <p:nvGrpSpPr>
          <p:cNvPr id="17" name="Group 16"/>
          <p:cNvGrpSpPr/>
          <p:nvPr userDrawn="1"/>
        </p:nvGrpSpPr>
        <p:grpSpPr>
          <a:xfrm>
            <a:off x="119298" y="5950226"/>
            <a:ext cx="1020390" cy="884571"/>
            <a:chOff x="10615018" y="5601769"/>
            <a:chExt cx="1515258" cy="1260733"/>
          </a:xfrm>
        </p:grpSpPr>
        <p:pic>
          <p:nvPicPr>
            <p:cNvPr id="18" name="Picture 17"/>
            <p:cNvPicPr>
              <a:picLocks noChangeAspect="1"/>
            </p:cNvPicPr>
            <p:nvPr userDrawn="1"/>
          </p:nvPicPr>
          <p:blipFill rotWithShape="1">
            <a:blip r:embed="rId4">
              <a:lum bright="96000"/>
            </a:blip>
            <a:srcRect l="22511" t="16004" r="22360" b="34597"/>
            <a:stretch/>
          </p:blipFill>
          <p:spPr>
            <a:xfrm>
              <a:off x="10615018" y="5601769"/>
              <a:ext cx="1395990" cy="116638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Picture 18"/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93268" y="6064768"/>
              <a:ext cx="1437008" cy="7977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50880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72656" y="333042"/>
            <a:ext cx="9019674" cy="8510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TITLE 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44061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Text 1</a:t>
            </a:r>
          </a:p>
          <a:p>
            <a:pPr lvl="1"/>
            <a:r>
              <a:rPr lang="en-US" dirty="0"/>
              <a:t>Sub Text</a:t>
            </a:r>
          </a:p>
          <a:p>
            <a:pPr lvl="2"/>
            <a:r>
              <a:rPr lang="en-US" dirty="0"/>
              <a:t>Sub </a:t>
            </a:r>
            <a:r>
              <a:rPr lang="en-US" dirty="0" err="1"/>
              <a:t>sub</a:t>
            </a:r>
            <a:r>
              <a:rPr lang="en-US" dirty="0"/>
              <a:t> text</a:t>
            </a:r>
          </a:p>
          <a:p>
            <a:pPr lvl="3"/>
            <a:r>
              <a:rPr lang="en-US" dirty="0"/>
              <a:t>Sub </a:t>
            </a:r>
            <a:r>
              <a:rPr lang="en-US" dirty="0" err="1"/>
              <a:t>sub</a:t>
            </a:r>
            <a:r>
              <a:rPr lang="en-US" dirty="0"/>
              <a:t> </a:t>
            </a:r>
            <a:r>
              <a:rPr lang="en-US" dirty="0" err="1"/>
              <a:t>sub</a:t>
            </a:r>
            <a:r>
              <a:rPr lang="en-US" dirty="0"/>
              <a:t> text</a:t>
            </a:r>
          </a:p>
          <a:p>
            <a:pPr lvl="4"/>
            <a:r>
              <a:rPr lang="en-US" dirty="0"/>
              <a:t>Sub </a:t>
            </a:r>
            <a:r>
              <a:rPr lang="en-US" dirty="0" err="1"/>
              <a:t>sub</a:t>
            </a:r>
            <a:r>
              <a:rPr lang="en-US" dirty="0"/>
              <a:t> </a:t>
            </a:r>
            <a:r>
              <a:rPr lang="en-US" dirty="0" err="1"/>
              <a:t>sub</a:t>
            </a:r>
            <a:r>
              <a:rPr lang="en-US" dirty="0"/>
              <a:t> </a:t>
            </a:r>
            <a:r>
              <a:rPr lang="en-US" dirty="0" err="1"/>
              <a:t>sub</a:t>
            </a:r>
            <a:r>
              <a:rPr lang="en-US" dirty="0"/>
              <a:t> text</a:t>
            </a:r>
          </a:p>
          <a:p>
            <a:pPr lvl="0"/>
            <a:r>
              <a:rPr lang="en-US" dirty="0"/>
              <a:t>Text 2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58B7B9-5B66-4A1B-A7BC-DADE82892A3A}" type="datetimeFigureOut">
              <a:rPr lang="en-GB" smtClean="0"/>
              <a:t>09/07/2023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BB1902-3B37-48F1-BBB3-719CDF1D0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59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8" r:id="rId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 spc="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Courier New" panose="02070309020205020404" pitchFamily="49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Ø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type="subTitle" idx="1"/>
          </p:nvPr>
        </p:nvSpPr>
        <p:spPr>
          <a:xfrm>
            <a:off x="9005810" y="6072480"/>
            <a:ext cx="3039768" cy="620420"/>
          </a:xfrm>
        </p:spPr>
        <p:txBody>
          <a:bodyPr>
            <a:noAutofit/>
          </a:bodyPr>
          <a:lstStyle/>
          <a:p>
            <a:r>
              <a:rPr lang="en-MY" sz="1400" b="1" dirty="0">
                <a:latin typeface="Arial" panose="020B0604020202020204" pitchFamily="34" charset="0"/>
                <a:cs typeface="Arial" panose="020B0604020202020204" pitchFamily="34" charset="0"/>
              </a:rPr>
              <a:t>DIMENSION BID</a:t>
            </a:r>
          </a:p>
          <a:p>
            <a:r>
              <a:rPr lang="en-MY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M. Ameerul Zaeem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06611" y="2093994"/>
            <a:ext cx="10978778" cy="1779506"/>
          </a:xfrm>
        </p:spPr>
        <p:txBody>
          <a:bodyPr>
            <a:normAutofit/>
          </a:bodyPr>
          <a:lstStyle/>
          <a:p>
            <a:r>
              <a:rPr lang="en-US" sz="6000" dirty="0"/>
              <a:t>Offshore Debrief / Technical Sharing</a:t>
            </a:r>
            <a:endParaRPr lang="ms-MY" sz="6000" dirty="0"/>
          </a:p>
        </p:txBody>
      </p:sp>
    </p:spTree>
    <p:extLst>
      <p:ext uri="{BB962C8B-B14F-4D97-AF65-F5344CB8AC3E}">
        <p14:creationId xmlns:p14="http://schemas.microsoft.com/office/powerpoint/2010/main" val="102571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DF667D1-FDC9-700B-711B-EAB1D39FF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MY" sz="3600" dirty="0" err="1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Angsi</a:t>
            </a:r>
            <a:r>
              <a:rPr lang="en-MY" sz="3600" dirty="0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A-12S Summary</a:t>
            </a:r>
            <a:endParaRPr lang="en-MY" sz="3600" baseline="-25000" dirty="0">
              <a:solidFill>
                <a:srgbClr val="7026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A75E13D-596A-E6C9-24FE-39CF9913731E}"/>
              </a:ext>
            </a:extLst>
          </p:cNvPr>
          <p:cNvSpPr txBox="1">
            <a:spLocks/>
          </p:cNvSpPr>
          <p:nvPr/>
        </p:nvSpPr>
        <p:spPr>
          <a:xfrm>
            <a:off x="72036" y="943715"/>
            <a:ext cx="8374849" cy="4970569"/>
          </a:xfrm>
          <a:prstGeom prst="rect">
            <a:avLst/>
          </a:prstGeom>
        </p:spPr>
        <p:txBody>
          <a:bodyPr vert="horz" wrap="square" lIns="91440" tIns="45720" rIns="91440" bIns="45720" numCol="1" spcCol="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None/>
              <a:defRPr sz="1600" b="1" i="0" kern="1200">
                <a:solidFill>
                  <a:srgbClr val="00B1A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600" kern="1200">
                <a:solidFill>
                  <a:srgbClr val="3C383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CT Operation Duration: 30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Days (19 March till </a:t>
            </a:r>
            <a:r>
              <a:rPr lang="en-US" sz="1800" dirty="0">
                <a:solidFill>
                  <a:schemeClr val="tx1"/>
                </a:solidFill>
              </a:rPr>
              <a:t>17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April 2023)</a:t>
            </a:r>
          </a:p>
          <a:p>
            <a:pPr lvl="1" indent="-288000">
              <a:buFont typeface="Wingdings" panose="05000000000000000000" pitchFamily="2" charset="2"/>
              <a:buChar char="Ø"/>
            </a:pPr>
            <a:r>
              <a:rPr lang="en-US" sz="1800" dirty="0" err="1"/>
              <a:t>Angsi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/>
              <a:t>A-12S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 - Well Diagnosis with Camera Run</a:t>
            </a:r>
            <a:endParaRPr lang="en-US" sz="1800" b="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Operation start on 4</a:t>
            </a:r>
            <a:r>
              <a:rPr lang="en-US" b="0" baseline="30000" dirty="0">
                <a:solidFill>
                  <a:schemeClr val="tx1"/>
                </a:solidFill>
              </a:rPr>
              <a:t>th</a:t>
            </a:r>
            <a:r>
              <a:rPr lang="en-US" b="0" dirty="0">
                <a:solidFill>
                  <a:schemeClr val="tx1"/>
                </a:solidFill>
              </a:rPr>
              <a:t> April once PCE &amp; Jacking Frame rig up on Well A-12S after complete slickline activity (Retrieve PXX Plug)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Operation complete on 17</a:t>
            </a:r>
            <a:r>
              <a:rPr lang="en-US" b="0" baseline="30000" dirty="0">
                <a:solidFill>
                  <a:schemeClr val="tx1"/>
                </a:solidFill>
              </a:rPr>
              <a:t>th</a:t>
            </a:r>
            <a:r>
              <a:rPr lang="en-US" b="0" dirty="0">
                <a:solidFill>
                  <a:schemeClr val="tx1"/>
                </a:solidFill>
              </a:rPr>
              <a:t> April once skid to A-24L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Actual Operation: 30 days, Planned Operation: 22 days</a:t>
            </a:r>
            <a:endParaRPr lang="en-US" b="0" dirty="0">
              <a:solidFill>
                <a:schemeClr val="tx1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B1A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B1A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B1A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5C6F5C-04FC-8BDF-8614-07F91E5A4F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001" y="2839466"/>
            <a:ext cx="7851277" cy="390953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53CD3F7-3EA8-AB6C-3FB3-B4C8FB3620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9243" y="3916120"/>
            <a:ext cx="3731075" cy="277392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CAC51BF-EDC8-9948-B00E-87D269039E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6278" y="789322"/>
            <a:ext cx="4063686" cy="266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109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63FBA435-2832-C2DB-D17D-F567D0B63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550" y="109538"/>
            <a:ext cx="10515600" cy="679450"/>
          </a:xfrm>
        </p:spPr>
        <p:txBody>
          <a:bodyPr>
            <a:normAutofit fontScale="90000"/>
          </a:bodyPr>
          <a:lstStyle/>
          <a:p>
            <a:pPr algn="l"/>
            <a:r>
              <a:rPr lang="en-MY" sz="3600" dirty="0" err="1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Angsi</a:t>
            </a:r>
            <a:r>
              <a:rPr lang="en-MY" sz="3600" dirty="0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A-12S – Objective &amp; </a:t>
            </a:r>
            <a:br>
              <a:rPr lang="en-MY" sz="3600" dirty="0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MY" sz="3600" dirty="0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Scope of Work</a:t>
            </a:r>
            <a:endParaRPr lang="en-MY" sz="3600" baseline="-25000" dirty="0">
              <a:solidFill>
                <a:srgbClr val="7026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0C4150E-CC33-9580-8AC9-8AB70A08E87D}"/>
              </a:ext>
            </a:extLst>
          </p:cNvPr>
          <p:cNvSpPr txBox="1">
            <a:spLocks/>
          </p:cNvSpPr>
          <p:nvPr/>
        </p:nvSpPr>
        <p:spPr>
          <a:xfrm>
            <a:off x="72037" y="943715"/>
            <a:ext cx="6231781" cy="4986029"/>
          </a:xfrm>
          <a:prstGeom prst="rect">
            <a:avLst/>
          </a:prstGeom>
        </p:spPr>
        <p:txBody>
          <a:bodyPr vert="horz" wrap="square" lIns="91440" tIns="45720" rIns="91440" bIns="45720" numCol="1" spcCol="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None/>
              <a:defRPr sz="1600" b="1" i="0" kern="1200">
                <a:solidFill>
                  <a:srgbClr val="00B1A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600" kern="1200">
                <a:solidFill>
                  <a:srgbClr val="3C383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-288000">
              <a:buFont typeface="Wingdings" panose="05000000000000000000" pitchFamily="2" charset="2"/>
              <a:buChar char="Ø"/>
            </a:pPr>
            <a:r>
              <a:rPr lang="en-US" sz="1800" b="1" dirty="0"/>
              <a:t>Objectives:</a:t>
            </a:r>
            <a:endParaRPr lang="en-US" sz="1800" b="1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To confirm the top of Top of tubing cut / PXN plug condition (3,049m MDDF)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To perform acid stimulation on I-68 zone</a:t>
            </a:r>
          </a:p>
          <a:p>
            <a:pPr lvl="1" indent="-288000">
              <a:buFont typeface="Wingdings" panose="05000000000000000000" pitchFamily="2" charset="2"/>
              <a:buChar char="Ø"/>
            </a:pPr>
            <a:r>
              <a:rPr lang="en-US" sz="1800" b="1" dirty="0"/>
              <a:t>Scope of Work:</a:t>
            </a:r>
            <a:endParaRPr lang="en-US" sz="1800" b="1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0" dirty="0">
              <a:solidFill>
                <a:schemeClr val="tx1"/>
              </a:solidFill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B1A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B1A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B1A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01E905E1-6A5C-7258-3812-A930CAC359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346321"/>
              </p:ext>
            </p:extLst>
          </p:nvPr>
        </p:nvGraphicFramePr>
        <p:xfrm>
          <a:off x="352363" y="2520757"/>
          <a:ext cx="5671128" cy="34290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50837">
                  <a:extLst>
                    <a:ext uri="{9D8B030D-6E8A-4147-A177-3AD203B41FA5}">
                      <a16:colId xmlns:a16="http://schemas.microsoft.com/office/drawing/2014/main" val="3520996256"/>
                    </a:ext>
                  </a:extLst>
                </a:gridCol>
                <a:gridCol w="3020291">
                  <a:extLst>
                    <a:ext uri="{9D8B030D-6E8A-4147-A177-3AD203B41FA5}">
                      <a16:colId xmlns:a16="http://schemas.microsoft.com/office/drawing/2014/main" val="24372181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Actual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78371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Run#1: Drift Run Until TOF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Run#1: Drift Run Until TOF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3209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Run#2: Camera Logging Run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 err="1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Bullheading</a:t>
                      </a:r>
                      <a:r>
                        <a:rPr lang="en-MY" sz="16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Fill Up Well (2x Completion Volume)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84669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Run#3: Acid Stimulation on I-68 zone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Run#2: Camera Logging Run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53524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MY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Contingency Run: Hammering TOF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Contingency Run: Hammering TOF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92712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MY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Bullheading</a:t>
                      </a:r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SISQ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 err="1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Bullheading</a:t>
                      </a:r>
                      <a:r>
                        <a:rPr lang="en-MY" sz="16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Injectivity Test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88027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Run#3: Acid Stimulation on I-68 zone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955935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50E5ECFC-A858-4A8B-EC20-F136941B57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3817" y="-770"/>
            <a:ext cx="49725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459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2F0A12BB-02BA-4055-96A3-A45A13C04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550" y="109538"/>
            <a:ext cx="10515600" cy="679450"/>
          </a:xfrm>
        </p:spPr>
        <p:txBody>
          <a:bodyPr>
            <a:normAutofit/>
          </a:bodyPr>
          <a:lstStyle/>
          <a:p>
            <a:pPr algn="l"/>
            <a:r>
              <a:rPr lang="en-MY" sz="3600" dirty="0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Issues &amp; Challenges</a:t>
            </a:r>
            <a:endParaRPr lang="en-MY" sz="3600" baseline="-25000" dirty="0">
              <a:solidFill>
                <a:srgbClr val="7026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F23A8FB1-2CBC-BD69-B142-2AFC166E08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268705"/>
              </p:ext>
            </p:extLst>
          </p:nvPr>
        </p:nvGraphicFramePr>
        <p:xfrm>
          <a:off x="241300" y="964430"/>
          <a:ext cx="11506199" cy="57962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942488">
                  <a:extLst>
                    <a:ext uri="{9D8B030D-6E8A-4147-A177-3AD203B41FA5}">
                      <a16:colId xmlns:a16="http://schemas.microsoft.com/office/drawing/2014/main" val="2655932332"/>
                    </a:ext>
                  </a:extLst>
                </a:gridCol>
                <a:gridCol w="4026512">
                  <a:extLst>
                    <a:ext uri="{9D8B030D-6E8A-4147-A177-3AD203B41FA5}">
                      <a16:colId xmlns:a16="http://schemas.microsoft.com/office/drawing/2014/main" val="3386313220"/>
                    </a:ext>
                  </a:extLst>
                </a:gridCol>
                <a:gridCol w="5537199">
                  <a:extLst>
                    <a:ext uri="{9D8B030D-6E8A-4147-A177-3AD203B41FA5}">
                      <a16:colId xmlns:a16="http://schemas.microsoft.com/office/drawing/2014/main" val="1125266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Issues / </a:t>
                      </a:r>
                      <a:r>
                        <a:rPr lang="en-MY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Challanges</a:t>
                      </a:r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MY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Wayforward</a:t>
                      </a:r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/ Solution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1965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 Run#1: Drift Run until TOF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Return handling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 THP &gt; backpressure from header (280 psi), divert to production system.</a:t>
                      </a:r>
                    </a:p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 THP &lt; backpressure from header (280 psi), divert to CDV (low test </a:t>
                      </a:r>
                      <a:r>
                        <a:rPr lang="en-MY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sep</a:t>
                      </a:r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). If CDV full, water divert to Overboard &amp; oil divert to Surge Tank.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50827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MY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Bullheading</a:t>
                      </a:r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Fill Up Well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Pressure spike at early stage of pumping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arenR"/>
                      </a:pPr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Check Master Valve, Crown Valve &amp; Plug Valve position and ensure in open condition.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Check with WSS / DPIC on TRSV (SSSV) either in open / close position before any intervention activity.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2319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 Run#2: Camera Logging Run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Camera Nozzle </a:t>
                      </a:r>
                      <a:r>
                        <a:rPr lang="en-MY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stucked</a:t>
                      </a:r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at Single BOP profile for a few times during RIH due to end of nozzle design (flat surface).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Change the orientation of Single BOP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22661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Contingency Run: Hammering TOF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Chart understanding (Surface weight vs downhole weight).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highlight>
                            <a:srgbClr val="FFFF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Refer next slide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233110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pPr algn="ctr"/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 Run#3: Drift Run &amp; Acidizing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Dead volume confusion. Mixing 15% of HCl 80 </a:t>
                      </a:r>
                      <a:r>
                        <a:rPr lang="en-MY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bbls</a:t>
                      </a:r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but pump into well only 74 </a:t>
                      </a:r>
                      <a:r>
                        <a:rPr lang="en-MY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bbls</a:t>
                      </a:r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Dead volume (additional volume left inside Tank) is important to avoid loss prime during pumping.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006247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Sampling point &amp; injection point.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Must have at least 2 sampling point where injection point (Soda ash) is in between to compare pH before &amp; after neutralize the acid.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16367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4057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2F0A12BB-02BA-4055-96A3-A45A13C04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550" y="109538"/>
            <a:ext cx="10515600" cy="679450"/>
          </a:xfrm>
        </p:spPr>
        <p:txBody>
          <a:bodyPr>
            <a:normAutofit/>
          </a:bodyPr>
          <a:lstStyle/>
          <a:p>
            <a:pPr algn="l"/>
            <a:r>
              <a:rPr lang="en-MY" sz="3600" dirty="0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Surface Weight Vs Downhole Weight</a:t>
            </a:r>
            <a:endParaRPr lang="en-MY" sz="3600" baseline="-25000" dirty="0">
              <a:solidFill>
                <a:srgbClr val="7026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B8A330-B589-819B-009B-1F10A410D9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1037"/>
          <a:stretch/>
        </p:blipFill>
        <p:spPr>
          <a:xfrm>
            <a:off x="0" y="917759"/>
            <a:ext cx="4763755" cy="454093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844E1DE-6166-5990-F872-AB08A70E62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3755" y="1264122"/>
            <a:ext cx="7367360" cy="3695805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C2CF252-4B11-7EA4-7074-E659D4811F89}"/>
              </a:ext>
            </a:extLst>
          </p:cNvPr>
          <p:cNvCxnSpPr>
            <a:cxnSpLocks/>
          </p:cNvCxnSpPr>
          <p:nvPr/>
        </p:nvCxnSpPr>
        <p:spPr>
          <a:xfrm flipV="1">
            <a:off x="1781175" y="1524000"/>
            <a:ext cx="0" cy="2981325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DBB784D6-27B5-30F9-1EF0-DC2F187FE262}"/>
              </a:ext>
            </a:extLst>
          </p:cNvPr>
          <p:cNvSpPr txBox="1"/>
          <p:nvPr/>
        </p:nvSpPr>
        <p:spPr>
          <a:xfrm>
            <a:off x="1381065" y="888055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1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3,900 </a:t>
            </a:r>
            <a:r>
              <a:rPr lang="en-MY" sz="12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lbf</a:t>
            </a:r>
            <a:endParaRPr lang="en-MY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3A1CC73-1B59-842B-DBD6-83E1EAC7B4FC}"/>
              </a:ext>
            </a:extLst>
          </p:cNvPr>
          <p:cNvSpPr txBox="1"/>
          <p:nvPr/>
        </p:nvSpPr>
        <p:spPr>
          <a:xfrm>
            <a:off x="11330896" y="1385500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1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3,900 </a:t>
            </a:r>
            <a:r>
              <a:rPr lang="en-MY" sz="12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lbf</a:t>
            </a:r>
            <a:endParaRPr lang="en-MY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5DB8711-F0ED-E531-373E-6D700E68714A}"/>
              </a:ext>
            </a:extLst>
          </p:cNvPr>
          <p:cNvCxnSpPr>
            <a:cxnSpLocks/>
          </p:cNvCxnSpPr>
          <p:nvPr/>
        </p:nvCxnSpPr>
        <p:spPr>
          <a:xfrm flipV="1">
            <a:off x="9756775" y="2006600"/>
            <a:ext cx="0" cy="876300"/>
          </a:xfrm>
          <a:prstGeom prst="straightConnector1">
            <a:avLst/>
          </a:prstGeom>
          <a:ln w="19050">
            <a:solidFill>
              <a:srgbClr val="7030A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88A2F990-D232-C15B-A44C-DE0BE0175DE7}"/>
              </a:ext>
            </a:extLst>
          </p:cNvPr>
          <p:cNvCxnSpPr>
            <a:cxnSpLocks/>
            <a:stCxn id="11" idx="2"/>
          </p:cNvCxnSpPr>
          <p:nvPr/>
        </p:nvCxnSpPr>
        <p:spPr>
          <a:xfrm>
            <a:off x="11731006" y="1662499"/>
            <a:ext cx="0" cy="344101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D0C4CB7C-AD0A-7D48-2D44-A9530A706C5C}"/>
              </a:ext>
            </a:extLst>
          </p:cNvPr>
          <p:cNvCxnSpPr>
            <a:cxnSpLocks/>
          </p:cNvCxnSpPr>
          <p:nvPr/>
        </p:nvCxnSpPr>
        <p:spPr>
          <a:xfrm>
            <a:off x="5778500" y="2882900"/>
            <a:ext cx="3978275" cy="0"/>
          </a:xfrm>
          <a:prstGeom prst="straightConnector1">
            <a:avLst/>
          </a:prstGeom>
          <a:ln w="19050">
            <a:solidFill>
              <a:srgbClr val="70266C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B92DAAC2-6BF8-3590-A4DF-857E216C43E9}"/>
              </a:ext>
            </a:extLst>
          </p:cNvPr>
          <p:cNvSpPr txBox="1"/>
          <p:nvPr/>
        </p:nvSpPr>
        <p:spPr>
          <a:xfrm>
            <a:off x="9356665" y="1600054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12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3,150 </a:t>
            </a:r>
            <a:r>
              <a:rPr lang="en-MY" sz="12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lbf</a:t>
            </a:r>
            <a:endParaRPr lang="en-MY" sz="12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754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DF667D1-FDC9-700B-711B-EAB1D39FF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MY" sz="3600" dirty="0" err="1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Angsi</a:t>
            </a:r>
            <a:r>
              <a:rPr lang="en-MY" sz="3600" dirty="0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A-24L Summary</a:t>
            </a:r>
            <a:endParaRPr lang="en-MY" sz="3600" baseline="-25000" dirty="0">
              <a:solidFill>
                <a:srgbClr val="7026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A75E13D-596A-E6C9-24FE-39CF9913731E}"/>
              </a:ext>
            </a:extLst>
          </p:cNvPr>
          <p:cNvSpPr txBox="1">
            <a:spLocks/>
          </p:cNvSpPr>
          <p:nvPr/>
        </p:nvSpPr>
        <p:spPr>
          <a:xfrm>
            <a:off x="72036" y="943715"/>
            <a:ext cx="8374849" cy="4970569"/>
          </a:xfrm>
          <a:prstGeom prst="rect">
            <a:avLst/>
          </a:prstGeom>
        </p:spPr>
        <p:txBody>
          <a:bodyPr vert="horz" wrap="square" lIns="91440" tIns="45720" rIns="91440" bIns="45720" numCol="1" spcCol="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None/>
              <a:defRPr sz="1600" b="1" i="0" kern="1200">
                <a:solidFill>
                  <a:srgbClr val="00B1A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600" kern="1200">
                <a:solidFill>
                  <a:srgbClr val="3C383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CT Operation Duration: </a:t>
            </a:r>
            <a:r>
              <a:rPr lang="en-US" sz="1800" dirty="0">
                <a:solidFill>
                  <a:schemeClr val="tx1"/>
                </a:solidFill>
              </a:rPr>
              <a:t>6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Days (18 April till 23 April 2023)</a:t>
            </a:r>
          </a:p>
          <a:p>
            <a:pPr lvl="1" indent="-288000">
              <a:buFont typeface="Wingdings" panose="05000000000000000000" pitchFamily="2" charset="2"/>
              <a:buChar char="Ø"/>
            </a:pPr>
            <a:r>
              <a:rPr lang="en-US" sz="1800" dirty="0" err="1"/>
              <a:t>Angsi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/>
              <a:t>A-24L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 - Nitrogen Unloading</a:t>
            </a:r>
            <a:endParaRPr lang="en-US" sz="1800" b="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Operation start on 18</a:t>
            </a:r>
            <a:r>
              <a:rPr lang="en-US" b="0" baseline="30000" dirty="0">
                <a:solidFill>
                  <a:schemeClr val="tx1"/>
                </a:solidFill>
              </a:rPr>
              <a:t>th</a:t>
            </a:r>
            <a:r>
              <a:rPr lang="en-US" b="0" dirty="0">
                <a:solidFill>
                  <a:schemeClr val="tx1"/>
                </a:solidFill>
              </a:rPr>
              <a:t> April once PCE &amp; Jacking Frame rig up on Well A-24L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Operation complete on 23</a:t>
            </a:r>
            <a:r>
              <a:rPr lang="en-US" b="0" baseline="30000" dirty="0">
                <a:solidFill>
                  <a:schemeClr val="tx1"/>
                </a:solidFill>
              </a:rPr>
              <a:t>rd</a:t>
            </a:r>
            <a:r>
              <a:rPr lang="en-US" b="0" dirty="0">
                <a:solidFill>
                  <a:schemeClr val="tx1"/>
                </a:solidFill>
              </a:rPr>
              <a:t> April once CTU is fully rig down &amp; sailing to </a:t>
            </a:r>
            <a:r>
              <a:rPr lang="en-US" b="0" dirty="0" err="1">
                <a:solidFill>
                  <a:schemeClr val="tx1"/>
                </a:solidFill>
              </a:rPr>
              <a:t>Bekok</a:t>
            </a:r>
            <a:r>
              <a:rPr lang="en-US" b="0" dirty="0">
                <a:solidFill>
                  <a:schemeClr val="tx1"/>
                </a:solidFill>
              </a:rPr>
              <a:t> A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Actual Operation: </a:t>
            </a:r>
            <a:r>
              <a:rPr lang="en-US" dirty="0"/>
              <a:t>6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days, Planned Operation: 7 days</a:t>
            </a:r>
            <a:endParaRPr lang="en-US" b="0" dirty="0">
              <a:solidFill>
                <a:schemeClr val="tx1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B1A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B1A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B1A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150F7CE-AD40-6E5E-6385-DF9FA4DB53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84" y="2805055"/>
            <a:ext cx="7840136" cy="3109229"/>
          </a:xfrm>
          <a:prstGeom prst="rect">
            <a:avLst/>
          </a:prstGeom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B4DF77B9-8ECA-AD5B-D651-7386BC76A885}"/>
              </a:ext>
            </a:extLst>
          </p:cNvPr>
          <p:cNvCxnSpPr>
            <a:cxnSpLocks/>
          </p:cNvCxnSpPr>
          <p:nvPr/>
        </p:nvCxnSpPr>
        <p:spPr>
          <a:xfrm flipH="1" flipV="1">
            <a:off x="2070144" y="4819579"/>
            <a:ext cx="495256" cy="27312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39C0FC9C-0B43-F9F3-48BC-42FE7BFBC6CC}"/>
              </a:ext>
            </a:extLst>
          </p:cNvPr>
          <p:cNvSpPr txBox="1"/>
          <p:nvPr/>
        </p:nvSpPr>
        <p:spPr>
          <a:xfrm>
            <a:off x="2317772" y="5092700"/>
            <a:ext cx="10858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CT RUN#1</a:t>
            </a:r>
            <a:endParaRPr lang="en-MY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11D550F-7E84-6671-DA4A-257BB8B1E9CB}"/>
              </a:ext>
            </a:extLst>
          </p:cNvPr>
          <p:cNvCxnSpPr>
            <a:cxnSpLocks/>
          </p:cNvCxnSpPr>
          <p:nvPr/>
        </p:nvCxnSpPr>
        <p:spPr>
          <a:xfrm>
            <a:off x="983303" y="4956139"/>
            <a:ext cx="121641" cy="34694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AE1B979D-F2F7-6597-060F-DB7CE0E2E829}"/>
              </a:ext>
            </a:extLst>
          </p:cNvPr>
          <p:cNvSpPr txBox="1"/>
          <p:nvPr/>
        </p:nvSpPr>
        <p:spPr>
          <a:xfrm>
            <a:off x="688997" y="4711857"/>
            <a:ext cx="10858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Rig up on well</a:t>
            </a:r>
            <a:endParaRPr lang="en-MY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86E3055B-99AE-39A9-E9CE-1956F9B8438D}"/>
              </a:ext>
            </a:extLst>
          </p:cNvPr>
          <p:cNvCxnSpPr>
            <a:cxnSpLocks/>
          </p:cNvCxnSpPr>
          <p:nvPr/>
        </p:nvCxnSpPr>
        <p:spPr>
          <a:xfrm>
            <a:off x="3619500" y="3558540"/>
            <a:ext cx="555677" cy="9909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A86ED01-8ADC-35A5-80CA-3185D7BF116C}"/>
              </a:ext>
            </a:extLst>
          </p:cNvPr>
          <p:cNvSpPr txBox="1"/>
          <p:nvPr/>
        </p:nvSpPr>
        <p:spPr>
          <a:xfrm>
            <a:off x="2640155" y="3140741"/>
            <a:ext cx="15609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Received instruction from town to fully rig down</a:t>
            </a:r>
            <a:endParaRPr lang="en-MY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3153DFDE-4AE6-EEF8-7834-5A8BEB7703EA}"/>
              </a:ext>
            </a:extLst>
          </p:cNvPr>
          <p:cNvCxnSpPr>
            <a:cxnSpLocks/>
          </p:cNvCxnSpPr>
          <p:nvPr/>
        </p:nvCxnSpPr>
        <p:spPr>
          <a:xfrm flipV="1">
            <a:off x="5724524" y="3143250"/>
            <a:ext cx="571501" cy="51438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1BA08B72-7B37-64A0-CAD8-5C6D8D7B2787}"/>
              </a:ext>
            </a:extLst>
          </p:cNvPr>
          <p:cNvSpPr txBox="1"/>
          <p:nvPr/>
        </p:nvSpPr>
        <p:spPr>
          <a:xfrm>
            <a:off x="5229277" y="3634040"/>
            <a:ext cx="156099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Sailing to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Bekok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A</a:t>
            </a:r>
            <a:endParaRPr lang="en-MY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C3D9E5D-5043-3624-E98D-0E2EA0951C13}"/>
              </a:ext>
            </a:extLst>
          </p:cNvPr>
          <p:cNvSpPr txBox="1"/>
          <p:nvPr/>
        </p:nvSpPr>
        <p:spPr>
          <a:xfrm>
            <a:off x="3942852" y="4709246"/>
            <a:ext cx="25374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>
              <a:buFont typeface="Arial" panose="020B0604020202020204" pitchFamily="34" charset="0"/>
              <a:buChar char="•"/>
            </a:pPr>
            <a:r>
              <a:rPr lang="de-DE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day ahead schedule due to skip contingency CT run (Nitrogen Unloading) &amp; monitor well flowing during POOH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A0249712-A010-740F-E47F-F56EB6F63B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7855" y="1412085"/>
            <a:ext cx="4234145" cy="234506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DE69FF7-E1C3-57A4-8318-6EBC3498AC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7048" y="4111159"/>
            <a:ext cx="3737172" cy="1963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508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63FBA435-2832-C2DB-D17D-F567D0B63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550" y="109538"/>
            <a:ext cx="10515600" cy="679450"/>
          </a:xfrm>
        </p:spPr>
        <p:txBody>
          <a:bodyPr>
            <a:normAutofit fontScale="90000"/>
          </a:bodyPr>
          <a:lstStyle/>
          <a:p>
            <a:pPr algn="l"/>
            <a:r>
              <a:rPr lang="en-MY" sz="3600" dirty="0" err="1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Angsi</a:t>
            </a:r>
            <a:r>
              <a:rPr lang="en-MY" sz="3600" dirty="0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A-24L – Objective &amp; </a:t>
            </a:r>
            <a:br>
              <a:rPr lang="en-MY" sz="3600" dirty="0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MY" sz="3600" dirty="0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Scope of Work</a:t>
            </a:r>
            <a:endParaRPr lang="en-MY" sz="3600" baseline="-25000" dirty="0">
              <a:solidFill>
                <a:srgbClr val="7026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0C4150E-CC33-9580-8AC9-8AB70A08E87D}"/>
              </a:ext>
            </a:extLst>
          </p:cNvPr>
          <p:cNvSpPr txBox="1">
            <a:spLocks/>
          </p:cNvSpPr>
          <p:nvPr/>
        </p:nvSpPr>
        <p:spPr>
          <a:xfrm>
            <a:off x="72037" y="943715"/>
            <a:ext cx="6231781" cy="4986029"/>
          </a:xfrm>
          <a:prstGeom prst="rect">
            <a:avLst/>
          </a:prstGeom>
        </p:spPr>
        <p:txBody>
          <a:bodyPr vert="horz" wrap="square" lIns="91440" tIns="45720" rIns="91440" bIns="45720" numCol="1" spcCol="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None/>
              <a:defRPr sz="1600" b="1" i="0" kern="1200">
                <a:solidFill>
                  <a:srgbClr val="00B1A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600" kern="1200">
                <a:solidFill>
                  <a:srgbClr val="3C383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-288000">
              <a:buFont typeface="Wingdings" panose="05000000000000000000" pitchFamily="2" charset="2"/>
              <a:buChar char="Ø"/>
            </a:pPr>
            <a:r>
              <a:rPr lang="en-US" sz="1800" b="1" dirty="0"/>
              <a:t>Objectives:</a:t>
            </a:r>
            <a:endParaRPr lang="en-US" sz="1800" b="1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To perform well unloading via Coiled Tubing (CT) to unload liquid held up inside completion tubing until across I-100 Perf Interval.</a:t>
            </a:r>
          </a:p>
          <a:p>
            <a:pPr lvl="1" indent="-288000">
              <a:buFont typeface="Wingdings" panose="05000000000000000000" pitchFamily="2" charset="2"/>
              <a:buChar char="Ø"/>
            </a:pPr>
            <a:r>
              <a:rPr lang="en-US" sz="1800" b="1" dirty="0"/>
              <a:t>Scope of Work:</a:t>
            </a:r>
            <a:endParaRPr lang="en-US" sz="1800" b="1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0" dirty="0">
              <a:solidFill>
                <a:schemeClr val="tx1"/>
              </a:solidFill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B1A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B1A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B1A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01E905E1-6A5C-7258-3812-A930CAC359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0950720"/>
              </p:ext>
            </p:extLst>
          </p:nvPr>
        </p:nvGraphicFramePr>
        <p:xfrm>
          <a:off x="352363" y="2520757"/>
          <a:ext cx="5671128" cy="13208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50837">
                  <a:extLst>
                    <a:ext uri="{9D8B030D-6E8A-4147-A177-3AD203B41FA5}">
                      <a16:colId xmlns:a16="http://schemas.microsoft.com/office/drawing/2014/main" val="3520996256"/>
                    </a:ext>
                  </a:extLst>
                </a:gridCol>
                <a:gridCol w="3020291">
                  <a:extLst>
                    <a:ext uri="{9D8B030D-6E8A-4147-A177-3AD203B41FA5}">
                      <a16:colId xmlns:a16="http://schemas.microsoft.com/office/drawing/2014/main" val="24372181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Actual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78371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Run#1: Well Unloading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Run#1: Well Unloading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3209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Contingency Well Unloading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MY" sz="16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8466981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7B7EE2D8-FF6A-710B-4D34-2C10BFF19D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3817" y="0"/>
            <a:ext cx="4414983" cy="687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3989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2F0A12BB-02BA-4055-96A3-A45A13C04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550" y="109538"/>
            <a:ext cx="10515600" cy="679450"/>
          </a:xfrm>
        </p:spPr>
        <p:txBody>
          <a:bodyPr>
            <a:normAutofit/>
          </a:bodyPr>
          <a:lstStyle/>
          <a:p>
            <a:pPr algn="l"/>
            <a:r>
              <a:rPr lang="en-MY" sz="3600" dirty="0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Issues &amp; Challenges</a:t>
            </a:r>
            <a:endParaRPr lang="en-MY" sz="3600" baseline="-25000" dirty="0">
              <a:solidFill>
                <a:srgbClr val="7026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F23A8FB1-2CBC-BD69-B142-2AFC166E08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876050"/>
              </p:ext>
            </p:extLst>
          </p:nvPr>
        </p:nvGraphicFramePr>
        <p:xfrm>
          <a:off x="241300" y="964430"/>
          <a:ext cx="11506199" cy="17729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942488">
                  <a:extLst>
                    <a:ext uri="{9D8B030D-6E8A-4147-A177-3AD203B41FA5}">
                      <a16:colId xmlns:a16="http://schemas.microsoft.com/office/drawing/2014/main" val="2655932332"/>
                    </a:ext>
                  </a:extLst>
                </a:gridCol>
                <a:gridCol w="4026512">
                  <a:extLst>
                    <a:ext uri="{9D8B030D-6E8A-4147-A177-3AD203B41FA5}">
                      <a16:colId xmlns:a16="http://schemas.microsoft.com/office/drawing/2014/main" val="3386313220"/>
                    </a:ext>
                  </a:extLst>
                </a:gridCol>
                <a:gridCol w="5537199">
                  <a:extLst>
                    <a:ext uri="{9D8B030D-6E8A-4147-A177-3AD203B41FA5}">
                      <a16:colId xmlns:a16="http://schemas.microsoft.com/office/drawing/2014/main" val="1125266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Issues / </a:t>
                      </a:r>
                      <a:r>
                        <a:rPr lang="en-MY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Challanges</a:t>
                      </a:r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MY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Wayforward</a:t>
                      </a:r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/ Solution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196539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pPr algn="ctr"/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 Run#1: Well Unloading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Miscount volume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 liquid return at surface, divert return into Surge Tank to measure volume recovered.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508276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Return solid N2 gas at surface after 60 minutes at depth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RIH 300 ft deeper as per job program.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86954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0696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2F0A12BB-02BA-4055-96A3-A45A13C04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550" y="109538"/>
            <a:ext cx="10515600" cy="679450"/>
          </a:xfrm>
        </p:spPr>
        <p:txBody>
          <a:bodyPr>
            <a:normAutofit/>
          </a:bodyPr>
          <a:lstStyle/>
          <a:p>
            <a:pPr algn="l"/>
            <a:r>
              <a:rPr lang="en-MY" sz="3600" dirty="0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went wrong?</a:t>
            </a:r>
            <a:endParaRPr lang="en-MY" sz="3600" baseline="-25000" dirty="0">
              <a:solidFill>
                <a:srgbClr val="7026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077139-05C7-86EA-AA61-C65D825F97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644" y="993339"/>
            <a:ext cx="5773412" cy="575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427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2F0A12BB-02BA-4055-96A3-A45A13C04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550" y="109538"/>
            <a:ext cx="10515600" cy="679450"/>
          </a:xfrm>
        </p:spPr>
        <p:txBody>
          <a:bodyPr>
            <a:normAutofit/>
          </a:bodyPr>
          <a:lstStyle/>
          <a:p>
            <a:pPr algn="l"/>
            <a:r>
              <a:rPr lang="en-MY" sz="3600" dirty="0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Issues &amp; Challenges A-12S Tubing Cutter</a:t>
            </a:r>
            <a:endParaRPr lang="en-MY" sz="3600" baseline="-25000" dirty="0">
              <a:solidFill>
                <a:srgbClr val="7026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AF8A35B0-EF04-F518-38FC-0359D66A84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1204159"/>
              </p:ext>
            </p:extLst>
          </p:nvPr>
        </p:nvGraphicFramePr>
        <p:xfrm>
          <a:off x="241300" y="964430"/>
          <a:ext cx="11506199" cy="54305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942488">
                  <a:extLst>
                    <a:ext uri="{9D8B030D-6E8A-4147-A177-3AD203B41FA5}">
                      <a16:colId xmlns:a16="http://schemas.microsoft.com/office/drawing/2014/main" val="2655932332"/>
                    </a:ext>
                  </a:extLst>
                </a:gridCol>
                <a:gridCol w="6210912">
                  <a:extLst>
                    <a:ext uri="{9D8B030D-6E8A-4147-A177-3AD203B41FA5}">
                      <a16:colId xmlns:a16="http://schemas.microsoft.com/office/drawing/2014/main" val="3386313220"/>
                    </a:ext>
                  </a:extLst>
                </a:gridCol>
                <a:gridCol w="3352799">
                  <a:extLst>
                    <a:ext uri="{9D8B030D-6E8A-4147-A177-3AD203B41FA5}">
                      <a16:colId xmlns:a16="http://schemas.microsoft.com/office/drawing/2014/main" val="1125266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Issues / </a:t>
                      </a:r>
                      <a:r>
                        <a:rPr lang="en-MY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Challanges</a:t>
                      </a:r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MY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Wayforward</a:t>
                      </a:r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/ Solution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1965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 Run#1: Tubing Cut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 encounter HUD at X Nipple at 605.6 m / 1,987 ft MDDF. Several attempts made to pass thru HUD but fail to pass thru. POOH CT to surface &amp; observed the cutter was damaged &amp; found fine debris in nozzle due to suspect cutter was hang-up at X Nipple profile.</a:t>
                      </a:r>
                    </a:p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Flush CT string &amp; treating line, pig the CT string, fill up tubing volume &amp; purge CT with N2 to ensure no hydrostatic inside CT, place extra retainer &amp; wrapped to ensure the cutter is not opened prematurely, Isolate valve to CT &amp; line up to CT Annulus and pumping thru CT Annulus while RIH to lubricate between CT &amp; tubing wall.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50827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 Run#2: Tubing Cut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 encounter HUD at SSD#1 at 2,445.4 m / 8,757 ft MDDF. Several attempts were made to pass thru HUD and managed to reach TOF at 3,049.43 m / 10,005.18 ft MDDF. Once get approval at cutting depth 10,004 ft MDDF, initiate cutting operation. After 1 hour &amp; 15 minutes cutting operation, there was no significant indication that the tubing is fully cut. RIH &amp; tag top of fish to verify the tubing is fully cut &amp; no restriction at TOF depth. However, the TOF is still there. POOH CT to surface &amp; observed only one of the cutter was seen still intact and the other two cutter was damaged.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Reconfigure BHA by adding fixed stabilizer and retain the cutter with wire to avoid cutter from opened prematurely.</a:t>
                      </a:r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2319870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2DE5BF2B-C610-AD9F-17B3-13A919020F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4675" y="2343160"/>
            <a:ext cx="2928562" cy="17162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B32C5B-0C79-CA11-4E58-65DD057742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501" y="4607985"/>
            <a:ext cx="1606539" cy="2140477"/>
          </a:xfrm>
          <a:prstGeom prst="rect">
            <a:avLst/>
          </a:prstGeom>
        </p:spPr>
      </p:pic>
      <p:pic>
        <p:nvPicPr>
          <p:cNvPr id="6" name="Picture 5" descr="A close-up of a metal pole&#10;&#10;Description automatically generated with low confidence">
            <a:extLst>
              <a:ext uri="{FF2B5EF4-FFF2-40B4-BE49-F238E27FC236}">
                <a16:creationId xmlns:a16="http://schemas.microsoft.com/office/drawing/2014/main" id="{3C5D6312-A7B1-875F-D628-7B7FEAD6AE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73876" y="4915823"/>
            <a:ext cx="1451323" cy="1935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8510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2F0A12BB-02BA-4055-96A3-A45A13C04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550" y="109538"/>
            <a:ext cx="10515600" cy="679450"/>
          </a:xfrm>
        </p:spPr>
        <p:txBody>
          <a:bodyPr>
            <a:normAutofit/>
          </a:bodyPr>
          <a:lstStyle/>
          <a:p>
            <a:pPr algn="l"/>
            <a:r>
              <a:rPr lang="en-MY" sz="3600" dirty="0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Issues &amp; Challenges A-38 Milling</a:t>
            </a:r>
            <a:endParaRPr lang="en-MY" sz="3600" baseline="-25000" dirty="0">
              <a:solidFill>
                <a:srgbClr val="7026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AF8A35B0-EF04-F518-38FC-0359D66A84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2666778"/>
              </p:ext>
            </p:extLst>
          </p:nvPr>
        </p:nvGraphicFramePr>
        <p:xfrm>
          <a:off x="241300" y="964430"/>
          <a:ext cx="11506199" cy="39420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942488">
                  <a:extLst>
                    <a:ext uri="{9D8B030D-6E8A-4147-A177-3AD203B41FA5}">
                      <a16:colId xmlns:a16="http://schemas.microsoft.com/office/drawing/2014/main" val="2655932332"/>
                    </a:ext>
                  </a:extLst>
                </a:gridCol>
                <a:gridCol w="3124812">
                  <a:extLst>
                    <a:ext uri="{9D8B030D-6E8A-4147-A177-3AD203B41FA5}">
                      <a16:colId xmlns:a16="http://schemas.microsoft.com/office/drawing/2014/main" val="3386313220"/>
                    </a:ext>
                  </a:extLst>
                </a:gridCol>
                <a:gridCol w="6438899">
                  <a:extLst>
                    <a:ext uri="{9D8B030D-6E8A-4147-A177-3AD203B41FA5}">
                      <a16:colId xmlns:a16="http://schemas.microsoft.com/office/drawing/2014/main" val="1125266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Issues / </a:t>
                      </a:r>
                      <a:r>
                        <a:rPr lang="en-MY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Challanges</a:t>
                      </a:r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MY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Wayforward</a:t>
                      </a:r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/ Solution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196539"/>
                  </a:ext>
                </a:extLst>
              </a:tr>
              <a:tr h="370840">
                <a:tc rowSpan="4">
                  <a:txBody>
                    <a:bodyPr/>
                    <a:lstStyle/>
                    <a:p>
                      <a:pPr algn="ctr"/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 Run#1: Milling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Gas lift availability</a:t>
                      </a:r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arenR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Check PCP valve &amp; gas lift valve is not isolated.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Compare pressure gauge at PCP &amp; transmitter reading at CCR.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Check gas lift injection rate at CCR &amp; get WSS or DPIC to check.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508276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Lost return at surface during milling / cleanout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arenR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Pick up CT to safe depth or less deviation section depth (&lt;40 degree)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Keep pumping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Try to manipulate choke size first &amp; maintain at least 30 minutes then open a bit.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 return still gas, reduce or increase </a:t>
                      </a:r>
                      <a:r>
                        <a:rPr lang="en-US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pump rate.</a:t>
                      </a:r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>
                        <a:buAutoNum type="arabicParenR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Last resort, get approval from Toolman to intro Nitrified Fluid.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836326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Scale debris recovered at surface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Perform dissolution test with 15% HCl to check whether there is presence of calcite.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110260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n-MY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Differential Pressure Calculation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highlight>
                            <a:srgbClr val="FFFF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Refer next slide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13026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6236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2F0A12BB-02BA-4055-96A3-A45A13C04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550" y="109538"/>
            <a:ext cx="10515600" cy="679450"/>
          </a:xfrm>
        </p:spPr>
        <p:txBody>
          <a:bodyPr>
            <a:normAutofit/>
          </a:bodyPr>
          <a:lstStyle/>
          <a:p>
            <a:pPr algn="l"/>
            <a:r>
              <a:rPr lang="en-MY" sz="3600" dirty="0">
                <a:solidFill>
                  <a:srgbClr val="7026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Differential Pressure Calculation</a:t>
            </a:r>
            <a:endParaRPr lang="en-MY" sz="3600" baseline="-25000" dirty="0">
              <a:solidFill>
                <a:srgbClr val="7026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DF375A-A175-E54F-5746-F01119AA33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810" y="931586"/>
            <a:ext cx="7735380" cy="3953427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032B822-FBFE-F188-967B-ADE69832CDC8}"/>
              </a:ext>
            </a:extLst>
          </p:cNvPr>
          <p:cNvSpPr txBox="1">
            <a:spLocks/>
          </p:cNvSpPr>
          <p:nvPr/>
        </p:nvSpPr>
        <p:spPr>
          <a:xfrm>
            <a:off x="640810" y="5023124"/>
            <a:ext cx="8374849" cy="1212576"/>
          </a:xfrm>
          <a:prstGeom prst="rect">
            <a:avLst/>
          </a:prstGeom>
        </p:spPr>
        <p:txBody>
          <a:bodyPr vert="horz" wrap="square" lIns="91440" tIns="45720" rIns="91440" bIns="45720" numCol="1" spcCol="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None/>
              <a:defRPr sz="1600" b="1" i="0" kern="1200">
                <a:solidFill>
                  <a:srgbClr val="00B1A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600" kern="1200">
                <a:solidFill>
                  <a:srgbClr val="3C383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C. Pressure (Off Bottom) = 1,900 psi </a:t>
            </a:r>
          </a:p>
          <a:p>
            <a:pPr marL="0" indent="0">
              <a:buNone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</a:rPr>
              <a:t>C. Pressure (On Bottom) = 2,700 psi</a:t>
            </a: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Differential Pressure     </a:t>
            </a:r>
            <a:r>
              <a:rPr lang="en-US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2,700 – 1,900 psi</a:t>
            </a:r>
          </a:p>
          <a:p>
            <a:pPr marL="0" indent="0">
              <a:buNone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</a:rPr>
              <a:t>	                        = </a:t>
            </a: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</a:rPr>
              <a:t>800 psi</a:t>
            </a:r>
            <a:endParaRPr kumimoji="0" lang="en-US" i="0" u="none" strike="noStrike" kern="1200" cap="none" spc="0" normalizeH="0" baseline="0" noProof="0" dirty="0">
              <a:ln>
                <a:noFill/>
              </a:ln>
              <a:solidFill>
                <a:srgbClr val="00B1A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6BB80B-73BD-933E-5931-DAC3FFAB3D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9581775" y="791127"/>
            <a:ext cx="665537" cy="544457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Isosceles Triangle 7">
            <a:extLst>
              <a:ext uri="{FF2B5EF4-FFF2-40B4-BE49-F238E27FC236}">
                <a16:creationId xmlns:a16="http://schemas.microsoft.com/office/drawing/2014/main" id="{0E0B7BA0-D74C-7518-CF8E-CA1ECD2F89BA}"/>
              </a:ext>
            </a:extLst>
          </p:cNvPr>
          <p:cNvSpPr/>
          <p:nvPr/>
        </p:nvSpPr>
        <p:spPr>
          <a:xfrm rot="5400000">
            <a:off x="9698765" y="5890274"/>
            <a:ext cx="59609" cy="293589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E93196C7-E744-8DD2-0B69-6FD05B9FDB88}"/>
              </a:ext>
            </a:extLst>
          </p:cNvPr>
          <p:cNvSpPr/>
          <p:nvPr/>
        </p:nvSpPr>
        <p:spPr>
          <a:xfrm rot="5400000">
            <a:off x="9698765" y="5968338"/>
            <a:ext cx="59609" cy="293589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F4A9195E-60D6-4E0D-14C3-9714B08DBD10}"/>
              </a:ext>
            </a:extLst>
          </p:cNvPr>
          <p:cNvSpPr/>
          <p:nvPr/>
        </p:nvSpPr>
        <p:spPr>
          <a:xfrm rot="5400000">
            <a:off x="9698765" y="6038524"/>
            <a:ext cx="59609" cy="293589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9A68238F-3394-2167-42A2-288E9DDA1CCE}"/>
              </a:ext>
            </a:extLst>
          </p:cNvPr>
          <p:cNvSpPr/>
          <p:nvPr/>
        </p:nvSpPr>
        <p:spPr>
          <a:xfrm rot="16200000">
            <a:off x="10070713" y="5890274"/>
            <a:ext cx="59609" cy="293589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83409D35-3408-B3A7-6704-F0B14E78C0F8}"/>
              </a:ext>
            </a:extLst>
          </p:cNvPr>
          <p:cNvSpPr/>
          <p:nvPr/>
        </p:nvSpPr>
        <p:spPr>
          <a:xfrm rot="16200000">
            <a:off x="10070713" y="5968338"/>
            <a:ext cx="59609" cy="293589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F126C5CB-4D0F-3A56-D530-32CD44F13995}"/>
              </a:ext>
            </a:extLst>
          </p:cNvPr>
          <p:cNvSpPr/>
          <p:nvPr/>
        </p:nvSpPr>
        <p:spPr>
          <a:xfrm rot="16200000">
            <a:off x="10070713" y="6038524"/>
            <a:ext cx="59609" cy="293589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88F16247-431A-3C67-FEBA-BB8B1D418322}"/>
              </a:ext>
            </a:extLst>
          </p:cNvPr>
          <p:cNvCxnSpPr>
            <a:cxnSpLocks/>
          </p:cNvCxnSpPr>
          <p:nvPr/>
        </p:nvCxnSpPr>
        <p:spPr>
          <a:xfrm flipH="1">
            <a:off x="8826019" y="5614612"/>
            <a:ext cx="755756" cy="0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6FCA146C-C91A-18FA-DA00-C87AC9DADFA3}"/>
              </a:ext>
            </a:extLst>
          </p:cNvPr>
          <p:cNvSpPr txBox="1"/>
          <p:nvPr/>
        </p:nvSpPr>
        <p:spPr>
          <a:xfrm>
            <a:off x="7656609" y="5411583"/>
            <a:ext cx="12586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Off Bottom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BB0814B5-D6FF-8F9A-D537-A4CD504C5617}"/>
              </a:ext>
            </a:extLst>
          </p:cNvPr>
          <p:cNvCxnSpPr>
            <a:cxnSpLocks/>
          </p:cNvCxnSpPr>
          <p:nvPr/>
        </p:nvCxnSpPr>
        <p:spPr>
          <a:xfrm flipH="1">
            <a:off x="8835985" y="5988469"/>
            <a:ext cx="755756" cy="0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9168A9CF-AC98-B9B4-B4BC-1AF1E6A9421B}"/>
              </a:ext>
            </a:extLst>
          </p:cNvPr>
          <p:cNvSpPr txBox="1"/>
          <p:nvPr/>
        </p:nvSpPr>
        <p:spPr>
          <a:xfrm>
            <a:off x="7669433" y="5808256"/>
            <a:ext cx="12458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Bottom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5D11A07A-EB6A-0A01-D042-D8ED6FCD8CD8}"/>
              </a:ext>
            </a:extLst>
          </p:cNvPr>
          <p:cNvCxnSpPr>
            <a:cxnSpLocks/>
          </p:cNvCxnSpPr>
          <p:nvPr/>
        </p:nvCxnSpPr>
        <p:spPr>
          <a:xfrm>
            <a:off x="4569460" y="2859362"/>
            <a:ext cx="0" cy="1414345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Arc 26">
            <a:extLst>
              <a:ext uri="{FF2B5EF4-FFF2-40B4-BE49-F238E27FC236}">
                <a16:creationId xmlns:a16="http://schemas.microsoft.com/office/drawing/2014/main" id="{E9512525-7B5F-58A1-9CD3-96927EC67ABC}"/>
              </a:ext>
            </a:extLst>
          </p:cNvPr>
          <p:cNvSpPr/>
          <p:nvPr/>
        </p:nvSpPr>
        <p:spPr>
          <a:xfrm rot="171955">
            <a:off x="-987325" y="2762786"/>
            <a:ext cx="8596025" cy="768673"/>
          </a:xfrm>
          <a:prstGeom prst="arc">
            <a:avLst>
              <a:gd name="adj1" fmla="val 11326881"/>
              <a:gd name="adj2" fmla="val 20609703"/>
            </a:avLst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199743F-7B80-82A6-9A79-FAAAD9B05300}"/>
              </a:ext>
            </a:extLst>
          </p:cNvPr>
          <p:cNvSpPr txBox="1"/>
          <p:nvPr/>
        </p:nvSpPr>
        <p:spPr>
          <a:xfrm>
            <a:off x="4122592" y="4273707"/>
            <a:ext cx="7906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 psi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199D46E-77BE-B3B2-1204-4CD0CD1238E9}"/>
              </a:ext>
            </a:extLst>
          </p:cNvPr>
          <p:cNvSpPr txBox="1"/>
          <p:nvPr/>
        </p:nvSpPr>
        <p:spPr>
          <a:xfrm>
            <a:off x="10295991" y="5908483"/>
            <a:ext cx="7200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1600" b="1" dirty="0">
                <a:latin typeface="Arial" panose="020B0604020202020204" pitchFamily="34" charset="0"/>
                <a:cs typeface="Arial" panose="020B0604020202020204" pitchFamily="34" charset="0"/>
              </a:rPr>
              <a:t>Scale</a:t>
            </a:r>
          </a:p>
        </p:txBody>
      </p:sp>
    </p:spTree>
    <p:extLst>
      <p:ext uri="{BB962C8B-B14F-4D97-AF65-F5344CB8AC3E}">
        <p14:creationId xmlns:p14="http://schemas.microsoft.com/office/powerpoint/2010/main" val="24827120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runge 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6290</TotalTime>
  <Words>1162</Words>
  <Application>Microsoft Office PowerPoint</Application>
  <PresentationFormat>Widescreen</PresentationFormat>
  <Paragraphs>156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Courier New</vt:lpstr>
      <vt:lpstr>Wingdings</vt:lpstr>
      <vt:lpstr>Office Theme</vt:lpstr>
      <vt:lpstr>Offshore Debrief / Technical Sharing</vt:lpstr>
      <vt:lpstr>Angsi A-12S Summary</vt:lpstr>
      <vt:lpstr>Angsi A-12S – Objective &amp;  Scope of Work</vt:lpstr>
      <vt:lpstr>Issues &amp; Challenges</vt:lpstr>
      <vt:lpstr>Surface Weight Vs Downhole Weight</vt:lpstr>
      <vt:lpstr>Angsi A-24L Summary</vt:lpstr>
      <vt:lpstr>Angsi A-24L – Objective &amp;  Scope of Work</vt:lpstr>
      <vt:lpstr>Issues &amp; Challenges</vt:lpstr>
      <vt:lpstr>What went wrong?</vt:lpstr>
      <vt:lpstr>Issues &amp; Challenges A-12S Tubing Cutter</vt:lpstr>
      <vt:lpstr>Issues &amp; Challenges A-38 Milling</vt:lpstr>
      <vt:lpstr>Differential Pressure Calculation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Yee Han Kung</dc:creator>
  <cp:lastModifiedBy>zaeem</cp:lastModifiedBy>
  <cp:revision>13</cp:revision>
  <cp:lastPrinted>2015-05-29T05:23:28Z</cp:lastPrinted>
  <dcterms:created xsi:type="dcterms:W3CDTF">2015-05-05T06:34:25Z</dcterms:created>
  <dcterms:modified xsi:type="dcterms:W3CDTF">2023-07-09T01:09:52Z</dcterms:modified>
</cp:coreProperties>
</file>