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73" r:id="rId3"/>
    <p:sldId id="258" r:id="rId4"/>
    <p:sldId id="259" r:id="rId5"/>
    <p:sldId id="260" r:id="rId6"/>
    <p:sldId id="261" r:id="rId7"/>
    <p:sldId id="257" r:id="rId8"/>
    <p:sldId id="262" r:id="rId9"/>
    <p:sldId id="263" r:id="rId10"/>
    <p:sldId id="264" r:id="rId11"/>
    <p:sldId id="265" r:id="rId12"/>
    <p:sldId id="266" r:id="rId13"/>
    <p:sldId id="268" r:id="rId14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24">
          <p15:clr>
            <a:srgbClr val="A4A3A4"/>
          </p15:clr>
        </p15:guide>
        <p15:guide id="2" pos="2304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aby Cintami Massauge Abdullah" initials="BCMA" lastIdx="1" clrIdx="0">
    <p:extLst>
      <p:ext uri="{19B8F6BF-5375-455C-9EA6-DF929625EA0E}">
        <p15:presenceInfo xmlns:p15="http://schemas.microsoft.com/office/powerpoint/2012/main" userId="S-1-5-21-2287002678-1871025140-3424183010-1237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3842" autoAdjust="0"/>
  </p:normalViewPr>
  <p:slideViewPr>
    <p:cSldViewPr snapToGrid="0">
      <p:cViewPr varScale="1">
        <p:scale>
          <a:sx n="71" d="100"/>
          <a:sy n="71" d="100"/>
        </p:scale>
        <p:origin x="67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>
        <p:guide orient="horz" pos="3024"/>
        <p:guide pos="2304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CC82B51-52DE-47FB-9F65-D7109DE15C38}" type="doc">
      <dgm:prSet loTypeId="urn:microsoft.com/office/officeart/2005/8/layout/radial5" loCatId="relationship" qsTypeId="urn:microsoft.com/office/officeart/2005/8/quickstyle/3d2" qsCatId="3D" csTypeId="urn:microsoft.com/office/officeart/2005/8/colors/accent6_2" csCatId="accent6" phldr="1"/>
      <dgm:spPr/>
      <dgm:t>
        <a:bodyPr/>
        <a:lstStyle/>
        <a:p>
          <a:endParaRPr lang="ms-MY"/>
        </a:p>
      </dgm:t>
    </dgm:pt>
    <dgm:pt modelId="{30C1C92E-49ED-4BC2-923D-3F0793016AC3}">
      <dgm:prSet phldrT="[Text]"/>
      <dgm:spPr>
        <a:xfrm>
          <a:off x="3690193" y="2470496"/>
          <a:ext cx="1763613" cy="1763613"/>
        </a:xfrm>
        <a:prstGeom prst="ellipse">
          <a:avLst/>
        </a:prstGeom>
      </dgm:spPr>
      <dgm:t>
        <a:bodyPr/>
        <a:lstStyle/>
        <a:p>
          <a:r>
            <a:rPr lang="en-US" b="1" smtClean="0">
              <a:latin typeface="Calibri" panose="020F0502020204030204"/>
              <a:ea typeface="+mn-ea"/>
              <a:cs typeface="+mn-cs"/>
            </a:rPr>
            <a:t>NOISE TOOL (NTO) to HELP YOU</a:t>
          </a:r>
          <a:endParaRPr lang="ms-MY" dirty="0">
            <a:latin typeface="Calibri" panose="020F0502020204030204"/>
            <a:ea typeface="+mn-ea"/>
            <a:cs typeface="+mn-cs"/>
          </a:endParaRPr>
        </a:p>
      </dgm:t>
    </dgm:pt>
    <dgm:pt modelId="{167AF6DE-7707-433E-B89A-755B91D3392E}" type="parTrans" cxnId="{F825CAB4-5DD3-4362-AA57-C50A28D22ACD}">
      <dgm:prSet/>
      <dgm:spPr/>
      <dgm:t>
        <a:bodyPr/>
        <a:lstStyle/>
        <a:p>
          <a:endParaRPr lang="ms-MY"/>
        </a:p>
      </dgm:t>
    </dgm:pt>
    <dgm:pt modelId="{83868C63-D92D-4CC2-A1A9-45D235EAF2F8}" type="sibTrans" cxnId="{F825CAB4-5DD3-4362-AA57-C50A28D22ACD}">
      <dgm:prSet/>
      <dgm:spPr/>
      <dgm:t>
        <a:bodyPr/>
        <a:lstStyle/>
        <a:p>
          <a:endParaRPr lang="ms-MY"/>
        </a:p>
      </dgm:t>
    </dgm:pt>
    <dgm:pt modelId="{56BCAF1E-F845-42C2-B9B0-F5BB9E99D03D}">
      <dgm:prSet phldrT="[Text]"/>
      <dgm:spPr>
        <a:xfrm>
          <a:off x="3690193" y="3172"/>
          <a:ext cx="1763613" cy="1763613"/>
        </a:xfrm>
        <a:prstGeom prst="ellipse">
          <a:avLst/>
        </a:prstGeom>
      </dgm:spPr>
      <dgm:t>
        <a:bodyPr/>
        <a:lstStyle/>
        <a:p>
          <a:r>
            <a:rPr lang="ms-MY" dirty="0" smtClean="0">
              <a:latin typeface="Calibri" panose="020F0502020204030204"/>
              <a:ea typeface="+mn-ea"/>
              <a:cs typeface="+mn-cs"/>
            </a:rPr>
            <a:t>Evaluate flow profiles</a:t>
          </a:r>
          <a:endParaRPr lang="ms-MY" dirty="0">
            <a:latin typeface="Calibri" panose="020F0502020204030204"/>
            <a:ea typeface="+mn-ea"/>
            <a:cs typeface="+mn-cs"/>
          </a:endParaRPr>
        </a:p>
      </dgm:t>
    </dgm:pt>
    <dgm:pt modelId="{C51B1C53-1EDD-47A2-A94C-4861A18AB7EA}" type="parTrans" cxnId="{3AD3C82F-E5F7-42B7-BD53-8E427AA4ECCE}">
      <dgm:prSet/>
      <dgm:spPr>
        <a:xfrm rot="16200000">
          <a:off x="4385516" y="1829382"/>
          <a:ext cx="372967" cy="599628"/>
        </a:xfrm>
        <a:prstGeom prst="rightArrow">
          <a:avLst>
            <a:gd name="adj1" fmla="val 60000"/>
            <a:gd name="adj2" fmla="val 50000"/>
          </a:avLst>
        </a:prstGeom>
      </dgm:spPr>
      <dgm:t>
        <a:bodyPr/>
        <a:lstStyle/>
        <a:p>
          <a:endParaRPr lang="ms-MY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gm:t>
    </dgm:pt>
    <dgm:pt modelId="{BDCEA5C7-36A3-4FB7-80CC-91D25EF77D93}" type="sibTrans" cxnId="{3AD3C82F-E5F7-42B7-BD53-8E427AA4ECCE}">
      <dgm:prSet/>
      <dgm:spPr/>
      <dgm:t>
        <a:bodyPr/>
        <a:lstStyle/>
        <a:p>
          <a:endParaRPr lang="ms-MY"/>
        </a:p>
      </dgm:t>
    </dgm:pt>
    <dgm:pt modelId="{3D5DA874-EB8B-4018-881A-43C2660B372D}">
      <dgm:prSet phldrT="[Text]"/>
      <dgm:spPr>
        <a:xfrm>
          <a:off x="6036758" y="1708051"/>
          <a:ext cx="1763613" cy="1763613"/>
        </a:xfrm>
        <a:prstGeom prst="ellipse">
          <a:avLst/>
        </a:prstGeom>
      </dgm:spPr>
      <dgm:t>
        <a:bodyPr/>
        <a:lstStyle/>
        <a:p>
          <a:r>
            <a:rPr lang="en-US" smtClean="0">
              <a:latin typeface="Calibri" panose="020F0502020204030204"/>
              <a:ea typeface="+mn-ea"/>
              <a:cs typeface="+mn-cs"/>
            </a:rPr>
            <a:t>Locate channels behind a well case</a:t>
          </a:r>
          <a:endParaRPr lang="ms-MY" dirty="0">
            <a:latin typeface="Calibri" panose="020F0502020204030204"/>
            <a:ea typeface="+mn-ea"/>
            <a:cs typeface="+mn-cs"/>
          </a:endParaRPr>
        </a:p>
      </dgm:t>
    </dgm:pt>
    <dgm:pt modelId="{D7A70078-7EB2-4838-86C7-4690D8363F60}" type="parTrans" cxnId="{8BE681F0-3D21-4BB0-815E-1FBF6058C24D}">
      <dgm:prSet/>
      <dgm:spPr>
        <a:xfrm rot="20520000">
          <a:off x="5548760" y="2674528"/>
          <a:ext cx="372967" cy="599628"/>
        </a:xfrm>
        <a:prstGeom prst="rightArrow">
          <a:avLst>
            <a:gd name="adj1" fmla="val 60000"/>
            <a:gd name="adj2" fmla="val 50000"/>
          </a:avLst>
        </a:prstGeom>
      </dgm:spPr>
      <dgm:t>
        <a:bodyPr/>
        <a:lstStyle/>
        <a:p>
          <a:endParaRPr lang="ms-MY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gm:t>
    </dgm:pt>
    <dgm:pt modelId="{4CA95393-B4E7-4FAD-9F45-E2474E428517}" type="sibTrans" cxnId="{8BE681F0-3D21-4BB0-815E-1FBF6058C24D}">
      <dgm:prSet/>
      <dgm:spPr/>
      <dgm:t>
        <a:bodyPr/>
        <a:lstStyle/>
        <a:p>
          <a:endParaRPr lang="ms-MY"/>
        </a:p>
      </dgm:t>
    </dgm:pt>
    <dgm:pt modelId="{039ABE2F-70DE-4646-94B4-8F0B788C026D}">
      <dgm:prSet phldrT="[Text]"/>
      <dgm:spPr>
        <a:xfrm>
          <a:off x="2239936" y="4466604"/>
          <a:ext cx="1763613" cy="1763613"/>
        </a:xfrm>
        <a:prstGeom prst="ellipse">
          <a:avLst/>
        </a:prstGeom>
      </dgm:spPr>
      <dgm:t>
        <a:bodyPr/>
        <a:lstStyle/>
        <a:p>
          <a:r>
            <a:rPr lang="ms-MY" smtClean="0">
              <a:latin typeface="Calibri" panose="020F0502020204030204"/>
              <a:ea typeface="+mn-ea"/>
              <a:cs typeface="+mn-cs"/>
            </a:rPr>
            <a:t>Locate gas-liquid interfaces</a:t>
          </a:r>
          <a:endParaRPr lang="ms-MY" dirty="0">
            <a:latin typeface="Calibri" panose="020F0502020204030204"/>
            <a:ea typeface="+mn-ea"/>
            <a:cs typeface="+mn-cs"/>
          </a:endParaRPr>
        </a:p>
      </dgm:t>
    </dgm:pt>
    <dgm:pt modelId="{75D608CF-1B84-4D29-89BD-61C9D959AF9B}" type="parTrans" cxnId="{332A97C7-36A2-4F1B-B715-742E1E8F5A5C}">
      <dgm:prSet/>
      <dgm:spPr>
        <a:xfrm rot="7560000">
          <a:off x="3666592" y="4042003"/>
          <a:ext cx="372967" cy="599628"/>
        </a:xfrm>
        <a:prstGeom prst="rightArrow">
          <a:avLst>
            <a:gd name="adj1" fmla="val 60000"/>
            <a:gd name="adj2" fmla="val 50000"/>
          </a:avLst>
        </a:prstGeom>
      </dgm:spPr>
      <dgm:t>
        <a:bodyPr/>
        <a:lstStyle/>
        <a:p>
          <a:endParaRPr lang="ms-MY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gm:t>
    </dgm:pt>
    <dgm:pt modelId="{4B522F1E-944C-4B1B-AE3C-ADE57509CD4E}" type="sibTrans" cxnId="{332A97C7-36A2-4F1B-B715-742E1E8F5A5C}">
      <dgm:prSet/>
      <dgm:spPr/>
      <dgm:t>
        <a:bodyPr/>
        <a:lstStyle/>
        <a:p>
          <a:endParaRPr lang="ms-MY"/>
        </a:p>
      </dgm:t>
    </dgm:pt>
    <dgm:pt modelId="{36E1A209-2ACD-4818-B367-A3C318935A6B}">
      <dgm:prSet phldrT="[Text]"/>
      <dgm:spPr>
        <a:xfrm>
          <a:off x="1343628" y="1708051"/>
          <a:ext cx="1763613" cy="1763613"/>
        </a:xfrm>
        <a:prstGeom prst="ellipse">
          <a:avLst/>
        </a:prstGeom>
      </dgm:spPr>
      <dgm:t>
        <a:bodyPr/>
        <a:lstStyle/>
        <a:p>
          <a:r>
            <a:rPr lang="en-US" smtClean="0">
              <a:latin typeface="Calibri" panose="020F0502020204030204"/>
              <a:ea typeface="+mn-ea"/>
              <a:cs typeface="+mn-cs"/>
            </a:rPr>
            <a:t>Locate leaks in a well case</a:t>
          </a:r>
          <a:endParaRPr lang="ms-MY" dirty="0">
            <a:latin typeface="Calibri" panose="020F0502020204030204"/>
            <a:ea typeface="+mn-ea"/>
            <a:cs typeface="+mn-cs"/>
          </a:endParaRPr>
        </a:p>
      </dgm:t>
    </dgm:pt>
    <dgm:pt modelId="{CE362982-2454-4ED5-95C9-33DA3C03421E}" type="parTrans" cxnId="{883BC029-02BE-4983-8ADA-C9387E976519}">
      <dgm:prSet/>
      <dgm:spPr>
        <a:xfrm rot="11880000">
          <a:off x="3222272" y="2674528"/>
          <a:ext cx="372967" cy="599628"/>
        </a:xfrm>
        <a:prstGeom prst="rightArrow">
          <a:avLst>
            <a:gd name="adj1" fmla="val 60000"/>
            <a:gd name="adj2" fmla="val 50000"/>
          </a:avLst>
        </a:prstGeom>
      </dgm:spPr>
      <dgm:t>
        <a:bodyPr/>
        <a:lstStyle/>
        <a:p>
          <a:endParaRPr lang="ms-MY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gm:t>
    </dgm:pt>
    <dgm:pt modelId="{E7B242F3-522C-4DEC-BA2F-73F58F036FD3}" type="sibTrans" cxnId="{883BC029-02BE-4983-8ADA-C9387E976519}">
      <dgm:prSet/>
      <dgm:spPr/>
      <dgm:t>
        <a:bodyPr/>
        <a:lstStyle/>
        <a:p>
          <a:endParaRPr lang="ms-MY"/>
        </a:p>
      </dgm:t>
    </dgm:pt>
    <dgm:pt modelId="{F1AC1771-4435-403A-8D07-5C2279B51F21}">
      <dgm:prSet phldrT="[Text]"/>
      <dgm:spPr>
        <a:xfrm>
          <a:off x="5140450" y="4466604"/>
          <a:ext cx="1763613" cy="1763613"/>
        </a:xfrm>
        <a:prstGeom prst="ellipse">
          <a:avLst/>
        </a:prstGeom>
      </dgm:spPr>
      <dgm:t>
        <a:bodyPr/>
        <a:lstStyle/>
        <a:p>
          <a:r>
            <a:rPr lang="ms-MY" smtClean="0">
              <a:latin typeface="Calibri" panose="020F0502020204030204"/>
              <a:ea typeface="+mn-ea"/>
              <a:cs typeface="+mn-cs"/>
            </a:rPr>
            <a:t>Locate gas entries</a:t>
          </a:r>
          <a:endParaRPr lang="ms-MY" dirty="0">
            <a:latin typeface="Calibri" panose="020F0502020204030204"/>
            <a:ea typeface="+mn-ea"/>
            <a:cs typeface="+mn-cs"/>
          </a:endParaRPr>
        </a:p>
      </dgm:t>
    </dgm:pt>
    <dgm:pt modelId="{BB9BFA18-808F-49FC-B428-B7917ECD7083}" type="parTrans" cxnId="{BC6AA46A-A136-448D-98C2-454095124802}">
      <dgm:prSet/>
      <dgm:spPr>
        <a:xfrm rot="3240000">
          <a:off x="5104440" y="4042003"/>
          <a:ext cx="372967" cy="599628"/>
        </a:xfrm>
        <a:prstGeom prst="rightArrow">
          <a:avLst>
            <a:gd name="adj1" fmla="val 60000"/>
            <a:gd name="adj2" fmla="val 50000"/>
          </a:avLst>
        </a:prstGeom>
      </dgm:spPr>
      <dgm:t>
        <a:bodyPr/>
        <a:lstStyle/>
        <a:p>
          <a:endParaRPr lang="ms-MY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gm:t>
    </dgm:pt>
    <dgm:pt modelId="{6CD6EE30-1A3D-4F49-B70A-AD01823ACAFD}" type="sibTrans" cxnId="{BC6AA46A-A136-448D-98C2-454095124802}">
      <dgm:prSet/>
      <dgm:spPr/>
      <dgm:t>
        <a:bodyPr/>
        <a:lstStyle/>
        <a:p>
          <a:endParaRPr lang="ms-MY"/>
        </a:p>
      </dgm:t>
    </dgm:pt>
    <dgm:pt modelId="{3B3D6EF6-510D-43B7-BBD3-F3B1E1C723A0}" type="pres">
      <dgm:prSet presAssocID="{CCC82B51-52DE-47FB-9F65-D7109DE15C38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ms-MY"/>
        </a:p>
      </dgm:t>
    </dgm:pt>
    <dgm:pt modelId="{78D2E11D-DE87-4EC7-9794-2D4F6D700C23}" type="pres">
      <dgm:prSet presAssocID="{30C1C92E-49ED-4BC2-923D-3F0793016AC3}" presName="centerShape" presStyleLbl="node0" presStyleIdx="0" presStyleCnt="1"/>
      <dgm:spPr/>
      <dgm:t>
        <a:bodyPr/>
        <a:lstStyle/>
        <a:p>
          <a:endParaRPr lang="ms-MY"/>
        </a:p>
      </dgm:t>
    </dgm:pt>
    <dgm:pt modelId="{33D260A4-6E9B-46F9-9D9F-DDFC4B10F4B2}" type="pres">
      <dgm:prSet presAssocID="{C51B1C53-1EDD-47A2-A94C-4861A18AB7EA}" presName="parTrans" presStyleLbl="sibTrans2D1" presStyleIdx="0" presStyleCnt="5"/>
      <dgm:spPr/>
      <dgm:t>
        <a:bodyPr/>
        <a:lstStyle/>
        <a:p>
          <a:endParaRPr lang="ms-MY"/>
        </a:p>
      </dgm:t>
    </dgm:pt>
    <dgm:pt modelId="{715F5DBD-6783-4089-BCC4-2802CFD44F98}" type="pres">
      <dgm:prSet presAssocID="{C51B1C53-1EDD-47A2-A94C-4861A18AB7EA}" presName="connectorText" presStyleLbl="sibTrans2D1" presStyleIdx="0" presStyleCnt="5"/>
      <dgm:spPr/>
      <dgm:t>
        <a:bodyPr/>
        <a:lstStyle/>
        <a:p>
          <a:endParaRPr lang="ms-MY"/>
        </a:p>
      </dgm:t>
    </dgm:pt>
    <dgm:pt modelId="{6A55560D-A6AC-4A02-8DB7-7B207BA95E7B}" type="pres">
      <dgm:prSet presAssocID="{56BCAF1E-F845-42C2-B9B0-F5BB9E99D03D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ms-MY"/>
        </a:p>
      </dgm:t>
    </dgm:pt>
    <dgm:pt modelId="{E299DC6B-5BAA-41FB-9C7F-8A5C53F7E6EE}" type="pres">
      <dgm:prSet presAssocID="{D7A70078-7EB2-4838-86C7-4690D8363F60}" presName="parTrans" presStyleLbl="sibTrans2D1" presStyleIdx="1" presStyleCnt="5"/>
      <dgm:spPr/>
      <dgm:t>
        <a:bodyPr/>
        <a:lstStyle/>
        <a:p>
          <a:endParaRPr lang="ms-MY"/>
        </a:p>
      </dgm:t>
    </dgm:pt>
    <dgm:pt modelId="{0A03E197-1637-4B44-B584-819786AB6D15}" type="pres">
      <dgm:prSet presAssocID="{D7A70078-7EB2-4838-86C7-4690D8363F60}" presName="connectorText" presStyleLbl="sibTrans2D1" presStyleIdx="1" presStyleCnt="5"/>
      <dgm:spPr/>
      <dgm:t>
        <a:bodyPr/>
        <a:lstStyle/>
        <a:p>
          <a:endParaRPr lang="ms-MY"/>
        </a:p>
      </dgm:t>
    </dgm:pt>
    <dgm:pt modelId="{7CB2217A-66C0-4194-B93A-B23B970F2E24}" type="pres">
      <dgm:prSet presAssocID="{3D5DA874-EB8B-4018-881A-43C2660B372D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ms-MY"/>
        </a:p>
      </dgm:t>
    </dgm:pt>
    <dgm:pt modelId="{A55D156F-9BB0-4F63-BDF0-D722C403E034}" type="pres">
      <dgm:prSet presAssocID="{BB9BFA18-808F-49FC-B428-B7917ECD7083}" presName="parTrans" presStyleLbl="sibTrans2D1" presStyleIdx="2" presStyleCnt="5"/>
      <dgm:spPr/>
      <dgm:t>
        <a:bodyPr/>
        <a:lstStyle/>
        <a:p>
          <a:endParaRPr lang="ms-MY"/>
        </a:p>
      </dgm:t>
    </dgm:pt>
    <dgm:pt modelId="{16C1B449-295E-4577-A24D-12EE7D7A2786}" type="pres">
      <dgm:prSet presAssocID="{BB9BFA18-808F-49FC-B428-B7917ECD7083}" presName="connectorText" presStyleLbl="sibTrans2D1" presStyleIdx="2" presStyleCnt="5"/>
      <dgm:spPr/>
      <dgm:t>
        <a:bodyPr/>
        <a:lstStyle/>
        <a:p>
          <a:endParaRPr lang="ms-MY"/>
        </a:p>
      </dgm:t>
    </dgm:pt>
    <dgm:pt modelId="{EF6BD6D9-083A-4C2D-9AD8-58EB400A4504}" type="pres">
      <dgm:prSet presAssocID="{F1AC1771-4435-403A-8D07-5C2279B51F21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ms-MY"/>
        </a:p>
      </dgm:t>
    </dgm:pt>
    <dgm:pt modelId="{696EF8F9-D32F-4F73-9AD4-AD2BEFCF77AB}" type="pres">
      <dgm:prSet presAssocID="{75D608CF-1B84-4D29-89BD-61C9D959AF9B}" presName="parTrans" presStyleLbl="sibTrans2D1" presStyleIdx="3" presStyleCnt="5"/>
      <dgm:spPr/>
      <dgm:t>
        <a:bodyPr/>
        <a:lstStyle/>
        <a:p>
          <a:endParaRPr lang="ms-MY"/>
        </a:p>
      </dgm:t>
    </dgm:pt>
    <dgm:pt modelId="{4A31E7E1-A860-4EFB-B146-F73358674A51}" type="pres">
      <dgm:prSet presAssocID="{75D608CF-1B84-4D29-89BD-61C9D959AF9B}" presName="connectorText" presStyleLbl="sibTrans2D1" presStyleIdx="3" presStyleCnt="5"/>
      <dgm:spPr/>
      <dgm:t>
        <a:bodyPr/>
        <a:lstStyle/>
        <a:p>
          <a:endParaRPr lang="ms-MY"/>
        </a:p>
      </dgm:t>
    </dgm:pt>
    <dgm:pt modelId="{612CCB0C-60ED-4915-91BD-0788255E4785}" type="pres">
      <dgm:prSet presAssocID="{039ABE2F-70DE-4646-94B4-8F0B788C026D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ms-MY"/>
        </a:p>
      </dgm:t>
    </dgm:pt>
    <dgm:pt modelId="{7BE6AE8C-2EF6-4FC6-8CDF-204418E37482}" type="pres">
      <dgm:prSet presAssocID="{CE362982-2454-4ED5-95C9-33DA3C03421E}" presName="parTrans" presStyleLbl="sibTrans2D1" presStyleIdx="4" presStyleCnt="5"/>
      <dgm:spPr/>
      <dgm:t>
        <a:bodyPr/>
        <a:lstStyle/>
        <a:p>
          <a:endParaRPr lang="ms-MY"/>
        </a:p>
      </dgm:t>
    </dgm:pt>
    <dgm:pt modelId="{BB39AF43-D9BD-4351-8262-C4B73C002562}" type="pres">
      <dgm:prSet presAssocID="{CE362982-2454-4ED5-95C9-33DA3C03421E}" presName="connectorText" presStyleLbl="sibTrans2D1" presStyleIdx="4" presStyleCnt="5"/>
      <dgm:spPr/>
      <dgm:t>
        <a:bodyPr/>
        <a:lstStyle/>
        <a:p>
          <a:endParaRPr lang="ms-MY"/>
        </a:p>
      </dgm:t>
    </dgm:pt>
    <dgm:pt modelId="{E807AE0E-CF14-4F56-A764-2D57F63A31AF}" type="pres">
      <dgm:prSet presAssocID="{36E1A209-2ACD-4818-B367-A3C318935A6B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ms-MY"/>
        </a:p>
      </dgm:t>
    </dgm:pt>
  </dgm:ptLst>
  <dgm:cxnLst>
    <dgm:cxn modelId="{332A97C7-36A2-4F1B-B715-742E1E8F5A5C}" srcId="{30C1C92E-49ED-4BC2-923D-3F0793016AC3}" destId="{039ABE2F-70DE-4646-94B4-8F0B788C026D}" srcOrd="3" destOrd="0" parTransId="{75D608CF-1B84-4D29-89BD-61C9D959AF9B}" sibTransId="{4B522F1E-944C-4B1B-AE3C-ADE57509CD4E}"/>
    <dgm:cxn modelId="{F825CAB4-5DD3-4362-AA57-C50A28D22ACD}" srcId="{CCC82B51-52DE-47FB-9F65-D7109DE15C38}" destId="{30C1C92E-49ED-4BC2-923D-3F0793016AC3}" srcOrd="0" destOrd="0" parTransId="{167AF6DE-7707-433E-B89A-755B91D3392E}" sibTransId="{83868C63-D92D-4CC2-A1A9-45D235EAF2F8}"/>
    <dgm:cxn modelId="{12043A77-2CC5-4D6C-94CE-280AC56F9656}" type="presOf" srcId="{CE362982-2454-4ED5-95C9-33DA3C03421E}" destId="{BB39AF43-D9BD-4351-8262-C4B73C002562}" srcOrd="1" destOrd="0" presId="urn:microsoft.com/office/officeart/2005/8/layout/radial5"/>
    <dgm:cxn modelId="{8BE681F0-3D21-4BB0-815E-1FBF6058C24D}" srcId="{30C1C92E-49ED-4BC2-923D-3F0793016AC3}" destId="{3D5DA874-EB8B-4018-881A-43C2660B372D}" srcOrd="1" destOrd="0" parTransId="{D7A70078-7EB2-4838-86C7-4690D8363F60}" sibTransId="{4CA95393-B4E7-4FAD-9F45-E2474E428517}"/>
    <dgm:cxn modelId="{CDDD0328-FA7B-497B-BA61-85DC896B553D}" type="presOf" srcId="{D7A70078-7EB2-4838-86C7-4690D8363F60}" destId="{E299DC6B-5BAA-41FB-9C7F-8A5C53F7E6EE}" srcOrd="0" destOrd="0" presId="urn:microsoft.com/office/officeart/2005/8/layout/radial5"/>
    <dgm:cxn modelId="{883BC029-02BE-4983-8ADA-C9387E976519}" srcId="{30C1C92E-49ED-4BC2-923D-3F0793016AC3}" destId="{36E1A209-2ACD-4818-B367-A3C318935A6B}" srcOrd="4" destOrd="0" parTransId="{CE362982-2454-4ED5-95C9-33DA3C03421E}" sibTransId="{E7B242F3-522C-4DEC-BA2F-73F58F036FD3}"/>
    <dgm:cxn modelId="{CB3477F5-8B59-4CA3-B7C2-5B7647C712CB}" type="presOf" srcId="{75D608CF-1B84-4D29-89BD-61C9D959AF9B}" destId="{4A31E7E1-A860-4EFB-B146-F73358674A51}" srcOrd="1" destOrd="0" presId="urn:microsoft.com/office/officeart/2005/8/layout/radial5"/>
    <dgm:cxn modelId="{2906DD71-1E03-457E-8F24-C1C457BDD635}" type="presOf" srcId="{30C1C92E-49ED-4BC2-923D-3F0793016AC3}" destId="{78D2E11D-DE87-4EC7-9794-2D4F6D700C23}" srcOrd="0" destOrd="0" presId="urn:microsoft.com/office/officeart/2005/8/layout/radial5"/>
    <dgm:cxn modelId="{75A90EB1-E7B5-42D3-8A5A-14AE64A0D6E8}" type="presOf" srcId="{C51B1C53-1EDD-47A2-A94C-4861A18AB7EA}" destId="{715F5DBD-6783-4089-BCC4-2802CFD44F98}" srcOrd="1" destOrd="0" presId="urn:microsoft.com/office/officeart/2005/8/layout/radial5"/>
    <dgm:cxn modelId="{D96712DA-ADBA-4E5F-B4C0-4353A61C74FE}" type="presOf" srcId="{3D5DA874-EB8B-4018-881A-43C2660B372D}" destId="{7CB2217A-66C0-4194-B93A-B23B970F2E24}" srcOrd="0" destOrd="0" presId="urn:microsoft.com/office/officeart/2005/8/layout/radial5"/>
    <dgm:cxn modelId="{A803B4FB-1F2A-446B-899A-4AC59E182ACB}" type="presOf" srcId="{75D608CF-1B84-4D29-89BD-61C9D959AF9B}" destId="{696EF8F9-D32F-4F73-9AD4-AD2BEFCF77AB}" srcOrd="0" destOrd="0" presId="urn:microsoft.com/office/officeart/2005/8/layout/radial5"/>
    <dgm:cxn modelId="{9816DE5D-062A-4C5B-B4A0-C484AC2F99B9}" type="presOf" srcId="{36E1A209-2ACD-4818-B367-A3C318935A6B}" destId="{E807AE0E-CF14-4F56-A764-2D57F63A31AF}" srcOrd="0" destOrd="0" presId="urn:microsoft.com/office/officeart/2005/8/layout/radial5"/>
    <dgm:cxn modelId="{6F84A4C6-018C-4EC6-BDA2-08332E66F58B}" type="presOf" srcId="{BB9BFA18-808F-49FC-B428-B7917ECD7083}" destId="{16C1B449-295E-4577-A24D-12EE7D7A2786}" srcOrd="1" destOrd="0" presId="urn:microsoft.com/office/officeart/2005/8/layout/radial5"/>
    <dgm:cxn modelId="{3AD3C82F-E5F7-42B7-BD53-8E427AA4ECCE}" srcId="{30C1C92E-49ED-4BC2-923D-3F0793016AC3}" destId="{56BCAF1E-F845-42C2-B9B0-F5BB9E99D03D}" srcOrd="0" destOrd="0" parTransId="{C51B1C53-1EDD-47A2-A94C-4861A18AB7EA}" sibTransId="{BDCEA5C7-36A3-4FB7-80CC-91D25EF77D93}"/>
    <dgm:cxn modelId="{9F4228D5-D7F2-4BD8-95C1-B455D52DC2AC}" type="presOf" srcId="{BB9BFA18-808F-49FC-B428-B7917ECD7083}" destId="{A55D156F-9BB0-4F63-BDF0-D722C403E034}" srcOrd="0" destOrd="0" presId="urn:microsoft.com/office/officeart/2005/8/layout/radial5"/>
    <dgm:cxn modelId="{319A16C0-BB85-41AA-B72B-BBFC75050E4D}" type="presOf" srcId="{CCC82B51-52DE-47FB-9F65-D7109DE15C38}" destId="{3B3D6EF6-510D-43B7-BBD3-F3B1E1C723A0}" srcOrd="0" destOrd="0" presId="urn:microsoft.com/office/officeart/2005/8/layout/radial5"/>
    <dgm:cxn modelId="{9EE32AD3-110F-4B14-AC92-88FFA79822DE}" type="presOf" srcId="{56BCAF1E-F845-42C2-B9B0-F5BB9E99D03D}" destId="{6A55560D-A6AC-4A02-8DB7-7B207BA95E7B}" srcOrd="0" destOrd="0" presId="urn:microsoft.com/office/officeart/2005/8/layout/radial5"/>
    <dgm:cxn modelId="{7348767D-CA7F-4F0F-9F98-95944174C7AD}" type="presOf" srcId="{F1AC1771-4435-403A-8D07-5C2279B51F21}" destId="{EF6BD6D9-083A-4C2D-9AD8-58EB400A4504}" srcOrd="0" destOrd="0" presId="urn:microsoft.com/office/officeart/2005/8/layout/radial5"/>
    <dgm:cxn modelId="{2E937A0C-DE70-4824-BE35-DF6F6E3BECA9}" type="presOf" srcId="{C51B1C53-1EDD-47A2-A94C-4861A18AB7EA}" destId="{33D260A4-6E9B-46F9-9D9F-DDFC4B10F4B2}" srcOrd="0" destOrd="0" presId="urn:microsoft.com/office/officeart/2005/8/layout/radial5"/>
    <dgm:cxn modelId="{BC6AA46A-A136-448D-98C2-454095124802}" srcId="{30C1C92E-49ED-4BC2-923D-3F0793016AC3}" destId="{F1AC1771-4435-403A-8D07-5C2279B51F21}" srcOrd="2" destOrd="0" parTransId="{BB9BFA18-808F-49FC-B428-B7917ECD7083}" sibTransId="{6CD6EE30-1A3D-4F49-B70A-AD01823ACAFD}"/>
    <dgm:cxn modelId="{92DB296A-6595-45A3-9F72-ED9AE95B8644}" type="presOf" srcId="{CE362982-2454-4ED5-95C9-33DA3C03421E}" destId="{7BE6AE8C-2EF6-4FC6-8CDF-204418E37482}" srcOrd="0" destOrd="0" presId="urn:microsoft.com/office/officeart/2005/8/layout/radial5"/>
    <dgm:cxn modelId="{A2B8E71C-57DA-470F-8AA3-686417EB95B9}" type="presOf" srcId="{039ABE2F-70DE-4646-94B4-8F0B788C026D}" destId="{612CCB0C-60ED-4915-91BD-0788255E4785}" srcOrd="0" destOrd="0" presId="urn:microsoft.com/office/officeart/2005/8/layout/radial5"/>
    <dgm:cxn modelId="{B718E006-F487-4E73-8080-1309FACF31C4}" type="presOf" srcId="{D7A70078-7EB2-4838-86C7-4690D8363F60}" destId="{0A03E197-1637-4B44-B584-819786AB6D15}" srcOrd="1" destOrd="0" presId="urn:microsoft.com/office/officeart/2005/8/layout/radial5"/>
    <dgm:cxn modelId="{BA83D528-A128-4BC9-9C8D-AF710D6E7E82}" type="presParOf" srcId="{3B3D6EF6-510D-43B7-BBD3-F3B1E1C723A0}" destId="{78D2E11D-DE87-4EC7-9794-2D4F6D700C23}" srcOrd="0" destOrd="0" presId="urn:microsoft.com/office/officeart/2005/8/layout/radial5"/>
    <dgm:cxn modelId="{13FD3905-E86F-4AFA-987B-4945AE5EDAD6}" type="presParOf" srcId="{3B3D6EF6-510D-43B7-BBD3-F3B1E1C723A0}" destId="{33D260A4-6E9B-46F9-9D9F-DDFC4B10F4B2}" srcOrd="1" destOrd="0" presId="urn:microsoft.com/office/officeart/2005/8/layout/radial5"/>
    <dgm:cxn modelId="{00611726-2779-4A97-BADA-D316FE7F267C}" type="presParOf" srcId="{33D260A4-6E9B-46F9-9D9F-DDFC4B10F4B2}" destId="{715F5DBD-6783-4089-BCC4-2802CFD44F98}" srcOrd="0" destOrd="0" presId="urn:microsoft.com/office/officeart/2005/8/layout/radial5"/>
    <dgm:cxn modelId="{569DE47D-B714-452C-AE9E-87EBEC854DAF}" type="presParOf" srcId="{3B3D6EF6-510D-43B7-BBD3-F3B1E1C723A0}" destId="{6A55560D-A6AC-4A02-8DB7-7B207BA95E7B}" srcOrd="2" destOrd="0" presId="urn:microsoft.com/office/officeart/2005/8/layout/radial5"/>
    <dgm:cxn modelId="{DBABEFE4-13AF-4EAE-9416-7244FC66214B}" type="presParOf" srcId="{3B3D6EF6-510D-43B7-BBD3-F3B1E1C723A0}" destId="{E299DC6B-5BAA-41FB-9C7F-8A5C53F7E6EE}" srcOrd="3" destOrd="0" presId="urn:microsoft.com/office/officeart/2005/8/layout/radial5"/>
    <dgm:cxn modelId="{E9934DE7-F1E3-4BAB-8FC6-827AA7AF511A}" type="presParOf" srcId="{E299DC6B-5BAA-41FB-9C7F-8A5C53F7E6EE}" destId="{0A03E197-1637-4B44-B584-819786AB6D15}" srcOrd="0" destOrd="0" presId="urn:microsoft.com/office/officeart/2005/8/layout/radial5"/>
    <dgm:cxn modelId="{B78FDE13-D753-4667-B504-74DE4DAD1548}" type="presParOf" srcId="{3B3D6EF6-510D-43B7-BBD3-F3B1E1C723A0}" destId="{7CB2217A-66C0-4194-B93A-B23B970F2E24}" srcOrd="4" destOrd="0" presId="urn:microsoft.com/office/officeart/2005/8/layout/radial5"/>
    <dgm:cxn modelId="{050ADE60-44B0-439F-849F-C195FA7656D2}" type="presParOf" srcId="{3B3D6EF6-510D-43B7-BBD3-F3B1E1C723A0}" destId="{A55D156F-9BB0-4F63-BDF0-D722C403E034}" srcOrd="5" destOrd="0" presId="urn:microsoft.com/office/officeart/2005/8/layout/radial5"/>
    <dgm:cxn modelId="{3A27AAE7-B261-4512-BF4D-75A62091D6CC}" type="presParOf" srcId="{A55D156F-9BB0-4F63-BDF0-D722C403E034}" destId="{16C1B449-295E-4577-A24D-12EE7D7A2786}" srcOrd="0" destOrd="0" presId="urn:microsoft.com/office/officeart/2005/8/layout/radial5"/>
    <dgm:cxn modelId="{5E4B976D-96DA-4821-92D6-766D87E58D67}" type="presParOf" srcId="{3B3D6EF6-510D-43B7-BBD3-F3B1E1C723A0}" destId="{EF6BD6D9-083A-4C2D-9AD8-58EB400A4504}" srcOrd="6" destOrd="0" presId="urn:microsoft.com/office/officeart/2005/8/layout/radial5"/>
    <dgm:cxn modelId="{04F4F06B-4510-4E84-9CA1-774770131CF4}" type="presParOf" srcId="{3B3D6EF6-510D-43B7-BBD3-F3B1E1C723A0}" destId="{696EF8F9-D32F-4F73-9AD4-AD2BEFCF77AB}" srcOrd="7" destOrd="0" presId="urn:microsoft.com/office/officeart/2005/8/layout/radial5"/>
    <dgm:cxn modelId="{D768B952-7086-4988-BED2-A830C511F97A}" type="presParOf" srcId="{696EF8F9-D32F-4F73-9AD4-AD2BEFCF77AB}" destId="{4A31E7E1-A860-4EFB-B146-F73358674A51}" srcOrd="0" destOrd="0" presId="urn:microsoft.com/office/officeart/2005/8/layout/radial5"/>
    <dgm:cxn modelId="{87B40C32-283D-46A4-BC1F-90DD27763968}" type="presParOf" srcId="{3B3D6EF6-510D-43B7-BBD3-F3B1E1C723A0}" destId="{612CCB0C-60ED-4915-91BD-0788255E4785}" srcOrd="8" destOrd="0" presId="urn:microsoft.com/office/officeart/2005/8/layout/radial5"/>
    <dgm:cxn modelId="{924FDA99-0022-4EB4-B1F0-D875527611D4}" type="presParOf" srcId="{3B3D6EF6-510D-43B7-BBD3-F3B1E1C723A0}" destId="{7BE6AE8C-2EF6-4FC6-8CDF-204418E37482}" srcOrd="9" destOrd="0" presId="urn:microsoft.com/office/officeart/2005/8/layout/radial5"/>
    <dgm:cxn modelId="{47C01D7C-FEAF-4075-8E03-17A2E92E6167}" type="presParOf" srcId="{7BE6AE8C-2EF6-4FC6-8CDF-204418E37482}" destId="{BB39AF43-D9BD-4351-8262-C4B73C002562}" srcOrd="0" destOrd="0" presId="urn:microsoft.com/office/officeart/2005/8/layout/radial5"/>
    <dgm:cxn modelId="{85E60A51-CDDE-4125-98E7-B66F3E300255}" type="presParOf" srcId="{3B3D6EF6-510D-43B7-BBD3-F3B1E1C723A0}" destId="{E807AE0E-CF14-4F56-A764-2D57F63A31AF}" srcOrd="10" destOrd="0" presId="urn:microsoft.com/office/officeart/2005/8/layout/radial5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1C632CE-86B0-4192-A025-B3F4DCF4A88C}" type="doc">
      <dgm:prSet loTypeId="urn:microsoft.com/office/officeart/2005/8/layout/vProcess5" loCatId="process" qsTypeId="urn:microsoft.com/office/officeart/2005/8/quickstyle/3d2" qsCatId="3D" csTypeId="urn:microsoft.com/office/officeart/2005/8/colors/accent6_2" csCatId="accent6" phldr="1"/>
      <dgm:spPr/>
      <dgm:t>
        <a:bodyPr/>
        <a:lstStyle/>
        <a:p>
          <a:endParaRPr lang="ms-MY"/>
        </a:p>
      </dgm:t>
    </dgm:pt>
    <dgm:pt modelId="{311EE516-DF21-48D5-AB6E-40A3CDEC171A}">
      <dgm:prSet phldrT="[Text]" custT="1"/>
      <dgm:spPr/>
      <dgm:t>
        <a:bodyPr/>
        <a:lstStyle/>
        <a:p>
          <a:r>
            <a:rPr lang="en-US" sz="2000" dirty="0" smtClean="0"/>
            <a:t>A piezoelectric crystal receives the sound in the audible frequency range of </a:t>
          </a:r>
          <a:r>
            <a:rPr lang="ms-MY" sz="2000" dirty="0" smtClean="0"/>
            <a:t>100 Hz to 12700Hz.</a:t>
          </a:r>
          <a:endParaRPr lang="ms-MY" sz="2000" dirty="0"/>
        </a:p>
      </dgm:t>
    </dgm:pt>
    <dgm:pt modelId="{BDDB02A5-72C9-46C9-A8A7-622963D0C42E}" type="parTrans" cxnId="{221CD089-DF87-4861-AE39-4F3DAD9EEEF8}">
      <dgm:prSet/>
      <dgm:spPr/>
      <dgm:t>
        <a:bodyPr/>
        <a:lstStyle/>
        <a:p>
          <a:endParaRPr lang="ms-MY"/>
        </a:p>
      </dgm:t>
    </dgm:pt>
    <dgm:pt modelId="{798D48E4-DD44-4559-870E-DF8EECD5EE71}" type="sibTrans" cxnId="{221CD089-DF87-4861-AE39-4F3DAD9EEEF8}">
      <dgm:prSet/>
      <dgm:spPr/>
      <dgm:t>
        <a:bodyPr/>
        <a:lstStyle/>
        <a:p>
          <a:endParaRPr lang="ms-MY"/>
        </a:p>
      </dgm:t>
    </dgm:pt>
    <dgm:pt modelId="{FDA97E3B-41DA-47CC-9416-655B4D72DE6A}">
      <dgm:prSet phldrT="[Text]" custT="1"/>
      <dgm:spPr/>
      <dgm:t>
        <a:bodyPr/>
        <a:lstStyle/>
        <a:p>
          <a:r>
            <a:rPr lang="en-US" sz="2000" dirty="0" smtClean="0"/>
            <a:t>The signal is sampled every 0.5 s in the software</a:t>
          </a:r>
          <a:endParaRPr lang="ms-MY" sz="2000" dirty="0"/>
        </a:p>
      </dgm:t>
    </dgm:pt>
    <dgm:pt modelId="{FA6C2992-B6B0-49B8-BE1F-DD70201280D5}" type="parTrans" cxnId="{BB63F7DF-88D1-48C5-B654-AA4BA20D603F}">
      <dgm:prSet/>
      <dgm:spPr/>
      <dgm:t>
        <a:bodyPr/>
        <a:lstStyle/>
        <a:p>
          <a:endParaRPr lang="ms-MY"/>
        </a:p>
      </dgm:t>
    </dgm:pt>
    <dgm:pt modelId="{C98B59E1-F1E2-4060-9E70-A85BC3349332}" type="sibTrans" cxnId="{BB63F7DF-88D1-48C5-B654-AA4BA20D603F}">
      <dgm:prSet/>
      <dgm:spPr/>
      <dgm:t>
        <a:bodyPr/>
        <a:lstStyle/>
        <a:p>
          <a:endParaRPr lang="ms-MY"/>
        </a:p>
      </dgm:t>
    </dgm:pt>
    <dgm:pt modelId="{EE7C9824-73BF-42C9-A92E-D3960432EF02}">
      <dgm:prSet phldrT="[Text]" phldr="1"/>
      <dgm:spPr/>
      <dgm:t>
        <a:bodyPr/>
        <a:lstStyle/>
        <a:p>
          <a:endParaRPr lang="ms-MY" dirty="0"/>
        </a:p>
      </dgm:t>
    </dgm:pt>
    <dgm:pt modelId="{A7AB19AA-6F3A-4309-B9FD-B4501330A2E7}" type="parTrans" cxnId="{45507AC8-3AFA-40F5-BBCF-82E1AB366BF3}">
      <dgm:prSet/>
      <dgm:spPr/>
      <dgm:t>
        <a:bodyPr/>
        <a:lstStyle/>
        <a:p>
          <a:endParaRPr lang="ms-MY"/>
        </a:p>
      </dgm:t>
    </dgm:pt>
    <dgm:pt modelId="{276697C1-3027-4C97-8D90-36C8D5543D4C}" type="sibTrans" cxnId="{45507AC8-3AFA-40F5-BBCF-82E1AB366BF3}">
      <dgm:prSet/>
      <dgm:spPr/>
      <dgm:t>
        <a:bodyPr/>
        <a:lstStyle/>
        <a:p>
          <a:endParaRPr lang="ms-MY"/>
        </a:p>
      </dgm:t>
    </dgm:pt>
    <dgm:pt modelId="{E660711D-C2D0-44F5-A0CA-2214A7301F1A}">
      <dgm:prSet custT="1"/>
      <dgm:spPr/>
      <dgm:t>
        <a:bodyPr/>
        <a:lstStyle/>
        <a:p>
          <a:r>
            <a:rPr lang="en-US" sz="2000" dirty="0" smtClean="0"/>
            <a:t>A number of samples are averaged based on a selectable parameter (5 by </a:t>
          </a:r>
          <a:r>
            <a:rPr lang="ms-MY" sz="2000" dirty="0" smtClean="0"/>
            <a:t>default)</a:t>
          </a:r>
          <a:endParaRPr lang="ms-MY" sz="2000" dirty="0"/>
        </a:p>
      </dgm:t>
    </dgm:pt>
    <dgm:pt modelId="{38981BFE-7E57-40CB-8FC2-BC5970D161FC}" type="parTrans" cxnId="{6061317E-4F79-4D50-825D-3889C898B3E3}">
      <dgm:prSet/>
      <dgm:spPr/>
      <dgm:t>
        <a:bodyPr/>
        <a:lstStyle/>
        <a:p>
          <a:endParaRPr lang="ms-MY"/>
        </a:p>
      </dgm:t>
    </dgm:pt>
    <dgm:pt modelId="{704C0198-5CEC-4212-B889-66EEBB08B175}" type="sibTrans" cxnId="{6061317E-4F79-4D50-825D-3889C898B3E3}">
      <dgm:prSet/>
      <dgm:spPr/>
      <dgm:t>
        <a:bodyPr/>
        <a:lstStyle/>
        <a:p>
          <a:endParaRPr lang="ms-MY"/>
        </a:p>
      </dgm:t>
    </dgm:pt>
    <dgm:pt modelId="{5A6E1F21-C3D9-4F45-AE58-FC474126572F}">
      <dgm:prSet phldrT="[Text]" phldr="1"/>
      <dgm:spPr/>
      <dgm:t>
        <a:bodyPr/>
        <a:lstStyle/>
        <a:p>
          <a:endParaRPr lang="ms-MY"/>
        </a:p>
      </dgm:t>
    </dgm:pt>
    <dgm:pt modelId="{52A9CCFC-B8CA-4A5E-AA8D-B42008421F33}" type="parTrans" cxnId="{D1D40798-9BFE-4905-9EC0-95373F27919E}">
      <dgm:prSet/>
      <dgm:spPr/>
      <dgm:t>
        <a:bodyPr/>
        <a:lstStyle/>
        <a:p>
          <a:endParaRPr lang="ms-MY"/>
        </a:p>
      </dgm:t>
    </dgm:pt>
    <dgm:pt modelId="{C46B439A-9EA5-4297-BFDF-ECD258458D7A}" type="sibTrans" cxnId="{D1D40798-9BFE-4905-9EC0-95373F27919E}">
      <dgm:prSet/>
      <dgm:spPr/>
      <dgm:t>
        <a:bodyPr/>
        <a:lstStyle/>
        <a:p>
          <a:endParaRPr lang="ms-MY"/>
        </a:p>
      </dgm:t>
    </dgm:pt>
    <dgm:pt modelId="{25A5C771-7071-4F95-9DD4-4004364F0DAA}">
      <dgm:prSet/>
      <dgm:spPr/>
      <dgm:t>
        <a:bodyPr/>
        <a:lstStyle/>
        <a:p>
          <a:endParaRPr lang="ms-MY"/>
        </a:p>
      </dgm:t>
    </dgm:pt>
    <dgm:pt modelId="{1C612BC8-5C96-448C-8BAF-B17E18FBDF16}" type="parTrans" cxnId="{CDA4C671-8660-4527-A3C3-47EB21EF85E7}">
      <dgm:prSet/>
      <dgm:spPr/>
      <dgm:t>
        <a:bodyPr/>
        <a:lstStyle/>
        <a:p>
          <a:endParaRPr lang="ms-MY"/>
        </a:p>
      </dgm:t>
    </dgm:pt>
    <dgm:pt modelId="{B52DE5BB-4CFC-4530-B03C-1A45B949F5BE}" type="sibTrans" cxnId="{CDA4C671-8660-4527-A3C3-47EB21EF85E7}">
      <dgm:prSet/>
      <dgm:spPr/>
      <dgm:t>
        <a:bodyPr/>
        <a:lstStyle/>
        <a:p>
          <a:endParaRPr lang="ms-MY"/>
        </a:p>
      </dgm:t>
    </dgm:pt>
    <dgm:pt modelId="{AD86BA3D-4664-4DC6-91A7-DD739C685BA5}">
      <dgm:prSet/>
      <dgm:spPr/>
      <dgm:t>
        <a:bodyPr/>
        <a:lstStyle/>
        <a:p>
          <a:endParaRPr lang="ms-MY"/>
        </a:p>
      </dgm:t>
    </dgm:pt>
    <dgm:pt modelId="{09A8FFE6-1869-46F0-898D-8AA987CEDEA8}" type="parTrans" cxnId="{27D64B72-C0AA-474E-9D0E-C79C5C3FC56B}">
      <dgm:prSet/>
      <dgm:spPr/>
      <dgm:t>
        <a:bodyPr/>
        <a:lstStyle/>
        <a:p>
          <a:endParaRPr lang="ms-MY"/>
        </a:p>
      </dgm:t>
    </dgm:pt>
    <dgm:pt modelId="{EECF2403-4296-4EFC-A0F2-9F3D23FFC858}" type="sibTrans" cxnId="{27D64B72-C0AA-474E-9D0E-C79C5C3FC56B}">
      <dgm:prSet/>
      <dgm:spPr/>
      <dgm:t>
        <a:bodyPr/>
        <a:lstStyle/>
        <a:p>
          <a:endParaRPr lang="ms-MY"/>
        </a:p>
      </dgm:t>
    </dgm:pt>
    <dgm:pt modelId="{6CE7D99E-E77B-4845-95A0-D9FE0AC23EB4}">
      <dgm:prSet/>
      <dgm:spPr/>
      <dgm:t>
        <a:bodyPr/>
        <a:lstStyle/>
        <a:p>
          <a:endParaRPr lang="ms-MY" dirty="0"/>
        </a:p>
      </dgm:t>
    </dgm:pt>
    <dgm:pt modelId="{6154B508-0AC3-46F2-AFC8-CCA3824D0D26}" type="parTrans" cxnId="{7D52CDD0-8049-4822-8ABE-A415C09D1169}">
      <dgm:prSet/>
      <dgm:spPr/>
      <dgm:t>
        <a:bodyPr/>
        <a:lstStyle/>
        <a:p>
          <a:endParaRPr lang="ms-MY"/>
        </a:p>
      </dgm:t>
    </dgm:pt>
    <dgm:pt modelId="{97A3EA7A-906B-4ABE-B078-A21B98E55EA1}" type="sibTrans" cxnId="{7D52CDD0-8049-4822-8ABE-A415C09D1169}">
      <dgm:prSet/>
      <dgm:spPr/>
      <dgm:t>
        <a:bodyPr/>
        <a:lstStyle/>
        <a:p>
          <a:endParaRPr lang="ms-MY"/>
        </a:p>
      </dgm:t>
    </dgm:pt>
    <dgm:pt modelId="{74583A7C-4476-47BB-A32C-5FCA59C121D3}">
      <dgm:prSet/>
      <dgm:spPr/>
      <dgm:t>
        <a:bodyPr/>
        <a:lstStyle/>
        <a:p>
          <a:endParaRPr lang="ms-MY"/>
        </a:p>
      </dgm:t>
    </dgm:pt>
    <dgm:pt modelId="{251ABE06-B9C0-4B92-83E6-CF4597CF7379}" type="parTrans" cxnId="{44B63602-28CF-43A8-B3C7-340267703941}">
      <dgm:prSet/>
      <dgm:spPr/>
      <dgm:t>
        <a:bodyPr/>
        <a:lstStyle/>
        <a:p>
          <a:endParaRPr lang="ms-MY"/>
        </a:p>
      </dgm:t>
    </dgm:pt>
    <dgm:pt modelId="{270879D5-7147-4B34-A3F2-9BC84F36C2AA}" type="sibTrans" cxnId="{44B63602-28CF-43A8-B3C7-340267703941}">
      <dgm:prSet/>
      <dgm:spPr/>
      <dgm:t>
        <a:bodyPr/>
        <a:lstStyle/>
        <a:p>
          <a:endParaRPr lang="ms-MY"/>
        </a:p>
      </dgm:t>
    </dgm:pt>
    <dgm:pt modelId="{92CC45A4-0EF2-4750-B95C-8A96138A816A}">
      <dgm:prSet/>
      <dgm:spPr/>
      <dgm:t>
        <a:bodyPr/>
        <a:lstStyle/>
        <a:p>
          <a:endParaRPr lang="ms-MY"/>
        </a:p>
      </dgm:t>
    </dgm:pt>
    <dgm:pt modelId="{E073CE6F-3E9A-4BE6-A707-13B9E3BDCCCA}" type="parTrans" cxnId="{857A3149-9B9A-434C-8B80-99153796F5E4}">
      <dgm:prSet/>
      <dgm:spPr/>
      <dgm:t>
        <a:bodyPr/>
        <a:lstStyle/>
        <a:p>
          <a:endParaRPr lang="ms-MY"/>
        </a:p>
      </dgm:t>
    </dgm:pt>
    <dgm:pt modelId="{CC54DC32-2971-4263-8A36-0F41B239349B}" type="sibTrans" cxnId="{857A3149-9B9A-434C-8B80-99153796F5E4}">
      <dgm:prSet/>
      <dgm:spPr/>
      <dgm:t>
        <a:bodyPr/>
        <a:lstStyle/>
        <a:p>
          <a:endParaRPr lang="ms-MY"/>
        </a:p>
      </dgm:t>
    </dgm:pt>
    <dgm:pt modelId="{0BA9BD6D-DB8D-429F-BB8A-917CBC9E16D0}">
      <dgm:prSet custT="1"/>
      <dgm:spPr/>
      <dgm:t>
        <a:bodyPr/>
        <a:lstStyle/>
        <a:p>
          <a:r>
            <a:rPr lang="en-US" sz="2000" dirty="0" smtClean="0"/>
            <a:t>The instantaneous waveform and the averaged waveform can be displayed </a:t>
          </a:r>
          <a:r>
            <a:rPr lang="ms-MY" sz="2000" dirty="0" smtClean="0"/>
            <a:t>in a software window</a:t>
          </a:r>
          <a:endParaRPr lang="ms-MY" sz="2000" dirty="0"/>
        </a:p>
      </dgm:t>
    </dgm:pt>
    <dgm:pt modelId="{1C9F2AFB-C88B-4167-A859-CA40FDB7AF40}" type="parTrans" cxnId="{808643F7-9C58-4CAD-948F-33557E1C5B27}">
      <dgm:prSet/>
      <dgm:spPr/>
      <dgm:t>
        <a:bodyPr/>
        <a:lstStyle/>
        <a:p>
          <a:endParaRPr lang="ms-MY"/>
        </a:p>
      </dgm:t>
    </dgm:pt>
    <dgm:pt modelId="{019F9767-EB29-4324-A120-D773B1F24CFA}" type="sibTrans" cxnId="{808643F7-9C58-4CAD-948F-33557E1C5B27}">
      <dgm:prSet/>
      <dgm:spPr/>
      <dgm:t>
        <a:bodyPr/>
        <a:lstStyle/>
        <a:p>
          <a:endParaRPr lang="ms-MY"/>
        </a:p>
      </dgm:t>
    </dgm:pt>
    <dgm:pt modelId="{67B3CD38-3316-4D8C-8B05-59C74862F8A0}">
      <dgm:prSet/>
      <dgm:spPr/>
      <dgm:t>
        <a:bodyPr/>
        <a:lstStyle/>
        <a:p>
          <a:endParaRPr lang="ms-MY"/>
        </a:p>
      </dgm:t>
    </dgm:pt>
    <dgm:pt modelId="{2D1702D1-2016-43D8-8FE8-7D72F765C407}" type="parTrans" cxnId="{359CA274-994E-4262-BB87-363A0C2A9829}">
      <dgm:prSet/>
      <dgm:spPr/>
      <dgm:t>
        <a:bodyPr/>
        <a:lstStyle/>
        <a:p>
          <a:endParaRPr lang="ms-MY"/>
        </a:p>
      </dgm:t>
    </dgm:pt>
    <dgm:pt modelId="{EA9F065C-CE03-4072-B70F-BD2CC0D12D3F}" type="sibTrans" cxnId="{359CA274-994E-4262-BB87-363A0C2A9829}">
      <dgm:prSet/>
      <dgm:spPr/>
      <dgm:t>
        <a:bodyPr/>
        <a:lstStyle/>
        <a:p>
          <a:endParaRPr lang="ms-MY"/>
        </a:p>
      </dgm:t>
    </dgm:pt>
    <dgm:pt modelId="{BBEB88C0-E99E-41FB-998A-546FCC7ADD76}">
      <dgm:prSet custT="1"/>
      <dgm:spPr/>
      <dgm:t>
        <a:bodyPr/>
        <a:lstStyle/>
        <a:p>
          <a:r>
            <a:rPr lang="en-US" sz="1600" dirty="0" smtClean="0"/>
            <a:t>The signal is also binned via 6 selectable high-pass filters. All frequency content amplitudes below each filter value is excluded and the result is displayed in the classic logarithmic format. </a:t>
          </a:r>
          <a:r>
            <a:rPr lang="en-US" sz="1300" dirty="0" err="1" smtClean="0"/>
            <a:t>Eg</a:t>
          </a:r>
          <a:r>
            <a:rPr lang="en-US" sz="1300" dirty="0" smtClean="0"/>
            <a:t>: 200Hz, 400Hz, 600Hz, 1000Hz, 2000Hz and 6000Hz.</a:t>
          </a:r>
          <a:endParaRPr lang="ms-MY" sz="1300" dirty="0"/>
        </a:p>
      </dgm:t>
    </dgm:pt>
    <dgm:pt modelId="{7E4CCCC6-0E87-4421-823A-D21FF5263C24}" type="parTrans" cxnId="{EAE73023-7C18-47B0-8455-044704069B0E}">
      <dgm:prSet/>
      <dgm:spPr/>
      <dgm:t>
        <a:bodyPr/>
        <a:lstStyle/>
        <a:p>
          <a:endParaRPr lang="ms-MY"/>
        </a:p>
      </dgm:t>
    </dgm:pt>
    <dgm:pt modelId="{0FA661D0-0297-4EBC-A6BA-FCA55F411C17}" type="sibTrans" cxnId="{EAE73023-7C18-47B0-8455-044704069B0E}">
      <dgm:prSet/>
      <dgm:spPr/>
      <dgm:t>
        <a:bodyPr/>
        <a:lstStyle/>
        <a:p>
          <a:endParaRPr lang="ms-MY"/>
        </a:p>
      </dgm:t>
    </dgm:pt>
    <dgm:pt modelId="{448B60FA-F798-460B-AE8E-D175524D1EA7}" type="pres">
      <dgm:prSet presAssocID="{B1C632CE-86B0-4192-A025-B3F4DCF4A88C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ms-MY"/>
        </a:p>
      </dgm:t>
    </dgm:pt>
    <dgm:pt modelId="{12B62BD1-D33E-4BF3-9E54-DFF84E437CC2}" type="pres">
      <dgm:prSet presAssocID="{B1C632CE-86B0-4192-A025-B3F4DCF4A88C}" presName="dummyMaxCanvas" presStyleCnt="0">
        <dgm:presLayoutVars/>
      </dgm:prSet>
      <dgm:spPr/>
    </dgm:pt>
    <dgm:pt modelId="{C192A804-7B2E-45D4-A1C7-CD34BF039ED6}" type="pres">
      <dgm:prSet presAssocID="{B1C632CE-86B0-4192-A025-B3F4DCF4A88C}" presName="FiveNodes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ms-MY"/>
        </a:p>
      </dgm:t>
    </dgm:pt>
    <dgm:pt modelId="{21384E25-B851-4742-A067-31B9B509CEE1}" type="pres">
      <dgm:prSet presAssocID="{B1C632CE-86B0-4192-A025-B3F4DCF4A88C}" presName="FiveNodes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ms-MY"/>
        </a:p>
      </dgm:t>
    </dgm:pt>
    <dgm:pt modelId="{7C0A3D12-FC37-4664-B508-E1CBF83473AD}" type="pres">
      <dgm:prSet presAssocID="{B1C632CE-86B0-4192-A025-B3F4DCF4A88C}" presName="FiveNodes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ms-MY"/>
        </a:p>
      </dgm:t>
    </dgm:pt>
    <dgm:pt modelId="{CCE03D65-7380-4231-B68A-DA431A5CBB16}" type="pres">
      <dgm:prSet presAssocID="{B1C632CE-86B0-4192-A025-B3F4DCF4A88C}" presName="FiveNodes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ms-MY"/>
        </a:p>
      </dgm:t>
    </dgm:pt>
    <dgm:pt modelId="{4E2947DB-AD06-48E7-9AE7-6387722A37E1}" type="pres">
      <dgm:prSet presAssocID="{B1C632CE-86B0-4192-A025-B3F4DCF4A88C}" presName="FiveNodes_5" presStyleLbl="node1" presStyleIdx="4" presStyleCnt="5" custScaleY="105461" custLinFactNeighborX="-408" custLinFactNeighborY="27278">
        <dgm:presLayoutVars>
          <dgm:bulletEnabled val="1"/>
        </dgm:presLayoutVars>
      </dgm:prSet>
      <dgm:spPr/>
      <dgm:t>
        <a:bodyPr/>
        <a:lstStyle/>
        <a:p>
          <a:endParaRPr lang="ms-MY"/>
        </a:p>
      </dgm:t>
    </dgm:pt>
    <dgm:pt modelId="{3E1A4146-FE9F-48FF-A292-BA6424F61B6B}" type="pres">
      <dgm:prSet presAssocID="{B1C632CE-86B0-4192-A025-B3F4DCF4A88C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ms-MY"/>
        </a:p>
      </dgm:t>
    </dgm:pt>
    <dgm:pt modelId="{9B43810D-9C57-43D5-82B9-9DB9B6F8ED02}" type="pres">
      <dgm:prSet presAssocID="{B1C632CE-86B0-4192-A025-B3F4DCF4A88C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ms-MY"/>
        </a:p>
      </dgm:t>
    </dgm:pt>
    <dgm:pt modelId="{A38206CE-C2D8-465B-80FA-3C3D376BA609}" type="pres">
      <dgm:prSet presAssocID="{B1C632CE-86B0-4192-A025-B3F4DCF4A88C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ms-MY"/>
        </a:p>
      </dgm:t>
    </dgm:pt>
    <dgm:pt modelId="{5E46FB49-CA38-4824-AEC3-FBC906582A8A}" type="pres">
      <dgm:prSet presAssocID="{B1C632CE-86B0-4192-A025-B3F4DCF4A88C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ms-MY"/>
        </a:p>
      </dgm:t>
    </dgm:pt>
    <dgm:pt modelId="{0DCA0408-5C40-49D0-8260-4DFDF83A5925}" type="pres">
      <dgm:prSet presAssocID="{B1C632CE-86B0-4192-A025-B3F4DCF4A88C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ms-MY"/>
        </a:p>
      </dgm:t>
    </dgm:pt>
    <dgm:pt modelId="{E3C7EF71-0620-4012-B656-90F71FC3D9AD}" type="pres">
      <dgm:prSet presAssocID="{B1C632CE-86B0-4192-A025-B3F4DCF4A88C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ms-MY"/>
        </a:p>
      </dgm:t>
    </dgm:pt>
    <dgm:pt modelId="{004A00ED-8DB2-4F70-BE06-FEB9A7C52BBB}" type="pres">
      <dgm:prSet presAssocID="{B1C632CE-86B0-4192-A025-B3F4DCF4A88C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ms-MY"/>
        </a:p>
      </dgm:t>
    </dgm:pt>
    <dgm:pt modelId="{5A380963-A665-47E2-AF56-0D20A82D7293}" type="pres">
      <dgm:prSet presAssocID="{B1C632CE-86B0-4192-A025-B3F4DCF4A88C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ms-MY"/>
        </a:p>
      </dgm:t>
    </dgm:pt>
    <dgm:pt modelId="{DC33D2D9-A8C8-4EF5-9C83-D57F26CF8B6D}" type="pres">
      <dgm:prSet presAssocID="{B1C632CE-86B0-4192-A025-B3F4DCF4A88C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ms-MY"/>
        </a:p>
      </dgm:t>
    </dgm:pt>
  </dgm:ptLst>
  <dgm:cxnLst>
    <dgm:cxn modelId="{FD091F18-C0D3-4228-9D09-6B2DADC515BF}" type="presOf" srcId="{BBEB88C0-E99E-41FB-998A-546FCC7ADD76}" destId="{DC33D2D9-A8C8-4EF5-9C83-D57F26CF8B6D}" srcOrd="1" destOrd="0" presId="urn:microsoft.com/office/officeart/2005/8/layout/vProcess5"/>
    <dgm:cxn modelId="{A4EB6C65-61FE-4675-A291-38E8C51C3FF0}" type="presOf" srcId="{C98B59E1-F1E2-4060-9E70-A85BC3349332}" destId="{9B43810D-9C57-43D5-82B9-9DB9B6F8ED02}" srcOrd="0" destOrd="0" presId="urn:microsoft.com/office/officeart/2005/8/layout/vProcess5"/>
    <dgm:cxn modelId="{EAE73023-7C18-47B0-8455-044704069B0E}" srcId="{B1C632CE-86B0-4192-A025-B3F4DCF4A88C}" destId="{BBEB88C0-E99E-41FB-998A-546FCC7ADD76}" srcOrd="4" destOrd="0" parTransId="{7E4CCCC6-0E87-4421-823A-D21FF5263C24}" sibTransId="{0FA661D0-0297-4EBC-A6BA-FCA55F411C17}"/>
    <dgm:cxn modelId="{CDA4C671-8660-4527-A3C3-47EB21EF85E7}" srcId="{B1C632CE-86B0-4192-A025-B3F4DCF4A88C}" destId="{25A5C771-7071-4F95-9DD4-4004364F0DAA}" srcOrd="9" destOrd="0" parTransId="{1C612BC8-5C96-448C-8BAF-B17E18FBDF16}" sibTransId="{B52DE5BB-4CFC-4530-B03C-1A45B949F5BE}"/>
    <dgm:cxn modelId="{45507AC8-3AFA-40F5-BBCF-82E1AB366BF3}" srcId="{B1C632CE-86B0-4192-A025-B3F4DCF4A88C}" destId="{EE7C9824-73BF-42C9-A92E-D3960432EF02}" srcOrd="12" destOrd="0" parTransId="{A7AB19AA-6F3A-4309-B9FD-B4501330A2E7}" sibTransId="{276697C1-3027-4C97-8D90-36C8D5543D4C}"/>
    <dgm:cxn modelId="{D1D40798-9BFE-4905-9EC0-95373F27919E}" srcId="{B1C632CE-86B0-4192-A025-B3F4DCF4A88C}" destId="{5A6E1F21-C3D9-4F45-AE58-FC474126572F}" srcOrd="11" destOrd="0" parTransId="{52A9CCFC-B8CA-4A5E-AA8D-B42008421F33}" sibTransId="{C46B439A-9EA5-4297-BFDF-ECD258458D7A}"/>
    <dgm:cxn modelId="{58CD1D13-290C-4A59-8008-BBFE5C4BF2BF}" type="presOf" srcId="{E660711D-C2D0-44F5-A0CA-2214A7301F1A}" destId="{7C0A3D12-FC37-4664-B508-E1CBF83473AD}" srcOrd="0" destOrd="0" presId="urn:microsoft.com/office/officeart/2005/8/layout/vProcess5"/>
    <dgm:cxn modelId="{CF622F4C-67C2-45D7-8FA3-C1AA54EBA127}" type="presOf" srcId="{704C0198-5CEC-4212-B889-66EEBB08B175}" destId="{A38206CE-C2D8-465B-80FA-3C3D376BA609}" srcOrd="0" destOrd="0" presId="urn:microsoft.com/office/officeart/2005/8/layout/vProcess5"/>
    <dgm:cxn modelId="{63394F29-92AB-4B83-999C-CB8B81D3D9C4}" type="presOf" srcId="{0BA9BD6D-DB8D-429F-BB8A-917CBC9E16D0}" destId="{CCE03D65-7380-4231-B68A-DA431A5CBB16}" srcOrd="0" destOrd="0" presId="urn:microsoft.com/office/officeart/2005/8/layout/vProcess5"/>
    <dgm:cxn modelId="{27D64B72-C0AA-474E-9D0E-C79C5C3FC56B}" srcId="{B1C632CE-86B0-4192-A025-B3F4DCF4A88C}" destId="{AD86BA3D-4664-4DC6-91A7-DD739C685BA5}" srcOrd="10" destOrd="0" parTransId="{09A8FFE6-1869-46F0-898D-8AA987CEDEA8}" sibTransId="{EECF2403-4296-4EFC-A0F2-9F3D23FFC858}"/>
    <dgm:cxn modelId="{BB63F7DF-88D1-48C5-B654-AA4BA20D603F}" srcId="{B1C632CE-86B0-4192-A025-B3F4DCF4A88C}" destId="{FDA97E3B-41DA-47CC-9416-655B4D72DE6A}" srcOrd="1" destOrd="0" parTransId="{FA6C2992-B6B0-49B8-BE1F-DD70201280D5}" sibTransId="{C98B59E1-F1E2-4060-9E70-A85BC3349332}"/>
    <dgm:cxn modelId="{7D52CDD0-8049-4822-8ABE-A415C09D1169}" srcId="{B1C632CE-86B0-4192-A025-B3F4DCF4A88C}" destId="{6CE7D99E-E77B-4845-95A0-D9FE0AC23EB4}" srcOrd="8" destOrd="0" parTransId="{6154B508-0AC3-46F2-AFC8-CCA3824D0D26}" sibTransId="{97A3EA7A-906B-4ABE-B078-A21B98E55EA1}"/>
    <dgm:cxn modelId="{08FE1A4F-E927-4B48-873E-77E72770A163}" type="presOf" srcId="{311EE516-DF21-48D5-AB6E-40A3CDEC171A}" destId="{0DCA0408-5C40-49D0-8260-4DFDF83A5925}" srcOrd="1" destOrd="0" presId="urn:microsoft.com/office/officeart/2005/8/layout/vProcess5"/>
    <dgm:cxn modelId="{93E6FB13-90CE-4A76-BEE7-680B51010695}" type="presOf" srcId="{FDA97E3B-41DA-47CC-9416-655B4D72DE6A}" destId="{E3C7EF71-0620-4012-B656-90F71FC3D9AD}" srcOrd="1" destOrd="0" presId="urn:microsoft.com/office/officeart/2005/8/layout/vProcess5"/>
    <dgm:cxn modelId="{6061317E-4F79-4D50-825D-3889C898B3E3}" srcId="{B1C632CE-86B0-4192-A025-B3F4DCF4A88C}" destId="{E660711D-C2D0-44F5-A0CA-2214A7301F1A}" srcOrd="2" destOrd="0" parTransId="{38981BFE-7E57-40CB-8FC2-BC5970D161FC}" sibTransId="{704C0198-5CEC-4212-B889-66EEBB08B175}"/>
    <dgm:cxn modelId="{857A3149-9B9A-434C-8B80-99153796F5E4}" srcId="{B1C632CE-86B0-4192-A025-B3F4DCF4A88C}" destId="{92CC45A4-0EF2-4750-B95C-8A96138A816A}" srcOrd="7" destOrd="0" parTransId="{E073CE6F-3E9A-4BE6-A707-13B9E3BDCCCA}" sibTransId="{CC54DC32-2971-4263-8A36-0F41B239349B}"/>
    <dgm:cxn modelId="{44B63602-28CF-43A8-B3C7-340267703941}" srcId="{B1C632CE-86B0-4192-A025-B3F4DCF4A88C}" destId="{74583A7C-4476-47BB-A32C-5FCA59C121D3}" srcOrd="6" destOrd="0" parTransId="{251ABE06-B9C0-4B92-83E6-CF4597CF7379}" sibTransId="{270879D5-7147-4B34-A3F2-9BC84F36C2AA}"/>
    <dgm:cxn modelId="{47EBF20D-D4A7-4FD3-80B7-92F04A58A7A8}" type="presOf" srcId="{B1C632CE-86B0-4192-A025-B3F4DCF4A88C}" destId="{448B60FA-F798-460B-AE8E-D175524D1EA7}" srcOrd="0" destOrd="0" presId="urn:microsoft.com/office/officeart/2005/8/layout/vProcess5"/>
    <dgm:cxn modelId="{283E71B1-8690-4941-B8F2-BD8E20E95B51}" type="presOf" srcId="{0BA9BD6D-DB8D-429F-BB8A-917CBC9E16D0}" destId="{5A380963-A665-47E2-AF56-0D20A82D7293}" srcOrd="1" destOrd="0" presId="urn:microsoft.com/office/officeart/2005/8/layout/vProcess5"/>
    <dgm:cxn modelId="{221CD089-DF87-4861-AE39-4F3DAD9EEEF8}" srcId="{B1C632CE-86B0-4192-A025-B3F4DCF4A88C}" destId="{311EE516-DF21-48D5-AB6E-40A3CDEC171A}" srcOrd="0" destOrd="0" parTransId="{BDDB02A5-72C9-46C9-A8A7-622963D0C42E}" sibTransId="{798D48E4-DD44-4559-870E-DF8EECD5EE71}"/>
    <dgm:cxn modelId="{11A0B2DA-7BED-473D-964C-BA10FFD0CD09}" type="presOf" srcId="{E660711D-C2D0-44F5-A0CA-2214A7301F1A}" destId="{004A00ED-8DB2-4F70-BE06-FEB9A7C52BBB}" srcOrd="1" destOrd="0" presId="urn:microsoft.com/office/officeart/2005/8/layout/vProcess5"/>
    <dgm:cxn modelId="{65AF3EF4-A0CE-4391-9489-A4F864401665}" type="presOf" srcId="{019F9767-EB29-4324-A120-D773B1F24CFA}" destId="{5E46FB49-CA38-4824-AEC3-FBC906582A8A}" srcOrd="0" destOrd="0" presId="urn:microsoft.com/office/officeart/2005/8/layout/vProcess5"/>
    <dgm:cxn modelId="{BB4E6F93-02EE-46AA-8E1E-91FA7A38D3D1}" type="presOf" srcId="{311EE516-DF21-48D5-AB6E-40A3CDEC171A}" destId="{C192A804-7B2E-45D4-A1C7-CD34BF039ED6}" srcOrd="0" destOrd="0" presId="urn:microsoft.com/office/officeart/2005/8/layout/vProcess5"/>
    <dgm:cxn modelId="{075AA6E7-1BC6-4A0A-8407-48D5D23C3A4C}" type="presOf" srcId="{BBEB88C0-E99E-41FB-998A-546FCC7ADD76}" destId="{4E2947DB-AD06-48E7-9AE7-6387722A37E1}" srcOrd="0" destOrd="0" presId="urn:microsoft.com/office/officeart/2005/8/layout/vProcess5"/>
    <dgm:cxn modelId="{D4D1A7FF-0378-4E19-BEB6-5BAD716BE68F}" type="presOf" srcId="{798D48E4-DD44-4559-870E-DF8EECD5EE71}" destId="{3E1A4146-FE9F-48FF-A292-BA6424F61B6B}" srcOrd="0" destOrd="0" presId="urn:microsoft.com/office/officeart/2005/8/layout/vProcess5"/>
    <dgm:cxn modelId="{808643F7-9C58-4CAD-948F-33557E1C5B27}" srcId="{B1C632CE-86B0-4192-A025-B3F4DCF4A88C}" destId="{0BA9BD6D-DB8D-429F-BB8A-917CBC9E16D0}" srcOrd="3" destOrd="0" parTransId="{1C9F2AFB-C88B-4167-A859-CA40FDB7AF40}" sibTransId="{019F9767-EB29-4324-A120-D773B1F24CFA}"/>
    <dgm:cxn modelId="{359CA274-994E-4262-BB87-363A0C2A9829}" srcId="{B1C632CE-86B0-4192-A025-B3F4DCF4A88C}" destId="{67B3CD38-3316-4D8C-8B05-59C74862F8A0}" srcOrd="5" destOrd="0" parTransId="{2D1702D1-2016-43D8-8FE8-7D72F765C407}" sibTransId="{EA9F065C-CE03-4072-B70F-BD2CC0D12D3F}"/>
    <dgm:cxn modelId="{0B74E277-E6DE-4674-B720-128AB0B34C19}" type="presOf" srcId="{FDA97E3B-41DA-47CC-9416-655B4D72DE6A}" destId="{21384E25-B851-4742-A067-31B9B509CEE1}" srcOrd="0" destOrd="0" presId="urn:microsoft.com/office/officeart/2005/8/layout/vProcess5"/>
    <dgm:cxn modelId="{A66E1917-2921-4A91-8EC1-79D7E35D7EC6}" type="presParOf" srcId="{448B60FA-F798-460B-AE8E-D175524D1EA7}" destId="{12B62BD1-D33E-4BF3-9E54-DFF84E437CC2}" srcOrd="0" destOrd="0" presId="urn:microsoft.com/office/officeart/2005/8/layout/vProcess5"/>
    <dgm:cxn modelId="{53A304F5-8428-4082-A25C-1795D9D92B08}" type="presParOf" srcId="{448B60FA-F798-460B-AE8E-D175524D1EA7}" destId="{C192A804-7B2E-45D4-A1C7-CD34BF039ED6}" srcOrd="1" destOrd="0" presId="urn:microsoft.com/office/officeart/2005/8/layout/vProcess5"/>
    <dgm:cxn modelId="{DE2839E8-9317-472A-8C25-A15E8AB88D0E}" type="presParOf" srcId="{448B60FA-F798-460B-AE8E-D175524D1EA7}" destId="{21384E25-B851-4742-A067-31B9B509CEE1}" srcOrd="2" destOrd="0" presId="urn:microsoft.com/office/officeart/2005/8/layout/vProcess5"/>
    <dgm:cxn modelId="{1B86BDBF-8705-4B21-B399-908ABBE8C21E}" type="presParOf" srcId="{448B60FA-F798-460B-AE8E-D175524D1EA7}" destId="{7C0A3D12-FC37-4664-B508-E1CBF83473AD}" srcOrd="3" destOrd="0" presId="urn:microsoft.com/office/officeart/2005/8/layout/vProcess5"/>
    <dgm:cxn modelId="{A0CF569D-EC41-4FE6-906E-8C92F15E76A7}" type="presParOf" srcId="{448B60FA-F798-460B-AE8E-D175524D1EA7}" destId="{CCE03D65-7380-4231-B68A-DA431A5CBB16}" srcOrd="4" destOrd="0" presId="urn:microsoft.com/office/officeart/2005/8/layout/vProcess5"/>
    <dgm:cxn modelId="{DCC644F3-4C0E-4DC0-BBB9-E36EA81A1EE1}" type="presParOf" srcId="{448B60FA-F798-460B-AE8E-D175524D1EA7}" destId="{4E2947DB-AD06-48E7-9AE7-6387722A37E1}" srcOrd="5" destOrd="0" presId="urn:microsoft.com/office/officeart/2005/8/layout/vProcess5"/>
    <dgm:cxn modelId="{F4075AB8-3ABA-43F8-AB1A-A5419A8F0474}" type="presParOf" srcId="{448B60FA-F798-460B-AE8E-D175524D1EA7}" destId="{3E1A4146-FE9F-48FF-A292-BA6424F61B6B}" srcOrd="6" destOrd="0" presId="urn:microsoft.com/office/officeart/2005/8/layout/vProcess5"/>
    <dgm:cxn modelId="{1069A225-A777-4FB5-BC75-9D99BEDEE563}" type="presParOf" srcId="{448B60FA-F798-460B-AE8E-D175524D1EA7}" destId="{9B43810D-9C57-43D5-82B9-9DB9B6F8ED02}" srcOrd="7" destOrd="0" presId="urn:microsoft.com/office/officeart/2005/8/layout/vProcess5"/>
    <dgm:cxn modelId="{28AB1D2E-41D4-43FA-A582-E86576BDF23E}" type="presParOf" srcId="{448B60FA-F798-460B-AE8E-D175524D1EA7}" destId="{A38206CE-C2D8-465B-80FA-3C3D376BA609}" srcOrd="8" destOrd="0" presId="urn:microsoft.com/office/officeart/2005/8/layout/vProcess5"/>
    <dgm:cxn modelId="{9BA6EB3A-3ABF-435C-B7C7-5174E4C00F16}" type="presParOf" srcId="{448B60FA-F798-460B-AE8E-D175524D1EA7}" destId="{5E46FB49-CA38-4824-AEC3-FBC906582A8A}" srcOrd="9" destOrd="0" presId="urn:microsoft.com/office/officeart/2005/8/layout/vProcess5"/>
    <dgm:cxn modelId="{71081AEA-E8E6-48A9-A83A-550E47B925CD}" type="presParOf" srcId="{448B60FA-F798-460B-AE8E-D175524D1EA7}" destId="{0DCA0408-5C40-49D0-8260-4DFDF83A5925}" srcOrd="10" destOrd="0" presId="urn:microsoft.com/office/officeart/2005/8/layout/vProcess5"/>
    <dgm:cxn modelId="{E99AEC05-E55B-4BCF-92C9-848594B5C881}" type="presParOf" srcId="{448B60FA-F798-460B-AE8E-D175524D1EA7}" destId="{E3C7EF71-0620-4012-B656-90F71FC3D9AD}" srcOrd="11" destOrd="0" presId="urn:microsoft.com/office/officeart/2005/8/layout/vProcess5"/>
    <dgm:cxn modelId="{7E2553AF-2968-4A2A-B17F-59740C7915C2}" type="presParOf" srcId="{448B60FA-F798-460B-AE8E-D175524D1EA7}" destId="{004A00ED-8DB2-4F70-BE06-FEB9A7C52BBB}" srcOrd="12" destOrd="0" presId="urn:microsoft.com/office/officeart/2005/8/layout/vProcess5"/>
    <dgm:cxn modelId="{E9C41B39-3C22-4B21-9FAB-002386785E12}" type="presParOf" srcId="{448B60FA-F798-460B-AE8E-D175524D1EA7}" destId="{5A380963-A665-47E2-AF56-0D20A82D7293}" srcOrd="13" destOrd="0" presId="urn:microsoft.com/office/officeart/2005/8/layout/vProcess5"/>
    <dgm:cxn modelId="{46C1DB82-3158-4D90-961C-CDB9DBF0B9F2}" type="presParOf" srcId="{448B60FA-F798-460B-AE8E-D175524D1EA7}" destId="{DC33D2D9-A8C8-4EF5-9C83-D57F26CF8B6D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70238" cy="4810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375" y="0"/>
            <a:ext cx="3170238" cy="4810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651DDB-8B1A-4E63-A171-310C14836903}" type="datetimeFigureOut">
              <a:rPr lang="en-US" smtClean="0"/>
              <a:t>2/7/2017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97013" y="1200150"/>
            <a:ext cx="4321175" cy="3240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838" y="4621213"/>
            <a:ext cx="5851525" cy="37798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20188"/>
            <a:ext cx="3170238" cy="4810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375" y="9120188"/>
            <a:ext cx="3170238" cy="4810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2403B1-2917-4D6D-A5FE-A19EC56645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13547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Humans can hear sounds at frequencies from about </a:t>
            </a:r>
            <a:r>
              <a:rPr lang="en-US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 Hz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to </a:t>
            </a:r>
            <a:r>
              <a:rPr lang="en-US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20,000 Hz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though we hear sounds best from 1,000 Hz to 5,000 Hz, where human speech is centered. 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2403B1-2917-4D6D-A5FE-A19EC5664516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87979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855677" y="6561221"/>
            <a:ext cx="3276600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schemeClr val="bg2">
                    <a:lumMod val="10000"/>
                  </a:schemeClr>
                </a:solidFill>
              </a:rPr>
              <a:t>2016 Dimension Bid</a:t>
            </a:r>
            <a:r>
              <a:rPr lang="en-US" sz="1100" baseline="0" dirty="0" smtClean="0">
                <a:solidFill>
                  <a:schemeClr val="bg2">
                    <a:lumMod val="10000"/>
                  </a:schemeClr>
                </a:solidFill>
              </a:rPr>
              <a:t> (M) </a:t>
            </a:r>
            <a:r>
              <a:rPr lang="en-US" sz="1100" baseline="0" dirty="0" err="1" smtClean="0">
                <a:solidFill>
                  <a:schemeClr val="bg2">
                    <a:lumMod val="10000"/>
                  </a:schemeClr>
                </a:solidFill>
              </a:rPr>
              <a:t>Sdn</a:t>
            </a:r>
            <a:r>
              <a:rPr lang="en-US" sz="1100" baseline="0" dirty="0" smtClean="0">
                <a:solidFill>
                  <a:schemeClr val="bg2">
                    <a:lumMod val="10000"/>
                  </a:schemeClr>
                </a:solidFill>
              </a:rPr>
              <a:t> Bhd. All Right Reserved.</a:t>
            </a:r>
            <a:endParaRPr lang="en-US" sz="1100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7987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09600"/>
            <a:ext cx="9144000" cy="5029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400" y="5566643"/>
            <a:ext cx="1097280" cy="822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3334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B8CD703-12AC-43ED-AEDE-4C8873FCF1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06498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B8CD703-12AC-43ED-AEDE-4C8873FCF1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85843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B8CD703-12AC-43ED-AEDE-4C8873FCF1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0925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B8CD703-12AC-43ED-AEDE-4C8873FCF1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67386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B8CD703-12AC-43ED-AEDE-4C8873FCF1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06820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B8CD703-12AC-43ED-AEDE-4C8873FCF1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42749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B8CD703-12AC-43ED-AEDE-4C8873FCF1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74485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B8CD703-12AC-43ED-AEDE-4C8873FCF1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5959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B8CD703-12AC-43ED-AEDE-4C8873FCF1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43940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92ABA54-5FF3-4629-8C58-57416EFCA141}" type="datetimeFigureOut">
              <a:rPr lang="en-US" smtClean="0"/>
              <a:pPr/>
              <a:t>2/7/2017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D2B4A6D-981F-4212-B6B2-532739938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0380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gi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87" y="114300"/>
            <a:ext cx="2232248" cy="367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5" name="Straight Connector 14"/>
          <p:cNvCxnSpPr/>
          <p:nvPr/>
        </p:nvCxnSpPr>
        <p:spPr>
          <a:xfrm>
            <a:off x="0" y="571500"/>
            <a:ext cx="3124200" cy="0"/>
          </a:xfrm>
          <a:prstGeom prst="line">
            <a:avLst/>
          </a:prstGeom>
          <a:ln>
            <a:solidFill>
              <a:srgbClr val="37A60A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>
            <a:off x="0" y="2057400"/>
            <a:ext cx="9144000" cy="2667000"/>
          </a:xfrm>
          <a:prstGeom prst="rect">
            <a:avLst/>
          </a:prstGeom>
          <a:ln>
            <a:solidFill>
              <a:schemeClr val="accent3">
                <a:lumMod val="50000"/>
              </a:schemeClr>
            </a:solidFill>
            <a:prstDash val="sysDot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Connector 21"/>
          <p:cNvCxnSpPr/>
          <p:nvPr/>
        </p:nvCxnSpPr>
        <p:spPr>
          <a:xfrm>
            <a:off x="6096000" y="571500"/>
            <a:ext cx="3048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3124200" y="571500"/>
            <a:ext cx="2971800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0" y="6483927"/>
            <a:ext cx="3048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3048000" y="6483927"/>
            <a:ext cx="2971800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pic>
        <p:nvPicPr>
          <p:cNvPr id="31" name="Picture 30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2" y="2567940"/>
            <a:ext cx="2194560" cy="1645920"/>
          </a:xfrm>
          <a:prstGeom prst="rect">
            <a:avLst/>
          </a:prstGeom>
        </p:spPr>
      </p:pic>
      <p:cxnSp>
        <p:nvCxnSpPr>
          <p:cNvPr id="32" name="Straight Connector 31"/>
          <p:cNvCxnSpPr/>
          <p:nvPr/>
        </p:nvCxnSpPr>
        <p:spPr>
          <a:xfrm>
            <a:off x="6019800" y="6483927"/>
            <a:ext cx="3124200" cy="0"/>
          </a:xfrm>
          <a:prstGeom prst="line">
            <a:avLst/>
          </a:prstGeom>
          <a:ln>
            <a:solidFill>
              <a:srgbClr val="37A60A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855677" y="6561221"/>
            <a:ext cx="3276600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schemeClr val="bg2">
                    <a:lumMod val="10000"/>
                  </a:schemeClr>
                </a:solidFill>
              </a:rPr>
              <a:t>2016 Dimension Bid</a:t>
            </a:r>
            <a:r>
              <a:rPr lang="en-US" sz="1100" baseline="0" dirty="0" smtClean="0">
                <a:solidFill>
                  <a:schemeClr val="bg2">
                    <a:lumMod val="10000"/>
                  </a:schemeClr>
                </a:solidFill>
              </a:rPr>
              <a:t> (M) </a:t>
            </a:r>
            <a:r>
              <a:rPr lang="en-US" sz="1100" baseline="0" dirty="0" err="1" smtClean="0">
                <a:solidFill>
                  <a:schemeClr val="bg2">
                    <a:lumMod val="10000"/>
                  </a:schemeClr>
                </a:solidFill>
              </a:rPr>
              <a:t>Sdn</a:t>
            </a:r>
            <a:r>
              <a:rPr lang="en-US" sz="1100" baseline="0" dirty="0" smtClean="0">
                <a:solidFill>
                  <a:schemeClr val="bg2">
                    <a:lumMod val="10000"/>
                  </a:schemeClr>
                </a:solidFill>
              </a:rPr>
              <a:t> Bhd. All Right Reserved.</a:t>
            </a:r>
            <a:endParaRPr lang="en-US" sz="1100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0969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4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4.emf"/><Relationship Id="rId7" Type="http://schemas.openxmlformats.org/officeDocument/2006/relationships/image" Target="../media/image18.png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openxmlformats.org/officeDocument/2006/relationships/image" Target="../media/image20.emf"/><Relationship Id="rId4" Type="http://schemas.openxmlformats.org/officeDocument/2006/relationships/image" Target="../media/image15.emf"/><Relationship Id="rId9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ARIGALI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6556" y="94129"/>
            <a:ext cx="1757241" cy="63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406316" y="2478034"/>
            <a:ext cx="551848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 smtClean="0">
                <a:latin typeface="Arial Black" panose="020B0A04020102020204" pitchFamily="34" charset="0"/>
              </a:rPr>
              <a:t>Noise Tool – Leak Detection Tool</a:t>
            </a:r>
            <a:endParaRPr lang="en-US" sz="4400" dirty="0">
              <a:latin typeface="Arial Black" panose="020B0A040201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566611" y="4401637"/>
            <a:ext cx="55184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i="1" dirty="0" smtClean="0">
                <a:latin typeface="Adobe Devanagari" panose="02040503050201020203" pitchFamily="18" charset="0"/>
                <a:cs typeface="Adobe Devanagari" panose="02040503050201020203" pitchFamily="18" charset="0"/>
              </a:rPr>
              <a:t>7</a:t>
            </a:r>
            <a:r>
              <a:rPr lang="en-US" sz="2000" b="1" i="1" baseline="30000" dirty="0" smtClean="0">
                <a:latin typeface="Adobe Devanagari" panose="02040503050201020203" pitchFamily="18" charset="0"/>
                <a:cs typeface="Adobe Devanagari" panose="02040503050201020203" pitchFamily="18" charset="0"/>
              </a:rPr>
              <a:t>th</a:t>
            </a:r>
            <a:r>
              <a:rPr lang="en-US" sz="2000" b="1" i="1" dirty="0" smtClean="0">
                <a:latin typeface="Adobe Devanagari" panose="02040503050201020203" pitchFamily="18" charset="0"/>
                <a:cs typeface="Adobe Devanagari" panose="02040503050201020203" pitchFamily="18" charset="0"/>
              </a:rPr>
              <a:t> -Jan-2017</a:t>
            </a:r>
            <a:endParaRPr lang="en-US" sz="2000" b="1" i="1" dirty="0">
              <a:latin typeface="Adobe Devanagari" panose="02040503050201020203" pitchFamily="18" charset="0"/>
              <a:cs typeface="Adobe Devanagari" panose="020405030502010202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8756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>
            <a:spLocks noGrp="1"/>
          </p:cNvSpPr>
          <p:nvPr/>
        </p:nvSpPr>
        <p:spPr bwMode="auto">
          <a:xfrm>
            <a:off x="876635" y="1035424"/>
            <a:ext cx="7283152" cy="5257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dirty="0" smtClean="0"/>
              <a:t>Introduction </a:t>
            </a:r>
          </a:p>
          <a:p>
            <a:r>
              <a:rPr lang="en-US" sz="2000" b="1" dirty="0" smtClean="0"/>
              <a:t>NTO Applications</a:t>
            </a:r>
          </a:p>
          <a:p>
            <a:r>
              <a:rPr lang="en-US" sz="2000" b="1" dirty="0" smtClean="0"/>
              <a:t>NTO Specifications</a:t>
            </a:r>
          </a:p>
          <a:p>
            <a:r>
              <a:rPr lang="en-US" sz="2000" b="1" dirty="0" smtClean="0"/>
              <a:t>Principle of Operations</a:t>
            </a:r>
          </a:p>
          <a:p>
            <a:r>
              <a:rPr lang="en-US" sz="2000" b="1" dirty="0" smtClean="0"/>
              <a:t>Noise Logging Concept</a:t>
            </a:r>
          </a:p>
          <a:p>
            <a:r>
              <a:rPr lang="en-US" sz="2000" b="1" dirty="0" smtClean="0"/>
              <a:t>Logging Speed Guidance</a:t>
            </a:r>
          </a:p>
          <a:p>
            <a:r>
              <a:rPr lang="en-US" sz="2000" b="1" dirty="0" err="1" smtClean="0"/>
              <a:t>Toolstring</a:t>
            </a:r>
            <a:r>
              <a:rPr lang="en-US" sz="2000" b="1" dirty="0" smtClean="0"/>
              <a:t> configurations</a:t>
            </a:r>
          </a:p>
          <a:p>
            <a:r>
              <a:rPr lang="en-US" sz="2000" b="1" dirty="0" smtClean="0"/>
              <a:t>Case Study</a:t>
            </a:r>
          </a:p>
          <a:p>
            <a:r>
              <a:rPr lang="en-US" sz="2000" b="1" dirty="0" smtClean="0"/>
              <a:t>Q&amp;A</a:t>
            </a:r>
            <a:endParaRPr lang="en-US" sz="20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7570694" y="154535"/>
            <a:ext cx="29787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u="sng" dirty="0" smtClean="0"/>
              <a:t>CONTENTS</a:t>
            </a:r>
            <a:endParaRPr lang="en-US" sz="2000" b="1" u="sng" dirty="0"/>
          </a:p>
        </p:txBody>
      </p:sp>
    </p:spTree>
    <p:extLst>
      <p:ext uri="{BB962C8B-B14F-4D97-AF65-F5344CB8AC3E}">
        <p14:creationId xmlns:p14="http://schemas.microsoft.com/office/powerpoint/2010/main" val="2286802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068317802"/>
              </p:ext>
            </p:extLst>
          </p:nvPr>
        </p:nvGraphicFramePr>
        <p:xfrm>
          <a:off x="3157231" y="1385046"/>
          <a:ext cx="6494929" cy="46398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5534528" y="128337"/>
            <a:ext cx="40426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u="sng" dirty="0" smtClean="0"/>
              <a:t>LEAK DETECTION APPLICATIONS</a:t>
            </a:r>
            <a:endParaRPr lang="en-US" sz="2000" b="1" u="sng" dirty="0"/>
          </a:p>
        </p:txBody>
      </p:sp>
      <p:sp>
        <p:nvSpPr>
          <p:cNvPr id="6" name="TextBox 5"/>
          <p:cNvSpPr txBox="1"/>
          <p:nvPr/>
        </p:nvSpPr>
        <p:spPr>
          <a:xfrm>
            <a:off x="363071" y="1102659"/>
            <a:ext cx="422237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dirty="0" smtClean="0"/>
              <a:t>Measure noise downhole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dirty="0" smtClean="0"/>
              <a:t>Frequency range from 100Hz  - 12.7kHz.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dirty="0" smtClean="0"/>
              <a:t>Sensitive hydrophone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dirty="0" smtClean="0"/>
              <a:t>Sends spectra frequency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dirty="0" smtClean="0"/>
              <a:t>6 high pass frequency cut-off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8210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641459" y="667464"/>
            <a:ext cx="7886700" cy="7339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 smtClean="0">
                <a:solidFill>
                  <a:prstClr val="black"/>
                </a:solidFill>
                <a:latin typeface="Calibri Light" panose="020F0302020204030204"/>
              </a:rPr>
              <a:t>NTO Specification</a:t>
            </a:r>
            <a:endParaRPr lang="en-US" b="1" dirty="0">
              <a:solidFill>
                <a:prstClr val="black"/>
              </a:solidFill>
              <a:latin typeface="Calibri Light" panose="020F0302020204030204"/>
            </a:endParaRPr>
          </a:p>
        </p:txBody>
      </p:sp>
      <p:pic>
        <p:nvPicPr>
          <p:cNvPr id="3" name="Content Placeholder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150" y="1627028"/>
            <a:ext cx="8037095" cy="398933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42409" y="667464"/>
            <a:ext cx="571500" cy="555322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506854" y="154535"/>
            <a:ext cx="40426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u="sng" dirty="0" smtClean="0"/>
              <a:t>TOOL SPECIFICATIONS</a:t>
            </a:r>
            <a:endParaRPr lang="en-US" sz="2000" b="1" u="sng" dirty="0"/>
          </a:p>
        </p:txBody>
      </p:sp>
    </p:spTree>
    <p:extLst>
      <p:ext uri="{BB962C8B-B14F-4D97-AF65-F5344CB8AC3E}">
        <p14:creationId xmlns:p14="http://schemas.microsoft.com/office/powerpoint/2010/main" val="2621930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564" y="834190"/>
            <a:ext cx="8865476" cy="540371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009549" y="164902"/>
            <a:ext cx="40426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u="sng" dirty="0" smtClean="0"/>
              <a:t>PRINCIPAL OF OPERATONS</a:t>
            </a:r>
            <a:endParaRPr lang="en-US" sz="2000" b="1" u="sng" dirty="0"/>
          </a:p>
        </p:txBody>
      </p:sp>
    </p:spTree>
    <p:extLst>
      <p:ext uri="{BB962C8B-B14F-4D97-AF65-F5344CB8AC3E}">
        <p14:creationId xmlns:p14="http://schemas.microsoft.com/office/powerpoint/2010/main" val="1721386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850823786"/>
              </p:ext>
            </p:extLst>
          </p:nvPr>
        </p:nvGraphicFramePr>
        <p:xfrm>
          <a:off x="256674" y="770021"/>
          <a:ext cx="8535091" cy="54585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6009549" y="164902"/>
            <a:ext cx="40426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u="sng" dirty="0" smtClean="0"/>
              <a:t>PRINCIPAL OF OPERATONS</a:t>
            </a:r>
            <a:endParaRPr lang="en-US" sz="2000" b="1" u="sng" dirty="0"/>
          </a:p>
        </p:txBody>
      </p:sp>
    </p:spTree>
    <p:extLst>
      <p:ext uri="{BB962C8B-B14F-4D97-AF65-F5344CB8AC3E}">
        <p14:creationId xmlns:p14="http://schemas.microsoft.com/office/powerpoint/2010/main" val="3997971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2911532" y="4835938"/>
            <a:ext cx="7886700" cy="15032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Noise Log Tool </a:t>
            </a:r>
          </a:p>
          <a:p>
            <a:pPr algn="ctr"/>
            <a:r>
              <a:rPr lang="en-US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- Concept</a:t>
            </a:r>
            <a:endParaRPr lang="en-US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7" y="759601"/>
            <a:ext cx="3990774" cy="3142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6638" y="618565"/>
            <a:ext cx="4763048" cy="35524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7" y="3792120"/>
            <a:ext cx="3866848" cy="3065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1532" y="3625430"/>
            <a:ext cx="704150" cy="4571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7652" y="4014178"/>
            <a:ext cx="704150" cy="104577"/>
          </a:xfrm>
          <a:prstGeom prst="rect">
            <a:avLst/>
          </a:prstGeom>
        </p:spPr>
      </p:pic>
      <p:sp>
        <p:nvSpPr>
          <p:cNvPr id="8" name="Right Arrow 7"/>
          <p:cNvSpPr/>
          <p:nvPr/>
        </p:nvSpPr>
        <p:spPr>
          <a:xfrm>
            <a:off x="3710093" y="2892490"/>
            <a:ext cx="768601" cy="373224"/>
          </a:xfrm>
          <a:prstGeom prst="rightArrow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s-MY"/>
          </a:p>
        </p:txBody>
      </p:sp>
      <p:sp>
        <p:nvSpPr>
          <p:cNvPr id="9" name="Right Arrow 8"/>
          <p:cNvSpPr/>
          <p:nvPr/>
        </p:nvSpPr>
        <p:spPr>
          <a:xfrm rot="9042604">
            <a:off x="4049249" y="4140769"/>
            <a:ext cx="634482" cy="447606"/>
          </a:xfrm>
          <a:prstGeom prst="rightArrow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s-MY"/>
          </a:p>
        </p:txBody>
      </p:sp>
      <p:sp>
        <p:nvSpPr>
          <p:cNvPr id="10" name="TextBox 9"/>
          <p:cNvSpPr txBox="1"/>
          <p:nvPr/>
        </p:nvSpPr>
        <p:spPr>
          <a:xfrm>
            <a:off x="6721641" y="164902"/>
            <a:ext cx="33305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u="sng" dirty="0" smtClean="0"/>
              <a:t>LOGGING CONCEPT</a:t>
            </a:r>
            <a:endParaRPr lang="en-US" sz="2000" b="1" u="sng" dirty="0"/>
          </a:p>
        </p:txBody>
      </p:sp>
    </p:spTree>
    <p:extLst>
      <p:ext uri="{BB962C8B-B14F-4D97-AF65-F5344CB8AC3E}">
        <p14:creationId xmlns:p14="http://schemas.microsoft.com/office/powerpoint/2010/main" val="1972284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898" y="638630"/>
            <a:ext cx="8728557" cy="503294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87506" y="5806041"/>
            <a:ext cx="8256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**Note: This guidelines is for near vertical wells and must be adjusted when in deviated wells. However, refer with both downhole and surface condition is needed.</a:t>
            </a:r>
            <a:endParaRPr lang="ms-MY" i="1" dirty="0"/>
          </a:p>
        </p:txBody>
      </p:sp>
      <p:sp>
        <p:nvSpPr>
          <p:cNvPr id="5" name="TextBox 4"/>
          <p:cNvSpPr txBox="1"/>
          <p:nvPr/>
        </p:nvSpPr>
        <p:spPr>
          <a:xfrm>
            <a:off x="5935578" y="155243"/>
            <a:ext cx="33305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u="sng" dirty="0" smtClean="0"/>
              <a:t>LOGGING SPEED GUIDANCE</a:t>
            </a:r>
            <a:endParaRPr lang="en-US" sz="2000" b="1" u="sng" dirty="0"/>
          </a:p>
        </p:txBody>
      </p:sp>
    </p:spTree>
    <p:extLst>
      <p:ext uri="{BB962C8B-B14F-4D97-AF65-F5344CB8AC3E}">
        <p14:creationId xmlns:p14="http://schemas.microsoft.com/office/powerpoint/2010/main" val="2021284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4232" y="727148"/>
            <a:ext cx="47262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PLT/NTO BHA</a:t>
            </a:r>
            <a:endParaRPr lang="en-US" sz="28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pSp>
        <p:nvGrpSpPr>
          <p:cNvPr id="73" name="Group 72"/>
          <p:cNvGrpSpPr/>
          <p:nvPr/>
        </p:nvGrpSpPr>
        <p:grpSpPr>
          <a:xfrm>
            <a:off x="216453" y="1316051"/>
            <a:ext cx="8670875" cy="5049318"/>
            <a:chOff x="120200" y="1651610"/>
            <a:chExt cx="11896615" cy="6416047"/>
          </a:xfrm>
        </p:grpSpPr>
        <p:pic>
          <p:nvPicPr>
            <p:cNvPr id="4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348887" y="3613708"/>
              <a:ext cx="312746" cy="770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 rot="18498736">
              <a:off x="16560" y="2393161"/>
              <a:ext cx="1989833" cy="5067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1-11/16” CHD</a:t>
              </a:r>
            </a:p>
          </p:txBody>
        </p:sp>
        <p:pic>
          <p:nvPicPr>
            <p:cNvPr id="6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1237093" y="3593540"/>
              <a:ext cx="230379" cy="843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6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 flipV="1">
              <a:off x="2003919" y="3685882"/>
              <a:ext cx="228783" cy="656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7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 flipV="1">
              <a:off x="2624584" y="3686086"/>
              <a:ext cx="228783" cy="653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5400000">
              <a:off x="3310253" y="3614691"/>
              <a:ext cx="214758" cy="810550"/>
            </a:xfrm>
            <a:prstGeom prst="rect">
              <a:avLst/>
            </a:prstGeom>
          </p:spPr>
        </p:pic>
        <p:sp>
          <p:nvSpPr>
            <p:cNvPr id="10" name="TextBox 9"/>
            <p:cNvSpPr txBox="1"/>
            <p:nvPr/>
          </p:nvSpPr>
          <p:spPr>
            <a:xfrm rot="18498736">
              <a:off x="764086" y="2440544"/>
              <a:ext cx="1806341" cy="5067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2-1/8” ART-H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 rot="18498736">
              <a:off x="1521155" y="2415520"/>
              <a:ext cx="1810890" cy="5067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1-11/16” WB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 rot="18498736">
              <a:off x="2189202" y="2416000"/>
              <a:ext cx="1925914" cy="5067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1-11/16” WB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 rot="18498736">
              <a:off x="2730447" y="2482826"/>
              <a:ext cx="182093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 XTU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 rot="18498736">
              <a:off x="-401293" y="6905932"/>
              <a:ext cx="181516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 PRC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 rot="18498736">
              <a:off x="7205183" y="2658732"/>
              <a:ext cx="13725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PKJ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 rot="18498736">
              <a:off x="7974720" y="2562707"/>
              <a:ext cx="169120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CWH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 rot="18498736">
              <a:off x="10116921" y="2633068"/>
              <a:ext cx="13725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NTO </a:t>
              </a:r>
            </a:p>
          </p:txBody>
        </p:sp>
        <p:cxnSp>
          <p:nvCxnSpPr>
            <p:cNvPr id="18" name="Elbow Connector 17"/>
            <p:cNvCxnSpPr>
              <a:stCxn id="5" idx="1"/>
            </p:cNvCxnSpPr>
            <p:nvPr/>
          </p:nvCxnSpPr>
          <p:spPr>
            <a:xfrm rot="16200000" flipH="1">
              <a:off x="296932" y="3475738"/>
              <a:ext cx="410965" cy="313852"/>
            </a:xfrm>
            <a:prstGeom prst="bentConnector3">
              <a:avLst/>
            </a:prstGeom>
            <a:noFill/>
            <a:ln w="6350" cap="flat" cmpd="sng" algn="ctr">
              <a:solidFill>
                <a:srgbClr val="FF0000"/>
              </a:solidFill>
              <a:prstDash val="solid"/>
              <a:miter lim="800000"/>
              <a:tailEnd type="triangle"/>
            </a:ln>
            <a:effectLst/>
          </p:spPr>
        </p:cxnSp>
        <p:cxnSp>
          <p:nvCxnSpPr>
            <p:cNvPr id="19" name="Elbow Connector 18"/>
            <p:cNvCxnSpPr>
              <a:stCxn id="10" idx="1"/>
            </p:cNvCxnSpPr>
            <p:nvPr/>
          </p:nvCxnSpPr>
          <p:spPr>
            <a:xfrm rot="16200000" flipH="1">
              <a:off x="1030752" y="3434507"/>
              <a:ext cx="417570" cy="353710"/>
            </a:xfrm>
            <a:prstGeom prst="bentConnector3">
              <a:avLst/>
            </a:prstGeom>
            <a:noFill/>
            <a:ln w="6350" cap="flat" cmpd="sng" algn="ctr">
              <a:solidFill>
                <a:srgbClr val="FF0000"/>
              </a:solidFill>
              <a:prstDash val="solid"/>
              <a:miter lim="800000"/>
              <a:tailEnd type="triangle"/>
            </a:ln>
            <a:effectLst/>
          </p:spPr>
        </p:cxnSp>
        <p:cxnSp>
          <p:nvCxnSpPr>
            <p:cNvPr id="20" name="Elbow Connector 19"/>
            <p:cNvCxnSpPr>
              <a:stCxn id="11" idx="1"/>
            </p:cNvCxnSpPr>
            <p:nvPr/>
          </p:nvCxnSpPr>
          <p:spPr>
            <a:xfrm rot="16200000" flipH="1">
              <a:off x="1707707" y="3492131"/>
              <a:ext cx="440335" cy="214746"/>
            </a:xfrm>
            <a:prstGeom prst="bentConnector3">
              <a:avLst/>
            </a:prstGeom>
            <a:noFill/>
            <a:ln w="6350" cap="flat" cmpd="sng" algn="ctr">
              <a:solidFill>
                <a:srgbClr val="FF0000"/>
              </a:solidFill>
              <a:prstDash val="solid"/>
              <a:miter lim="800000"/>
              <a:tailEnd type="triangle"/>
            </a:ln>
            <a:effectLst/>
          </p:spPr>
        </p:cxnSp>
        <p:cxnSp>
          <p:nvCxnSpPr>
            <p:cNvPr id="21" name="Elbow Connector 20"/>
            <p:cNvCxnSpPr>
              <a:stCxn id="12" idx="1"/>
            </p:cNvCxnSpPr>
            <p:nvPr/>
          </p:nvCxnSpPr>
          <p:spPr>
            <a:xfrm rot="16200000" flipH="1">
              <a:off x="2354233" y="3578275"/>
              <a:ext cx="419806" cy="113142"/>
            </a:xfrm>
            <a:prstGeom prst="bentConnector3">
              <a:avLst/>
            </a:prstGeom>
            <a:noFill/>
            <a:ln w="6350" cap="flat" cmpd="sng" algn="ctr">
              <a:solidFill>
                <a:srgbClr val="FF0000"/>
              </a:solidFill>
              <a:prstDash val="solid"/>
              <a:miter lim="800000"/>
              <a:tailEnd type="triangle"/>
            </a:ln>
            <a:effectLst/>
          </p:spPr>
        </p:cxnSp>
        <p:cxnSp>
          <p:nvCxnSpPr>
            <p:cNvPr id="22" name="Elbow Connector 21"/>
            <p:cNvCxnSpPr/>
            <p:nvPr/>
          </p:nvCxnSpPr>
          <p:spPr>
            <a:xfrm rot="16200000" flipH="1">
              <a:off x="3172036" y="3463454"/>
              <a:ext cx="461294" cy="351391"/>
            </a:xfrm>
            <a:prstGeom prst="bentConnector3">
              <a:avLst/>
            </a:prstGeom>
            <a:noFill/>
            <a:ln w="6350" cap="flat" cmpd="sng" algn="ctr">
              <a:solidFill>
                <a:srgbClr val="FF0000"/>
              </a:solidFill>
              <a:prstDash val="solid"/>
              <a:miter lim="800000"/>
              <a:tailEnd type="triangle"/>
            </a:ln>
            <a:effectLst/>
          </p:spPr>
        </p:cxnSp>
        <p:cxnSp>
          <p:nvCxnSpPr>
            <p:cNvPr id="23" name="Elbow Connector 22"/>
            <p:cNvCxnSpPr/>
            <p:nvPr/>
          </p:nvCxnSpPr>
          <p:spPr>
            <a:xfrm rot="5400000" flipH="1" flipV="1">
              <a:off x="1126130" y="5810574"/>
              <a:ext cx="544070" cy="434166"/>
            </a:xfrm>
            <a:prstGeom prst="bentConnector3">
              <a:avLst>
                <a:gd name="adj1" fmla="val 50000"/>
              </a:avLst>
            </a:prstGeom>
            <a:noFill/>
            <a:ln w="6350" cap="flat" cmpd="sng" algn="ctr">
              <a:solidFill>
                <a:srgbClr val="FF0000"/>
              </a:solidFill>
              <a:prstDash val="solid"/>
              <a:miter lim="800000"/>
              <a:tailEnd type="triangle"/>
            </a:ln>
            <a:effectLst/>
          </p:spPr>
        </p:cxnSp>
        <p:cxnSp>
          <p:nvCxnSpPr>
            <p:cNvPr id="24" name="Elbow Connector 23"/>
            <p:cNvCxnSpPr>
              <a:stCxn id="15" idx="1"/>
            </p:cNvCxnSpPr>
            <p:nvPr/>
          </p:nvCxnSpPr>
          <p:spPr>
            <a:xfrm rot="16200000" flipH="1">
              <a:off x="7390532" y="3457360"/>
              <a:ext cx="476864" cy="325914"/>
            </a:xfrm>
            <a:prstGeom prst="bentConnector3">
              <a:avLst/>
            </a:prstGeom>
            <a:noFill/>
            <a:ln w="6350" cap="flat" cmpd="sng" algn="ctr">
              <a:solidFill>
                <a:srgbClr val="FF0000"/>
              </a:solidFill>
              <a:prstDash val="solid"/>
              <a:miter lim="800000"/>
              <a:tailEnd type="triangle"/>
            </a:ln>
            <a:effectLst/>
          </p:spPr>
        </p:cxnSp>
        <p:cxnSp>
          <p:nvCxnSpPr>
            <p:cNvPr id="25" name="Elbow Connector 24"/>
            <p:cNvCxnSpPr/>
            <p:nvPr/>
          </p:nvCxnSpPr>
          <p:spPr>
            <a:xfrm rot="16200000" flipH="1">
              <a:off x="8356541" y="3456447"/>
              <a:ext cx="373862" cy="317060"/>
            </a:xfrm>
            <a:prstGeom prst="bentConnector3">
              <a:avLst/>
            </a:prstGeom>
            <a:noFill/>
            <a:ln w="6350" cap="flat" cmpd="sng" algn="ctr">
              <a:solidFill>
                <a:srgbClr val="FF0000"/>
              </a:solidFill>
              <a:prstDash val="solid"/>
              <a:miter lim="800000"/>
              <a:tailEnd type="triangle"/>
            </a:ln>
            <a:effectLst/>
          </p:spPr>
        </p:cxnSp>
        <p:cxnSp>
          <p:nvCxnSpPr>
            <p:cNvPr id="26" name="Elbow Connector 25"/>
            <p:cNvCxnSpPr/>
            <p:nvPr/>
          </p:nvCxnSpPr>
          <p:spPr>
            <a:xfrm rot="16200000" flipH="1">
              <a:off x="9691460" y="3482749"/>
              <a:ext cx="442171" cy="270887"/>
            </a:xfrm>
            <a:prstGeom prst="bentConnector3">
              <a:avLst/>
            </a:prstGeom>
            <a:noFill/>
            <a:ln w="6350" cap="flat" cmpd="sng" algn="ctr">
              <a:solidFill>
                <a:srgbClr val="FF0000"/>
              </a:solidFill>
              <a:prstDash val="solid"/>
              <a:miter lim="800000"/>
              <a:tailEnd type="triangle"/>
            </a:ln>
            <a:effectLst/>
          </p:spPr>
        </p:cxnSp>
        <p:cxnSp>
          <p:nvCxnSpPr>
            <p:cNvPr id="27" name="Elbow Connector 26"/>
            <p:cNvCxnSpPr/>
            <p:nvPr/>
          </p:nvCxnSpPr>
          <p:spPr>
            <a:xfrm rot="16200000" flipH="1">
              <a:off x="10490391" y="3425440"/>
              <a:ext cx="410455" cy="385503"/>
            </a:xfrm>
            <a:prstGeom prst="bentConnector3">
              <a:avLst/>
            </a:prstGeom>
            <a:noFill/>
            <a:ln w="6350" cap="flat" cmpd="sng" algn="ctr">
              <a:solidFill>
                <a:srgbClr val="FF0000"/>
              </a:solidFill>
              <a:prstDash val="solid"/>
              <a:miter lim="800000"/>
              <a:tailEnd type="triangle"/>
            </a:ln>
            <a:effectLst/>
          </p:spPr>
        </p:cxnSp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5400000">
              <a:off x="3996053" y="3614691"/>
              <a:ext cx="214758" cy="810550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5400000">
              <a:off x="4840272" y="3617919"/>
              <a:ext cx="214758" cy="810550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5400000">
              <a:off x="5601000" y="3617919"/>
              <a:ext cx="214758" cy="810550"/>
            </a:xfrm>
            <a:prstGeom prst="rect">
              <a:avLst/>
            </a:prstGeom>
          </p:spPr>
        </p:pic>
        <p:sp>
          <p:nvSpPr>
            <p:cNvPr id="31" name="TextBox 30"/>
            <p:cNvSpPr txBox="1"/>
            <p:nvPr/>
          </p:nvSpPr>
          <p:spPr>
            <a:xfrm rot="18498736">
              <a:off x="3375532" y="2476253"/>
              <a:ext cx="182093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 PGR</a:t>
              </a:r>
            </a:p>
          </p:txBody>
        </p:sp>
        <p:cxnSp>
          <p:nvCxnSpPr>
            <p:cNvPr id="32" name="Elbow Connector 31"/>
            <p:cNvCxnSpPr/>
            <p:nvPr/>
          </p:nvCxnSpPr>
          <p:spPr>
            <a:xfrm rot="16200000" flipH="1">
              <a:off x="3854665" y="3462766"/>
              <a:ext cx="461294" cy="351391"/>
            </a:xfrm>
            <a:prstGeom prst="bentConnector3">
              <a:avLst/>
            </a:prstGeom>
            <a:noFill/>
            <a:ln w="6350" cap="flat" cmpd="sng" algn="ctr">
              <a:solidFill>
                <a:srgbClr val="FF0000"/>
              </a:solidFill>
              <a:prstDash val="solid"/>
              <a:miter lim="800000"/>
              <a:tailEnd type="triangle"/>
            </a:ln>
            <a:effectLst/>
          </p:spPr>
        </p:cxnSp>
        <p:sp>
          <p:nvSpPr>
            <p:cNvPr id="33" name="TextBox 32"/>
            <p:cNvSpPr txBox="1"/>
            <p:nvPr/>
          </p:nvSpPr>
          <p:spPr>
            <a:xfrm rot="18498736">
              <a:off x="4195462" y="2476254"/>
              <a:ext cx="182093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CCL</a:t>
              </a:r>
            </a:p>
          </p:txBody>
        </p:sp>
        <p:cxnSp>
          <p:nvCxnSpPr>
            <p:cNvPr id="34" name="Elbow Connector 33"/>
            <p:cNvCxnSpPr/>
            <p:nvPr/>
          </p:nvCxnSpPr>
          <p:spPr>
            <a:xfrm rot="16200000" flipH="1">
              <a:off x="4599402" y="3445682"/>
              <a:ext cx="461294" cy="351391"/>
            </a:xfrm>
            <a:prstGeom prst="bentConnector3">
              <a:avLst/>
            </a:prstGeom>
            <a:noFill/>
            <a:ln w="6350" cap="flat" cmpd="sng" algn="ctr">
              <a:solidFill>
                <a:srgbClr val="FF0000"/>
              </a:solidFill>
              <a:prstDash val="solid"/>
              <a:miter lim="800000"/>
              <a:tailEnd type="triangle"/>
            </a:ln>
            <a:effectLst/>
          </p:spPr>
        </p:cxnSp>
        <p:sp>
          <p:nvSpPr>
            <p:cNvPr id="35" name="TextBox 34"/>
            <p:cNvSpPr txBox="1"/>
            <p:nvPr/>
          </p:nvSpPr>
          <p:spPr>
            <a:xfrm rot="18498736">
              <a:off x="4889477" y="2487114"/>
              <a:ext cx="1820934" cy="3806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QPS</a:t>
              </a:r>
            </a:p>
          </p:txBody>
        </p:sp>
        <p:cxnSp>
          <p:nvCxnSpPr>
            <p:cNvPr id="36" name="Elbow Connector 35"/>
            <p:cNvCxnSpPr/>
            <p:nvPr/>
          </p:nvCxnSpPr>
          <p:spPr>
            <a:xfrm rot="16200000" flipH="1">
              <a:off x="5243425" y="3446473"/>
              <a:ext cx="461294" cy="351391"/>
            </a:xfrm>
            <a:prstGeom prst="bentConnector3">
              <a:avLst/>
            </a:prstGeom>
            <a:noFill/>
            <a:ln w="6350" cap="flat" cmpd="sng" algn="ctr">
              <a:solidFill>
                <a:srgbClr val="FF0000"/>
              </a:solidFill>
              <a:prstDash val="solid"/>
              <a:miter lim="800000"/>
              <a:tailEnd type="triangle"/>
            </a:ln>
            <a:effectLst/>
          </p:spPr>
        </p:cxnSp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6409438" y="3347408"/>
              <a:ext cx="747546" cy="14125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sharpenSoften amount="-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417" r="14424"/>
            <a:stretch/>
          </p:blipFill>
          <p:spPr bwMode="auto">
            <a:xfrm rot="16200000">
              <a:off x="7755705" y="3708334"/>
              <a:ext cx="181525" cy="6083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5400000">
              <a:off x="8408771" y="3601402"/>
              <a:ext cx="214758" cy="810550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5400000">
              <a:off x="9132671" y="3601402"/>
              <a:ext cx="214758" cy="810550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5400000">
              <a:off x="9856571" y="3601402"/>
              <a:ext cx="214758" cy="810550"/>
            </a:xfrm>
            <a:prstGeom prst="rect">
              <a:avLst/>
            </a:prstGeom>
          </p:spPr>
        </p:pic>
        <p:pic>
          <p:nvPicPr>
            <p:cNvPr id="42" name="Picture 2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10913872" y="3211822"/>
              <a:ext cx="255906" cy="16040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3" name="TextBox 42"/>
            <p:cNvSpPr txBox="1"/>
            <p:nvPr/>
          </p:nvSpPr>
          <p:spPr>
            <a:xfrm rot="18498736">
              <a:off x="8675836" y="2501837"/>
              <a:ext cx="169120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FDR</a:t>
              </a:r>
            </a:p>
          </p:txBody>
        </p:sp>
        <p:cxnSp>
          <p:nvCxnSpPr>
            <p:cNvPr id="44" name="Elbow Connector 43"/>
            <p:cNvCxnSpPr/>
            <p:nvPr/>
          </p:nvCxnSpPr>
          <p:spPr>
            <a:xfrm rot="16200000" flipH="1">
              <a:off x="9080441" y="3468764"/>
              <a:ext cx="373862" cy="317060"/>
            </a:xfrm>
            <a:prstGeom prst="bentConnector3">
              <a:avLst/>
            </a:prstGeom>
            <a:noFill/>
            <a:ln w="6350" cap="flat" cmpd="sng" algn="ctr">
              <a:solidFill>
                <a:srgbClr val="FF0000"/>
              </a:solidFill>
              <a:prstDash val="solid"/>
              <a:miter lim="800000"/>
              <a:tailEnd type="triangle"/>
            </a:ln>
            <a:effectLst/>
          </p:spPr>
        </p:cxnSp>
        <p:sp>
          <p:nvSpPr>
            <p:cNvPr id="45" name="TextBox 44"/>
            <p:cNvSpPr txBox="1"/>
            <p:nvPr/>
          </p:nvSpPr>
          <p:spPr>
            <a:xfrm rot="18498736">
              <a:off x="9373046" y="2527061"/>
              <a:ext cx="169120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ILS</a:t>
              </a:r>
            </a:p>
          </p:txBody>
        </p:sp>
        <p:cxnSp>
          <p:nvCxnSpPr>
            <p:cNvPr id="46" name="Straight Arrow Connector 45"/>
            <p:cNvCxnSpPr/>
            <p:nvPr/>
          </p:nvCxnSpPr>
          <p:spPr>
            <a:xfrm flipV="1">
              <a:off x="12016813" y="3988226"/>
              <a:ext cx="0" cy="64864"/>
            </a:xfrm>
            <a:prstGeom prst="straightConnector1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  <a:miter lim="800000"/>
              <a:tailEnd type="arrow"/>
            </a:ln>
            <a:effectLst/>
          </p:spPr>
        </p:cxnSp>
        <p:cxnSp>
          <p:nvCxnSpPr>
            <p:cNvPr id="47" name="Straight Connector 46"/>
            <p:cNvCxnSpPr/>
            <p:nvPr/>
          </p:nvCxnSpPr>
          <p:spPr>
            <a:xfrm flipH="1">
              <a:off x="530759" y="4814389"/>
              <a:ext cx="11486056" cy="48846"/>
            </a:xfrm>
            <a:prstGeom prst="line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  <a:miter lim="800000"/>
            </a:ln>
            <a:effectLst/>
          </p:spPr>
        </p:cxnSp>
        <p:cxnSp>
          <p:nvCxnSpPr>
            <p:cNvPr id="48" name="Straight Arrow Connector 47"/>
            <p:cNvCxnSpPr/>
            <p:nvPr/>
          </p:nvCxnSpPr>
          <p:spPr>
            <a:xfrm flipH="1">
              <a:off x="523957" y="4863234"/>
              <a:ext cx="6803" cy="573290"/>
            </a:xfrm>
            <a:prstGeom prst="straightConnector1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  <a:miter lim="800000"/>
              <a:tailEnd type="arrow"/>
            </a:ln>
            <a:effectLst/>
          </p:spPr>
        </p:cxnSp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897487" y="4843363"/>
              <a:ext cx="747546" cy="14125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0" name="Picture 49"/>
            <p:cNvPicPr/>
            <p:nvPr/>
          </p:nvPicPr>
          <p:blipFill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12" t="93072" r="94458" b="1576"/>
            <a:stretch/>
          </p:blipFill>
          <p:spPr bwMode="auto">
            <a:xfrm rot="16200000">
              <a:off x="3075142" y="5055316"/>
              <a:ext cx="386709" cy="91576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5400000">
              <a:off x="2370640" y="5093140"/>
              <a:ext cx="214758" cy="810550"/>
            </a:xfrm>
            <a:prstGeom prst="rect">
              <a:avLst/>
            </a:prstGeom>
          </p:spPr>
        </p:pic>
        <p:sp>
          <p:nvSpPr>
            <p:cNvPr id="52" name="TextBox 51"/>
            <p:cNvSpPr txBox="1"/>
            <p:nvPr/>
          </p:nvSpPr>
          <p:spPr>
            <a:xfrm rot="18498736">
              <a:off x="679748" y="6904376"/>
              <a:ext cx="181516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PRT</a:t>
              </a:r>
            </a:p>
          </p:txBody>
        </p:sp>
        <p:sp>
          <p:nvSpPr>
            <p:cNvPr id="53" name="TextBox 52"/>
            <p:cNvSpPr txBox="1"/>
            <p:nvPr/>
          </p:nvSpPr>
          <p:spPr>
            <a:xfrm rot="18498736">
              <a:off x="1463837" y="6975408"/>
              <a:ext cx="181516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CFS</a:t>
              </a:r>
            </a:p>
          </p:txBody>
        </p:sp>
        <p:cxnSp>
          <p:nvCxnSpPr>
            <p:cNvPr id="54" name="Elbow Connector 53"/>
            <p:cNvCxnSpPr/>
            <p:nvPr/>
          </p:nvCxnSpPr>
          <p:spPr>
            <a:xfrm rot="5400000" flipH="1" flipV="1">
              <a:off x="2109780" y="5730224"/>
              <a:ext cx="544070" cy="434166"/>
            </a:xfrm>
            <a:prstGeom prst="bentConnector3">
              <a:avLst>
                <a:gd name="adj1" fmla="val 50000"/>
              </a:avLst>
            </a:prstGeom>
            <a:noFill/>
            <a:ln w="6350" cap="flat" cmpd="sng" algn="ctr">
              <a:solidFill>
                <a:srgbClr val="FF0000"/>
              </a:solidFill>
              <a:prstDash val="solid"/>
              <a:miter lim="800000"/>
              <a:tailEnd type="triangle"/>
            </a:ln>
            <a:effectLst/>
          </p:spPr>
        </p:cxnSp>
        <p:cxnSp>
          <p:nvCxnSpPr>
            <p:cNvPr id="55" name="Elbow Connector 54"/>
            <p:cNvCxnSpPr/>
            <p:nvPr/>
          </p:nvCxnSpPr>
          <p:spPr>
            <a:xfrm rot="5400000" flipH="1" flipV="1">
              <a:off x="2895286" y="5810574"/>
              <a:ext cx="544070" cy="434166"/>
            </a:xfrm>
            <a:prstGeom prst="bentConnector3">
              <a:avLst>
                <a:gd name="adj1" fmla="val 50000"/>
              </a:avLst>
            </a:prstGeom>
            <a:noFill/>
            <a:ln w="6350" cap="flat" cmpd="sng" algn="ctr">
              <a:solidFill>
                <a:srgbClr val="FF0000"/>
              </a:solidFill>
              <a:prstDash val="solid"/>
              <a:miter lim="800000"/>
              <a:tailEnd type="triangle"/>
            </a:ln>
            <a:effectLst/>
          </p:spPr>
        </p:cxnSp>
        <p:sp>
          <p:nvSpPr>
            <p:cNvPr id="56" name="TextBox 55"/>
            <p:cNvSpPr txBox="1"/>
            <p:nvPr/>
          </p:nvSpPr>
          <p:spPr>
            <a:xfrm rot="18498736">
              <a:off x="6138690" y="2505781"/>
              <a:ext cx="181516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 PRC</a:t>
              </a:r>
            </a:p>
          </p:txBody>
        </p:sp>
        <p:cxnSp>
          <p:nvCxnSpPr>
            <p:cNvPr id="57" name="Elbow Connector 56"/>
            <p:cNvCxnSpPr/>
            <p:nvPr/>
          </p:nvCxnSpPr>
          <p:spPr>
            <a:xfrm rot="16200000" flipH="1">
              <a:off x="6522422" y="3446500"/>
              <a:ext cx="469634" cy="316764"/>
            </a:xfrm>
            <a:prstGeom prst="bentConnector3">
              <a:avLst/>
            </a:prstGeom>
            <a:noFill/>
            <a:ln w="6350" cap="flat" cmpd="sng" algn="ctr">
              <a:solidFill>
                <a:srgbClr val="FF0000"/>
              </a:solidFill>
              <a:prstDash val="solid"/>
              <a:miter lim="800000"/>
              <a:tailEnd type="triangle"/>
            </a:ln>
            <a:effectLst/>
          </p:spPr>
        </p:cxnSp>
      </p:grpSp>
      <p:cxnSp>
        <p:nvCxnSpPr>
          <p:cNvPr id="76" name="Straight Connector 75"/>
          <p:cNvCxnSpPr/>
          <p:nvPr/>
        </p:nvCxnSpPr>
        <p:spPr>
          <a:xfrm>
            <a:off x="8887327" y="3205974"/>
            <a:ext cx="0" cy="59912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TextBox 81"/>
          <p:cNvSpPr txBox="1"/>
          <p:nvPr/>
        </p:nvSpPr>
        <p:spPr>
          <a:xfrm>
            <a:off x="5440121" y="164902"/>
            <a:ext cx="46120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u="sng" dirty="0" smtClean="0"/>
              <a:t>TOOLSTRING CONFIGURATIONS</a:t>
            </a:r>
            <a:endParaRPr lang="en-US" sz="2000" b="1" u="sng" dirty="0"/>
          </a:p>
        </p:txBody>
      </p:sp>
    </p:spTree>
    <p:extLst>
      <p:ext uri="{BB962C8B-B14F-4D97-AF65-F5344CB8AC3E}">
        <p14:creationId xmlns:p14="http://schemas.microsoft.com/office/powerpoint/2010/main" val="2994429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38149" y="857758"/>
            <a:ext cx="8279183" cy="609600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dirty="0"/>
              <a:t>Case </a:t>
            </a:r>
            <a:r>
              <a:rPr lang="en-US" sz="2000" b="1" dirty="0" smtClean="0"/>
              <a:t>Study 1: </a:t>
            </a:r>
            <a:r>
              <a:rPr lang="en-US" altLang="en-US" sz="2000" dirty="0" smtClean="0"/>
              <a:t>Identifying </a:t>
            </a:r>
            <a:r>
              <a:rPr lang="en-US" altLang="en-US" sz="2000" dirty="0"/>
              <a:t>Leak Behind Dual </a:t>
            </a:r>
            <a:r>
              <a:rPr lang="en-US" altLang="en-US" sz="2000" dirty="0" smtClean="0"/>
              <a:t>Concentric Pipe </a:t>
            </a:r>
            <a:r>
              <a:rPr lang="en-US" altLang="en-US" sz="2000" dirty="0"/>
              <a:t>Using Noise Tool</a:t>
            </a:r>
            <a:endParaRPr lang="en-US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784894" y="1486156"/>
            <a:ext cx="69494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600" b="1" dirty="0"/>
              <a:t>PROBLEM STATEMENT</a:t>
            </a:r>
          </a:p>
          <a:p>
            <a:pPr marL="228600" indent="-228600" algn="just">
              <a:buFont typeface="Arial" panose="020B0604020202020204" pitchFamily="34" charset="0"/>
              <a:buChar char="•"/>
            </a:pPr>
            <a:r>
              <a:rPr lang="en-US" sz="1600" dirty="0"/>
              <a:t>Pressure in B Annulus of Well </a:t>
            </a:r>
            <a:r>
              <a:rPr lang="en-US" sz="1600" dirty="0" smtClean="0"/>
              <a:t>A </a:t>
            </a:r>
            <a:r>
              <a:rPr lang="en-US" sz="1600" dirty="0"/>
              <a:t>encounter significant pressure increment.</a:t>
            </a:r>
          </a:p>
          <a:p>
            <a:pPr marL="228600" indent="-228600" algn="just">
              <a:buFont typeface="Arial" panose="020B0604020202020204" pitchFamily="34" charset="0"/>
              <a:buChar char="•"/>
            </a:pPr>
            <a:r>
              <a:rPr lang="en-US" sz="1600" dirty="0"/>
              <a:t>As safety measure and prevention from any accident event, the source of leak need to be identified.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84894" y="2761062"/>
            <a:ext cx="69494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600" b="1" dirty="0"/>
              <a:t>FIELD EXPERIENCE</a:t>
            </a:r>
          </a:p>
          <a:p>
            <a:pPr marL="228600" indent="-228600" algn="just">
              <a:buFont typeface="Arial" panose="020B0604020202020204" pitchFamily="34" charset="0"/>
              <a:buChar char="•"/>
            </a:pPr>
            <a:r>
              <a:rPr lang="en-US" sz="1600" dirty="0"/>
              <a:t>Noise Logging was performed in 2 conditions;</a:t>
            </a:r>
          </a:p>
          <a:p>
            <a:pPr marL="640080" lvl="1" indent="-274320" algn="just">
              <a:buFont typeface="+mj-lt"/>
              <a:buAutoNum type="alphaLcParenR"/>
            </a:pPr>
            <a:r>
              <a:rPr lang="en-US" sz="1600" dirty="0"/>
              <a:t>Shut in tubing &amp; A annulus while bleed B annulus</a:t>
            </a:r>
          </a:p>
          <a:p>
            <a:pPr marL="640080" lvl="1" indent="-274320" algn="just">
              <a:buFont typeface="+mj-lt"/>
              <a:buAutoNum type="alphaLcParenR"/>
            </a:pPr>
            <a:r>
              <a:rPr lang="en-US" sz="1600" dirty="0"/>
              <a:t>Shut in tubing, injecting A annulus while bleed B </a:t>
            </a:r>
            <a:r>
              <a:rPr lang="en-US" sz="1600" dirty="0" smtClean="0"/>
              <a:t>annulus</a:t>
            </a:r>
            <a:endParaRPr lang="en-US" sz="16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52021"/>
          <a:stretch/>
        </p:blipFill>
        <p:spPr>
          <a:xfrm>
            <a:off x="4909297" y="3838280"/>
            <a:ext cx="4050082" cy="2629755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820271" y="3838280"/>
            <a:ext cx="4089026" cy="2629755"/>
            <a:chOff x="5436870" y="1504785"/>
            <a:chExt cx="3623276" cy="1386469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2"/>
            <a:srcRect r="51066" b="73665"/>
            <a:stretch/>
          </p:blipFill>
          <p:spPr>
            <a:xfrm>
              <a:off x="5436870" y="1504785"/>
              <a:ext cx="3623276" cy="461544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2"/>
            <a:srcRect t="48074" r="51066"/>
            <a:stretch/>
          </p:blipFill>
          <p:spPr>
            <a:xfrm>
              <a:off x="5436870" y="1981200"/>
              <a:ext cx="3623276" cy="910054"/>
            </a:xfrm>
            <a:prstGeom prst="rect">
              <a:avLst/>
            </a:prstGeom>
          </p:spPr>
        </p:pic>
      </p:grpSp>
      <p:sp>
        <p:nvSpPr>
          <p:cNvPr id="9" name="Title 1"/>
          <p:cNvSpPr txBox="1">
            <a:spLocks/>
          </p:cNvSpPr>
          <p:nvPr/>
        </p:nvSpPr>
        <p:spPr>
          <a:xfrm>
            <a:off x="5574282" y="131307"/>
            <a:ext cx="4320104" cy="939782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u="sng" dirty="0" smtClean="0"/>
              <a:t>NTO – Case Study</a:t>
            </a:r>
            <a:endParaRPr lang="en-US" sz="2000" b="1" u="sng" dirty="0"/>
          </a:p>
        </p:txBody>
      </p:sp>
    </p:spTree>
    <p:extLst>
      <p:ext uri="{BB962C8B-B14F-4D97-AF65-F5344CB8AC3E}">
        <p14:creationId xmlns:p14="http://schemas.microsoft.com/office/powerpoint/2010/main" val="3332122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744071" y="659293"/>
            <a:ext cx="7848600" cy="609600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dirty="0"/>
              <a:t>Case </a:t>
            </a:r>
            <a:r>
              <a:rPr lang="en-US" sz="2000" b="1" dirty="0" smtClean="0"/>
              <a:t>Study 2: </a:t>
            </a:r>
            <a:r>
              <a:rPr lang="en-MY" sz="2000" dirty="0" smtClean="0">
                <a:cs typeface="DaunPenh" panose="01010101010101010101" pitchFamily="2" charset="0"/>
              </a:rPr>
              <a:t>Leaking </a:t>
            </a:r>
            <a:r>
              <a:rPr lang="en-MY" sz="2000" dirty="0">
                <a:cs typeface="DaunPenh" panose="01010101010101010101" pitchFamily="2" charset="0"/>
              </a:rPr>
              <a:t>Well Problems, How Should You Deal With It?</a:t>
            </a:r>
            <a:endParaRPr lang="ms-MY" sz="2000" dirty="0">
              <a:cs typeface="DaunPenh" panose="01010101010101010101" pitchFamily="2" charset="0"/>
            </a:endParaRPr>
          </a:p>
          <a:p>
            <a:endParaRPr lang="en-US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838200" y="1268893"/>
            <a:ext cx="7848601" cy="2283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600" b="1" dirty="0"/>
              <a:t>FIELD EXPERIENCE</a:t>
            </a:r>
            <a:endParaRPr lang="en-US" sz="1440" dirty="0"/>
          </a:p>
          <a:p>
            <a:pPr marL="228600" indent="-228600" algn="just">
              <a:buFont typeface="Arial" panose="020B0604020202020204" pitchFamily="34" charset="0"/>
              <a:buChar char="•"/>
            </a:pPr>
            <a:r>
              <a:rPr lang="en-MY" sz="1600" dirty="0"/>
              <a:t>Two (2) wells; </a:t>
            </a:r>
            <a:r>
              <a:rPr lang="en-MY" sz="1600" dirty="0" smtClean="0"/>
              <a:t>B </a:t>
            </a:r>
            <a:r>
              <a:rPr lang="en-MY" sz="1600" dirty="0"/>
              <a:t>and </a:t>
            </a:r>
            <a:r>
              <a:rPr lang="en-MY" sz="1600" dirty="0" smtClean="0"/>
              <a:t>C </a:t>
            </a:r>
            <a:r>
              <a:rPr lang="en-MY" sz="1600" dirty="0"/>
              <a:t>has been identified.</a:t>
            </a:r>
          </a:p>
          <a:p>
            <a:pPr marL="228600" indent="-228600" algn="just">
              <a:buFont typeface="Arial" panose="020B0604020202020204" pitchFamily="34" charset="0"/>
              <a:buChar char="•"/>
            </a:pPr>
            <a:r>
              <a:rPr lang="en-MY" sz="1600" dirty="0"/>
              <a:t>For both wells, presumption of communication between Tubing and A annulus has been made.</a:t>
            </a:r>
          </a:p>
          <a:p>
            <a:pPr marL="212090" indent="-212090" algn="just">
              <a:buFont typeface="Arial" panose="020B0604020202020204" pitchFamily="34" charset="0"/>
              <a:buChar char="•"/>
            </a:pPr>
            <a:r>
              <a:rPr lang="en-MY" sz="1600" dirty="0"/>
              <a:t>Three conditions survey were introduced </a:t>
            </a:r>
            <a:r>
              <a:rPr lang="en-US" sz="1600" dirty="0"/>
              <a:t>to create dynamic environment</a:t>
            </a:r>
          </a:p>
          <a:p>
            <a:pPr marL="640080" lvl="1" indent="-274320" algn="just">
              <a:buFont typeface="+mj-lt"/>
              <a:buAutoNum type="alphaLcParenR"/>
            </a:pPr>
            <a:r>
              <a:rPr lang="en-US" sz="1600" dirty="0"/>
              <a:t>shut in tubing and A annulus for baseline</a:t>
            </a:r>
          </a:p>
          <a:p>
            <a:pPr marL="640080" lvl="1" indent="-274320" algn="just">
              <a:buFont typeface="+mj-lt"/>
              <a:buAutoNum type="alphaLcParenR"/>
            </a:pPr>
            <a:r>
              <a:rPr lang="en-US" sz="1600" dirty="0"/>
              <a:t>shut in tubing, bleed A annulus</a:t>
            </a:r>
          </a:p>
          <a:p>
            <a:pPr marL="640080" lvl="1" indent="-274320" algn="just">
              <a:buFont typeface="+mj-lt"/>
              <a:buAutoNum type="alphaLcParenR"/>
            </a:pPr>
            <a:r>
              <a:rPr lang="en-US" sz="1600" dirty="0"/>
              <a:t>shut in tubing and inject A </a:t>
            </a:r>
            <a:r>
              <a:rPr lang="en-US" sz="1600" dirty="0" smtClean="0"/>
              <a:t>annulus</a:t>
            </a:r>
          </a:p>
          <a:p>
            <a:pPr algn="just"/>
            <a:r>
              <a:rPr lang="en-US" sz="1440" dirty="0" smtClean="0"/>
              <a:t> </a:t>
            </a:r>
            <a:endParaRPr lang="en-US" sz="144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8508" y="3227294"/>
            <a:ext cx="3852422" cy="317931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3321425"/>
            <a:ext cx="4090308" cy="3085180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5697955" y="174426"/>
            <a:ext cx="4320104" cy="939782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u="sng" dirty="0" smtClean="0"/>
              <a:t>NTO – Case Study</a:t>
            </a:r>
            <a:endParaRPr lang="en-US" sz="2000" b="1" u="sng" dirty="0"/>
          </a:p>
        </p:txBody>
      </p:sp>
    </p:spTree>
    <p:extLst>
      <p:ext uri="{BB962C8B-B14F-4D97-AF65-F5344CB8AC3E}">
        <p14:creationId xmlns:p14="http://schemas.microsoft.com/office/powerpoint/2010/main" val="1614817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666751" y="741662"/>
            <a:ext cx="8000999" cy="609600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dirty="0"/>
              <a:t>Case </a:t>
            </a:r>
            <a:r>
              <a:rPr lang="en-US" sz="2000" b="1" dirty="0" smtClean="0"/>
              <a:t>Study 3: </a:t>
            </a:r>
            <a:r>
              <a:rPr lang="en-US" sz="2000" dirty="0" smtClean="0">
                <a:cs typeface="DaunPenh" panose="01010101010101010101" pitchFamily="2" charset="0"/>
              </a:rPr>
              <a:t>Bringing back highest oil producer due to gas robbing issue</a:t>
            </a:r>
            <a:endParaRPr lang="ms-MY" sz="2000" dirty="0">
              <a:cs typeface="DaunPenh" panose="01010101010101010101" pitchFamily="2" charset="0"/>
            </a:endParaRPr>
          </a:p>
          <a:p>
            <a:endParaRPr lang="en-US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666751" y="1204191"/>
            <a:ext cx="8000998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/>
              <a:t>PROBLEM STATEMENT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W</a:t>
            </a:r>
            <a:r>
              <a:rPr lang="en-US" sz="1600" dirty="0" smtClean="0"/>
              <a:t>ell D having gas robbing issue since middle of 2015. </a:t>
            </a:r>
            <a:endParaRPr lang="en-US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/>
              <a:t>The gas lift rate for this well was suddenly increased until well test results showing well is underperformed.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/>
              <a:t>Saw gas lift header pressure of 90% gas lift wells drop thus conclude there is communication (tubing leak) at this well.</a:t>
            </a:r>
          </a:p>
          <a:p>
            <a:endParaRPr lang="en-US" sz="1600" b="1" dirty="0" smtClean="0"/>
          </a:p>
          <a:p>
            <a:r>
              <a:rPr lang="en-US" sz="1600" b="1" dirty="0" smtClean="0"/>
              <a:t>RESULTS</a:t>
            </a:r>
          </a:p>
          <a:p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2603127" y="3036794"/>
            <a:ext cx="5478556" cy="3364006"/>
            <a:chOff x="3416903" y="2133600"/>
            <a:chExt cx="4391633" cy="3066784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2"/>
            <a:srcRect r="86508"/>
            <a:stretch/>
          </p:blipFill>
          <p:spPr>
            <a:xfrm>
              <a:off x="3416903" y="2133600"/>
              <a:ext cx="713137" cy="3066784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sp>
          <p:nvSpPr>
            <p:cNvPr id="6" name="Rectangle 5"/>
            <p:cNvSpPr/>
            <p:nvPr/>
          </p:nvSpPr>
          <p:spPr>
            <a:xfrm>
              <a:off x="4098951" y="2133600"/>
              <a:ext cx="3709585" cy="306678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2"/>
            <a:srcRect l="29817"/>
            <a:stretch/>
          </p:blipFill>
          <p:spPr>
            <a:xfrm>
              <a:off x="4098951" y="2133600"/>
              <a:ext cx="3709585" cy="3066784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</p:grpSp>
      <p:sp>
        <p:nvSpPr>
          <p:cNvPr id="8" name="Title 1"/>
          <p:cNvSpPr txBox="1">
            <a:spLocks/>
          </p:cNvSpPr>
          <p:nvPr/>
        </p:nvSpPr>
        <p:spPr>
          <a:xfrm>
            <a:off x="5052496" y="106680"/>
            <a:ext cx="4320104" cy="939782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u="sng" dirty="0" smtClean="0"/>
              <a:t>NTO – Case Study</a:t>
            </a:r>
            <a:endParaRPr lang="en-US" sz="2000" b="1" u="sng" dirty="0"/>
          </a:p>
        </p:txBody>
      </p:sp>
    </p:spTree>
    <p:extLst>
      <p:ext uri="{BB962C8B-B14F-4D97-AF65-F5344CB8AC3E}">
        <p14:creationId xmlns:p14="http://schemas.microsoft.com/office/powerpoint/2010/main" val="423318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CD703-12AC-43ED-AEDE-4C8873FCF1D0}" type="slidenum">
              <a:rPr lang="en-US" smtClean="0"/>
              <a:t>13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186642" y="1983442"/>
            <a:ext cx="5800819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800" b="1" dirty="0" smtClean="0"/>
              <a:t>Q &amp; A</a:t>
            </a:r>
          </a:p>
          <a:p>
            <a:pPr algn="ctr"/>
            <a:r>
              <a:rPr lang="en-US" sz="8800" b="1" dirty="0" smtClean="0"/>
              <a:t>THANK YOU</a:t>
            </a:r>
            <a:endParaRPr lang="en-US" sz="8800" b="1" dirty="0"/>
          </a:p>
        </p:txBody>
      </p:sp>
    </p:spTree>
    <p:extLst>
      <p:ext uri="{BB962C8B-B14F-4D97-AF65-F5344CB8AC3E}">
        <p14:creationId xmlns:p14="http://schemas.microsoft.com/office/powerpoint/2010/main" val="1419165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B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B Theme" id="{070ADB70-9ABC-4CAE-BA55-122451D77D2A}" vid="{85597D82-65C6-462E-9439-EA6ECD9128B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DB Theme</Template>
  <TotalTime>916</TotalTime>
  <Words>522</Words>
  <Application>Microsoft Office PowerPoint</Application>
  <PresentationFormat>On-screen Show (4:3)</PresentationFormat>
  <Paragraphs>89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3" baseType="lpstr">
      <vt:lpstr>Adobe Devanagari</vt:lpstr>
      <vt:lpstr>Aharoni</vt:lpstr>
      <vt:lpstr>Arial</vt:lpstr>
      <vt:lpstr>Arial Black</vt:lpstr>
      <vt:lpstr>Arial Narrow</vt:lpstr>
      <vt:lpstr>Calibri</vt:lpstr>
      <vt:lpstr>Calibri Light</vt:lpstr>
      <vt:lpstr>DaunPenh</vt:lpstr>
      <vt:lpstr>Wingdings</vt:lpstr>
      <vt:lpstr>DB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Baby Cintami Massauge Abdullah</dc:creator>
  <cp:lastModifiedBy>Baby Cintami Massauge Abdullah</cp:lastModifiedBy>
  <cp:revision>17</cp:revision>
  <dcterms:created xsi:type="dcterms:W3CDTF">2017-02-04T13:16:10Z</dcterms:created>
  <dcterms:modified xsi:type="dcterms:W3CDTF">2017-02-07T08:03:45Z</dcterms:modified>
</cp:coreProperties>
</file>