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63" r:id="rId2"/>
    <p:sldId id="401" r:id="rId3"/>
    <p:sldId id="370" r:id="rId4"/>
    <p:sldId id="407" r:id="rId5"/>
    <p:sldId id="405" r:id="rId6"/>
    <p:sldId id="406" r:id="rId7"/>
    <p:sldId id="408" r:id="rId8"/>
    <p:sldId id="397" r:id="rId9"/>
    <p:sldId id="404" r:id="rId10"/>
    <p:sldId id="376" r:id="rId11"/>
    <p:sldId id="386" r:id="rId12"/>
    <p:sldId id="389" r:id="rId13"/>
    <p:sldId id="388" r:id="rId14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3300"/>
    <a:srgbClr val="FFCC00"/>
    <a:srgbClr val="3333CC"/>
    <a:srgbClr val="99CC00"/>
    <a:srgbClr val="FFFF66"/>
    <a:srgbClr val="CCFF66"/>
    <a:srgbClr val="FFFF99"/>
    <a:srgbClr val="000099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34" autoAdjust="0"/>
    <p:restoredTop sz="96281" autoAdjust="0"/>
  </p:normalViewPr>
  <p:slideViewPr>
    <p:cSldViewPr snapToGrid="0">
      <p:cViewPr varScale="1">
        <p:scale>
          <a:sx n="127" d="100"/>
          <a:sy n="127" d="100"/>
        </p:scale>
        <p:origin x="1392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18831" cy="495029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5" y="3"/>
            <a:ext cx="2918831" cy="495029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r">
              <a:defRPr sz="1200"/>
            </a:lvl1pPr>
          </a:lstStyle>
          <a:p>
            <a:fld id="{23BA5E83-1569-4CF6-BC24-24A31FB0F2BD}" type="datetimeFigureOut">
              <a:rPr lang="en-US" smtClean="0"/>
              <a:t>2/3/25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1233488"/>
            <a:ext cx="44370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5"/>
            <a:ext cx="5388610" cy="3884862"/>
          </a:xfrm>
          <a:prstGeom prst="rect">
            <a:avLst/>
          </a:prstGeom>
        </p:spPr>
        <p:txBody>
          <a:bodyPr vert="horz" lIns="91420" tIns="45710" rIns="91420" bIns="4571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371286"/>
            <a:ext cx="2918831" cy="495028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1" cy="495028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>
              <a:defRPr sz="1200"/>
            </a:lvl1pPr>
          </a:lstStyle>
          <a:p>
            <a:fld id="{E110B819-A118-4B5E-A74C-6FF946E2A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911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18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bhnews@bh.com.my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2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</a:t>
            </a:r>
            <a:r>
              <a:rPr lang="en-US" dirty="0" err="1"/>
              <a:t>Perlakuan</a:t>
            </a:r>
            <a:r>
              <a:rPr lang="en-US" dirty="0"/>
              <a:t> </a:t>
            </a:r>
            <a:r>
              <a:rPr lang="en-US" dirty="0" err="1"/>
              <a:t>seksual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diminta</a:t>
            </a:r>
            <a:r>
              <a:rPr lang="en-US" dirty="0"/>
              <a:t>, </a:t>
            </a:r>
            <a:r>
              <a:rPr lang="en-US" dirty="0" err="1"/>
              <a:t>diundang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ditawarkan</a:t>
            </a:r>
            <a:r>
              <a:rPr lang="en-US" dirty="0"/>
              <a:t>, </a:t>
            </a:r>
            <a:r>
              <a:rPr lang="en-US" dirty="0" err="1"/>
              <a:t>diugut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dipaksa</a:t>
            </a:r>
            <a:r>
              <a:rPr lang="en-US" dirty="0"/>
              <a:t> </a:t>
            </a:r>
            <a:r>
              <a:rPr lang="en-US" dirty="0" err="1"/>
              <a:t>melakukannya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320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Individu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86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aseline="0" dirty="0" err="1"/>
              <a:t>Isyarat</a:t>
            </a:r>
            <a:r>
              <a:rPr lang="en-US" baseline="0" dirty="0"/>
              <a:t> </a:t>
            </a:r>
            <a:r>
              <a:rPr lang="en-US" baseline="0" dirty="0" err="1"/>
              <a:t>tangan</a:t>
            </a:r>
            <a:r>
              <a:rPr lang="en-US" baseline="0" dirty="0"/>
              <a:t>, </a:t>
            </a:r>
            <a:r>
              <a:rPr lang="en-US" baseline="0" dirty="0" err="1"/>
              <a:t>Bahasa</a:t>
            </a:r>
            <a:r>
              <a:rPr lang="en-US" baseline="0" dirty="0"/>
              <a:t> </a:t>
            </a:r>
            <a:r>
              <a:rPr lang="en-US" baseline="0" dirty="0" err="1"/>
              <a:t>isyarat</a:t>
            </a:r>
            <a:r>
              <a:rPr lang="en-US" baseline="0" dirty="0"/>
              <a:t>, </a:t>
            </a:r>
            <a:r>
              <a:rPr lang="en-US" baseline="0" dirty="0" err="1"/>
              <a:t>Pandangan</a:t>
            </a:r>
            <a:r>
              <a:rPr lang="en-US" baseline="0" dirty="0"/>
              <a:t> </a:t>
            </a:r>
            <a:r>
              <a:rPr lang="en-US" baseline="0" dirty="0" err="1"/>
              <a:t>atau</a:t>
            </a:r>
            <a:r>
              <a:rPr lang="en-US" baseline="0" dirty="0"/>
              <a:t> </a:t>
            </a:r>
            <a:r>
              <a:rPr lang="en-US" baseline="0" dirty="0" err="1"/>
              <a:t>Kerlingan</a:t>
            </a:r>
            <a:r>
              <a:rPr lang="en-US" baseline="0" dirty="0"/>
              <a:t> yang </a:t>
            </a:r>
            <a:r>
              <a:rPr lang="en-US" baseline="0" dirty="0" err="1"/>
              <a:t>membayangkan</a:t>
            </a:r>
            <a:r>
              <a:rPr lang="en-US" baseline="0" dirty="0"/>
              <a:t> </a:t>
            </a:r>
            <a:r>
              <a:rPr lang="en-US" baseline="0" dirty="0" err="1"/>
              <a:t>sesuatu</a:t>
            </a:r>
            <a:r>
              <a:rPr lang="en-US" baseline="0" dirty="0"/>
              <a:t> </a:t>
            </a:r>
            <a:r>
              <a:rPr lang="en-US" baseline="0" dirty="0" err="1"/>
              <a:t>niat</a:t>
            </a:r>
            <a:r>
              <a:rPr lang="en-US" baseline="0" dirty="0"/>
              <a:t> </a:t>
            </a:r>
            <a:r>
              <a:rPr lang="en-US" baseline="0" dirty="0" err="1"/>
              <a:t>tidak</a:t>
            </a:r>
            <a:r>
              <a:rPr lang="en-US" baseline="0" dirty="0"/>
              <a:t> </a:t>
            </a:r>
            <a:r>
              <a:rPr lang="en-US" baseline="0" dirty="0" err="1"/>
              <a:t>baik</a:t>
            </a: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297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Mengulangi</a:t>
            </a:r>
            <a:r>
              <a:rPr lang="en-US" baseline="0" dirty="0"/>
              <a:t> </a:t>
            </a:r>
            <a:r>
              <a:rPr lang="en-US" baseline="0" dirty="0" err="1"/>
              <a:t>jemputan</a:t>
            </a:r>
            <a:r>
              <a:rPr lang="en-US" baseline="0" dirty="0"/>
              <a:t> </a:t>
            </a:r>
            <a:r>
              <a:rPr lang="en-US" baseline="0" dirty="0" err="1"/>
              <a:t>sosial</a:t>
            </a:r>
            <a:r>
              <a:rPr lang="en-US" baseline="0" dirty="0"/>
              <a:t> yang </a:t>
            </a:r>
            <a:r>
              <a:rPr lang="en-US" baseline="0" dirty="0" err="1"/>
              <a:t>telah</a:t>
            </a:r>
            <a:r>
              <a:rPr lang="en-US" baseline="0" dirty="0"/>
              <a:t> </a:t>
            </a:r>
            <a:r>
              <a:rPr lang="en-US" baseline="0" dirty="0" err="1"/>
              <a:t>tidak</a:t>
            </a:r>
            <a:r>
              <a:rPr lang="en-US" baseline="0" dirty="0"/>
              <a:t> </a:t>
            </a:r>
            <a:r>
              <a:rPr lang="en-US" baseline="0" dirty="0" err="1"/>
              <a:t>diterima</a:t>
            </a:r>
            <a:r>
              <a:rPr lang="en-US" baseline="0" dirty="0"/>
              <a:t>, </a:t>
            </a:r>
            <a:r>
              <a:rPr lang="en-US" baseline="0" dirty="0" err="1"/>
              <a:t>memujuk</a:t>
            </a:r>
            <a:r>
              <a:rPr lang="en-US" baseline="0" dirty="0"/>
              <a:t> </a:t>
            </a:r>
            <a:r>
              <a:rPr lang="en-US" baseline="0" dirty="0" err="1"/>
              <a:t>rayu</a:t>
            </a:r>
            <a:r>
              <a:rPr lang="en-US" baseline="0" dirty="0"/>
              <a:t> </a:t>
            </a:r>
            <a:r>
              <a:rPr lang="en-US" baseline="0" dirty="0" err="1"/>
              <a:t>berterusan</a:t>
            </a:r>
            <a:r>
              <a:rPr lang="en-US" baseline="0" dirty="0"/>
              <a:t> </a:t>
            </a:r>
            <a:r>
              <a:rPr lang="en-US" baseline="0" dirty="0" err="1"/>
              <a:t>untuk</a:t>
            </a:r>
            <a:r>
              <a:rPr lang="en-US" baseline="0" dirty="0"/>
              <a:t> </a:t>
            </a:r>
            <a:r>
              <a:rPr lang="en-US" baseline="0" dirty="0" err="1"/>
              <a:t>keluar</a:t>
            </a:r>
            <a:r>
              <a:rPr lang="en-US" baseline="0" dirty="0"/>
              <a:t> </a:t>
            </a:r>
            <a:r>
              <a:rPr lang="en-US" baseline="0" dirty="0" err="1"/>
              <a:t>bersama</a:t>
            </a:r>
            <a:r>
              <a:rPr lang="en-US" baseline="0" dirty="0"/>
              <a:t> </a:t>
            </a:r>
            <a:r>
              <a:rPr lang="en-US" baseline="0" dirty="0" err="1"/>
              <a:t>atau</a:t>
            </a:r>
            <a:r>
              <a:rPr lang="en-US" baseline="0" dirty="0"/>
              <a:t> </a:t>
            </a:r>
            <a:r>
              <a:rPr lang="en-US" baseline="0" dirty="0" err="1"/>
              <a:t>untuk</a:t>
            </a:r>
            <a:r>
              <a:rPr lang="en-US" baseline="0" dirty="0"/>
              <a:t> </a:t>
            </a:r>
            <a:r>
              <a:rPr lang="en-US" baseline="0" dirty="0" err="1"/>
              <a:t>bercumbuan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92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INDIVIDU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306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</a:t>
            </a:r>
            <a:r>
              <a:rPr lang="en-US" baseline="0" dirty="0"/>
              <a:t> </a:t>
            </a:r>
            <a:r>
              <a:rPr lang="en-US" baseline="0" dirty="0" err="1"/>
              <a:t>Mengangap</a:t>
            </a:r>
            <a:r>
              <a:rPr lang="en-US" baseline="0" dirty="0"/>
              <a:t> </a:t>
            </a:r>
            <a:r>
              <a:rPr lang="en-US" baseline="0" dirty="0" err="1"/>
              <a:t>perkara</a:t>
            </a:r>
            <a:r>
              <a:rPr lang="en-US" baseline="0" dirty="0"/>
              <a:t> </a:t>
            </a:r>
            <a:r>
              <a:rPr lang="en-US" baseline="0" dirty="0" err="1"/>
              <a:t>remeh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899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err="1"/>
              <a:t>Berterus</a:t>
            </a:r>
            <a:r>
              <a:rPr lang="en-US" baseline="0" dirty="0"/>
              <a:t> </a:t>
            </a:r>
            <a:r>
              <a:rPr lang="en-US" baseline="0" dirty="0" err="1"/>
              <a:t>terang</a:t>
            </a:r>
            <a:r>
              <a:rPr lang="en-US" baseline="0" dirty="0"/>
              <a:t> </a:t>
            </a:r>
            <a:r>
              <a:rPr lang="en-US" baseline="0" dirty="0" err="1"/>
              <a:t>kepada</a:t>
            </a:r>
            <a:r>
              <a:rPr lang="en-US" baseline="0" dirty="0"/>
              <a:t> </a:t>
            </a:r>
            <a:r>
              <a:rPr lang="en-US" baseline="0" dirty="0" err="1"/>
              <a:t>si</a:t>
            </a:r>
            <a:r>
              <a:rPr lang="en-US" baseline="0" dirty="0"/>
              <a:t> </a:t>
            </a:r>
            <a:r>
              <a:rPr lang="en-US" baseline="0" dirty="0" err="1"/>
              <a:t>pelaku</a:t>
            </a:r>
            <a:r>
              <a:rPr lang="en-US" baseline="0" dirty="0"/>
              <a:t> </a:t>
            </a:r>
            <a:r>
              <a:rPr lang="en-US" baseline="0" dirty="0" err="1"/>
              <a:t>tindakannya</a:t>
            </a:r>
            <a:r>
              <a:rPr lang="en-US" baseline="0" dirty="0"/>
              <a:t> </a:t>
            </a:r>
            <a:r>
              <a:rPr lang="en-US" baseline="0" dirty="0" err="1"/>
              <a:t>anda</a:t>
            </a:r>
            <a:r>
              <a:rPr lang="en-US" baseline="0" dirty="0"/>
              <a:t> </a:t>
            </a:r>
            <a:r>
              <a:rPr lang="en-US" baseline="0" dirty="0" err="1"/>
              <a:t>tidak</a:t>
            </a:r>
            <a:r>
              <a:rPr lang="en-US" baseline="0" dirty="0"/>
              <a:t> </a:t>
            </a:r>
            <a:r>
              <a:rPr lang="en-US" baseline="0" dirty="0" err="1"/>
              <a:t>boleh</a:t>
            </a:r>
            <a:r>
              <a:rPr lang="en-US" baseline="0" dirty="0"/>
              <a:t> </a:t>
            </a:r>
            <a:r>
              <a:rPr lang="en-US" baseline="0" dirty="0" err="1"/>
              <a:t>terima</a:t>
            </a: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3722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Mangsa</a:t>
            </a:r>
            <a:r>
              <a:rPr lang="en-US" baseline="0" dirty="0"/>
              <a:t> </a:t>
            </a:r>
            <a:r>
              <a:rPr lang="en-US" baseline="0" dirty="0" err="1"/>
              <a:t>gangguan</a:t>
            </a:r>
            <a:r>
              <a:rPr lang="en-US" baseline="0" dirty="0"/>
              <a:t> </a:t>
            </a:r>
            <a:r>
              <a:rPr lang="en-US" baseline="0" dirty="0" err="1"/>
              <a:t>seksual</a:t>
            </a:r>
            <a:r>
              <a:rPr lang="en-US" baseline="0" dirty="0"/>
              <a:t> </a:t>
            </a:r>
            <a:r>
              <a:rPr lang="en-US" baseline="0" dirty="0" err="1"/>
              <a:t>boleh</a:t>
            </a:r>
            <a:r>
              <a:rPr lang="en-US" baseline="0" dirty="0"/>
              <a:t> </a:t>
            </a:r>
            <a:r>
              <a:rPr lang="en-US" baseline="0" dirty="0" err="1"/>
              <a:t>saman</a:t>
            </a:r>
            <a:r>
              <a:rPr lang="en-US" baseline="0" dirty="0"/>
              <a:t> </a:t>
            </a:r>
            <a:r>
              <a:rPr lang="en-US" baseline="0" dirty="0" err="1"/>
              <a:t>perlaku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1570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870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10B819-A118-4B5E-A74C-6FF946E2A9A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791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7406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609600"/>
            <a:ext cx="9144000" cy="502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" name="Picture 1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5567365"/>
            <a:ext cx="10969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3567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09600"/>
            <a:ext cx="9144000" cy="502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5567365"/>
            <a:ext cx="10969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2684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890" y="6591300"/>
            <a:ext cx="3095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>
            <a:cxnSpLocks noChangeShapeType="1"/>
          </p:cNvCxnSpPr>
          <p:nvPr userDrawn="1"/>
        </p:nvCxnSpPr>
        <p:spPr bwMode="auto">
          <a:xfrm>
            <a:off x="0" y="571500"/>
            <a:ext cx="3124200" cy="0"/>
          </a:xfrm>
          <a:prstGeom prst="line">
            <a:avLst/>
          </a:prstGeom>
          <a:noFill/>
          <a:ln w="25400">
            <a:solidFill>
              <a:srgbClr val="37A60A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Rectangle 9"/>
          <p:cNvSpPr>
            <a:spLocks noChangeArrowheads="1"/>
          </p:cNvSpPr>
          <p:nvPr userDrawn="1"/>
        </p:nvSpPr>
        <p:spPr bwMode="auto">
          <a:xfrm>
            <a:off x="0" y="2057400"/>
            <a:ext cx="9144000" cy="2667000"/>
          </a:xfrm>
          <a:prstGeom prst="rect">
            <a:avLst/>
          </a:prstGeom>
          <a:gradFill rotWithShape="1">
            <a:gsLst>
              <a:gs pos="0">
                <a:srgbClr val="DAFDA7"/>
              </a:gs>
              <a:gs pos="35001">
                <a:srgbClr val="E4FDC2"/>
              </a:gs>
              <a:gs pos="100000">
                <a:srgbClr val="F5FFE6"/>
              </a:gs>
            </a:gsLst>
            <a:lin ang="16200000" scaled="1"/>
          </a:gradFill>
          <a:ln w="9525">
            <a:solidFill>
              <a:srgbClr val="4F6228"/>
            </a:solidFill>
            <a:prstDash val="sysDot"/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dk1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6096000" y="571500"/>
            <a:ext cx="30480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>
            <a:cxnSpLocks noChangeShapeType="1"/>
          </p:cNvCxnSpPr>
          <p:nvPr userDrawn="1"/>
        </p:nvCxnSpPr>
        <p:spPr bwMode="auto">
          <a:xfrm>
            <a:off x="3124200" y="571500"/>
            <a:ext cx="2971800" cy="0"/>
          </a:xfrm>
          <a:prstGeom prst="line">
            <a:avLst/>
          </a:prstGeom>
          <a:noFill/>
          <a:ln w="25400">
            <a:solidFill>
              <a:srgbClr val="002060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Straight Connector 12"/>
          <p:cNvCxnSpPr>
            <a:cxnSpLocks noChangeShapeType="1"/>
          </p:cNvCxnSpPr>
          <p:nvPr userDrawn="1"/>
        </p:nvCxnSpPr>
        <p:spPr bwMode="auto">
          <a:xfrm>
            <a:off x="0" y="6483350"/>
            <a:ext cx="30480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Straight Connector 13"/>
          <p:cNvCxnSpPr>
            <a:cxnSpLocks noChangeShapeType="1"/>
          </p:cNvCxnSpPr>
          <p:nvPr userDrawn="1"/>
        </p:nvCxnSpPr>
        <p:spPr bwMode="auto">
          <a:xfrm>
            <a:off x="3048000" y="6483350"/>
            <a:ext cx="2971800" cy="0"/>
          </a:xfrm>
          <a:prstGeom prst="line">
            <a:avLst/>
          </a:prstGeom>
          <a:noFill/>
          <a:ln w="25400">
            <a:solidFill>
              <a:srgbClr val="002060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" name="Picture 30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5" y="2568576"/>
            <a:ext cx="2193925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/>
          <p:cNvCxnSpPr>
            <a:cxnSpLocks noChangeShapeType="1"/>
          </p:cNvCxnSpPr>
          <p:nvPr userDrawn="1"/>
        </p:nvCxnSpPr>
        <p:spPr bwMode="auto">
          <a:xfrm>
            <a:off x="6019800" y="6483350"/>
            <a:ext cx="3124200" cy="0"/>
          </a:xfrm>
          <a:prstGeom prst="line">
            <a:avLst/>
          </a:prstGeom>
          <a:noFill/>
          <a:ln w="25400">
            <a:solidFill>
              <a:srgbClr val="37A60A"/>
            </a:solidFill>
            <a:round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Rectangle 16"/>
          <p:cNvSpPr/>
          <p:nvPr userDrawn="1"/>
        </p:nvSpPr>
        <p:spPr>
          <a:xfrm>
            <a:off x="5957890" y="6591300"/>
            <a:ext cx="3095625" cy="152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ooter Placeholder 5"/>
          <p:cNvSpPr txBox="1">
            <a:spLocks/>
          </p:cNvSpPr>
          <p:nvPr userDrawn="1"/>
        </p:nvSpPr>
        <p:spPr>
          <a:xfrm>
            <a:off x="5791200" y="6553200"/>
            <a:ext cx="3299791" cy="30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9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dirty="0"/>
              <a:t>2018 Dimension Bid (M) Sdn Bhd. All Right Reserved.</a:t>
            </a:r>
          </a:p>
        </p:txBody>
      </p:sp>
    </p:spTree>
    <p:extLst>
      <p:ext uri="{BB962C8B-B14F-4D97-AF65-F5344CB8AC3E}">
        <p14:creationId xmlns:p14="http://schemas.microsoft.com/office/powerpoint/2010/main" val="494779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15707" y="1459775"/>
            <a:ext cx="75989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MY" sz="3600" b="1" dirty="0">
              <a:latin typeface="Arial Narrow" panose="020B0606020202030204" pitchFamily="34" charset="0"/>
            </a:endParaRPr>
          </a:p>
          <a:p>
            <a:pPr algn="ctr"/>
            <a:endParaRPr lang="en-MY" dirty="0"/>
          </a:p>
        </p:txBody>
      </p:sp>
      <p:sp>
        <p:nvSpPr>
          <p:cNvPr id="5" name="Rectangle 4"/>
          <p:cNvSpPr/>
          <p:nvPr/>
        </p:nvSpPr>
        <p:spPr>
          <a:xfrm>
            <a:off x="2128305" y="2420315"/>
            <a:ext cx="43368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/>
              <a:t>GANGGUAN </a:t>
            </a:r>
          </a:p>
          <a:p>
            <a:pPr algn="ctr"/>
            <a:r>
              <a:rPr lang="en-US" sz="4000" b="1" dirty="0"/>
              <a:t>SEKSUAL DITEMPAT KERJA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2870" y="2129246"/>
            <a:ext cx="2147896" cy="2521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6199834" y="5520230"/>
            <a:ext cx="28034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00B050"/>
                </a:solidFill>
                <a:latin typeface="Adobe Caslon Pro" pitchFamily="18" charset="0"/>
              </a:rPr>
              <a:t>Zainuddin Yaacob (CTS)</a:t>
            </a:r>
          </a:p>
          <a:p>
            <a:r>
              <a:rPr lang="en-US" b="1" i="1" dirty="0">
                <a:latin typeface="Adobe Caslon Pro" pitchFamily="18" charset="0"/>
              </a:rPr>
              <a:t>       </a:t>
            </a:r>
            <a:r>
              <a:rPr lang="en-US" b="1" i="1" dirty="0">
                <a:solidFill>
                  <a:srgbClr val="00B050"/>
                </a:solidFill>
                <a:latin typeface="Adobe Caslon Pro" pitchFamily="18" charset="0"/>
              </a:rPr>
              <a:t>25 April 2018</a:t>
            </a:r>
          </a:p>
          <a:p>
            <a:r>
              <a:rPr lang="en-US" b="1" i="1" dirty="0">
                <a:latin typeface="Adobe Caslon Pro" pitchFamily="18" charset="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642240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23082" y="1181488"/>
            <a:ext cx="8379724" cy="944974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4000" b="1" u="sng" dirty="0">
                <a:solidFill>
                  <a:srgbClr val="0066FF"/>
                </a:solidFill>
                <a:latin typeface="Arial Narrow" panose="020B0606020202030204" pitchFamily="34" charset="0"/>
              </a:rPr>
              <a:t>STATISTIK GANGGUAN SEKSUAL DITEMPAT KERJA</a:t>
            </a:r>
          </a:p>
        </p:txBody>
      </p:sp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518372"/>
              </p:ext>
            </p:extLst>
          </p:nvPr>
        </p:nvGraphicFramePr>
        <p:xfrm>
          <a:off x="1445622" y="2808515"/>
          <a:ext cx="6096000" cy="2181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401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JUMLAH KES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493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2013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FF3300"/>
                          </a:solidFill>
                        </a:rPr>
                        <a:t>119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493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FF3300"/>
                          </a:solidFill>
                        </a:rPr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493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FF3300"/>
                          </a:solidFill>
                        </a:rPr>
                        <a:t>230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612944" y="5086197"/>
            <a:ext cx="29672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err="1"/>
              <a:t>Sumber</a:t>
            </a:r>
            <a:r>
              <a:rPr lang="en-US" sz="1600" i="1" dirty="0"/>
              <a:t> </a:t>
            </a:r>
            <a:r>
              <a:rPr lang="en-US" sz="1600" i="1" dirty="0" err="1"/>
              <a:t>dari</a:t>
            </a:r>
            <a:r>
              <a:rPr lang="en-US" sz="1600" i="1" dirty="0"/>
              <a:t> bhnews@bh.com.my</a:t>
            </a:r>
          </a:p>
        </p:txBody>
      </p:sp>
    </p:spTree>
    <p:extLst>
      <p:ext uri="{BB962C8B-B14F-4D97-AF65-F5344CB8AC3E}">
        <p14:creationId xmlns:p14="http://schemas.microsoft.com/office/powerpoint/2010/main" val="1767347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66405" y="948770"/>
            <a:ext cx="78656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u="sng" dirty="0">
                <a:solidFill>
                  <a:srgbClr val="0066FF"/>
                </a:solidFill>
              </a:rPr>
              <a:t>DEFINASI GANGGUAN SEKSUAL</a:t>
            </a:r>
          </a:p>
        </p:txBody>
      </p:sp>
      <p:sp>
        <p:nvSpPr>
          <p:cNvPr id="3" name="Rectangle 2"/>
          <p:cNvSpPr/>
          <p:nvPr/>
        </p:nvSpPr>
        <p:spPr>
          <a:xfrm>
            <a:off x="566405" y="1691660"/>
            <a:ext cx="74280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b="1" dirty="0"/>
              <a:t> </a:t>
            </a:r>
            <a:r>
              <a:rPr lang="en-US" sz="2800" b="1" dirty="0" err="1"/>
              <a:t>Gangguan</a:t>
            </a:r>
            <a:r>
              <a:rPr lang="en-US" sz="2800" b="1" dirty="0"/>
              <a:t> </a:t>
            </a:r>
            <a:r>
              <a:rPr lang="en-US" sz="2800" b="1" dirty="0" err="1"/>
              <a:t>seksual</a:t>
            </a:r>
            <a:r>
              <a:rPr lang="en-US" sz="2800" b="1" dirty="0"/>
              <a:t> </a:t>
            </a:r>
            <a:r>
              <a:rPr lang="en-US" sz="2800" b="1" dirty="0" err="1"/>
              <a:t>boleh</a:t>
            </a:r>
            <a:r>
              <a:rPr lang="en-US" sz="2800" b="1" dirty="0"/>
              <a:t> </a:t>
            </a:r>
            <a:r>
              <a:rPr lang="en-US" sz="2800" b="1" dirty="0" err="1"/>
              <a:t>ditakrifkan</a:t>
            </a:r>
            <a:r>
              <a:rPr lang="en-US" sz="2800" b="1" dirty="0"/>
              <a:t> </a:t>
            </a:r>
            <a:r>
              <a:rPr lang="en-US" sz="2800" b="1" dirty="0" err="1"/>
              <a:t>sebagai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perlakuan</a:t>
            </a:r>
            <a:r>
              <a:rPr lang="en-US" sz="2800" b="1" dirty="0">
                <a:solidFill>
                  <a:srgbClr val="FF0000"/>
                </a:solidFill>
              </a:rPr>
              <a:t> yang </a:t>
            </a:r>
            <a:r>
              <a:rPr lang="en-US" sz="2800" b="1" dirty="0" err="1">
                <a:solidFill>
                  <a:srgbClr val="FF0000"/>
                </a:solidFill>
              </a:rPr>
              <a:t>tidak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disenangi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/>
              <a:t>melalui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kata-kata</a:t>
            </a:r>
            <a:r>
              <a:rPr lang="en-US" sz="2800" b="1" dirty="0"/>
              <a:t>, </a:t>
            </a:r>
            <a:r>
              <a:rPr lang="en-US" sz="2800" b="1" dirty="0" err="1">
                <a:solidFill>
                  <a:srgbClr val="FF0000"/>
                </a:solidFill>
              </a:rPr>
              <a:t>isyarat</a:t>
            </a:r>
            <a:r>
              <a:rPr lang="en-US" sz="2800" b="1" dirty="0"/>
              <a:t>, </a:t>
            </a:r>
            <a:r>
              <a:rPr lang="en-US" sz="2800" b="1" dirty="0" err="1">
                <a:solidFill>
                  <a:srgbClr val="FF0000"/>
                </a:solidFill>
              </a:rPr>
              <a:t>sentuhan</a:t>
            </a:r>
            <a:r>
              <a:rPr lang="en-US" sz="2800" b="1" dirty="0"/>
              <a:t>, </a:t>
            </a:r>
            <a:r>
              <a:rPr lang="en-US" sz="2800" b="1" dirty="0" err="1">
                <a:solidFill>
                  <a:srgbClr val="FF0000"/>
                </a:solidFill>
              </a:rPr>
              <a:t>psikologi</a:t>
            </a:r>
            <a:r>
              <a:rPr lang="en-US" sz="2800" b="1" dirty="0"/>
              <a:t> </a:t>
            </a:r>
            <a:r>
              <a:rPr lang="en-US" sz="2800" b="1" dirty="0" err="1"/>
              <a:t>dan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visual</a:t>
            </a:r>
            <a:r>
              <a:rPr lang="en-US" sz="2800" b="1" dirty="0"/>
              <a:t> yang </a:t>
            </a:r>
            <a:r>
              <a:rPr lang="en-US" sz="2800" b="1" dirty="0" err="1">
                <a:solidFill>
                  <a:srgbClr val="FF0000"/>
                </a:solidFill>
              </a:rPr>
              <a:t>berunsurkan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seks</a:t>
            </a:r>
            <a:r>
              <a:rPr lang="en-US" sz="2800" b="1" dirty="0"/>
              <a:t> </a:t>
            </a:r>
            <a:r>
              <a:rPr lang="en-US" sz="2800" b="1" dirty="0" err="1"/>
              <a:t>biasanya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dilakukan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berulang-ulang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451" y="4167049"/>
            <a:ext cx="2547257" cy="1815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707" y="4167050"/>
            <a:ext cx="3012749" cy="1815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1794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/>
          <p:cNvSpPr txBox="1">
            <a:spLocks/>
          </p:cNvSpPr>
          <p:nvPr/>
        </p:nvSpPr>
        <p:spPr>
          <a:xfrm>
            <a:off x="99695" y="624519"/>
            <a:ext cx="8379724" cy="944974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MY" sz="2000" b="1" dirty="0">
              <a:latin typeface="Arial Narrow" panose="020B0606020202030204" pitchFamily="34" charset="0"/>
            </a:endParaRPr>
          </a:p>
        </p:txBody>
      </p:sp>
      <p:pic>
        <p:nvPicPr>
          <p:cNvPr id="36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18011" y="927189"/>
            <a:ext cx="84386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66FF"/>
                </a:solidFill>
              </a:rPr>
              <a:t>Gangguan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seksual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boleh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berlaku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tanpa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mengira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kaum</a:t>
            </a:r>
            <a:r>
              <a:rPr lang="en-US" sz="3200" b="1" dirty="0">
                <a:solidFill>
                  <a:srgbClr val="0066FF"/>
                </a:solidFill>
              </a:rPr>
              <a:t>, </a:t>
            </a:r>
            <a:r>
              <a:rPr lang="en-US" sz="3200" b="1" dirty="0" err="1">
                <a:solidFill>
                  <a:srgbClr val="0066FF"/>
                </a:solidFill>
              </a:rPr>
              <a:t>usia</a:t>
            </a:r>
            <a:r>
              <a:rPr lang="en-US" sz="3200" b="1" dirty="0">
                <a:solidFill>
                  <a:srgbClr val="0066FF"/>
                </a:solidFill>
              </a:rPr>
              <a:t>, agama </a:t>
            </a:r>
            <a:r>
              <a:rPr lang="en-US" sz="3200" b="1" dirty="0" err="1">
                <a:solidFill>
                  <a:srgbClr val="0066FF"/>
                </a:solidFill>
              </a:rPr>
              <a:t>dan</a:t>
            </a:r>
            <a:r>
              <a:rPr lang="en-US" sz="3200" b="1" dirty="0">
                <a:solidFill>
                  <a:srgbClr val="0066FF"/>
                </a:solidFill>
              </a:rPr>
              <a:t> </a:t>
            </a:r>
            <a:r>
              <a:rPr lang="en-US" sz="3200" b="1" dirty="0" err="1">
                <a:solidFill>
                  <a:srgbClr val="0066FF"/>
                </a:solidFill>
              </a:rPr>
              <a:t>jantina</a:t>
            </a:r>
            <a:endParaRPr lang="en-US" sz="3200" b="1" dirty="0">
              <a:solidFill>
                <a:srgbClr val="0066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97695" y="2174224"/>
            <a:ext cx="3839619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2800" b="1" dirty="0" err="1"/>
              <a:t>Individu</a:t>
            </a:r>
            <a:endParaRPr lang="en-US" sz="2800" b="1" dirty="0"/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Lelaki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Wanita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Wanita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Lelaki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Wanita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Wanita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Lelaki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Lelaki</a:t>
            </a:r>
            <a:endParaRPr lang="en-US" sz="2400" b="1" dirty="0">
              <a:solidFill>
                <a:srgbClr val="FF0000"/>
              </a:solidFill>
            </a:endParaRPr>
          </a:p>
          <a:p>
            <a:endParaRPr lang="en-US" dirty="0"/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b="1" dirty="0"/>
              <a:t>Syarikat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Majikan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Pekerja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Pekerja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Majikan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      -</a:t>
            </a:r>
            <a:r>
              <a:rPr lang="en-US" sz="2400" b="1" dirty="0" err="1">
                <a:solidFill>
                  <a:srgbClr val="FF0000"/>
                </a:solidFill>
              </a:rPr>
              <a:t>Pekerja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kepada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Pekerja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197" y="2004407"/>
            <a:ext cx="1778226" cy="118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803" y="2004407"/>
            <a:ext cx="2015886" cy="1039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36" y="3246772"/>
            <a:ext cx="1190493" cy="173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116" y="5028487"/>
            <a:ext cx="1595846" cy="1122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473" y="3954050"/>
            <a:ext cx="1321707" cy="157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3826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78980" y="966392"/>
            <a:ext cx="63873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u="sng" dirty="0">
                <a:solidFill>
                  <a:srgbClr val="0066FF"/>
                </a:solidFill>
              </a:rPr>
              <a:t>5 JENIS GANGGUAN SEKSUAL</a:t>
            </a:r>
          </a:p>
        </p:txBody>
      </p:sp>
      <p:sp>
        <p:nvSpPr>
          <p:cNvPr id="8" name="Rectangle 7"/>
          <p:cNvSpPr/>
          <p:nvPr/>
        </p:nvSpPr>
        <p:spPr>
          <a:xfrm>
            <a:off x="1440739" y="1791844"/>
            <a:ext cx="69848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*</a:t>
            </a:r>
            <a:r>
              <a:rPr lang="en-US" sz="3200" b="1" dirty="0"/>
              <a:t> </a:t>
            </a:r>
            <a:r>
              <a:rPr lang="en-US" sz="3200" b="1" dirty="0" err="1"/>
              <a:t>Gangguan</a:t>
            </a:r>
            <a:r>
              <a:rPr lang="en-US" sz="3200" b="1" dirty="0"/>
              <a:t> </a:t>
            </a:r>
            <a:r>
              <a:rPr lang="en-US" sz="3200" b="1" dirty="0" err="1"/>
              <a:t>Secara</a:t>
            </a:r>
            <a:r>
              <a:rPr lang="en-US" sz="3200" b="1" dirty="0"/>
              <a:t> </a:t>
            </a:r>
            <a:r>
              <a:rPr lang="en-US" sz="3200" b="1" dirty="0" err="1"/>
              <a:t>Lisan</a:t>
            </a:r>
            <a:endParaRPr lang="en-US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1798055" y="2376618"/>
            <a:ext cx="6012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400" b="1" dirty="0">
                <a:solidFill>
                  <a:srgbClr val="FF0000"/>
                </a:solidFill>
              </a:rPr>
              <a:t>Kata-kata, Komen, Gurauan, Bunyi, Soalan, Panggilan telefon yang berbentuk ancaman atau cadangan lucah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0739" y="3741098"/>
            <a:ext cx="6501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*</a:t>
            </a:r>
            <a:r>
              <a:rPr lang="en-US" sz="3200" b="1" dirty="0"/>
              <a:t> </a:t>
            </a:r>
            <a:r>
              <a:rPr lang="en-US" sz="3200" b="1" dirty="0" err="1"/>
              <a:t>Gangguan</a:t>
            </a:r>
            <a:r>
              <a:rPr lang="en-US" sz="3200" b="1" dirty="0"/>
              <a:t> </a:t>
            </a:r>
            <a:r>
              <a:rPr lang="en-US" sz="3200" b="1" dirty="0" err="1"/>
              <a:t>Isyarat</a:t>
            </a:r>
            <a:r>
              <a:rPr lang="en-US" sz="3200" b="1" dirty="0"/>
              <a:t> </a:t>
            </a:r>
            <a:r>
              <a:rPr lang="en-US" sz="3200" b="1" dirty="0" err="1"/>
              <a:t>Atau</a:t>
            </a:r>
            <a:r>
              <a:rPr lang="en-US" sz="3200" b="1" dirty="0"/>
              <a:t> </a:t>
            </a:r>
            <a:r>
              <a:rPr lang="en-US" sz="3200" b="1" dirty="0" err="1"/>
              <a:t>Bukan</a:t>
            </a:r>
            <a:r>
              <a:rPr lang="en-US" sz="3200" b="1" dirty="0"/>
              <a:t> </a:t>
            </a:r>
            <a:r>
              <a:rPr lang="en-US" sz="3200" b="1" dirty="0" err="1"/>
              <a:t>Lisan</a:t>
            </a:r>
            <a:endParaRPr lang="en-US" sz="3200" b="1" dirty="0"/>
          </a:p>
        </p:txBody>
      </p:sp>
      <p:sp>
        <p:nvSpPr>
          <p:cNvPr id="11" name="Rectangle 10"/>
          <p:cNvSpPr/>
          <p:nvPr/>
        </p:nvSpPr>
        <p:spPr>
          <a:xfrm>
            <a:off x="1891407" y="4325873"/>
            <a:ext cx="5162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Isyarat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tangan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Bahasa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isyarat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Pandangan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Kerlingan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membayangkan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sesuatu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niat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baik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925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299646" y="5732060"/>
            <a:ext cx="4722125" cy="523423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MY" sz="2000" b="1" dirty="0">
              <a:latin typeface="Arial Narrow" panose="020B0606020202030204" pitchFamily="34" charset="0"/>
            </a:endParaRPr>
          </a:p>
        </p:txBody>
      </p:sp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15707" y="757124"/>
            <a:ext cx="51621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* </a:t>
            </a:r>
            <a:r>
              <a:rPr lang="en-US" sz="3200" b="1" dirty="0" err="1"/>
              <a:t>Gangguan</a:t>
            </a:r>
            <a:r>
              <a:rPr lang="en-US" sz="3200" b="1" dirty="0"/>
              <a:t> Visual</a:t>
            </a:r>
          </a:p>
        </p:txBody>
      </p:sp>
      <p:sp>
        <p:nvSpPr>
          <p:cNvPr id="3" name="Rectangle 2"/>
          <p:cNvSpPr/>
          <p:nvPr/>
        </p:nvSpPr>
        <p:spPr>
          <a:xfrm>
            <a:off x="1763484" y="1341900"/>
            <a:ext cx="62832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Melukis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lakaran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menunjukkan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bahan-bahan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menulis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surat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berunsur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lucah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15707" y="2366123"/>
            <a:ext cx="37223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*</a:t>
            </a:r>
            <a:r>
              <a:rPr lang="en-US" sz="3200" b="1" dirty="0"/>
              <a:t> </a:t>
            </a:r>
            <a:r>
              <a:rPr lang="en-US" sz="3200" b="1" dirty="0" err="1"/>
              <a:t>Gangguan</a:t>
            </a:r>
            <a:r>
              <a:rPr lang="en-US" sz="3200" b="1" dirty="0"/>
              <a:t> </a:t>
            </a:r>
            <a:r>
              <a:rPr lang="en-US" sz="3200" b="1" dirty="0" err="1"/>
              <a:t>Fizikal</a:t>
            </a:r>
            <a:endParaRPr lang="en-US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1763484" y="2947348"/>
            <a:ext cx="69559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Sentuhan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diingini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menepuk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mencubit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menggesel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badan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memeluk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meraba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mencium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15707" y="3955475"/>
            <a:ext cx="3793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*</a:t>
            </a:r>
            <a:r>
              <a:rPr lang="en-US" sz="3200" b="1" dirty="0"/>
              <a:t> </a:t>
            </a:r>
            <a:r>
              <a:rPr lang="en-US" sz="3200" b="1" dirty="0" err="1"/>
              <a:t>Gangguan</a:t>
            </a:r>
            <a:r>
              <a:rPr lang="en-US" sz="3200" b="1" dirty="0"/>
              <a:t> </a:t>
            </a:r>
            <a:r>
              <a:rPr lang="en-US" sz="3200" b="1" dirty="0" err="1"/>
              <a:t>Psikologi</a:t>
            </a:r>
            <a:endParaRPr lang="en-US" sz="3200" b="1" dirty="0"/>
          </a:p>
        </p:txBody>
      </p:sp>
      <p:sp>
        <p:nvSpPr>
          <p:cNvPr id="11" name="Rectangle 10"/>
          <p:cNvSpPr/>
          <p:nvPr/>
        </p:nvSpPr>
        <p:spPr>
          <a:xfrm>
            <a:off x="1763484" y="4568568"/>
            <a:ext cx="65683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Mengulangi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jemputan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sosial</a:t>
            </a:r>
            <a:r>
              <a:rPr lang="en-US" sz="2400" b="1" dirty="0">
                <a:solidFill>
                  <a:srgbClr val="FF0000"/>
                </a:solidFill>
              </a:rPr>
              <a:t> yang </a:t>
            </a:r>
            <a:r>
              <a:rPr lang="en-US" sz="2400" b="1" dirty="0" err="1">
                <a:solidFill>
                  <a:srgbClr val="FF0000"/>
                </a:solidFill>
              </a:rPr>
              <a:t>telah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diterima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b="1" dirty="0" err="1">
                <a:solidFill>
                  <a:srgbClr val="FF0000"/>
                </a:solidFill>
              </a:rPr>
              <a:t>memujuk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rayu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berterusan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untuk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keluar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bersama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atau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untuk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bercumbuan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327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806107" y="607593"/>
            <a:ext cx="5645567" cy="944974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MY" sz="2000" b="1" dirty="0">
              <a:latin typeface="Arial Narrow" panose="020B0606020202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907128" y="1080080"/>
            <a:ext cx="3443523" cy="825464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MY" sz="4000" b="1" u="sng" dirty="0">
                <a:solidFill>
                  <a:srgbClr val="0066FF"/>
                </a:solidFill>
                <a:latin typeface="Arial Narrow" panose="020B0606020202030204" pitchFamily="34" charset="0"/>
              </a:rPr>
              <a:t>KESAN-KESAN</a:t>
            </a:r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3500846" y="3108960"/>
            <a:ext cx="2168433" cy="1397726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i="1" dirty="0">
                <a:solidFill>
                  <a:srgbClr val="FF3300"/>
                </a:solidFill>
              </a:rPr>
              <a:t>INDIVIDU</a:t>
            </a:r>
          </a:p>
        </p:txBody>
      </p:sp>
      <p:sp>
        <p:nvSpPr>
          <p:cNvPr id="5" name="Oval 4"/>
          <p:cNvSpPr/>
          <p:nvPr/>
        </p:nvSpPr>
        <p:spPr>
          <a:xfrm>
            <a:off x="1215707" y="2003873"/>
            <a:ext cx="2220686" cy="122790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Masalah</a:t>
            </a:r>
            <a:r>
              <a:rPr lang="en-US" sz="2400" b="1" dirty="0"/>
              <a:t> </a:t>
            </a:r>
            <a:r>
              <a:rPr lang="en-US" sz="2400" b="1" dirty="0" err="1"/>
              <a:t>Disiplin</a:t>
            </a:r>
            <a:endParaRPr lang="en-US" sz="2400" b="1" dirty="0"/>
          </a:p>
        </p:txBody>
      </p:sp>
      <p:sp>
        <p:nvSpPr>
          <p:cNvPr id="12" name="Oval 11"/>
          <p:cNvSpPr/>
          <p:nvPr/>
        </p:nvSpPr>
        <p:spPr>
          <a:xfrm>
            <a:off x="1254034" y="4410892"/>
            <a:ext cx="2155372" cy="122790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Tak</a:t>
            </a:r>
            <a:r>
              <a:rPr lang="en-US" sz="2400" b="1" dirty="0"/>
              <a:t> </a:t>
            </a:r>
            <a:r>
              <a:rPr lang="en-US" sz="2400" b="1" dirty="0" err="1"/>
              <a:t>Selesa</a:t>
            </a:r>
            <a:r>
              <a:rPr lang="en-US" sz="2400" b="1" dirty="0"/>
              <a:t> </a:t>
            </a:r>
            <a:r>
              <a:rPr lang="en-US" sz="2400" b="1" dirty="0" err="1"/>
              <a:t>Bekerja</a:t>
            </a:r>
            <a:endParaRPr lang="en-US" sz="2400" b="1" dirty="0"/>
          </a:p>
        </p:txBody>
      </p:sp>
      <p:sp>
        <p:nvSpPr>
          <p:cNvPr id="13" name="Oval 12"/>
          <p:cNvSpPr/>
          <p:nvPr/>
        </p:nvSpPr>
        <p:spPr>
          <a:xfrm>
            <a:off x="5669279" y="1853293"/>
            <a:ext cx="2246812" cy="122790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Mangsa</a:t>
            </a:r>
            <a:r>
              <a:rPr lang="en-US" sz="2400" b="1" dirty="0"/>
              <a:t> </a:t>
            </a:r>
            <a:r>
              <a:rPr lang="en-US" sz="2400" b="1" dirty="0" err="1"/>
              <a:t>Meletak</a:t>
            </a:r>
            <a:r>
              <a:rPr lang="en-US" sz="2400" b="1" dirty="0"/>
              <a:t> </a:t>
            </a:r>
            <a:r>
              <a:rPr lang="en-US" sz="2400" b="1" dirty="0" err="1"/>
              <a:t>Jawatan</a:t>
            </a:r>
            <a:endParaRPr lang="en-US" sz="2400" b="1" dirty="0"/>
          </a:p>
        </p:txBody>
      </p:sp>
      <p:sp>
        <p:nvSpPr>
          <p:cNvPr id="14" name="Oval 13"/>
          <p:cNvSpPr/>
          <p:nvPr/>
        </p:nvSpPr>
        <p:spPr>
          <a:xfrm>
            <a:off x="5850791" y="4410891"/>
            <a:ext cx="2246812" cy="122790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Kemurungan</a:t>
            </a:r>
            <a:r>
              <a:rPr lang="en-US" sz="2000" b="1" dirty="0"/>
              <a:t>/ </a:t>
            </a:r>
            <a:r>
              <a:rPr lang="en-US" sz="2000" b="1" dirty="0" err="1"/>
              <a:t>Bunuh</a:t>
            </a:r>
            <a:r>
              <a:rPr lang="en-US" sz="2000" b="1" dirty="0"/>
              <a:t> </a:t>
            </a:r>
            <a:r>
              <a:rPr lang="en-US" sz="2000" b="1" dirty="0" err="1"/>
              <a:t>Diri</a:t>
            </a:r>
            <a:endParaRPr lang="en-US" sz="2000" b="1" dirty="0"/>
          </a:p>
        </p:txBody>
      </p:sp>
      <p:sp>
        <p:nvSpPr>
          <p:cNvPr id="7" name="Right Arrow 6"/>
          <p:cNvSpPr/>
          <p:nvPr/>
        </p:nvSpPr>
        <p:spPr>
          <a:xfrm rot="8044172">
            <a:off x="3135947" y="4168576"/>
            <a:ext cx="60089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85887">
            <a:off x="3235734" y="2960319"/>
            <a:ext cx="5302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42709">
            <a:off x="5531851" y="4139429"/>
            <a:ext cx="5302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24214">
            <a:off x="5404166" y="2837497"/>
            <a:ext cx="5302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977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Rectangle 78"/>
          <p:cNvSpPr/>
          <p:nvPr/>
        </p:nvSpPr>
        <p:spPr>
          <a:xfrm>
            <a:off x="3909060" y="3108960"/>
            <a:ext cx="820001" cy="20862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444566" y="608947"/>
            <a:ext cx="8379724" cy="944974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MY" sz="2000" b="1" dirty="0">
              <a:latin typeface="Arial Narrow" panose="020B0606020202030204" pitchFamily="34" charset="0"/>
            </a:endParaRPr>
          </a:p>
        </p:txBody>
      </p:sp>
      <p:pic>
        <p:nvPicPr>
          <p:cNvPr id="30" name="Picture 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 1"/>
          <p:cNvSpPr/>
          <p:nvPr/>
        </p:nvSpPr>
        <p:spPr>
          <a:xfrm>
            <a:off x="3317966" y="2937247"/>
            <a:ext cx="2416628" cy="1214846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solidFill>
                  <a:srgbClr val="FF3300"/>
                </a:solidFill>
              </a:rPr>
              <a:t>SYARIKAT</a:t>
            </a:r>
          </a:p>
        </p:txBody>
      </p:sp>
      <p:sp>
        <p:nvSpPr>
          <p:cNvPr id="3" name="Oval 2"/>
          <p:cNvSpPr/>
          <p:nvPr/>
        </p:nvSpPr>
        <p:spPr>
          <a:xfrm>
            <a:off x="744583" y="1553921"/>
            <a:ext cx="3174274" cy="124153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Imej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Kredibiliti</a:t>
            </a:r>
            <a:r>
              <a:rPr lang="en-US" dirty="0"/>
              <a:t> Syarikat Akan </a:t>
            </a:r>
            <a:r>
              <a:rPr lang="en-US" dirty="0" err="1"/>
              <a:t>Terjejas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744583" y="4176323"/>
            <a:ext cx="3174274" cy="124153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Kos </a:t>
            </a:r>
            <a:r>
              <a:rPr lang="en-US" dirty="0" err="1"/>
              <a:t>Melatih</a:t>
            </a:r>
            <a:r>
              <a:rPr lang="en-US" dirty="0"/>
              <a:t> </a:t>
            </a:r>
            <a:r>
              <a:rPr lang="en-US" dirty="0" err="1"/>
              <a:t>Pekerja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Akan </a:t>
            </a:r>
            <a:r>
              <a:rPr lang="en-US" dirty="0" err="1"/>
              <a:t>Meningkat</a:t>
            </a:r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5259977" y="1566425"/>
            <a:ext cx="3174274" cy="124153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Produktiviti</a:t>
            </a:r>
            <a:r>
              <a:rPr lang="en-US" dirty="0"/>
              <a:t> Akan </a:t>
            </a:r>
            <a:r>
              <a:rPr lang="en-US" dirty="0" err="1"/>
              <a:t>Menurun</a:t>
            </a:r>
            <a:endParaRPr lang="en-US" dirty="0"/>
          </a:p>
        </p:txBody>
      </p:sp>
      <p:sp>
        <p:nvSpPr>
          <p:cNvPr id="9" name="Oval 8"/>
          <p:cNvSpPr/>
          <p:nvPr/>
        </p:nvSpPr>
        <p:spPr>
          <a:xfrm>
            <a:off x="5259977" y="4160242"/>
            <a:ext cx="3174274" cy="124153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Mewujudkan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Selamat</a:t>
            </a:r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 rot="7310114">
            <a:off x="3385603" y="3995760"/>
            <a:ext cx="362998" cy="3611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57285">
            <a:off x="3432346" y="2709138"/>
            <a:ext cx="347663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91714">
            <a:off x="5250643" y="2696535"/>
            <a:ext cx="347663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49319">
            <a:off x="5308179" y="3992895"/>
            <a:ext cx="347663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2118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04198" y="916383"/>
            <a:ext cx="8783048" cy="834039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MY" sz="3600" b="1" u="sng" dirty="0" err="1">
                <a:solidFill>
                  <a:srgbClr val="0066FF"/>
                </a:solidFill>
                <a:latin typeface="+mn-lt"/>
              </a:rPr>
              <a:t>Sebab-sebab</a:t>
            </a:r>
            <a:r>
              <a:rPr lang="en-MY" sz="3600" b="1" u="sng" dirty="0">
                <a:solidFill>
                  <a:srgbClr val="0066FF"/>
                </a:solidFill>
                <a:latin typeface="+mn-lt"/>
              </a:rPr>
              <a:t> </a:t>
            </a:r>
            <a:r>
              <a:rPr lang="en-MY" sz="3600" b="1" u="sng" dirty="0" err="1">
                <a:solidFill>
                  <a:srgbClr val="0066FF"/>
                </a:solidFill>
                <a:latin typeface="+mn-lt"/>
              </a:rPr>
              <a:t>kes</a:t>
            </a:r>
            <a:r>
              <a:rPr lang="en-MY" sz="3600" b="1" u="sng" dirty="0">
                <a:solidFill>
                  <a:srgbClr val="0066FF"/>
                </a:solidFill>
                <a:latin typeface="+mn-lt"/>
              </a:rPr>
              <a:t> </a:t>
            </a:r>
            <a:r>
              <a:rPr lang="en-MY" sz="3600" b="1" u="sng" dirty="0" err="1">
                <a:solidFill>
                  <a:srgbClr val="0066FF"/>
                </a:solidFill>
                <a:latin typeface="+mn-lt"/>
              </a:rPr>
              <a:t>tidak</a:t>
            </a:r>
            <a:r>
              <a:rPr lang="en-MY" sz="3600" b="1" u="sng" dirty="0">
                <a:solidFill>
                  <a:srgbClr val="0066FF"/>
                </a:solidFill>
                <a:latin typeface="+mn-lt"/>
              </a:rPr>
              <a:t> </a:t>
            </a:r>
            <a:r>
              <a:rPr lang="en-MY" sz="3600" b="1" u="sng" dirty="0" err="1">
                <a:solidFill>
                  <a:srgbClr val="0066FF"/>
                </a:solidFill>
                <a:latin typeface="+mn-lt"/>
              </a:rPr>
              <a:t>dilaporkan</a:t>
            </a:r>
            <a:r>
              <a:rPr lang="en-MY" sz="3600" b="1" u="sng" dirty="0">
                <a:solidFill>
                  <a:srgbClr val="0066FF"/>
                </a:solidFill>
                <a:latin typeface="+mn-lt"/>
              </a:rPr>
              <a:t> :</a:t>
            </a:r>
          </a:p>
          <a:p>
            <a:pPr algn="ctr"/>
            <a:endParaRPr lang="en-MY" sz="3200" b="1" dirty="0">
              <a:solidFill>
                <a:srgbClr val="FF3300"/>
              </a:solidFill>
              <a:latin typeface="+mn-lt"/>
            </a:endParaRPr>
          </a:p>
          <a:p>
            <a:pPr algn="ctr"/>
            <a:endParaRPr lang="en-MY" sz="3200" b="1" dirty="0">
              <a:solidFill>
                <a:srgbClr val="FF3300"/>
              </a:solidFill>
              <a:latin typeface="+mn-lt"/>
            </a:endParaRPr>
          </a:p>
        </p:txBody>
      </p:sp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44137" y="2044005"/>
            <a:ext cx="89219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2400" b="1" dirty="0">
                <a:solidFill>
                  <a:srgbClr val="0066FF"/>
                </a:solidFill>
              </a:rPr>
              <a:t>*</a:t>
            </a:r>
            <a:r>
              <a:rPr lang="fi-FI" sz="2400" b="1" dirty="0">
                <a:solidFill>
                  <a:srgbClr val="FF3300"/>
                </a:solidFill>
              </a:rPr>
              <a:t> Perasaan malu, ketakutan, kecurigaan, trauma dan penolakan masyarakat                                                                                    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44137" y="2875002"/>
            <a:ext cx="63093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66FF"/>
                </a:solidFill>
              </a:rPr>
              <a:t>*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Takut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terdedah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kepada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publisiti</a:t>
            </a:r>
            <a:endParaRPr lang="en-US" sz="2400" b="1" dirty="0">
              <a:solidFill>
                <a:srgbClr val="FF33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4137" y="3833285"/>
            <a:ext cx="6962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2400" b="1" dirty="0">
                <a:solidFill>
                  <a:srgbClr val="0066FF"/>
                </a:solidFill>
              </a:rPr>
              <a:t>* </a:t>
            </a:r>
            <a:r>
              <a:rPr lang="sv-SE" sz="2400" b="1" dirty="0">
                <a:solidFill>
                  <a:srgbClr val="FF3300"/>
                </a:solidFill>
              </a:rPr>
              <a:t>Takut akan tindak balas atau ugutan</a:t>
            </a:r>
          </a:p>
        </p:txBody>
      </p:sp>
      <p:sp>
        <p:nvSpPr>
          <p:cNvPr id="7" name="Rectangle 6"/>
          <p:cNvSpPr/>
          <p:nvPr/>
        </p:nvSpPr>
        <p:spPr>
          <a:xfrm>
            <a:off x="424543" y="3362108"/>
            <a:ext cx="79160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66FF"/>
                </a:solidFill>
              </a:rPr>
              <a:t>* </a:t>
            </a:r>
            <a:r>
              <a:rPr lang="en-US" sz="2400" b="1" dirty="0" err="1">
                <a:solidFill>
                  <a:srgbClr val="FF3300"/>
                </a:solidFill>
              </a:rPr>
              <a:t>Tidak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yakin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dengan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prosedur</a:t>
            </a:r>
            <a:r>
              <a:rPr lang="en-US" sz="2400" b="1" dirty="0">
                <a:solidFill>
                  <a:srgbClr val="FF3300"/>
                </a:solidFill>
              </a:rPr>
              <a:t> yang </a:t>
            </a:r>
            <a:r>
              <a:rPr lang="en-US" sz="2400" b="1" dirty="0" err="1">
                <a:solidFill>
                  <a:srgbClr val="FF3300"/>
                </a:solidFill>
              </a:rPr>
              <a:t>ada</a:t>
            </a:r>
            <a:endParaRPr lang="en-US" sz="2400" b="1" dirty="0">
              <a:solidFill>
                <a:srgbClr val="FF33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4137" y="4308927"/>
            <a:ext cx="50161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66FF"/>
                </a:solidFill>
              </a:rPr>
              <a:t>* </a:t>
            </a:r>
            <a:r>
              <a:rPr lang="en-US" sz="2400" b="1" dirty="0" err="1">
                <a:solidFill>
                  <a:srgbClr val="FF3300"/>
                </a:solidFill>
              </a:rPr>
              <a:t>Implikasi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kewangan</a:t>
            </a:r>
            <a:endParaRPr lang="en-US" sz="2400" b="1" dirty="0">
              <a:solidFill>
                <a:srgbClr val="FF33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137" y="1582339"/>
            <a:ext cx="40249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66FF"/>
                </a:solidFill>
              </a:rPr>
              <a:t>*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Mengangap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perkara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remeh</a:t>
            </a:r>
            <a:endParaRPr lang="en-US" sz="2400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535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9904" y="633542"/>
            <a:ext cx="7886700" cy="66278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MY" sz="2400" b="1" dirty="0">
              <a:latin typeface="Arial Narrow" panose="020B0606020202030204" pitchFamily="34" charset="0"/>
            </a:endParaRPr>
          </a:p>
        </p:txBody>
      </p:sp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40078" y="992066"/>
            <a:ext cx="54864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 err="1">
                <a:solidFill>
                  <a:srgbClr val="0066FF"/>
                </a:solidFill>
              </a:rPr>
              <a:t>Langkah-langkah</a:t>
            </a:r>
            <a:endParaRPr lang="en-US" sz="3600" b="1" u="sng" dirty="0">
              <a:solidFill>
                <a:srgbClr val="0066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5577" y="1783808"/>
            <a:ext cx="78377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b="1" dirty="0"/>
              <a:t> </a:t>
            </a:r>
            <a:r>
              <a:rPr lang="en-US" sz="2400" b="1" dirty="0" err="1"/>
              <a:t>Membuat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catatan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/>
              <a:t>tentang</a:t>
            </a:r>
            <a:r>
              <a:rPr lang="en-US" sz="2400" b="1" dirty="0"/>
              <a:t> </a:t>
            </a:r>
            <a:r>
              <a:rPr lang="en-US" sz="2400" b="1" dirty="0" err="1"/>
              <a:t>kejadian</a:t>
            </a:r>
            <a:r>
              <a:rPr lang="en-US" sz="2400" b="1" dirty="0"/>
              <a:t>. </a:t>
            </a:r>
            <a:r>
              <a:rPr lang="en-US" sz="2400" b="1" dirty="0" err="1"/>
              <a:t>Catat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/>
              <a:t>teliti</a:t>
            </a:r>
            <a:r>
              <a:rPr lang="en-US" sz="2400" b="1" dirty="0"/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identiti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pelaku</a:t>
            </a:r>
            <a:r>
              <a:rPr lang="en-US" sz="2400" b="1" dirty="0"/>
              <a:t>, </a:t>
            </a:r>
            <a:r>
              <a:rPr lang="en-US" sz="2400" b="1" dirty="0" err="1">
                <a:solidFill>
                  <a:srgbClr val="FF3300"/>
                </a:solidFill>
              </a:rPr>
              <a:t>tempat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kejadian</a:t>
            </a:r>
            <a:r>
              <a:rPr lang="en-US" sz="2400" b="1" dirty="0"/>
              <a:t>, </a:t>
            </a:r>
            <a:r>
              <a:rPr lang="en-US" sz="2400" b="1" dirty="0" err="1">
                <a:solidFill>
                  <a:srgbClr val="FF3300"/>
                </a:solidFill>
              </a:rPr>
              <a:t>waktu</a:t>
            </a:r>
            <a:r>
              <a:rPr lang="en-US" sz="2400" b="1" dirty="0"/>
              <a:t>,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saksi</a:t>
            </a:r>
            <a:r>
              <a:rPr lang="en-US" sz="2400" b="1" dirty="0"/>
              <a:t>, </a:t>
            </a:r>
            <a:r>
              <a:rPr lang="en-US" sz="2400" b="1" dirty="0" err="1">
                <a:solidFill>
                  <a:srgbClr val="FF3300"/>
                </a:solidFill>
              </a:rPr>
              <a:t>bahan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bukti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/>
              <a:t>seperti</a:t>
            </a:r>
            <a:r>
              <a:rPr lang="en-US" sz="2400" b="1" dirty="0"/>
              <a:t> </a:t>
            </a:r>
            <a:r>
              <a:rPr lang="en-US" sz="2400" b="1" dirty="0" err="1"/>
              <a:t>ambar</a:t>
            </a:r>
            <a:r>
              <a:rPr lang="en-US" sz="2400" b="1" dirty="0"/>
              <a:t> </a:t>
            </a:r>
            <a:r>
              <a:rPr lang="en-US" sz="2400" b="1" dirty="0" err="1"/>
              <a:t>atau</a:t>
            </a:r>
            <a:r>
              <a:rPr lang="en-US" sz="2400" b="1" dirty="0"/>
              <a:t> </a:t>
            </a:r>
            <a:r>
              <a:rPr lang="en-US" sz="2400" b="1" dirty="0" err="1"/>
              <a:t>masej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535577" y="3017746"/>
            <a:ext cx="74910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b="1" dirty="0" err="1"/>
              <a:t>Ceritakan</a:t>
            </a:r>
            <a:r>
              <a:rPr lang="en-US" sz="2400" b="1" dirty="0"/>
              <a:t> </a:t>
            </a:r>
            <a:r>
              <a:rPr lang="en-US" sz="2400" b="1" dirty="0" err="1"/>
              <a:t>kepada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rakan</a:t>
            </a:r>
            <a:r>
              <a:rPr lang="en-US" sz="2400" b="1" dirty="0"/>
              <a:t>, </a:t>
            </a:r>
            <a:r>
              <a:rPr lang="en-US" sz="2400" b="1" dirty="0" err="1">
                <a:solidFill>
                  <a:srgbClr val="FF3300"/>
                </a:solidFill>
              </a:rPr>
              <a:t>pihak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atasan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/>
              <a:t>atau</a:t>
            </a:r>
            <a:r>
              <a:rPr lang="en-US" sz="2400" b="1" dirty="0"/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sesiapa</a:t>
            </a:r>
            <a:r>
              <a:rPr lang="en-US" sz="2400" b="1" dirty="0"/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sahaja</a:t>
            </a:r>
            <a:r>
              <a:rPr lang="en-US" sz="2400" b="1" dirty="0">
                <a:solidFill>
                  <a:srgbClr val="FF3300"/>
                </a:solidFill>
              </a:rPr>
              <a:t> yang </a:t>
            </a:r>
            <a:r>
              <a:rPr lang="en-US" sz="2400" b="1" dirty="0" err="1">
                <a:solidFill>
                  <a:srgbClr val="FF3300"/>
                </a:solidFill>
              </a:rPr>
              <a:t>anda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percayai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/>
              <a:t>tentang</a:t>
            </a:r>
            <a:r>
              <a:rPr lang="en-US" sz="2400" b="1" dirty="0"/>
              <a:t> </a:t>
            </a:r>
            <a:r>
              <a:rPr lang="en-US" sz="2400" b="1" dirty="0" err="1"/>
              <a:t>gangguan</a:t>
            </a:r>
            <a:r>
              <a:rPr lang="en-US" sz="2400" b="1" dirty="0"/>
              <a:t> </a:t>
            </a:r>
            <a:r>
              <a:rPr lang="en-US" sz="2400" b="1" dirty="0" err="1"/>
              <a:t>tersebut</a:t>
            </a:r>
            <a:endParaRPr lang="en-US" sz="2400" b="1" dirty="0"/>
          </a:p>
        </p:txBody>
      </p:sp>
      <p:sp>
        <p:nvSpPr>
          <p:cNvPr id="7" name="Rectangle 6"/>
          <p:cNvSpPr/>
          <p:nvPr/>
        </p:nvSpPr>
        <p:spPr>
          <a:xfrm>
            <a:off x="535577" y="3871744"/>
            <a:ext cx="73865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b="1" dirty="0" err="1">
                <a:solidFill>
                  <a:srgbClr val="FF3300"/>
                </a:solidFill>
              </a:rPr>
              <a:t>Berterus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terang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/>
              <a:t>kepada</a:t>
            </a:r>
            <a:r>
              <a:rPr lang="en-US" sz="2400" b="1" dirty="0"/>
              <a:t> </a:t>
            </a:r>
            <a:r>
              <a:rPr lang="en-US" sz="2400" b="1" dirty="0" err="1"/>
              <a:t>si</a:t>
            </a:r>
            <a:r>
              <a:rPr lang="en-US" sz="2400" b="1" dirty="0"/>
              <a:t> </a:t>
            </a:r>
            <a:r>
              <a:rPr lang="en-US" sz="2400" b="1" dirty="0" err="1"/>
              <a:t>pelaku</a:t>
            </a:r>
            <a:r>
              <a:rPr lang="en-US" sz="2400" b="1" dirty="0"/>
              <a:t> </a:t>
            </a:r>
            <a:r>
              <a:rPr lang="en-US" sz="2400" b="1" dirty="0" err="1"/>
              <a:t>tindakannya</a:t>
            </a:r>
            <a:r>
              <a:rPr lang="en-US" sz="2400" b="1" dirty="0"/>
              <a:t> </a:t>
            </a:r>
            <a:r>
              <a:rPr lang="en-US" sz="2400" b="1" dirty="0" err="1"/>
              <a:t>anda</a:t>
            </a:r>
            <a:r>
              <a:rPr lang="en-US" sz="2400" b="1" dirty="0"/>
              <a:t> </a:t>
            </a:r>
            <a:r>
              <a:rPr lang="en-US" sz="2400" b="1" dirty="0" err="1"/>
              <a:t>tidak</a:t>
            </a:r>
            <a:r>
              <a:rPr lang="en-US" sz="2400" b="1" dirty="0"/>
              <a:t> </a:t>
            </a:r>
            <a:r>
              <a:rPr lang="en-US" sz="2400" b="1" dirty="0" err="1"/>
              <a:t>boleh</a:t>
            </a:r>
            <a:r>
              <a:rPr lang="en-US" sz="2400" b="1" dirty="0"/>
              <a:t> </a:t>
            </a:r>
            <a:r>
              <a:rPr lang="en-US" sz="2400" b="1" dirty="0" err="1"/>
              <a:t>terima</a:t>
            </a:r>
            <a:r>
              <a:rPr lang="en-US" sz="2400" b="1" dirty="0"/>
              <a:t> </a:t>
            </a:r>
            <a:r>
              <a:rPr lang="en-US" sz="2400" b="1" dirty="0" err="1"/>
              <a:t>kalau</a:t>
            </a:r>
            <a:r>
              <a:rPr lang="en-US" sz="2400" b="1" dirty="0"/>
              <a:t> </a:t>
            </a:r>
            <a:r>
              <a:rPr lang="en-US" sz="2400" b="1" dirty="0" err="1"/>
              <a:t>boleh</a:t>
            </a:r>
            <a:r>
              <a:rPr lang="en-US" sz="2400" b="1" dirty="0"/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bawa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saksi</a:t>
            </a:r>
            <a:endParaRPr lang="en-US" sz="2400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03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301115" y="937498"/>
            <a:ext cx="2407353" cy="66278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MY" sz="3600" b="1" u="sng" dirty="0" err="1">
                <a:solidFill>
                  <a:srgbClr val="0066FF"/>
                </a:solidFill>
                <a:latin typeface="+mn-lt"/>
              </a:rPr>
              <a:t>Tindakan</a:t>
            </a:r>
            <a:endParaRPr lang="en-MY" sz="3600" b="1" u="sng" dirty="0">
              <a:solidFill>
                <a:srgbClr val="0066FF"/>
              </a:solidFill>
              <a:latin typeface="+mn-lt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93046" y="1838289"/>
            <a:ext cx="69793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i-FI" sz="2400" b="1" dirty="0">
                <a:solidFill>
                  <a:srgbClr val="FF3300"/>
                </a:solidFill>
              </a:rPr>
              <a:t>Membuat laporan kepada Majikan seperti SO, HR</a:t>
            </a:r>
          </a:p>
        </p:txBody>
      </p:sp>
      <p:sp>
        <p:nvSpPr>
          <p:cNvPr id="3" name="Rectangle 2"/>
          <p:cNvSpPr/>
          <p:nvPr/>
        </p:nvSpPr>
        <p:spPr>
          <a:xfrm>
            <a:off x="793046" y="2499751"/>
            <a:ext cx="75933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it-IT" sz="2400" b="1" dirty="0">
                <a:solidFill>
                  <a:srgbClr val="FF3300"/>
                </a:solidFill>
              </a:rPr>
              <a:t>Membuat laporan di Jabatan Sumber Manusia / Buruh</a:t>
            </a:r>
          </a:p>
        </p:txBody>
      </p:sp>
      <p:sp>
        <p:nvSpPr>
          <p:cNvPr id="5" name="Rectangle 4"/>
          <p:cNvSpPr/>
          <p:nvPr/>
        </p:nvSpPr>
        <p:spPr>
          <a:xfrm>
            <a:off x="793047" y="3105835"/>
            <a:ext cx="73581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b="1" dirty="0" err="1">
                <a:solidFill>
                  <a:srgbClr val="FF3300"/>
                </a:solidFill>
              </a:rPr>
              <a:t>Membuat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laporan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ke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badan-badan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seperti</a:t>
            </a:r>
            <a:r>
              <a:rPr lang="en-US" sz="2400" b="1" dirty="0">
                <a:solidFill>
                  <a:srgbClr val="FF3300"/>
                </a:solidFill>
              </a:rPr>
              <a:t> AWAM (All women’s action society) </a:t>
            </a:r>
            <a:r>
              <a:rPr lang="en-US" sz="2400" b="1" dirty="0" err="1">
                <a:solidFill>
                  <a:srgbClr val="FF3300"/>
                </a:solidFill>
              </a:rPr>
              <a:t>atau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MyHealth</a:t>
            </a:r>
            <a:endParaRPr lang="en-US" sz="2400" b="1" dirty="0">
              <a:solidFill>
                <a:srgbClr val="FF33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3046" y="4072487"/>
            <a:ext cx="68487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i-FI" sz="2400" b="1" dirty="0">
                <a:solidFill>
                  <a:srgbClr val="FF3300"/>
                </a:solidFill>
              </a:rPr>
              <a:t>Membuat laporan ke pihak berkuasa seperti Polis</a:t>
            </a:r>
          </a:p>
        </p:txBody>
      </p:sp>
      <p:sp>
        <p:nvSpPr>
          <p:cNvPr id="7" name="Rectangle 6"/>
          <p:cNvSpPr/>
          <p:nvPr/>
        </p:nvSpPr>
        <p:spPr>
          <a:xfrm>
            <a:off x="793046" y="4599299"/>
            <a:ext cx="67656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2400" b="1" dirty="0" err="1">
                <a:solidFill>
                  <a:srgbClr val="FF3300"/>
                </a:solidFill>
              </a:rPr>
              <a:t>Mangsa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gangguan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seksual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boleh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saman</a:t>
            </a:r>
            <a:r>
              <a:rPr lang="en-US" sz="2400" b="1" dirty="0">
                <a:solidFill>
                  <a:srgbClr val="FF3300"/>
                </a:solidFill>
              </a:rPr>
              <a:t> </a:t>
            </a:r>
            <a:r>
              <a:rPr lang="en-US" sz="2400" b="1" dirty="0" err="1">
                <a:solidFill>
                  <a:srgbClr val="FF3300"/>
                </a:solidFill>
              </a:rPr>
              <a:t>perlaku</a:t>
            </a:r>
            <a:endParaRPr lang="en-US" sz="2400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7391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9904" y="715430"/>
            <a:ext cx="7886700" cy="66278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MY" sz="2400" b="1" dirty="0">
              <a:latin typeface="Arial Narrow" panose="020B0606020202030204" pitchFamily="34" charset="0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35973" y="39744"/>
            <a:ext cx="51080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MY" sz="1600" dirty="0"/>
          </a:p>
        </p:txBody>
      </p:sp>
      <p:sp>
        <p:nvSpPr>
          <p:cNvPr id="2" name="Rectangle 1"/>
          <p:cNvSpPr/>
          <p:nvPr/>
        </p:nvSpPr>
        <p:spPr>
          <a:xfrm>
            <a:off x="235132" y="1048611"/>
            <a:ext cx="86476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u="sng" dirty="0">
                <a:solidFill>
                  <a:srgbClr val="0066FF"/>
                </a:solidFill>
              </a:rPr>
              <a:t>AKTA-AKTA GANGGUAN SEKSUAL DITEMPAT KERJA</a:t>
            </a:r>
          </a:p>
        </p:txBody>
      </p:sp>
      <p:sp>
        <p:nvSpPr>
          <p:cNvPr id="3" name="Rectangle 2"/>
          <p:cNvSpPr/>
          <p:nvPr/>
        </p:nvSpPr>
        <p:spPr>
          <a:xfrm>
            <a:off x="235132" y="5454627"/>
            <a:ext cx="86476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3300"/>
                </a:solidFill>
              </a:rPr>
              <a:t>Tidak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ada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undang-undang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tersedia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khusus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bagi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menangani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masalah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gangguan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seksual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ditempat</a:t>
            </a:r>
            <a:r>
              <a:rPr lang="en-US" sz="2000" b="1" dirty="0">
                <a:solidFill>
                  <a:srgbClr val="FF3300"/>
                </a:solidFill>
              </a:rPr>
              <a:t> </a:t>
            </a:r>
            <a:r>
              <a:rPr lang="en-US" sz="2000" b="1" dirty="0" err="1">
                <a:solidFill>
                  <a:srgbClr val="FF3300"/>
                </a:solidFill>
              </a:rPr>
              <a:t>kerja</a:t>
            </a:r>
            <a:r>
              <a:rPr lang="en-US" sz="2000" b="1" dirty="0">
                <a:solidFill>
                  <a:srgbClr val="FF3300"/>
                </a:solidFill>
              </a:rPr>
              <a:t>.</a:t>
            </a:r>
          </a:p>
          <a:p>
            <a:pPr algn="ctr"/>
            <a:endParaRPr lang="en-US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646089" y="2039935"/>
            <a:ext cx="771414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endParaRPr lang="sv-SE" dirty="0"/>
          </a:p>
          <a:p>
            <a:pPr marL="342900" indent="-342900">
              <a:buFont typeface="Wingdings" pitchFamily="2" charset="2"/>
              <a:buChar char="q"/>
            </a:pPr>
            <a:r>
              <a:rPr lang="sv-SE" sz="2000" b="1" dirty="0"/>
              <a:t>Akta-akta khusus berhubung pekerja dan pekerjaan adalah seperti</a:t>
            </a:r>
          </a:p>
          <a:p>
            <a:r>
              <a:rPr lang="sv-SE" sz="2000" b="1" dirty="0"/>
              <a:t>      1) </a:t>
            </a:r>
            <a:r>
              <a:rPr lang="sv-SE" sz="2000" b="1" dirty="0">
                <a:solidFill>
                  <a:srgbClr val="FF3300"/>
                </a:solidFill>
              </a:rPr>
              <a:t>Akta Pekerjaan 1955;</a:t>
            </a:r>
          </a:p>
          <a:p>
            <a:r>
              <a:rPr lang="sv-SE" sz="2000" b="1" dirty="0"/>
              <a:t>      2) </a:t>
            </a:r>
            <a:r>
              <a:rPr lang="sv-SE" sz="2000" b="1" dirty="0">
                <a:solidFill>
                  <a:srgbClr val="FF3300"/>
                </a:solidFill>
              </a:rPr>
              <a:t>Akta Perhubungan Perindustrian 1957;</a:t>
            </a:r>
          </a:p>
          <a:p>
            <a:r>
              <a:rPr lang="sv-SE" sz="2000" b="1" dirty="0"/>
              <a:t>      3) </a:t>
            </a:r>
            <a:r>
              <a:rPr lang="sv-SE" sz="2000" b="1" dirty="0">
                <a:solidFill>
                  <a:srgbClr val="FF3300"/>
                </a:solidFill>
              </a:rPr>
              <a:t>Akta Keselamatan Pekerja dan Kesihatan 1994</a:t>
            </a:r>
          </a:p>
        </p:txBody>
      </p:sp>
      <p:sp>
        <p:nvSpPr>
          <p:cNvPr id="7" name="Rectangle 6"/>
          <p:cNvSpPr/>
          <p:nvPr/>
        </p:nvSpPr>
        <p:spPr>
          <a:xfrm>
            <a:off x="646089" y="3647632"/>
            <a:ext cx="81012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000" b="1" dirty="0" err="1"/>
              <a:t>Pada</a:t>
            </a:r>
            <a:r>
              <a:rPr lang="en-US" sz="2000" b="1" dirty="0"/>
              <a:t> </a:t>
            </a:r>
            <a:r>
              <a:rPr lang="en-US" sz="2000" b="1" dirty="0" err="1"/>
              <a:t>tahun</a:t>
            </a:r>
            <a:r>
              <a:rPr lang="en-US" sz="2000" b="1" dirty="0"/>
              <a:t> 1999, </a:t>
            </a:r>
            <a:r>
              <a:rPr lang="en-US" sz="2000" b="1" dirty="0" err="1"/>
              <a:t>Kementerian</a:t>
            </a:r>
            <a:r>
              <a:rPr lang="en-US" sz="2000" b="1" dirty="0"/>
              <a:t> </a:t>
            </a:r>
            <a:r>
              <a:rPr lang="en-US" sz="2000" b="1" dirty="0" err="1"/>
              <a:t>sumber</a:t>
            </a:r>
            <a:r>
              <a:rPr lang="en-US" sz="2000" b="1" dirty="0"/>
              <a:t> </a:t>
            </a:r>
            <a:r>
              <a:rPr lang="en-US" sz="2000" b="1" dirty="0" err="1"/>
              <a:t>manusia</a:t>
            </a:r>
            <a:r>
              <a:rPr lang="en-US" sz="2000" b="1" dirty="0"/>
              <a:t> </a:t>
            </a:r>
            <a:r>
              <a:rPr lang="en-US" sz="2000" b="1" dirty="0" err="1"/>
              <a:t>mengeluarkan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3300"/>
                </a:solidFill>
              </a:rPr>
              <a:t>KOD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3300"/>
                </a:solidFill>
              </a:rPr>
              <a:t>AMALAN UNTUK MENCEGAH DAN MEMBASMI GANGGUAN SEKSUAL DITEMPAT KERJA</a:t>
            </a:r>
          </a:p>
        </p:txBody>
      </p:sp>
      <p:sp>
        <p:nvSpPr>
          <p:cNvPr id="8" name="Rectangle 7"/>
          <p:cNvSpPr/>
          <p:nvPr/>
        </p:nvSpPr>
        <p:spPr>
          <a:xfrm>
            <a:off x="1042786" y="4652299"/>
            <a:ext cx="8101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b="1" dirty="0"/>
              <a:t>Walau bagaimanapun, kod amalan ini tidak memberikan impak dalam</a:t>
            </a:r>
          </a:p>
          <a:p>
            <a:r>
              <a:rPr lang="sv-SE" b="1" dirty="0"/>
              <a:t>perundangan (hanya sebagai panduan sahaja).</a:t>
            </a:r>
          </a:p>
        </p:txBody>
      </p:sp>
    </p:spTree>
    <p:extLst>
      <p:ext uri="{BB962C8B-B14F-4D97-AF65-F5344CB8AC3E}">
        <p14:creationId xmlns:p14="http://schemas.microsoft.com/office/powerpoint/2010/main" val="414442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9904" y="715430"/>
            <a:ext cx="7886700" cy="66278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MY" sz="2400" b="1" dirty="0">
              <a:latin typeface="Arial Narrow" panose="020B0606020202030204" pitchFamily="34" charset="0"/>
            </a:endParaRPr>
          </a:p>
        </p:txBody>
      </p:sp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" y="103821"/>
            <a:ext cx="2232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13951" y="1174099"/>
            <a:ext cx="80336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66FF"/>
                </a:solidFill>
              </a:rPr>
              <a:t>JIKA ANDA MENJADI MANGSA GANGGUAN SEKSUAL DITEMPAT KERJA, JANGAN BERDIAM DIRI !! AMBIL LANGKAH-LANGKAH YANG ANDA BOLEH AMBIL DEMI MENJAMIN SUASANA KERJA YANG SIHAT DAN SELAMAT !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07" y="2874388"/>
            <a:ext cx="1901825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171" y="2874388"/>
            <a:ext cx="2111894" cy="284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553094" y="3862328"/>
            <a:ext cx="17112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Sekian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22020" y="4598126"/>
            <a:ext cx="26123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Terima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Kasih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09419" y="2982817"/>
            <a:ext cx="59913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HENTIKAN GANGGUAN SEKSUAL!!</a:t>
            </a:r>
          </a:p>
        </p:txBody>
      </p:sp>
    </p:spTree>
    <p:extLst>
      <p:ext uri="{BB962C8B-B14F-4D97-AF65-F5344CB8AC3E}">
        <p14:creationId xmlns:p14="http://schemas.microsoft.com/office/powerpoint/2010/main" val="2419654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15497</TotalTime>
  <Words>605</Words>
  <Application>Microsoft Macintosh PowerPoint</Application>
  <PresentationFormat>On-screen Show (4:3)</PresentationFormat>
  <Paragraphs>102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Adobe Caslon Pro</vt:lpstr>
      <vt:lpstr>Arial</vt:lpstr>
      <vt:lpstr>Arial Narrow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Fauziah Hanim Abdul Rahim</dc:creator>
  <cp:lastModifiedBy>Microsoft Office User</cp:lastModifiedBy>
  <cp:revision>696</cp:revision>
  <cp:lastPrinted>2016-09-21T08:04:56Z</cp:lastPrinted>
  <dcterms:created xsi:type="dcterms:W3CDTF">2014-09-30T14:39:42Z</dcterms:created>
  <dcterms:modified xsi:type="dcterms:W3CDTF">2025-02-03T12:15:55Z</dcterms:modified>
</cp:coreProperties>
</file>