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360" r:id="rId2"/>
    <p:sldId id="361" r:id="rId3"/>
    <p:sldId id="414" r:id="rId4"/>
    <p:sldId id="364" r:id="rId5"/>
    <p:sldId id="415" r:id="rId6"/>
    <p:sldId id="416" r:id="rId7"/>
    <p:sldId id="417" r:id="rId8"/>
    <p:sldId id="418" r:id="rId9"/>
    <p:sldId id="419" r:id="rId10"/>
    <p:sldId id="420" r:id="rId11"/>
    <p:sldId id="421" r:id="rId12"/>
    <p:sldId id="422" r:id="rId13"/>
    <p:sldId id="423" r:id="rId14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77707"/>
    <a:srgbClr val="FF66FF"/>
    <a:srgbClr val="37A6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02" autoAdjust="0"/>
    <p:restoredTop sz="94628"/>
  </p:normalViewPr>
  <p:slideViewPr>
    <p:cSldViewPr>
      <p:cViewPr varScale="1">
        <p:scale>
          <a:sx n="119" d="100"/>
          <a:sy n="119" d="100"/>
        </p:scale>
        <p:origin x="1848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4" d="100"/>
          <a:sy n="54" d="100"/>
        </p:scale>
        <p:origin x="-2928" y="-78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97376B7-23F7-40D4-9873-B2D6B188E03A}" type="datetimeFigureOut">
              <a:rPr lang="en-US" smtClean="0"/>
              <a:t>10/8/24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E2AD791C-DAEE-432C-8258-0FE46A7E5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1559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4DFB39D-C88D-41F7-B2D1-3F82037EBE97}" type="datetimeFigureOut">
              <a:rPr lang="en-US" smtClean="0"/>
              <a:t>10/8/24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5E75F01-80F7-4DE4-8766-37AA81F28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0555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8798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09600"/>
            <a:ext cx="9144000" cy="5029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5566643"/>
            <a:ext cx="1097280" cy="822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333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A7FEC71-E49D-4F52-BFA5-176D2138E04A}" type="datetimeFigureOut">
              <a:rPr lang="en-US" smtClean="0"/>
              <a:t>10/8/24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B8CD703-12AC-43ED-AEDE-4C8873FCF1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649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A7FEC71-E49D-4F52-BFA5-176D2138E04A}" type="datetimeFigureOut">
              <a:rPr lang="en-US" smtClean="0"/>
              <a:t>10/8/24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B8CD703-12AC-43ED-AEDE-4C8873FCF1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584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A7FEC71-E49D-4F52-BFA5-176D2138E04A}" type="datetimeFigureOut">
              <a:rPr lang="en-US" smtClean="0"/>
              <a:t>10/8/24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B8CD703-12AC-43ED-AEDE-4C8873FCF1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092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A7FEC71-E49D-4F52-BFA5-176D2138E04A}" type="datetimeFigureOut">
              <a:rPr lang="en-US" smtClean="0"/>
              <a:t>10/8/24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B8CD703-12AC-43ED-AEDE-4C8873FCF1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738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A7FEC71-E49D-4F52-BFA5-176D2138E04A}" type="datetimeFigureOut">
              <a:rPr lang="en-US" smtClean="0"/>
              <a:t>10/8/24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B8CD703-12AC-43ED-AEDE-4C8873FCF1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6820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A7FEC71-E49D-4F52-BFA5-176D2138E04A}" type="datetimeFigureOut">
              <a:rPr lang="en-US" smtClean="0"/>
              <a:t>10/8/24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B8CD703-12AC-43ED-AEDE-4C8873FCF1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4274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A7FEC71-E49D-4F52-BFA5-176D2138E04A}" type="datetimeFigureOut">
              <a:rPr lang="en-US" smtClean="0"/>
              <a:t>10/8/24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B8CD703-12AC-43ED-AEDE-4C8873FCF1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448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A7FEC71-E49D-4F52-BFA5-176D2138E04A}" type="datetimeFigureOut">
              <a:rPr lang="en-US" smtClean="0"/>
              <a:t>10/8/24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B8CD703-12AC-43ED-AEDE-4C8873FCF1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595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A7FEC71-E49D-4F52-BFA5-176D2138E04A}" type="datetimeFigureOut">
              <a:rPr lang="en-US" smtClean="0"/>
              <a:t>10/8/24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B8CD703-12AC-43ED-AEDE-4C8873FCF1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394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7" y="114300"/>
            <a:ext cx="2232248" cy="367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887" y="6591300"/>
            <a:ext cx="3095625" cy="152400"/>
          </a:xfrm>
          <a:prstGeom prst="rect">
            <a:avLst/>
          </a:prstGeom>
        </p:spPr>
      </p:pic>
      <p:cxnSp>
        <p:nvCxnSpPr>
          <p:cNvPr id="15" name="Straight Connector 14"/>
          <p:cNvCxnSpPr/>
          <p:nvPr userDrawn="1"/>
        </p:nvCxnSpPr>
        <p:spPr>
          <a:xfrm>
            <a:off x="0" y="571500"/>
            <a:ext cx="3124200" cy="0"/>
          </a:xfrm>
          <a:prstGeom prst="line">
            <a:avLst/>
          </a:prstGeom>
          <a:ln>
            <a:solidFill>
              <a:srgbClr val="37A60A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 userDrawn="1"/>
        </p:nvSpPr>
        <p:spPr>
          <a:xfrm>
            <a:off x="0" y="2057400"/>
            <a:ext cx="9144000" cy="2667000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  <a:prstDash val="sysDot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 userDrawn="1"/>
        </p:nvCxnSpPr>
        <p:spPr>
          <a:xfrm>
            <a:off x="6096000" y="571500"/>
            <a:ext cx="3048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 userDrawn="1"/>
        </p:nvCxnSpPr>
        <p:spPr>
          <a:xfrm>
            <a:off x="3124200" y="571500"/>
            <a:ext cx="2971800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 userDrawn="1"/>
        </p:nvCxnSpPr>
        <p:spPr>
          <a:xfrm>
            <a:off x="0" y="6483927"/>
            <a:ext cx="3048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 userDrawn="1"/>
        </p:nvCxnSpPr>
        <p:spPr>
          <a:xfrm>
            <a:off x="3048000" y="6483927"/>
            <a:ext cx="2971800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pic>
        <p:nvPicPr>
          <p:cNvPr id="31" name="Picture 30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2" y="2567940"/>
            <a:ext cx="2194560" cy="1645920"/>
          </a:xfrm>
          <a:prstGeom prst="rect">
            <a:avLst/>
          </a:prstGeom>
        </p:spPr>
      </p:pic>
      <p:cxnSp>
        <p:nvCxnSpPr>
          <p:cNvPr id="32" name="Straight Connector 31"/>
          <p:cNvCxnSpPr/>
          <p:nvPr userDrawn="1"/>
        </p:nvCxnSpPr>
        <p:spPr>
          <a:xfrm>
            <a:off x="6019800" y="6483927"/>
            <a:ext cx="3124200" cy="0"/>
          </a:xfrm>
          <a:prstGeom prst="line">
            <a:avLst/>
          </a:prstGeom>
          <a:ln>
            <a:solidFill>
              <a:srgbClr val="37A60A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0969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28800" y="2590800"/>
            <a:ext cx="7086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Coiled Tubing Services – Downhole Tools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90600" y="4724400"/>
            <a:ext cx="6096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Prepared by : ZAINUDDIN YAACOB</a:t>
            </a:r>
          </a:p>
          <a:p>
            <a:r>
              <a:rPr lang="en-US" dirty="0"/>
              <a:t>	       </a:t>
            </a:r>
          </a:p>
          <a:p>
            <a:endParaRPr lang="en-US" dirty="0"/>
          </a:p>
          <a:p>
            <a:r>
              <a:rPr lang="en-US" dirty="0"/>
              <a:t>Department : Coiled Tubing Services</a:t>
            </a:r>
          </a:p>
        </p:txBody>
      </p:sp>
    </p:spTree>
    <p:extLst>
      <p:ext uri="{BB962C8B-B14F-4D97-AF65-F5344CB8AC3E}">
        <p14:creationId xmlns:p14="http://schemas.microsoft.com/office/powerpoint/2010/main" val="39180260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686300" y="32699"/>
            <a:ext cx="4343400" cy="33496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57200" y="990600"/>
            <a:ext cx="81534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OBJECTIVE</a:t>
            </a:r>
          </a:p>
          <a:p>
            <a:endParaRPr lang="en-US" dirty="0"/>
          </a:p>
          <a:p>
            <a:pPr marL="342900" indent="-342900">
              <a:buAutoNum type="arabicPeriod"/>
            </a:pPr>
            <a:r>
              <a:rPr lang="en-US" dirty="0"/>
              <a:t>To introduce the coiled tubing downhole tools of Dimension Bid CTS</a:t>
            </a:r>
          </a:p>
          <a:p>
            <a:endParaRPr lang="en-US" dirty="0"/>
          </a:p>
          <a:p>
            <a:endParaRPr lang="en-US" dirty="0"/>
          </a:p>
          <a:p>
            <a:pPr marL="342900" indent="-342900">
              <a:buAutoNum type="arabicPeriod"/>
            </a:pPr>
            <a:endParaRPr lang="en-US" dirty="0"/>
          </a:p>
          <a:p>
            <a:r>
              <a:rPr lang="en-US" sz="2400" b="1" dirty="0"/>
              <a:t>SECTIONS</a:t>
            </a:r>
          </a:p>
          <a:p>
            <a:endParaRPr lang="en-US" dirty="0"/>
          </a:p>
          <a:p>
            <a:pPr marL="342900" indent="-342900">
              <a:buAutoNum type="arabicPeriod"/>
            </a:pPr>
            <a:r>
              <a:rPr lang="en-US" dirty="0"/>
              <a:t>CT Connectors</a:t>
            </a:r>
          </a:p>
          <a:p>
            <a:pPr marL="342900" indent="-342900">
              <a:buAutoNum type="arabicPeriod"/>
            </a:pPr>
            <a:r>
              <a:rPr lang="en-US" dirty="0" err="1"/>
              <a:t>Motorhead</a:t>
            </a:r>
            <a:r>
              <a:rPr lang="en-US" dirty="0"/>
              <a:t> Assembly</a:t>
            </a:r>
          </a:p>
          <a:p>
            <a:pPr marL="342900" indent="-342900">
              <a:buAutoNum type="arabicPeriod"/>
            </a:pPr>
            <a:r>
              <a:rPr lang="en-US" dirty="0"/>
              <a:t>Double Flapper Check Valve</a:t>
            </a:r>
          </a:p>
          <a:p>
            <a:pPr marL="342900" indent="-342900">
              <a:buAutoNum type="arabicPeriod"/>
            </a:pPr>
            <a:r>
              <a:rPr lang="en-US" dirty="0"/>
              <a:t>Straight Bar</a:t>
            </a:r>
          </a:p>
          <a:p>
            <a:pPr marL="342900" indent="-342900">
              <a:buAutoNum type="arabicPeriod"/>
            </a:pPr>
            <a:r>
              <a:rPr lang="en-US" dirty="0"/>
              <a:t>Nozzle</a:t>
            </a:r>
          </a:p>
          <a:p>
            <a:pPr marL="342900" indent="-342900">
              <a:buAutoNum type="arabicPeriod"/>
            </a:pPr>
            <a:r>
              <a:rPr lang="en-US" dirty="0"/>
              <a:t>Rotary Wash Tool</a:t>
            </a:r>
          </a:p>
          <a:p>
            <a:pPr marL="342900" indent="-342900">
              <a:buAutoNum type="arabicPeriod"/>
            </a:pPr>
            <a:r>
              <a:rPr lang="en-US" dirty="0"/>
              <a:t>X-Over</a:t>
            </a:r>
          </a:p>
          <a:p>
            <a:pPr marL="342900" indent="-342900">
              <a:buAutoNum type="arabicPeriod"/>
            </a:pPr>
            <a:r>
              <a:rPr lang="en-US" dirty="0"/>
              <a:t>Flo-Release GS Pulling Tool</a:t>
            </a:r>
          </a:p>
          <a:p>
            <a:pPr marL="342900" indent="-342900">
              <a:buAutoNum type="arabicPeriod"/>
            </a:pPr>
            <a:endParaRPr lang="en-US" dirty="0"/>
          </a:p>
          <a:p>
            <a:pPr marL="342900" indent="-342900"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54156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686300" y="32699"/>
            <a:ext cx="4343400" cy="33496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57200" y="990600"/>
            <a:ext cx="81534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CT CONNECTORS</a:t>
            </a:r>
          </a:p>
          <a:p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Application: Connect coiled tubing to the BHA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5 types of CT connectors available: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Roll On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External Dimple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Internal Dimple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Grapple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External Slip</a:t>
            </a:r>
          </a:p>
          <a:p>
            <a:pPr marL="800100" lvl="1" indent="-342900">
              <a:buFont typeface="+mj-lt"/>
              <a:buAutoNum type="arabicPeriod"/>
            </a:pPr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Type of CT connector used depend on operation</a:t>
            </a:r>
            <a:endParaRPr lang="en-US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3234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686300" y="32699"/>
            <a:ext cx="4343400" cy="33496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57200" y="990600"/>
            <a:ext cx="243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CT CONNECTORS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38200" y="2978074"/>
            <a:ext cx="2400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Roll On Connector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52600"/>
            <a:ext cx="2914650" cy="1201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5486400" y="2978074"/>
            <a:ext cx="2400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Grapple Connector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8650" y="5420638"/>
            <a:ext cx="2819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External Dimple Connector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486400" y="5410200"/>
            <a:ext cx="2400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External Slip Connector</a:t>
            </a: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2050" y="3886200"/>
            <a:ext cx="3429000" cy="1370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453" y="1452265"/>
            <a:ext cx="4028273" cy="1502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55" y="3924007"/>
            <a:ext cx="3037729" cy="129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78747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686300" y="32699"/>
            <a:ext cx="4343400" cy="33496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57200" y="990600"/>
            <a:ext cx="243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CT CONNECTORS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38200" y="2978074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Internal Dimple Connector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1623986"/>
            <a:ext cx="2781300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00831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686300" y="32699"/>
            <a:ext cx="4343400" cy="33496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57200" y="990600"/>
            <a:ext cx="815340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MOTORHEAD ASSEMBLY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Application: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Use directly below CT connector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Provide a barrier from well pressure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Release mechanism for contingency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Dual circulating function</a:t>
            </a:r>
          </a:p>
          <a:p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3 sizes available: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1-11/16” OD – 10,000 psi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2” OD – 5,000 psi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2-1/8” OD – 10,000 psi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600200"/>
            <a:ext cx="5989617" cy="1629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96975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686300" y="32699"/>
            <a:ext cx="4343400" cy="33496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57200" y="990600"/>
            <a:ext cx="81534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DOUBLE FLAPPER CHECK VALVE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Application: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Provide a barrier from well pressure</a:t>
            </a:r>
          </a:p>
          <a:p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3 sizes available: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1-11/16” OD – 10,000 psi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2” OD – 5,000 psi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2-1/8” OD – 10,000 psi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1600200"/>
            <a:ext cx="4514850" cy="1632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19025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686300" y="32699"/>
            <a:ext cx="4343400" cy="33496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57200" y="990600"/>
            <a:ext cx="815340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STRAIGHT BAR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Application: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Extend the length or increase the weight of CT BHA</a:t>
            </a:r>
          </a:p>
          <a:p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3 sizes available: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1-11/16” OD – 3 </a:t>
            </a:r>
            <a:r>
              <a:rPr lang="en-US" dirty="0" err="1"/>
              <a:t>ft</a:t>
            </a:r>
            <a:r>
              <a:rPr lang="en-US" dirty="0"/>
              <a:t> and 5 </a:t>
            </a:r>
            <a:r>
              <a:rPr lang="en-US" dirty="0" err="1"/>
              <a:t>ft</a:t>
            </a:r>
            <a:endParaRPr lang="en-US" dirty="0"/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2-1/8” OD – 3 </a:t>
            </a:r>
            <a:r>
              <a:rPr lang="en-US" dirty="0" err="1"/>
              <a:t>ft</a:t>
            </a:r>
            <a:r>
              <a:rPr lang="en-US" dirty="0"/>
              <a:t> and 5 </a:t>
            </a:r>
            <a:r>
              <a:rPr lang="en-US" dirty="0" err="1"/>
              <a:t>ft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508898"/>
            <a:ext cx="6740622" cy="1843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878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686300" y="32699"/>
            <a:ext cx="4343400" cy="33496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57200" y="990600"/>
            <a:ext cx="81534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NOZZLE</a:t>
            </a:r>
          </a:p>
          <a:p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Application: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Well stimulation and cleanout – nitrogen / fluid pumping, cementing &amp; displacement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Different type of jetting patterns depending on types of nozzles</a:t>
            </a:r>
          </a:p>
          <a:p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Types of jetting pattern: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Multi-Jet Wash – Jetting pattern and port size can be configure in the field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45</a:t>
            </a:r>
            <a:r>
              <a:rPr lang="en-US" dirty="0">
                <a:latin typeface="Calibri"/>
              </a:rPr>
              <a:t>° Up Jet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45° Down Jet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Cementing/Displacement – Single Bore</a:t>
            </a:r>
          </a:p>
          <a:p>
            <a:pPr marL="800100" lvl="1" indent="-342900">
              <a:buFont typeface="+mj-lt"/>
              <a:buAutoNum type="arabicPeriod"/>
            </a:pPr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Size available: 1-11/16” &amp; 2-1/8”</a:t>
            </a:r>
          </a:p>
        </p:txBody>
      </p:sp>
    </p:spTree>
    <p:extLst>
      <p:ext uri="{BB962C8B-B14F-4D97-AF65-F5344CB8AC3E}">
        <p14:creationId xmlns:p14="http://schemas.microsoft.com/office/powerpoint/2010/main" val="36167346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686300" y="32699"/>
            <a:ext cx="4343400" cy="33496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57200" y="990600"/>
            <a:ext cx="243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NOZZLE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29770" y="2723371"/>
            <a:ext cx="26171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Multi-Jet Wash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486400" y="2701075"/>
            <a:ext cx="259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45</a:t>
            </a:r>
            <a:r>
              <a:rPr lang="en-US" b="1" dirty="0">
                <a:latin typeface="Calibri"/>
              </a:rPr>
              <a:t>° Up Jet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8650" y="5420638"/>
            <a:ext cx="2819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45° Down Jet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36195" y="5294842"/>
            <a:ext cx="259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Single Bore Nozzle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11" y="1452264"/>
            <a:ext cx="2696289" cy="1271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4770" y="3852342"/>
            <a:ext cx="2093650" cy="1256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656374"/>
            <a:ext cx="1066800" cy="2044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234" y="3373963"/>
            <a:ext cx="960231" cy="1939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03349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686300" y="32699"/>
            <a:ext cx="4343400" cy="33496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57200" y="990600"/>
            <a:ext cx="815340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ROTARY WASH TOOL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Application: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Forward and reverse jetting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Numerous jetting option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Simple design</a:t>
            </a:r>
          </a:p>
          <a:p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Size available: 1-11/16” &amp; 2-1/8”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524000"/>
            <a:ext cx="4267201" cy="2383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30069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686300" y="32699"/>
            <a:ext cx="4343400" cy="33496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57200" y="990600"/>
            <a:ext cx="815340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X-OVER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Application: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Connect 2 different tools with different connection</a:t>
            </a:r>
          </a:p>
          <a:p>
            <a:pPr lvl="1"/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Type available: Pin x Pin, Box x Box, Pin x Box, Box x Pin</a:t>
            </a:r>
          </a:p>
          <a:p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Size available: 1-11/16” &amp; 2-1/8”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638" y="1371600"/>
            <a:ext cx="4933950" cy="2381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55355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686300" y="32699"/>
            <a:ext cx="4343400" cy="33496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57200" y="990600"/>
            <a:ext cx="81534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FLO-RELEASE GS PULLING TOOL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Application: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Setting and retrieval of items with internal ‘Otis’ profile</a:t>
            </a:r>
          </a:p>
          <a:p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2 sizes available: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1-11/16”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2-1/8”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4332" y="1371600"/>
            <a:ext cx="5559136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3236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6961</TotalTime>
  <Words>380</Words>
  <Application>Microsoft Macintosh PowerPoint</Application>
  <PresentationFormat>On-screen Show (4:3)</PresentationFormat>
  <Paragraphs>153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Microsoft Office User</cp:lastModifiedBy>
  <cp:revision>600</cp:revision>
  <cp:lastPrinted>2013-10-01T05:21:38Z</cp:lastPrinted>
  <dcterms:created xsi:type="dcterms:W3CDTF">2013-01-16T05:53:37Z</dcterms:created>
  <dcterms:modified xsi:type="dcterms:W3CDTF">2024-10-08T00:51:03Z</dcterms:modified>
</cp:coreProperties>
</file>