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44"/>
  </p:notesMasterIdLst>
  <p:handoutMasterIdLst>
    <p:handoutMasterId r:id="rId45"/>
  </p:handoutMasterIdLst>
  <p:sldIdLst>
    <p:sldId id="377" r:id="rId2"/>
    <p:sldId id="257" r:id="rId3"/>
    <p:sldId id="354" r:id="rId4"/>
    <p:sldId id="353" r:id="rId5"/>
    <p:sldId id="545" r:id="rId6"/>
    <p:sldId id="546" r:id="rId7"/>
    <p:sldId id="547" r:id="rId8"/>
    <p:sldId id="420" r:id="rId9"/>
    <p:sldId id="512" r:id="rId10"/>
    <p:sldId id="513" r:id="rId11"/>
    <p:sldId id="514" r:id="rId12"/>
    <p:sldId id="515" r:id="rId13"/>
    <p:sldId id="426" r:id="rId14"/>
    <p:sldId id="548" r:id="rId15"/>
    <p:sldId id="450" r:id="rId16"/>
    <p:sldId id="551" r:id="rId17"/>
    <p:sldId id="540" r:id="rId18"/>
    <p:sldId id="549" r:id="rId19"/>
    <p:sldId id="550" r:id="rId20"/>
    <p:sldId id="271" r:id="rId21"/>
    <p:sldId id="272" r:id="rId22"/>
    <p:sldId id="273" r:id="rId23"/>
    <p:sldId id="274" r:id="rId24"/>
    <p:sldId id="275" r:id="rId25"/>
    <p:sldId id="276" r:id="rId26"/>
    <p:sldId id="517" r:id="rId27"/>
    <p:sldId id="518" r:id="rId28"/>
    <p:sldId id="519" r:id="rId29"/>
    <p:sldId id="520" r:id="rId30"/>
    <p:sldId id="522" r:id="rId31"/>
    <p:sldId id="521" r:id="rId32"/>
    <p:sldId id="531" r:id="rId33"/>
    <p:sldId id="532" r:id="rId34"/>
    <p:sldId id="541" r:id="rId35"/>
    <p:sldId id="535" r:id="rId36"/>
    <p:sldId id="536" r:id="rId37"/>
    <p:sldId id="544" r:id="rId38"/>
    <p:sldId id="543" r:id="rId39"/>
    <p:sldId id="537" r:id="rId40"/>
    <p:sldId id="538" r:id="rId41"/>
    <p:sldId id="539" r:id="rId42"/>
    <p:sldId id="54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aizal Ali" initials="FA" lastIdx="33" clrIdx="0">
    <p:extLst>
      <p:ext uri="{19B8F6BF-5375-455C-9EA6-DF929625EA0E}">
        <p15:presenceInfo xmlns:p15="http://schemas.microsoft.com/office/powerpoint/2012/main" userId="d4475a27af65490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77F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73" autoAdjust="0"/>
    <p:restoredTop sz="94270" autoAdjust="0"/>
  </p:normalViewPr>
  <p:slideViewPr>
    <p:cSldViewPr snapToGrid="0">
      <p:cViewPr varScale="1">
        <p:scale>
          <a:sx n="111" d="100"/>
          <a:sy n="111" d="100"/>
        </p:scale>
        <p:origin x="756" y="96"/>
      </p:cViewPr>
      <p:guideLst/>
    </p:cSldViewPr>
  </p:slideViewPr>
  <p:notesTextViewPr>
    <p:cViewPr>
      <p:scale>
        <a:sx n="1" d="1"/>
        <a:sy n="1" d="1"/>
      </p:scale>
      <p:origin x="0" y="0"/>
    </p:cViewPr>
  </p:notesText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7C3527-E1E6-4782-BC8B-1947AB0747FA}" type="datetimeFigureOut">
              <a:rPr lang="en-US" smtClean="0"/>
              <a:t>6/26/2024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t>26/6/2024</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4</a:t>
            </a:fld>
            <a:endParaRPr lang="en-MY"/>
          </a:p>
        </p:txBody>
      </p:sp>
    </p:spTree>
    <p:extLst>
      <p:ext uri="{BB962C8B-B14F-4D97-AF65-F5344CB8AC3E}">
        <p14:creationId xmlns:p14="http://schemas.microsoft.com/office/powerpoint/2010/main" val="2905913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8</a:t>
            </a:fld>
            <a:endParaRPr lang="en-MY"/>
          </a:p>
        </p:txBody>
      </p:sp>
    </p:spTree>
    <p:extLst>
      <p:ext uri="{BB962C8B-B14F-4D97-AF65-F5344CB8AC3E}">
        <p14:creationId xmlns:p14="http://schemas.microsoft.com/office/powerpoint/2010/main" val="15084677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graphicdesign.stackexchange.com/questions/42913/lighter-colors-without-ending-up-with-pastel"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raphicdesign.stackexchange.com/questions/42913/lighter-colors-without-ending-up-with-pastel"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a:off x="-1" y="-5619"/>
            <a:ext cx="2042694" cy="6863619"/>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grpSp>
        <p:nvGrpSpPr>
          <p:cNvPr id="14" name="Group 13">
            <a:extLst>
              <a:ext uri="{FF2B5EF4-FFF2-40B4-BE49-F238E27FC236}">
                <a16:creationId xmlns:a16="http://schemas.microsoft.com/office/drawing/2014/main" id="{C3B08946-8610-44BC-9E0E-FED96CF77838}"/>
              </a:ext>
            </a:extLst>
          </p:cNvPr>
          <p:cNvGrpSpPr/>
          <p:nvPr userDrawn="1"/>
        </p:nvGrpSpPr>
        <p:grpSpPr>
          <a:xfrm flipH="1">
            <a:off x="1006520" y="0"/>
            <a:ext cx="1070029" cy="6858001"/>
            <a:chOff x="346424" y="1220855"/>
            <a:chExt cx="1501531" cy="6858001"/>
          </a:xfrm>
        </p:grpSpPr>
        <p:pic>
          <p:nvPicPr>
            <p:cNvPr id="15" name="Picture 14">
              <a:extLst>
                <a:ext uri="{FF2B5EF4-FFF2-40B4-BE49-F238E27FC236}">
                  <a16:creationId xmlns:a16="http://schemas.microsoft.com/office/drawing/2014/main" id="{D8BCE14A-D8B5-4014-AE39-6ABA58AA509F}"/>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20676"/>
            <a:stretch/>
          </p:blipFill>
          <p:spPr>
            <a:xfrm>
              <a:off x="346430" y="1220855"/>
              <a:ext cx="1501524" cy="1225824"/>
            </a:xfrm>
            <a:prstGeom prst="rect">
              <a:avLst/>
            </a:prstGeom>
          </p:spPr>
        </p:pic>
        <p:pic>
          <p:nvPicPr>
            <p:cNvPr id="16" name="Picture 15">
              <a:extLst>
                <a:ext uri="{FF2B5EF4-FFF2-40B4-BE49-F238E27FC236}">
                  <a16:creationId xmlns:a16="http://schemas.microsoft.com/office/drawing/2014/main" id="{AFE5C628-EBED-4F04-8F2D-47DEBC6B1E6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46430" y="2446678"/>
              <a:ext cx="1501525" cy="1545339"/>
            </a:xfrm>
            <a:prstGeom prst="rect">
              <a:avLst/>
            </a:prstGeom>
          </p:spPr>
        </p:pic>
        <p:pic>
          <p:nvPicPr>
            <p:cNvPr id="17" name="Picture 16">
              <a:extLst>
                <a:ext uri="{FF2B5EF4-FFF2-40B4-BE49-F238E27FC236}">
                  <a16:creationId xmlns:a16="http://schemas.microsoft.com/office/drawing/2014/main" id="{53D94F75-C5B2-4863-864A-EC9CBD41FF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46427" y="3970753"/>
              <a:ext cx="1501526" cy="1545339"/>
            </a:xfrm>
            <a:prstGeom prst="rect">
              <a:avLst/>
            </a:prstGeom>
          </p:spPr>
        </p:pic>
        <p:pic>
          <p:nvPicPr>
            <p:cNvPr id="18" name="Picture 17">
              <a:extLst>
                <a:ext uri="{FF2B5EF4-FFF2-40B4-BE49-F238E27FC236}">
                  <a16:creationId xmlns:a16="http://schemas.microsoft.com/office/drawing/2014/main" id="{45C74D85-F934-4C46-94B6-CFD440B74FE0}"/>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46427" y="5516091"/>
              <a:ext cx="1501528" cy="1545339"/>
            </a:xfrm>
            <a:prstGeom prst="rect">
              <a:avLst/>
            </a:prstGeom>
          </p:spPr>
        </p:pic>
        <p:pic>
          <p:nvPicPr>
            <p:cNvPr id="19" name="Picture 18">
              <a:extLst>
                <a:ext uri="{FF2B5EF4-FFF2-40B4-BE49-F238E27FC236}">
                  <a16:creationId xmlns:a16="http://schemas.microsoft.com/office/drawing/2014/main" id="{701AF651-C58A-49DD-9810-E0B035F94D56}"/>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46424" y="7061432"/>
              <a:ext cx="1501530" cy="1017424"/>
            </a:xfrm>
            <a:prstGeom prst="rect">
              <a:avLst/>
            </a:prstGeom>
          </p:spPr>
        </p:pic>
      </p:grpSp>
      <p:grpSp>
        <p:nvGrpSpPr>
          <p:cNvPr id="21" name="Group 20">
            <a:extLst>
              <a:ext uri="{FF2B5EF4-FFF2-40B4-BE49-F238E27FC236}">
                <a16:creationId xmlns:a16="http://schemas.microsoft.com/office/drawing/2014/main" id="{C1972222-398C-4CF9-893E-FD25F90E8D34}"/>
              </a:ext>
            </a:extLst>
          </p:cNvPr>
          <p:cNvGrpSpPr/>
          <p:nvPr userDrawn="1"/>
        </p:nvGrpSpPr>
        <p:grpSpPr>
          <a:xfrm>
            <a:off x="-61152" y="-12878"/>
            <a:ext cx="1070028" cy="6878137"/>
            <a:chOff x="327274" y="1200717"/>
            <a:chExt cx="1501530" cy="6878137"/>
          </a:xfrm>
        </p:grpSpPr>
        <p:pic>
          <p:nvPicPr>
            <p:cNvPr id="22" name="Picture 21">
              <a:extLst>
                <a:ext uri="{FF2B5EF4-FFF2-40B4-BE49-F238E27FC236}">
                  <a16:creationId xmlns:a16="http://schemas.microsoft.com/office/drawing/2014/main" id="{6552FEC6-72FC-40B2-AACC-925DCF839EB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19373"/>
            <a:stretch/>
          </p:blipFill>
          <p:spPr>
            <a:xfrm>
              <a:off x="327278" y="1200717"/>
              <a:ext cx="1501524" cy="1245962"/>
            </a:xfrm>
            <a:prstGeom prst="rect">
              <a:avLst/>
            </a:prstGeom>
          </p:spPr>
        </p:pic>
        <p:pic>
          <p:nvPicPr>
            <p:cNvPr id="23" name="Picture 22">
              <a:extLst>
                <a:ext uri="{FF2B5EF4-FFF2-40B4-BE49-F238E27FC236}">
                  <a16:creationId xmlns:a16="http://schemas.microsoft.com/office/drawing/2014/main" id="{7F54D345-DE16-42B1-AA5B-6FEE1D926322}"/>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27278" y="2446678"/>
              <a:ext cx="1501526" cy="1545339"/>
            </a:xfrm>
            <a:prstGeom prst="rect">
              <a:avLst/>
            </a:prstGeom>
          </p:spPr>
        </p:pic>
        <p:pic>
          <p:nvPicPr>
            <p:cNvPr id="24" name="Picture 23">
              <a:extLst>
                <a:ext uri="{FF2B5EF4-FFF2-40B4-BE49-F238E27FC236}">
                  <a16:creationId xmlns:a16="http://schemas.microsoft.com/office/drawing/2014/main" id="{938FDF1F-31F4-4C5D-B91A-06394A8F61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27276" y="3970753"/>
              <a:ext cx="1501527" cy="1545339"/>
            </a:xfrm>
            <a:prstGeom prst="rect">
              <a:avLst/>
            </a:prstGeom>
          </p:spPr>
        </p:pic>
        <p:pic>
          <p:nvPicPr>
            <p:cNvPr id="25" name="Picture 24">
              <a:extLst>
                <a:ext uri="{FF2B5EF4-FFF2-40B4-BE49-F238E27FC236}">
                  <a16:creationId xmlns:a16="http://schemas.microsoft.com/office/drawing/2014/main" id="{E149B7DB-047C-47F4-A822-089E3871EEFE}"/>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27276" y="5516091"/>
              <a:ext cx="1501528" cy="1545339"/>
            </a:xfrm>
            <a:prstGeom prst="rect">
              <a:avLst/>
            </a:prstGeom>
          </p:spPr>
        </p:pic>
        <p:pic>
          <p:nvPicPr>
            <p:cNvPr id="26" name="Picture 25">
              <a:extLst>
                <a:ext uri="{FF2B5EF4-FFF2-40B4-BE49-F238E27FC236}">
                  <a16:creationId xmlns:a16="http://schemas.microsoft.com/office/drawing/2014/main" id="{6613722D-C9F3-42AD-8C3B-5E9DD2DFCF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27274" y="7061431"/>
              <a:ext cx="1501529" cy="1017423"/>
            </a:xfrm>
            <a:prstGeom prst="rect">
              <a:avLst/>
            </a:prstGeom>
          </p:spPr>
        </p:pic>
      </p:grpSp>
      <p:sp>
        <p:nvSpPr>
          <p:cNvPr id="10" name="TextBox 9"/>
          <p:cNvSpPr txBox="1"/>
          <p:nvPr userDrawn="1"/>
        </p:nvSpPr>
        <p:spPr>
          <a:xfrm>
            <a:off x="105821" y="6480873"/>
            <a:ext cx="1861540" cy="276999"/>
          </a:xfrm>
          <a:prstGeom prst="rect">
            <a:avLst/>
          </a:prstGeom>
          <a:noFill/>
        </p:spPr>
        <p:txBody>
          <a:bodyPr wrap="square" rtlCol="0">
            <a:spAutoFit/>
          </a:bodyPr>
          <a:lstStyle/>
          <a:p>
            <a:r>
              <a:rPr lang="en-MY" sz="1200" dirty="0">
                <a:solidFill>
                  <a:schemeClr val="bg1"/>
                </a:solidFill>
                <a:effectLst>
                  <a:glow rad="165100">
                    <a:srgbClr val="7030A0">
                      <a:alpha val="60000"/>
                    </a:srgbClr>
                  </a:glow>
                </a:effectLst>
              </a:rPr>
              <a:t>© Neu</a:t>
            </a:r>
            <a:r>
              <a:rPr lang="en-MY" sz="1200" baseline="0" dirty="0">
                <a:solidFill>
                  <a:schemeClr val="bg1"/>
                </a:solidFill>
                <a:effectLst>
                  <a:glow rad="165100">
                    <a:srgbClr val="7030A0">
                      <a:alpha val="60000"/>
                    </a:srgbClr>
                  </a:glow>
                </a:effectLst>
              </a:rPr>
              <a:t> Dimension 2020</a:t>
            </a:r>
            <a:endParaRPr lang="en-MY" sz="1200" dirty="0">
              <a:solidFill>
                <a:schemeClr val="bg1"/>
              </a:solidFill>
              <a:effectLst>
                <a:glow rad="165100">
                  <a:srgbClr val="7030A0">
                    <a:alpha val="60000"/>
                  </a:srgbClr>
                </a:glow>
              </a:effectLst>
            </a:endParaRPr>
          </a:p>
        </p:txBody>
      </p:sp>
      <p:sp>
        <p:nvSpPr>
          <p:cNvPr id="2" name="Title 1"/>
          <p:cNvSpPr>
            <a:spLocks noGrp="1"/>
          </p:cNvSpPr>
          <p:nvPr>
            <p:ph type="ctrTitle"/>
          </p:nvPr>
        </p:nvSpPr>
        <p:spPr>
          <a:xfrm>
            <a:off x="1508723" y="1337630"/>
            <a:ext cx="9144000" cy="2387600"/>
          </a:xfrm>
        </p:spPr>
        <p:txBody>
          <a:bodyPr anchor="b"/>
          <a:lstStyle>
            <a:lvl1pPr algn="ctr">
              <a:defRPr sz="6000">
                <a:effectLst>
                  <a:glow rad="101600">
                    <a:srgbClr val="FFFFFF"/>
                  </a:glow>
                  <a:outerShdw blurRad="38100" dist="19050" dir="2700000" algn="tl" rotWithShape="0">
                    <a:schemeClr val="dk1">
                      <a:lumMod val="50000"/>
                      <a:alpha val="40000"/>
                    </a:schemeClr>
                  </a:outerShdw>
                </a:effectLst>
              </a:defRPr>
            </a:lvl1pPr>
          </a:lstStyle>
          <a:p>
            <a:r>
              <a:rPr lang="en-US"/>
              <a:t>Click to edit Master title style</a:t>
            </a:r>
            <a:endParaRPr lang="en-MY"/>
          </a:p>
        </p:txBody>
      </p:sp>
      <p:sp>
        <p:nvSpPr>
          <p:cNvPr id="3" name="Subtitle 2"/>
          <p:cNvSpPr>
            <a:spLocks noGrp="1"/>
          </p:cNvSpPr>
          <p:nvPr userDrawn="1">
            <p:ph type="subTitle" idx="1"/>
          </p:nvPr>
        </p:nvSpPr>
        <p:spPr>
          <a:xfrm>
            <a:off x="1508723" y="373041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MY"/>
          </a:p>
        </p:txBody>
      </p:sp>
      <p:sp>
        <p:nvSpPr>
          <p:cNvPr id="4" name="Date Placeholder 3"/>
          <p:cNvSpPr>
            <a:spLocks noGrp="1"/>
          </p:cNvSpPr>
          <p:nvPr userDrawn="1">
            <p:ph type="dt" sz="half" idx="10"/>
          </p:nvPr>
        </p:nvSpPr>
        <p:spPr>
          <a:xfrm>
            <a:off x="6079482" y="6359503"/>
            <a:ext cx="2743200" cy="365125"/>
          </a:xfrm>
        </p:spPr>
        <p:txBody>
          <a:bodyPr/>
          <a:lstStyle/>
          <a:p>
            <a:r>
              <a:rPr lang="en-MY" dirty="0"/>
              <a:t>9 January 2020</a:t>
            </a:r>
          </a:p>
        </p:txBody>
      </p:sp>
      <p:sp>
        <p:nvSpPr>
          <p:cNvPr id="5" name="Footer Placeholder 4"/>
          <p:cNvSpPr>
            <a:spLocks noGrp="1"/>
          </p:cNvSpPr>
          <p:nvPr userDrawn="1">
            <p:ph type="ftr" sz="quarter" idx="11"/>
          </p:nvPr>
        </p:nvSpPr>
        <p:spPr>
          <a:xfrm>
            <a:off x="9029493" y="6356350"/>
            <a:ext cx="2336074" cy="365125"/>
          </a:xfrm>
        </p:spPr>
        <p:txBody>
          <a:bodyPr/>
          <a:lstStyle/>
          <a:p>
            <a:endParaRPr lang="en-MY"/>
          </a:p>
        </p:txBody>
      </p:sp>
      <p:sp>
        <p:nvSpPr>
          <p:cNvPr id="6" name="Slide Number Placeholder 5"/>
          <p:cNvSpPr>
            <a:spLocks noGrp="1"/>
          </p:cNvSpPr>
          <p:nvPr userDrawn="1">
            <p:ph type="sldNum" sz="quarter" idx="12"/>
          </p:nvPr>
        </p:nvSpPr>
        <p:spPr>
          <a:xfrm>
            <a:off x="11572378" y="6356350"/>
            <a:ext cx="459377" cy="365125"/>
          </a:xfrm>
        </p:spPr>
        <p:txBody>
          <a:bodyPr/>
          <a:lstStyle/>
          <a:p>
            <a:fld id="{7067DC33-8416-46B9-BFB5-95A4BBC5BE18}" type="slidenum">
              <a:rPr lang="en-MY" smtClean="0"/>
              <a:t>‹#›</a:t>
            </a:fld>
            <a:endParaRPr lang="en-MY"/>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0958" y="83517"/>
            <a:ext cx="1980776" cy="799754"/>
          </a:xfrm>
          <a:prstGeom prst="rect">
            <a:avLst/>
          </a:prstGeom>
          <a:effectLst>
            <a:glow rad="101600">
              <a:schemeClr val="bg1">
                <a:alpha val="60000"/>
              </a:schemeClr>
            </a:glow>
          </a:effectLst>
        </p:spPr>
      </p:pic>
    </p:spTree>
    <p:extLst>
      <p:ext uri="{BB962C8B-B14F-4D97-AF65-F5344CB8AC3E}">
        <p14:creationId xmlns:p14="http://schemas.microsoft.com/office/powerpoint/2010/main" val="309963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a:off x="-6702" y="-2208"/>
            <a:ext cx="1018899" cy="6863619"/>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2011734" y="-72748"/>
            <a:ext cx="9875466"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t>26/6/2024</a:t>
            </a:fld>
            <a:endParaRPr lang="en-MY"/>
          </a:p>
        </p:txBody>
      </p:sp>
      <p:sp>
        <p:nvSpPr>
          <p:cNvPr id="5" name="Footer Placeholder 4"/>
          <p:cNvSpPr>
            <a:spLocks noGrp="1"/>
          </p:cNvSpPr>
          <p:nvPr>
            <p:ph type="ftr" sz="quarter" idx="11"/>
          </p:nvPr>
        </p:nvSpPr>
        <p:spPr/>
        <p:txBody>
          <a:bodyPr/>
          <a:lstStyle/>
          <a:p>
            <a:endParaRPr lang="en-MY"/>
          </a:p>
        </p:txBody>
      </p:sp>
      <p:grpSp>
        <p:nvGrpSpPr>
          <p:cNvPr id="18" name="Group 17">
            <a:extLst>
              <a:ext uri="{FF2B5EF4-FFF2-40B4-BE49-F238E27FC236}">
                <a16:creationId xmlns:a16="http://schemas.microsoft.com/office/drawing/2014/main" id="{BD6FCFCD-DA89-4B73-92A4-59537643F18D}"/>
              </a:ext>
            </a:extLst>
          </p:cNvPr>
          <p:cNvGrpSpPr/>
          <p:nvPr userDrawn="1"/>
        </p:nvGrpSpPr>
        <p:grpSpPr>
          <a:xfrm>
            <a:off x="-61152" y="-12878"/>
            <a:ext cx="1070028" cy="6878137"/>
            <a:chOff x="327274" y="1200717"/>
            <a:chExt cx="1501530" cy="6878137"/>
          </a:xfrm>
        </p:grpSpPr>
        <p:pic>
          <p:nvPicPr>
            <p:cNvPr id="19" name="Picture 18">
              <a:extLst>
                <a:ext uri="{FF2B5EF4-FFF2-40B4-BE49-F238E27FC236}">
                  <a16:creationId xmlns:a16="http://schemas.microsoft.com/office/drawing/2014/main" id="{3E9AB783-AD0F-41FA-9761-E9CEE01907A9}"/>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19373"/>
            <a:stretch/>
          </p:blipFill>
          <p:spPr>
            <a:xfrm>
              <a:off x="327278" y="1200717"/>
              <a:ext cx="1501524" cy="1245962"/>
            </a:xfrm>
            <a:prstGeom prst="rect">
              <a:avLst/>
            </a:prstGeom>
          </p:spPr>
        </p:pic>
        <p:pic>
          <p:nvPicPr>
            <p:cNvPr id="20" name="Picture 19">
              <a:extLst>
                <a:ext uri="{FF2B5EF4-FFF2-40B4-BE49-F238E27FC236}">
                  <a16:creationId xmlns:a16="http://schemas.microsoft.com/office/drawing/2014/main" id="{5D701A82-D2F5-46E5-B44F-3556F16F34B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27278" y="2446678"/>
              <a:ext cx="1501526" cy="1545339"/>
            </a:xfrm>
            <a:prstGeom prst="rect">
              <a:avLst/>
            </a:prstGeom>
          </p:spPr>
        </p:pic>
        <p:pic>
          <p:nvPicPr>
            <p:cNvPr id="21" name="Picture 20">
              <a:extLst>
                <a:ext uri="{FF2B5EF4-FFF2-40B4-BE49-F238E27FC236}">
                  <a16:creationId xmlns:a16="http://schemas.microsoft.com/office/drawing/2014/main" id="{4C46091C-C034-48EB-ACF6-E063EF34D54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27276" y="3970753"/>
              <a:ext cx="1501527" cy="1545339"/>
            </a:xfrm>
            <a:prstGeom prst="rect">
              <a:avLst/>
            </a:prstGeom>
          </p:spPr>
        </p:pic>
        <p:pic>
          <p:nvPicPr>
            <p:cNvPr id="22" name="Picture 21">
              <a:extLst>
                <a:ext uri="{FF2B5EF4-FFF2-40B4-BE49-F238E27FC236}">
                  <a16:creationId xmlns:a16="http://schemas.microsoft.com/office/drawing/2014/main" id="{9FB1867D-FDEA-4ECE-8034-41A655A06C4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27276" y="5516091"/>
              <a:ext cx="1501528" cy="1545339"/>
            </a:xfrm>
            <a:prstGeom prst="rect">
              <a:avLst/>
            </a:prstGeom>
          </p:spPr>
        </p:pic>
        <p:pic>
          <p:nvPicPr>
            <p:cNvPr id="23" name="Picture 22">
              <a:extLst>
                <a:ext uri="{FF2B5EF4-FFF2-40B4-BE49-F238E27FC236}">
                  <a16:creationId xmlns:a16="http://schemas.microsoft.com/office/drawing/2014/main" id="{9E8556B1-8D93-47B9-89CB-198CD294D8E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27274" y="7061431"/>
              <a:ext cx="1501529" cy="1017423"/>
            </a:xfrm>
            <a:prstGeom prst="rect">
              <a:avLst/>
            </a:prstGeom>
          </p:spPr>
        </p:pic>
      </p:gr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0958" y="83517"/>
            <a:ext cx="1980776" cy="799754"/>
          </a:xfrm>
          <a:prstGeom prst="rect">
            <a:avLst/>
          </a:prstGeom>
          <a:effectLst>
            <a:glow rad="101600">
              <a:schemeClr val="bg1">
                <a:alpha val="60000"/>
              </a:schemeClr>
            </a:glow>
          </a:effectLst>
        </p:spPr>
      </p:pic>
      <p:sp>
        <p:nvSpPr>
          <p:cNvPr id="6" name="Slide Number Placeholder 5"/>
          <p:cNvSpPr>
            <a:spLocks noGrp="1"/>
          </p:cNvSpPr>
          <p:nvPr>
            <p:ph type="sldNum" sz="quarter" idx="12"/>
          </p:nvPr>
        </p:nvSpPr>
        <p:spPr/>
        <p:txBody>
          <a:bodyPr/>
          <a:lstStyle>
            <a:lvl1pPr>
              <a:defRPr>
                <a:solidFill>
                  <a:schemeClr val="tx1"/>
                </a:solidFill>
              </a:defRPr>
            </a:lvl1pPr>
          </a:lstStyle>
          <a:p>
            <a:fld id="{7067DC33-8416-46B9-BFB5-95A4BBC5BE18}" type="slidenum">
              <a:rPr lang="en-MY" smtClean="0"/>
              <a:pPr/>
              <a:t>‹#›</a:t>
            </a:fld>
            <a:endParaRPr lang="en-MY"/>
          </a:p>
        </p:txBody>
      </p:sp>
    </p:spTree>
    <p:extLst>
      <p:ext uri="{BB962C8B-B14F-4D97-AF65-F5344CB8AC3E}">
        <p14:creationId xmlns:p14="http://schemas.microsoft.com/office/powerpoint/2010/main" val="14595426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26/6/2024</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1869480535"/>
      </p:ext>
    </p:extLst>
  </p:cSld>
  <p:clrMap bg1="lt1" tx1="dk1" bg2="lt2" tx2="dk2" accent1="accent1" accent2="accent2" accent3="accent3" accent4="accent4" accent5="accent5" accent6="accent6" hlink="hlink" folHlink="folHlink"/>
  <p:sldLayoutIdLst>
    <p:sldLayoutId id="2147483652" r:id="rId1"/>
    <p:sldLayoutId id="2147483653"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2.xml"/><Relationship Id="rId7" Type="http://schemas.openxmlformats.org/officeDocument/2006/relationships/image" Target="../media/image1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emf"/><Relationship Id="rId9"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pPr/>
              <a:t>1</a:t>
            </a:fld>
            <a:endParaRPr lang="en-MY"/>
          </a:p>
        </p:txBody>
      </p:sp>
      <p:sp>
        <p:nvSpPr>
          <p:cNvPr id="6" name="Title 1">
            <a:extLst>
              <a:ext uri="{FF2B5EF4-FFF2-40B4-BE49-F238E27FC236}">
                <a16:creationId xmlns:a16="http://schemas.microsoft.com/office/drawing/2014/main" id="{1DEE17EC-7673-42EB-9A33-212B416DBF83}"/>
              </a:ext>
            </a:extLst>
          </p:cNvPr>
          <p:cNvSpPr txBox="1">
            <a:spLocks/>
          </p:cNvSpPr>
          <p:nvPr/>
        </p:nvSpPr>
        <p:spPr>
          <a:xfrm>
            <a:off x="1389128" y="1886415"/>
            <a:ext cx="9413743" cy="23876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ctr"/>
            <a:r>
              <a:rPr lang="en-US" dirty="0"/>
              <a:t>DULANG B-3 LS </a:t>
            </a:r>
            <a:br>
              <a:rPr lang="en-US" dirty="0"/>
            </a:br>
            <a:r>
              <a:rPr lang="en-US" dirty="0"/>
              <a:t>CT SAND/SCALE CLEANOUT</a:t>
            </a:r>
          </a:p>
          <a:p>
            <a:pPr algn="ctr"/>
            <a:r>
              <a:rPr lang="en-US" dirty="0"/>
              <a:t>OPERATION ON PAPER</a:t>
            </a:r>
          </a:p>
          <a:p>
            <a:pPr algn="ctr"/>
            <a:endParaRPr lang="en-US" dirty="0"/>
          </a:p>
          <a:p>
            <a:pPr algn="ctr"/>
            <a:r>
              <a:rPr lang="en-US"/>
              <a:t>PRESENTATION TO TP SHAHRIL - KL</a:t>
            </a:r>
            <a:endParaRPr lang="en-US" dirty="0"/>
          </a:p>
        </p:txBody>
      </p:sp>
    </p:spTree>
    <p:extLst>
      <p:ext uri="{BB962C8B-B14F-4D97-AF65-F5344CB8AC3E}">
        <p14:creationId xmlns:p14="http://schemas.microsoft.com/office/powerpoint/2010/main" val="2188747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MY" dirty="0"/>
              <a:t>TABLE OF CONTENT</a:t>
            </a:r>
          </a:p>
        </p:txBody>
      </p:sp>
      <p:sp>
        <p:nvSpPr>
          <p:cNvPr id="4" name="Slide Number Placeholder 3"/>
          <p:cNvSpPr>
            <a:spLocks noGrp="1"/>
          </p:cNvSpPr>
          <p:nvPr>
            <p:ph type="sldNum" sz="quarter" idx="12"/>
          </p:nvPr>
        </p:nvSpPr>
        <p:spPr/>
        <p:txBody>
          <a:bodyPr/>
          <a:lstStyle/>
          <a:p>
            <a:fld id="{7067DC33-8416-46B9-BFB5-95A4BBC5BE18}" type="slidenum">
              <a:rPr lang="en-MY" smtClean="0"/>
              <a:t>2</a:t>
            </a:fld>
            <a:endParaRPr lang="en-MY"/>
          </a:p>
        </p:txBody>
      </p:sp>
      <p:sp>
        <p:nvSpPr>
          <p:cNvPr id="5" name="Content Placeholder 4">
            <a:extLst>
              <a:ext uri="{FF2B5EF4-FFF2-40B4-BE49-F238E27FC236}">
                <a16:creationId xmlns:a16="http://schemas.microsoft.com/office/drawing/2014/main" id="{543C69C8-22A2-4323-B33D-F33EF817D9AD}"/>
              </a:ext>
            </a:extLst>
          </p:cNvPr>
          <p:cNvSpPr txBox="1">
            <a:spLocks noGrp="1"/>
          </p:cNvSpPr>
          <p:nvPr>
            <p:ph idx="1"/>
          </p:nvPr>
        </p:nvSpPr>
        <p:spPr>
          <a:xfrm>
            <a:off x="1128713" y="1306513"/>
            <a:ext cx="10758487" cy="4156522"/>
          </a:xfrm>
          <a:prstGeom prst="rect">
            <a:avLst/>
          </a:prstGeom>
          <a:noFill/>
        </p:spPr>
        <p:txBody>
          <a:bodyPr wrap="square" rtlCol="0">
            <a:spAutoFit/>
          </a:bodyPr>
          <a:lstStyle/>
          <a:p>
            <a:r>
              <a:rPr lang="en-US" sz="1600" b="1" dirty="0">
                <a:solidFill>
                  <a:prstClr val="black"/>
                </a:solidFill>
                <a:cs typeface="Museo Sans 100"/>
              </a:rPr>
              <a:t>1.</a:t>
            </a:r>
            <a:r>
              <a:rPr lang="en-US" sz="1600" dirty="0">
                <a:solidFill>
                  <a:prstClr val="black"/>
                </a:solidFill>
                <a:cs typeface="Museo Sans 100"/>
              </a:rPr>
              <a:t> </a:t>
            </a:r>
            <a:r>
              <a:rPr lang="en-US" sz="1600" b="1" dirty="0">
                <a:solidFill>
                  <a:prstClr val="black"/>
                </a:solidFill>
                <a:cs typeface="Museo Sans 100"/>
              </a:rPr>
              <a:t>Introduction &amp; Well Overview</a:t>
            </a:r>
          </a:p>
          <a:p>
            <a:pPr marL="974725" lvl="2" indent="-342900"/>
            <a:r>
              <a:rPr lang="en-US" sz="1600" dirty="0">
                <a:solidFill>
                  <a:prstClr val="black"/>
                </a:solidFill>
                <a:cs typeface="Museo Sans 100"/>
              </a:rPr>
              <a:t>Objective &amp; Well Background</a:t>
            </a:r>
          </a:p>
          <a:p>
            <a:pPr marL="974725" lvl="2" indent="-342900"/>
            <a:r>
              <a:rPr lang="en-US" sz="1600" dirty="0">
                <a:solidFill>
                  <a:prstClr val="black"/>
                </a:solidFill>
                <a:cs typeface="Museo Sans 100"/>
              </a:rPr>
              <a:t>Operation Summary</a:t>
            </a:r>
          </a:p>
          <a:p>
            <a:pPr marL="974725" lvl="2" indent="-342900">
              <a:buFont typeface="+mj-lt"/>
              <a:buAutoNum type="romanLcPeriod"/>
            </a:pPr>
            <a:r>
              <a:rPr lang="en-US" sz="1600" dirty="0">
                <a:solidFill>
                  <a:prstClr val="black"/>
                </a:solidFill>
                <a:cs typeface="Museo Sans 100"/>
              </a:rPr>
              <a:t>Well Schematic</a:t>
            </a:r>
          </a:p>
          <a:p>
            <a:pPr marL="974725" lvl="2" indent="-342900">
              <a:buFont typeface="+mj-lt"/>
              <a:buAutoNum type="romanLcPeriod"/>
            </a:pPr>
            <a:r>
              <a:rPr lang="en-US" sz="1600" dirty="0">
                <a:solidFill>
                  <a:prstClr val="black"/>
                </a:solidFill>
                <a:cs typeface="Museo Sans 100"/>
              </a:rPr>
              <a:t>Completion Volume</a:t>
            </a:r>
          </a:p>
          <a:p>
            <a:pPr marL="974725" lvl="2" indent="-342900">
              <a:buFont typeface="+mj-lt"/>
              <a:buAutoNum type="romanLcPeriod"/>
            </a:pPr>
            <a:r>
              <a:rPr lang="en-US" sz="1600" dirty="0">
                <a:solidFill>
                  <a:prstClr val="black"/>
                </a:solidFill>
                <a:cs typeface="Museo Sans 100"/>
              </a:rPr>
              <a:t>Tubing Force Analysis</a:t>
            </a:r>
          </a:p>
          <a:p>
            <a:r>
              <a:rPr lang="en-US" sz="1600" b="1" dirty="0">
                <a:solidFill>
                  <a:prstClr val="black"/>
                </a:solidFill>
                <a:cs typeface="Museo Sans 100"/>
              </a:rPr>
              <a:t>2. Job Execution</a:t>
            </a:r>
          </a:p>
          <a:p>
            <a:pPr marL="1031875" lvl="2" indent="-400050">
              <a:buFont typeface="+mj-lt"/>
              <a:buAutoNum type="romanUcPeriod"/>
            </a:pPr>
            <a:r>
              <a:rPr lang="en-MY" sz="1600" dirty="0">
                <a:effectLst/>
                <a:latin typeface="+mn-lt"/>
                <a:ea typeface="Calibri"/>
              </a:rPr>
              <a:t>CT Run#1: </a:t>
            </a:r>
            <a:r>
              <a:rPr lang="en-US" sz="1600" dirty="0">
                <a:effectLst/>
                <a:latin typeface="+mn-lt"/>
                <a:ea typeface="Calibri"/>
              </a:rPr>
              <a:t>Sand cleanout using 1.69” </a:t>
            </a:r>
            <a:r>
              <a:rPr lang="en-US" sz="1600" dirty="0" err="1">
                <a:effectLst/>
                <a:latin typeface="+mn-lt"/>
                <a:ea typeface="Calibri"/>
              </a:rPr>
              <a:t>spincat</a:t>
            </a:r>
            <a:r>
              <a:rPr lang="en-US" sz="1600" dirty="0">
                <a:effectLst/>
                <a:latin typeface="+mn-lt"/>
                <a:ea typeface="Calibri"/>
              </a:rPr>
              <a:t> nozzle until cement retainer</a:t>
            </a:r>
          </a:p>
          <a:p>
            <a:pPr marL="1031875" lvl="2" indent="-400050">
              <a:buFont typeface="+mj-lt"/>
              <a:buAutoNum type="romanUcPeriod"/>
            </a:pPr>
            <a:r>
              <a:rPr lang="en-US" sz="1600" dirty="0">
                <a:latin typeface="+mn-lt"/>
                <a:ea typeface="Calibri"/>
              </a:rPr>
              <a:t>Cleanout analysis – CIRCA </a:t>
            </a:r>
            <a:endParaRPr lang="en-US" sz="1600" dirty="0">
              <a:effectLst/>
              <a:latin typeface="+mn-lt"/>
              <a:ea typeface="Calibri"/>
            </a:endParaRPr>
          </a:p>
          <a:p>
            <a:pPr marL="1031875" lvl="2" indent="-400050">
              <a:buFont typeface="+mj-lt"/>
              <a:buAutoNum type="romanUcPeriod"/>
            </a:pPr>
            <a:r>
              <a:rPr lang="en-US" sz="1600" dirty="0">
                <a:latin typeface="+mn-lt"/>
                <a:ea typeface="Calibri"/>
              </a:rPr>
              <a:t>Tubing force analysis – sensitivity analysis</a:t>
            </a:r>
            <a:endParaRPr lang="en-US" sz="1600" dirty="0">
              <a:effectLst/>
              <a:latin typeface="+mn-lt"/>
              <a:ea typeface="Calibri"/>
            </a:endParaRPr>
          </a:p>
          <a:p>
            <a:pPr marL="1031875" lvl="2" indent="-400050">
              <a:buFont typeface="+mj-lt"/>
              <a:buAutoNum type="romanUcPeriod"/>
            </a:pPr>
            <a:endParaRPr lang="en-US" sz="1600" b="1" dirty="0">
              <a:effectLst/>
              <a:latin typeface="+mn-lt"/>
              <a:ea typeface="Calibri"/>
            </a:endParaRPr>
          </a:p>
          <a:p>
            <a:pPr marL="457200" lvl="1" indent="0">
              <a:buNone/>
            </a:pPr>
            <a:endParaRPr lang="en-US" sz="1600" dirty="0">
              <a:solidFill>
                <a:prstClr val="black"/>
              </a:solidFill>
              <a:cs typeface="Museo Sans 100"/>
            </a:endParaRPr>
          </a:p>
          <a:p>
            <a:pPr marL="1031875" lvl="2" indent="-400050">
              <a:buFont typeface="+mj-lt"/>
              <a:buAutoNum type="romanUcPeriod"/>
            </a:pPr>
            <a:endParaRPr lang="en-US" sz="1600" dirty="0">
              <a:solidFill>
                <a:prstClr val="black"/>
              </a:solidFill>
              <a:cs typeface="Museo Sans 100"/>
            </a:endParaRPr>
          </a:p>
          <a:p>
            <a:pPr marL="501650" indent="-400050">
              <a:buFont typeface="+mj-lt"/>
              <a:buAutoNum type="romanUcPeriod"/>
            </a:pPr>
            <a:endParaRPr lang="en-US" sz="1600" dirty="0">
              <a:solidFill>
                <a:prstClr val="black"/>
              </a:solidFill>
              <a:cs typeface="Museo Sans 100"/>
            </a:endParaRPr>
          </a:p>
        </p:txBody>
      </p:sp>
    </p:spTree>
    <p:extLst>
      <p:ext uri="{BB962C8B-B14F-4D97-AF65-F5344CB8AC3E}">
        <p14:creationId xmlns:p14="http://schemas.microsoft.com/office/powerpoint/2010/main" val="784206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66675-D814-4446-B08D-D6E8D354C922}"/>
              </a:ext>
            </a:extLst>
          </p:cNvPr>
          <p:cNvSpPr>
            <a:spLocks noGrp="1"/>
          </p:cNvSpPr>
          <p:nvPr>
            <p:ph type="title"/>
          </p:nvPr>
        </p:nvSpPr>
        <p:spPr>
          <a:xfrm>
            <a:off x="1818512" y="918589"/>
            <a:ext cx="5610988" cy="644299"/>
          </a:xfrm>
        </p:spPr>
        <p:txBody>
          <a:bodyPr/>
          <a:lstStyle/>
          <a:p>
            <a:r>
              <a:rPr lang="en-MY" sz="2400" dirty="0"/>
              <a:t>Well Schematic B-03L </a:t>
            </a:r>
          </a:p>
        </p:txBody>
      </p:sp>
      <p:sp>
        <p:nvSpPr>
          <p:cNvPr id="4" name="Slide Number Placeholder 3">
            <a:extLst>
              <a:ext uri="{FF2B5EF4-FFF2-40B4-BE49-F238E27FC236}">
                <a16:creationId xmlns:a16="http://schemas.microsoft.com/office/drawing/2014/main" id="{78917769-F12D-4A94-AF08-AF09762DC4B7}"/>
              </a:ext>
            </a:extLst>
          </p:cNvPr>
          <p:cNvSpPr>
            <a:spLocks noGrp="1"/>
          </p:cNvSpPr>
          <p:nvPr>
            <p:ph type="sldNum" sz="quarter" idx="12"/>
          </p:nvPr>
        </p:nvSpPr>
        <p:spPr/>
        <p:txBody>
          <a:bodyPr/>
          <a:lstStyle/>
          <a:p>
            <a:fld id="{7067DC33-8416-46B9-BFB5-95A4BBC5BE18}" type="slidenum">
              <a:rPr lang="en-MY" smtClean="0"/>
              <a:pPr/>
              <a:t>3</a:t>
            </a:fld>
            <a:endParaRPr lang="en-MY"/>
          </a:p>
        </p:txBody>
      </p:sp>
      <p:graphicFrame>
        <p:nvGraphicFramePr>
          <p:cNvPr id="8" name="Table 7">
            <a:extLst>
              <a:ext uri="{FF2B5EF4-FFF2-40B4-BE49-F238E27FC236}">
                <a16:creationId xmlns:a16="http://schemas.microsoft.com/office/drawing/2014/main" id="{95859C86-AD00-0C4D-B395-464A51F3FCD8}"/>
              </a:ext>
            </a:extLst>
          </p:cNvPr>
          <p:cNvGraphicFramePr>
            <a:graphicFrameLocks noGrp="1"/>
          </p:cNvGraphicFramePr>
          <p:nvPr>
            <p:extLst>
              <p:ext uri="{D42A27DB-BD31-4B8C-83A1-F6EECF244321}">
                <p14:modId xmlns:p14="http://schemas.microsoft.com/office/powerpoint/2010/main" val="3609730121"/>
              </p:ext>
            </p:extLst>
          </p:nvPr>
        </p:nvGraphicFramePr>
        <p:xfrm>
          <a:off x="6724608" y="1443611"/>
          <a:ext cx="5323795" cy="3186487"/>
        </p:xfrm>
        <a:graphic>
          <a:graphicData uri="http://schemas.openxmlformats.org/drawingml/2006/table">
            <a:tbl>
              <a:tblPr>
                <a:tableStyleId>{5C22544A-7EE6-4342-B048-85BDC9FD1C3A}</a:tableStyleId>
              </a:tblPr>
              <a:tblGrid>
                <a:gridCol w="1997361">
                  <a:extLst>
                    <a:ext uri="{9D8B030D-6E8A-4147-A177-3AD203B41FA5}">
                      <a16:colId xmlns:a16="http://schemas.microsoft.com/office/drawing/2014/main" val="57174618"/>
                    </a:ext>
                  </a:extLst>
                </a:gridCol>
                <a:gridCol w="3326434">
                  <a:extLst>
                    <a:ext uri="{9D8B030D-6E8A-4147-A177-3AD203B41FA5}">
                      <a16:colId xmlns:a16="http://schemas.microsoft.com/office/drawing/2014/main" val="267167025"/>
                    </a:ext>
                  </a:extLst>
                </a:gridCol>
              </a:tblGrid>
              <a:tr h="320729">
                <a:tc>
                  <a:txBody>
                    <a:bodyPr/>
                    <a:lstStyle/>
                    <a:p>
                      <a:pPr algn="ctr">
                        <a:lnSpc>
                          <a:spcPct val="107000"/>
                        </a:lnSpc>
                        <a:spcBef>
                          <a:spcPts val="300"/>
                        </a:spcBef>
                        <a:spcAft>
                          <a:spcPts val="300"/>
                        </a:spcAft>
                      </a:pPr>
                      <a:r>
                        <a:rPr lang="en-MY" sz="1200" b="1" dirty="0">
                          <a:effectLst/>
                        </a:rPr>
                        <a:t>Input Parameter</a:t>
                      </a:r>
                      <a:endParaRPr lang="en-MY" sz="12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50"/>
                    </a:solidFill>
                  </a:tcPr>
                </a:tc>
                <a:tc>
                  <a:txBody>
                    <a:bodyPr/>
                    <a:lstStyle/>
                    <a:p>
                      <a:pPr algn="ctr">
                        <a:lnSpc>
                          <a:spcPct val="107000"/>
                        </a:lnSpc>
                        <a:spcBef>
                          <a:spcPts val="300"/>
                        </a:spcBef>
                        <a:spcAft>
                          <a:spcPts val="300"/>
                        </a:spcAft>
                      </a:pPr>
                      <a:r>
                        <a:rPr lang="en-MY" sz="1200" b="1" dirty="0">
                          <a:effectLst/>
                        </a:rPr>
                        <a:t>Parameter Value</a:t>
                      </a:r>
                      <a:endParaRPr lang="en-MY" sz="12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50"/>
                    </a:solidFill>
                  </a:tcPr>
                </a:tc>
                <a:extLst>
                  <a:ext uri="{0D108BD9-81ED-4DB2-BD59-A6C34878D82A}">
                    <a16:rowId xmlns:a16="http://schemas.microsoft.com/office/drawing/2014/main" val="1890479058"/>
                  </a:ext>
                </a:extLst>
              </a:tr>
              <a:tr h="252000">
                <a:tc>
                  <a:txBody>
                    <a:bodyPr/>
                    <a:lstStyle/>
                    <a:p>
                      <a:pPr algn="just">
                        <a:lnSpc>
                          <a:spcPct val="107000"/>
                        </a:lnSpc>
                        <a:spcBef>
                          <a:spcPts val="300"/>
                        </a:spcBef>
                        <a:spcAft>
                          <a:spcPts val="300"/>
                        </a:spcAft>
                      </a:pPr>
                      <a:r>
                        <a:rPr lang="en-MY" sz="1100" b="1" dirty="0">
                          <a:effectLst/>
                        </a:rPr>
                        <a:t>Field</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100" dirty="0" err="1">
                          <a:effectLst/>
                        </a:rPr>
                        <a:t>Dulang</a:t>
                      </a:r>
                      <a:r>
                        <a:rPr lang="en-MY" sz="1100" dirty="0">
                          <a:effectLst/>
                        </a:rPr>
                        <a:t> Bravo</a:t>
                      </a:r>
                      <a:endParaRPr lang="en-MY" sz="1100"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3544129"/>
                  </a:ext>
                </a:extLst>
              </a:tr>
              <a:tr h="252000">
                <a:tc>
                  <a:txBody>
                    <a:bodyPr/>
                    <a:lstStyle/>
                    <a:p>
                      <a:pPr algn="just">
                        <a:lnSpc>
                          <a:spcPct val="107000"/>
                        </a:lnSpc>
                        <a:spcBef>
                          <a:spcPts val="300"/>
                        </a:spcBef>
                        <a:spcAft>
                          <a:spcPts val="300"/>
                        </a:spcAft>
                      </a:pPr>
                      <a:r>
                        <a:rPr lang="en-MY" sz="1100" b="1" dirty="0">
                          <a:effectLst/>
                        </a:rPr>
                        <a:t>Max. Deviation (degrees)</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US" sz="1100" dirty="0">
                          <a:effectLst/>
                          <a:latin typeface="Arial" panose="020B0604020202020204" pitchFamily="34" charset="0"/>
                          <a:ea typeface="Calibri" panose="020F0502020204030204" pitchFamily="34" charset="0"/>
                        </a:rPr>
                        <a:t>63 degree</a:t>
                      </a:r>
                      <a:endParaRPr lang="en-MY" sz="1100"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51992525"/>
                  </a:ext>
                </a:extLst>
              </a:tr>
              <a:tr h="252000">
                <a:tc>
                  <a:txBody>
                    <a:bodyPr/>
                    <a:lstStyle/>
                    <a:p>
                      <a:pPr algn="just">
                        <a:lnSpc>
                          <a:spcPct val="107000"/>
                        </a:lnSpc>
                        <a:spcBef>
                          <a:spcPts val="300"/>
                        </a:spcBef>
                        <a:spcAft>
                          <a:spcPts val="300"/>
                        </a:spcAft>
                      </a:pPr>
                      <a:r>
                        <a:rPr lang="en-MY" sz="1100" b="1" dirty="0">
                          <a:effectLst/>
                        </a:rPr>
                        <a:t>Min. Restriction (inch)</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800"/>
                        </a:spcAft>
                      </a:pPr>
                      <a:r>
                        <a:rPr lang="en-MY" sz="1000" dirty="0">
                          <a:effectLst/>
                          <a:latin typeface="Arial" panose="020B0604020202020204" pitchFamily="34" charset="0"/>
                          <a:ea typeface="Calibri" panose="020F0502020204030204" pitchFamily="34" charset="0"/>
                        </a:rPr>
                        <a:t> 2.25” @ No Go nipple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52501785"/>
                  </a:ext>
                </a:extLst>
              </a:tr>
              <a:tr h="252000">
                <a:tc>
                  <a:txBody>
                    <a:bodyPr/>
                    <a:lstStyle/>
                    <a:p>
                      <a:pPr algn="just">
                        <a:lnSpc>
                          <a:spcPct val="107000"/>
                        </a:lnSpc>
                        <a:spcBef>
                          <a:spcPts val="300"/>
                        </a:spcBef>
                        <a:spcAft>
                          <a:spcPts val="300"/>
                        </a:spcAft>
                      </a:pPr>
                      <a:r>
                        <a:rPr lang="en-MY" sz="1100" b="1" dirty="0">
                          <a:effectLst/>
                        </a:rPr>
                        <a:t>Type of Fluid &amp; Density</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100" dirty="0">
                          <a:effectLst/>
                        </a:rPr>
                        <a:t>9.2 ppg (based on data in Well Diagram)</a:t>
                      </a:r>
                      <a:endParaRPr lang="en-MY" sz="1100"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9216990"/>
                  </a:ext>
                </a:extLst>
              </a:tr>
              <a:tr h="252000">
                <a:tc>
                  <a:txBody>
                    <a:bodyPr/>
                    <a:lstStyle/>
                    <a:p>
                      <a:pPr algn="just">
                        <a:lnSpc>
                          <a:spcPct val="107000"/>
                        </a:lnSpc>
                        <a:spcBef>
                          <a:spcPts val="300"/>
                        </a:spcBef>
                        <a:spcAft>
                          <a:spcPts val="300"/>
                        </a:spcAft>
                      </a:pPr>
                      <a:r>
                        <a:rPr lang="en-MY" sz="1100" b="1" dirty="0">
                          <a:effectLst/>
                        </a:rPr>
                        <a:t>Top of Fluid </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100" dirty="0">
                          <a:effectLst/>
                        </a:rPr>
                        <a:t>N/A</a:t>
                      </a:r>
                      <a:endParaRPr lang="en-MY" sz="1100"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83158075"/>
                  </a:ext>
                </a:extLst>
              </a:tr>
              <a:tr h="252000">
                <a:tc>
                  <a:txBody>
                    <a:bodyPr/>
                    <a:lstStyle/>
                    <a:p>
                      <a:pPr algn="just">
                        <a:lnSpc>
                          <a:spcPct val="107000"/>
                        </a:lnSpc>
                        <a:spcBef>
                          <a:spcPts val="300"/>
                        </a:spcBef>
                        <a:spcAft>
                          <a:spcPts val="300"/>
                        </a:spcAft>
                      </a:pPr>
                      <a:r>
                        <a:rPr lang="en-MY" sz="1100" b="1" dirty="0">
                          <a:effectLst/>
                        </a:rPr>
                        <a:t>Current Well Status</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100" dirty="0">
                          <a:effectLst/>
                        </a:rPr>
                        <a:t>Idle since 2020</a:t>
                      </a:r>
                      <a:endParaRPr lang="en-MY" sz="1100"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18159132"/>
                  </a:ext>
                </a:extLst>
              </a:tr>
              <a:tr h="252000">
                <a:tc>
                  <a:txBody>
                    <a:bodyPr/>
                    <a:lstStyle/>
                    <a:p>
                      <a:pPr algn="just">
                        <a:lnSpc>
                          <a:spcPct val="107000"/>
                        </a:lnSpc>
                        <a:spcBef>
                          <a:spcPts val="300"/>
                        </a:spcBef>
                        <a:spcAft>
                          <a:spcPts val="300"/>
                        </a:spcAft>
                      </a:pPr>
                      <a:r>
                        <a:rPr lang="en-MY" sz="1100" b="1" dirty="0">
                          <a:effectLst/>
                        </a:rPr>
                        <a:t>Reservoir Pressure </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100" dirty="0">
                          <a:effectLst/>
                          <a:latin typeface="Calibri" panose="020F0502020204030204" pitchFamily="34" charset="0"/>
                          <a:cs typeface="Calibri" panose="020F0502020204030204" pitchFamily="34" charset="0"/>
                        </a:rPr>
                        <a:t>E12/13 (915 psi)</a:t>
                      </a:r>
                      <a:endParaRPr lang="en-MY" sz="1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05083787"/>
                  </a:ext>
                </a:extLst>
              </a:tr>
              <a:tr h="252000">
                <a:tc>
                  <a:txBody>
                    <a:bodyPr/>
                    <a:lstStyle/>
                    <a:p>
                      <a:pPr algn="just">
                        <a:lnSpc>
                          <a:spcPct val="107000"/>
                        </a:lnSpc>
                        <a:spcBef>
                          <a:spcPts val="300"/>
                        </a:spcBef>
                        <a:spcAft>
                          <a:spcPts val="300"/>
                        </a:spcAft>
                      </a:pPr>
                      <a:r>
                        <a:rPr lang="en-MY" sz="1100" b="1" dirty="0">
                          <a:effectLst/>
                        </a:rPr>
                        <a:t>Fracture Gradient</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MY" sz="1100" dirty="0">
                          <a:effectLst/>
                        </a:rPr>
                        <a:t>0.6 – 0.7 psi/ft </a:t>
                      </a:r>
                      <a:endParaRPr lang="en-MY" sz="1100"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75468670"/>
                  </a:ext>
                </a:extLst>
              </a:tr>
              <a:tr h="252000">
                <a:tc>
                  <a:txBody>
                    <a:bodyPr/>
                    <a:lstStyle/>
                    <a:p>
                      <a:pPr algn="just">
                        <a:lnSpc>
                          <a:spcPct val="107000"/>
                        </a:lnSpc>
                        <a:spcBef>
                          <a:spcPts val="300"/>
                        </a:spcBef>
                        <a:spcAft>
                          <a:spcPts val="300"/>
                        </a:spcAft>
                      </a:pPr>
                      <a:r>
                        <a:rPr lang="en-MY" sz="1100" b="1" dirty="0">
                          <a:effectLst/>
                        </a:rPr>
                        <a:t>H2S Content</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a:lnSpc>
                          <a:spcPct val="107000"/>
                        </a:lnSpc>
                        <a:spcBef>
                          <a:spcPts val="300"/>
                        </a:spcBef>
                        <a:spcAft>
                          <a:spcPts val="300"/>
                        </a:spcAft>
                      </a:pPr>
                      <a:r>
                        <a:rPr lang="en-US" sz="1100" dirty="0">
                          <a:effectLst/>
                          <a:latin typeface="Arial" panose="020B0604020202020204" pitchFamily="34" charset="0"/>
                          <a:ea typeface="Calibri" panose="020F0502020204030204" pitchFamily="34" charset="0"/>
                        </a:rPr>
                        <a:t>Never test for this string (B03S ~16 ppm but from different reservoir)</a:t>
                      </a:r>
                      <a:endParaRPr lang="en-MY" sz="1100"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39348664"/>
                  </a:ext>
                </a:extLst>
              </a:tr>
              <a:tr h="252000">
                <a:tc>
                  <a:txBody>
                    <a:bodyPr/>
                    <a:lstStyle/>
                    <a:p>
                      <a:pPr algn="just">
                        <a:lnSpc>
                          <a:spcPct val="107000"/>
                        </a:lnSpc>
                        <a:spcBef>
                          <a:spcPts val="300"/>
                        </a:spcBef>
                        <a:spcAft>
                          <a:spcPts val="300"/>
                        </a:spcAft>
                      </a:pPr>
                      <a:r>
                        <a:rPr lang="en-MY" sz="1100" b="1" dirty="0">
                          <a:effectLst/>
                        </a:rPr>
                        <a:t>CO2 Content</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just" defTabSz="914400" rtl="0" eaLnBrk="1" fontAlgn="auto" latinLnBrk="0" hangingPunct="1">
                        <a:lnSpc>
                          <a:spcPct val="107000"/>
                        </a:lnSpc>
                        <a:spcBef>
                          <a:spcPts val="300"/>
                        </a:spcBef>
                        <a:spcAft>
                          <a:spcPts val="30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mn-cs"/>
                        </a:rPr>
                        <a:t>60%</a:t>
                      </a:r>
                      <a:endParaRPr kumimoji="0" lang="en-MY" sz="11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mn-cs"/>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52466175"/>
                  </a:ext>
                </a:extLst>
              </a:tr>
              <a:tr h="252000">
                <a:tc>
                  <a:txBody>
                    <a:bodyPr/>
                    <a:lstStyle/>
                    <a:p>
                      <a:pPr algn="just">
                        <a:lnSpc>
                          <a:spcPct val="107000"/>
                        </a:lnSpc>
                        <a:spcBef>
                          <a:spcPts val="300"/>
                        </a:spcBef>
                        <a:spcAft>
                          <a:spcPts val="300"/>
                        </a:spcAft>
                      </a:pPr>
                      <a:r>
                        <a:rPr lang="en-MY" sz="1100" b="1" dirty="0">
                          <a:effectLst/>
                        </a:rPr>
                        <a:t>Mercury, HG</a:t>
                      </a:r>
                      <a:endParaRPr lang="en-MY" sz="1100" b="1" dirty="0">
                        <a:effectLst/>
                        <a:latin typeface="Arial" panose="020B0604020202020204" pitchFamily="34" charset="0"/>
                        <a:ea typeface="Calibri" panose="020F050202020403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just" defTabSz="914400" rtl="0" eaLnBrk="1" fontAlgn="auto" latinLnBrk="0" hangingPunct="1">
                        <a:lnSpc>
                          <a:spcPct val="107000"/>
                        </a:lnSpc>
                        <a:spcBef>
                          <a:spcPts val="300"/>
                        </a:spcBef>
                        <a:spcAft>
                          <a:spcPts val="30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mn-cs"/>
                        </a:rPr>
                        <a:t>N</a:t>
                      </a:r>
                      <a:r>
                        <a:rPr kumimoji="0" lang="en-MY" sz="11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mn-cs"/>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92992893"/>
                  </a:ext>
                </a:extLst>
              </a:tr>
            </a:tbl>
          </a:graphicData>
        </a:graphic>
      </p:graphicFrame>
      <p:pic>
        <p:nvPicPr>
          <p:cNvPr id="5" name="Picture 4">
            <a:extLst>
              <a:ext uri="{FF2B5EF4-FFF2-40B4-BE49-F238E27FC236}">
                <a16:creationId xmlns:a16="http://schemas.microsoft.com/office/drawing/2014/main" id="{5DFC2A07-3F69-3ECC-0476-C29928FFB9F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724" r="2474" b="17221"/>
          <a:stretch/>
        </p:blipFill>
        <p:spPr>
          <a:xfrm>
            <a:off x="1221666" y="1443611"/>
            <a:ext cx="4578295" cy="5048250"/>
          </a:xfrm>
          <a:prstGeom prst="rect">
            <a:avLst/>
          </a:prstGeom>
        </p:spPr>
      </p:pic>
      <p:sp>
        <p:nvSpPr>
          <p:cNvPr id="3" name="Title 1">
            <a:extLst>
              <a:ext uri="{FF2B5EF4-FFF2-40B4-BE49-F238E27FC236}">
                <a16:creationId xmlns:a16="http://schemas.microsoft.com/office/drawing/2014/main" id="{B54AA69F-C2BD-CE7F-9ECB-A4AE089E35A5}"/>
              </a:ext>
            </a:extLst>
          </p:cNvPr>
          <p:cNvSpPr txBox="1">
            <a:spLocks/>
          </p:cNvSpPr>
          <p:nvPr/>
        </p:nvSpPr>
        <p:spPr>
          <a:xfrm>
            <a:off x="1982706" y="34813"/>
            <a:ext cx="9875466" cy="93350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MY" sz="4000" dirty="0"/>
              <a:t>OBJECTIVE AND WELL OVERVIEW</a:t>
            </a:r>
          </a:p>
        </p:txBody>
      </p:sp>
      <p:graphicFrame>
        <p:nvGraphicFramePr>
          <p:cNvPr id="6" name="Object 5">
            <a:extLst>
              <a:ext uri="{FF2B5EF4-FFF2-40B4-BE49-F238E27FC236}">
                <a16:creationId xmlns:a16="http://schemas.microsoft.com/office/drawing/2014/main" id="{10CA171E-E6A0-75B3-67B3-E4E8773AE690}"/>
              </a:ext>
            </a:extLst>
          </p:cNvPr>
          <p:cNvGraphicFramePr>
            <a:graphicFrameLocks noChangeAspect="1"/>
          </p:cNvGraphicFramePr>
          <p:nvPr>
            <p:extLst>
              <p:ext uri="{D42A27DB-BD31-4B8C-83A1-F6EECF244321}">
                <p14:modId xmlns:p14="http://schemas.microsoft.com/office/powerpoint/2010/main" val="846386020"/>
              </p:ext>
            </p:extLst>
          </p:nvPr>
        </p:nvGraphicFramePr>
        <p:xfrm>
          <a:off x="5416139" y="5258498"/>
          <a:ext cx="6687371" cy="594288"/>
        </p:xfrm>
        <a:graphic>
          <a:graphicData uri="http://schemas.openxmlformats.org/presentationml/2006/ole">
            <mc:AlternateContent xmlns:mc="http://schemas.openxmlformats.org/markup-compatibility/2006">
              <mc:Choice xmlns:v="urn:schemas-microsoft-com:vml" Requires="v">
                <p:oleObj name="Worksheet" r:id="rId3" imgW="12868406" imgH="1142947" progId="Excel.Sheet.12">
                  <p:embed/>
                </p:oleObj>
              </mc:Choice>
              <mc:Fallback>
                <p:oleObj name="Worksheet" r:id="rId3" imgW="12868406" imgH="1142947" progId="Excel.Sheet.12">
                  <p:embed/>
                  <p:pic>
                    <p:nvPicPr>
                      <p:cNvPr id="3" name="Object 2">
                        <a:extLst>
                          <a:ext uri="{FF2B5EF4-FFF2-40B4-BE49-F238E27FC236}">
                            <a16:creationId xmlns:a16="http://schemas.microsoft.com/office/drawing/2014/main" id="{8BE987D4-04BA-6748-78CF-F5031DE021F6}"/>
                          </a:ext>
                        </a:extLst>
                      </p:cNvPr>
                      <p:cNvPicPr/>
                      <p:nvPr/>
                    </p:nvPicPr>
                    <p:blipFill>
                      <a:blip r:embed="rId4"/>
                      <a:stretch>
                        <a:fillRect/>
                      </a:stretch>
                    </p:blipFill>
                    <p:spPr>
                      <a:xfrm>
                        <a:off x="5416139" y="5258498"/>
                        <a:ext cx="6687371" cy="594288"/>
                      </a:xfrm>
                      <a:prstGeom prst="rect">
                        <a:avLst/>
                      </a:prstGeom>
                    </p:spPr>
                  </p:pic>
                </p:oleObj>
              </mc:Fallback>
            </mc:AlternateContent>
          </a:graphicData>
        </a:graphic>
      </p:graphicFrame>
      <p:sp>
        <p:nvSpPr>
          <p:cNvPr id="7" name="Title 1">
            <a:extLst>
              <a:ext uri="{FF2B5EF4-FFF2-40B4-BE49-F238E27FC236}">
                <a16:creationId xmlns:a16="http://schemas.microsoft.com/office/drawing/2014/main" id="{9A032C79-1395-17F5-C1A2-4616CD0D75F0}"/>
              </a:ext>
            </a:extLst>
          </p:cNvPr>
          <p:cNvSpPr txBox="1">
            <a:spLocks/>
          </p:cNvSpPr>
          <p:nvPr/>
        </p:nvSpPr>
        <p:spPr>
          <a:xfrm>
            <a:off x="5377883" y="4770090"/>
            <a:ext cx="5610988" cy="6442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MY" sz="2400" dirty="0"/>
              <a:t>Completion volume</a:t>
            </a:r>
          </a:p>
        </p:txBody>
      </p:sp>
    </p:spTree>
    <p:extLst>
      <p:ext uri="{BB962C8B-B14F-4D97-AF65-F5344CB8AC3E}">
        <p14:creationId xmlns:p14="http://schemas.microsoft.com/office/powerpoint/2010/main" val="2125357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a:xfrm>
            <a:off x="1982706" y="34813"/>
            <a:ext cx="9875466" cy="933501"/>
          </a:xfrm>
        </p:spPr>
        <p:txBody>
          <a:bodyPr/>
          <a:lstStyle/>
          <a:p>
            <a:r>
              <a:rPr lang="en-MY" sz="4000" dirty="0"/>
              <a:t>OBJECTIVE AND WELL OVERVIEW</a:t>
            </a:r>
          </a:p>
        </p:txBody>
      </p:sp>
      <p:sp>
        <p:nvSpPr>
          <p:cNvPr id="3" name="Content Placeholder 2">
            <a:extLst>
              <a:ext uri="{FF2B5EF4-FFF2-40B4-BE49-F238E27FC236}">
                <a16:creationId xmlns:a16="http://schemas.microsoft.com/office/drawing/2014/main" id="{C198881D-858F-4485-9C7B-E26A755C879A}"/>
              </a:ext>
            </a:extLst>
          </p:cNvPr>
          <p:cNvSpPr>
            <a:spLocks noGrp="1"/>
          </p:cNvSpPr>
          <p:nvPr>
            <p:ph idx="1"/>
          </p:nvPr>
        </p:nvSpPr>
        <p:spPr>
          <a:xfrm>
            <a:off x="1205344" y="968314"/>
            <a:ext cx="4414406" cy="5760000"/>
          </a:xfrm>
        </p:spPr>
        <p:txBody>
          <a:bodyPr>
            <a:normAutofit/>
          </a:bodyPr>
          <a:lstStyle/>
          <a:p>
            <a:pPr marL="0" indent="0">
              <a:spcAft>
                <a:spcPts val="1200"/>
              </a:spcAft>
              <a:buNone/>
            </a:pPr>
            <a:r>
              <a:rPr lang="en-MY" sz="2400" b="1" dirty="0"/>
              <a:t>Operation Objective</a:t>
            </a:r>
          </a:p>
          <a:p>
            <a:pPr lvl="1" algn="just"/>
            <a:r>
              <a:rPr lang="en-MY" sz="1200" dirty="0"/>
              <a:t>To perform CT Sand/Scale cleanout inside tubing from latest slickline HUD (1,918m-MDTHF (Aug 2023)) until top of Cement Retainer (2,004m-MDTHF) in order for PCSB to install sand screen above top of perforation</a:t>
            </a:r>
          </a:p>
          <a:p>
            <a:pPr lvl="1"/>
            <a:endParaRPr lang="en-MY" sz="1600" dirty="0"/>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4</a:t>
            </a:fld>
            <a:endParaRPr lang="en-MY"/>
          </a:p>
        </p:txBody>
      </p:sp>
      <p:pic>
        <p:nvPicPr>
          <p:cNvPr id="5" name="Picture 4">
            <a:extLst>
              <a:ext uri="{FF2B5EF4-FFF2-40B4-BE49-F238E27FC236}">
                <a16:creationId xmlns:a16="http://schemas.microsoft.com/office/drawing/2014/main" id="{9E921A79-2842-A318-2D3C-057D63F8B3C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1950" t="22149" r="12128" b="19828"/>
          <a:stretch/>
        </p:blipFill>
        <p:spPr>
          <a:xfrm>
            <a:off x="8269705" y="673768"/>
            <a:ext cx="3388894" cy="6054546"/>
          </a:xfrm>
          <a:prstGeom prst="rect">
            <a:avLst/>
          </a:prstGeom>
        </p:spPr>
      </p:pic>
      <p:cxnSp>
        <p:nvCxnSpPr>
          <p:cNvPr id="7" name="Straight Arrow Connector 6">
            <a:extLst>
              <a:ext uri="{FF2B5EF4-FFF2-40B4-BE49-F238E27FC236}">
                <a16:creationId xmlns:a16="http://schemas.microsoft.com/office/drawing/2014/main" id="{EEDBCF8D-F0E7-C1BD-1A9D-C5025ECA59B6}"/>
              </a:ext>
            </a:extLst>
          </p:cNvPr>
          <p:cNvCxnSpPr>
            <a:cxnSpLocks/>
          </p:cNvCxnSpPr>
          <p:nvPr/>
        </p:nvCxnSpPr>
        <p:spPr>
          <a:xfrm>
            <a:off x="7443537" y="2530642"/>
            <a:ext cx="1451810" cy="6336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Content Placeholder 2">
            <a:extLst>
              <a:ext uri="{FF2B5EF4-FFF2-40B4-BE49-F238E27FC236}">
                <a16:creationId xmlns:a16="http://schemas.microsoft.com/office/drawing/2014/main" id="{0701C112-2EB6-760D-B632-C4290FD92A4C}"/>
              </a:ext>
            </a:extLst>
          </p:cNvPr>
          <p:cNvSpPr txBox="1">
            <a:spLocks/>
          </p:cNvSpPr>
          <p:nvPr/>
        </p:nvSpPr>
        <p:spPr>
          <a:xfrm>
            <a:off x="5702315" y="2344565"/>
            <a:ext cx="2567390" cy="372153"/>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49262" lvl="1" indent="0">
              <a:buNone/>
            </a:pPr>
            <a:r>
              <a:rPr lang="en-MY" sz="1000" dirty="0"/>
              <a:t>Latest slickline HUD at depth 1,918m</a:t>
            </a:r>
          </a:p>
        </p:txBody>
      </p:sp>
      <p:cxnSp>
        <p:nvCxnSpPr>
          <p:cNvPr id="10" name="Straight Arrow Connector 9">
            <a:extLst>
              <a:ext uri="{FF2B5EF4-FFF2-40B4-BE49-F238E27FC236}">
                <a16:creationId xmlns:a16="http://schemas.microsoft.com/office/drawing/2014/main" id="{C6060922-6843-4351-F037-FBFB4B8B4498}"/>
              </a:ext>
            </a:extLst>
          </p:cNvPr>
          <p:cNvCxnSpPr>
            <a:cxnSpLocks/>
          </p:cNvCxnSpPr>
          <p:nvPr/>
        </p:nvCxnSpPr>
        <p:spPr>
          <a:xfrm>
            <a:off x="7763774" y="4141283"/>
            <a:ext cx="977660" cy="3387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Content Placeholder 2">
            <a:extLst>
              <a:ext uri="{FF2B5EF4-FFF2-40B4-BE49-F238E27FC236}">
                <a16:creationId xmlns:a16="http://schemas.microsoft.com/office/drawing/2014/main" id="{3264DA6A-7129-5DA0-62DE-8CBF3E05A1E8}"/>
              </a:ext>
            </a:extLst>
          </p:cNvPr>
          <p:cNvSpPr txBox="1">
            <a:spLocks/>
          </p:cNvSpPr>
          <p:nvPr/>
        </p:nvSpPr>
        <p:spPr>
          <a:xfrm>
            <a:off x="5759955" y="3951519"/>
            <a:ext cx="2369544" cy="282899"/>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49262" lvl="1" indent="0">
              <a:buNone/>
            </a:pPr>
            <a:r>
              <a:rPr lang="en-MY" sz="1000" dirty="0"/>
              <a:t>Cement retainer at depth 2,004m</a:t>
            </a:r>
          </a:p>
        </p:txBody>
      </p:sp>
      <p:cxnSp>
        <p:nvCxnSpPr>
          <p:cNvPr id="16" name="Straight Arrow Connector 15">
            <a:extLst>
              <a:ext uri="{FF2B5EF4-FFF2-40B4-BE49-F238E27FC236}">
                <a16:creationId xmlns:a16="http://schemas.microsoft.com/office/drawing/2014/main" id="{E557BAD6-4A70-5981-34FC-725C6063241F}"/>
              </a:ext>
            </a:extLst>
          </p:cNvPr>
          <p:cNvCxnSpPr>
            <a:cxnSpLocks/>
          </p:cNvCxnSpPr>
          <p:nvPr/>
        </p:nvCxnSpPr>
        <p:spPr>
          <a:xfrm>
            <a:off x="7763774" y="3429000"/>
            <a:ext cx="977660" cy="8054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Content Placeholder 2">
            <a:extLst>
              <a:ext uri="{FF2B5EF4-FFF2-40B4-BE49-F238E27FC236}">
                <a16:creationId xmlns:a16="http://schemas.microsoft.com/office/drawing/2014/main" id="{8611E531-02B7-AC90-E8F8-8E0D49CC1F59}"/>
              </a:ext>
            </a:extLst>
          </p:cNvPr>
          <p:cNvSpPr txBox="1">
            <a:spLocks/>
          </p:cNvSpPr>
          <p:nvPr/>
        </p:nvSpPr>
        <p:spPr>
          <a:xfrm>
            <a:off x="4996543" y="3246934"/>
            <a:ext cx="2818796" cy="282899"/>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49262" lvl="1" indent="0">
              <a:buNone/>
            </a:pPr>
            <a:r>
              <a:rPr lang="en-MY" sz="1000" dirty="0"/>
              <a:t>Re-perf zone E12/13, 1,979.17 – 1,994.17m</a:t>
            </a:r>
          </a:p>
        </p:txBody>
      </p:sp>
    </p:spTree>
    <p:extLst>
      <p:ext uri="{BB962C8B-B14F-4D97-AF65-F5344CB8AC3E}">
        <p14:creationId xmlns:p14="http://schemas.microsoft.com/office/powerpoint/2010/main" val="301005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CTU LAYOUT AT DULANG BRAVO</a:t>
            </a:r>
          </a:p>
        </p:txBody>
      </p:sp>
      <p:pic>
        <p:nvPicPr>
          <p:cNvPr id="4" name="Picture 3">
            <a:extLst>
              <a:ext uri="{FF2B5EF4-FFF2-40B4-BE49-F238E27FC236}">
                <a16:creationId xmlns:a16="http://schemas.microsoft.com/office/drawing/2014/main" id="{E598109C-D5AA-78A7-6558-50FF689B5B1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23248" y="953193"/>
            <a:ext cx="7714218" cy="5585051"/>
          </a:xfrm>
          <a:prstGeom prst="rect">
            <a:avLst/>
          </a:prstGeom>
          <a:noFill/>
          <a:ln>
            <a:noFill/>
          </a:ln>
        </p:spPr>
      </p:pic>
    </p:spTree>
    <p:extLst>
      <p:ext uri="{BB962C8B-B14F-4D97-AF65-F5344CB8AC3E}">
        <p14:creationId xmlns:p14="http://schemas.microsoft.com/office/powerpoint/2010/main" val="1146874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7041D6-C250-A92B-722E-DD07909BB8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879" y="1135584"/>
            <a:ext cx="10974514" cy="4948693"/>
          </a:xfrm>
          <a:prstGeom prst="rect">
            <a:avLst/>
          </a:prstGeom>
        </p:spPr>
      </p:pic>
      <p:sp>
        <p:nvSpPr>
          <p:cNvPr id="6" name="Title 1">
            <a:extLst>
              <a:ext uri="{FF2B5EF4-FFF2-40B4-BE49-F238E27FC236}">
                <a16:creationId xmlns:a16="http://schemas.microsoft.com/office/drawing/2014/main" id="{AB41AF18-DFBF-1D22-5D97-39C8FB39225B}"/>
              </a:ext>
            </a:extLst>
          </p:cNvPr>
          <p:cNvSpPr txBox="1">
            <a:spLocks/>
          </p:cNvSpPr>
          <p:nvPr/>
        </p:nvSpPr>
        <p:spPr>
          <a:xfrm>
            <a:off x="2172927" y="-91170"/>
            <a:ext cx="987546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sz="4000" dirty="0"/>
              <a:t>CTU LAYOUT AT DULANG BRAVO</a:t>
            </a:r>
          </a:p>
        </p:txBody>
      </p:sp>
    </p:spTree>
    <p:extLst>
      <p:ext uri="{BB962C8B-B14F-4D97-AF65-F5344CB8AC3E}">
        <p14:creationId xmlns:p14="http://schemas.microsoft.com/office/powerpoint/2010/main" val="459048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CTU RIG-UP SCHEMATIC</a:t>
            </a:r>
          </a:p>
        </p:txBody>
      </p:sp>
      <p:pic>
        <p:nvPicPr>
          <p:cNvPr id="3" name="Picture 2">
            <a:extLst>
              <a:ext uri="{FF2B5EF4-FFF2-40B4-BE49-F238E27FC236}">
                <a16:creationId xmlns:a16="http://schemas.microsoft.com/office/drawing/2014/main" id="{190D0F93-A6FD-623B-D810-7D446E0C325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63" t="1108" r="532" b="6651"/>
          <a:stretch/>
        </p:blipFill>
        <p:spPr bwMode="auto">
          <a:xfrm>
            <a:off x="1925074" y="902676"/>
            <a:ext cx="9015443" cy="5720862"/>
          </a:xfrm>
          <a:prstGeom prst="rect">
            <a:avLst/>
          </a:prstGeom>
          <a:noFill/>
          <a:ln>
            <a:noFill/>
          </a:ln>
        </p:spPr>
      </p:pic>
    </p:spTree>
    <p:extLst>
      <p:ext uri="{BB962C8B-B14F-4D97-AF65-F5344CB8AC3E}">
        <p14:creationId xmlns:p14="http://schemas.microsoft.com/office/powerpoint/2010/main" val="4122567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sz="4000" dirty="0"/>
              <a:t>Operation Summary</a:t>
            </a:r>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8</a:t>
            </a:fld>
            <a:endParaRPr lang="en-MY"/>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629956738"/>
              </p:ext>
            </p:extLst>
          </p:nvPr>
        </p:nvGraphicFramePr>
        <p:xfrm>
          <a:off x="1838825" y="1162240"/>
          <a:ext cx="9561866" cy="2218155"/>
        </p:xfrm>
        <a:graphic>
          <a:graphicData uri="http://schemas.openxmlformats.org/drawingml/2006/table">
            <a:tbl>
              <a:tblPr firstRow="1" firstCol="1" lastRow="1" lastCol="1" bandRow="1" bandCol="1"/>
              <a:tblGrid>
                <a:gridCol w="963780">
                  <a:extLst>
                    <a:ext uri="{9D8B030D-6E8A-4147-A177-3AD203B41FA5}">
                      <a16:colId xmlns:a16="http://schemas.microsoft.com/office/drawing/2014/main" val="20000"/>
                    </a:ext>
                  </a:extLst>
                </a:gridCol>
                <a:gridCol w="2368727">
                  <a:extLst>
                    <a:ext uri="{9D8B030D-6E8A-4147-A177-3AD203B41FA5}">
                      <a16:colId xmlns:a16="http://schemas.microsoft.com/office/drawing/2014/main" val="20001"/>
                    </a:ext>
                  </a:extLst>
                </a:gridCol>
                <a:gridCol w="6229359">
                  <a:extLst>
                    <a:ext uri="{9D8B030D-6E8A-4147-A177-3AD203B41FA5}">
                      <a16:colId xmlns:a16="http://schemas.microsoft.com/office/drawing/2014/main" val="20002"/>
                    </a:ext>
                  </a:extLst>
                </a:gridCol>
              </a:tblGrid>
              <a:tr h="438393">
                <a:tc>
                  <a:txBody>
                    <a:bodyPr/>
                    <a:lstStyle/>
                    <a:p>
                      <a:pPr marL="0" marR="0" algn="ctr">
                        <a:lnSpc>
                          <a:spcPct val="106000"/>
                        </a:lnSpc>
                        <a:spcBef>
                          <a:spcPts val="600"/>
                        </a:spcBef>
                        <a:spcAft>
                          <a:spcPts val="600"/>
                        </a:spcAft>
                      </a:pPr>
                      <a:r>
                        <a:rPr lang="en-US" sz="1400" b="1" i="1" kern="1200" dirty="0">
                          <a:solidFill>
                            <a:srgbClr val="000000"/>
                          </a:solidFill>
                          <a:effectLst/>
                          <a:latin typeface="+mn-lt"/>
                          <a:ea typeface="Times New Roman"/>
                        </a:rPr>
                        <a:t>Item</a:t>
                      </a:r>
                      <a:endParaRPr lang="en-US" sz="1400" dirty="0">
                        <a:effectLst/>
                        <a:latin typeface="+mn-lt"/>
                        <a:ea typeface="Calibri"/>
                      </a:endParaRPr>
                    </a:p>
                  </a:txBody>
                  <a:tcPr marL="68580" marR="6858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marL="0" marR="0" algn="ctr">
                        <a:lnSpc>
                          <a:spcPct val="106000"/>
                        </a:lnSpc>
                        <a:spcBef>
                          <a:spcPts val="600"/>
                        </a:spcBef>
                        <a:spcAft>
                          <a:spcPts val="600"/>
                        </a:spcAft>
                      </a:pPr>
                      <a:r>
                        <a:rPr lang="en-US" sz="1400" b="1" i="1" kern="1200" dirty="0">
                          <a:solidFill>
                            <a:srgbClr val="000000"/>
                          </a:solidFill>
                          <a:effectLst/>
                          <a:latin typeface="+mn-lt"/>
                          <a:ea typeface="Times New Roman"/>
                        </a:rPr>
                        <a:t>Job Description</a:t>
                      </a:r>
                      <a:endParaRPr lang="en-US" sz="1400" dirty="0">
                        <a:effectLst/>
                        <a:latin typeface="+mn-lt"/>
                        <a:ea typeface="Calibri"/>
                      </a:endParaRPr>
                    </a:p>
                  </a:txBody>
                  <a:tcPr marL="68580" marR="6858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marL="0" marR="0" algn="ctr">
                        <a:lnSpc>
                          <a:spcPct val="106000"/>
                        </a:lnSpc>
                        <a:spcBef>
                          <a:spcPts val="600"/>
                        </a:spcBef>
                        <a:spcAft>
                          <a:spcPts val="600"/>
                        </a:spcAft>
                      </a:pPr>
                      <a:r>
                        <a:rPr lang="en-US" sz="1400" b="1" i="1" kern="1200" dirty="0">
                          <a:solidFill>
                            <a:srgbClr val="000000"/>
                          </a:solidFill>
                          <a:effectLst/>
                          <a:latin typeface="+mn-lt"/>
                          <a:ea typeface="Times New Roman"/>
                        </a:rPr>
                        <a:t>Remark</a:t>
                      </a:r>
                      <a:endParaRPr lang="en-US" sz="1400" dirty="0">
                        <a:effectLst/>
                        <a:latin typeface="+mn-lt"/>
                        <a:ea typeface="Calibri"/>
                      </a:endParaRPr>
                    </a:p>
                  </a:txBody>
                  <a:tcPr marL="68580" marR="6858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889881">
                <a:tc>
                  <a:txBody>
                    <a:bodyPr/>
                    <a:lstStyle/>
                    <a:p>
                      <a:pPr marL="0" marR="0" algn="ctr">
                        <a:lnSpc>
                          <a:spcPct val="106000"/>
                        </a:lnSpc>
                        <a:spcBef>
                          <a:spcPts val="600"/>
                        </a:spcBef>
                        <a:spcAft>
                          <a:spcPts val="600"/>
                        </a:spcAft>
                      </a:pPr>
                      <a:r>
                        <a:rPr lang="en-US" sz="1400" kern="1200" dirty="0">
                          <a:solidFill>
                            <a:srgbClr val="000000"/>
                          </a:solidFill>
                          <a:effectLst/>
                          <a:latin typeface="+mn-lt"/>
                          <a:ea typeface="Calibri"/>
                        </a:rPr>
                        <a:t>A</a:t>
                      </a:r>
                      <a:endParaRPr lang="en-US" sz="1400" dirty="0">
                        <a:effectLst/>
                        <a:latin typeface="+mn-lt"/>
                        <a:ea typeface="Calibri"/>
                      </a:endParaRPr>
                    </a:p>
                  </a:txBody>
                  <a:tcPr marL="68580" marR="68580"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06000"/>
                        </a:lnSpc>
                        <a:spcBef>
                          <a:spcPts val="600"/>
                        </a:spcBef>
                        <a:spcAft>
                          <a:spcPts val="600"/>
                        </a:spcAft>
                      </a:pPr>
                      <a:r>
                        <a:rPr lang="en-US" sz="1400" kern="1200" dirty="0">
                          <a:solidFill>
                            <a:srgbClr val="000000"/>
                          </a:solidFill>
                          <a:effectLst/>
                          <a:latin typeface="+mn-lt"/>
                          <a:ea typeface="Times New Roman"/>
                        </a:rPr>
                        <a:t>Coiled Tubing Operation</a:t>
                      </a:r>
                      <a:endParaRPr lang="en-US" sz="1400" dirty="0">
                        <a:effectLst/>
                        <a:latin typeface="+mn-lt"/>
                        <a:ea typeface="Calibri"/>
                      </a:endParaRPr>
                    </a:p>
                  </a:txBody>
                  <a:tcPr marL="68580" marR="68580"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lvl="0" indent="-342900">
                        <a:lnSpc>
                          <a:spcPct val="107000"/>
                        </a:lnSpc>
                        <a:spcBef>
                          <a:spcPts val="600"/>
                        </a:spcBef>
                        <a:spcAft>
                          <a:spcPts val="600"/>
                        </a:spcAft>
                        <a:buFont typeface="+mj-lt"/>
                        <a:buAutoNum type="arabicPeriod"/>
                      </a:pPr>
                      <a:r>
                        <a:rPr lang="en-MY" sz="1400" dirty="0">
                          <a:effectLst/>
                          <a:latin typeface="+mn-lt"/>
                          <a:ea typeface="Calibri"/>
                        </a:rPr>
                        <a:t>Run#1: Sand clean out using </a:t>
                      </a:r>
                      <a:r>
                        <a:rPr lang="en-MY" sz="1400" dirty="0" err="1">
                          <a:effectLst/>
                          <a:latin typeface="+mn-lt"/>
                          <a:ea typeface="Calibri"/>
                        </a:rPr>
                        <a:t>SpinCat</a:t>
                      </a:r>
                      <a:r>
                        <a:rPr lang="en-MY" sz="1400" dirty="0">
                          <a:effectLst/>
                          <a:latin typeface="+mn-lt"/>
                          <a:ea typeface="Calibri"/>
                        </a:rPr>
                        <a:t> nozzle until top of cement retainer 2,004m-MDTHF</a:t>
                      </a:r>
                    </a:p>
                  </a:txBody>
                  <a:tcPr marL="68580" marR="68580"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889881">
                <a:tc>
                  <a:txBody>
                    <a:bodyPr/>
                    <a:lstStyle/>
                    <a:p>
                      <a:pPr marL="0" marR="0" algn="ctr">
                        <a:lnSpc>
                          <a:spcPct val="106000"/>
                        </a:lnSpc>
                        <a:spcBef>
                          <a:spcPts val="600"/>
                        </a:spcBef>
                        <a:spcAft>
                          <a:spcPts val="600"/>
                        </a:spcAft>
                      </a:pPr>
                      <a:r>
                        <a:rPr lang="en-US" sz="1400" dirty="0">
                          <a:effectLst/>
                          <a:latin typeface="+mn-lt"/>
                          <a:ea typeface="Calibri"/>
                        </a:rPr>
                        <a:t>B</a:t>
                      </a:r>
                    </a:p>
                  </a:txBody>
                  <a:tcPr marL="68580" marR="68580"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106000"/>
                        </a:lnSpc>
                        <a:spcBef>
                          <a:spcPts val="600"/>
                        </a:spcBef>
                        <a:spcAft>
                          <a:spcPts val="600"/>
                        </a:spcAft>
                      </a:pPr>
                      <a:r>
                        <a:rPr lang="en-US" sz="1400" dirty="0">
                          <a:effectLst/>
                          <a:latin typeface="+mn-lt"/>
                          <a:ea typeface="Calibri"/>
                        </a:rPr>
                        <a:t>Slickline</a:t>
                      </a:r>
                    </a:p>
                  </a:txBody>
                  <a:tcPr marL="68580" marR="68580"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lvl="0" indent="-342900">
                        <a:lnSpc>
                          <a:spcPct val="107000"/>
                        </a:lnSpc>
                        <a:spcBef>
                          <a:spcPts val="600"/>
                        </a:spcBef>
                        <a:spcAft>
                          <a:spcPts val="600"/>
                        </a:spcAft>
                        <a:buFont typeface="+mj-lt"/>
                        <a:buAutoNum type="arabicPeriod"/>
                      </a:pPr>
                      <a:r>
                        <a:rPr lang="en-US" sz="1400" dirty="0">
                          <a:effectLst/>
                          <a:latin typeface="+mn-lt"/>
                          <a:ea typeface="Calibri"/>
                        </a:rPr>
                        <a:t>Tubing clearance check until cement retainer</a:t>
                      </a:r>
                    </a:p>
                  </a:txBody>
                  <a:tcPr marL="68580" marR="68580"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97198358"/>
                  </a:ext>
                </a:extLst>
              </a:tr>
            </a:tbl>
          </a:graphicData>
        </a:graphic>
      </p:graphicFrame>
    </p:spTree>
    <p:extLst>
      <p:ext uri="{BB962C8B-B14F-4D97-AF65-F5344CB8AC3E}">
        <p14:creationId xmlns:p14="http://schemas.microsoft.com/office/powerpoint/2010/main" val="4123681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9</a:t>
            </a:fld>
            <a:endParaRPr lang="en-MY"/>
          </a:p>
        </p:txBody>
      </p:sp>
      <p:sp>
        <p:nvSpPr>
          <p:cNvPr id="14" name="Content Placeholder 2">
            <a:extLst>
              <a:ext uri="{FF2B5EF4-FFF2-40B4-BE49-F238E27FC236}">
                <a16:creationId xmlns:a16="http://schemas.microsoft.com/office/drawing/2014/main" id="{61F8ACE6-60BF-D960-364C-A444F46544B5}"/>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CT RIH &amp; POOH until top of cement retainer (0.3 bpm 300 scfm)</a:t>
            </a: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3" name="Picture 2">
            <a:extLst>
              <a:ext uri="{FF2B5EF4-FFF2-40B4-BE49-F238E27FC236}">
                <a16:creationId xmlns:a16="http://schemas.microsoft.com/office/drawing/2014/main" id="{68AC06CA-27D2-E6A8-097D-6BF139834D67}"/>
              </a:ext>
            </a:extLst>
          </p:cNvPr>
          <p:cNvPicPr>
            <a:picLocks noChangeAspect="1"/>
          </p:cNvPicPr>
          <p:nvPr/>
        </p:nvPicPr>
        <p:blipFill>
          <a:blip r:embed="rId2"/>
          <a:stretch>
            <a:fillRect/>
          </a:stretch>
        </p:blipFill>
        <p:spPr>
          <a:xfrm>
            <a:off x="2016405" y="1557093"/>
            <a:ext cx="8278380" cy="4143953"/>
          </a:xfrm>
          <a:prstGeom prst="rect">
            <a:avLst/>
          </a:prstGeom>
        </p:spPr>
      </p:pic>
    </p:spTree>
    <p:extLst>
      <p:ext uri="{BB962C8B-B14F-4D97-AF65-F5344CB8AC3E}">
        <p14:creationId xmlns:p14="http://schemas.microsoft.com/office/powerpoint/2010/main" val="1320151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10</a:t>
            </a:fld>
            <a:endParaRPr lang="en-MY"/>
          </a:p>
        </p:txBody>
      </p:sp>
      <p:sp>
        <p:nvSpPr>
          <p:cNvPr id="3" name="Content Placeholder 2">
            <a:extLst>
              <a:ext uri="{FF2B5EF4-FFF2-40B4-BE49-F238E27FC236}">
                <a16:creationId xmlns:a16="http://schemas.microsoft.com/office/drawing/2014/main" id="{1591B23E-F336-FDD1-8849-FEE5512D2323}"/>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CT RIH &amp; POOH Until CR</a:t>
            </a: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7" name="Picture 6">
            <a:extLst>
              <a:ext uri="{FF2B5EF4-FFF2-40B4-BE49-F238E27FC236}">
                <a16:creationId xmlns:a16="http://schemas.microsoft.com/office/drawing/2014/main" id="{74ACDC81-8BD4-63B8-5A02-02A789CC2EAA}"/>
              </a:ext>
            </a:extLst>
          </p:cNvPr>
          <p:cNvPicPr>
            <a:picLocks noChangeAspect="1"/>
          </p:cNvPicPr>
          <p:nvPr/>
        </p:nvPicPr>
        <p:blipFill rotWithShape="1">
          <a:blip r:embed="rId2"/>
          <a:srcRect t="1" r="3525" b="-1179"/>
          <a:stretch/>
        </p:blipFill>
        <p:spPr>
          <a:xfrm>
            <a:off x="1704362" y="1385602"/>
            <a:ext cx="8473679" cy="4134981"/>
          </a:xfrm>
          <a:prstGeom prst="rect">
            <a:avLst/>
          </a:prstGeom>
        </p:spPr>
      </p:pic>
    </p:spTree>
    <p:extLst>
      <p:ext uri="{BB962C8B-B14F-4D97-AF65-F5344CB8AC3E}">
        <p14:creationId xmlns:p14="http://schemas.microsoft.com/office/powerpoint/2010/main" val="1908382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11</a:t>
            </a:fld>
            <a:endParaRPr lang="en-MY"/>
          </a:p>
        </p:txBody>
      </p:sp>
      <p:sp>
        <p:nvSpPr>
          <p:cNvPr id="7" name="Content Placeholder 2">
            <a:extLst>
              <a:ext uri="{FF2B5EF4-FFF2-40B4-BE49-F238E27FC236}">
                <a16:creationId xmlns:a16="http://schemas.microsoft.com/office/drawing/2014/main" id="{A0E4FF9E-4BF5-DE21-B34B-1CF29A0C2AE1}"/>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Maximum Pick-up Limit at CR</a:t>
            </a: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3" name="Picture 2">
            <a:extLst>
              <a:ext uri="{FF2B5EF4-FFF2-40B4-BE49-F238E27FC236}">
                <a16:creationId xmlns:a16="http://schemas.microsoft.com/office/drawing/2014/main" id="{FA8465A8-D36C-A748-F850-9EB14C6EEC0E}"/>
              </a:ext>
            </a:extLst>
          </p:cNvPr>
          <p:cNvPicPr>
            <a:picLocks noChangeAspect="1"/>
          </p:cNvPicPr>
          <p:nvPr/>
        </p:nvPicPr>
        <p:blipFill>
          <a:blip r:embed="rId2"/>
          <a:stretch>
            <a:fillRect/>
          </a:stretch>
        </p:blipFill>
        <p:spPr>
          <a:xfrm>
            <a:off x="2018731" y="1580892"/>
            <a:ext cx="8154538" cy="3696216"/>
          </a:xfrm>
          <a:prstGeom prst="rect">
            <a:avLst/>
          </a:prstGeom>
        </p:spPr>
      </p:pic>
    </p:spTree>
    <p:extLst>
      <p:ext uri="{BB962C8B-B14F-4D97-AF65-F5344CB8AC3E}">
        <p14:creationId xmlns:p14="http://schemas.microsoft.com/office/powerpoint/2010/main" val="3739454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12</a:t>
            </a:fld>
            <a:endParaRPr lang="en-MY"/>
          </a:p>
        </p:txBody>
      </p:sp>
      <p:sp>
        <p:nvSpPr>
          <p:cNvPr id="7" name="Content Placeholder 2">
            <a:extLst>
              <a:ext uri="{FF2B5EF4-FFF2-40B4-BE49-F238E27FC236}">
                <a16:creationId xmlns:a16="http://schemas.microsoft.com/office/drawing/2014/main" id="{EBE712CF-5F60-E57D-D773-80450146D5A8}"/>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Maximum Set Down Limit at </a:t>
            </a:r>
            <a:r>
              <a:rPr lang="en-MY" sz="2000" b="1" u="sng" dirty="0">
                <a:ea typeface="Verdana" pitchFamily="34" charset="0"/>
              </a:rPr>
              <a:t>CR</a:t>
            </a: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5" name="Picture 4">
            <a:extLst>
              <a:ext uri="{FF2B5EF4-FFF2-40B4-BE49-F238E27FC236}">
                <a16:creationId xmlns:a16="http://schemas.microsoft.com/office/drawing/2014/main" id="{5B09BEAB-E9FB-B2CA-0074-FFCBE0B178FC}"/>
              </a:ext>
            </a:extLst>
          </p:cNvPr>
          <p:cNvPicPr>
            <a:picLocks noChangeAspect="1"/>
          </p:cNvPicPr>
          <p:nvPr/>
        </p:nvPicPr>
        <p:blipFill>
          <a:blip r:embed="rId2"/>
          <a:stretch>
            <a:fillRect/>
          </a:stretch>
        </p:blipFill>
        <p:spPr>
          <a:xfrm>
            <a:off x="1990344" y="1576128"/>
            <a:ext cx="8101951" cy="3756447"/>
          </a:xfrm>
          <a:prstGeom prst="rect">
            <a:avLst/>
          </a:prstGeom>
        </p:spPr>
      </p:pic>
    </p:spTree>
    <p:extLst>
      <p:ext uri="{BB962C8B-B14F-4D97-AF65-F5344CB8AC3E}">
        <p14:creationId xmlns:p14="http://schemas.microsoft.com/office/powerpoint/2010/main" val="3836788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CT RUN#1 – SCO TILL CEMENT RETAINER</a:t>
            </a:r>
          </a:p>
        </p:txBody>
      </p:sp>
      <p:sp>
        <p:nvSpPr>
          <p:cNvPr id="3" name="Content Placeholder 2">
            <a:extLst>
              <a:ext uri="{FF2B5EF4-FFF2-40B4-BE49-F238E27FC236}">
                <a16:creationId xmlns:a16="http://schemas.microsoft.com/office/drawing/2014/main" id="{07D186EB-1D67-43D7-AC6C-9C28768A4E0A}"/>
              </a:ext>
            </a:extLst>
          </p:cNvPr>
          <p:cNvSpPr>
            <a:spLocks noGrp="1"/>
          </p:cNvSpPr>
          <p:nvPr>
            <p:ph idx="1"/>
          </p:nvPr>
        </p:nvSpPr>
        <p:spPr>
          <a:xfrm>
            <a:off x="1179509" y="902654"/>
            <a:ext cx="10800000" cy="5955345"/>
          </a:xfrm>
        </p:spPr>
        <p:txBody>
          <a:bodyPr>
            <a:normAutofit/>
          </a:bodyPr>
          <a:lstStyle/>
          <a:p>
            <a:pPr marL="0" indent="0">
              <a:buNone/>
            </a:pPr>
            <a:r>
              <a:rPr lang="en-US" sz="1200" b="1" u="sng" dirty="0">
                <a:ea typeface="Verdana" pitchFamily="34" charset="0"/>
              </a:rPr>
              <a:t>CT Run#1 – SCO until top of cement retainer (1-11/16 BHA Configuration)</a:t>
            </a:r>
            <a:endParaRPr lang="en-US" sz="1200" dirty="0">
              <a:ea typeface="Verdana" pitchFamily="34" charset="0"/>
            </a:endParaRPr>
          </a:p>
          <a:p>
            <a:pPr marL="800100" lvl="1" indent="-342900">
              <a:lnSpc>
                <a:spcPct val="150000"/>
              </a:lnSpc>
              <a:spcAft>
                <a:spcPts val="600"/>
              </a:spcAft>
            </a:pPr>
            <a:endParaRPr lang="en-US" sz="1200" dirty="0">
              <a:ea typeface="Verdana" pitchFamily="34" charset="0"/>
            </a:endParaRP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13</a:t>
            </a:fld>
            <a:endParaRPr lang="en-MY"/>
          </a:p>
        </p:txBody>
      </p:sp>
      <p:pic>
        <p:nvPicPr>
          <p:cNvPr id="2" name="Picture 1">
            <a:extLst>
              <a:ext uri="{FF2B5EF4-FFF2-40B4-BE49-F238E27FC236}">
                <a16:creationId xmlns:a16="http://schemas.microsoft.com/office/drawing/2014/main" id="{D12AE478-9DE0-1AE0-8536-E017BAE5C38D}"/>
              </a:ext>
            </a:extLst>
          </p:cNvPr>
          <p:cNvPicPr>
            <a:picLocks noChangeAspect="1"/>
          </p:cNvPicPr>
          <p:nvPr/>
        </p:nvPicPr>
        <p:blipFill rotWithShape="1">
          <a:blip r:embed="rId4"/>
          <a:srcRect r="184" b="7548"/>
          <a:stretch/>
        </p:blipFill>
        <p:spPr>
          <a:xfrm>
            <a:off x="1605548" y="1216648"/>
            <a:ext cx="3850707" cy="5334877"/>
          </a:xfrm>
          <a:prstGeom prst="rect">
            <a:avLst/>
          </a:prstGeom>
        </p:spPr>
      </p:pic>
      <p:pic>
        <p:nvPicPr>
          <p:cNvPr id="7" name="Picture 6">
            <a:extLst>
              <a:ext uri="{FF2B5EF4-FFF2-40B4-BE49-F238E27FC236}">
                <a16:creationId xmlns:a16="http://schemas.microsoft.com/office/drawing/2014/main" id="{D1C93AEF-6215-BD33-2076-F6FCE1BF43A1}"/>
              </a:ext>
            </a:extLst>
          </p:cNvPr>
          <p:cNvPicPr>
            <a:picLocks noChangeAspect="1"/>
          </p:cNvPicPr>
          <p:nvPr/>
        </p:nvPicPr>
        <p:blipFill>
          <a:blip r:embed="rId5"/>
          <a:stretch>
            <a:fillRect/>
          </a:stretch>
        </p:blipFill>
        <p:spPr>
          <a:xfrm>
            <a:off x="5882294" y="2100293"/>
            <a:ext cx="1091262" cy="454430"/>
          </a:xfrm>
          <a:prstGeom prst="rect">
            <a:avLst/>
          </a:prstGeom>
        </p:spPr>
      </p:pic>
      <p:cxnSp>
        <p:nvCxnSpPr>
          <p:cNvPr id="9" name="Straight Arrow Connector 8">
            <a:extLst>
              <a:ext uri="{FF2B5EF4-FFF2-40B4-BE49-F238E27FC236}">
                <a16:creationId xmlns:a16="http://schemas.microsoft.com/office/drawing/2014/main" id="{2C426ABB-9DE7-55AF-4CA7-F5B84E85355D}"/>
              </a:ext>
            </a:extLst>
          </p:cNvPr>
          <p:cNvCxnSpPr>
            <a:cxnSpLocks/>
            <a:endCxn id="7" idx="1"/>
          </p:cNvCxnSpPr>
          <p:nvPr/>
        </p:nvCxnSpPr>
        <p:spPr>
          <a:xfrm flipV="1">
            <a:off x="5456255" y="2327508"/>
            <a:ext cx="426039" cy="4558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C91DE2BE-D409-C747-0417-C444F4725AE9}"/>
              </a:ext>
            </a:extLst>
          </p:cNvPr>
          <p:cNvPicPr>
            <a:picLocks noChangeAspect="1"/>
          </p:cNvPicPr>
          <p:nvPr/>
        </p:nvPicPr>
        <p:blipFill>
          <a:blip r:embed="rId6"/>
          <a:stretch>
            <a:fillRect/>
          </a:stretch>
        </p:blipFill>
        <p:spPr>
          <a:xfrm>
            <a:off x="5882295" y="3028254"/>
            <a:ext cx="2869820" cy="891667"/>
          </a:xfrm>
          <a:prstGeom prst="rect">
            <a:avLst/>
          </a:prstGeom>
        </p:spPr>
      </p:pic>
      <p:cxnSp>
        <p:nvCxnSpPr>
          <p:cNvPr id="13" name="Straight Arrow Connector 12">
            <a:extLst>
              <a:ext uri="{FF2B5EF4-FFF2-40B4-BE49-F238E27FC236}">
                <a16:creationId xmlns:a16="http://schemas.microsoft.com/office/drawing/2014/main" id="{512D5177-1608-B158-1967-E087AED87582}"/>
              </a:ext>
            </a:extLst>
          </p:cNvPr>
          <p:cNvCxnSpPr>
            <a:cxnSpLocks/>
          </p:cNvCxnSpPr>
          <p:nvPr/>
        </p:nvCxnSpPr>
        <p:spPr>
          <a:xfrm>
            <a:off x="5456255" y="3136306"/>
            <a:ext cx="551739" cy="1007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57D92ABC-38F9-CCC8-08F7-F44033AAA6C0}"/>
              </a:ext>
            </a:extLst>
          </p:cNvPr>
          <p:cNvPicPr>
            <a:picLocks noChangeAspect="1"/>
          </p:cNvPicPr>
          <p:nvPr/>
        </p:nvPicPr>
        <p:blipFill>
          <a:blip r:embed="rId7"/>
          <a:stretch>
            <a:fillRect/>
          </a:stretch>
        </p:blipFill>
        <p:spPr>
          <a:xfrm>
            <a:off x="6007994" y="4237839"/>
            <a:ext cx="2638966" cy="744324"/>
          </a:xfrm>
          <a:prstGeom prst="rect">
            <a:avLst/>
          </a:prstGeom>
        </p:spPr>
      </p:pic>
      <p:cxnSp>
        <p:nvCxnSpPr>
          <p:cNvPr id="19" name="Straight Arrow Connector 18">
            <a:extLst>
              <a:ext uri="{FF2B5EF4-FFF2-40B4-BE49-F238E27FC236}">
                <a16:creationId xmlns:a16="http://schemas.microsoft.com/office/drawing/2014/main" id="{0D20B7F4-1A31-3496-6D66-AECE3C8AF23D}"/>
              </a:ext>
            </a:extLst>
          </p:cNvPr>
          <p:cNvCxnSpPr>
            <a:cxnSpLocks/>
          </p:cNvCxnSpPr>
          <p:nvPr/>
        </p:nvCxnSpPr>
        <p:spPr>
          <a:xfrm>
            <a:off x="5455795" y="4323725"/>
            <a:ext cx="552199" cy="539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C7AA484E-4FAC-A9AD-E5BB-9EFCF2445F5D}"/>
              </a:ext>
            </a:extLst>
          </p:cNvPr>
          <p:cNvPicPr>
            <a:picLocks noChangeAspect="1"/>
          </p:cNvPicPr>
          <p:nvPr/>
        </p:nvPicPr>
        <p:blipFill>
          <a:blip r:embed="rId8"/>
          <a:stretch>
            <a:fillRect/>
          </a:stretch>
        </p:blipFill>
        <p:spPr>
          <a:xfrm rot="385344">
            <a:off x="6030974" y="5785856"/>
            <a:ext cx="1355729" cy="361179"/>
          </a:xfrm>
          <a:prstGeom prst="rect">
            <a:avLst/>
          </a:prstGeom>
        </p:spPr>
      </p:pic>
      <p:cxnSp>
        <p:nvCxnSpPr>
          <p:cNvPr id="26" name="Straight Arrow Connector 25">
            <a:extLst>
              <a:ext uri="{FF2B5EF4-FFF2-40B4-BE49-F238E27FC236}">
                <a16:creationId xmlns:a16="http://schemas.microsoft.com/office/drawing/2014/main" id="{10C1A1FE-FAA1-B25C-6745-9D78186A8368}"/>
              </a:ext>
            </a:extLst>
          </p:cNvPr>
          <p:cNvCxnSpPr>
            <a:cxnSpLocks/>
            <a:endCxn id="23" idx="1"/>
          </p:cNvCxnSpPr>
          <p:nvPr/>
        </p:nvCxnSpPr>
        <p:spPr>
          <a:xfrm flipV="1">
            <a:off x="5466836" y="5890622"/>
            <a:ext cx="568392" cy="1512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8" name="WhatsApp Video 2024-05-08 at 17.35.36">
            <a:hlinkClick r:id="" action="ppaction://media"/>
            <a:extLst>
              <a:ext uri="{FF2B5EF4-FFF2-40B4-BE49-F238E27FC236}">
                <a16:creationId xmlns:a16="http://schemas.microsoft.com/office/drawing/2014/main" id="{614D8976-043C-68F8-A1BE-58D9B9E78597}"/>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9072999" y="1305462"/>
            <a:ext cx="2664222" cy="4736394"/>
          </a:xfrm>
          <a:prstGeom prst="rect">
            <a:avLst/>
          </a:prstGeom>
        </p:spPr>
      </p:pic>
    </p:spTree>
    <p:extLst>
      <p:ext uri="{BB962C8B-B14F-4D97-AF65-F5344CB8AC3E}">
        <p14:creationId xmlns:p14="http://schemas.microsoft.com/office/powerpoint/2010/main" val="416686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65"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8"/>
                </p:tgtEl>
              </p:cMediaNode>
            </p:video>
            <p:seq concurrent="1" nextAc="seek">
              <p:cTn id="8" restart="whenNotActive" fill="hold" evtFilter="cancelBubble" nodeType="interactiveSeq">
                <p:stCondLst>
                  <p:cond evt="onClick" delay="0">
                    <p:tgtEl>
                      <p:spTgt spid="2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8"/>
                                        </p:tgtEl>
                                      </p:cBhvr>
                                    </p:cmd>
                                  </p:childTnLst>
                                </p:cTn>
                              </p:par>
                            </p:childTnLst>
                          </p:cTn>
                        </p:par>
                      </p:childTnLst>
                    </p:cTn>
                  </p:par>
                </p:childTnLst>
              </p:cTn>
              <p:nextCondLst>
                <p:cond evt="onClick" delay="0">
                  <p:tgtEl>
                    <p:spTgt spid="2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CT RUN#1 – SCO TILL CEMENT RETAINER</a:t>
            </a:r>
          </a:p>
        </p:txBody>
      </p:sp>
      <p:sp>
        <p:nvSpPr>
          <p:cNvPr id="3" name="Content Placeholder 2">
            <a:extLst>
              <a:ext uri="{FF2B5EF4-FFF2-40B4-BE49-F238E27FC236}">
                <a16:creationId xmlns:a16="http://schemas.microsoft.com/office/drawing/2014/main" id="{07D186EB-1D67-43D7-AC6C-9C28768A4E0A}"/>
              </a:ext>
            </a:extLst>
          </p:cNvPr>
          <p:cNvSpPr>
            <a:spLocks noGrp="1"/>
          </p:cNvSpPr>
          <p:nvPr>
            <p:ph idx="1"/>
          </p:nvPr>
        </p:nvSpPr>
        <p:spPr>
          <a:xfrm>
            <a:off x="1179509" y="902654"/>
            <a:ext cx="10800000" cy="5955345"/>
          </a:xfrm>
        </p:spPr>
        <p:txBody>
          <a:bodyPr>
            <a:normAutofit/>
          </a:bodyPr>
          <a:lstStyle/>
          <a:p>
            <a:pPr marL="0" indent="0">
              <a:buNone/>
            </a:pPr>
            <a:r>
              <a:rPr lang="en-US" sz="1200" b="1" u="sng" dirty="0">
                <a:ea typeface="Verdana" pitchFamily="34" charset="0"/>
              </a:rPr>
              <a:t>CT Run#1 – SCO until top of Cement retainer </a:t>
            </a:r>
          </a:p>
          <a:p>
            <a:pPr marL="800100" lvl="1" indent="-342900">
              <a:lnSpc>
                <a:spcPct val="150000"/>
              </a:lnSpc>
              <a:spcAft>
                <a:spcPts val="600"/>
              </a:spcAft>
            </a:pPr>
            <a:r>
              <a:rPr lang="en-US" sz="1200" dirty="0"/>
              <a:t>Rig up Coiled Tubing Equipment, Pumping &amp; Surface Flowback equipment on DLG-B03L</a:t>
            </a:r>
          </a:p>
          <a:p>
            <a:pPr marL="800100" lvl="1" indent="-342900">
              <a:lnSpc>
                <a:spcPct val="150000"/>
              </a:lnSpc>
              <a:spcAft>
                <a:spcPts val="600"/>
              </a:spcAft>
            </a:pPr>
            <a:r>
              <a:rPr lang="en-MY" sz="1200" dirty="0"/>
              <a:t>Make up </a:t>
            </a:r>
            <a:r>
              <a:rPr lang="en-MY" sz="1200" dirty="0" err="1"/>
              <a:t>SpinCAT</a:t>
            </a:r>
            <a:r>
              <a:rPr lang="en-MY" sz="1200" dirty="0"/>
              <a:t> nozzle BHA ,</a:t>
            </a:r>
            <a:r>
              <a:rPr lang="en-US" sz="1200" dirty="0"/>
              <a:t>Pressure test Treating iron and CT Stack up. </a:t>
            </a:r>
            <a:r>
              <a:rPr lang="en-US" sz="1200" b="1" dirty="0"/>
              <a:t>(1-11/16” BHA configuration)</a:t>
            </a:r>
          </a:p>
          <a:p>
            <a:pPr marL="800100" lvl="1" indent="-342900">
              <a:lnSpc>
                <a:spcPct val="150000"/>
              </a:lnSpc>
              <a:spcAft>
                <a:spcPts val="600"/>
              </a:spcAft>
            </a:pPr>
            <a:r>
              <a:rPr lang="en-US" sz="1200" dirty="0">
                <a:ea typeface="Verdana" pitchFamily="34" charset="0"/>
              </a:rPr>
              <a:t>RIH CT into production string while pumping idle rate till slickline hard tag depth (or 10m below slickline HUD area), soft tag twice HUD (if no tag, pick-up to slickline HUD area before proceed as per below</a:t>
            </a:r>
          </a:p>
          <a:p>
            <a:pPr marL="800100" lvl="1" indent="-342900">
              <a:lnSpc>
                <a:spcPct val="150000"/>
              </a:lnSpc>
              <a:spcAft>
                <a:spcPts val="600"/>
              </a:spcAft>
            </a:pPr>
            <a:r>
              <a:rPr lang="en-US" sz="1200" dirty="0">
                <a:ea typeface="Verdana" pitchFamily="34" charset="0"/>
              </a:rPr>
              <a:t>Mix 10 </a:t>
            </a:r>
            <a:r>
              <a:rPr lang="en-US" sz="1200" dirty="0" err="1">
                <a:ea typeface="Verdana" pitchFamily="34" charset="0"/>
              </a:rPr>
              <a:t>bbls</a:t>
            </a:r>
            <a:r>
              <a:rPr lang="en-US" sz="1200" dirty="0">
                <a:ea typeface="Verdana" pitchFamily="34" charset="0"/>
              </a:rPr>
              <a:t> 15% HCl, soak 5 </a:t>
            </a:r>
            <a:r>
              <a:rPr lang="en-US" sz="1200" dirty="0" err="1">
                <a:ea typeface="Verdana" pitchFamily="34" charset="0"/>
              </a:rPr>
              <a:t>bbls</a:t>
            </a:r>
            <a:r>
              <a:rPr lang="en-US" sz="1200" dirty="0">
                <a:ea typeface="Verdana" pitchFamily="34" charset="0"/>
              </a:rPr>
              <a:t> 15% HCl for 2 hours. Upon complete soaking, RIH at last HUD/Slickline HUD and jetting remaining 5 </a:t>
            </a:r>
            <a:r>
              <a:rPr lang="en-US" sz="1200" dirty="0" err="1">
                <a:ea typeface="Verdana" pitchFamily="34" charset="0"/>
              </a:rPr>
              <a:t>bbls</a:t>
            </a:r>
            <a:r>
              <a:rPr lang="en-US" sz="1200" dirty="0">
                <a:ea typeface="Verdana" pitchFamily="34" charset="0"/>
              </a:rPr>
              <a:t> 15% HCl. Once complete jetting, circulate acid out and neutralize at surface. </a:t>
            </a:r>
          </a:p>
          <a:p>
            <a:pPr marL="800100" lvl="1" indent="-342900">
              <a:lnSpc>
                <a:spcPct val="150000"/>
              </a:lnSpc>
              <a:spcAft>
                <a:spcPts val="600"/>
              </a:spcAft>
            </a:pPr>
            <a:r>
              <a:rPr lang="en-US" sz="1200" dirty="0">
                <a:ea typeface="Verdana" pitchFamily="34" charset="0"/>
              </a:rPr>
              <a:t>Attempt to penetrate 2-3 ft below HUD, if unable to pass through, high jetting with TSW. If able to pass through, pick-up BHA 10m above and establish circulation using circulation rate from CIRCA simulation (0.3 bpm 300 scfm).</a:t>
            </a:r>
          </a:p>
          <a:p>
            <a:pPr marL="800100" lvl="1" indent="-342900">
              <a:lnSpc>
                <a:spcPct val="150000"/>
              </a:lnSpc>
              <a:spcAft>
                <a:spcPts val="600"/>
              </a:spcAft>
            </a:pPr>
            <a:r>
              <a:rPr lang="en-US" sz="1200" dirty="0">
                <a:ea typeface="Verdana" pitchFamily="34" charset="0"/>
              </a:rPr>
              <a:t>In the event of encounter waxy return at surface, spot 3 drum of </a:t>
            </a:r>
            <a:r>
              <a:rPr lang="en-US" sz="1200" dirty="0" err="1">
                <a:ea typeface="Verdana" pitchFamily="34" charset="0"/>
              </a:rPr>
              <a:t>waxclean</a:t>
            </a:r>
            <a:r>
              <a:rPr lang="en-US" sz="1200" dirty="0">
                <a:ea typeface="Verdana" pitchFamily="34" charset="0"/>
              </a:rPr>
              <a:t> and soak for 2 hour while pick-up at safe depth. (Proceed with this step before soaking 15% HCl).</a:t>
            </a:r>
          </a:p>
          <a:p>
            <a:pPr marL="800100" lvl="1" indent="-342900">
              <a:lnSpc>
                <a:spcPct val="150000"/>
              </a:lnSpc>
              <a:spcAft>
                <a:spcPts val="600"/>
              </a:spcAft>
            </a:pPr>
            <a:r>
              <a:rPr lang="en-US" sz="1200" dirty="0">
                <a:ea typeface="Verdana" pitchFamily="34" charset="0"/>
              </a:rPr>
              <a:t>Once return establish at surface, perform leak rate test and calculate volume losses to reservoir.</a:t>
            </a:r>
          </a:p>
          <a:p>
            <a:pPr marL="800100" lvl="1" indent="-342900">
              <a:lnSpc>
                <a:spcPct val="150000"/>
              </a:lnSpc>
              <a:spcAft>
                <a:spcPts val="600"/>
              </a:spcAft>
            </a:pPr>
            <a:r>
              <a:rPr lang="en-US" sz="1200" dirty="0">
                <a:ea typeface="Verdana" pitchFamily="34" charset="0"/>
              </a:rPr>
              <a:t>Proceed penetrate until cement retainer depth at 2,004m, in the event unable to penetrate, repeat step 4.</a:t>
            </a:r>
          </a:p>
          <a:p>
            <a:pPr marL="800100" lvl="1" indent="-342900">
              <a:lnSpc>
                <a:spcPct val="150000"/>
              </a:lnSpc>
              <a:spcAft>
                <a:spcPts val="600"/>
              </a:spcAft>
            </a:pPr>
            <a:r>
              <a:rPr lang="en-US" sz="1200" dirty="0">
                <a:ea typeface="Verdana" pitchFamily="34" charset="0"/>
              </a:rPr>
              <a:t>Once at CR depth, pick up 4 m and above CR pump 20 </a:t>
            </a:r>
            <a:r>
              <a:rPr lang="en-US" sz="1200" dirty="0" err="1">
                <a:ea typeface="Verdana" pitchFamily="34" charset="0"/>
              </a:rPr>
              <a:t>bbls</a:t>
            </a:r>
            <a:r>
              <a:rPr lang="en-US" sz="1200" dirty="0">
                <a:ea typeface="Verdana" pitchFamily="34" charset="0"/>
              </a:rPr>
              <a:t> of gels follow with 3 hour circulation. After complete CBU, wiper trip at rate 10 ft/m until depth 1,000m.</a:t>
            </a:r>
          </a:p>
          <a:p>
            <a:pPr marL="800100" lvl="1" indent="-342900">
              <a:lnSpc>
                <a:spcPct val="150000"/>
              </a:lnSpc>
              <a:spcAft>
                <a:spcPts val="600"/>
              </a:spcAft>
            </a:pPr>
            <a:r>
              <a:rPr lang="en-US" sz="1200" dirty="0">
                <a:ea typeface="Verdana" pitchFamily="34" charset="0"/>
              </a:rPr>
              <a:t>Once at surface, handover to slickline for TCC.</a:t>
            </a:r>
          </a:p>
          <a:p>
            <a:pPr marL="800100" lvl="1" indent="-342900">
              <a:lnSpc>
                <a:spcPct val="150000"/>
              </a:lnSpc>
              <a:spcAft>
                <a:spcPts val="600"/>
              </a:spcAft>
            </a:pPr>
            <a:endParaRPr lang="en-US" sz="1200" dirty="0">
              <a:ea typeface="Verdana" pitchFamily="34" charset="0"/>
            </a:endParaRP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14</a:t>
            </a:fld>
            <a:endParaRPr lang="en-MY"/>
          </a:p>
        </p:txBody>
      </p:sp>
    </p:spTree>
    <p:extLst>
      <p:ext uri="{BB962C8B-B14F-4D97-AF65-F5344CB8AC3E}">
        <p14:creationId xmlns:p14="http://schemas.microsoft.com/office/powerpoint/2010/main" val="3227887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DFC6F5B-9E71-6315-E2CC-8837B8C4CD37}"/>
              </a:ext>
            </a:extLst>
          </p:cNvPr>
          <p:cNvSpPr>
            <a:spLocks noGrp="1"/>
          </p:cNvSpPr>
          <p:nvPr>
            <p:ph idx="1"/>
          </p:nvPr>
        </p:nvSpPr>
        <p:spPr>
          <a:xfrm>
            <a:off x="1179509" y="874945"/>
            <a:ext cx="10800000" cy="5760000"/>
          </a:xfrm>
        </p:spPr>
        <p:txBody>
          <a:bodyPr>
            <a:normAutofit/>
          </a:bodyPr>
          <a:lstStyle/>
          <a:p>
            <a:pPr marL="0" indent="0">
              <a:buNone/>
            </a:pPr>
            <a:r>
              <a:rPr lang="en-US" sz="2000" b="1" u="sng" dirty="0">
                <a:ea typeface="Verdana" pitchFamily="34" charset="0"/>
              </a:rPr>
              <a:t>CT Run#1 – SCO until top of Cement retainer(cont.)</a:t>
            </a:r>
          </a:p>
          <a:p>
            <a:pPr marL="720000" lvl="2" indent="-269875" algn="just">
              <a:buFont typeface="+mj-lt"/>
              <a:buAutoNum type="arabicPeriod"/>
            </a:pPr>
            <a:endParaRPr lang="en-MY" dirty="0">
              <a:ea typeface="Verdana" pitchFamily="34" charset="0"/>
            </a:endParaRPr>
          </a:p>
          <a:p>
            <a:pPr marL="720000" lvl="2" indent="-269875" algn="just">
              <a:buFont typeface="+mj-lt"/>
              <a:buAutoNum type="arabicPeriod"/>
            </a:pPr>
            <a:endParaRPr lang="en-MY" dirty="0">
              <a:ea typeface="Verdana" pitchFamily="34" charset="0"/>
            </a:endParaRPr>
          </a:p>
          <a:p>
            <a:pPr marL="720000" lvl="2" indent="-269875" algn="just">
              <a:buFont typeface="+mj-lt"/>
              <a:buAutoNum type="arabicPeriod"/>
            </a:pPr>
            <a:endParaRPr lang="en-MY" dirty="0">
              <a:ea typeface="Verdana" pitchFamily="34" charset="0"/>
            </a:endParaRPr>
          </a:p>
          <a:p>
            <a:pPr marL="720000" lvl="2" indent="-269875" algn="just">
              <a:buFont typeface="+mj-lt"/>
              <a:buAutoNum type="arabicPeriod"/>
            </a:pPr>
            <a:endParaRPr lang="en-MY" dirty="0">
              <a:ea typeface="Verdana" pitchFamily="34" charset="0"/>
            </a:endParaRPr>
          </a:p>
          <a:p>
            <a:pPr marL="720000" lvl="2" indent="-269875" algn="just">
              <a:buFont typeface="+mj-lt"/>
              <a:buAutoNum type="arabicPeriod"/>
            </a:pPr>
            <a:endParaRPr lang="en-MY" dirty="0">
              <a:ea typeface="Verdana" pitchFamily="34" charset="0"/>
            </a:endParaRPr>
          </a:p>
          <a:p>
            <a:pPr marL="720000" lvl="2" indent="-269875" algn="just">
              <a:buFont typeface="+mj-lt"/>
              <a:buAutoNum type="arabicPeriod"/>
            </a:pPr>
            <a:endParaRPr lang="en-MY" dirty="0">
              <a:ea typeface="Verdana" pitchFamily="34" charset="0"/>
            </a:endParaRPr>
          </a:p>
          <a:p>
            <a:pPr marL="720000" lvl="2" indent="-269875" algn="just">
              <a:buFont typeface="+mj-lt"/>
              <a:buAutoNum type="arabicPeriod"/>
            </a:pPr>
            <a:endParaRPr lang="en-MY" dirty="0">
              <a:ea typeface="Verdana" pitchFamily="34" charset="0"/>
            </a:endParaRPr>
          </a:p>
          <a:p>
            <a:pPr marL="907325" lvl="2" indent="-457200" algn="just">
              <a:buFont typeface="+mj-lt"/>
              <a:buAutoNum type="arabicPeriod" startAt="7"/>
            </a:pPr>
            <a:endParaRPr lang="en-MY" dirty="0">
              <a:ea typeface="Verdana" pitchFamily="34" charset="0"/>
            </a:endParaRPr>
          </a:p>
        </p:txBody>
      </p:sp>
      <p:sp>
        <p:nvSpPr>
          <p:cNvPr id="4" name="Slide Number Placeholder 3">
            <a:extLst>
              <a:ext uri="{FF2B5EF4-FFF2-40B4-BE49-F238E27FC236}">
                <a16:creationId xmlns:a16="http://schemas.microsoft.com/office/drawing/2014/main" id="{9B08352D-0348-1AFE-E780-593C9E52052B}"/>
              </a:ext>
            </a:extLst>
          </p:cNvPr>
          <p:cNvSpPr>
            <a:spLocks noGrp="1"/>
          </p:cNvSpPr>
          <p:nvPr>
            <p:ph type="sldNum" sz="quarter" idx="12"/>
          </p:nvPr>
        </p:nvSpPr>
        <p:spPr/>
        <p:txBody>
          <a:bodyPr/>
          <a:lstStyle/>
          <a:p>
            <a:fld id="{7067DC33-8416-46B9-BFB5-95A4BBC5BE18}" type="slidenum">
              <a:rPr lang="en-MY" smtClean="0"/>
              <a:pPr/>
              <a:t>15</a:t>
            </a:fld>
            <a:endParaRPr lang="en-MY" dirty="0"/>
          </a:p>
        </p:txBody>
      </p:sp>
      <p:sp>
        <p:nvSpPr>
          <p:cNvPr id="3" name="Title 1">
            <a:extLst>
              <a:ext uri="{FF2B5EF4-FFF2-40B4-BE49-F238E27FC236}">
                <a16:creationId xmlns:a16="http://schemas.microsoft.com/office/drawing/2014/main" id="{FF7C4188-EA92-55AB-F34F-8561B962421C}"/>
              </a:ext>
            </a:extLst>
          </p:cNvPr>
          <p:cNvSpPr>
            <a:spLocks noGrp="1"/>
          </p:cNvSpPr>
          <p:nvPr>
            <p:ph type="title"/>
          </p:nvPr>
        </p:nvSpPr>
        <p:spPr>
          <a:xfrm>
            <a:off x="2002550" y="136525"/>
            <a:ext cx="10078557" cy="737554"/>
          </a:xfrm>
        </p:spPr>
        <p:txBody>
          <a:bodyPr/>
          <a:lstStyle/>
          <a:p>
            <a:r>
              <a:rPr lang="en-MY" sz="4000" dirty="0"/>
              <a:t>CT RUN#1 – SCO TILL CEMENT RETAINER</a:t>
            </a:r>
          </a:p>
        </p:txBody>
      </p:sp>
      <p:graphicFrame>
        <p:nvGraphicFramePr>
          <p:cNvPr id="5" name="Table 4">
            <a:extLst>
              <a:ext uri="{FF2B5EF4-FFF2-40B4-BE49-F238E27FC236}">
                <a16:creationId xmlns:a16="http://schemas.microsoft.com/office/drawing/2014/main" id="{3034ED9A-6981-6B75-CEA4-956B5281EEE5}"/>
              </a:ext>
            </a:extLst>
          </p:cNvPr>
          <p:cNvGraphicFramePr>
            <a:graphicFrameLocks noGrp="1"/>
          </p:cNvGraphicFramePr>
          <p:nvPr>
            <p:extLst>
              <p:ext uri="{D42A27DB-BD31-4B8C-83A1-F6EECF244321}">
                <p14:modId xmlns:p14="http://schemas.microsoft.com/office/powerpoint/2010/main" val="3809523585"/>
              </p:ext>
            </p:extLst>
          </p:nvPr>
        </p:nvGraphicFramePr>
        <p:xfrm>
          <a:off x="1879598" y="1417907"/>
          <a:ext cx="8864805" cy="2594182"/>
        </p:xfrm>
        <a:graphic>
          <a:graphicData uri="http://schemas.openxmlformats.org/drawingml/2006/table">
            <a:tbl>
              <a:tblPr/>
              <a:tblGrid>
                <a:gridCol w="279306">
                  <a:extLst>
                    <a:ext uri="{9D8B030D-6E8A-4147-A177-3AD203B41FA5}">
                      <a16:colId xmlns:a16="http://schemas.microsoft.com/office/drawing/2014/main" val="2385968514"/>
                    </a:ext>
                  </a:extLst>
                </a:gridCol>
                <a:gridCol w="1361619">
                  <a:extLst>
                    <a:ext uri="{9D8B030D-6E8A-4147-A177-3AD203B41FA5}">
                      <a16:colId xmlns:a16="http://schemas.microsoft.com/office/drawing/2014/main" val="3497372670"/>
                    </a:ext>
                  </a:extLst>
                </a:gridCol>
                <a:gridCol w="799832">
                  <a:extLst>
                    <a:ext uri="{9D8B030D-6E8A-4147-A177-3AD203B41FA5}">
                      <a16:colId xmlns:a16="http://schemas.microsoft.com/office/drawing/2014/main" val="1223887653"/>
                    </a:ext>
                  </a:extLst>
                </a:gridCol>
                <a:gridCol w="609396">
                  <a:extLst>
                    <a:ext uri="{9D8B030D-6E8A-4147-A177-3AD203B41FA5}">
                      <a16:colId xmlns:a16="http://schemas.microsoft.com/office/drawing/2014/main" val="2483616531"/>
                    </a:ext>
                  </a:extLst>
                </a:gridCol>
                <a:gridCol w="609396">
                  <a:extLst>
                    <a:ext uri="{9D8B030D-6E8A-4147-A177-3AD203B41FA5}">
                      <a16:colId xmlns:a16="http://schemas.microsoft.com/office/drawing/2014/main" val="3831354133"/>
                    </a:ext>
                  </a:extLst>
                </a:gridCol>
                <a:gridCol w="812528">
                  <a:extLst>
                    <a:ext uri="{9D8B030D-6E8A-4147-A177-3AD203B41FA5}">
                      <a16:colId xmlns:a16="http://schemas.microsoft.com/office/drawing/2014/main" val="2855834900"/>
                    </a:ext>
                  </a:extLst>
                </a:gridCol>
                <a:gridCol w="799832">
                  <a:extLst>
                    <a:ext uri="{9D8B030D-6E8A-4147-A177-3AD203B41FA5}">
                      <a16:colId xmlns:a16="http://schemas.microsoft.com/office/drawing/2014/main" val="230655366"/>
                    </a:ext>
                  </a:extLst>
                </a:gridCol>
                <a:gridCol w="698266">
                  <a:extLst>
                    <a:ext uri="{9D8B030D-6E8A-4147-A177-3AD203B41FA5}">
                      <a16:colId xmlns:a16="http://schemas.microsoft.com/office/drawing/2014/main" val="502325382"/>
                    </a:ext>
                  </a:extLst>
                </a:gridCol>
                <a:gridCol w="1333053">
                  <a:extLst>
                    <a:ext uri="{9D8B030D-6E8A-4147-A177-3AD203B41FA5}">
                      <a16:colId xmlns:a16="http://schemas.microsoft.com/office/drawing/2014/main" val="2552557309"/>
                    </a:ext>
                  </a:extLst>
                </a:gridCol>
                <a:gridCol w="1561577">
                  <a:extLst>
                    <a:ext uri="{9D8B030D-6E8A-4147-A177-3AD203B41FA5}">
                      <a16:colId xmlns:a16="http://schemas.microsoft.com/office/drawing/2014/main" val="3391981906"/>
                    </a:ext>
                  </a:extLst>
                </a:gridCol>
              </a:tblGrid>
              <a:tr h="381000">
                <a:tc rowSpan="2">
                  <a:txBody>
                    <a:bodyPr/>
                    <a:lstStyle/>
                    <a:p>
                      <a:pPr algn="ctr" fontAlgn="ctr"/>
                      <a:r>
                        <a:rPr lang="en-MY" sz="1000" b="0" i="0" u="none" strike="noStrike">
                          <a:solidFill>
                            <a:srgbClr val="000000"/>
                          </a:solidFill>
                          <a:effectLst/>
                          <a:latin typeface="Calibri" panose="020F0502020204030204" pitchFamily="34" charset="0"/>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rowSpan="2">
                  <a:txBody>
                    <a:bodyPr/>
                    <a:lstStyle/>
                    <a:p>
                      <a:pPr algn="ctr" fontAlgn="ctr"/>
                      <a:r>
                        <a:rPr lang="en-MY" sz="1000" b="0" i="0" u="none" strike="noStrike" dirty="0">
                          <a:solidFill>
                            <a:srgbClr val="000000"/>
                          </a:solidFill>
                          <a:effectLst/>
                          <a:latin typeface="Calibri" panose="020F0502020204030204" pitchFamily="34" charset="0"/>
                        </a:rPr>
                        <a:t>Stage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rowSpan="2">
                  <a:txBody>
                    <a:bodyPr/>
                    <a:lstStyle/>
                    <a:p>
                      <a:pPr algn="ctr" fontAlgn="ctr"/>
                      <a:r>
                        <a:rPr lang="en-MY" sz="1000" b="0" i="0" u="none" strike="noStrike">
                          <a:solidFill>
                            <a:srgbClr val="000000"/>
                          </a:solidFill>
                          <a:effectLst/>
                          <a:latin typeface="Calibri" panose="020F0502020204030204" pitchFamily="34" charset="0"/>
                        </a:rPr>
                        <a:t>Fluid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Liquid Rate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Volume Pumped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dirty="0">
                          <a:solidFill>
                            <a:srgbClr val="000000"/>
                          </a:solidFill>
                          <a:effectLst/>
                          <a:latin typeface="Calibri" panose="020F0502020204030204" pitchFamily="34" charset="0"/>
                        </a:rPr>
                        <a:t>N2 Rate</a:t>
                      </a:r>
                      <a:br>
                        <a:rPr lang="en-MY" sz="1000" b="0" i="0" u="none" strike="noStrike" dirty="0">
                          <a:solidFill>
                            <a:srgbClr val="000000"/>
                          </a:solidFill>
                          <a:effectLst/>
                          <a:latin typeface="Calibri" panose="020F0502020204030204" pitchFamily="34" charset="0"/>
                        </a:rPr>
                      </a:br>
                      <a:endParaRPr lang="en-MY" sz="1000" b="0"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CT Speed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Duration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Depth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rowSpan="2">
                  <a:txBody>
                    <a:bodyPr/>
                    <a:lstStyle/>
                    <a:p>
                      <a:pPr algn="ctr" fontAlgn="ctr"/>
                      <a:r>
                        <a:rPr lang="en-MY" sz="1000" b="0" i="0" u="none" strike="noStrike" dirty="0">
                          <a:solidFill>
                            <a:srgbClr val="000000"/>
                          </a:solidFill>
                          <a:effectLst/>
                          <a:latin typeface="Calibri" panose="020F0502020204030204" pitchFamily="34" charset="0"/>
                        </a:rPr>
                        <a:t>Remark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858654403"/>
                  </a:ext>
                </a:extLst>
              </a:tr>
              <a:tr h="190500">
                <a:tc vMerge="1">
                  <a:txBody>
                    <a:bodyPr/>
                    <a:lstStyle/>
                    <a:p>
                      <a:endParaRPr lang="en-MY"/>
                    </a:p>
                  </a:txBody>
                  <a:tcPr/>
                </a:tc>
                <a:tc vMerge="1">
                  <a:txBody>
                    <a:bodyPr/>
                    <a:lstStyle/>
                    <a:p>
                      <a:endParaRPr lang="en-MY"/>
                    </a:p>
                  </a:txBody>
                  <a:tcPr/>
                </a:tc>
                <a:tc vMerge="1">
                  <a:txBody>
                    <a:bodyPr/>
                    <a:lstStyle/>
                    <a:p>
                      <a:endParaRPr lang="en-MY"/>
                    </a:p>
                  </a:txBody>
                  <a:tcPr/>
                </a:tc>
                <a:tc>
                  <a:txBody>
                    <a:bodyPr/>
                    <a:lstStyle/>
                    <a:p>
                      <a:pPr algn="ctr" fontAlgn="ctr"/>
                      <a:r>
                        <a:rPr lang="en-MY" sz="1000" b="0" i="0" u="none" strike="noStrike">
                          <a:solidFill>
                            <a:srgbClr val="000000"/>
                          </a:solidFill>
                          <a:effectLst/>
                          <a:latin typeface="Calibri" panose="020F0502020204030204" pitchFamily="34" charset="0"/>
                        </a:rPr>
                        <a:t>BPM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BBL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SCFM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ft/min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Minute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n-MY" sz="1000" b="0" i="0" u="none" strike="noStrike">
                          <a:solidFill>
                            <a:srgbClr val="000000"/>
                          </a:solidFill>
                          <a:effectLst/>
                          <a:latin typeface="Calibri" panose="020F0502020204030204" pitchFamily="34" charset="0"/>
                        </a:rPr>
                        <a:t>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vMerge="1">
                  <a:txBody>
                    <a:bodyPr/>
                    <a:lstStyle/>
                    <a:p>
                      <a:endParaRPr lang="en-MY"/>
                    </a:p>
                  </a:txBody>
                  <a:tcPr/>
                </a:tc>
                <a:extLst>
                  <a:ext uri="{0D108BD9-81ED-4DB2-BD59-A6C34878D82A}">
                    <a16:rowId xmlns:a16="http://schemas.microsoft.com/office/drawing/2014/main" val="1448696601"/>
                  </a:ext>
                </a:extLst>
              </a:tr>
              <a:tr h="381000">
                <a:tc>
                  <a:txBody>
                    <a:bodyPr/>
                    <a:lstStyle/>
                    <a:p>
                      <a:pPr algn="ctr" fontAlgn="ctr"/>
                      <a:r>
                        <a:rPr lang="en-MY" sz="10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US" sz="1000" b="0" i="0" u="none" strike="noStrike">
                          <a:solidFill>
                            <a:srgbClr val="000000"/>
                          </a:solidFill>
                          <a:effectLst/>
                          <a:latin typeface="Calibri" panose="020F0502020204030204" pitchFamily="34" charset="0"/>
                        </a:rPr>
                        <a:t>CT at 10m above HUD</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TIW</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MY" sz="1000" b="0" i="0" u="none" strike="noStrike" dirty="0">
                          <a:solidFill>
                            <a:srgbClr val="000000"/>
                          </a:solidFill>
                          <a:effectLst/>
                          <a:latin typeface="Calibri" panose="020F0502020204030204" pitchFamily="34" charset="0"/>
                        </a:rPr>
                        <a:t>0.3</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300</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0</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0</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10m above HUD</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Establish return on surface</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extLst>
                  <a:ext uri="{0D108BD9-81ED-4DB2-BD59-A6C34878D82A}">
                    <a16:rowId xmlns:a16="http://schemas.microsoft.com/office/drawing/2014/main" val="4205701694"/>
                  </a:ext>
                </a:extLst>
              </a:tr>
              <a:tr h="381000">
                <a:tc>
                  <a:txBody>
                    <a:bodyPr/>
                    <a:lstStyle/>
                    <a:p>
                      <a:pPr algn="ctr" fontAlgn="ctr"/>
                      <a:r>
                        <a:rPr lang="en-MY" sz="1000" b="0" i="0" u="none" strike="noStrike">
                          <a:solidFill>
                            <a:srgbClr val="000000"/>
                          </a:solidFill>
                          <a:effectLst/>
                          <a:latin typeface="Calibri" panose="020F0502020204030204" pitchFamily="34" charset="0"/>
                        </a:rPr>
                        <a:t>2</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Penetrating HUD/Fill</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TIW</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0.3 – 1.0</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300</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5</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6</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HUD + 10m</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tc>
                  <a:txBody>
                    <a:bodyPr/>
                    <a:lstStyle/>
                    <a:p>
                      <a:pPr algn="ctr" fontAlgn="ctr"/>
                      <a:r>
                        <a:rPr lang="en-US" sz="1000" b="0" i="0" u="none" strike="noStrike">
                          <a:solidFill>
                            <a:srgbClr val="000000"/>
                          </a:solidFill>
                          <a:effectLst/>
                          <a:latin typeface="Calibri" panose="020F0502020204030204" pitchFamily="34" charset="0"/>
                        </a:rPr>
                        <a:t>Monitor return &amp; coil weight on surface</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6350" cap="flat" cmpd="sng" algn="ctr">
                      <a:solidFill>
                        <a:srgbClr val="00B050"/>
                      </a:solidFill>
                      <a:prstDash val="solid"/>
                      <a:round/>
                      <a:headEnd type="none" w="med" len="med"/>
                      <a:tailEnd type="none" w="med" len="med"/>
                    </a:lnB>
                  </a:tcPr>
                </a:tc>
                <a:extLst>
                  <a:ext uri="{0D108BD9-81ED-4DB2-BD59-A6C34878D82A}">
                    <a16:rowId xmlns:a16="http://schemas.microsoft.com/office/drawing/2014/main" val="403145618"/>
                  </a:ext>
                </a:extLst>
              </a:tr>
              <a:tr h="381000">
                <a:tc>
                  <a:txBody>
                    <a:bodyPr/>
                    <a:lstStyle/>
                    <a:p>
                      <a:pPr algn="ctr" fontAlgn="ctr"/>
                      <a:r>
                        <a:rPr lang="en-MY" sz="1000" b="0" i="0" u="none" strike="noStrike" dirty="0">
                          <a:solidFill>
                            <a:srgbClr val="000000"/>
                          </a:solidFill>
                          <a:effectLst/>
                          <a:latin typeface="Calibri" panose="020F0502020204030204" pitchFamily="34" charset="0"/>
                        </a:rPr>
                        <a:t>3</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Circulate</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D801 Gel</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0.3</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5.0</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300</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0</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17</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Stationary CT</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Calibri" panose="020F0502020204030204" pitchFamily="34" charset="0"/>
                        </a:rPr>
                        <a:t>Provide suspension to the fill and lift to surface</a:t>
                      </a:r>
                    </a:p>
                  </a:txBody>
                  <a:tcPr marL="9525" marR="9525" marT="9525" marB="0" anchor="ctr">
                    <a:lnL w="6350" cap="flat" cmpd="sng" algn="ctr">
                      <a:solidFill>
                        <a:srgbClr val="00B050"/>
                      </a:solidFill>
                      <a:prstDash val="solid"/>
                      <a:round/>
                      <a:headEnd type="none" w="med" len="med"/>
                      <a:tailEnd type="none" w="med" len="med"/>
                    </a:lnL>
                    <a:lnR w="6350" cap="flat" cmpd="sng" algn="ctr">
                      <a:solidFill>
                        <a:srgbClr val="00B050"/>
                      </a:solidFill>
                      <a:prstDash val="solid"/>
                      <a:round/>
                      <a:headEnd type="none" w="med" len="med"/>
                      <a:tailEnd type="none" w="med" len="med"/>
                    </a:lnR>
                    <a:lnT w="635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extLst>
                  <a:ext uri="{0D108BD9-81ED-4DB2-BD59-A6C34878D82A}">
                    <a16:rowId xmlns:a16="http://schemas.microsoft.com/office/drawing/2014/main" val="556889934"/>
                  </a:ext>
                </a:extLst>
              </a:tr>
              <a:tr h="255270">
                <a:tc gridSpan="10">
                  <a:txBody>
                    <a:bodyPr/>
                    <a:lstStyle/>
                    <a:p>
                      <a:pPr algn="ctr" fontAlgn="ctr"/>
                      <a:r>
                        <a:rPr lang="en-US" sz="1000" b="0" i="0" u="none" strike="noStrike" dirty="0">
                          <a:solidFill>
                            <a:srgbClr val="000000"/>
                          </a:solidFill>
                          <a:effectLst/>
                          <a:latin typeface="Calibri" panose="020F0502020204030204" pitchFamily="34" charset="0"/>
                        </a:rPr>
                        <a:t>Pull Test 10m, repeat step until reach top of cement retainer </a:t>
                      </a:r>
                      <a:r>
                        <a:rPr lang="en-US" sz="1000" b="1" i="0" u="none" strike="noStrike" dirty="0">
                          <a:solidFill>
                            <a:srgbClr val="000000"/>
                          </a:solidFill>
                          <a:effectLst/>
                          <a:latin typeface="Calibri" panose="020F0502020204030204" pitchFamily="34" charset="0"/>
                        </a:rPr>
                        <a:t>(2,000m / 6,562ft MDTH</a:t>
                      </a:r>
                      <a:r>
                        <a:rPr lang="en-US" sz="1000" b="0" i="0" u="none" strike="noStrike" dirty="0">
                          <a:solidFill>
                            <a:srgbClr val="000000"/>
                          </a:solidFill>
                          <a:effectLst/>
                          <a:latin typeface="Calibri" panose="020F0502020204030204" pitchFamily="34" charset="0"/>
                        </a:rPr>
                        <a:t>F)</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lnL w="12700" cap="flat" cmpd="sng" algn="ctr">
                      <a:solidFill>
                        <a:srgbClr val="00B050"/>
                      </a:solidFill>
                      <a:prstDash val="solid"/>
                      <a:round/>
                      <a:headEnd type="none" w="med" len="med"/>
                      <a:tailEnd type="none" w="med" len="med"/>
                    </a:lnL>
                    <a:lnT w="12700" cap="flat" cmpd="sng" algn="ctr">
                      <a:solidFill>
                        <a:srgbClr val="00B050"/>
                      </a:solidFill>
                      <a:prstDash val="solid"/>
                      <a:round/>
                      <a:headEnd type="none" w="med" len="med"/>
                      <a:tailEnd type="none" w="med" len="med"/>
                    </a:lnT>
                  </a:tcP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extLst>
                  <a:ext uri="{0D108BD9-81ED-4DB2-BD59-A6C34878D82A}">
                    <a16:rowId xmlns:a16="http://schemas.microsoft.com/office/drawing/2014/main" val="689669752"/>
                  </a:ext>
                </a:extLst>
              </a:tr>
              <a:tr h="255270">
                <a:tc>
                  <a:txBody>
                    <a:bodyPr/>
                    <a:lstStyle/>
                    <a:p>
                      <a:pPr algn="ctr" fontAlgn="ctr"/>
                      <a:r>
                        <a:rPr lang="en-MY" sz="1000" b="0" i="0" u="none" strike="noStrike" dirty="0">
                          <a:solidFill>
                            <a:srgbClr val="000000"/>
                          </a:solidFill>
                          <a:effectLst/>
                          <a:latin typeface="Calibri" panose="020F0502020204030204" pitchFamily="34" charset="0"/>
                        </a:rPr>
                        <a:t>4</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Circulate</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D801 Gel</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kumimoji="0" lang="en-MY"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0.3 – 1.0 </a:t>
                      </a:r>
                      <a:endParaRPr lang="en-MY" sz="1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20</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300</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0</a:t>
                      </a:r>
                    </a:p>
                  </a:txBody>
                  <a:tcPr marL="7406" marR="7406" marT="7406"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25</a:t>
                      </a:r>
                    </a:p>
                  </a:txBody>
                  <a:tcPr marL="7406" marR="7406" marT="7406"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Calibri" panose="020F0502020204030204" pitchFamily="34" charset="0"/>
                        </a:rPr>
                        <a:t>Stationary CT at 4m above CR</a:t>
                      </a:r>
                    </a:p>
                  </a:txBody>
                  <a:tcPr marL="7406" marR="7406" marT="7406"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Calibri" panose="020F0502020204030204" pitchFamily="34" charset="0"/>
                        </a:rPr>
                        <a:t>Provide suspension to the fill and lift to surface</a:t>
                      </a:r>
                    </a:p>
                  </a:txBody>
                  <a:tcPr marL="7406" marR="7406" marT="7406"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extLst>
                  <a:ext uri="{0D108BD9-81ED-4DB2-BD59-A6C34878D82A}">
                    <a16:rowId xmlns:a16="http://schemas.microsoft.com/office/drawing/2014/main" val="314377103"/>
                  </a:ext>
                </a:extLst>
              </a:tr>
              <a:tr h="255270">
                <a:tc>
                  <a:txBody>
                    <a:bodyPr/>
                    <a:lstStyle/>
                    <a:p>
                      <a:pPr algn="ctr" fontAlgn="ctr"/>
                      <a:r>
                        <a:rPr lang="en-MY" sz="1000" b="0" i="0" u="none" strike="noStrike" dirty="0">
                          <a:solidFill>
                            <a:srgbClr val="000000"/>
                          </a:solidFill>
                          <a:effectLst/>
                          <a:latin typeface="Calibri" panose="020F0502020204030204" pitchFamily="34" charset="0"/>
                        </a:rPr>
                        <a:t>5</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Circulate</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TIW</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kumimoji="0" lang="en-MY"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0.3</a:t>
                      </a:r>
                      <a:endParaRPr lang="en-MY" sz="1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300</a:t>
                      </a:r>
                    </a:p>
                  </a:txBody>
                  <a:tcPr marL="9525" marR="9525" marT="9525"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a:solidFill>
                            <a:srgbClr val="000000"/>
                          </a:solidFill>
                          <a:effectLst/>
                          <a:latin typeface="Calibri" panose="020F0502020204030204" pitchFamily="34" charset="0"/>
                        </a:rPr>
                        <a:t>0</a:t>
                      </a:r>
                    </a:p>
                  </a:txBody>
                  <a:tcPr marL="7406" marR="7406" marT="7406"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MY" sz="1000" b="0" i="0" u="none" strike="noStrike" dirty="0">
                          <a:solidFill>
                            <a:srgbClr val="000000"/>
                          </a:solidFill>
                          <a:effectLst/>
                          <a:latin typeface="Calibri" panose="020F0502020204030204" pitchFamily="34" charset="0"/>
                        </a:rPr>
                        <a:t>120</a:t>
                      </a:r>
                    </a:p>
                  </a:txBody>
                  <a:tcPr marL="7406" marR="7406" marT="7406"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Calibri" panose="020F0502020204030204" pitchFamily="34" charset="0"/>
                        </a:rPr>
                        <a:t>Stationary CT at 4m above CR</a:t>
                      </a:r>
                    </a:p>
                  </a:txBody>
                  <a:tcPr marL="7406" marR="7406" marT="7406"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Calibri" panose="020F0502020204030204" pitchFamily="34" charset="0"/>
                        </a:rPr>
                        <a:t>Bottom up till for 3 hour</a:t>
                      </a:r>
                    </a:p>
                  </a:txBody>
                  <a:tcPr marL="7406" marR="7406" marT="7406" marB="0" anchor="ctr">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tcPr>
                </a:tc>
                <a:extLst>
                  <a:ext uri="{0D108BD9-81ED-4DB2-BD59-A6C34878D82A}">
                    <a16:rowId xmlns:a16="http://schemas.microsoft.com/office/drawing/2014/main" val="109631766"/>
                  </a:ext>
                </a:extLst>
              </a:tr>
            </a:tbl>
          </a:graphicData>
        </a:graphic>
      </p:graphicFrame>
    </p:spTree>
    <p:extLst>
      <p:ext uri="{BB962C8B-B14F-4D97-AF65-F5344CB8AC3E}">
        <p14:creationId xmlns:p14="http://schemas.microsoft.com/office/powerpoint/2010/main" val="686774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B08352D-0348-1AFE-E780-593C9E52052B}"/>
              </a:ext>
            </a:extLst>
          </p:cNvPr>
          <p:cNvSpPr>
            <a:spLocks noGrp="1"/>
          </p:cNvSpPr>
          <p:nvPr>
            <p:ph type="sldNum" sz="quarter" idx="12"/>
          </p:nvPr>
        </p:nvSpPr>
        <p:spPr/>
        <p:txBody>
          <a:bodyPr/>
          <a:lstStyle/>
          <a:p>
            <a:fld id="{7067DC33-8416-46B9-BFB5-95A4BBC5BE18}" type="slidenum">
              <a:rPr lang="en-MY" smtClean="0"/>
              <a:pPr/>
              <a:t>16</a:t>
            </a:fld>
            <a:endParaRPr lang="en-MY" dirty="0"/>
          </a:p>
        </p:txBody>
      </p:sp>
      <p:sp>
        <p:nvSpPr>
          <p:cNvPr id="3" name="Title 1">
            <a:extLst>
              <a:ext uri="{FF2B5EF4-FFF2-40B4-BE49-F238E27FC236}">
                <a16:creationId xmlns:a16="http://schemas.microsoft.com/office/drawing/2014/main" id="{FF7C4188-EA92-55AB-F34F-8561B962421C}"/>
              </a:ext>
            </a:extLst>
          </p:cNvPr>
          <p:cNvSpPr>
            <a:spLocks noGrp="1"/>
          </p:cNvSpPr>
          <p:nvPr>
            <p:ph type="title"/>
          </p:nvPr>
        </p:nvSpPr>
        <p:spPr>
          <a:xfrm>
            <a:off x="2002550" y="136525"/>
            <a:ext cx="10078557" cy="737554"/>
          </a:xfrm>
        </p:spPr>
        <p:txBody>
          <a:bodyPr/>
          <a:lstStyle/>
          <a:p>
            <a:r>
              <a:rPr lang="en-MY" sz="4000" dirty="0"/>
              <a:t>SAND CLEANOUT PRACTICE</a:t>
            </a:r>
          </a:p>
        </p:txBody>
      </p:sp>
      <p:graphicFrame>
        <p:nvGraphicFramePr>
          <p:cNvPr id="8" name="Table 7">
            <a:extLst>
              <a:ext uri="{FF2B5EF4-FFF2-40B4-BE49-F238E27FC236}">
                <a16:creationId xmlns:a16="http://schemas.microsoft.com/office/drawing/2014/main" id="{182C0A72-FE0A-4124-081A-CBDE9EC8B1E3}"/>
              </a:ext>
            </a:extLst>
          </p:cNvPr>
          <p:cNvGraphicFramePr>
            <a:graphicFrameLocks noGrp="1"/>
          </p:cNvGraphicFramePr>
          <p:nvPr>
            <p:extLst>
              <p:ext uri="{D42A27DB-BD31-4B8C-83A1-F6EECF244321}">
                <p14:modId xmlns:p14="http://schemas.microsoft.com/office/powerpoint/2010/main" val="1963835212"/>
              </p:ext>
            </p:extLst>
          </p:nvPr>
        </p:nvGraphicFramePr>
        <p:xfrm>
          <a:off x="1676532" y="1301556"/>
          <a:ext cx="9217890" cy="2661920"/>
        </p:xfrm>
        <a:graphic>
          <a:graphicData uri="http://schemas.openxmlformats.org/drawingml/2006/table">
            <a:tbl>
              <a:tblPr firstRow="1" bandRow="1">
                <a:tableStyleId>{7DF18680-E054-41AD-8BC1-D1AEF772440D}</a:tableStyleId>
              </a:tblPr>
              <a:tblGrid>
                <a:gridCol w="4608945">
                  <a:extLst>
                    <a:ext uri="{9D8B030D-6E8A-4147-A177-3AD203B41FA5}">
                      <a16:colId xmlns:a16="http://schemas.microsoft.com/office/drawing/2014/main" val="112961662"/>
                    </a:ext>
                  </a:extLst>
                </a:gridCol>
                <a:gridCol w="4608945">
                  <a:extLst>
                    <a:ext uri="{9D8B030D-6E8A-4147-A177-3AD203B41FA5}">
                      <a16:colId xmlns:a16="http://schemas.microsoft.com/office/drawing/2014/main" val="3085382557"/>
                    </a:ext>
                  </a:extLst>
                </a:gridCol>
              </a:tblGrid>
              <a:tr h="370840">
                <a:tc>
                  <a:txBody>
                    <a:bodyPr/>
                    <a:lstStyle/>
                    <a:p>
                      <a:r>
                        <a:rPr lang="en-MY" sz="1200" dirty="0">
                          <a:solidFill>
                            <a:schemeClr val="tx1"/>
                          </a:solidFill>
                          <a:latin typeface="+mj-lt"/>
                        </a:rPr>
                        <a:t>Previous practice</a:t>
                      </a:r>
                    </a:p>
                  </a:txBody>
                  <a:tcPr/>
                </a:tc>
                <a:tc>
                  <a:txBody>
                    <a:bodyPr/>
                    <a:lstStyle/>
                    <a:p>
                      <a:r>
                        <a:rPr lang="en-MY" sz="1200" dirty="0">
                          <a:solidFill>
                            <a:schemeClr val="tx1"/>
                          </a:solidFill>
                          <a:latin typeface="+mj-lt"/>
                        </a:rPr>
                        <a:t>Current practice (improvise)</a:t>
                      </a:r>
                    </a:p>
                  </a:txBody>
                  <a:tcPr/>
                </a:tc>
                <a:extLst>
                  <a:ext uri="{0D108BD9-81ED-4DB2-BD59-A6C34878D82A}">
                    <a16:rowId xmlns:a16="http://schemas.microsoft.com/office/drawing/2014/main" val="3379221999"/>
                  </a:ext>
                </a:extLst>
              </a:tr>
              <a:tr h="370840">
                <a:tc>
                  <a:txBody>
                    <a:bodyPr/>
                    <a:lstStyle/>
                    <a:p>
                      <a:r>
                        <a:rPr lang="en-MY" sz="1200" dirty="0">
                          <a:solidFill>
                            <a:schemeClr val="tx1"/>
                          </a:solidFill>
                          <a:latin typeface="+mj-lt"/>
                        </a:rPr>
                        <a:t>After arrived HUD depth, establish circulation, proceed with clean-out with high jetting rate </a:t>
                      </a:r>
                    </a:p>
                  </a:txBody>
                  <a:tcPr/>
                </a:tc>
                <a:tc>
                  <a:txBody>
                    <a:bodyPr/>
                    <a:lstStyle/>
                    <a:p>
                      <a:r>
                        <a:rPr lang="en-MY" sz="1200" dirty="0">
                          <a:solidFill>
                            <a:schemeClr val="tx1"/>
                          </a:solidFill>
                          <a:latin typeface="+mj-lt"/>
                        </a:rPr>
                        <a:t>After arrived HUD depth, Acid soaking to decomposed potential scale build up at tubing wall to prevent any sand accumulate at tubing wall due to scale at tubular side before proceed with clean-out</a:t>
                      </a:r>
                    </a:p>
                  </a:txBody>
                  <a:tcPr/>
                </a:tc>
                <a:extLst>
                  <a:ext uri="{0D108BD9-81ED-4DB2-BD59-A6C34878D82A}">
                    <a16:rowId xmlns:a16="http://schemas.microsoft.com/office/drawing/2014/main" val="2749126257"/>
                  </a:ext>
                </a:extLst>
              </a:tr>
              <a:tr h="370840">
                <a:tc>
                  <a:txBody>
                    <a:bodyPr/>
                    <a:lstStyle/>
                    <a:p>
                      <a:r>
                        <a:rPr lang="en-MY" sz="1200" dirty="0">
                          <a:solidFill>
                            <a:schemeClr val="tx1"/>
                          </a:solidFill>
                          <a:latin typeface="+mj-lt"/>
                        </a:rPr>
                        <a:t>-</a:t>
                      </a:r>
                    </a:p>
                  </a:txBody>
                  <a:tcPr/>
                </a:tc>
                <a:tc>
                  <a:txBody>
                    <a:bodyPr/>
                    <a:lstStyle/>
                    <a:p>
                      <a:r>
                        <a:rPr lang="en-MY" sz="1200" dirty="0">
                          <a:solidFill>
                            <a:schemeClr val="tx1"/>
                          </a:solidFill>
                          <a:latin typeface="+mj-lt"/>
                        </a:rPr>
                        <a:t>During clean-out, if got abnormality during penetration, stop penetrate and CBU until gel return at surface to evaluate the risk before proceed with penetration,</a:t>
                      </a:r>
                    </a:p>
                  </a:txBody>
                  <a:tcPr/>
                </a:tc>
                <a:extLst>
                  <a:ext uri="{0D108BD9-81ED-4DB2-BD59-A6C34878D82A}">
                    <a16:rowId xmlns:a16="http://schemas.microsoft.com/office/drawing/2014/main" val="471649544"/>
                  </a:ext>
                </a:extLst>
              </a:tr>
              <a:tr h="370840">
                <a:tc>
                  <a:txBody>
                    <a:bodyPr/>
                    <a:lstStyle/>
                    <a:p>
                      <a:r>
                        <a:rPr lang="en-MY" sz="1200" dirty="0">
                          <a:solidFill>
                            <a:schemeClr val="tx1"/>
                          </a:solidFill>
                          <a:latin typeface="+mj-lt"/>
                        </a:rPr>
                        <a:t>Once arrived at Target depth, perform CBU and Wiper Trip to surface.</a:t>
                      </a:r>
                    </a:p>
                  </a:txBody>
                  <a:tcPr/>
                </a:tc>
                <a:tc>
                  <a:txBody>
                    <a:bodyPr/>
                    <a:lstStyle/>
                    <a:p>
                      <a:r>
                        <a:rPr lang="en-MY" sz="1200" dirty="0">
                          <a:solidFill>
                            <a:schemeClr val="tx1"/>
                          </a:solidFill>
                          <a:latin typeface="+mj-lt"/>
                        </a:rPr>
                        <a:t>If long interval of cleanout, before arrived at target depth, partially circulate out the sand first by CBU and Wiper trip to less angle depth before continue to penetrate until TD</a:t>
                      </a:r>
                    </a:p>
                  </a:txBody>
                  <a:tcPr/>
                </a:tc>
                <a:extLst>
                  <a:ext uri="{0D108BD9-81ED-4DB2-BD59-A6C34878D82A}">
                    <a16:rowId xmlns:a16="http://schemas.microsoft.com/office/drawing/2014/main" val="4156403125"/>
                  </a:ext>
                </a:extLst>
              </a:tr>
              <a:tr h="370840">
                <a:tc>
                  <a:txBody>
                    <a:bodyPr/>
                    <a:lstStyle/>
                    <a:p>
                      <a:r>
                        <a:rPr lang="en-MY" sz="1200" dirty="0">
                          <a:solidFill>
                            <a:schemeClr val="tx1"/>
                          </a:solidFill>
                          <a:latin typeface="+mj-lt"/>
                        </a:rPr>
                        <a:t>Higher rate for circulation rate once establish return at surface.</a:t>
                      </a:r>
                    </a:p>
                  </a:txBody>
                  <a:tcPr/>
                </a:tc>
                <a:tc>
                  <a:txBody>
                    <a:bodyPr/>
                    <a:lstStyle/>
                    <a:p>
                      <a:r>
                        <a:rPr lang="en-MY" sz="1200" dirty="0">
                          <a:solidFill>
                            <a:schemeClr val="tx1"/>
                          </a:solidFill>
                          <a:latin typeface="+mj-lt"/>
                        </a:rPr>
                        <a:t>Circulation rate base on CIRCA simulation rate. </a:t>
                      </a:r>
                    </a:p>
                  </a:txBody>
                  <a:tcPr/>
                </a:tc>
                <a:extLst>
                  <a:ext uri="{0D108BD9-81ED-4DB2-BD59-A6C34878D82A}">
                    <a16:rowId xmlns:a16="http://schemas.microsoft.com/office/drawing/2014/main" val="534269411"/>
                  </a:ext>
                </a:extLst>
              </a:tr>
            </a:tbl>
          </a:graphicData>
        </a:graphic>
      </p:graphicFrame>
      <p:sp>
        <p:nvSpPr>
          <p:cNvPr id="9" name="Content Placeholder 2">
            <a:extLst>
              <a:ext uri="{FF2B5EF4-FFF2-40B4-BE49-F238E27FC236}">
                <a16:creationId xmlns:a16="http://schemas.microsoft.com/office/drawing/2014/main" id="{14D25655-CA27-C58D-E0FB-DF7F26C03E87}"/>
              </a:ext>
            </a:extLst>
          </p:cNvPr>
          <p:cNvSpPr>
            <a:spLocks noGrp="1"/>
          </p:cNvSpPr>
          <p:nvPr>
            <p:ph idx="1"/>
          </p:nvPr>
        </p:nvSpPr>
        <p:spPr>
          <a:xfrm>
            <a:off x="1124090" y="4177078"/>
            <a:ext cx="9668601" cy="1965669"/>
          </a:xfrm>
        </p:spPr>
        <p:txBody>
          <a:bodyPr>
            <a:normAutofit/>
          </a:bodyPr>
          <a:lstStyle/>
          <a:p>
            <a:pPr marL="800100" lvl="1" indent="-342900">
              <a:lnSpc>
                <a:spcPct val="150000"/>
              </a:lnSpc>
              <a:spcAft>
                <a:spcPts val="600"/>
              </a:spcAft>
            </a:pPr>
            <a:r>
              <a:rPr lang="en-MY" sz="1200" dirty="0"/>
              <a:t>Current SCO practice been implement since last year from </a:t>
            </a:r>
            <a:r>
              <a:rPr lang="en-MY" sz="1200" dirty="0" err="1"/>
              <a:t>Dulang</a:t>
            </a:r>
            <a:r>
              <a:rPr lang="en-MY" sz="1200" dirty="0"/>
              <a:t> campaign. </a:t>
            </a:r>
            <a:r>
              <a:rPr lang="en-MY" sz="1200" dirty="0">
                <a:ea typeface="Verdana" pitchFamily="34" charset="0"/>
              </a:rPr>
              <a:t>100% success rate so far. However, for acid soaking cleanout been implement starting </a:t>
            </a:r>
            <a:r>
              <a:rPr lang="en-MY" sz="1200" dirty="0" err="1">
                <a:ea typeface="Verdana" pitchFamily="34" charset="0"/>
              </a:rPr>
              <a:t>Dulang</a:t>
            </a:r>
            <a:r>
              <a:rPr lang="en-MY" sz="1200" dirty="0">
                <a:ea typeface="Verdana" pitchFamily="34" charset="0"/>
              </a:rPr>
              <a:t> Delta campaign, Aug 2023</a:t>
            </a:r>
            <a:endParaRPr lang="en-US" sz="1200" dirty="0">
              <a:ea typeface="Verdana" pitchFamily="34" charset="0"/>
            </a:endParaRPr>
          </a:p>
        </p:txBody>
      </p:sp>
    </p:spTree>
    <p:extLst>
      <p:ext uri="{BB962C8B-B14F-4D97-AF65-F5344CB8AC3E}">
        <p14:creationId xmlns:p14="http://schemas.microsoft.com/office/powerpoint/2010/main" val="31563734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4102993" y="3028129"/>
            <a:ext cx="4819102" cy="737554"/>
          </a:xfrm>
        </p:spPr>
        <p:txBody>
          <a:bodyPr/>
          <a:lstStyle/>
          <a:p>
            <a:r>
              <a:rPr lang="en-MY" sz="4000" dirty="0"/>
              <a:t>CLEANOUT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17</a:t>
            </a:fld>
            <a:endParaRPr lang="en-MY"/>
          </a:p>
        </p:txBody>
      </p:sp>
    </p:spTree>
    <p:extLst>
      <p:ext uri="{BB962C8B-B14F-4D97-AF65-F5344CB8AC3E}">
        <p14:creationId xmlns:p14="http://schemas.microsoft.com/office/powerpoint/2010/main" val="3488123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CLEANOUT ANALYSIS </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18</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2" name="Picture 1">
            <a:extLst>
              <a:ext uri="{FF2B5EF4-FFF2-40B4-BE49-F238E27FC236}">
                <a16:creationId xmlns:a16="http://schemas.microsoft.com/office/drawing/2014/main" id="{81E03F1D-DC91-72BF-AE85-B2340A6811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2550" y="1304568"/>
            <a:ext cx="9592324" cy="5051782"/>
          </a:xfrm>
          <a:prstGeom prst="rect">
            <a:avLst/>
          </a:prstGeom>
        </p:spPr>
      </p:pic>
      <p:sp>
        <p:nvSpPr>
          <p:cNvPr id="5" name="Content Placeholder 2">
            <a:extLst>
              <a:ext uri="{FF2B5EF4-FFF2-40B4-BE49-F238E27FC236}">
                <a16:creationId xmlns:a16="http://schemas.microsoft.com/office/drawing/2014/main" id="{C76E624F-357D-608D-1A8D-B48B1D110624}"/>
              </a:ext>
            </a:extLst>
          </p:cNvPr>
          <p:cNvSpPr txBox="1">
            <a:spLocks/>
          </p:cNvSpPr>
          <p:nvPr/>
        </p:nvSpPr>
        <p:spPr>
          <a:xfrm>
            <a:off x="1179509" y="874945"/>
            <a:ext cx="10800000" cy="5760000"/>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2000" b="1" u="sng" dirty="0">
                <a:ea typeface="Verdana" pitchFamily="34" charset="0"/>
              </a:rPr>
              <a:t>CIRCA Main Page</a:t>
            </a: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907325" lvl="2" indent="-457200" algn="just">
              <a:buFont typeface="+mj-lt"/>
              <a:buAutoNum type="arabicPeriod" startAt="7"/>
            </a:pPr>
            <a:endParaRPr lang="en-US" dirty="0">
              <a:ea typeface="Verdana" pitchFamily="34" charset="0"/>
            </a:endParaRPr>
          </a:p>
        </p:txBody>
      </p:sp>
    </p:spTree>
    <p:extLst>
      <p:ext uri="{BB962C8B-B14F-4D97-AF65-F5344CB8AC3E}">
        <p14:creationId xmlns:p14="http://schemas.microsoft.com/office/powerpoint/2010/main" val="651329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CLEANOUT ANALYSIS </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19</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sp>
        <p:nvSpPr>
          <p:cNvPr id="5" name="Content Placeholder 2">
            <a:extLst>
              <a:ext uri="{FF2B5EF4-FFF2-40B4-BE49-F238E27FC236}">
                <a16:creationId xmlns:a16="http://schemas.microsoft.com/office/drawing/2014/main" id="{C76E624F-357D-608D-1A8D-B48B1D110624}"/>
              </a:ext>
            </a:extLst>
          </p:cNvPr>
          <p:cNvSpPr txBox="1">
            <a:spLocks/>
          </p:cNvSpPr>
          <p:nvPr/>
        </p:nvSpPr>
        <p:spPr>
          <a:xfrm>
            <a:off x="1179509" y="874945"/>
            <a:ext cx="10800000" cy="5760000"/>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2000" b="1" u="sng" dirty="0">
                <a:ea typeface="Verdana" pitchFamily="34" charset="0"/>
              </a:rPr>
              <a:t>CIRCA Well 3-D Modelling</a:t>
            </a: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907325" lvl="2" indent="-457200" algn="just">
              <a:buFont typeface="+mj-lt"/>
              <a:buAutoNum type="arabicPeriod" startAt="7"/>
            </a:pPr>
            <a:endParaRPr lang="en-US" dirty="0">
              <a:ea typeface="Verdana" pitchFamily="34" charset="0"/>
            </a:endParaRPr>
          </a:p>
        </p:txBody>
      </p:sp>
      <p:pic>
        <p:nvPicPr>
          <p:cNvPr id="3" name="Picture 2">
            <a:extLst>
              <a:ext uri="{FF2B5EF4-FFF2-40B4-BE49-F238E27FC236}">
                <a16:creationId xmlns:a16="http://schemas.microsoft.com/office/drawing/2014/main" id="{A727CF80-CEB8-DDAC-1EE3-34BF52C9B8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9206" y="1304160"/>
            <a:ext cx="9506156" cy="5051324"/>
          </a:xfrm>
          <a:prstGeom prst="rect">
            <a:avLst/>
          </a:prstGeom>
        </p:spPr>
      </p:pic>
    </p:spTree>
    <p:extLst>
      <p:ext uri="{BB962C8B-B14F-4D97-AF65-F5344CB8AC3E}">
        <p14:creationId xmlns:p14="http://schemas.microsoft.com/office/powerpoint/2010/main" val="3598938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9F02585-0DCD-00F4-FB6A-7BE78AF1151E}"/>
              </a:ext>
            </a:extLst>
          </p:cNvPr>
          <p:cNvSpPr>
            <a:spLocks noGrp="1"/>
          </p:cNvSpPr>
          <p:nvPr>
            <p:ph type="sldNum" sz="quarter" idx="12"/>
          </p:nvPr>
        </p:nvSpPr>
        <p:spPr/>
        <p:txBody>
          <a:bodyPr/>
          <a:lstStyle/>
          <a:p>
            <a:fld id="{7067DC33-8416-46B9-BFB5-95A4BBC5BE18}" type="slidenum">
              <a:rPr lang="en-MY" smtClean="0"/>
              <a:pPr/>
              <a:t>20</a:t>
            </a:fld>
            <a:endParaRPr lang="en-MY"/>
          </a:p>
        </p:txBody>
      </p:sp>
      <p:pic>
        <p:nvPicPr>
          <p:cNvPr id="7" name="Picture 6">
            <a:extLst>
              <a:ext uri="{FF2B5EF4-FFF2-40B4-BE49-F238E27FC236}">
                <a16:creationId xmlns:a16="http://schemas.microsoft.com/office/drawing/2014/main" id="{440DE14B-3364-B2A1-651B-A49BC16AD7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92040" y="941030"/>
            <a:ext cx="6599959" cy="5916970"/>
          </a:xfrm>
          <a:prstGeom prst="rect">
            <a:avLst/>
          </a:prstGeom>
        </p:spPr>
      </p:pic>
      <p:cxnSp>
        <p:nvCxnSpPr>
          <p:cNvPr id="8" name="Straight Arrow Connector 7">
            <a:extLst>
              <a:ext uri="{FF2B5EF4-FFF2-40B4-BE49-F238E27FC236}">
                <a16:creationId xmlns:a16="http://schemas.microsoft.com/office/drawing/2014/main" id="{72C405CC-84FB-553D-9302-7772BEB9DA08}"/>
              </a:ext>
            </a:extLst>
          </p:cNvPr>
          <p:cNvCxnSpPr>
            <a:cxnSpLocks/>
          </p:cNvCxnSpPr>
          <p:nvPr/>
        </p:nvCxnSpPr>
        <p:spPr>
          <a:xfrm>
            <a:off x="4308764" y="3309374"/>
            <a:ext cx="1507836" cy="11962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C34CF9B-5456-13CB-4F1D-8368E41C07DA}"/>
              </a:ext>
            </a:extLst>
          </p:cNvPr>
          <p:cNvSpPr txBox="1"/>
          <p:nvPr/>
        </p:nvSpPr>
        <p:spPr>
          <a:xfrm>
            <a:off x="2321822" y="3078541"/>
            <a:ext cx="1986942"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Input Tubing Type &amp; Interval Depth with Min ID</a:t>
            </a:r>
          </a:p>
        </p:txBody>
      </p:sp>
      <p:sp>
        <p:nvSpPr>
          <p:cNvPr id="14" name="Oval 13">
            <a:extLst>
              <a:ext uri="{FF2B5EF4-FFF2-40B4-BE49-F238E27FC236}">
                <a16:creationId xmlns:a16="http://schemas.microsoft.com/office/drawing/2014/main" id="{226958D2-89A2-938B-0E3E-4443FA84255D}"/>
              </a:ext>
            </a:extLst>
          </p:cNvPr>
          <p:cNvSpPr/>
          <p:nvPr/>
        </p:nvSpPr>
        <p:spPr>
          <a:xfrm>
            <a:off x="6532290" y="1349797"/>
            <a:ext cx="602800" cy="313349"/>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Arrow Connector 14">
            <a:extLst>
              <a:ext uri="{FF2B5EF4-FFF2-40B4-BE49-F238E27FC236}">
                <a16:creationId xmlns:a16="http://schemas.microsoft.com/office/drawing/2014/main" id="{06C80B43-D935-3770-BEAB-18DD36561BB4}"/>
              </a:ext>
            </a:extLst>
          </p:cNvPr>
          <p:cNvCxnSpPr>
            <a:cxnSpLocks/>
            <a:endCxn id="14" idx="2"/>
          </p:cNvCxnSpPr>
          <p:nvPr/>
        </p:nvCxnSpPr>
        <p:spPr>
          <a:xfrm flipV="1">
            <a:off x="4308764" y="1506472"/>
            <a:ext cx="2223526" cy="47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9AB0C3C0-52E5-5E17-81F4-70D7535E8BB1}"/>
              </a:ext>
            </a:extLst>
          </p:cNvPr>
          <p:cNvSpPr txBox="1"/>
          <p:nvPr/>
        </p:nvSpPr>
        <p:spPr>
          <a:xfrm>
            <a:off x="2321822" y="1349797"/>
            <a:ext cx="1986942"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If gas lift can be online, we can input the depth of Gas lift mandrel &amp; rate in </a:t>
            </a:r>
            <a:r>
              <a:rPr lang="en-US" sz="1200" dirty="0" err="1"/>
              <a:t>scf</a:t>
            </a:r>
            <a:r>
              <a:rPr lang="en-US" sz="1200" dirty="0"/>
              <a:t>.</a:t>
            </a:r>
          </a:p>
        </p:txBody>
      </p:sp>
      <p:sp>
        <p:nvSpPr>
          <p:cNvPr id="6" name="Title 1">
            <a:extLst>
              <a:ext uri="{FF2B5EF4-FFF2-40B4-BE49-F238E27FC236}">
                <a16:creationId xmlns:a16="http://schemas.microsoft.com/office/drawing/2014/main" id="{A97E4E5A-41CE-F793-F206-E94524011599}"/>
              </a:ext>
            </a:extLst>
          </p:cNvPr>
          <p:cNvSpPr txBox="1">
            <a:spLocks/>
          </p:cNvSpPr>
          <p:nvPr/>
        </p:nvSpPr>
        <p:spPr>
          <a:xfrm>
            <a:off x="2002550" y="136525"/>
            <a:ext cx="10078557" cy="7375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MY" sz="4000" dirty="0"/>
              <a:t>CLEANOUT ANALYSIS </a:t>
            </a:r>
          </a:p>
        </p:txBody>
      </p:sp>
      <p:sp>
        <p:nvSpPr>
          <p:cNvPr id="10" name="Content Placeholder 2">
            <a:extLst>
              <a:ext uri="{FF2B5EF4-FFF2-40B4-BE49-F238E27FC236}">
                <a16:creationId xmlns:a16="http://schemas.microsoft.com/office/drawing/2014/main" id="{875BC6C4-9BE6-3009-0C58-7158947D0CE9}"/>
              </a:ext>
            </a:extLst>
          </p:cNvPr>
          <p:cNvSpPr txBox="1">
            <a:spLocks/>
          </p:cNvSpPr>
          <p:nvPr/>
        </p:nvSpPr>
        <p:spPr>
          <a:xfrm>
            <a:off x="1179509" y="874945"/>
            <a:ext cx="10800000" cy="5760000"/>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2000" b="1" u="sng" dirty="0">
                <a:ea typeface="Verdana" pitchFamily="34" charset="0"/>
              </a:rPr>
              <a:t>CIRCA Completion Jewelry Input</a:t>
            </a: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907325" lvl="2" indent="-457200" algn="just">
              <a:buFont typeface="+mj-lt"/>
              <a:buAutoNum type="arabicPeriod" startAt="7"/>
            </a:pPr>
            <a:endParaRPr lang="en-US" dirty="0">
              <a:ea typeface="Verdana" pitchFamily="34" charset="0"/>
            </a:endParaRPr>
          </a:p>
        </p:txBody>
      </p:sp>
    </p:spTree>
    <p:extLst>
      <p:ext uri="{BB962C8B-B14F-4D97-AF65-F5344CB8AC3E}">
        <p14:creationId xmlns:p14="http://schemas.microsoft.com/office/powerpoint/2010/main" val="2458349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D4131DE-097F-5684-42DB-B2FDDDEEEF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1281" y="936625"/>
            <a:ext cx="6500719" cy="5419725"/>
          </a:xfrm>
          <a:prstGeom prst="rect">
            <a:avLst/>
          </a:prstGeom>
        </p:spPr>
      </p:pic>
      <p:sp>
        <p:nvSpPr>
          <p:cNvPr id="4" name="Slide Number Placeholder 3">
            <a:extLst>
              <a:ext uri="{FF2B5EF4-FFF2-40B4-BE49-F238E27FC236}">
                <a16:creationId xmlns:a16="http://schemas.microsoft.com/office/drawing/2014/main" id="{D9F02585-0DCD-00F4-FB6A-7BE78AF1151E}"/>
              </a:ext>
            </a:extLst>
          </p:cNvPr>
          <p:cNvSpPr>
            <a:spLocks noGrp="1"/>
          </p:cNvSpPr>
          <p:nvPr>
            <p:ph type="sldNum" sz="quarter" idx="12"/>
          </p:nvPr>
        </p:nvSpPr>
        <p:spPr/>
        <p:txBody>
          <a:bodyPr/>
          <a:lstStyle/>
          <a:p>
            <a:fld id="{7067DC33-8416-46B9-BFB5-95A4BBC5BE18}" type="slidenum">
              <a:rPr lang="en-MY" smtClean="0"/>
              <a:pPr/>
              <a:t>21</a:t>
            </a:fld>
            <a:endParaRPr lang="en-MY"/>
          </a:p>
        </p:txBody>
      </p:sp>
      <p:sp>
        <p:nvSpPr>
          <p:cNvPr id="14" name="Oval 13">
            <a:extLst>
              <a:ext uri="{FF2B5EF4-FFF2-40B4-BE49-F238E27FC236}">
                <a16:creationId xmlns:a16="http://schemas.microsoft.com/office/drawing/2014/main" id="{226958D2-89A2-938B-0E3E-4443FA84255D}"/>
              </a:ext>
            </a:extLst>
          </p:cNvPr>
          <p:cNvSpPr/>
          <p:nvPr/>
        </p:nvSpPr>
        <p:spPr>
          <a:xfrm>
            <a:off x="2652650" y="1576955"/>
            <a:ext cx="1157349" cy="396349"/>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9A26B598-87B8-931C-DCE5-922C3EAD84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984" y="1576955"/>
            <a:ext cx="4691297" cy="2292061"/>
          </a:xfrm>
          <a:prstGeom prst="rect">
            <a:avLst/>
          </a:prstGeom>
        </p:spPr>
      </p:pic>
      <p:sp>
        <p:nvSpPr>
          <p:cNvPr id="3" name="Title 1">
            <a:extLst>
              <a:ext uri="{FF2B5EF4-FFF2-40B4-BE49-F238E27FC236}">
                <a16:creationId xmlns:a16="http://schemas.microsoft.com/office/drawing/2014/main" id="{F80701AD-2D6A-76FD-D24F-45968E43AE88}"/>
              </a:ext>
            </a:extLst>
          </p:cNvPr>
          <p:cNvSpPr txBox="1">
            <a:spLocks/>
          </p:cNvSpPr>
          <p:nvPr/>
        </p:nvSpPr>
        <p:spPr>
          <a:xfrm>
            <a:off x="2002550" y="136525"/>
            <a:ext cx="10078557" cy="7375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MY" sz="4000" dirty="0"/>
              <a:t>CLEANOUT ANALYSIS </a:t>
            </a:r>
          </a:p>
        </p:txBody>
      </p:sp>
      <p:sp>
        <p:nvSpPr>
          <p:cNvPr id="6" name="Content Placeholder 2">
            <a:extLst>
              <a:ext uri="{FF2B5EF4-FFF2-40B4-BE49-F238E27FC236}">
                <a16:creationId xmlns:a16="http://schemas.microsoft.com/office/drawing/2014/main" id="{CFCB3ECB-723B-52C0-B2B0-2EE8A2BB339F}"/>
              </a:ext>
            </a:extLst>
          </p:cNvPr>
          <p:cNvSpPr txBox="1">
            <a:spLocks/>
          </p:cNvSpPr>
          <p:nvPr/>
        </p:nvSpPr>
        <p:spPr>
          <a:xfrm>
            <a:off x="1179509" y="874945"/>
            <a:ext cx="10800000" cy="5760000"/>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2000" b="1" u="sng" dirty="0">
                <a:ea typeface="Verdana" pitchFamily="34" charset="0"/>
              </a:rPr>
              <a:t>CIRCA Production data input</a:t>
            </a: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907325" lvl="2" indent="-457200" algn="just">
              <a:buFont typeface="+mj-lt"/>
              <a:buAutoNum type="arabicPeriod" startAt="7"/>
            </a:pPr>
            <a:endParaRPr lang="en-US" dirty="0">
              <a:ea typeface="Verdana" pitchFamily="34" charset="0"/>
            </a:endParaRPr>
          </a:p>
        </p:txBody>
      </p:sp>
    </p:spTree>
    <p:extLst>
      <p:ext uri="{BB962C8B-B14F-4D97-AF65-F5344CB8AC3E}">
        <p14:creationId xmlns:p14="http://schemas.microsoft.com/office/powerpoint/2010/main" val="25961941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D792996-F962-834A-244A-810BC9EB1101}"/>
              </a:ext>
            </a:extLst>
          </p:cNvPr>
          <p:cNvSpPr>
            <a:spLocks noGrp="1"/>
          </p:cNvSpPr>
          <p:nvPr>
            <p:ph type="sldNum" sz="quarter" idx="12"/>
          </p:nvPr>
        </p:nvSpPr>
        <p:spPr/>
        <p:txBody>
          <a:bodyPr/>
          <a:lstStyle/>
          <a:p>
            <a:fld id="{7067DC33-8416-46B9-BFB5-95A4BBC5BE18}" type="slidenum">
              <a:rPr lang="en-MY" smtClean="0"/>
              <a:pPr/>
              <a:t>22</a:t>
            </a:fld>
            <a:endParaRPr lang="en-MY"/>
          </a:p>
        </p:txBody>
      </p:sp>
      <p:pic>
        <p:nvPicPr>
          <p:cNvPr id="6" name="Picture 5">
            <a:extLst>
              <a:ext uri="{FF2B5EF4-FFF2-40B4-BE49-F238E27FC236}">
                <a16:creationId xmlns:a16="http://schemas.microsoft.com/office/drawing/2014/main" id="{4B0A815D-0F36-4BDA-B960-8B3E721E76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144" y="1725434"/>
            <a:ext cx="6391275" cy="5132566"/>
          </a:xfrm>
          <a:prstGeom prst="rect">
            <a:avLst/>
          </a:prstGeom>
        </p:spPr>
      </p:pic>
      <p:cxnSp>
        <p:nvCxnSpPr>
          <p:cNvPr id="7" name="Straight Arrow Connector 6">
            <a:extLst>
              <a:ext uri="{FF2B5EF4-FFF2-40B4-BE49-F238E27FC236}">
                <a16:creationId xmlns:a16="http://schemas.microsoft.com/office/drawing/2014/main" id="{86DA0510-DE5B-97BE-9B4D-7EA4BB886018}"/>
              </a:ext>
            </a:extLst>
          </p:cNvPr>
          <p:cNvCxnSpPr>
            <a:cxnSpLocks/>
            <a:stCxn id="8" idx="1"/>
          </p:cNvCxnSpPr>
          <p:nvPr/>
        </p:nvCxnSpPr>
        <p:spPr>
          <a:xfrm flipH="1">
            <a:off x="6629400" y="3007463"/>
            <a:ext cx="2384167" cy="94731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227ADF6-DA43-B16A-4688-24E35817C073}"/>
              </a:ext>
            </a:extLst>
          </p:cNvPr>
          <p:cNvSpPr txBox="1"/>
          <p:nvPr/>
        </p:nvSpPr>
        <p:spPr>
          <a:xfrm>
            <a:off x="9013567" y="2222633"/>
            <a:ext cx="1986942" cy="156966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Input CT String Information;</a:t>
            </a:r>
          </a:p>
          <a:p>
            <a:pPr marL="171450" indent="-171450">
              <a:buFont typeface="Arial" panose="020B0604020202020204" pitchFamily="34" charset="0"/>
              <a:buChar char="•"/>
            </a:pPr>
            <a:r>
              <a:rPr lang="en-US" sz="1200" dirty="0"/>
              <a:t>Length</a:t>
            </a:r>
          </a:p>
          <a:p>
            <a:pPr marL="171450" indent="-171450">
              <a:buFont typeface="Arial" panose="020B0604020202020204" pitchFamily="34" charset="0"/>
              <a:buChar char="•"/>
            </a:pPr>
            <a:r>
              <a:rPr lang="en-US" sz="1200" dirty="0"/>
              <a:t>OD</a:t>
            </a:r>
          </a:p>
          <a:p>
            <a:pPr marL="171450" indent="-171450">
              <a:buFont typeface="Arial" panose="020B0604020202020204" pitchFamily="34" charset="0"/>
              <a:buChar char="•"/>
            </a:pPr>
            <a:r>
              <a:rPr lang="en-US" sz="1200" dirty="0"/>
              <a:t>Thickness</a:t>
            </a:r>
          </a:p>
          <a:p>
            <a:pPr marL="171450" indent="-171450">
              <a:buFont typeface="Arial" panose="020B0604020202020204" pitchFamily="34" charset="0"/>
              <a:buChar char="•"/>
            </a:pPr>
            <a:r>
              <a:rPr lang="en-US" sz="1200" dirty="0"/>
              <a:t>CT Grade</a:t>
            </a:r>
          </a:p>
          <a:p>
            <a:pPr marL="171450" indent="-171450">
              <a:buFont typeface="Arial" panose="020B0604020202020204" pitchFamily="34" charset="0"/>
              <a:buChar char="•"/>
            </a:pPr>
            <a:endParaRPr lang="en-US" sz="1200" dirty="0"/>
          </a:p>
          <a:p>
            <a:r>
              <a:rPr lang="en-US" sz="1200" dirty="0"/>
              <a:t>Auto calculated the weight and volume of CT.</a:t>
            </a:r>
          </a:p>
        </p:txBody>
      </p:sp>
      <p:cxnSp>
        <p:nvCxnSpPr>
          <p:cNvPr id="13" name="Straight Arrow Connector 12">
            <a:extLst>
              <a:ext uri="{FF2B5EF4-FFF2-40B4-BE49-F238E27FC236}">
                <a16:creationId xmlns:a16="http://schemas.microsoft.com/office/drawing/2014/main" id="{1C4059EC-4FEC-C0F5-18BF-4A4B972086BA}"/>
              </a:ext>
            </a:extLst>
          </p:cNvPr>
          <p:cNvCxnSpPr>
            <a:cxnSpLocks/>
            <a:stCxn id="8" idx="1"/>
          </p:cNvCxnSpPr>
          <p:nvPr/>
        </p:nvCxnSpPr>
        <p:spPr>
          <a:xfrm flipH="1">
            <a:off x="4495800" y="3007463"/>
            <a:ext cx="4517767" cy="354573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7AA9A6F4-373C-6C14-6361-722C5DE36E1E}"/>
              </a:ext>
            </a:extLst>
          </p:cNvPr>
          <p:cNvSpPr txBox="1">
            <a:spLocks/>
          </p:cNvSpPr>
          <p:nvPr/>
        </p:nvSpPr>
        <p:spPr>
          <a:xfrm>
            <a:off x="2002550" y="136525"/>
            <a:ext cx="10078557" cy="7375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MY" sz="4000" dirty="0"/>
              <a:t>CLEANOUT ANALYSIS </a:t>
            </a:r>
          </a:p>
        </p:txBody>
      </p:sp>
      <p:sp>
        <p:nvSpPr>
          <p:cNvPr id="9" name="Content Placeholder 2">
            <a:extLst>
              <a:ext uri="{FF2B5EF4-FFF2-40B4-BE49-F238E27FC236}">
                <a16:creationId xmlns:a16="http://schemas.microsoft.com/office/drawing/2014/main" id="{9A13E364-DB81-821C-2486-FFA454B7915F}"/>
              </a:ext>
            </a:extLst>
          </p:cNvPr>
          <p:cNvSpPr txBox="1">
            <a:spLocks/>
          </p:cNvSpPr>
          <p:nvPr/>
        </p:nvSpPr>
        <p:spPr>
          <a:xfrm>
            <a:off x="1179509" y="874945"/>
            <a:ext cx="10800000" cy="5760000"/>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2000" b="1" u="sng" dirty="0">
                <a:ea typeface="Verdana" pitchFamily="34" charset="0"/>
              </a:rPr>
              <a:t>CIRCA Work string input</a:t>
            </a: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907325" lvl="2" indent="-457200" algn="just">
              <a:buFont typeface="+mj-lt"/>
              <a:buAutoNum type="arabicPeriod" startAt="7"/>
            </a:pPr>
            <a:endParaRPr lang="en-US" dirty="0">
              <a:ea typeface="Verdana" pitchFamily="34" charset="0"/>
            </a:endParaRPr>
          </a:p>
        </p:txBody>
      </p:sp>
    </p:spTree>
    <p:extLst>
      <p:ext uri="{BB962C8B-B14F-4D97-AF65-F5344CB8AC3E}">
        <p14:creationId xmlns:p14="http://schemas.microsoft.com/office/powerpoint/2010/main" val="3565957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D792996-F962-834A-244A-810BC9EB1101}"/>
              </a:ext>
            </a:extLst>
          </p:cNvPr>
          <p:cNvSpPr>
            <a:spLocks noGrp="1"/>
          </p:cNvSpPr>
          <p:nvPr>
            <p:ph type="sldNum" sz="quarter" idx="12"/>
          </p:nvPr>
        </p:nvSpPr>
        <p:spPr/>
        <p:txBody>
          <a:bodyPr/>
          <a:lstStyle/>
          <a:p>
            <a:fld id="{7067DC33-8416-46B9-BFB5-95A4BBC5BE18}" type="slidenum">
              <a:rPr lang="en-MY" smtClean="0"/>
              <a:pPr/>
              <a:t>23</a:t>
            </a:fld>
            <a:endParaRPr lang="en-MY"/>
          </a:p>
        </p:txBody>
      </p:sp>
      <p:pic>
        <p:nvPicPr>
          <p:cNvPr id="5" name="Picture 4">
            <a:extLst>
              <a:ext uri="{FF2B5EF4-FFF2-40B4-BE49-F238E27FC236}">
                <a16:creationId xmlns:a16="http://schemas.microsoft.com/office/drawing/2014/main" id="{11605D8F-05B3-FA50-29E5-621579440D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491" y="1554976"/>
            <a:ext cx="5895109" cy="5303024"/>
          </a:xfrm>
          <a:prstGeom prst="rect">
            <a:avLst/>
          </a:prstGeom>
        </p:spPr>
      </p:pic>
      <p:cxnSp>
        <p:nvCxnSpPr>
          <p:cNvPr id="7" name="Straight Arrow Connector 6">
            <a:extLst>
              <a:ext uri="{FF2B5EF4-FFF2-40B4-BE49-F238E27FC236}">
                <a16:creationId xmlns:a16="http://schemas.microsoft.com/office/drawing/2014/main" id="{86DA0510-DE5B-97BE-9B4D-7EA4BB886018}"/>
              </a:ext>
            </a:extLst>
          </p:cNvPr>
          <p:cNvCxnSpPr>
            <a:cxnSpLocks/>
            <a:stCxn id="8" idx="1"/>
          </p:cNvCxnSpPr>
          <p:nvPr/>
        </p:nvCxnSpPr>
        <p:spPr>
          <a:xfrm flipH="1">
            <a:off x="6713011" y="4213830"/>
            <a:ext cx="2653846" cy="11687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227ADF6-DA43-B16A-4688-24E35817C073}"/>
              </a:ext>
            </a:extLst>
          </p:cNvPr>
          <p:cNvSpPr txBox="1"/>
          <p:nvPr/>
        </p:nvSpPr>
        <p:spPr>
          <a:xfrm>
            <a:off x="9366857" y="3429000"/>
            <a:ext cx="1986942" cy="156966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Input BHA Component Detail such as. </a:t>
            </a:r>
          </a:p>
          <a:p>
            <a:pPr marL="171450" indent="-171450">
              <a:buFont typeface="Arial" panose="020B0604020202020204" pitchFamily="34" charset="0"/>
              <a:buChar char="•"/>
            </a:pPr>
            <a:r>
              <a:rPr lang="en-US" sz="1200" dirty="0"/>
              <a:t>Length</a:t>
            </a:r>
          </a:p>
          <a:p>
            <a:pPr marL="171450" indent="-171450">
              <a:buFont typeface="Arial" panose="020B0604020202020204" pitchFamily="34" charset="0"/>
              <a:buChar char="•"/>
            </a:pPr>
            <a:r>
              <a:rPr lang="en-US" sz="1200" dirty="0"/>
              <a:t>ID</a:t>
            </a:r>
          </a:p>
          <a:p>
            <a:pPr marL="171450" indent="-171450">
              <a:buFont typeface="Arial" panose="020B0604020202020204" pitchFamily="34" charset="0"/>
              <a:buChar char="•"/>
            </a:pPr>
            <a:r>
              <a:rPr lang="en-US" sz="1200" dirty="0"/>
              <a:t>OD</a:t>
            </a:r>
          </a:p>
          <a:p>
            <a:pPr marL="171450" indent="-171450">
              <a:buFont typeface="Arial" panose="020B0604020202020204" pitchFamily="34" charset="0"/>
              <a:buChar char="•"/>
            </a:pPr>
            <a:endParaRPr lang="en-US" sz="1200" dirty="0"/>
          </a:p>
          <a:p>
            <a:r>
              <a:rPr lang="en-US" sz="1200" dirty="0"/>
              <a:t>Auto Calculated BHA weight and length</a:t>
            </a:r>
          </a:p>
        </p:txBody>
      </p:sp>
      <p:cxnSp>
        <p:nvCxnSpPr>
          <p:cNvPr id="12" name="Straight Arrow Connector 11">
            <a:extLst>
              <a:ext uri="{FF2B5EF4-FFF2-40B4-BE49-F238E27FC236}">
                <a16:creationId xmlns:a16="http://schemas.microsoft.com/office/drawing/2014/main" id="{9D2CD1BC-FE45-E466-57EB-9627258C8089}"/>
              </a:ext>
            </a:extLst>
          </p:cNvPr>
          <p:cNvCxnSpPr>
            <a:cxnSpLocks/>
            <a:stCxn id="13" idx="1"/>
          </p:cNvCxnSpPr>
          <p:nvPr/>
        </p:nvCxnSpPr>
        <p:spPr>
          <a:xfrm flipH="1">
            <a:off x="4366260" y="1879243"/>
            <a:ext cx="5000597"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F7DCA6BD-F760-3B4C-4931-A54869DF1A77}"/>
              </a:ext>
            </a:extLst>
          </p:cNvPr>
          <p:cNvSpPr txBox="1"/>
          <p:nvPr/>
        </p:nvSpPr>
        <p:spPr>
          <a:xfrm>
            <a:off x="9366857" y="1556077"/>
            <a:ext cx="1986942"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Nozzle Input;</a:t>
            </a:r>
          </a:p>
          <a:p>
            <a:pPr marL="171450" indent="-171450">
              <a:buFont typeface="Arial" panose="020B0604020202020204" pitchFamily="34" charset="0"/>
              <a:buChar char="•"/>
            </a:pPr>
            <a:r>
              <a:rPr lang="en-US" sz="1200" dirty="0"/>
              <a:t>Number of Port</a:t>
            </a:r>
          </a:p>
          <a:p>
            <a:pPr marL="171450" indent="-171450">
              <a:buFont typeface="Arial" panose="020B0604020202020204" pitchFamily="34" charset="0"/>
              <a:buChar char="•"/>
            </a:pPr>
            <a:r>
              <a:rPr lang="en-US" sz="1200" dirty="0"/>
              <a:t>Orifice Size</a:t>
            </a:r>
          </a:p>
        </p:txBody>
      </p:sp>
      <p:cxnSp>
        <p:nvCxnSpPr>
          <p:cNvPr id="16" name="Straight Arrow Connector 15">
            <a:extLst>
              <a:ext uri="{FF2B5EF4-FFF2-40B4-BE49-F238E27FC236}">
                <a16:creationId xmlns:a16="http://schemas.microsoft.com/office/drawing/2014/main" id="{311A2752-4D1B-0D3C-8E35-1B25E8F1860D}"/>
              </a:ext>
            </a:extLst>
          </p:cNvPr>
          <p:cNvCxnSpPr>
            <a:cxnSpLocks/>
            <a:stCxn id="8" idx="1"/>
          </p:cNvCxnSpPr>
          <p:nvPr/>
        </p:nvCxnSpPr>
        <p:spPr>
          <a:xfrm flipH="1">
            <a:off x="4064000" y="4213830"/>
            <a:ext cx="5302857" cy="240287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C8D72CC4-31D9-ED28-654A-5FA47FAE0D45}"/>
              </a:ext>
            </a:extLst>
          </p:cNvPr>
          <p:cNvSpPr txBox="1">
            <a:spLocks/>
          </p:cNvSpPr>
          <p:nvPr/>
        </p:nvSpPr>
        <p:spPr>
          <a:xfrm>
            <a:off x="2002550" y="136525"/>
            <a:ext cx="10078557" cy="7375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MY" sz="4000" dirty="0"/>
              <a:t>CLEANOUT ANALYSIS </a:t>
            </a:r>
          </a:p>
        </p:txBody>
      </p:sp>
      <p:sp>
        <p:nvSpPr>
          <p:cNvPr id="9" name="Content Placeholder 2">
            <a:extLst>
              <a:ext uri="{FF2B5EF4-FFF2-40B4-BE49-F238E27FC236}">
                <a16:creationId xmlns:a16="http://schemas.microsoft.com/office/drawing/2014/main" id="{83A5553C-0DC1-8ACF-0051-45906B33F847}"/>
              </a:ext>
            </a:extLst>
          </p:cNvPr>
          <p:cNvSpPr txBox="1">
            <a:spLocks/>
          </p:cNvSpPr>
          <p:nvPr/>
        </p:nvSpPr>
        <p:spPr>
          <a:xfrm>
            <a:off x="1179509" y="874945"/>
            <a:ext cx="10800000" cy="5760000"/>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2000" b="1" u="sng" dirty="0">
                <a:ea typeface="Verdana" pitchFamily="34" charset="0"/>
              </a:rPr>
              <a:t>CIRCA Bottomhole assembly input</a:t>
            </a: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907325" lvl="2" indent="-457200" algn="just">
              <a:buFont typeface="+mj-lt"/>
              <a:buAutoNum type="arabicPeriod" startAt="7"/>
            </a:pPr>
            <a:endParaRPr lang="en-US" dirty="0">
              <a:ea typeface="Verdana" pitchFamily="34" charset="0"/>
            </a:endParaRPr>
          </a:p>
        </p:txBody>
      </p:sp>
    </p:spTree>
    <p:extLst>
      <p:ext uri="{BB962C8B-B14F-4D97-AF65-F5344CB8AC3E}">
        <p14:creationId xmlns:p14="http://schemas.microsoft.com/office/powerpoint/2010/main" val="13074392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D792996-F962-834A-244A-810BC9EB1101}"/>
              </a:ext>
            </a:extLst>
          </p:cNvPr>
          <p:cNvSpPr>
            <a:spLocks noGrp="1"/>
          </p:cNvSpPr>
          <p:nvPr>
            <p:ph type="sldNum" sz="quarter" idx="12"/>
          </p:nvPr>
        </p:nvSpPr>
        <p:spPr/>
        <p:txBody>
          <a:bodyPr/>
          <a:lstStyle/>
          <a:p>
            <a:fld id="{7067DC33-8416-46B9-BFB5-95A4BBC5BE18}" type="slidenum">
              <a:rPr lang="en-MY" smtClean="0"/>
              <a:pPr/>
              <a:t>24</a:t>
            </a:fld>
            <a:endParaRPr lang="en-MY"/>
          </a:p>
        </p:txBody>
      </p:sp>
      <p:pic>
        <p:nvPicPr>
          <p:cNvPr id="6" name="Picture 5">
            <a:extLst>
              <a:ext uri="{FF2B5EF4-FFF2-40B4-BE49-F238E27FC236}">
                <a16:creationId xmlns:a16="http://schemas.microsoft.com/office/drawing/2014/main" id="{ADA670FF-1916-5C9F-1BC6-48B8100F1C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096" y="1047202"/>
            <a:ext cx="7661417" cy="5674273"/>
          </a:xfrm>
          <a:prstGeom prst="rect">
            <a:avLst/>
          </a:prstGeom>
        </p:spPr>
      </p:pic>
      <p:cxnSp>
        <p:nvCxnSpPr>
          <p:cNvPr id="13" name="Straight Arrow Connector 12">
            <a:extLst>
              <a:ext uri="{FF2B5EF4-FFF2-40B4-BE49-F238E27FC236}">
                <a16:creationId xmlns:a16="http://schemas.microsoft.com/office/drawing/2014/main" id="{DA65A0BE-FF08-0B6B-F824-A09725004A61}"/>
              </a:ext>
            </a:extLst>
          </p:cNvPr>
          <p:cNvCxnSpPr>
            <a:cxnSpLocks/>
            <a:stCxn id="14" idx="1"/>
          </p:cNvCxnSpPr>
          <p:nvPr/>
        </p:nvCxnSpPr>
        <p:spPr>
          <a:xfrm flipH="1">
            <a:off x="4699000" y="1846417"/>
            <a:ext cx="4508500" cy="105145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FE9AD3FC-FDAE-E246-C2FF-C9A10778C450}"/>
              </a:ext>
            </a:extLst>
          </p:cNvPr>
          <p:cNvSpPr txBox="1"/>
          <p:nvPr/>
        </p:nvSpPr>
        <p:spPr>
          <a:xfrm>
            <a:off x="9207500" y="1615584"/>
            <a:ext cx="2451793"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Data such as top of fill until target depth of cleanout is required</a:t>
            </a:r>
          </a:p>
        </p:txBody>
      </p:sp>
      <p:cxnSp>
        <p:nvCxnSpPr>
          <p:cNvPr id="16" name="Straight Arrow Connector 15">
            <a:extLst>
              <a:ext uri="{FF2B5EF4-FFF2-40B4-BE49-F238E27FC236}">
                <a16:creationId xmlns:a16="http://schemas.microsoft.com/office/drawing/2014/main" id="{150DE7DE-1135-1A8C-FECF-7E105F5F02C7}"/>
              </a:ext>
            </a:extLst>
          </p:cNvPr>
          <p:cNvCxnSpPr>
            <a:cxnSpLocks/>
            <a:stCxn id="17" idx="1"/>
          </p:cNvCxnSpPr>
          <p:nvPr/>
        </p:nvCxnSpPr>
        <p:spPr>
          <a:xfrm flipH="1">
            <a:off x="8496300" y="3352977"/>
            <a:ext cx="939107" cy="22267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D7D0811D-443A-9177-2847-797DFBB2FB06}"/>
              </a:ext>
            </a:extLst>
          </p:cNvPr>
          <p:cNvSpPr txBox="1"/>
          <p:nvPr/>
        </p:nvSpPr>
        <p:spPr>
          <a:xfrm>
            <a:off x="9435407" y="3029811"/>
            <a:ext cx="2451793"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Fill Material will be based on sample/information acquired from client. </a:t>
            </a:r>
          </a:p>
        </p:txBody>
      </p:sp>
      <p:cxnSp>
        <p:nvCxnSpPr>
          <p:cNvPr id="19" name="Straight Arrow Connector 18">
            <a:extLst>
              <a:ext uri="{FF2B5EF4-FFF2-40B4-BE49-F238E27FC236}">
                <a16:creationId xmlns:a16="http://schemas.microsoft.com/office/drawing/2014/main" id="{8B5538EA-C7D3-F815-B191-C3D611FDB4EB}"/>
              </a:ext>
            </a:extLst>
          </p:cNvPr>
          <p:cNvCxnSpPr>
            <a:cxnSpLocks/>
            <a:stCxn id="20" idx="1"/>
          </p:cNvCxnSpPr>
          <p:nvPr/>
        </p:nvCxnSpPr>
        <p:spPr>
          <a:xfrm flipH="1" flipV="1">
            <a:off x="8839200" y="4693080"/>
            <a:ext cx="368300" cy="46166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C69AF119-9B8C-E13E-53CE-8C6E655CACE6}"/>
              </a:ext>
            </a:extLst>
          </p:cNvPr>
          <p:cNvSpPr txBox="1"/>
          <p:nvPr/>
        </p:nvSpPr>
        <p:spPr>
          <a:xfrm>
            <a:off x="9207500" y="4369914"/>
            <a:ext cx="2451793" cy="156966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Penetration Rate</a:t>
            </a:r>
          </a:p>
          <a:p>
            <a:r>
              <a:rPr lang="en-US" sz="1200" dirty="0"/>
              <a:t>Wiper Rate</a:t>
            </a:r>
          </a:p>
          <a:p>
            <a:r>
              <a:rPr lang="en-US" sz="1200" dirty="0"/>
              <a:t>Circulation Time</a:t>
            </a:r>
          </a:p>
          <a:p>
            <a:r>
              <a:rPr lang="en-US" sz="1200" dirty="0"/>
              <a:t>Wiper Time</a:t>
            </a:r>
          </a:p>
          <a:p>
            <a:endParaRPr lang="en-US" sz="1200" dirty="0"/>
          </a:p>
          <a:p>
            <a:r>
              <a:rPr lang="en-US" sz="1200" dirty="0"/>
              <a:t>These will need to be adjust until we can obtain the highest cleanout efficiency.</a:t>
            </a:r>
          </a:p>
        </p:txBody>
      </p:sp>
      <p:sp>
        <p:nvSpPr>
          <p:cNvPr id="23" name="Rectangle 22">
            <a:extLst>
              <a:ext uri="{FF2B5EF4-FFF2-40B4-BE49-F238E27FC236}">
                <a16:creationId xmlns:a16="http://schemas.microsoft.com/office/drawing/2014/main" id="{0921EDAA-AEF5-EDAB-CCBC-7BE035F0B403}"/>
              </a:ext>
            </a:extLst>
          </p:cNvPr>
          <p:cNvSpPr/>
          <p:nvPr/>
        </p:nvSpPr>
        <p:spPr>
          <a:xfrm>
            <a:off x="3759200" y="4597400"/>
            <a:ext cx="4864100" cy="67778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1F26F238-2B63-9B4B-F85E-29C3DF59C00D}"/>
              </a:ext>
            </a:extLst>
          </p:cNvPr>
          <p:cNvSpPr txBox="1">
            <a:spLocks/>
          </p:cNvSpPr>
          <p:nvPr/>
        </p:nvSpPr>
        <p:spPr>
          <a:xfrm>
            <a:off x="2002550" y="136525"/>
            <a:ext cx="10078557" cy="7375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MY" sz="4000" dirty="0"/>
              <a:t>CLEANOUT ANALYSIS </a:t>
            </a:r>
          </a:p>
        </p:txBody>
      </p:sp>
      <p:sp>
        <p:nvSpPr>
          <p:cNvPr id="5" name="Content Placeholder 2">
            <a:extLst>
              <a:ext uri="{FF2B5EF4-FFF2-40B4-BE49-F238E27FC236}">
                <a16:creationId xmlns:a16="http://schemas.microsoft.com/office/drawing/2014/main" id="{C9A008E2-8C5F-CCE9-A27E-064715775FBC}"/>
              </a:ext>
            </a:extLst>
          </p:cNvPr>
          <p:cNvSpPr txBox="1">
            <a:spLocks/>
          </p:cNvSpPr>
          <p:nvPr/>
        </p:nvSpPr>
        <p:spPr>
          <a:xfrm>
            <a:off x="1076096" y="695654"/>
            <a:ext cx="10800000" cy="5760000"/>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2000" b="1" u="sng" dirty="0">
                <a:ea typeface="Verdana" pitchFamily="34" charset="0"/>
              </a:rPr>
              <a:t>CIRCA downhole fill input</a:t>
            </a: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907325" lvl="2" indent="-457200" algn="just">
              <a:buFont typeface="+mj-lt"/>
              <a:buAutoNum type="arabicPeriod" startAt="7"/>
            </a:pPr>
            <a:endParaRPr lang="en-US" dirty="0">
              <a:ea typeface="Verdana" pitchFamily="34" charset="0"/>
            </a:endParaRPr>
          </a:p>
        </p:txBody>
      </p:sp>
    </p:spTree>
    <p:extLst>
      <p:ext uri="{BB962C8B-B14F-4D97-AF65-F5344CB8AC3E}">
        <p14:creationId xmlns:p14="http://schemas.microsoft.com/office/powerpoint/2010/main" val="702001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F949FED-803C-4A8A-5130-B830D01DA7B3}"/>
              </a:ext>
            </a:extLst>
          </p:cNvPr>
          <p:cNvSpPr>
            <a:spLocks noGrp="1"/>
          </p:cNvSpPr>
          <p:nvPr>
            <p:ph type="sldNum" sz="quarter" idx="12"/>
          </p:nvPr>
        </p:nvSpPr>
        <p:spPr/>
        <p:txBody>
          <a:bodyPr/>
          <a:lstStyle/>
          <a:p>
            <a:fld id="{7067DC33-8416-46B9-BFB5-95A4BBC5BE18}" type="slidenum">
              <a:rPr lang="en-MY" smtClean="0"/>
              <a:pPr/>
              <a:t>25</a:t>
            </a:fld>
            <a:endParaRPr lang="en-MY"/>
          </a:p>
        </p:txBody>
      </p:sp>
      <p:pic>
        <p:nvPicPr>
          <p:cNvPr id="8" name="Picture 7">
            <a:extLst>
              <a:ext uri="{FF2B5EF4-FFF2-40B4-BE49-F238E27FC236}">
                <a16:creationId xmlns:a16="http://schemas.microsoft.com/office/drawing/2014/main" id="{B7C97CB7-8AA9-0E31-588C-45D4A0B7B1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347" y="1328737"/>
            <a:ext cx="7966724" cy="5275263"/>
          </a:xfrm>
          <a:prstGeom prst="rect">
            <a:avLst/>
          </a:prstGeom>
        </p:spPr>
      </p:pic>
      <p:sp>
        <p:nvSpPr>
          <p:cNvPr id="9" name="Oval 8">
            <a:extLst>
              <a:ext uri="{FF2B5EF4-FFF2-40B4-BE49-F238E27FC236}">
                <a16:creationId xmlns:a16="http://schemas.microsoft.com/office/drawing/2014/main" id="{CB74FE9F-149B-32B0-0CB8-8FC6318ECF96}"/>
              </a:ext>
            </a:extLst>
          </p:cNvPr>
          <p:cNvSpPr/>
          <p:nvPr/>
        </p:nvSpPr>
        <p:spPr>
          <a:xfrm>
            <a:off x="2989943" y="4944269"/>
            <a:ext cx="1582057" cy="118076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a:extLst>
              <a:ext uri="{FF2B5EF4-FFF2-40B4-BE49-F238E27FC236}">
                <a16:creationId xmlns:a16="http://schemas.microsoft.com/office/drawing/2014/main" id="{584E7200-A347-F0E0-46AB-EDC0219355B8}"/>
              </a:ext>
            </a:extLst>
          </p:cNvPr>
          <p:cNvCxnSpPr>
            <a:cxnSpLocks/>
            <a:stCxn id="11" idx="1"/>
            <a:endCxn id="9" idx="6"/>
          </p:cNvCxnSpPr>
          <p:nvPr/>
        </p:nvCxnSpPr>
        <p:spPr>
          <a:xfrm flipH="1">
            <a:off x="4572000" y="4413731"/>
            <a:ext cx="4864100" cy="1120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97B57F70-C1BD-8843-4FFE-4DF0B0543897}"/>
              </a:ext>
            </a:extLst>
          </p:cNvPr>
          <p:cNvSpPr txBox="1"/>
          <p:nvPr/>
        </p:nvSpPr>
        <p:spPr>
          <a:xfrm>
            <a:off x="9436100" y="3721233"/>
            <a:ext cx="2451793" cy="138499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To key in the;</a:t>
            </a:r>
          </a:p>
          <a:p>
            <a:pPr marL="171450" indent="-171450">
              <a:buFont typeface="Arial" panose="020B0604020202020204" pitchFamily="34" charset="0"/>
              <a:buChar char="•"/>
            </a:pPr>
            <a:r>
              <a:rPr lang="en-US" sz="1200" dirty="0"/>
              <a:t>Nitrogen rate in </a:t>
            </a:r>
            <a:r>
              <a:rPr lang="en-US" sz="1200" dirty="0" err="1"/>
              <a:t>scf</a:t>
            </a:r>
            <a:r>
              <a:rPr lang="en-US" sz="1200" dirty="0"/>
              <a:t> (if needed)</a:t>
            </a:r>
          </a:p>
          <a:p>
            <a:pPr marL="171450" indent="-171450">
              <a:buFont typeface="Arial" panose="020B0604020202020204" pitchFamily="34" charset="0"/>
              <a:buChar char="•"/>
            </a:pPr>
            <a:r>
              <a:rPr lang="en-US" sz="1200" dirty="0"/>
              <a:t>Liquid rate in </a:t>
            </a:r>
            <a:r>
              <a:rPr lang="en-US" sz="1200" dirty="0" err="1"/>
              <a:t>bbl</a:t>
            </a:r>
            <a:endParaRPr lang="en-US" sz="1200" dirty="0"/>
          </a:p>
          <a:p>
            <a:pPr marL="171450" indent="-171450">
              <a:buFont typeface="Arial" panose="020B0604020202020204" pitchFamily="34" charset="0"/>
              <a:buChar char="•"/>
            </a:pPr>
            <a:endParaRPr lang="en-US" sz="1200" dirty="0"/>
          </a:p>
          <a:p>
            <a:r>
              <a:rPr lang="en-US" sz="1200" dirty="0"/>
              <a:t>These will need to be adjust until we can obtain the highest cleanout efficiency.</a:t>
            </a:r>
          </a:p>
        </p:txBody>
      </p:sp>
      <p:sp>
        <p:nvSpPr>
          <p:cNvPr id="17" name="TextBox 16">
            <a:extLst>
              <a:ext uri="{FF2B5EF4-FFF2-40B4-BE49-F238E27FC236}">
                <a16:creationId xmlns:a16="http://schemas.microsoft.com/office/drawing/2014/main" id="{DBB37B04-D2B6-3F49-4ED6-AA04841F8AB9}"/>
              </a:ext>
            </a:extLst>
          </p:cNvPr>
          <p:cNvSpPr txBox="1"/>
          <p:nvPr/>
        </p:nvSpPr>
        <p:spPr>
          <a:xfrm>
            <a:off x="9436100" y="2120271"/>
            <a:ext cx="2451793"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200" dirty="0"/>
              <a:t>Click here to change to injected fluid type, </a:t>
            </a:r>
            <a:r>
              <a:rPr lang="en-US" sz="1200" dirty="0" err="1"/>
              <a:t>ie</a:t>
            </a:r>
            <a:r>
              <a:rPr lang="en-US" sz="1200" dirty="0"/>
              <a:t>; </a:t>
            </a:r>
            <a:r>
              <a:rPr lang="en-US" sz="1200" dirty="0" err="1"/>
              <a:t>water,gel</a:t>
            </a:r>
            <a:r>
              <a:rPr lang="en-US" sz="1200" dirty="0"/>
              <a:t>, acid or custom fluid properties</a:t>
            </a:r>
          </a:p>
        </p:txBody>
      </p:sp>
      <p:cxnSp>
        <p:nvCxnSpPr>
          <p:cNvPr id="18" name="Straight Arrow Connector 17">
            <a:extLst>
              <a:ext uri="{FF2B5EF4-FFF2-40B4-BE49-F238E27FC236}">
                <a16:creationId xmlns:a16="http://schemas.microsoft.com/office/drawing/2014/main" id="{6E54B2B1-A263-EF58-38B8-6C040E772B0A}"/>
              </a:ext>
            </a:extLst>
          </p:cNvPr>
          <p:cNvCxnSpPr>
            <a:cxnSpLocks/>
            <a:stCxn id="17" idx="1"/>
          </p:cNvCxnSpPr>
          <p:nvPr/>
        </p:nvCxnSpPr>
        <p:spPr>
          <a:xfrm flipH="1">
            <a:off x="4051300" y="2443437"/>
            <a:ext cx="5384800" cy="164796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nector: Elbow 22">
            <a:extLst>
              <a:ext uri="{FF2B5EF4-FFF2-40B4-BE49-F238E27FC236}">
                <a16:creationId xmlns:a16="http://schemas.microsoft.com/office/drawing/2014/main" id="{1B209BF1-0209-CE96-B806-48736D5A1B39}"/>
              </a:ext>
            </a:extLst>
          </p:cNvPr>
          <p:cNvCxnSpPr>
            <a:cxnSpLocks/>
            <a:stCxn id="11" idx="1"/>
          </p:cNvCxnSpPr>
          <p:nvPr/>
        </p:nvCxnSpPr>
        <p:spPr>
          <a:xfrm rot="10800000">
            <a:off x="1714500" y="3267419"/>
            <a:ext cx="7721600" cy="1146313"/>
          </a:xfrm>
          <a:prstGeom prst="bentConnector3">
            <a:avLst>
              <a:gd name="adj1" fmla="val 83059"/>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962DD2A5-5E6A-6A80-BBC0-AB2D59F1F6D0}"/>
              </a:ext>
            </a:extLst>
          </p:cNvPr>
          <p:cNvSpPr txBox="1">
            <a:spLocks/>
          </p:cNvSpPr>
          <p:nvPr/>
        </p:nvSpPr>
        <p:spPr>
          <a:xfrm>
            <a:off x="2002550" y="136525"/>
            <a:ext cx="10078557" cy="7375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MY" sz="4000" dirty="0"/>
              <a:t>CLEANOUT ANALYSIS </a:t>
            </a:r>
          </a:p>
        </p:txBody>
      </p:sp>
      <p:sp>
        <p:nvSpPr>
          <p:cNvPr id="5" name="Content Placeholder 2">
            <a:extLst>
              <a:ext uri="{FF2B5EF4-FFF2-40B4-BE49-F238E27FC236}">
                <a16:creationId xmlns:a16="http://schemas.microsoft.com/office/drawing/2014/main" id="{45FED5CB-0BCD-0E6A-555D-6CCBB59C4672}"/>
              </a:ext>
            </a:extLst>
          </p:cNvPr>
          <p:cNvSpPr txBox="1">
            <a:spLocks/>
          </p:cNvSpPr>
          <p:nvPr/>
        </p:nvSpPr>
        <p:spPr>
          <a:xfrm>
            <a:off x="1076096" y="695654"/>
            <a:ext cx="10800000" cy="5760000"/>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F77F24"/>
              </a:buClr>
              <a:buFont typeface="Wingdings" panose="05000000000000000000" pitchFamily="2" charset="2"/>
              <a:buChar char="Ø"/>
              <a:defRPr lang="en-US" sz="3200" kern="1200">
                <a:solidFill>
                  <a:schemeClr val="tx1"/>
                </a:solidFill>
                <a:latin typeface="Calibri" panose="020F0502020204030204" pitchFamily="34" charset="0"/>
                <a:ea typeface="+mn-ea"/>
                <a:cs typeface="Calibri" panose="020F0502020204030204" pitchFamily="34" charset="0"/>
              </a:defRPr>
            </a:lvl1pPr>
            <a:lvl2pPr marL="812800" indent="-363538" algn="l" defTabSz="914400" rtl="0" eaLnBrk="1" latinLnBrk="0" hangingPunct="1">
              <a:lnSpc>
                <a:spcPct val="90000"/>
              </a:lnSpc>
              <a:spcBef>
                <a:spcPts val="500"/>
              </a:spcBef>
              <a:buClr>
                <a:srgbClr val="7030A0"/>
              </a:buClr>
              <a:buFont typeface="+mj-lt"/>
              <a:buAutoNum type="arabicPeriod"/>
              <a:defRPr lang="en-US" sz="2400" kern="1200">
                <a:solidFill>
                  <a:schemeClr val="tx1"/>
                </a:solidFill>
                <a:latin typeface="Calibri" panose="020F0502020204030204" pitchFamily="34" charset="0"/>
                <a:ea typeface="+mn-ea"/>
                <a:cs typeface="Calibri" panose="020F0502020204030204" pitchFamily="34" charset="0"/>
              </a:defRPr>
            </a:lvl2pPr>
            <a:lvl3pPr marL="987425" indent="-174625" algn="l" defTabSz="914400" rtl="0" eaLnBrk="1" latinLnBrk="0" hangingPunct="1">
              <a:lnSpc>
                <a:spcPct val="90000"/>
              </a:lnSpc>
              <a:spcBef>
                <a:spcPts val="500"/>
              </a:spcBef>
              <a:buClr>
                <a:srgbClr val="7030A0"/>
              </a:buClr>
              <a:buFont typeface="+mj-lt"/>
              <a:buAutoNum type="romanLcPeriod"/>
              <a:defRPr lang="en-US"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F77F24"/>
              </a:buClr>
              <a:buFont typeface="Wingdings" panose="05000000000000000000" pitchFamily="2" charset="2"/>
              <a:buChar char="v"/>
              <a:defRPr lang="en-US"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F77F24"/>
              </a:buClr>
              <a:buFont typeface="Wingdings" panose="05000000000000000000" pitchFamily="2" charset="2"/>
              <a:buChar char="ü"/>
              <a:defRPr lang="en-MY"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2000" b="1" u="sng" dirty="0">
                <a:ea typeface="Verdana" pitchFamily="34" charset="0"/>
              </a:rPr>
              <a:t>CIRCA circulation input</a:t>
            </a: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720000" lvl="2" indent="-269875" algn="just">
              <a:buFont typeface="+mj-lt"/>
              <a:buAutoNum type="arabicPeriod"/>
            </a:pPr>
            <a:endParaRPr lang="en-US" dirty="0">
              <a:ea typeface="Verdana" pitchFamily="34" charset="0"/>
            </a:endParaRPr>
          </a:p>
          <a:p>
            <a:pPr marL="907325" lvl="2" indent="-457200" algn="just">
              <a:buFont typeface="+mj-lt"/>
              <a:buAutoNum type="arabicPeriod" startAt="7"/>
            </a:pPr>
            <a:endParaRPr lang="en-US" dirty="0">
              <a:ea typeface="Verdana" pitchFamily="34" charset="0"/>
            </a:endParaRPr>
          </a:p>
        </p:txBody>
      </p:sp>
    </p:spTree>
    <p:extLst>
      <p:ext uri="{BB962C8B-B14F-4D97-AF65-F5344CB8AC3E}">
        <p14:creationId xmlns:p14="http://schemas.microsoft.com/office/powerpoint/2010/main" val="2745907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AE3A99-2F47-835F-DE99-64930A4A0658}"/>
              </a:ext>
            </a:extLst>
          </p:cNvPr>
          <p:cNvPicPr>
            <a:picLocks noChangeAspect="1"/>
          </p:cNvPicPr>
          <p:nvPr/>
        </p:nvPicPr>
        <p:blipFill>
          <a:blip r:embed="rId2"/>
          <a:stretch>
            <a:fillRect/>
          </a:stretch>
        </p:blipFill>
        <p:spPr>
          <a:xfrm>
            <a:off x="1032627" y="1357818"/>
            <a:ext cx="5348526" cy="5181094"/>
          </a:xfrm>
          <a:prstGeom prst="rect">
            <a:avLst/>
          </a:prstGeom>
        </p:spPr>
      </p:pic>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CLEANOUT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26</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sp>
        <p:nvSpPr>
          <p:cNvPr id="10" name="Rectangle 9">
            <a:extLst>
              <a:ext uri="{FF2B5EF4-FFF2-40B4-BE49-F238E27FC236}">
                <a16:creationId xmlns:a16="http://schemas.microsoft.com/office/drawing/2014/main" id="{771A8ECC-3706-A78B-93F6-8BDC411C2CFA}"/>
              </a:ext>
            </a:extLst>
          </p:cNvPr>
          <p:cNvSpPr/>
          <p:nvPr/>
        </p:nvSpPr>
        <p:spPr>
          <a:xfrm>
            <a:off x="5097692" y="2793441"/>
            <a:ext cx="998308" cy="445415"/>
          </a:xfrm>
          <a:prstGeom prst="rect">
            <a:avLst/>
          </a:prstGeom>
          <a:no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2" name="Rectangle 11">
            <a:extLst>
              <a:ext uri="{FF2B5EF4-FFF2-40B4-BE49-F238E27FC236}">
                <a16:creationId xmlns:a16="http://schemas.microsoft.com/office/drawing/2014/main" id="{BEC70280-E23C-B4E5-40A7-0809A0466EF0}"/>
              </a:ext>
            </a:extLst>
          </p:cNvPr>
          <p:cNvSpPr/>
          <p:nvPr/>
        </p:nvSpPr>
        <p:spPr>
          <a:xfrm>
            <a:off x="5097692" y="4794737"/>
            <a:ext cx="998308" cy="271305"/>
          </a:xfrm>
          <a:prstGeom prst="rect">
            <a:avLst/>
          </a:prstGeom>
          <a:no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11" name="Picture 10">
            <a:extLst>
              <a:ext uri="{FF2B5EF4-FFF2-40B4-BE49-F238E27FC236}">
                <a16:creationId xmlns:a16="http://schemas.microsoft.com/office/drawing/2014/main" id="{15C4F3CD-9A94-06AD-D86F-633593F04F65}"/>
              </a:ext>
            </a:extLst>
          </p:cNvPr>
          <p:cNvPicPr>
            <a:picLocks noChangeAspect="1"/>
          </p:cNvPicPr>
          <p:nvPr/>
        </p:nvPicPr>
        <p:blipFill>
          <a:blip r:embed="rId3"/>
          <a:stretch>
            <a:fillRect/>
          </a:stretch>
        </p:blipFill>
        <p:spPr>
          <a:xfrm>
            <a:off x="6242882" y="1611633"/>
            <a:ext cx="5249008" cy="4753638"/>
          </a:xfrm>
          <a:prstGeom prst="rect">
            <a:avLst/>
          </a:prstGeom>
        </p:spPr>
      </p:pic>
    </p:spTree>
    <p:extLst>
      <p:ext uri="{BB962C8B-B14F-4D97-AF65-F5344CB8AC3E}">
        <p14:creationId xmlns:p14="http://schemas.microsoft.com/office/powerpoint/2010/main" val="2114238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E72C664-7220-0E21-1517-DEF9785BD963}"/>
              </a:ext>
            </a:extLst>
          </p:cNvPr>
          <p:cNvPicPr>
            <a:picLocks noChangeAspect="1"/>
          </p:cNvPicPr>
          <p:nvPr/>
        </p:nvPicPr>
        <p:blipFill>
          <a:blip r:embed="rId2"/>
          <a:stretch>
            <a:fillRect/>
          </a:stretch>
        </p:blipFill>
        <p:spPr>
          <a:xfrm>
            <a:off x="6549711" y="830380"/>
            <a:ext cx="5531396" cy="5531396"/>
          </a:xfrm>
          <a:prstGeom prst="rect">
            <a:avLst/>
          </a:prstGeom>
        </p:spPr>
      </p:pic>
      <p:pic>
        <p:nvPicPr>
          <p:cNvPr id="5" name="Picture 4">
            <a:extLst>
              <a:ext uri="{FF2B5EF4-FFF2-40B4-BE49-F238E27FC236}">
                <a16:creationId xmlns:a16="http://schemas.microsoft.com/office/drawing/2014/main" id="{9F6788FC-EE5B-2146-F817-CF0FCFF83B9C}"/>
              </a:ext>
            </a:extLst>
          </p:cNvPr>
          <p:cNvPicPr>
            <a:picLocks noChangeAspect="1"/>
          </p:cNvPicPr>
          <p:nvPr/>
        </p:nvPicPr>
        <p:blipFill>
          <a:blip r:embed="rId3"/>
          <a:stretch>
            <a:fillRect/>
          </a:stretch>
        </p:blipFill>
        <p:spPr>
          <a:xfrm>
            <a:off x="968418" y="874076"/>
            <a:ext cx="5647767" cy="5455460"/>
          </a:xfrm>
          <a:prstGeom prst="rect">
            <a:avLst/>
          </a:prstGeom>
        </p:spPr>
      </p:pic>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CLEANOUT ANALYSIS </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27</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sp>
        <p:nvSpPr>
          <p:cNvPr id="10" name="Rectangle 9">
            <a:extLst>
              <a:ext uri="{FF2B5EF4-FFF2-40B4-BE49-F238E27FC236}">
                <a16:creationId xmlns:a16="http://schemas.microsoft.com/office/drawing/2014/main" id="{96F06A47-F170-5F3F-76C8-7BFCDA5EFE61}"/>
              </a:ext>
            </a:extLst>
          </p:cNvPr>
          <p:cNvSpPr/>
          <p:nvPr/>
        </p:nvSpPr>
        <p:spPr>
          <a:xfrm>
            <a:off x="4391568" y="1034981"/>
            <a:ext cx="726910" cy="532137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2" name="Rectangle 11">
            <a:extLst>
              <a:ext uri="{FF2B5EF4-FFF2-40B4-BE49-F238E27FC236}">
                <a16:creationId xmlns:a16="http://schemas.microsoft.com/office/drawing/2014/main" id="{B45C8C83-FDA0-7241-C52C-D517C42E6C96}"/>
              </a:ext>
            </a:extLst>
          </p:cNvPr>
          <p:cNvSpPr/>
          <p:nvPr/>
        </p:nvSpPr>
        <p:spPr>
          <a:xfrm>
            <a:off x="9887550" y="1150253"/>
            <a:ext cx="762324" cy="52552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Tree>
    <p:extLst>
      <p:ext uri="{BB962C8B-B14F-4D97-AF65-F5344CB8AC3E}">
        <p14:creationId xmlns:p14="http://schemas.microsoft.com/office/powerpoint/2010/main" val="17129950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8FE84C7-E243-037B-F7D2-17D6CF89B3E9}"/>
              </a:ext>
            </a:extLst>
          </p:cNvPr>
          <p:cNvPicPr>
            <a:picLocks noChangeAspect="1"/>
          </p:cNvPicPr>
          <p:nvPr/>
        </p:nvPicPr>
        <p:blipFill>
          <a:blip r:embed="rId2"/>
          <a:stretch>
            <a:fillRect/>
          </a:stretch>
        </p:blipFill>
        <p:spPr>
          <a:xfrm>
            <a:off x="1264858" y="1110590"/>
            <a:ext cx="5883795" cy="3717783"/>
          </a:xfrm>
          <a:prstGeom prst="rect">
            <a:avLst/>
          </a:prstGeom>
        </p:spPr>
      </p:pic>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28</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sp>
        <p:nvSpPr>
          <p:cNvPr id="10" name="Rectangle 9">
            <a:extLst>
              <a:ext uri="{FF2B5EF4-FFF2-40B4-BE49-F238E27FC236}">
                <a16:creationId xmlns:a16="http://schemas.microsoft.com/office/drawing/2014/main" id="{96F06A47-F170-5F3F-76C8-7BFCDA5EFE61}"/>
              </a:ext>
            </a:extLst>
          </p:cNvPr>
          <p:cNvSpPr/>
          <p:nvPr/>
        </p:nvSpPr>
        <p:spPr>
          <a:xfrm>
            <a:off x="4856985" y="1366577"/>
            <a:ext cx="762324" cy="354706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8" name="Title 1">
            <a:extLst>
              <a:ext uri="{FF2B5EF4-FFF2-40B4-BE49-F238E27FC236}">
                <a16:creationId xmlns:a16="http://schemas.microsoft.com/office/drawing/2014/main" id="{EBBBF6F6-4C86-2546-4F13-3E795386CAA4}"/>
              </a:ext>
            </a:extLst>
          </p:cNvPr>
          <p:cNvSpPr txBox="1">
            <a:spLocks/>
          </p:cNvSpPr>
          <p:nvPr/>
        </p:nvSpPr>
        <p:spPr>
          <a:xfrm>
            <a:off x="2002550" y="136525"/>
            <a:ext cx="10078557" cy="7375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sz="4000" dirty="0"/>
              <a:t>CLEANOUT ANALYSIS</a:t>
            </a:r>
          </a:p>
        </p:txBody>
      </p:sp>
    </p:spTree>
    <p:extLst>
      <p:ext uri="{BB962C8B-B14F-4D97-AF65-F5344CB8AC3E}">
        <p14:creationId xmlns:p14="http://schemas.microsoft.com/office/powerpoint/2010/main" val="3331855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81289C-0E04-E739-50FF-978B2600BF4D}"/>
              </a:ext>
            </a:extLst>
          </p:cNvPr>
          <p:cNvPicPr>
            <a:picLocks noChangeAspect="1"/>
          </p:cNvPicPr>
          <p:nvPr/>
        </p:nvPicPr>
        <p:blipFill>
          <a:blip r:embed="rId2"/>
          <a:stretch>
            <a:fillRect/>
          </a:stretch>
        </p:blipFill>
        <p:spPr>
          <a:xfrm>
            <a:off x="976313" y="1055404"/>
            <a:ext cx="5483972" cy="5373692"/>
          </a:xfrm>
          <a:prstGeom prst="rect">
            <a:avLst/>
          </a:prstGeom>
        </p:spPr>
      </p:pic>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CLEANOUT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29</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sp>
        <p:nvSpPr>
          <p:cNvPr id="10" name="Rectangle 9">
            <a:extLst>
              <a:ext uri="{FF2B5EF4-FFF2-40B4-BE49-F238E27FC236}">
                <a16:creationId xmlns:a16="http://schemas.microsoft.com/office/drawing/2014/main" id="{96F06A47-F170-5F3F-76C8-7BFCDA5EFE61}"/>
              </a:ext>
            </a:extLst>
          </p:cNvPr>
          <p:cNvSpPr/>
          <p:nvPr/>
        </p:nvSpPr>
        <p:spPr>
          <a:xfrm>
            <a:off x="1077911" y="3004457"/>
            <a:ext cx="5222405" cy="246184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13" name="TextBox 12">
            <a:extLst>
              <a:ext uri="{FF2B5EF4-FFF2-40B4-BE49-F238E27FC236}">
                <a16:creationId xmlns:a16="http://schemas.microsoft.com/office/drawing/2014/main" id="{84FE95B8-A742-D003-861F-7F91FA05A740}"/>
              </a:ext>
            </a:extLst>
          </p:cNvPr>
          <p:cNvSpPr txBox="1"/>
          <p:nvPr/>
        </p:nvSpPr>
        <p:spPr>
          <a:xfrm>
            <a:off x="6663482" y="3742934"/>
            <a:ext cx="5157759" cy="369332"/>
          </a:xfrm>
          <a:prstGeom prst="rect">
            <a:avLst/>
          </a:prstGeom>
          <a:noFill/>
        </p:spPr>
        <p:txBody>
          <a:bodyPr wrap="none" rtlCol="0">
            <a:spAutoFit/>
          </a:bodyPr>
          <a:lstStyle/>
          <a:p>
            <a:r>
              <a:rPr lang="en-US" b="1" dirty="0"/>
              <a:t>Cleanout is completed with 0% solid left inside well!</a:t>
            </a:r>
            <a:endParaRPr lang="en-MY" b="1" dirty="0"/>
          </a:p>
        </p:txBody>
      </p:sp>
    </p:spTree>
    <p:extLst>
      <p:ext uri="{BB962C8B-B14F-4D97-AF65-F5344CB8AC3E}">
        <p14:creationId xmlns:p14="http://schemas.microsoft.com/office/powerpoint/2010/main" val="4243754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30</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sp>
        <p:nvSpPr>
          <p:cNvPr id="10" name="Title 1">
            <a:extLst>
              <a:ext uri="{FF2B5EF4-FFF2-40B4-BE49-F238E27FC236}">
                <a16:creationId xmlns:a16="http://schemas.microsoft.com/office/drawing/2014/main" id="{04D4F31C-98E7-77C9-641E-5E055DCF1363}"/>
              </a:ext>
            </a:extLst>
          </p:cNvPr>
          <p:cNvSpPr txBox="1">
            <a:spLocks/>
          </p:cNvSpPr>
          <p:nvPr/>
        </p:nvSpPr>
        <p:spPr>
          <a:xfrm>
            <a:off x="2002550" y="136525"/>
            <a:ext cx="10078557" cy="7375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sz="4000" dirty="0"/>
              <a:t>CLEANOUT ANALYSIS</a:t>
            </a:r>
          </a:p>
        </p:txBody>
      </p:sp>
      <p:pic>
        <p:nvPicPr>
          <p:cNvPr id="3" name="Picture 2">
            <a:extLst>
              <a:ext uri="{FF2B5EF4-FFF2-40B4-BE49-F238E27FC236}">
                <a16:creationId xmlns:a16="http://schemas.microsoft.com/office/drawing/2014/main" id="{5848E6C5-CA3F-838C-7C04-DD6FA703F41F}"/>
              </a:ext>
            </a:extLst>
          </p:cNvPr>
          <p:cNvPicPr>
            <a:picLocks noChangeAspect="1"/>
          </p:cNvPicPr>
          <p:nvPr/>
        </p:nvPicPr>
        <p:blipFill>
          <a:blip r:embed="rId2"/>
          <a:stretch>
            <a:fillRect/>
          </a:stretch>
        </p:blipFill>
        <p:spPr>
          <a:xfrm>
            <a:off x="2336448" y="1310827"/>
            <a:ext cx="8106513" cy="4886504"/>
          </a:xfrm>
          <a:prstGeom prst="rect">
            <a:avLst/>
          </a:prstGeom>
        </p:spPr>
      </p:pic>
    </p:spTree>
    <p:extLst>
      <p:ext uri="{BB962C8B-B14F-4D97-AF65-F5344CB8AC3E}">
        <p14:creationId xmlns:p14="http://schemas.microsoft.com/office/powerpoint/2010/main" val="35742886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31</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sp>
        <p:nvSpPr>
          <p:cNvPr id="10" name="Title 1">
            <a:extLst>
              <a:ext uri="{FF2B5EF4-FFF2-40B4-BE49-F238E27FC236}">
                <a16:creationId xmlns:a16="http://schemas.microsoft.com/office/drawing/2014/main" id="{FB46D3D6-C71A-3D20-A347-B93AE2B8139D}"/>
              </a:ext>
            </a:extLst>
          </p:cNvPr>
          <p:cNvSpPr>
            <a:spLocks noGrp="1"/>
          </p:cNvSpPr>
          <p:nvPr>
            <p:ph type="title"/>
          </p:nvPr>
        </p:nvSpPr>
        <p:spPr>
          <a:xfrm>
            <a:off x="2002550" y="136525"/>
            <a:ext cx="10078557" cy="737554"/>
          </a:xfrm>
        </p:spPr>
        <p:txBody>
          <a:bodyPr/>
          <a:lstStyle/>
          <a:p>
            <a:r>
              <a:rPr lang="en-MY" sz="4000" dirty="0"/>
              <a:t>CLEANOUT ANALYSIS</a:t>
            </a:r>
          </a:p>
        </p:txBody>
      </p:sp>
      <p:pic>
        <p:nvPicPr>
          <p:cNvPr id="3" name="Picture 2">
            <a:extLst>
              <a:ext uri="{FF2B5EF4-FFF2-40B4-BE49-F238E27FC236}">
                <a16:creationId xmlns:a16="http://schemas.microsoft.com/office/drawing/2014/main" id="{2F6BC3F1-E1D6-E340-9DBC-1D887FD95AB2}"/>
              </a:ext>
            </a:extLst>
          </p:cNvPr>
          <p:cNvPicPr>
            <a:picLocks noChangeAspect="1"/>
          </p:cNvPicPr>
          <p:nvPr/>
        </p:nvPicPr>
        <p:blipFill>
          <a:blip r:embed="rId2"/>
          <a:stretch>
            <a:fillRect/>
          </a:stretch>
        </p:blipFill>
        <p:spPr>
          <a:xfrm>
            <a:off x="2926246" y="1432171"/>
            <a:ext cx="7172917" cy="4303751"/>
          </a:xfrm>
          <a:prstGeom prst="rect">
            <a:avLst/>
          </a:prstGeom>
        </p:spPr>
      </p:pic>
    </p:spTree>
    <p:extLst>
      <p:ext uri="{BB962C8B-B14F-4D97-AF65-F5344CB8AC3E}">
        <p14:creationId xmlns:p14="http://schemas.microsoft.com/office/powerpoint/2010/main" val="19875807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32</a:t>
            </a:fld>
            <a:endParaRPr lang="en-MY"/>
          </a:p>
        </p:txBody>
      </p:sp>
      <p:sp>
        <p:nvSpPr>
          <p:cNvPr id="7" name="Content Placeholder 2">
            <a:extLst>
              <a:ext uri="{FF2B5EF4-FFF2-40B4-BE49-F238E27FC236}">
                <a16:creationId xmlns:a16="http://schemas.microsoft.com/office/drawing/2014/main" id="{151556DC-BA2E-FFFD-B94A-543C74FC4AAC}"/>
              </a:ext>
            </a:extLst>
          </p:cNvPr>
          <p:cNvSpPr>
            <a:spLocks noGrp="1"/>
          </p:cNvSpPr>
          <p:nvPr>
            <p:ph idx="1"/>
          </p:nvPr>
        </p:nvSpPr>
        <p:spPr>
          <a:xfrm>
            <a:off x="1179509" y="874079"/>
            <a:ext cx="10800000" cy="5760000"/>
          </a:xfrm>
        </p:spPr>
        <p:txBody>
          <a:bodyPr>
            <a:normAutofit/>
          </a:bodyPr>
          <a:lstStyle/>
          <a:p>
            <a:pPr marL="0" indent="0">
              <a:buNone/>
            </a:pPr>
            <a:endParaRPr lang="en-US" sz="2000" b="1" u="sng" dirty="0">
              <a:ea typeface="Verdana" pitchFamily="34" charset="0"/>
            </a:endParaRPr>
          </a:p>
          <a:p>
            <a:pPr marL="0" indent="0">
              <a:buNone/>
            </a:pPr>
            <a:endParaRPr lang="en-US" sz="2000" b="1" u="sng" dirty="0">
              <a:ea typeface="Verdana" pitchFamily="34" charset="0"/>
            </a:endParaRP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sp>
        <p:nvSpPr>
          <p:cNvPr id="10" name="Title 1">
            <a:extLst>
              <a:ext uri="{FF2B5EF4-FFF2-40B4-BE49-F238E27FC236}">
                <a16:creationId xmlns:a16="http://schemas.microsoft.com/office/drawing/2014/main" id="{69B8853D-896C-FB90-FA91-DAE619EC55AA}"/>
              </a:ext>
            </a:extLst>
          </p:cNvPr>
          <p:cNvSpPr>
            <a:spLocks noGrp="1"/>
          </p:cNvSpPr>
          <p:nvPr>
            <p:ph type="title"/>
          </p:nvPr>
        </p:nvSpPr>
        <p:spPr>
          <a:xfrm>
            <a:off x="2002550" y="136525"/>
            <a:ext cx="10078557" cy="737554"/>
          </a:xfrm>
        </p:spPr>
        <p:txBody>
          <a:bodyPr/>
          <a:lstStyle/>
          <a:p>
            <a:r>
              <a:rPr lang="en-MY" sz="4000" dirty="0"/>
              <a:t>CLEANOUT ANALYSIS</a:t>
            </a:r>
          </a:p>
        </p:txBody>
      </p:sp>
      <p:pic>
        <p:nvPicPr>
          <p:cNvPr id="5" name="Picture 4">
            <a:extLst>
              <a:ext uri="{FF2B5EF4-FFF2-40B4-BE49-F238E27FC236}">
                <a16:creationId xmlns:a16="http://schemas.microsoft.com/office/drawing/2014/main" id="{E3E29E65-1197-D65C-EB38-57793D2E1645}"/>
              </a:ext>
            </a:extLst>
          </p:cNvPr>
          <p:cNvPicPr>
            <a:picLocks noChangeAspect="1"/>
          </p:cNvPicPr>
          <p:nvPr/>
        </p:nvPicPr>
        <p:blipFill>
          <a:blip r:embed="rId2"/>
          <a:stretch>
            <a:fillRect/>
          </a:stretch>
        </p:blipFill>
        <p:spPr>
          <a:xfrm>
            <a:off x="2246928" y="1144767"/>
            <a:ext cx="8415186" cy="4940895"/>
          </a:xfrm>
          <a:prstGeom prst="rect">
            <a:avLst/>
          </a:prstGeom>
        </p:spPr>
      </p:pic>
    </p:spTree>
    <p:extLst>
      <p:ext uri="{BB962C8B-B14F-4D97-AF65-F5344CB8AC3E}">
        <p14:creationId xmlns:p14="http://schemas.microsoft.com/office/powerpoint/2010/main" val="25039200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366016" y="3150559"/>
            <a:ext cx="8610610" cy="737554"/>
          </a:xfrm>
        </p:spPr>
        <p:txBody>
          <a:bodyPr/>
          <a:lstStyle/>
          <a:p>
            <a:r>
              <a:rPr lang="en-MY" sz="4000" dirty="0"/>
              <a:t>TUBING FORCE SENSITIVITY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33</a:t>
            </a:fld>
            <a:endParaRPr lang="en-MY"/>
          </a:p>
        </p:txBody>
      </p:sp>
    </p:spTree>
    <p:extLst>
      <p:ext uri="{BB962C8B-B14F-4D97-AF65-F5344CB8AC3E}">
        <p14:creationId xmlns:p14="http://schemas.microsoft.com/office/powerpoint/2010/main" val="29189037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34</a:t>
            </a:fld>
            <a:endParaRPr lang="en-MY"/>
          </a:p>
        </p:txBody>
      </p:sp>
      <p:sp>
        <p:nvSpPr>
          <p:cNvPr id="14" name="Content Placeholder 2">
            <a:extLst>
              <a:ext uri="{FF2B5EF4-FFF2-40B4-BE49-F238E27FC236}">
                <a16:creationId xmlns:a16="http://schemas.microsoft.com/office/drawing/2014/main" id="{61F8ACE6-60BF-D960-364C-A444F46544B5}"/>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CT RIH &amp; POOH Until </a:t>
            </a:r>
            <a:r>
              <a:rPr lang="en-MY" sz="2000" b="1" u="sng" dirty="0">
                <a:ea typeface="Verdana" pitchFamily="34" charset="0"/>
              </a:rPr>
              <a:t>CR</a:t>
            </a:r>
            <a:endParaRPr lang="en-MY" sz="1900" b="1" u="sng" dirty="0"/>
          </a:p>
          <a:p>
            <a:pPr marL="0" indent="0">
              <a:buNone/>
            </a:pPr>
            <a:r>
              <a:rPr lang="en-MY" sz="1900" b="1" dirty="0">
                <a:ea typeface="Verdana" pitchFamily="34" charset="0"/>
              </a:rPr>
              <a:t>IDLE RATE (0.3 bpm 300 scfm)</a:t>
            </a:r>
          </a:p>
          <a:p>
            <a:pPr marL="0" indent="0">
              <a:buNone/>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5" name="Picture 4">
            <a:extLst>
              <a:ext uri="{FF2B5EF4-FFF2-40B4-BE49-F238E27FC236}">
                <a16:creationId xmlns:a16="http://schemas.microsoft.com/office/drawing/2014/main" id="{00B8251B-01AA-A808-2574-95218AF61713}"/>
              </a:ext>
            </a:extLst>
          </p:cNvPr>
          <p:cNvPicPr>
            <a:picLocks noChangeAspect="1"/>
          </p:cNvPicPr>
          <p:nvPr/>
        </p:nvPicPr>
        <p:blipFill>
          <a:blip r:embed="rId2"/>
          <a:stretch>
            <a:fillRect/>
          </a:stretch>
        </p:blipFill>
        <p:spPr>
          <a:xfrm>
            <a:off x="1790099" y="1885882"/>
            <a:ext cx="8611802" cy="4163006"/>
          </a:xfrm>
          <a:prstGeom prst="rect">
            <a:avLst/>
          </a:prstGeom>
        </p:spPr>
      </p:pic>
    </p:spTree>
    <p:extLst>
      <p:ext uri="{BB962C8B-B14F-4D97-AF65-F5344CB8AC3E}">
        <p14:creationId xmlns:p14="http://schemas.microsoft.com/office/powerpoint/2010/main" val="40239065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35</a:t>
            </a:fld>
            <a:endParaRPr lang="en-MY"/>
          </a:p>
        </p:txBody>
      </p:sp>
      <p:sp>
        <p:nvSpPr>
          <p:cNvPr id="14" name="Content Placeholder 2">
            <a:extLst>
              <a:ext uri="{FF2B5EF4-FFF2-40B4-BE49-F238E27FC236}">
                <a16:creationId xmlns:a16="http://schemas.microsoft.com/office/drawing/2014/main" id="{61F8ACE6-60BF-D960-364C-A444F46544B5}"/>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CT RIH &amp; POOH Until </a:t>
            </a:r>
            <a:r>
              <a:rPr lang="en-MY" sz="2000" b="1" u="sng" dirty="0">
                <a:ea typeface="Verdana" pitchFamily="34" charset="0"/>
              </a:rPr>
              <a:t>CR</a:t>
            </a:r>
            <a:endParaRPr lang="en-MY" sz="1900" b="1" u="sng" dirty="0"/>
          </a:p>
          <a:p>
            <a:pPr marL="0" indent="0">
              <a:buNone/>
            </a:pPr>
            <a:r>
              <a:rPr lang="en-MY" sz="1900" b="1" dirty="0">
                <a:ea typeface="Verdana" pitchFamily="34" charset="0"/>
              </a:rPr>
              <a:t>Nitrified (1 bpm 300 </a:t>
            </a:r>
            <a:r>
              <a:rPr lang="en-MY" sz="1900" b="1" dirty="0" err="1">
                <a:ea typeface="Verdana" pitchFamily="34" charset="0"/>
              </a:rPr>
              <a:t>scf</a:t>
            </a:r>
            <a:r>
              <a:rPr lang="en-MY" sz="1900" b="1" dirty="0">
                <a:ea typeface="Verdana" pitchFamily="34" charset="0"/>
              </a:rPr>
              <a:t>)</a:t>
            </a:r>
          </a:p>
          <a:p>
            <a:pPr marL="0" indent="0">
              <a:buNone/>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3" name="Picture 2">
            <a:extLst>
              <a:ext uri="{FF2B5EF4-FFF2-40B4-BE49-F238E27FC236}">
                <a16:creationId xmlns:a16="http://schemas.microsoft.com/office/drawing/2014/main" id="{18B6BCF8-ACAF-87CB-5040-A2B09F5341F9}"/>
              </a:ext>
            </a:extLst>
          </p:cNvPr>
          <p:cNvPicPr>
            <a:picLocks noChangeAspect="1"/>
          </p:cNvPicPr>
          <p:nvPr/>
        </p:nvPicPr>
        <p:blipFill>
          <a:blip r:embed="rId2"/>
          <a:stretch>
            <a:fillRect/>
          </a:stretch>
        </p:blipFill>
        <p:spPr>
          <a:xfrm>
            <a:off x="2002550" y="2081623"/>
            <a:ext cx="8278380" cy="4143953"/>
          </a:xfrm>
          <a:prstGeom prst="rect">
            <a:avLst/>
          </a:prstGeom>
        </p:spPr>
      </p:pic>
    </p:spTree>
    <p:extLst>
      <p:ext uri="{BB962C8B-B14F-4D97-AF65-F5344CB8AC3E}">
        <p14:creationId xmlns:p14="http://schemas.microsoft.com/office/powerpoint/2010/main" val="4138665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682E7-84B8-AB78-6138-6DC04F27AE8E}"/>
              </a:ext>
            </a:extLst>
          </p:cNvPr>
          <p:cNvSpPr>
            <a:spLocks noGrp="1"/>
          </p:cNvSpPr>
          <p:nvPr>
            <p:ph type="title"/>
          </p:nvPr>
        </p:nvSpPr>
        <p:spPr/>
        <p:txBody>
          <a:bodyPr/>
          <a:lstStyle/>
          <a:p>
            <a:r>
              <a:rPr lang="en-MY" sz="4000" dirty="0"/>
              <a:t>TFA SENSITIVITY ANALYSIS.</a:t>
            </a:r>
          </a:p>
        </p:txBody>
      </p:sp>
      <p:sp>
        <p:nvSpPr>
          <p:cNvPr id="3" name="Content Placeholder 2">
            <a:extLst>
              <a:ext uri="{FF2B5EF4-FFF2-40B4-BE49-F238E27FC236}">
                <a16:creationId xmlns:a16="http://schemas.microsoft.com/office/drawing/2014/main" id="{250DDA11-F72C-EFF6-5280-ECF9150BAC69}"/>
              </a:ext>
            </a:extLst>
          </p:cNvPr>
          <p:cNvSpPr>
            <a:spLocks noGrp="1"/>
          </p:cNvSpPr>
          <p:nvPr>
            <p:ph idx="1"/>
          </p:nvPr>
        </p:nvSpPr>
        <p:spPr>
          <a:xfrm>
            <a:off x="3684883" y="3368831"/>
            <a:ext cx="3678444" cy="1325564"/>
          </a:xfrm>
        </p:spPr>
        <p:txBody>
          <a:bodyPr/>
          <a:lstStyle/>
          <a:p>
            <a:r>
              <a:rPr lang="en-MY" dirty="0"/>
              <a:t>Friction Factor</a:t>
            </a:r>
          </a:p>
        </p:txBody>
      </p:sp>
      <p:sp>
        <p:nvSpPr>
          <p:cNvPr id="4" name="Slide Number Placeholder 3">
            <a:extLst>
              <a:ext uri="{FF2B5EF4-FFF2-40B4-BE49-F238E27FC236}">
                <a16:creationId xmlns:a16="http://schemas.microsoft.com/office/drawing/2014/main" id="{7FB4C0E1-A834-0AE8-82EF-2062CAEB538A}"/>
              </a:ext>
            </a:extLst>
          </p:cNvPr>
          <p:cNvSpPr>
            <a:spLocks noGrp="1"/>
          </p:cNvSpPr>
          <p:nvPr>
            <p:ph type="sldNum" sz="quarter" idx="12"/>
          </p:nvPr>
        </p:nvSpPr>
        <p:spPr/>
        <p:txBody>
          <a:bodyPr/>
          <a:lstStyle/>
          <a:p>
            <a:fld id="{7067DC33-8416-46B9-BFB5-95A4BBC5BE18}" type="slidenum">
              <a:rPr lang="en-MY" smtClean="0"/>
              <a:pPr/>
              <a:t>36</a:t>
            </a:fld>
            <a:endParaRPr lang="en-MY"/>
          </a:p>
        </p:txBody>
      </p:sp>
    </p:spTree>
    <p:extLst>
      <p:ext uri="{BB962C8B-B14F-4D97-AF65-F5344CB8AC3E}">
        <p14:creationId xmlns:p14="http://schemas.microsoft.com/office/powerpoint/2010/main" val="33351926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D11A4-6813-BB20-0AED-418085526F3E}"/>
              </a:ext>
            </a:extLst>
          </p:cNvPr>
          <p:cNvSpPr>
            <a:spLocks noGrp="1"/>
          </p:cNvSpPr>
          <p:nvPr>
            <p:ph type="title"/>
          </p:nvPr>
        </p:nvSpPr>
        <p:spPr/>
        <p:txBody>
          <a:bodyPr/>
          <a:lstStyle/>
          <a:p>
            <a:r>
              <a:rPr lang="en-MY" sz="4000" dirty="0"/>
              <a:t>TFA SENSITIVITY ANALYSIS.</a:t>
            </a:r>
          </a:p>
        </p:txBody>
      </p:sp>
      <p:sp>
        <p:nvSpPr>
          <p:cNvPr id="4" name="Slide Number Placeholder 3">
            <a:extLst>
              <a:ext uri="{FF2B5EF4-FFF2-40B4-BE49-F238E27FC236}">
                <a16:creationId xmlns:a16="http://schemas.microsoft.com/office/drawing/2014/main" id="{9CD003BE-4C58-B8B2-F5B4-8DC43FA84FFB}"/>
              </a:ext>
            </a:extLst>
          </p:cNvPr>
          <p:cNvSpPr>
            <a:spLocks noGrp="1"/>
          </p:cNvSpPr>
          <p:nvPr>
            <p:ph type="sldNum" sz="quarter" idx="12"/>
          </p:nvPr>
        </p:nvSpPr>
        <p:spPr/>
        <p:txBody>
          <a:bodyPr/>
          <a:lstStyle/>
          <a:p>
            <a:fld id="{7067DC33-8416-46B9-BFB5-95A4BBC5BE18}" type="slidenum">
              <a:rPr lang="en-MY" smtClean="0"/>
              <a:pPr/>
              <a:t>37</a:t>
            </a:fld>
            <a:endParaRPr lang="en-MY"/>
          </a:p>
        </p:txBody>
      </p:sp>
      <p:graphicFrame>
        <p:nvGraphicFramePr>
          <p:cNvPr id="3" name="Table 2">
            <a:extLst>
              <a:ext uri="{FF2B5EF4-FFF2-40B4-BE49-F238E27FC236}">
                <a16:creationId xmlns:a16="http://schemas.microsoft.com/office/drawing/2014/main" id="{E3DB35C5-2379-725B-CD3F-A7372ED6B767}"/>
              </a:ext>
            </a:extLst>
          </p:cNvPr>
          <p:cNvGraphicFramePr>
            <a:graphicFrameLocks noGrp="1"/>
          </p:cNvGraphicFramePr>
          <p:nvPr/>
        </p:nvGraphicFramePr>
        <p:xfrm>
          <a:off x="1128714" y="1432650"/>
          <a:ext cx="10758486" cy="3802063"/>
        </p:xfrm>
        <a:graphic>
          <a:graphicData uri="http://schemas.openxmlformats.org/drawingml/2006/table">
            <a:tbl>
              <a:tblPr firstRow="1" firstCol="1" bandRow="1"/>
              <a:tblGrid>
                <a:gridCol w="1793081">
                  <a:extLst>
                    <a:ext uri="{9D8B030D-6E8A-4147-A177-3AD203B41FA5}">
                      <a16:colId xmlns:a16="http://schemas.microsoft.com/office/drawing/2014/main" val="20000"/>
                    </a:ext>
                  </a:extLst>
                </a:gridCol>
                <a:gridCol w="1793081">
                  <a:extLst>
                    <a:ext uri="{9D8B030D-6E8A-4147-A177-3AD203B41FA5}">
                      <a16:colId xmlns:a16="http://schemas.microsoft.com/office/drawing/2014/main" val="639617183"/>
                    </a:ext>
                  </a:extLst>
                </a:gridCol>
                <a:gridCol w="1793081">
                  <a:extLst>
                    <a:ext uri="{9D8B030D-6E8A-4147-A177-3AD203B41FA5}">
                      <a16:colId xmlns:a16="http://schemas.microsoft.com/office/drawing/2014/main" val="20001"/>
                    </a:ext>
                  </a:extLst>
                </a:gridCol>
                <a:gridCol w="1793081">
                  <a:extLst>
                    <a:ext uri="{9D8B030D-6E8A-4147-A177-3AD203B41FA5}">
                      <a16:colId xmlns:a16="http://schemas.microsoft.com/office/drawing/2014/main" val="20002"/>
                    </a:ext>
                  </a:extLst>
                </a:gridCol>
                <a:gridCol w="1793081">
                  <a:extLst>
                    <a:ext uri="{9D8B030D-6E8A-4147-A177-3AD203B41FA5}">
                      <a16:colId xmlns:a16="http://schemas.microsoft.com/office/drawing/2014/main" val="20003"/>
                    </a:ext>
                  </a:extLst>
                </a:gridCol>
                <a:gridCol w="1793081">
                  <a:extLst>
                    <a:ext uri="{9D8B030D-6E8A-4147-A177-3AD203B41FA5}">
                      <a16:colId xmlns:a16="http://schemas.microsoft.com/office/drawing/2014/main" val="20004"/>
                    </a:ext>
                  </a:extLst>
                </a:gridCol>
              </a:tblGrid>
              <a:tr h="360680">
                <a:tc>
                  <a:txBody>
                    <a:bodyPr/>
                    <a:lstStyle/>
                    <a:p>
                      <a:pPr marL="0" marR="0" algn="ctr">
                        <a:lnSpc>
                          <a:spcPct val="107000"/>
                        </a:lnSpc>
                        <a:spcBef>
                          <a:spcPts val="0"/>
                        </a:spcBef>
                        <a:spcAft>
                          <a:spcPts val="0"/>
                        </a:spcAft>
                      </a:pPr>
                      <a:r>
                        <a:rPr lang="en-US" sz="1600" b="1" dirty="0">
                          <a:effectLst/>
                          <a:latin typeface="+mn-lt"/>
                          <a:ea typeface="Calibri"/>
                        </a:rPr>
                        <a:t>Friction Factor</a:t>
                      </a: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0"/>
                        </a:spcBef>
                        <a:spcAft>
                          <a:spcPts val="0"/>
                        </a:spcAft>
                      </a:pPr>
                      <a:r>
                        <a:rPr lang="en-US" sz="1600" b="1" dirty="0">
                          <a:effectLst/>
                          <a:latin typeface="+mn-lt"/>
                          <a:ea typeface="Calibri"/>
                        </a:rPr>
                        <a:t>Depth (m)</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0"/>
                        </a:spcBef>
                        <a:spcAft>
                          <a:spcPts val="0"/>
                        </a:spcAft>
                      </a:pPr>
                      <a:r>
                        <a:rPr lang="en-US" sz="1600" b="1" dirty="0">
                          <a:effectLst/>
                          <a:latin typeface="+mn-lt"/>
                          <a:ea typeface="Calibri"/>
                        </a:rPr>
                        <a:t>Lock-up Limit (</a:t>
                      </a:r>
                      <a:r>
                        <a:rPr lang="en-US" sz="1600" b="1" dirty="0" err="1">
                          <a:effectLst/>
                          <a:latin typeface="+mn-lt"/>
                          <a:ea typeface="Calibri"/>
                        </a:rPr>
                        <a:t>lbf</a:t>
                      </a:r>
                      <a:r>
                        <a:rPr lang="en-US" sz="1600" b="1" dirty="0">
                          <a:effectLst/>
                          <a:latin typeface="+mn-lt"/>
                          <a:ea typeface="Calibri"/>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0"/>
                        </a:spcBef>
                        <a:spcAft>
                          <a:spcPts val="0"/>
                        </a:spcAft>
                      </a:pPr>
                      <a:r>
                        <a:rPr lang="en-US" sz="1600" b="1" dirty="0">
                          <a:effectLst/>
                          <a:latin typeface="+mn-lt"/>
                          <a:ea typeface="Calibri"/>
                        </a:rPr>
                        <a:t>RIH Weight (</a:t>
                      </a:r>
                      <a:r>
                        <a:rPr lang="en-US" sz="1600" b="1" dirty="0" err="1">
                          <a:effectLst/>
                          <a:latin typeface="+mn-lt"/>
                          <a:ea typeface="Calibri"/>
                        </a:rPr>
                        <a:t>lbf</a:t>
                      </a:r>
                      <a:r>
                        <a:rPr lang="en-US" sz="1600" b="1" dirty="0">
                          <a:effectLst/>
                          <a:latin typeface="+mn-lt"/>
                          <a:ea typeface="Calibri"/>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0"/>
                        </a:spcBef>
                        <a:spcAft>
                          <a:spcPts val="0"/>
                        </a:spcAft>
                      </a:pPr>
                      <a:r>
                        <a:rPr lang="en-US" sz="1600" b="1" dirty="0">
                          <a:effectLst/>
                          <a:latin typeface="+mn-lt"/>
                          <a:ea typeface="Calibri"/>
                        </a:rPr>
                        <a:t>POOH Weight (</a:t>
                      </a:r>
                      <a:r>
                        <a:rPr lang="en-US" sz="1600" b="1" dirty="0" err="1">
                          <a:effectLst/>
                          <a:latin typeface="+mn-lt"/>
                          <a:ea typeface="Calibri"/>
                        </a:rPr>
                        <a:t>lbf</a:t>
                      </a:r>
                      <a:r>
                        <a:rPr lang="en-US" sz="1600" b="1" dirty="0">
                          <a:effectLst/>
                          <a:latin typeface="+mn-lt"/>
                          <a:ea typeface="Calibri"/>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0"/>
                        </a:spcBef>
                        <a:spcAft>
                          <a:spcPts val="0"/>
                        </a:spcAft>
                      </a:pPr>
                      <a:r>
                        <a:rPr lang="en-US" sz="1600" b="1" dirty="0">
                          <a:effectLst/>
                          <a:latin typeface="+mn-lt"/>
                          <a:ea typeface="Calibri"/>
                        </a:rPr>
                        <a:t>Max Pulling Weight at 80% Yield Limit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0000"/>
                  </a:ext>
                </a:extLst>
              </a:tr>
              <a:tr h="274320">
                <a:tc rowSpan="4">
                  <a:txBody>
                    <a:bodyPr/>
                    <a:lstStyle/>
                    <a:p>
                      <a:pPr marL="0" marR="0" algn="ctr">
                        <a:lnSpc>
                          <a:spcPct val="107000"/>
                        </a:lnSpc>
                        <a:spcBef>
                          <a:spcPts val="300"/>
                        </a:spcBef>
                        <a:spcAft>
                          <a:spcPts val="300"/>
                        </a:spcAft>
                      </a:pPr>
                      <a:r>
                        <a:rPr lang="en-US" sz="1600" dirty="0">
                          <a:effectLst/>
                          <a:latin typeface="+mn-lt"/>
                          <a:ea typeface="Calibri"/>
                        </a:rPr>
                        <a:t>0.2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-23177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1056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2446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32163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0004"/>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-11894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1881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4358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32208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2158937954"/>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-8048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2668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6572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32219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671675332"/>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2,004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-6251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3559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9232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32227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588341418"/>
                  </a:ext>
                </a:extLst>
              </a:tr>
              <a:tr h="274320">
                <a:tc rowSpan="4">
                  <a:txBody>
                    <a:bodyPr/>
                    <a:lstStyle/>
                    <a:p>
                      <a:pPr marL="0" marR="0" algn="ctr">
                        <a:lnSpc>
                          <a:spcPct val="107000"/>
                        </a:lnSpc>
                        <a:spcBef>
                          <a:spcPts val="300"/>
                        </a:spcBef>
                        <a:spcAft>
                          <a:spcPts val="300"/>
                        </a:spcAft>
                      </a:pPr>
                      <a:r>
                        <a:rPr lang="en-US" sz="1600" dirty="0">
                          <a:effectLst/>
                          <a:latin typeface="+mn-lt"/>
                          <a:ea typeface="Calibri"/>
                        </a:rPr>
                        <a:t>0.3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-16143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973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2573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32142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513987875"/>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-8625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1570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4853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32201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629087145"/>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-5361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2115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7599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32213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494186823"/>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2,004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-1570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2753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11042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32228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687219970"/>
                  </a:ext>
                </a:extLst>
              </a:tr>
              <a:tr h="274320">
                <a:tc rowSpan="4">
                  <a:txBody>
                    <a:bodyPr/>
                    <a:lstStyle/>
                    <a:p>
                      <a:pPr marL="0" marR="0" algn="ctr">
                        <a:lnSpc>
                          <a:spcPct val="107000"/>
                        </a:lnSpc>
                        <a:spcBef>
                          <a:spcPts val="300"/>
                        </a:spcBef>
                        <a:spcAft>
                          <a:spcPts val="300"/>
                        </a:spcAft>
                      </a:pPr>
                      <a:r>
                        <a:rPr lang="en-US" sz="1600" dirty="0">
                          <a:effectLst/>
                          <a:latin typeface="+mn-lt"/>
                          <a:ea typeface="Calibri"/>
                        </a:rPr>
                        <a:t>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-19580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892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2715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32164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801985800"/>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-5126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1246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5340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32209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29295092"/>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-2825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1560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8751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32222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669530842"/>
                  </a:ext>
                </a:extLst>
              </a:tr>
              <a:tr h="274320">
                <a:tc vMerge="1">
                  <a:txBody>
                    <a:bodyPr/>
                    <a:lstStyle/>
                    <a:p>
                      <a:endParaRPr lang="en-MY"/>
                    </a:p>
                  </a:txBody>
                  <a:tcPr/>
                </a:tc>
                <a:tc>
                  <a:txBody>
                    <a:bodyPr/>
                    <a:lstStyle/>
                    <a:p>
                      <a:pPr marL="0" marR="0" algn="ctr">
                        <a:lnSpc>
                          <a:spcPct val="107000"/>
                        </a:lnSpc>
                        <a:spcBef>
                          <a:spcPts val="300"/>
                        </a:spcBef>
                        <a:spcAft>
                          <a:spcPts val="300"/>
                        </a:spcAft>
                      </a:pPr>
                      <a:r>
                        <a:rPr lang="en-US" sz="1600" dirty="0">
                          <a:effectLst/>
                          <a:latin typeface="+mn-lt"/>
                          <a:ea typeface="Calibri"/>
                        </a:rPr>
                        <a:t>2,004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-2805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2022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13233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32227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073776234"/>
                  </a:ext>
                </a:extLst>
              </a:tr>
            </a:tbl>
          </a:graphicData>
        </a:graphic>
      </p:graphicFrame>
      <p:sp>
        <p:nvSpPr>
          <p:cNvPr id="6" name="TextBox 5">
            <a:extLst>
              <a:ext uri="{FF2B5EF4-FFF2-40B4-BE49-F238E27FC236}">
                <a16:creationId xmlns:a16="http://schemas.microsoft.com/office/drawing/2014/main" id="{5727D073-BFBE-5452-EBF0-9AB4D70BB06C}"/>
              </a:ext>
            </a:extLst>
          </p:cNvPr>
          <p:cNvSpPr txBox="1"/>
          <p:nvPr/>
        </p:nvSpPr>
        <p:spPr>
          <a:xfrm>
            <a:off x="1302203" y="973401"/>
            <a:ext cx="8935811" cy="369332"/>
          </a:xfrm>
          <a:prstGeom prst="rect">
            <a:avLst/>
          </a:prstGeom>
          <a:noFill/>
        </p:spPr>
        <p:txBody>
          <a:bodyPr wrap="square">
            <a:spAutoFit/>
          </a:bodyPr>
          <a:lstStyle/>
          <a:p>
            <a:r>
              <a:rPr lang="en-US" sz="1800" dirty="0"/>
              <a:t>TFA Sensitivity Analysis with various Friction Factor – 0.3BPM, 300scfm</a:t>
            </a:r>
          </a:p>
        </p:txBody>
      </p:sp>
    </p:spTree>
    <p:extLst>
      <p:ext uri="{BB962C8B-B14F-4D97-AF65-F5344CB8AC3E}">
        <p14:creationId xmlns:p14="http://schemas.microsoft.com/office/powerpoint/2010/main" val="35539322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D11A4-6813-BB20-0AED-418085526F3E}"/>
              </a:ext>
            </a:extLst>
          </p:cNvPr>
          <p:cNvSpPr>
            <a:spLocks noGrp="1"/>
          </p:cNvSpPr>
          <p:nvPr>
            <p:ph type="title"/>
          </p:nvPr>
        </p:nvSpPr>
        <p:spPr/>
        <p:txBody>
          <a:bodyPr/>
          <a:lstStyle/>
          <a:p>
            <a:r>
              <a:rPr lang="en-MY" sz="4000" dirty="0"/>
              <a:t>TFA SENSITIVITY ANALYSIS.</a:t>
            </a:r>
          </a:p>
        </p:txBody>
      </p:sp>
      <p:sp>
        <p:nvSpPr>
          <p:cNvPr id="4" name="Slide Number Placeholder 3">
            <a:extLst>
              <a:ext uri="{FF2B5EF4-FFF2-40B4-BE49-F238E27FC236}">
                <a16:creationId xmlns:a16="http://schemas.microsoft.com/office/drawing/2014/main" id="{9CD003BE-4C58-B8B2-F5B4-8DC43FA84FFB}"/>
              </a:ext>
            </a:extLst>
          </p:cNvPr>
          <p:cNvSpPr>
            <a:spLocks noGrp="1"/>
          </p:cNvSpPr>
          <p:nvPr>
            <p:ph type="sldNum" sz="quarter" idx="12"/>
          </p:nvPr>
        </p:nvSpPr>
        <p:spPr/>
        <p:txBody>
          <a:bodyPr/>
          <a:lstStyle/>
          <a:p>
            <a:fld id="{7067DC33-8416-46B9-BFB5-95A4BBC5BE18}" type="slidenum">
              <a:rPr lang="en-MY" smtClean="0"/>
              <a:pPr/>
              <a:t>38</a:t>
            </a:fld>
            <a:endParaRPr lang="en-MY"/>
          </a:p>
        </p:txBody>
      </p:sp>
      <p:graphicFrame>
        <p:nvGraphicFramePr>
          <p:cNvPr id="3" name="Table 2">
            <a:extLst>
              <a:ext uri="{FF2B5EF4-FFF2-40B4-BE49-F238E27FC236}">
                <a16:creationId xmlns:a16="http://schemas.microsoft.com/office/drawing/2014/main" id="{5C94F787-9E1F-E360-C13B-76529235F292}"/>
              </a:ext>
            </a:extLst>
          </p:cNvPr>
          <p:cNvGraphicFramePr>
            <a:graphicFrameLocks noGrp="1"/>
          </p:cNvGraphicFramePr>
          <p:nvPr/>
        </p:nvGraphicFramePr>
        <p:xfrm>
          <a:off x="1047876" y="1734728"/>
          <a:ext cx="10758486" cy="3802063"/>
        </p:xfrm>
        <a:graphic>
          <a:graphicData uri="http://schemas.openxmlformats.org/drawingml/2006/table">
            <a:tbl>
              <a:tblPr firstRow="1" firstCol="1" bandRow="1"/>
              <a:tblGrid>
                <a:gridCol w="1793081">
                  <a:extLst>
                    <a:ext uri="{9D8B030D-6E8A-4147-A177-3AD203B41FA5}">
                      <a16:colId xmlns:a16="http://schemas.microsoft.com/office/drawing/2014/main" val="20000"/>
                    </a:ext>
                  </a:extLst>
                </a:gridCol>
                <a:gridCol w="1793081">
                  <a:extLst>
                    <a:ext uri="{9D8B030D-6E8A-4147-A177-3AD203B41FA5}">
                      <a16:colId xmlns:a16="http://schemas.microsoft.com/office/drawing/2014/main" val="639617183"/>
                    </a:ext>
                  </a:extLst>
                </a:gridCol>
                <a:gridCol w="1793081">
                  <a:extLst>
                    <a:ext uri="{9D8B030D-6E8A-4147-A177-3AD203B41FA5}">
                      <a16:colId xmlns:a16="http://schemas.microsoft.com/office/drawing/2014/main" val="20001"/>
                    </a:ext>
                  </a:extLst>
                </a:gridCol>
                <a:gridCol w="1793081">
                  <a:extLst>
                    <a:ext uri="{9D8B030D-6E8A-4147-A177-3AD203B41FA5}">
                      <a16:colId xmlns:a16="http://schemas.microsoft.com/office/drawing/2014/main" val="20002"/>
                    </a:ext>
                  </a:extLst>
                </a:gridCol>
                <a:gridCol w="1793081">
                  <a:extLst>
                    <a:ext uri="{9D8B030D-6E8A-4147-A177-3AD203B41FA5}">
                      <a16:colId xmlns:a16="http://schemas.microsoft.com/office/drawing/2014/main" val="20003"/>
                    </a:ext>
                  </a:extLst>
                </a:gridCol>
                <a:gridCol w="1793081">
                  <a:extLst>
                    <a:ext uri="{9D8B030D-6E8A-4147-A177-3AD203B41FA5}">
                      <a16:colId xmlns:a16="http://schemas.microsoft.com/office/drawing/2014/main" val="20004"/>
                    </a:ext>
                  </a:extLst>
                </a:gridCol>
              </a:tblGrid>
              <a:tr h="360680">
                <a:tc>
                  <a:txBody>
                    <a:bodyPr/>
                    <a:lstStyle/>
                    <a:p>
                      <a:pPr marL="0" marR="0" algn="ctr">
                        <a:lnSpc>
                          <a:spcPct val="107000"/>
                        </a:lnSpc>
                        <a:spcBef>
                          <a:spcPts val="0"/>
                        </a:spcBef>
                        <a:spcAft>
                          <a:spcPts val="0"/>
                        </a:spcAft>
                      </a:pPr>
                      <a:r>
                        <a:rPr lang="en-US" sz="1600" b="1" dirty="0">
                          <a:effectLst/>
                          <a:latin typeface="+mn-lt"/>
                          <a:ea typeface="Calibri"/>
                        </a:rPr>
                        <a:t>Friction Factor</a:t>
                      </a: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0"/>
                        </a:spcBef>
                        <a:spcAft>
                          <a:spcPts val="0"/>
                        </a:spcAft>
                      </a:pPr>
                      <a:r>
                        <a:rPr lang="en-US" sz="1600" b="1" dirty="0">
                          <a:effectLst/>
                          <a:latin typeface="+mn-lt"/>
                          <a:ea typeface="Calibri"/>
                        </a:rPr>
                        <a:t>Depth (m)</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0"/>
                        </a:spcBef>
                        <a:spcAft>
                          <a:spcPts val="0"/>
                        </a:spcAft>
                      </a:pPr>
                      <a:r>
                        <a:rPr lang="en-US" sz="1600" b="1" dirty="0">
                          <a:effectLst/>
                          <a:latin typeface="+mn-lt"/>
                          <a:ea typeface="Calibri"/>
                        </a:rPr>
                        <a:t>Lock-up Limit (</a:t>
                      </a:r>
                      <a:r>
                        <a:rPr lang="en-US" sz="1600" b="1" dirty="0" err="1">
                          <a:effectLst/>
                          <a:latin typeface="+mn-lt"/>
                          <a:ea typeface="Calibri"/>
                        </a:rPr>
                        <a:t>lbf</a:t>
                      </a:r>
                      <a:r>
                        <a:rPr lang="en-US" sz="1600" b="1" dirty="0">
                          <a:effectLst/>
                          <a:latin typeface="+mn-lt"/>
                          <a:ea typeface="Calibri"/>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0"/>
                        </a:spcBef>
                        <a:spcAft>
                          <a:spcPts val="0"/>
                        </a:spcAft>
                      </a:pPr>
                      <a:r>
                        <a:rPr lang="en-US" sz="1600" b="1" dirty="0">
                          <a:effectLst/>
                          <a:latin typeface="+mn-lt"/>
                          <a:ea typeface="Calibri"/>
                        </a:rPr>
                        <a:t>RIH Weight (</a:t>
                      </a:r>
                      <a:r>
                        <a:rPr lang="en-US" sz="1600" b="1" dirty="0" err="1">
                          <a:effectLst/>
                          <a:latin typeface="+mn-lt"/>
                          <a:ea typeface="Calibri"/>
                        </a:rPr>
                        <a:t>lbf</a:t>
                      </a:r>
                      <a:r>
                        <a:rPr lang="en-US" sz="1600" b="1" dirty="0">
                          <a:effectLst/>
                          <a:latin typeface="+mn-lt"/>
                          <a:ea typeface="Calibri"/>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0"/>
                        </a:spcBef>
                        <a:spcAft>
                          <a:spcPts val="0"/>
                        </a:spcAft>
                      </a:pPr>
                      <a:r>
                        <a:rPr lang="en-US" sz="1600" b="1" dirty="0">
                          <a:effectLst/>
                          <a:latin typeface="+mn-lt"/>
                          <a:ea typeface="Calibri"/>
                        </a:rPr>
                        <a:t>POOH Weight (</a:t>
                      </a:r>
                      <a:r>
                        <a:rPr lang="en-US" sz="1600" b="1" dirty="0" err="1">
                          <a:effectLst/>
                          <a:latin typeface="+mn-lt"/>
                          <a:ea typeface="Calibri"/>
                        </a:rPr>
                        <a:t>lbf</a:t>
                      </a:r>
                      <a:r>
                        <a:rPr lang="en-US" sz="1600" b="1" dirty="0">
                          <a:effectLst/>
                          <a:latin typeface="+mn-lt"/>
                          <a:ea typeface="Calibri"/>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0"/>
                        </a:spcBef>
                        <a:spcAft>
                          <a:spcPts val="0"/>
                        </a:spcAft>
                      </a:pPr>
                      <a:r>
                        <a:rPr lang="en-US" sz="1600" b="1" dirty="0">
                          <a:effectLst/>
                          <a:latin typeface="+mn-lt"/>
                          <a:ea typeface="Calibri"/>
                        </a:rPr>
                        <a:t>Max Pulling Weight at 80% Yield Limit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0000"/>
                  </a:ext>
                </a:extLst>
              </a:tr>
              <a:tr h="274320">
                <a:tc rowSpan="4">
                  <a:txBody>
                    <a:bodyPr/>
                    <a:lstStyle/>
                    <a:p>
                      <a:pPr marL="0" marR="0" algn="ctr">
                        <a:lnSpc>
                          <a:spcPct val="107000"/>
                        </a:lnSpc>
                        <a:spcBef>
                          <a:spcPts val="300"/>
                        </a:spcBef>
                        <a:spcAft>
                          <a:spcPts val="300"/>
                        </a:spcAft>
                      </a:pPr>
                      <a:r>
                        <a:rPr lang="en-US" sz="1600" dirty="0">
                          <a:effectLst/>
                          <a:latin typeface="+mn-lt"/>
                          <a:ea typeface="Calibri"/>
                        </a:rPr>
                        <a:t>0.2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-23393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881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2267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29999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0004"/>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-12067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1528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3976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30318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2158937954"/>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-8436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2155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5934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30251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671675332"/>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2,004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-5655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2931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8356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30086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588341418"/>
                  </a:ext>
                </a:extLst>
              </a:tr>
              <a:tr h="274320">
                <a:tc rowSpan="4">
                  <a:txBody>
                    <a:bodyPr/>
                    <a:lstStyle/>
                    <a:p>
                      <a:pPr marL="0" marR="0" algn="ctr">
                        <a:lnSpc>
                          <a:spcPct val="107000"/>
                        </a:lnSpc>
                        <a:spcBef>
                          <a:spcPts val="300"/>
                        </a:spcBef>
                        <a:spcAft>
                          <a:spcPts val="300"/>
                        </a:spcAft>
                      </a:pPr>
                      <a:r>
                        <a:rPr lang="en-US" sz="1600" dirty="0">
                          <a:effectLst/>
                          <a:latin typeface="+mn-lt"/>
                          <a:ea typeface="Calibri"/>
                        </a:rPr>
                        <a:t>0.3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-17524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789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2371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30007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513987875"/>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-7204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1200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4443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30339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629087145"/>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-5374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1580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6838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30244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494186823"/>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2,004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-2109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2150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10054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30080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687219970"/>
                  </a:ext>
                </a:extLst>
              </a:tr>
              <a:tr h="274320">
                <a:tc rowSpan="4">
                  <a:txBody>
                    <a:bodyPr/>
                    <a:lstStyle/>
                    <a:p>
                      <a:pPr marL="0" marR="0" algn="ctr">
                        <a:lnSpc>
                          <a:spcPct val="107000"/>
                        </a:lnSpc>
                        <a:spcBef>
                          <a:spcPts val="300"/>
                        </a:spcBef>
                        <a:spcAft>
                          <a:spcPts val="300"/>
                        </a:spcAft>
                      </a:pPr>
                      <a:r>
                        <a:rPr lang="en-US" sz="1600" dirty="0">
                          <a:effectLst/>
                          <a:latin typeface="+mn-lt"/>
                          <a:ea typeface="Calibri"/>
                        </a:rPr>
                        <a:t>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-19941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715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2532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30031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801985800"/>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-6397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851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4887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30336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29295092"/>
                  </a:ext>
                </a:extLst>
              </a:tr>
              <a:tr h="274320">
                <a:tc vMerge="1">
                  <a:txBody>
                    <a:bodyPr/>
                    <a:lstStyle/>
                    <a:p>
                      <a:pPr marL="0" marR="0">
                        <a:lnSpc>
                          <a:spcPct val="107000"/>
                        </a:lnSpc>
                        <a:spcBef>
                          <a:spcPts val="300"/>
                        </a:spcBef>
                        <a:spcAft>
                          <a:spcPts val="300"/>
                        </a:spcAft>
                      </a:pPr>
                      <a:endParaRPr lang="en-US" sz="1600" dirty="0">
                        <a:effectLst/>
                        <a:latin typeface="+mn-lt"/>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a:txBody>
                    <a:bodyPr/>
                    <a:lstStyle/>
                    <a:p>
                      <a:pPr marL="0" marR="0" algn="ctr">
                        <a:lnSpc>
                          <a:spcPct val="107000"/>
                        </a:lnSpc>
                        <a:spcBef>
                          <a:spcPts val="300"/>
                        </a:spcBef>
                        <a:spcAft>
                          <a:spcPts val="300"/>
                        </a:spcAft>
                      </a:pPr>
                      <a:r>
                        <a:rPr lang="en-US" sz="1600" dirty="0">
                          <a:effectLst/>
                          <a:latin typeface="+mn-lt"/>
                          <a:ea typeface="Calibri"/>
                        </a:rPr>
                        <a:t>1,500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-4008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986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7891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30237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669530842"/>
                  </a:ext>
                </a:extLst>
              </a:tr>
              <a:tr h="274320">
                <a:tc vMerge="1">
                  <a:txBody>
                    <a:bodyPr/>
                    <a:lstStyle/>
                    <a:p>
                      <a:endParaRPr lang="en-MY"/>
                    </a:p>
                  </a:txBody>
                  <a:tcPr/>
                </a:tc>
                <a:tc>
                  <a:txBody>
                    <a:bodyPr/>
                    <a:lstStyle/>
                    <a:p>
                      <a:pPr marL="0" marR="0" algn="ctr">
                        <a:lnSpc>
                          <a:spcPct val="107000"/>
                        </a:lnSpc>
                        <a:spcBef>
                          <a:spcPts val="300"/>
                        </a:spcBef>
                        <a:spcAft>
                          <a:spcPts val="300"/>
                        </a:spcAft>
                      </a:pPr>
                      <a:r>
                        <a:rPr lang="en-US" sz="1600" dirty="0">
                          <a:effectLst/>
                          <a:latin typeface="+mn-lt"/>
                          <a:ea typeface="Calibri"/>
                        </a:rPr>
                        <a:t>2,004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ctr">
                        <a:lnSpc>
                          <a:spcPct val="107000"/>
                        </a:lnSpc>
                        <a:spcBef>
                          <a:spcPts val="300"/>
                        </a:spcBef>
                        <a:spcAft>
                          <a:spcPts val="300"/>
                        </a:spcAft>
                      </a:pPr>
                      <a:r>
                        <a:rPr lang="en-US" sz="1600" dirty="0">
                          <a:effectLst/>
                          <a:latin typeface="+mn-lt"/>
                          <a:ea typeface="Calibri"/>
                        </a:rPr>
                        <a:t>-3984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1371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pPr marL="0" marR="0" algn="ctr">
                        <a:lnSpc>
                          <a:spcPct val="107000"/>
                        </a:lnSpc>
                        <a:spcBef>
                          <a:spcPts val="300"/>
                        </a:spcBef>
                        <a:spcAft>
                          <a:spcPts val="300"/>
                        </a:spcAft>
                      </a:pPr>
                      <a:r>
                        <a:rPr lang="en-US" sz="1600" dirty="0">
                          <a:effectLst/>
                          <a:latin typeface="+mn-lt"/>
                          <a:ea typeface="Calibri"/>
                        </a:rPr>
                        <a:t>12123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marL="0" marR="0" algn="ctr">
                        <a:lnSpc>
                          <a:spcPct val="107000"/>
                        </a:lnSpc>
                        <a:spcBef>
                          <a:spcPts val="300"/>
                        </a:spcBef>
                        <a:spcAft>
                          <a:spcPts val="300"/>
                        </a:spcAft>
                      </a:pPr>
                      <a:r>
                        <a:rPr lang="en-US" sz="1600" dirty="0">
                          <a:effectLst/>
                          <a:latin typeface="+mn-lt"/>
                          <a:ea typeface="Calibri"/>
                        </a:rPr>
                        <a:t>30088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073776234"/>
                  </a:ext>
                </a:extLst>
              </a:tr>
            </a:tbl>
          </a:graphicData>
        </a:graphic>
      </p:graphicFrame>
      <p:sp>
        <p:nvSpPr>
          <p:cNvPr id="5" name="TextBox 4">
            <a:extLst>
              <a:ext uri="{FF2B5EF4-FFF2-40B4-BE49-F238E27FC236}">
                <a16:creationId xmlns:a16="http://schemas.microsoft.com/office/drawing/2014/main" id="{89FA0E35-9F3D-EE0F-195D-345D15245AFA}"/>
              </a:ext>
            </a:extLst>
          </p:cNvPr>
          <p:cNvSpPr txBox="1"/>
          <p:nvPr/>
        </p:nvSpPr>
        <p:spPr>
          <a:xfrm>
            <a:off x="1179739" y="1218753"/>
            <a:ext cx="8935811" cy="369332"/>
          </a:xfrm>
          <a:prstGeom prst="rect">
            <a:avLst/>
          </a:prstGeom>
          <a:noFill/>
        </p:spPr>
        <p:txBody>
          <a:bodyPr wrap="square">
            <a:spAutoFit/>
          </a:bodyPr>
          <a:lstStyle/>
          <a:p>
            <a:r>
              <a:rPr lang="en-US" sz="1800" dirty="0"/>
              <a:t>TFA Sensitivity Analysis with various Friction Factor – 1 BPM, 300scfm</a:t>
            </a:r>
          </a:p>
        </p:txBody>
      </p:sp>
    </p:spTree>
    <p:extLst>
      <p:ext uri="{BB962C8B-B14F-4D97-AF65-F5344CB8AC3E}">
        <p14:creationId xmlns:p14="http://schemas.microsoft.com/office/powerpoint/2010/main" val="508337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39</a:t>
            </a:fld>
            <a:endParaRPr lang="en-MY"/>
          </a:p>
        </p:txBody>
      </p:sp>
      <p:sp>
        <p:nvSpPr>
          <p:cNvPr id="3" name="Content Placeholder 2">
            <a:extLst>
              <a:ext uri="{FF2B5EF4-FFF2-40B4-BE49-F238E27FC236}">
                <a16:creationId xmlns:a16="http://schemas.microsoft.com/office/drawing/2014/main" id="{1591B23E-F336-FDD1-8849-FEE5512D2323}"/>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Friction factor : 0.2 </a:t>
            </a: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7" name="Picture 6">
            <a:extLst>
              <a:ext uri="{FF2B5EF4-FFF2-40B4-BE49-F238E27FC236}">
                <a16:creationId xmlns:a16="http://schemas.microsoft.com/office/drawing/2014/main" id="{5DC82702-E4E8-5226-900F-C204DCAE8175}"/>
              </a:ext>
            </a:extLst>
          </p:cNvPr>
          <p:cNvPicPr>
            <a:picLocks noChangeAspect="1"/>
          </p:cNvPicPr>
          <p:nvPr/>
        </p:nvPicPr>
        <p:blipFill>
          <a:blip r:embed="rId2"/>
          <a:stretch>
            <a:fillRect/>
          </a:stretch>
        </p:blipFill>
        <p:spPr>
          <a:xfrm>
            <a:off x="1936079" y="1576580"/>
            <a:ext cx="8764223" cy="4077269"/>
          </a:xfrm>
          <a:prstGeom prst="rect">
            <a:avLst/>
          </a:prstGeom>
        </p:spPr>
      </p:pic>
    </p:spTree>
    <p:extLst>
      <p:ext uri="{BB962C8B-B14F-4D97-AF65-F5344CB8AC3E}">
        <p14:creationId xmlns:p14="http://schemas.microsoft.com/office/powerpoint/2010/main" val="41623905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40</a:t>
            </a:fld>
            <a:endParaRPr lang="en-MY"/>
          </a:p>
        </p:txBody>
      </p:sp>
      <p:sp>
        <p:nvSpPr>
          <p:cNvPr id="3" name="Content Placeholder 2">
            <a:extLst>
              <a:ext uri="{FF2B5EF4-FFF2-40B4-BE49-F238E27FC236}">
                <a16:creationId xmlns:a16="http://schemas.microsoft.com/office/drawing/2014/main" id="{1591B23E-F336-FDD1-8849-FEE5512D2323}"/>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Friction factor : 0.3 </a:t>
            </a:r>
          </a:p>
          <a:p>
            <a:pPr marL="450125" lvl="2" indent="0" algn="just">
              <a:buNone/>
            </a:pPr>
            <a:endParaRPr lang="en-US" sz="1600" dirty="0">
              <a:ea typeface="Verdana" pitchFamily="34" charset="0"/>
            </a:endParaRPr>
          </a:p>
          <a:p>
            <a:pPr marL="720000" lvl="2" indent="-269875" algn="just">
              <a:buFont typeface="+mj-lt"/>
              <a:buAutoNum type="arabicPeriod"/>
            </a:pP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5" name="Picture 4">
            <a:extLst>
              <a:ext uri="{FF2B5EF4-FFF2-40B4-BE49-F238E27FC236}">
                <a16:creationId xmlns:a16="http://schemas.microsoft.com/office/drawing/2014/main" id="{CB681C08-5591-A29F-D74F-985B955F555A}"/>
              </a:ext>
            </a:extLst>
          </p:cNvPr>
          <p:cNvPicPr>
            <a:picLocks noChangeAspect="1"/>
          </p:cNvPicPr>
          <p:nvPr/>
        </p:nvPicPr>
        <p:blipFill>
          <a:blip r:embed="rId2"/>
          <a:stretch>
            <a:fillRect/>
          </a:stretch>
        </p:blipFill>
        <p:spPr>
          <a:xfrm>
            <a:off x="2002550" y="1366549"/>
            <a:ext cx="8335538" cy="4124901"/>
          </a:xfrm>
          <a:prstGeom prst="rect">
            <a:avLst/>
          </a:prstGeom>
        </p:spPr>
      </p:pic>
    </p:spTree>
    <p:extLst>
      <p:ext uri="{BB962C8B-B14F-4D97-AF65-F5344CB8AC3E}">
        <p14:creationId xmlns:p14="http://schemas.microsoft.com/office/powerpoint/2010/main" val="25970911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41</a:t>
            </a:fld>
            <a:endParaRPr lang="en-MY"/>
          </a:p>
        </p:txBody>
      </p:sp>
      <p:sp>
        <p:nvSpPr>
          <p:cNvPr id="3" name="Content Placeholder 2">
            <a:extLst>
              <a:ext uri="{FF2B5EF4-FFF2-40B4-BE49-F238E27FC236}">
                <a16:creationId xmlns:a16="http://schemas.microsoft.com/office/drawing/2014/main" id="{1591B23E-F336-FDD1-8849-FEE5512D2323}"/>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Friction factor : 0.4</a:t>
            </a: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7" name="Picture 6">
            <a:extLst>
              <a:ext uri="{FF2B5EF4-FFF2-40B4-BE49-F238E27FC236}">
                <a16:creationId xmlns:a16="http://schemas.microsoft.com/office/drawing/2014/main" id="{23423ADF-6773-8E47-87B5-B4C3635500A0}"/>
              </a:ext>
            </a:extLst>
          </p:cNvPr>
          <p:cNvPicPr>
            <a:picLocks noChangeAspect="1"/>
          </p:cNvPicPr>
          <p:nvPr/>
        </p:nvPicPr>
        <p:blipFill>
          <a:blip r:embed="rId2"/>
          <a:stretch>
            <a:fillRect/>
          </a:stretch>
        </p:blipFill>
        <p:spPr>
          <a:xfrm>
            <a:off x="1585616" y="1464215"/>
            <a:ext cx="10118561" cy="4725603"/>
          </a:xfrm>
          <a:prstGeom prst="rect">
            <a:avLst/>
          </a:prstGeom>
        </p:spPr>
      </p:pic>
    </p:spTree>
    <p:extLst>
      <p:ext uri="{BB962C8B-B14F-4D97-AF65-F5344CB8AC3E}">
        <p14:creationId xmlns:p14="http://schemas.microsoft.com/office/powerpoint/2010/main" val="37265062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870E45-4261-4A8B-9934-6D6CE97B13C4}"/>
              </a:ext>
            </a:extLst>
          </p:cNvPr>
          <p:cNvSpPr>
            <a:spLocks noGrp="1"/>
          </p:cNvSpPr>
          <p:nvPr>
            <p:ph type="title"/>
          </p:nvPr>
        </p:nvSpPr>
        <p:spPr>
          <a:xfrm>
            <a:off x="2002550" y="136525"/>
            <a:ext cx="10078557" cy="737554"/>
          </a:xfrm>
        </p:spPr>
        <p:txBody>
          <a:bodyPr/>
          <a:lstStyle/>
          <a:p>
            <a:r>
              <a:rPr lang="en-MY" sz="4000" dirty="0"/>
              <a:t>TUBING FORCE ANALYSIS</a:t>
            </a:r>
          </a:p>
        </p:txBody>
      </p:sp>
      <p:sp>
        <p:nvSpPr>
          <p:cNvPr id="4" name="Slide Number Placeholder 3">
            <a:extLst>
              <a:ext uri="{FF2B5EF4-FFF2-40B4-BE49-F238E27FC236}">
                <a16:creationId xmlns:a16="http://schemas.microsoft.com/office/drawing/2014/main" id="{38E8FEF3-9638-45EC-A3BB-9DDE2E96D7A0}"/>
              </a:ext>
            </a:extLst>
          </p:cNvPr>
          <p:cNvSpPr>
            <a:spLocks noGrp="1"/>
          </p:cNvSpPr>
          <p:nvPr>
            <p:ph type="sldNum" sz="quarter" idx="12"/>
          </p:nvPr>
        </p:nvSpPr>
        <p:spPr/>
        <p:txBody>
          <a:bodyPr/>
          <a:lstStyle/>
          <a:p>
            <a:fld id="{7067DC33-8416-46B9-BFB5-95A4BBC5BE18}" type="slidenum">
              <a:rPr lang="en-MY" smtClean="0"/>
              <a:pPr/>
              <a:t>42</a:t>
            </a:fld>
            <a:endParaRPr lang="en-MY"/>
          </a:p>
        </p:txBody>
      </p:sp>
      <p:sp>
        <p:nvSpPr>
          <p:cNvPr id="3" name="Content Placeholder 2">
            <a:extLst>
              <a:ext uri="{FF2B5EF4-FFF2-40B4-BE49-F238E27FC236}">
                <a16:creationId xmlns:a16="http://schemas.microsoft.com/office/drawing/2014/main" id="{1591B23E-F336-FDD1-8849-FEE5512D2323}"/>
              </a:ext>
            </a:extLst>
          </p:cNvPr>
          <p:cNvSpPr>
            <a:spLocks noGrp="1"/>
          </p:cNvSpPr>
          <p:nvPr>
            <p:ph idx="1"/>
          </p:nvPr>
        </p:nvSpPr>
        <p:spPr>
          <a:xfrm>
            <a:off x="1179509" y="874079"/>
            <a:ext cx="10800000" cy="5760000"/>
          </a:xfrm>
        </p:spPr>
        <p:txBody>
          <a:bodyPr>
            <a:normAutofit/>
          </a:bodyPr>
          <a:lstStyle/>
          <a:p>
            <a:pPr marL="0" indent="0">
              <a:buNone/>
            </a:pPr>
            <a:r>
              <a:rPr lang="en-US" sz="2000" b="1" u="sng" dirty="0">
                <a:ea typeface="Verdana" pitchFamily="34" charset="0"/>
              </a:rPr>
              <a:t>Friction factor : 0.45</a:t>
            </a:r>
            <a:endParaRPr lang="en-MY" sz="1900" dirty="0"/>
          </a:p>
          <a:p>
            <a:pPr marL="720000" lvl="1" indent="-270000">
              <a:lnSpc>
                <a:spcPct val="110000"/>
              </a:lnSpc>
              <a:spcAft>
                <a:spcPts val="600"/>
              </a:spcAft>
              <a:buAutoNum type="arabicPeriod" startAt="2"/>
            </a:pPr>
            <a:endParaRPr lang="en-US" sz="2000" dirty="0">
              <a:ea typeface="Verdana" pitchFamily="34" charset="0"/>
            </a:endParaRPr>
          </a:p>
          <a:p>
            <a:pPr marL="720000" lvl="1" indent="-270000">
              <a:lnSpc>
                <a:spcPct val="110000"/>
              </a:lnSpc>
              <a:spcAft>
                <a:spcPts val="600"/>
              </a:spcAft>
              <a:buAutoNum type="arabicPeriod" startAt="2"/>
            </a:pPr>
            <a:endParaRPr lang="en-US" sz="2000" dirty="0">
              <a:ea typeface="Verdana" pitchFamily="34" charset="0"/>
            </a:endParaRPr>
          </a:p>
        </p:txBody>
      </p:sp>
      <p:pic>
        <p:nvPicPr>
          <p:cNvPr id="5" name="Picture 4">
            <a:extLst>
              <a:ext uri="{FF2B5EF4-FFF2-40B4-BE49-F238E27FC236}">
                <a16:creationId xmlns:a16="http://schemas.microsoft.com/office/drawing/2014/main" id="{DD58EAC9-8777-9CDE-CA38-E8F44C605547}"/>
              </a:ext>
            </a:extLst>
          </p:cNvPr>
          <p:cNvPicPr>
            <a:picLocks noChangeAspect="1"/>
          </p:cNvPicPr>
          <p:nvPr/>
        </p:nvPicPr>
        <p:blipFill>
          <a:blip r:embed="rId2"/>
          <a:stretch>
            <a:fillRect/>
          </a:stretch>
        </p:blipFill>
        <p:spPr>
          <a:xfrm>
            <a:off x="1265876" y="1437302"/>
            <a:ext cx="10412278" cy="4991797"/>
          </a:xfrm>
          <a:prstGeom prst="rect">
            <a:avLst/>
          </a:prstGeom>
        </p:spPr>
      </p:pic>
    </p:spTree>
    <p:extLst>
      <p:ext uri="{BB962C8B-B14F-4D97-AF65-F5344CB8AC3E}">
        <p14:creationId xmlns:p14="http://schemas.microsoft.com/office/powerpoint/2010/main" val="541625317"/>
      </p:ext>
    </p:extLst>
  </p:cSld>
  <p:clrMapOvr>
    <a:masterClrMapping/>
  </p:clrMapOvr>
</p:sld>
</file>

<file path=ppt/theme/theme1.xml><?xml version="1.0" encoding="utf-8"?>
<a:theme xmlns:a="http://schemas.openxmlformats.org/drawingml/2006/main" name="1_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46723</TotalTime>
  <Words>1623</Words>
  <Application>Microsoft Office PowerPoint</Application>
  <PresentationFormat>Widescreen</PresentationFormat>
  <Paragraphs>517</Paragraphs>
  <Slides>42</Slides>
  <Notes>2</Notes>
  <HiddenSlides>0</HiddenSlides>
  <MMClips>1</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49" baseType="lpstr">
      <vt:lpstr>Arial</vt:lpstr>
      <vt:lpstr>Calibri</vt:lpstr>
      <vt:lpstr>Museo Sans 100</vt:lpstr>
      <vt:lpstr>Verdana</vt:lpstr>
      <vt:lpstr>Wingdings</vt:lpstr>
      <vt:lpstr>1_Office Theme</vt:lpstr>
      <vt:lpstr>Worksheet</vt:lpstr>
      <vt:lpstr>PowerPoint Presentation</vt:lpstr>
      <vt:lpstr>TABLE OF CONTENT</vt:lpstr>
      <vt:lpstr>Well Schematic B-03L </vt:lpstr>
      <vt:lpstr>OBJECTIVE AND WELL OVERVIEW</vt:lpstr>
      <vt:lpstr>CTU LAYOUT AT DULANG BRAVO</vt:lpstr>
      <vt:lpstr>PowerPoint Presentation</vt:lpstr>
      <vt:lpstr>CTU RIG-UP SCHEMATIC</vt:lpstr>
      <vt:lpstr>Operation Summary</vt:lpstr>
      <vt:lpstr>TUBING FORCE ANALYSIS</vt:lpstr>
      <vt:lpstr>TUBING FORCE ANALYSIS</vt:lpstr>
      <vt:lpstr>TUBING FORCE ANALYSIS</vt:lpstr>
      <vt:lpstr>TUBING FORCE ANALYSIS</vt:lpstr>
      <vt:lpstr>CT RUN#1 – SCO TILL CEMENT RETAINER</vt:lpstr>
      <vt:lpstr>CT RUN#1 – SCO TILL CEMENT RETAINER</vt:lpstr>
      <vt:lpstr>CT RUN#1 – SCO TILL CEMENT RETAINER</vt:lpstr>
      <vt:lpstr>SAND CLEANOUT PRACTICE</vt:lpstr>
      <vt:lpstr>CLEANOUT ANALYSIS</vt:lpstr>
      <vt:lpstr>CLEANOUT ANALYSIS </vt:lpstr>
      <vt:lpstr>CLEANOUT ANALYSIS </vt:lpstr>
      <vt:lpstr>PowerPoint Presentation</vt:lpstr>
      <vt:lpstr>PowerPoint Presentation</vt:lpstr>
      <vt:lpstr>PowerPoint Presentation</vt:lpstr>
      <vt:lpstr>PowerPoint Presentation</vt:lpstr>
      <vt:lpstr>PowerPoint Presentation</vt:lpstr>
      <vt:lpstr>PowerPoint Presentation</vt:lpstr>
      <vt:lpstr>CLEANOUT ANALYSIS</vt:lpstr>
      <vt:lpstr>CLEANOUT ANALYSIS </vt:lpstr>
      <vt:lpstr>PowerPoint Presentation</vt:lpstr>
      <vt:lpstr>CLEANOUT ANALYSIS</vt:lpstr>
      <vt:lpstr>PowerPoint Presentation</vt:lpstr>
      <vt:lpstr>CLEANOUT ANALYSIS</vt:lpstr>
      <vt:lpstr>CLEANOUT ANALYSIS</vt:lpstr>
      <vt:lpstr>TUBING FORCE SENSITIVITY ANALYSIS</vt:lpstr>
      <vt:lpstr>TUBING FORCE ANALYSIS</vt:lpstr>
      <vt:lpstr>TUBING FORCE ANALYSIS</vt:lpstr>
      <vt:lpstr>TFA SENSITIVITY ANALYSIS.</vt:lpstr>
      <vt:lpstr>TFA SENSITIVITY ANALYSIS.</vt:lpstr>
      <vt:lpstr>TFA SENSITIVITY ANALYSIS.</vt:lpstr>
      <vt:lpstr>TUBING FORCE ANALYSIS</vt:lpstr>
      <vt:lpstr>TUBING FORCE ANALYSIS</vt:lpstr>
      <vt:lpstr>TUBING FORCE ANALYSIS</vt:lpstr>
      <vt:lpstr>TUBING FORCE ANALYSIS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Mohammad Faizal Ali</dc:creator>
  <cp:lastModifiedBy>Hafiz Saharuddin</cp:lastModifiedBy>
  <cp:revision>268</cp:revision>
  <dcterms:created xsi:type="dcterms:W3CDTF">2019-04-03T06:28:13Z</dcterms:created>
  <dcterms:modified xsi:type="dcterms:W3CDTF">2024-06-26T08:01:04Z</dcterms:modified>
</cp:coreProperties>
</file>