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handoutMasterIdLst>
    <p:handoutMasterId r:id="rId48"/>
  </p:handoutMasterIdLst>
  <p:sldIdLst>
    <p:sldId id="256" r:id="rId2"/>
    <p:sldId id="257" r:id="rId3"/>
    <p:sldId id="258" r:id="rId4"/>
    <p:sldId id="274" r:id="rId5"/>
    <p:sldId id="270" r:id="rId6"/>
    <p:sldId id="275" r:id="rId7"/>
    <p:sldId id="277" r:id="rId8"/>
    <p:sldId id="276" r:id="rId9"/>
    <p:sldId id="278" r:id="rId10"/>
    <p:sldId id="279" r:id="rId11"/>
    <p:sldId id="281" r:id="rId12"/>
    <p:sldId id="286" r:id="rId13"/>
    <p:sldId id="283" r:id="rId14"/>
    <p:sldId id="284" r:id="rId15"/>
    <p:sldId id="287" r:id="rId16"/>
    <p:sldId id="290" r:id="rId17"/>
    <p:sldId id="291" r:id="rId18"/>
    <p:sldId id="292" r:id="rId19"/>
    <p:sldId id="293" r:id="rId20"/>
    <p:sldId id="294" r:id="rId21"/>
    <p:sldId id="295" r:id="rId22"/>
    <p:sldId id="288" r:id="rId23"/>
    <p:sldId id="289" r:id="rId24"/>
    <p:sldId id="297" r:id="rId25"/>
    <p:sldId id="298" r:id="rId26"/>
    <p:sldId id="299" r:id="rId27"/>
    <p:sldId id="300" r:id="rId28"/>
    <p:sldId id="301" r:id="rId29"/>
    <p:sldId id="302" r:id="rId30"/>
    <p:sldId id="303" r:id="rId31"/>
    <p:sldId id="304" r:id="rId32"/>
    <p:sldId id="305" r:id="rId33"/>
    <p:sldId id="306" r:id="rId34"/>
    <p:sldId id="307" r:id="rId35"/>
    <p:sldId id="308" r:id="rId36"/>
    <p:sldId id="309" r:id="rId37"/>
    <p:sldId id="310" r:id="rId38"/>
    <p:sldId id="312" r:id="rId39"/>
    <p:sldId id="313" r:id="rId40"/>
    <p:sldId id="314" r:id="rId41"/>
    <p:sldId id="315" r:id="rId42"/>
    <p:sldId id="316" r:id="rId43"/>
    <p:sldId id="296" r:id="rId44"/>
    <p:sldId id="317" r:id="rId45"/>
    <p:sldId id="273" r:id="rId46"/>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9228" autoAdjust="0"/>
  </p:normalViewPr>
  <p:slideViewPr>
    <p:cSldViewPr snapToGrid="0">
      <p:cViewPr varScale="1">
        <p:scale>
          <a:sx n="72" d="100"/>
          <a:sy n="72" d="100"/>
        </p:scale>
        <p:origin x="-428"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 Id="rId6" Type="http://schemas.openxmlformats.org/officeDocument/2006/relationships/image" Target="../media/image16.wmf"/><Relationship Id="rId5" Type="http://schemas.openxmlformats.org/officeDocument/2006/relationships/image" Target="../media/image15.wmf"/><Relationship Id="rId4"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247" cy="49561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sz="quarter" idx="1"/>
          </p:nvPr>
        </p:nvSpPr>
        <p:spPr>
          <a:xfrm>
            <a:off x="3849827" y="0"/>
            <a:ext cx="2946246" cy="495618"/>
          </a:xfrm>
          <a:prstGeom prst="rect">
            <a:avLst/>
          </a:prstGeom>
        </p:spPr>
        <p:txBody>
          <a:bodyPr vert="horz" lIns="91440" tIns="45720" rIns="91440" bIns="45720" rtlCol="0"/>
          <a:lstStyle>
            <a:lvl1pPr algn="r">
              <a:defRPr sz="1200"/>
            </a:lvl1pPr>
          </a:lstStyle>
          <a:p>
            <a:fld id="{A997060C-049E-475A-9AD1-9A7A73C4655B}" type="datetimeFigureOut">
              <a:rPr lang="en-MY" smtClean="0"/>
              <a:t>7/6/2022</a:t>
            </a:fld>
            <a:endParaRPr lang="en-MY"/>
          </a:p>
        </p:txBody>
      </p:sp>
      <p:sp>
        <p:nvSpPr>
          <p:cNvPr id="4" name="Footer Placeholder 3"/>
          <p:cNvSpPr>
            <a:spLocks noGrp="1"/>
          </p:cNvSpPr>
          <p:nvPr>
            <p:ph type="ftr" sz="quarter" idx="2"/>
          </p:nvPr>
        </p:nvSpPr>
        <p:spPr>
          <a:xfrm>
            <a:off x="1" y="9377045"/>
            <a:ext cx="2946247" cy="495618"/>
          </a:xfrm>
          <a:prstGeom prst="rect">
            <a:avLst/>
          </a:prstGeom>
        </p:spPr>
        <p:txBody>
          <a:bodyPr vert="horz" lIns="91440" tIns="45720" rIns="91440" bIns="45720" rtlCol="0" anchor="b"/>
          <a:lstStyle>
            <a:lvl1pPr algn="l">
              <a:defRPr sz="1200"/>
            </a:lvl1pPr>
          </a:lstStyle>
          <a:p>
            <a:endParaRPr lang="en-MY"/>
          </a:p>
        </p:txBody>
      </p:sp>
      <p:sp>
        <p:nvSpPr>
          <p:cNvPr id="5" name="Slide Number Placeholder 4"/>
          <p:cNvSpPr>
            <a:spLocks noGrp="1"/>
          </p:cNvSpPr>
          <p:nvPr>
            <p:ph type="sldNum" sz="quarter" idx="3"/>
          </p:nvPr>
        </p:nvSpPr>
        <p:spPr>
          <a:xfrm>
            <a:off x="3849827" y="9377045"/>
            <a:ext cx="2946246" cy="495618"/>
          </a:xfrm>
          <a:prstGeom prst="rect">
            <a:avLst/>
          </a:prstGeom>
        </p:spPr>
        <p:txBody>
          <a:bodyPr vert="horz" lIns="91440" tIns="45720" rIns="91440" bIns="45720" rtlCol="0" anchor="b"/>
          <a:lstStyle>
            <a:lvl1pPr algn="r">
              <a:defRPr sz="1200"/>
            </a:lvl1pPr>
          </a:lstStyle>
          <a:p>
            <a:fld id="{B24CDB22-FB24-4A83-8C8C-D9359739D701}" type="slidenum">
              <a:rPr lang="en-MY" smtClean="0"/>
              <a:t>‹#›</a:t>
            </a:fld>
            <a:endParaRPr lang="en-MY"/>
          </a:p>
        </p:txBody>
      </p:sp>
    </p:spTree>
    <p:extLst>
      <p:ext uri="{BB962C8B-B14F-4D97-AF65-F5344CB8AC3E}">
        <p14:creationId xmlns:p14="http://schemas.microsoft.com/office/powerpoint/2010/main" val="2801510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534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221FE24F-B5CB-4A46-A6F6-39DC986B35AD}" type="datetimeFigureOut">
              <a:rPr lang="en-MY" smtClean="0"/>
              <a:t>7/6/2022</a:t>
            </a:fld>
            <a:endParaRPr lang="en-MY"/>
          </a:p>
        </p:txBody>
      </p:sp>
      <p:sp>
        <p:nvSpPr>
          <p:cNvPr id="4" name="Slide Image Placeholder 3"/>
          <p:cNvSpPr>
            <a:spLocks noGrp="1" noRot="1" noChangeAspect="1"/>
          </p:cNvSpPr>
          <p:nvPr>
            <p:ph type="sldImg" idx="2"/>
          </p:nvPr>
        </p:nvSpPr>
        <p:spPr>
          <a:xfrm>
            <a:off x="438150" y="1235075"/>
            <a:ext cx="5921375" cy="3330575"/>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79768" y="4751220"/>
            <a:ext cx="5438140" cy="38873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MY"/>
          </a:p>
        </p:txBody>
      </p:sp>
      <p:sp>
        <p:nvSpPr>
          <p:cNvPr id="6" name="Footer Placeholder 5"/>
          <p:cNvSpPr>
            <a:spLocks noGrp="1"/>
          </p:cNvSpPr>
          <p:nvPr>
            <p:ph type="ftr" sz="quarter" idx="4"/>
          </p:nvPr>
        </p:nvSpPr>
        <p:spPr>
          <a:xfrm>
            <a:off x="1" y="9377318"/>
            <a:ext cx="2945659" cy="49534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50443" y="9377318"/>
            <a:ext cx="2945659" cy="495347"/>
          </a:xfrm>
          <a:prstGeom prst="rect">
            <a:avLst/>
          </a:prstGeom>
        </p:spPr>
        <p:txBody>
          <a:bodyPr vert="horz" lIns="91440" tIns="45720" rIns="91440" bIns="45720"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3</a:t>
            </a:fld>
            <a:endParaRPr lang="en-MY"/>
          </a:p>
        </p:txBody>
      </p:sp>
    </p:spTree>
    <p:extLst>
      <p:ext uri="{BB962C8B-B14F-4D97-AF65-F5344CB8AC3E}">
        <p14:creationId xmlns:p14="http://schemas.microsoft.com/office/powerpoint/2010/main" val="1663656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5</a:t>
            </a:fld>
            <a:endParaRPr lang="en-MY"/>
          </a:p>
        </p:txBody>
      </p:sp>
    </p:spTree>
    <p:extLst>
      <p:ext uri="{BB962C8B-B14F-4D97-AF65-F5344CB8AC3E}">
        <p14:creationId xmlns:p14="http://schemas.microsoft.com/office/powerpoint/2010/main" val="23498139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6</a:t>
            </a:fld>
            <a:endParaRPr lang="en-MY"/>
          </a:p>
        </p:txBody>
      </p:sp>
    </p:spTree>
    <p:extLst>
      <p:ext uri="{BB962C8B-B14F-4D97-AF65-F5344CB8AC3E}">
        <p14:creationId xmlns:p14="http://schemas.microsoft.com/office/powerpoint/2010/main" val="23498139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7</a:t>
            </a:fld>
            <a:endParaRPr lang="en-MY"/>
          </a:p>
        </p:txBody>
      </p:sp>
    </p:spTree>
    <p:extLst>
      <p:ext uri="{BB962C8B-B14F-4D97-AF65-F5344CB8AC3E}">
        <p14:creationId xmlns:p14="http://schemas.microsoft.com/office/powerpoint/2010/main" val="2349813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8</a:t>
            </a:fld>
            <a:endParaRPr lang="en-MY"/>
          </a:p>
        </p:txBody>
      </p:sp>
    </p:spTree>
    <p:extLst>
      <p:ext uri="{BB962C8B-B14F-4D97-AF65-F5344CB8AC3E}">
        <p14:creationId xmlns:p14="http://schemas.microsoft.com/office/powerpoint/2010/main" val="2349813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9</a:t>
            </a:fld>
            <a:endParaRPr lang="en-MY"/>
          </a:p>
        </p:txBody>
      </p:sp>
    </p:spTree>
    <p:extLst>
      <p:ext uri="{BB962C8B-B14F-4D97-AF65-F5344CB8AC3E}">
        <p14:creationId xmlns:p14="http://schemas.microsoft.com/office/powerpoint/2010/main" val="23498139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10</a:t>
            </a:fld>
            <a:endParaRPr lang="en-MY"/>
          </a:p>
        </p:txBody>
      </p:sp>
    </p:spTree>
    <p:extLst>
      <p:ext uri="{BB962C8B-B14F-4D97-AF65-F5344CB8AC3E}">
        <p14:creationId xmlns:p14="http://schemas.microsoft.com/office/powerpoint/2010/main" val="2349813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11</a:t>
            </a:fld>
            <a:endParaRPr lang="en-MY"/>
          </a:p>
        </p:txBody>
      </p:sp>
    </p:spTree>
    <p:extLst>
      <p:ext uri="{BB962C8B-B14F-4D97-AF65-F5344CB8AC3E}">
        <p14:creationId xmlns:p14="http://schemas.microsoft.com/office/powerpoint/2010/main" val="23498139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a:spcBef>
                <a:spcPct val="50000"/>
              </a:spcBef>
              <a:buClr>
                <a:schemeClr val="tx1"/>
              </a:buClr>
              <a:defRPr sz="2300">
                <a:solidFill>
                  <a:schemeClr val="tx1"/>
                </a:solidFill>
                <a:latin typeface="Arial" panose="020B0604020202020204" pitchFamily="34" charset="0"/>
              </a:defRPr>
            </a:lvl1pPr>
            <a:lvl2pPr marL="773904" indent="-297656">
              <a:spcBef>
                <a:spcPct val="50000"/>
              </a:spcBef>
              <a:buClr>
                <a:schemeClr val="tx1"/>
              </a:buClr>
              <a:defRPr sz="2300">
                <a:solidFill>
                  <a:schemeClr val="tx1"/>
                </a:solidFill>
                <a:latin typeface="Arial" panose="020B0604020202020204" pitchFamily="34" charset="0"/>
              </a:defRPr>
            </a:lvl2pPr>
            <a:lvl3pPr marL="1190622" indent="-238125">
              <a:spcBef>
                <a:spcPct val="50000"/>
              </a:spcBef>
              <a:buClr>
                <a:schemeClr val="tx1"/>
              </a:buClr>
              <a:defRPr sz="2300">
                <a:solidFill>
                  <a:schemeClr val="tx1"/>
                </a:solidFill>
                <a:latin typeface="Arial" panose="020B0604020202020204" pitchFamily="34" charset="0"/>
              </a:defRPr>
            </a:lvl3pPr>
            <a:lvl4pPr marL="1666871" indent="-238125">
              <a:spcBef>
                <a:spcPct val="50000"/>
              </a:spcBef>
              <a:buClr>
                <a:schemeClr val="tx1"/>
              </a:buClr>
              <a:defRPr sz="2300">
                <a:solidFill>
                  <a:schemeClr val="tx1"/>
                </a:solidFill>
                <a:latin typeface="Arial" panose="020B0604020202020204" pitchFamily="34" charset="0"/>
              </a:defRPr>
            </a:lvl4pPr>
            <a:lvl5pPr marL="2143121" indent="-238125">
              <a:spcBef>
                <a:spcPct val="50000"/>
              </a:spcBef>
              <a:buClr>
                <a:schemeClr val="tx1"/>
              </a:buClr>
              <a:defRPr sz="2300">
                <a:solidFill>
                  <a:schemeClr val="tx1"/>
                </a:solidFill>
                <a:latin typeface="Arial" panose="020B0604020202020204" pitchFamily="34" charset="0"/>
              </a:defRPr>
            </a:lvl5pPr>
            <a:lvl6pPr marL="2619370" indent="-238125" eaLnBrk="0" fontAlgn="base" hangingPunct="0">
              <a:spcBef>
                <a:spcPct val="50000"/>
              </a:spcBef>
              <a:spcAft>
                <a:spcPct val="0"/>
              </a:spcAft>
              <a:buClr>
                <a:schemeClr val="tx1"/>
              </a:buClr>
              <a:defRPr sz="2300">
                <a:solidFill>
                  <a:schemeClr val="tx1"/>
                </a:solidFill>
                <a:latin typeface="Arial" panose="020B0604020202020204" pitchFamily="34" charset="0"/>
              </a:defRPr>
            </a:lvl6pPr>
            <a:lvl7pPr marL="3095618" indent="-238125" eaLnBrk="0" fontAlgn="base" hangingPunct="0">
              <a:spcBef>
                <a:spcPct val="50000"/>
              </a:spcBef>
              <a:spcAft>
                <a:spcPct val="0"/>
              </a:spcAft>
              <a:buClr>
                <a:schemeClr val="tx1"/>
              </a:buClr>
              <a:defRPr sz="2300">
                <a:solidFill>
                  <a:schemeClr val="tx1"/>
                </a:solidFill>
                <a:latin typeface="Arial" panose="020B0604020202020204" pitchFamily="34" charset="0"/>
              </a:defRPr>
            </a:lvl7pPr>
            <a:lvl8pPr marL="3571867" indent="-238125" eaLnBrk="0" fontAlgn="base" hangingPunct="0">
              <a:spcBef>
                <a:spcPct val="50000"/>
              </a:spcBef>
              <a:spcAft>
                <a:spcPct val="0"/>
              </a:spcAft>
              <a:buClr>
                <a:schemeClr val="tx1"/>
              </a:buClr>
              <a:defRPr sz="2300">
                <a:solidFill>
                  <a:schemeClr val="tx1"/>
                </a:solidFill>
                <a:latin typeface="Arial" panose="020B0604020202020204" pitchFamily="34" charset="0"/>
              </a:defRPr>
            </a:lvl8pPr>
            <a:lvl9pPr marL="4048117" indent="-238125" eaLnBrk="0" fontAlgn="base" hangingPunct="0">
              <a:spcBef>
                <a:spcPct val="50000"/>
              </a:spcBef>
              <a:spcAft>
                <a:spcPct val="0"/>
              </a:spcAft>
              <a:buClr>
                <a:schemeClr val="tx1"/>
              </a:buClr>
              <a:defRPr sz="2300">
                <a:solidFill>
                  <a:schemeClr val="tx1"/>
                </a:solidFill>
                <a:latin typeface="Arial" panose="020B0604020202020204" pitchFamily="34" charset="0"/>
              </a:defRPr>
            </a:lvl9pPr>
          </a:lstStyle>
          <a:p>
            <a:pPr>
              <a:buClrTx/>
            </a:pPr>
            <a:fld id="{6D48CBB0-A516-4B53-BAB4-16AE74A370F2}" type="slidenum">
              <a:rPr lang="en-GB" sz="1300"/>
              <a:pPr>
                <a:buClrTx/>
              </a:pPr>
              <a:t>14</a:t>
            </a:fld>
            <a:endParaRPr lang="en-GB" sz="1300"/>
          </a:p>
        </p:txBody>
      </p:sp>
      <p:sp>
        <p:nvSpPr>
          <p:cNvPr id="51203" name="Rectangle 2"/>
          <p:cNvSpPr>
            <a:spLocks noGrp="1" noRot="1" noChangeAspect="1" noChangeArrowheads="1" noTextEdit="1"/>
          </p:cNvSpPr>
          <p:nvPr>
            <p:ph type="sldImg"/>
          </p:nvPr>
        </p:nvSpPr>
        <p:spPr>
          <a:xfrm>
            <a:off x="111125" y="739775"/>
            <a:ext cx="6578600" cy="3702050"/>
          </a:xfrm>
          <a:ln/>
        </p:spPr>
      </p:sp>
      <p:sp>
        <p:nvSpPr>
          <p:cNvPr id="51204" name="Rectangle 3"/>
          <p:cNvSpPr>
            <a:spLocks noGrp="1" noChangeArrowheads="1"/>
          </p:cNvSpPr>
          <p:nvPr>
            <p:ph type="body" idx="1"/>
          </p:nvPr>
        </p:nvSpPr>
        <p:spPr>
          <a:xfrm>
            <a:off x="907932" y="4691230"/>
            <a:ext cx="4981815" cy="4440984"/>
          </a:xfrm>
          <a:noFill/>
        </p:spPr>
        <p:txBody>
          <a:bodyPr/>
          <a:lstStyle/>
          <a:p>
            <a:pPr eaLnBrk="1" hangingPunct="1"/>
            <a:r>
              <a:rPr lang="en-AU" dirty="0" smtClean="0"/>
              <a:t>The above picture follows an accident in 1999 () where a welder carries Ir-192 radiography source in his rear trouser pocket; dose near contact leads to amputation of one leg; </a:t>
            </a:r>
            <a:r>
              <a:rPr lang="en-AU" dirty="0" err="1" smtClean="0"/>
              <a:t>Yanango</a:t>
            </a:r>
            <a:r>
              <a:rPr lang="en-AU" dirty="0" smtClean="0"/>
              <a:t> (Peru).   IAEA</a:t>
            </a:r>
          </a:p>
          <a:p>
            <a:pPr eaLnBrk="1" hangingPunct="1"/>
            <a:r>
              <a:rPr lang="en-AU" dirty="0" smtClean="0"/>
              <a:t>A 1.37 </a:t>
            </a:r>
            <a:r>
              <a:rPr lang="en-AU" dirty="0" err="1" smtClean="0"/>
              <a:t>TBq</a:t>
            </a:r>
            <a:r>
              <a:rPr lang="en-AU" dirty="0" smtClean="0"/>
              <a:t> </a:t>
            </a:r>
            <a:r>
              <a:rPr lang="en-AU" baseline="30000" dirty="0" smtClean="0"/>
              <a:t>192</a:t>
            </a:r>
            <a:r>
              <a:rPr lang="en-AU" dirty="0" smtClean="0"/>
              <a:t>Ir was “lost” from its shielded container.  The source was picked up by an employee at the site where radiography was taking place and carried in his pocket for several hours.  Some 5 hours later he experienced pain in the back of his right thigh.  His wife later noted reddening of the skin.  She was also exposed when she sat on his jeans (which contained the source) for 5‑10 mins while breastfeeding.  Two other children were within 2 – 3 metres of the source for around 2 hours.</a:t>
            </a:r>
          </a:p>
          <a:p>
            <a:pPr eaLnBrk="1" hangingPunct="1"/>
            <a:r>
              <a:rPr lang="en-AU" dirty="0" smtClean="0"/>
              <a:t>The loss of the source was not apparent to the industrial radiographer until some 6 hours after it was picked up by the employee when a series of routine exposures resulted in unexposed films.  The skin dose (at 1 cm) to the employee’s leg was estimated at around 10 </a:t>
            </a:r>
            <a:r>
              <a:rPr lang="en-AU" dirty="0" err="1" smtClean="0"/>
              <a:t>kGy</a:t>
            </a:r>
            <a:r>
              <a:rPr lang="en-AU" dirty="0" smtClean="0"/>
              <a:t>.  His right leg was later amputated at the hip and the anal sphincter and basal part of the scrotum were resected.  His wife developed an ulcerative lesion on the lower back.</a:t>
            </a:r>
          </a:p>
          <a:p>
            <a:pPr eaLnBrk="1" hangingPunct="1"/>
            <a:r>
              <a:rPr lang="en-AU" dirty="0" smtClean="0"/>
              <a:t>Although the cause of the “loss” of the source remains unknown, it is clear that the industrial radiographer failed to ensure the security of the source container and failed to properly use the radiation survey devices available to him. </a:t>
            </a:r>
          </a:p>
          <a:p>
            <a:pPr eaLnBrk="1" hangingPunct="1"/>
            <a:r>
              <a:rPr lang="en-AU" dirty="0" smtClean="0"/>
              <a:t>This type of incident has been reported elsewhere and could occur in any country.   Prevention depends solely on appropriate training and strict observance of prescribed safety procedures by the industrial radiographer.</a:t>
            </a:r>
          </a:p>
          <a:p>
            <a:pPr eaLnBrk="1" hangingPunct="1"/>
            <a:endParaRPr lang="en-AU" dirty="0" smtClean="0"/>
          </a:p>
          <a:p>
            <a:pPr eaLnBrk="1" hangingPunct="1"/>
            <a:r>
              <a:rPr lang="en-AU" dirty="0" smtClean="0"/>
              <a:t>Also relate accidents in Iran 1996,  Morocco 1984 Algeria  1978 and more recently in Egypt 2000 etc.</a:t>
            </a:r>
          </a:p>
        </p:txBody>
      </p:sp>
    </p:spTree>
    <p:extLst>
      <p:ext uri="{BB962C8B-B14F-4D97-AF65-F5344CB8AC3E}">
        <p14:creationId xmlns:p14="http://schemas.microsoft.com/office/powerpoint/2010/main" val="1381300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35075"/>
            <a:ext cx="5918200" cy="3330575"/>
          </a:xfrm>
        </p:spPr>
      </p:sp>
      <p:sp>
        <p:nvSpPr>
          <p:cNvPr id="3" name="Notes Placeholder 2"/>
          <p:cNvSpPr>
            <a:spLocks noGrp="1"/>
          </p:cNvSpPr>
          <p:nvPr>
            <p:ph type="body" idx="1"/>
          </p:nvPr>
        </p:nvSpPr>
        <p:spPr/>
        <p:txBody>
          <a:bodyPr/>
          <a:lstStyle/>
          <a:p>
            <a:pPr defTabSz="834939">
              <a:defRPr/>
            </a:pPr>
            <a:r>
              <a:rPr lang="en-US" dirty="0" smtClean="0"/>
              <a:t>When experimenting with ionizing radiation, like X-rays, diminishing your and everyone else's exposure should be the first priority. Ionizing radiation can have serious health effects at high biologically effective doses including skin burns, an increase in cancers, radiation sickness, and even death.</a:t>
            </a:r>
          </a:p>
          <a:p>
            <a:endParaRPr lang="en-US" dirty="0" smtClean="0"/>
          </a:p>
          <a:p>
            <a:endParaRPr lang="en-US" dirty="0" smtClean="0"/>
          </a:p>
          <a:p>
            <a:pPr marL="313102" indent="-313102">
              <a:buFont typeface="+mj-lt"/>
              <a:buAutoNum type="arabicPeriod"/>
            </a:pPr>
            <a:r>
              <a:rPr lang="en-US" b="1" i="1" dirty="0" smtClean="0"/>
              <a:t>Time:</a:t>
            </a:r>
            <a:r>
              <a:rPr lang="en-US" b="1" dirty="0" smtClean="0"/>
              <a:t> </a:t>
            </a:r>
            <a:r>
              <a:rPr lang="en-US" dirty="0" smtClean="0"/>
              <a:t>The less time you spend exposed to radiation the lower your dose. When experimenting, make sure you know exactly what you need to get done with the radiation. If necessary, go through a dry run practicing all your motions without the radiation. Only use the radiation when you have worked out all the other potential problems with your experimental procedure.</a:t>
            </a:r>
          </a:p>
          <a:p>
            <a:pPr marL="313102" indent="-313102">
              <a:buFont typeface="+mj-lt"/>
              <a:buAutoNum type="arabicPeriod"/>
            </a:pPr>
            <a:endParaRPr lang="en-US" dirty="0" smtClean="0"/>
          </a:p>
          <a:p>
            <a:pPr marL="313102" indent="-313102">
              <a:buFont typeface="+mj-lt"/>
              <a:buAutoNum type="arabicPeriod"/>
            </a:pPr>
            <a:r>
              <a:rPr lang="en-US" b="1" i="1" dirty="0" smtClean="0"/>
              <a:t>Distance:</a:t>
            </a:r>
            <a:r>
              <a:rPr lang="en-US" dirty="0" smtClean="0"/>
              <a:t> Like most other physical phenomena, radiation decreases with distance in accordance with the inverse square law. This means that the further away you are from the source of the radiation, the less radiation you'll be exposed to. Try to plan your experiments so that you, and anyone else around, are standing as far away from the radiation source as possible.</a:t>
            </a:r>
          </a:p>
          <a:p>
            <a:pPr marL="313102" indent="-313102">
              <a:buFont typeface="+mj-lt"/>
              <a:buAutoNum type="arabicPeriod"/>
            </a:pPr>
            <a:endParaRPr lang="en-US" dirty="0" smtClean="0"/>
          </a:p>
          <a:p>
            <a:pPr marL="313102" indent="-313102">
              <a:buFont typeface="+mj-lt"/>
              <a:buAutoNum type="arabicPeriod"/>
            </a:pPr>
            <a:r>
              <a:rPr lang="en-US" b="1" i="1" dirty="0" smtClean="0"/>
              <a:t>Shielding:</a:t>
            </a:r>
            <a:r>
              <a:rPr lang="en-US" b="1" dirty="0" smtClean="0"/>
              <a:t> </a:t>
            </a:r>
            <a:r>
              <a:rPr lang="en-US" dirty="0" smtClean="0"/>
              <a:t>As ionizing radiation passes through matter, the intensity of the radiation is diminished. Thus, to protect yourself from radiation you should erect a barrier or </a:t>
            </a:r>
            <a:r>
              <a:rPr lang="en-US" i="1" dirty="0" smtClean="0"/>
              <a:t>shield</a:t>
            </a:r>
            <a:r>
              <a:rPr lang="en-US" dirty="0" smtClean="0"/>
              <a:t>. However, the material you use matters significantly; some materials reduce the intensity of radiation more than others. Every material has a "halving thickness." This is the thickness required to reduce the radiation intensity by half. When working with radiation, staying behind the shielding can be an effective way of diminishing your radiation exposure.</a:t>
            </a:r>
          </a:p>
          <a:p>
            <a:endParaRPr lang="en-US" dirty="0"/>
          </a:p>
        </p:txBody>
      </p:sp>
      <p:sp>
        <p:nvSpPr>
          <p:cNvPr id="4" name="Slide Number Placeholder 3"/>
          <p:cNvSpPr>
            <a:spLocks noGrp="1"/>
          </p:cNvSpPr>
          <p:nvPr>
            <p:ph type="sldNum" sz="quarter" idx="10"/>
          </p:nvPr>
        </p:nvSpPr>
        <p:spPr/>
        <p:txBody>
          <a:bodyPr/>
          <a:lstStyle/>
          <a:p>
            <a:fld id="{F3B69105-B419-4299-8DC6-1C053DD935C3}" type="slidenum">
              <a:rPr lang="en-US" smtClean="0"/>
              <a:t>16</a:t>
            </a:fld>
            <a:endParaRPr lang="en-US"/>
          </a:p>
        </p:txBody>
      </p:sp>
    </p:spTree>
    <p:extLst>
      <p:ext uri="{BB962C8B-B14F-4D97-AF65-F5344CB8AC3E}">
        <p14:creationId xmlns:p14="http://schemas.microsoft.com/office/powerpoint/2010/main" val="1376527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63DA45-5852-46EA-B993-70D89D92D28C}" type="slidenum">
              <a:rPr lang="en-US" altLang="en-US"/>
              <a:pPr/>
              <a:t>21</a:t>
            </a:fld>
            <a:endParaRPr lang="en-US" altLang="en-US"/>
          </a:p>
        </p:txBody>
      </p:sp>
      <p:sp>
        <p:nvSpPr>
          <p:cNvPr id="208898" name="Rectangle 2"/>
          <p:cNvSpPr>
            <a:spLocks noGrp="1" noRot="1" noChangeAspect="1" noChangeArrowheads="1" noTextEdit="1"/>
          </p:cNvSpPr>
          <p:nvPr>
            <p:ph type="sldImg"/>
          </p:nvPr>
        </p:nvSpPr>
        <p:spPr>
          <a:xfrm>
            <a:off x="111125" y="739775"/>
            <a:ext cx="6575425" cy="3702050"/>
          </a:xfrm>
          <a:ln/>
        </p:spPr>
      </p:sp>
      <p:sp>
        <p:nvSpPr>
          <p:cNvPr id="20889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a:p>
        </p:txBody>
      </p:sp>
      <p:sp>
        <p:nvSpPr>
          <p:cNvPr id="4" name="Slide Number Placeholder 3"/>
          <p:cNvSpPr>
            <a:spLocks noGrp="1"/>
          </p:cNvSpPr>
          <p:nvPr>
            <p:ph type="sldNum" sz="quarter" idx="10"/>
          </p:nvPr>
        </p:nvSpPr>
        <p:spPr/>
        <p:txBody>
          <a:bodyPr/>
          <a:lstStyle/>
          <a:p>
            <a:fld id="{B5F34EBA-EA9E-4936-A7E5-23C067EE0C2E}" type="slidenum">
              <a:rPr lang="en-MY" smtClean="0"/>
              <a:t>45</a:t>
            </a:fld>
            <a:endParaRPr lang="en-MY"/>
          </a:p>
        </p:txBody>
      </p:sp>
    </p:spTree>
    <p:extLst>
      <p:ext uri="{BB962C8B-B14F-4D97-AF65-F5344CB8AC3E}">
        <p14:creationId xmlns:p14="http://schemas.microsoft.com/office/powerpoint/2010/main" val="2389350284"/>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EE29CC0E-2368-4D26-81E8-013C9C8BAE10}"/>
              </a:ext>
            </a:extLst>
          </p:cNvPr>
          <p:cNvPicPr>
            <a:picLocks noChangeAspect="1"/>
          </p:cNvPicPr>
          <p:nvPr userDrawn="1"/>
        </p:nvPicPr>
        <p:blipFill rotWithShape="1">
          <a:blip r:embed="rId2"/>
          <a:srcRect t="33027" r="48124"/>
          <a:stretch/>
        </p:blipFill>
        <p:spPr>
          <a:xfrm>
            <a:off x="5468" y="1388838"/>
            <a:ext cx="6229869" cy="5469162"/>
          </a:xfrm>
          <a:prstGeom prst="rect">
            <a:avLst/>
          </a:prstGeom>
        </p:spPr>
      </p:pic>
      <p:pic>
        <p:nvPicPr>
          <p:cNvPr id="7" name="Picture 6">
            <a:extLst>
              <a:ext uri="{FF2B5EF4-FFF2-40B4-BE49-F238E27FC236}">
                <a16:creationId xmlns:a16="http://schemas.microsoft.com/office/drawing/2014/main" xmlns="" id="{EE29CC0E-2368-4D26-81E8-013C9C8BAE10}"/>
              </a:ext>
            </a:extLst>
          </p:cNvPr>
          <p:cNvPicPr>
            <a:picLocks noChangeAspect="1"/>
          </p:cNvPicPr>
          <p:nvPr userDrawn="1"/>
        </p:nvPicPr>
        <p:blipFill rotWithShape="1">
          <a:blip r:embed="rId2"/>
          <a:srcRect l="62355" t="7220" r="10967" b="64091"/>
          <a:stretch/>
        </p:blipFill>
        <p:spPr>
          <a:xfrm>
            <a:off x="6506140" y="0"/>
            <a:ext cx="5685860" cy="4157831"/>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860484" y="155529"/>
            <a:ext cx="3162287" cy="1276799"/>
          </a:xfrm>
          <a:prstGeom prst="rect">
            <a:avLst/>
          </a:prstGeom>
          <a:effectLst>
            <a:glow rad="101600">
              <a:schemeClr val="bg1">
                <a:alpha val="60000"/>
              </a:schemeClr>
            </a:glow>
          </a:effectLst>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MY"/>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MY"/>
          </a:p>
        </p:txBody>
      </p:sp>
      <p:sp>
        <p:nvSpPr>
          <p:cNvPr id="4" name="Date Placeholder 3"/>
          <p:cNvSpPr>
            <a:spLocks noGrp="1"/>
          </p:cNvSpPr>
          <p:nvPr>
            <p:ph type="dt" sz="half" idx="10"/>
          </p:nvPr>
        </p:nvSpPr>
        <p:spPr/>
        <p:txBody>
          <a:bodyPr/>
          <a:lstStyle/>
          <a:p>
            <a:fld id="{AB720B38-1747-4034-9DCD-8F32AB7557EA}" type="datetime1">
              <a:rPr lang="en-MY" smtClean="0"/>
              <a:t>7/6/2022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7067DC33-8416-46B9-BFB5-95A4BBC5BE18}" type="slidenum">
              <a:rPr lang="en-MY" smtClean="0"/>
              <a:t>‹#›</a:t>
            </a:fld>
            <a:endParaRPr lang="en-MY"/>
          </a:p>
        </p:txBody>
      </p:sp>
      <p:sp>
        <p:nvSpPr>
          <p:cNvPr id="10" name="TextBox 9"/>
          <p:cNvSpPr txBox="1"/>
          <p:nvPr userDrawn="1"/>
        </p:nvSpPr>
        <p:spPr>
          <a:xfrm>
            <a:off x="0" y="6589938"/>
            <a:ext cx="1657826" cy="276999"/>
          </a:xfrm>
          <a:prstGeom prst="rect">
            <a:avLst/>
          </a:prstGeom>
          <a:noFill/>
        </p:spPr>
        <p:txBody>
          <a:bodyPr wrap="none" rtlCol="0">
            <a:spAutoFit/>
          </a:bodyPr>
          <a:lstStyle/>
          <a:p>
            <a:r>
              <a:rPr lang="en-MY" sz="1200" dirty="0" smtClean="0">
                <a:solidFill>
                  <a:schemeClr val="tx1">
                    <a:lumMod val="65000"/>
                    <a:lumOff val="35000"/>
                  </a:schemeClr>
                </a:solidFill>
              </a:rPr>
              <a:t>© </a:t>
            </a:r>
            <a:r>
              <a:rPr lang="en-MY" sz="1200" dirty="0" err="1" smtClean="0">
                <a:solidFill>
                  <a:schemeClr val="tx1">
                    <a:lumMod val="65000"/>
                    <a:lumOff val="35000"/>
                  </a:schemeClr>
                </a:solidFill>
              </a:rPr>
              <a:t>Neu</a:t>
            </a:r>
            <a:r>
              <a:rPr lang="en-MY" sz="1200" baseline="0" dirty="0" smtClean="0">
                <a:solidFill>
                  <a:schemeClr val="tx1">
                    <a:lumMod val="65000"/>
                    <a:lumOff val="35000"/>
                  </a:schemeClr>
                </a:solidFill>
              </a:rPr>
              <a:t> Dimension 2018</a:t>
            </a:r>
            <a:endParaRPr lang="en-MY" sz="1200" dirty="0">
              <a:solidFill>
                <a:schemeClr val="tx1">
                  <a:lumMod val="65000"/>
                  <a:lumOff val="35000"/>
                </a:schemeClr>
              </a:solidFill>
            </a:endParaRPr>
          </a:p>
        </p:txBody>
      </p:sp>
      <p:grpSp>
        <p:nvGrpSpPr>
          <p:cNvPr id="19" name="Group 18"/>
          <p:cNvGrpSpPr/>
          <p:nvPr userDrawn="1"/>
        </p:nvGrpSpPr>
        <p:grpSpPr>
          <a:xfrm>
            <a:off x="1959408" y="5244297"/>
            <a:ext cx="8383394" cy="1258208"/>
            <a:chOff x="2007534" y="5244297"/>
            <a:chExt cx="8383394" cy="1258208"/>
          </a:xfrm>
        </p:grpSpPr>
        <p:pic>
          <p:nvPicPr>
            <p:cNvPr id="12" name="Picture 11">
              <a:extLst>
                <a:ext uri="{FF2B5EF4-FFF2-40B4-BE49-F238E27FC236}">
                  <a16:creationId xmlns:a16="http://schemas.microsoft.com/office/drawing/2014/main" xmlns="" id="{8E4A5D79-335C-4312-B824-647D3914F5F5}"/>
                </a:ext>
              </a:extLst>
            </p:cNvPr>
            <p:cNvPicPr>
              <a:picLocks noChangeAspect="1"/>
            </p:cNvPicPr>
            <p:nvPr/>
          </p:nvPicPr>
          <p:blipFill>
            <a:blip r:embed="rId4"/>
            <a:stretch>
              <a:fillRect/>
            </a:stretch>
          </p:blipFill>
          <p:spPr>
            <a:xfrm>
              <a:off x="2007534" y="5247789"/>
              <a:ext cx="1713543" cy="1254716"/>
            </a:xfrm>
            <a:prstGeom prst="rect">
              <a:avLst/>
            </a:prstGeom>
          </p:spPr>
        </p:pic>
        <p:pic>
          <p:nvPicPr>
            <p:cNvPr id="16" name="Picture 15">
              <a:extLst>
                <a:ext uri="{FF2B5EF4-FFF2-40B4-BE49-F238E27FC236}">
                  <a16:creationId xmlns:a16="http://schemas.microsoft.com/office/drawing/2014/main" xmlns="" id="{4E0AA0E1-D116-4552-8E48-B4E626BA18BB}"/>
                </a:ext>
              </a:extLst>
            </p:cNvPr>
            <p:cNvPicPr>
              <a:picLocks noChangeAspect="1"/>
            </p:cNvPicPr>
            <p:nvPr/>
          </p:nvPicPr>
          <p:blipFill>
            <a:blip r:embed="rId5"/>
            <a:stretch>
              <a:fillRect/>
            </a:stretch>
          </p:blipFill>
          <p:spPr>
            <a:xfrm>
              <a:off x="4431911" y="5244297"/>
              <a:ext cx="1001111" cy="1247430"/>
            </a:xfrm>
            <a:prstGeom prst="rect">
              <a:avLst/>
            </a:prstGeom>
          </p:spPr>
        </p:pic>
        <p:pic>
          <p:nvPicPr>
            <p:cNvPr id="17" name="Picture 24" descr="http://i1.ytimg.com/vi/X00EUZt-WK4/hqdefault.jpg">
              <a:extLst>
                <a:ext uri="{FF2B5EF4-FFF2-40B4-BE49-F238E27FC236}">
                  <a16:creationId xmlns:a16="http://schemas.microsoft.com/office/drawing/2014/main" xmlns="" id="{97B5EBA3-283F-412F-B54B-5515F99D3882}"/>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433022" y="5255497"/>
              <a:ext cx="2129568" cy="123938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xmlns="" id="{A723D436-5AFC-48A8-A271-4DFB3EC002EF}"/>
                </a:ext>
              </a:extLst>
            </p:cNvPr>
            <p:cNvPicPr>
              <a:picLocks noChangeAspect="1" noChangeArrowheads="1"/>
            </p:cNvPicPr>
            <p:nvPr/>
          </p:nvPicPr>
          <p:blipFill>
            <a:blip r:embed="rId8" cstate="print"/>
            <a:srcRect/>
            <a:stretch>
              <a:fillRect/>
            </a:stretch>
          </p:blipFill>
          <p:spPr bwMode="auto">
            <a:xfrm>
              <a:off x="7562590" y="5251812"/>
              <a:ext cx="2828338" cy="1239389"/>
            </a:xfrm>
            <a:prstGeom prst="rect">
              <a:avLst/>
            </a:prstGeom>
            <a:noFill/>
            <a:ln w="9525">
              <a:noFill/>
              <a:miter lim="800000"/>
              <a:headEnd/>
              <a:tailEnd/>
            </a:ln>
          </p:spPr>
        </p:pic>
        <p:pic>
          <p:nvPicPr>
            <p:cNvPr id="1027" name="Picture 3"/>
            <p:cNvPicPr>
              <a:picLocks noChangeAspect="1" noChangeArrowheads="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3712773" y="5245250"/>
              <a:ext cx="719138" cy="1247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385946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20254" y="50598"/>
            <a:ext cx="2019492" cy="815386"/>
          </a:xfrm>
          <a:prstGeom prst="rect">
            <a:avLst/>
          </a:prstGeom>
          <a:effectLst>
            <a:glow rad="101600">
              <a:schemeClr val="bg1">
                <a:alpha val="60000"/>
              </a:schemeClr>
            </a:glow>
          </a:effectLst>
        </p:spPr>
      </p:pic>
      <p:sp>
        <p:nvSpPr>
          <p:cNvPr id="2" name="Title 1"/>
          <p:cNvSpPr>
            <a:spLocks noGrp="1"/>
          </p:cNvSpPr>
          <p:nvPr>
            <p:ph type="title"/>
          </p:nvPr>
        </p:nvSpPr>
        <p:spPr/>
        <p:txBody>
          <a:bodyPr/>
          <a:lstStyle/>
          <a:p>
            <a:r>
              <a:rPr lang="en-US" smtClean="0"/>
              <a:t>Click to edit Master title style</a:t>
            </a:r>
            <a:endParaRPr lang="en-MY"/>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MY" dirty="0"/>
          </a:p>
        </p:txBody>
      </p:sp>
      <p:sp>
        <p:nvSpPr>
          <p:cNvPr id="4" name="Date Placeholder 3"/>
          <p:cNvSpPr>
            <a:spLocks noGrp="1"/>
          </p:cNvSpPr>
          <p:nvPr>
            <p:ph type="dt" sz="half" idx="10"/>
          </p:nvPr>
        </p:nvSpPr>
        <p:spPr/>
        <p:txBody>
          <a:bodyPr/>
          <a:lstStyle/>
          <a:p>
            <a:fld id="{7394B257-4EC1-4F3A-87C2-D91111C4BA27}" type="datetime1">
              <a:rPr lang="en-MY" smtClean="0"/>
              <a:t>7/6/2022</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7067DC33-8416-46B9-BFB5-95A4BBC5BE18}" type="slidenum">
              <a:rPr lang="en-MY" smtClean="0"/>
              <a:t>‹#›</a:t>
            </a:fld>
            <a:endParaRPr lang="en-MY"/>
          </a:p>
        </p:txBody>
      </p:sp>
    </p:spTree>
    <p:extLst>
      <p:ext uri="{BB962C8B-B14F-4D97-AF65-F5344CB8AC3E}">
        <p14:creationId xmlns:p14="http://schemas.microsoft.com/office/powerpoint/2010/main" val="112900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Holder 4"/>
          <p:cNvSpPr>
            <a:spLocks noGrp="1"/>
          </p:cNvSpPr>
          <p:nvPr>
            <p:ph type="ftr" sz="quarter" idx="5"/>
          </p:nvPr>
        </p:nvSpPr>
        <p:spPr>
          <a:xfrm>
            <a:off x="1367711" y="6345603"/>
            <a:ext cx="2072060" cy="251056"/>
          </a:xfrm>
          <a:prstGeom prst="rect">
            <a:avLst/>
          </a:prstGeom>
        </p:spPr>
        <p:txBody>
          <a:bodyPr lIns="0" tIns="0" rIns="0" bIns="0"/>
          <a:lstStyle>
            <a:lvl1pPr>
              <a:defRPr sz="900" b="0" i="0">
                <a:solidFill>
                  <a:srgbClr val="6D6E71"/>
                </a:solidFill>
                <a:latin typeface="Arial"/>
                <a:cs typeface="Arial"/>
              </a:defRPr>
            </a:lvl1pPr>
          </a:lstStyle>
          <a:p>
            <a:pPr marL="12700">
              <a:lnSpc>
                <a:spcPts val="1015"/>
              </a:lnSpc>
            </a:pPr>
            <a:r>
              <a:rPr spc="10" dirty="0"/>
              <a:t>Contact </a:t>
            </a:r>
            <a:r>
              <a:rPr dirty="0"/>
              <a:t>: </a:t>
            </a:r>
            <a:r>
              <a:rPr spc="10" dirty="0"/>
              <a:t> </a:t>
            </a:r>
            <a:r>
              <a:rPr spc="-5" dirty="0"/>
              <a:t>info@neudimension.com</a:t>
            </a:r>
          </a:p>
          <a:p>
            <a:pPr marL="12700">
              <a:lnSpc>
                <a:spcPct val="100000"/>
              </a:lnSpc>
            </a:pPr>
            <a:r>
              <a:rPr b="1" dirty="0">
                <a:latin typeface="Arial"/>
                <a:cs typeface="Arial"/>
              </a:rPr>
              <a:t>www.neudimension.com</a:t>
            </a:r>
          </a:p>
        </p:txBody>
      </p:sp>
      <p:sp>
        <p:nvSpPr>
          <p:cNvPr id="5" name="Holder 5"/>
          <p:cNvSpPr>
            <a:spLocks noGrp="1"/>
          </p:cNvSpPr>
          <p:nvPr>
            <p:ph type="dt" sz="half" idx="6"/>
          </p:nvPr>
        </p:nvSpPr>
        <p:spPr>
          <a:xfrm>
            <a:off x="609601" y="6377939"/>
            <a:ext cx="2804160" cy="3429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6/7/2022</a:t>
            </a:fld>
            <a:endParaRPr lang="en-US"/>
          </a:p>
        </p:txBody>
      </p:sp>
      <p:sp>
        <p:nvSpPr>
          <p:cNvPr id="6" name="Holder 6"/>
          <p:cNvSpPr>
            <a:spLocks noGrp="1"/>
          </p:cNvSpPr>
          <p:nvPr>
            <p:ph type="sldNum" sz="quarter" idx="7"/>
          </p:nvPr>
        </p:nvSpPr>
        <p:spPr>
          <a:xfrm>
            <a:off x="8778240" y="6377939"/>
            <a:ext cx="2804160" cy="342900"/>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567440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609600" y="274320"/>
            <a:ext cx="10972800" cy="1097280"/>
          </a:xfrm>
          <a:prstGeom prst="rect">
            <a:avLst/>
          </a:prstGeom>
        </p:spPr>
        <p:txBody>
          <a:bodyPr lIns="0" tIns="0" rIns="0" bIns="0"/>
          <a:lstStyle>
            <a:lvl1pPr>
              <a:defRPr/>
            </a:lvl1pPr>
          </a:lstStyle>
          <a:p>
            <a:endParaRPr/>
          </a:p>
        </p:txBody>
      </p:sp>
      <p:sp>
        <p:nvSpPr>
          <p:cNvPr id="3" name="Holder 3"/>
          <p:cNvSpPr>
            <a:spLocks noGrp="1"/>
          </p:cNvSpPr>
          <p:nvPr>
            <p:ph type="ftr" sz="quarter" idx="5"/>
          </p:nvPr>
        </p:nvSpPr>
        <p:spPr>
          <a:xfrm>
            <a:off x="1367711" y="6345603"/>
            <a:ext cx="2072060" cy="251056"/>
          </a:xfrm>
          <a:prstGeom prst="rect">
            <a:avLst/>
          </a:prstGeom>
        </p:spPr>
        <p:txBody>
          <a:bodyPr lIns="0" tIns="0" rIns="0" bIns="0"/>
          <a:lstStyle>
            <a:lvl1pPr>
              <a:defRPr sz="900" b="0" i="0">
                <a:solidFill>
                  <a:srgbClr val="6D6E71"/>
                </a:solidFill>
                <a:latin typeface="Arial"/>
                <a:cs typeface="Arial"/>
              </a:defRPr>
            </a:lvl1pPr>
          </a:lstStyle>
          <a:p>
            <a:pPr marL="12700">
              <a:lnSpc>
                <a:spcPts val="1015"/>
              </a:lnSpc>
            </a:pPr>
            <a:r>
              <a:rPr spc="10" dirty="0"/>
              <a:t>Contact </a:t>
            </a:r>
            <a:r>
              <a:rPr dirty="0"/>
              <a:t>: </a:t>
            </a:r>
            <a:r>
              <a:rPr spc="10" dirty="0"/>
              <a:t> </a:t>
            </a:r>
            <a:r>
              <a:rPr spc="-5" dirty="0"/>
              <a:t>info@neudimension.com</a:t>
            </a:r>
          </a:p>
          <a:p>
            <a:pPr marL="12700">
              <a:lnSpc>
                <a:spcPct val="100000"/>
              </a:lnSpc>
            </a:pPr>
            <a:r>
              <a:rPr b="1" dirty="0">
                <a:latin typeface="Arial"/>
                <a:cs typeface="Arial"/>
              </a:rPr>
              <a:t>www.neudimension.com</a:t>
            </a:r>
          </a:p>
        </p:txBody>
      </p:sp>
      <p:sp>
        <p:nvSpPr>
          <p:cNvPr id="4" name="Holder 4"/>
          <p:cNvSpPr>
            <a:spLocks noGrp="1"/>
          </p:cNvSpPr>
          <p:nvPr>
            <p:ph type="dt" sz="half" idx="6"/>
          </p:nvPr>
        </p:nvSpPr>
        <p:spPr>
          <a:xfrm>
            <a:off x="609601" y="6377939"/>
            <a:ext cx="2804160" cy="3429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6/7/2022</a:t>
            </a:fld>
            <a:endParaRPr lang="en-US"/>
          </a:p>
        </p:txBody>
      </p:sp>
      <p:sp>
        <p:nvSpPr>
          <p:cNvPr id="5" name="Holder 5"/>
          <p:cNvSpPr>
            <a:spLocks noGrp="1"/>
          </p:cNvSpPr>
          <p:nvPr>
            <p:ph type="sldNum" sz="quarter" idx="7"/>
          </p:nvPr>
        </p:nvSpPr>
        <p:spPr>
          <a:xfrm>
            <a:off x="8778240" y="6377939"/>
            <a:ext cx="2804160" cy="342900"/>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992398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4" name="Holder 4"/>
          <p:cNvSpPr>
            <a:spLocks noGrp="1"/>
          </p:cNvSpPr>
          <p:nvPr>
            <p:ph type="ftr" sz="quarter" idx="5"/>
          </p:nvPr>
        </p:nvSpPr>
        <p:spPr>
          <a:xfrm>
            <a:off x="1367711" y="6345603"/>
            <a:ext cx="2072060" cy="251056"/>
          </a:xfrm>
          <a:prstGeom prst="rect">
            <a:avLst/>
          </a:prstGeom>
        </p:spPr>
        <p:txBody>
          <a:bodyPr lIns="0" tIns="0" rIns="0" bIns="0"/>
          <a:lstStyle>
            <a:lvl1pPr>
              <a:defRPr sz="900" b="0" i="0">
                <a:solidFill>
                  <a:srgbClr val="6D6E71"/>
                </a:solidFill>
                <a:latin typeface="Arial"/>
                <a:cs typeface="Arial"/>
              </a:defRPr>
            </a:lvl1pPr>
          </a:lstStyle>
          <a:p>
            <a:pPr marL="12700">
              <a:lnSpc>
                <a:spcPts val="1015"/>
              </a:lnSpc>
            </a:pPr>
            <a:r>
              <a:rPr spc="10" dirty="0"/>
              <a:t>Contact </a:t>
            </a:r>
            <a:r>
              <a:rPr dirty="0"/>
              <a:t>: </a:t>
            </a:r>
            <a:r>
              <a:rPr spc="10" dirty="0"/>
              <a:t> </a:t>
            </a:r>
            <a:r>
              <a:rPr spc="-5" dirty="0"/>
              <a:t>info@neudimension.com</a:t>
            </a:r>
          </a:p>
          <a:p>
            <a:pPr marL="12700">
              <a:lnSpc>
                <a:spcPct val="100000"/>
              </a:lnSpc>
            </a:pPr>
            <a:r>
              <a:rPr b="1" dirty="0">
                <a:latin typeface="Arial"/>
                <a:cs typeface="Arial"/>
              </a:rPr>
              <a:t>www.neudimension.com</a:t>
            </a:r>
          </a:p>
        </p:txBody>
      </p:sp>
      <p:sp>
        <p:nvSpPr>
          <p:cNvPr id="5" name="Holder 5"/>
          <p:cNvSpPr>
            <a:spLocks noGrp="1"/>
          </p:cNvSpPr>
          <p:nvPr>
            <p:ph type="dt" sz="half" idx="6"/>
          </p:nvPr>
        </p:nvSpPr>
        <p:spPr>
          <a:xfrm>
            <a:off x="609601" y="6377939"/>
            <a:ext cx="2804160" cy="3429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6/7/2022</a:t>
            </a:fld>
            <a:endParaRPr lang="en-US"/>
          </a:p>
        </p:txBody>
      </p:sp>
      <p:sp>
        <p:nvSpPr>
          <p:cNvPr id="6" name="Holder 6"/>
          <p:cNvSpPr>
            <a:spLocks noGrp="1"/>
          </p:cNvSpPr>
          <p:nvPr>
            <p:ph type="sldNum" sz="quarter" idx="7"/>
          </p:nvPr>
        </p:nvSpPr>
        <p:spPr>
          <a:xfrm>
            <a:off x="8778240" y="6377939"/>
            <a:ext cx="2804160" cy="342900"/>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11070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4" name="Holder 4"/>
          <p:cNvSpPr>
            <a:spLocks noGrp="1"/>
          </p:cNvSpPr>
          <p:nvPr>
            <p:ph type="ftr" sz="quarter" idx="5"/>
          </p:nvPr>
        </p:nvSpPr>
        <p:spPr>
          <a:xfrm>
            <a:off x="1367711" y="6345603"/>
            <a:ext cx="2072060" cy="251056"/>
          </a:xfrm>
          <a:prstGeom prst="rect">
            <a:avLst/>
          </a:prstGeom>
        </p:spPr>
        <p:txBody>
          <a:bodyPr lIns="0" tIns="0" rIns="0" bIns="0"/>
          <a:lstStyle>
            <a:lvl1pPr>
              <a:defRPr sz="900" b="0" i="0">
                <a:solidFill>
                  <a:srgbClr val="6D6E71"/>
                </a:solidFill>
                <a:latin typeface="Arial"/>
                <a:cs typeface="Arial"/>
              </a:defRPr>
            </a:lvl1pPr>
          </a:lstStyle>
          <a:p>
            <a:pPr marL="12700">
              <a:lnSpc>
                <a:spcPts val="1015"/>
              </a:lnSpc>
            </a:pPr>
            <a:r>
              <a:rPr spc="10" dirty="0"/>
              <a:t>Contact </a:t>
            </a:r>
            <a:r>
              <a:rPr dirty="0"/>
              <a:t>: </a:t>
            </a:r>
            <a:r>
              <a:rPr spc="10" dirty="0"/>
              <a:t> </a:t>
            </a:r>
            <a:r>
              <a:rPr spc="-5" dirty="0"/>
              <a:t>info@neudimension.com</a:t>
            </a:r>
          </a:p>
          <a:p>
            <a:pPr marL="12700">
              <a:lnSpc>
                <a:spcPct val="100000"/>
              </a:lnSpc>
            </a:pPr>
            <a:r>
              <a:rPr b="1" dirty="0">
                <a:latin typeface="Arial"/>
                <a:cs typeface="Arial"/>
              </a:rPr>
              <a:t>www.neudimension.com</a:t>
            </a:r>
          </a:p>
        </p:txBody>
      </p:sp>
      <p:sp>
        <p:nvSpPr>
          <p:cNvPr id="5" name="Holder 5"/>
          <p:cNvSpPr>
            <a:spLocks noGrp="1"/>
          </p:cNvSpPr>
          <p:nvPr>
            <p:ph type="dt" sz="half" idx="6"/>
          </p:nvPr>
        </p:nvSpPr>
        <p:spPr>
          <a:xfrm>
            <a:off x="609601" y="6377939"/>
            <a:ext cx="2804160" cy="3429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6/7/2022</a:t>
            </a:fld>
            <a:endParaRPr lang="en-US"/>
          </a:p>
        </p:txBody>
      </p:sp>
      <p:sp>
        <p:nvSpPr>
          <p:cNvPr id="6" name="Holder 6"/>
          <p:cNvSpPr>
            <a:spLocks noGrp="1"/>
          </p:cNvSpPr>
          <p:nvPr>
            <p:ph type="sldNum" sz="quarter" idx="7"/>
          </p:nvPr>
        </p:nvSpPr>
        <p:spPr>
          <a:xfrm>
            <a:off x="8778240" y="6377939"/>
            <a:ext cx="2804160" cy="342900"/>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11070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4" name="Holder 4"/>
          <p:cNvSpPr>
            <a:spLocks noGrp="1"/>
          </p:cNvSpPr>
          <p:nvPr>
            <p:ph type="ftr" sz="quarter" idx="5"/>
          </p:nvPr>
        </p:nvSpPr>
        <p:spPr>
          <a:xfrm>
            <a:off x="1367711" y="6345603"/>
            <a:ext cx="2072060" cy="251056"/>
          </a:xfrm>
          <a:prstGeom prst="rect">
            <a:avLst/>
          </a:prstGeom>
        </p:spPr>
        <p:txBody>
          <a:bodyPr lIns="0" tIns="0" rIns="0" bIns="0"/>
          <a:lstStyle>
            <a:lvl1pPr>
              <a:defRPr sz="900" b="0" i="0">
                <a:solidFill>
                  <a:srgbClr val="6D6E71"/>
                </a:solidFill>
                <a:latin typeface="Arial"/>
                <a:cs typeface="Arial"/>
              </a:defRPr>
            </a:lvl1pPr>
          </a:lstStyle>
          <a:p>
            <a:pPr marL="12700">
              <a:lnSpc>
                <a:spcPts val="1015"/>
              </a:lnSpc>
            </a:pPr>
            <a:r>
              <a:rPr spc="10" dirty="0"/>
              <a:t>Contact </a:t>
            </a:r>
            <a:r>
              <a:rPr dirty="0"/>
              <a:t>: </a:t>
            </a:r>
            <a:r>
              <a:rPr spc="10" dirty="0"/>
              <a:t> </a:t>
            </a:r>
            <a:r>
              <a:rPr spc="-5" dirty="0"/>
              <a:t>info@neudimension.com</a:t>
            </a:r>
          </a:p>
          <a:p>
            <a:pPr marL="12700">
              <a:lnSpc>
                <a:spcPct val="100000"/>
              </a:lnSpc>
            </a:pPr>
            <a:r>
              <a:rPr b="1" dirty="0">
                <a:latin typeface="Arial"/>
                <a:cs typeface="Arial"/>
              </a:rPr>
              <a:t>www.neudimension.com</a:t>
            </a:r>
          </a:p>
        </p:txBody>
      </p:sp>
      <p:sp>
        <p:nvSpPr>
          <p:cNvPr id="5" name="Holder 5"/>
          <p:cNvSpPr>
            <a:spLocks noGrp="1"/>
          </p:cNvSpPr>
          <p:nvPr>
            <p:ph type="dt" sz="half" idx="6"/>
          </p:nvPr>
        </p:nvSpPr>
        <p:spPr>
          <a:xfrm>
            <a:off x="609601" y="6377939"/>
            <a:ext cx="2804160" cy="3429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6/7/2022</a:t>
            </a:fld>
            <a:endParaRPr lang="en-US"/>
          </a:p>
        </p:txBody>
      </p:sp>
      <p:sp>
        <p:nvSpPr>
          <p:cNvPr id="6" name="Holder 6"/>
          <p:cNvSpPr>
            <a:spLocks noGrp="1"/>
          </p:cNvSpPr>
          <p:nvPr>
            <p:ph type="sldNum" sz="quarter" idx="7"/>
          </p:nvPr>
        </p:nvSpPr>
        <p:spPr>
          <a:xfrm>
            <a:off x="8778240" y="6377939"/>
            <a:ext cx="2804160" cy="342900"/>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11070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371600"/>
          </a:xfrm>
          <a:prstGeom prst="rect">
            <a:avLst/>
          </a:prstGeom>
        </p:spPr>
        <p:txBody>
          <a:bodyPr lIns="108832" tIns="54416" rIns="108832" bIns="54416"/>
          <a:lstStyle/>
          <a:p>
            <a:r>
              <a:rPr lang="en-US" smtClean="0"/>
              <a:t>Click to edit Master title style</a:t>
            </a:r>
            <a:endParaRPr lang="en-US"/>
          </a:p>
        </p:txBody>
      </p:sp>
      <p:sp>
        <p:nvSpPr>
          <p:cNvPr id="3" name="Text Placeholder 2"/>
          <p:cNvSpPr>
            <a:spLocks noGrp="1"/>
          </p:cNvSpPr>
          <p:nvPr>
            <p:ph type="body" sz="half" idx="1"/>
          </p:nvPr>
        </p:nvSpPr>
        <p:spPr>
          <a:xfrm>
            <a:off x="609601" y="1981201"/>
            <a:ext cx="5384800" cy="4114800"/>
          </a:xfrm>
          <a:prstGeom prst="rect">
            <a:avLst/>
          </a:prstGeom>
        </p:spPr>
        <p:txBody>
          <a:bodyPr lIns="108832" tIns="54416" rIns="108832" bIns="54416"/>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1"/>
            <a:ext cx="5384800" cy="1981200"/>
          </a:xfrm>
          <a:prstGeom prst="rect">
            <a:avLst/>
          </a:prstGeom>
        </p:spPr>
        <p:txBody>
          <a:bodyPr lIns="108832" tIns="54416" rIns="108832" bIns="54416"/>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1"/>
            <a:ext cx="5384800" cy="1981200"/>
          </a:xfrm>
          <a:prstGeom prst="rect">
            <a:avLst/>
          </a:prstGeom>
        </p:spPr>
        <p:txBody>
          <a:bodyPr lIns="108832" tIns="54416" rIns="108832" bIns="54416"/>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609601" y="6245225"/>
            <a:ext cx="2844800" cy="476250"/>
          </a:xfrm>
          <a:prstGeom prst="rect">
            <a:avLst/>
          </a:prstGeom>
        </p:spPr>
        <p:txBody>
          <a:bodyPr lIns="108832" tIns="54416" rIns="108832" bIns="54416"/>
          <a:lstStyle>
            <a:lvl1pPr>
              <a:defRPr/>
            </a:lvl1pPr>
          </a:lstStyle>
          <a:p>
            <a:endParaRPr lang="en-US" altLang="en-US"/>
          </a:p>
        </p:txBody>
      </p:sp>
      <p:sp>
        <p:nvSpPr>
          <p:cNvPr id="7" name="Footer Placeholder 6"/>
          <p:cNvSpPr>
            <a:spLocks noGrp="1"/>
          </p:cNvSpPr>
          <p:nvPr>
            <p:ph type="ftr" sz="quarter" idx="11"/>
          </p:nvPr>
        </p:nvSpPr>
        <p:spPr>
          <a:xfrm>
            <a:off x="4165600" y="6245225"/>
            <a:ext cx="3860800" cy="476250"/>
          </a:xfrm>
          <a:prstGeom prst="rect">
            <a:avLst/>
          </a:prstGeom>
        </p:spPr>
        <p:txBody>
          <a:bodyPr lIns="108832" tIns="54416" rIns="108832" bIns="54416"/>
          <a:lstStyle>
            <a:lvl1pPr>
              <a:defRPr/>
            </a:lvl1pPr>
          </a:lstStyle>
          <a:p>
            <a:endParaRPr lang="en-US" altLang="en-US"/>
          </a:p>
        </p:txBody>
      </p:sp>
      <p:sp>
        <p:nvSpPr>
          <p:cNvPr id="8" name="Slide Number Placeholder 7"/>
          <p:cNvSpPr>
            <a:spLocks noGrp="1"/>
          </p:cNvSpPr>
          <p:nvPr>
            <p:ph type="sldNum" sz="quarter" idx="12"/>
          </p:nvPr>
        </p:nvSpPr>
        <p:spPr>
          <a:xfrm>
            <a:off x="8737600" y="6245225"/>
            <a:ext cx="2844800" cy="476250"/>
          </a:xfrm>
          <a:prstGeom prst="rect">
            <a:avLst/>
          </a:prstGeom>
        </p:spPr>
        <p:txBody>
          <a:bodyPr lIns="108832" tIns="54416" rIns="108832" bIns="54416"/>
          <a:lstStyle>
            <a:lvl1pPr>
              <a:defRPr/>
            </a:lvl1pPr>
          </a:lstStyle>
          <a:p>
            <a:fld id="{45FF27AF-1C83-4F7F-B2B0-40137BBDC81B}" type="slidenum">
              <a:rPr lang="en-US" altLang="en-US"/>
              <a:pPr/>
              <a:t>‹#›</a:t>
            </a:fld>
            <a:endParaRPr lang="en-US" altLang="en-US"/>
          </a:p>
        </p:txBody>
      </p:sp>
    </p:spTree>
    <p:extLst>
      <p:ext uri="{BB962C8B-B14F-4D97-AF65-F5344CB8AC3E}">
        <p14:creationId xmlns:p14="http://schemas.microsoft.com/office/powerpoint/2010/main" val="2177429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371600"/>
          </a:xfrm>
          <a:prstGeom prst="rect">
            <a:avLst/>
          </a:prstGeom>
        </p:spPr>
        <p:txBody>
          <a:bodyPr lIns="108832" tIns="54416" rIns="108832" bIns="54416"/>
          <a:lstStyle/>
          <a:p>
            <a:r>
              <a:rPr lang="en-US" smtClean="0"/>
              <a:t>Click to edit Master title style</a:t>
            </a:r>
            <a:endParaRPr lang="en-US"/>
          </a:p>
        </p:txBody>
      </p:sp>
      <p:sp>
        <p:nvSpPr>
          <p:cNvPr id="3" name="SmartArt Placeholder 2"/>
          <p:cNvSpPr>
            <a:spLocks noGrp="1"/>
          </p:cNvSpPr>
          <p:nvPr>
            <p:ph type="dgm" idx="1"/>
          </p:nvPr>
        </p:nvSpPr>
        <p:spPr>
          <a:xfrm>
            <a:off x="609600" y="1981201"/>
            <a:ext cx="10972800" cy="4114800"/>
          </a:xfrm>
          <a:prstGeom prst="rect">
            <a:avLst/>
          </a:prstGeom>
        </p:spPr>
        <p:txBody>
          <a:bodyPr lIns="108832" tIns="54416" rIns="108832" bIns="54416"/>
          <a:lstStyle/>
          <a:p>
            <a:endParaRPr lang="en-US"/>
          </a:p>
        </p:txBody>
      </p:sp>
      <p:sp>
        <p:nvSpPr>
          <p:cNvPr id="4" name="Date Placeholder 3"/>
          <p:cNvSpPr>
            <a:spLocks noGrp="1"/>
          </p:cNvSpPr>
          <p:nvPr>
            <p:ph type="dt" sz="half" idx="10"/>
          </p:nvPr>
        </p:nvSpPr>
        <p:spPr>
          <a:xfrm>
            <a:off x="609601" y="6245225"/>
            <a:ext cx="2844800" cy="476250"/>
          </a:xfrm>
          <a:prstGeom prst="rect">
            <a:avLst/>
          </a:prstGeom>
        </p:spPr>
        <p:txBody>
          <a:bodyPr lIns="108832" tIns="54416" rIns="108832" bIns="54416"/>
          <a:lstStyle>
            <a:lvl1pPr>
              <a:defRPr/>
            </a:lvl1pPr>
          </a:lstStyle>
          <a:p>
            <a:endParaRPr lang="en-US" altLang="en-US"/>
          </a:p>
        </p:txBody>
      </p:sp>
      <p:sp>
        <p:nvSpPr>
          <p:cNvPr id="5" name="Footer Placeholder 4"/>
          <p:cNvSpPr>
            <a:spLocks noGrp="1"/>
          </p:cNvSpPr>
          <p:nvPr>
            <p:ph type="ftr" sz="quarter" idx="11"/>
          </p:nvPr>
        </p:nvSpPr>
        <p:spPr>
          <a:xfrm>
            <a:off x="4165600" y="6245225"/>
            <a:ext cx="3860800" cy="476250"/>
          </a:xfrm>
          <a:prstGeom prst="rect">
            <a:avLst/>
          </a:prstGeom>
        </p:spPr>
        <p:txBody>
          <a:bodyPr lIns="108832" tIns="54416" rIns="108832" bIns="54416"/>
          <a:lstStyle>
            <a:lvl1pPr>
              <a:defRPr/>
            </a:lvl1pPr>
          </a:lstStyle>
          <a:p>
            <a:endParaRPr lang="en-US" altLang="en-US"/>
          </a:p>
        </p:txBody>
      </p:sp>
      <p:sp>
        <p:nvSpPr>
          <p:cNvPr id="6" name="Slide Number Placeholder 5"/>
          <p:cNvSpPr>
            <a:spLocks noGrp="1"/>
          </p:cNvSpPr>
          <p:nvPr>
            <p:ph type="sldNum" sz="quarter" idx="12"/>
          </p:nvPr>
        </p:nvSpPr>
        <p:spPr>
          <a:xfrm>
            <a:off x="8737600" y="6245225"/>
            <a:ext cx="2844800" cy="476250"/>
          </a:xfrm>
          <a:prstGeom prst="rect">
            <a:avLst/>
          </a:prstGeom>
        </p:spPr>
        <p:txBody>
          <a:bodyPr lIns="108832" tIns="54416" rIns="108832" bIns="54416"/>
          <a:lstStyle>
            <a:lvl1pPr>
              <a:defRPr/>
            </a:lvl1pPr>
          </a:lstStyle>
          <a:p>
            <a:fld id="{658CCE95-7DCA-420A-9793-3A5D5DB0F157}" type="slidenum">
              <a:rPr lang="en-US" altLang="en-US"/>
              <a:pPr/>
              <a:t>‹#›</a:t>
            </a:fld>
            <a:endParaRPr lang="en-US" altLang="en-US"/>
          </a:p>
        </p:txBody>
      </p:sp>
    </p:spTree>
    <p:extLst>
      <p:ext uri="{BB962C8B-B14F-4D97-AF65-F5344CB8AC3E}">
        <p14:creationId xmlns:p14="http://schemas.microsoft.com/office/powerpoint/2010/main" val="2032853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4" name="Holder 4"/>
          <p:cNvSpPr>
            <a:spLocks noGrp="1"/>
          </p:cNvSpPr>
          <p:nvPr>
            <p:ph type="ftr" sz="quarter" idx="5"/>
          </p:nvPr>
        </p:nvSpPr>
        <p:spPr>
          <a:xfrm>
            <a:off x="1367711" y="6345603"/>
            <a:ext cx="2072060" cy="251056"/>
          </a:xfrm>
          <a:prstGeom prst="rect">
            <a:avLst/>
          </a:prstGeom>
        </p:spPr>
        <p:txBody>
          <a:bodyPr lIns="0" tIns="0" rIns="0" bIns="0"/>
          <a:lstStyle>
            <a:lvl1pPr>
              <a:defRPr sz="900" b="0" i="0">
                <a:solidFill>
                  <a:srgbClr val="6D6E71"/>
                </a:solidFill>
                <a:latin typeface="Arial"/>
                <a:cs typeface="Arial"/>
              </a:defRPr>
            </a:lvl1pPr>
          </a:lstStyle>
          <a:p>
            <a:pPr marL="12700">
              <a:lnSpc>
                <a:spcPts val="1015"/>
              </a:lnSpc>
            </a:pPr>
            <a:r>
              <a:rPr spc="10" dirty="0"/>
              <a:t>Contact </a:t>
            </a:r>
            <a:r>
              <a:rPr dirty="0"/>
              <a:t>: </a:t>
            </a:r>
            <a:r>
              <a:rPr spc="10" dirty="0"/>
              <a:t> </a:t>
            </a:r>
            <a:r>
              <a:rPr spc="-5" dirty="0"/>
              <a:t>info@neudimension.com</a:t>
            </a:r>
          </a:p>
          <a:p>
            <a:pPr marL="12700">
              <a:lnSpc>
                <a:spcPct val="100000"/>
              </a:lnSpc>
            </a:pPr>
            <a:r>
              <a:rPr b="1" dirty="0">
                <a:latin typeface="Arial"/>
                <a:cs typeface="Arial"/>
              </a:rPr>
              <a:t>www.neudimension.com</a:t>
            </a:r>
          </a:p>
        </p:txBody>
      </p:sp>
      <p:sp>
        <p:nvSpPr>
          <p:cNvPr id="5" name="Holder 5"/>
          <p:cNvSpPr>
            <a:spLocks noGrp="1"/>
          </p:cNvSpPr>
          <p:nvPr>
            <p:ph type="dt" sz="half" idx="6"/>
          </p:nvPr>
        </p:nvSpPr>
        <p:spPr>
          <a:xfrm>
            <a:off x="609601" y="6377939"/>
            <a:ext cx="2804160" cy="342900"/>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6/7/2022</a:t>
            </a:fld>
            <a:endParaRPr lang="en-US"/>
          </a:p>
        </p:txBody>
      </p:sp>
      <p:sp>
        <p:nvSpPr>
          <p:cNvPr id="6" name="Holder 6"/>
          <p:cNvSpPr>
            <a:spLocks noGrp="1"/>
          </p:cNvSpPr>
          <p:nvPr>
            <p:ph type="sldNum" sz="quarter" idx="7"/>
          </p:nvPr>
        </p:nvSpPr>
        <p:spPr>
          <a:xfrm>
            <a:off x="8778240" y="6377939"/>
            <a:ext cx="2804160" cy="342900"/>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11070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12"/>
          <a:stretch>
            <a:fillRect/>
          </a:stretch>
        </p:blipFill>
        <p:spPr>
          <a:xfrm>
            <a:off x="0" y="1"/>
            <a:ext cx="12192000" cy="6857999"/>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pPr lvl="0" defTabSz="1007991">
              <a:lnSpc>
                <a:spcPct val="80000"/>
              </a:lnSpc>
            </a:pPr>
            <a:r>
              <a:rPr lang="en-US" smtClean="0"/>
              <a:t>Click to edit Master title style</a:t>
            </a:r>
            <a:endParaRPr lang="en-MY" dirty="0"/>
          </a:p>
        </p:txBody>
      </p:sp>
      <p:sp>
        <p:nvSpPr>
          <p:cNvPr id="3" name="Text Placeholder 2"/>
          <p:cNvSpPr>
            <a:spLocks noGrp="1"/>
          </p:cNvSpPr>
          <p:nvPr>
            <p:ph type="body" idx="1"/>
          </p:nvPr>
        </p:nvSpPr>
        <p:spPr>
          <a:xfrm>
            <a:off x="838200" y="1825625"/>
            <a:ext cx="10515600" cy="4351338"/>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smtClean="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smtClean="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smtClean="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smtClean="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smtClean="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7/6/2022</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7460650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image" Target="../media/image15.wmf"/><Relationship Id="rId3" Type="http://schemas.openxmlformats.org/officeDocument/2006/relationships/oleObject" Target="../embeddings/oleObject1.bin"/><Relationship Id="rId7" Type="http://schemas.openxmlformats.org/officeDocument/2006/relationships/image" Target="../media/image12.wmf"/><Relationship Id="rId12" Type="http://schemas.openxmlformats.org/officeDocument/2006/relationships/oleObject" Target="../embeddings/oleObject5.bin"/><Relationship Id="rId2" Type="http://schemas.openxmlformats.org/officeDocument/2006/relationships/slideLayout" Target="../slideLayouts/slideLayout2.xml"/><Relationship Id="rId16" Type="http://schemas.openxmlformats.org/officeDocument/2006/relationships/image" Target="../media/image18.wmf"/><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14.wmf"/><Relationship Id="rId5" Type="http://schemas.openxmlformats.org/officeDocument/2006/relationships/image" Target="../media/image17.wmf"/><Relationship Id="rId15" Type="http://schemas.openxmlformats.org/officeDocument/2006/relationships/image" Target="../media/image16.wmf"/><Relationship Id="rId10" Type="http://schemas.openxmlformats.org/officeDocument/2006/relationships/oleObject" Target="../embeddings/oleObject4.bin"/><Relationship Id="rId4" Type="http://schemas.openxmlformats.org/officeDocument/2006/relationships/image" Target="../media/image11.wmf"/><Relationship Id="rId9" Type="http://schemas.openxmlformats.org/officeDocument/2006/relationships/image" Target="../media/image13.wmf"/><Relationship Id="rId14" Type="http://schemas.openxmlformats.org/officeDocument/2006/relationships/oleObject" Target="../embeddings/oleObject6.bin"/></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3.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vmlDrawing" Target="../drawings/vmlDrawing2.vml"/><Relationship Id="rId5" Type="http://schemas.openxmlformats.org/officeDocument/2006/relationships/image" Target="../media/image27.wmf"/><Relationship Id="rId4" Type="http://schemas.openxmlformats.org/officeDocument/2006/relationships/oleObject" Target="../embeddings/oleObject7.bin"/></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image" Target="../media/image33.jpeg"/><Relationship Id="rId7" Type="http://schemas.openxmlformats.org/officeDocument/2006/relationships/image" Target="../media/image37.wmf"/><Relationship Id="rId2" Type="http://schemas.openxmlformats.org/officeDocument/2006/relationships/image" Target="../media/image32.jpeg"/><Relationship Id="rId1" Type="http://schemas.openxmlformats.org/officeDocument/2006/relationships/slideLayout" Target="../slideLayouts/slideLayout8.xml"/><Relationship Id="rId6" Type="http://schemas.openxmlformats.org/officeDocument/2006/relationships/image" Target="../media/image36.wmf"/><Relationship Id="rId5" Type="http://schemas.openxmlformats.org/officeDocument/2006/relationships/image" Target="../media/image35.wmf"/><Relationship Id="rId4" Type="http://schemas.openxmlformats.org/officeDocument/2006/relationships/image" Target="../media/image34.jpeg"/><Relationship Id="rId9"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45.jpeg"/><Relationship Id="rId4" Type="http://schemas.openxmlformats.org/officeDocument/2006/relationships/image" Target="../media/image44.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a:t>
            </a:fld>
            <a:endParaRPr lang="en-MY"/>
          </a:p>
        </p:txBody>
      </p:sp>
      <p:sp>
        <p:nvSpPr>
          <p:cNvPr id="7" name="TextBox 6"/>
          <p:cNvSpPr txBox="1"/>
          <p:nvPr/>
        </p:nvSpPr>
        <p:spPr>
          <a:xfrm>
            <a:off x="2133600" y="1953980"/>
            <a:ext cx="7552267" cy="1569660"/>
          </a:xfrm>
          <a:prstGeom prst="rect">
            <a:avLst/>
          </a:prstGeom>
          <a:noFill/>
        </p:spPr>
        <p:txBody>
          <a:bodyPr wrap="square" rtlCol="0">
            <a:spAutoFit/>
          </a:bodyPr>
          <a:lstStyle/>
          <a:p>
            <a:pPr algn="ctr"/>
            <a:r>
              <a:rPr lang="en-US" sz="4800" b="1" dirty="0" smtClean="0"/>
              <a:t>RADIATION WORKER AWARENESS</a:t>
            </a:r>
            <a:endParaRPr lang="en-US" sz="4800" b="1" dirty="0"/>
          </a:p>
        </p:txBody>
      </p:sp>
      <p:sp>
        <p:nvSpPr>
          <p:cNvPr id="8" name="TextBox 7"/>
          <p:cNvSpPr txBox="1"/>
          <p:nvPr/>
        </p:nvSpPr>
        <p:spPr>
          <a:xfrm>
            <a:off x="0" y="5663852"/>
            <a:ext cx="4616576" cy="1261884"/>
          </a:xfrm>
          <a:prstGeom prst="rect">
            <a:avLst/>
          </a:prstGeom>
          <a:noFill/>
        </p:spPr>
        <p:txBody>
          <a:bodyPr wrap="square" rtlCol="0">
            <a:spAutoFit/>
          </a:bodyPr>
          <a:lstStyle/>
          <a:p>
            <a:r>
              <a:rPr lang="en-US" sz="1600" b="1" dirty="0" smtClean="0"/>
              <a:t>Prepared by:</a:t>
            </a:r>
          </a:p>
          <a:p>
            <a:endParaRPr lang="en-US" sz="1200" b="1" dirty="0" smtClean="0"/>
          </a:p>
          <a:p>
            <a:r>
              <a:rPr lang="en-US" sz="1200" b="1" dirty="0" smtClean="0"/>
              <a:t>M. </a:t>
            </a:r>
            <a:r>
              <a:rPr lang="en-US" sz="1200" b="1" dirty="0" err="1" smtClean="0"/>
              <a:t>Noorhafzan</a:t>
            </a:r>
            <a:r>
              <a:rPr lang="en-US" sz="1200" b="1" dirty="0" smtClean="0"/>
              <a:t> Ab. Majid</a:t>
            </a:r>
          </a:p>
          <a:p>
            <a:r>
              <a:rPr lang="en-US" sz="1200" b="1" dirty="0" smtClean="0"/>
              <a:t>Radiation Protection Officer</a:t>
            </a:r>
          </a:p>
          <a:p>
            <a:endParaRPr lang="en-US" sz="2400" b="1" dirty="0"/>
          </a:p>
        </p:txBody>
      </p:sp>
    </p:spTree>
    <p:extLst>
      <p:ext uri="{BB962C8B-B14F-4D97-AF65-F5344CB8AC3E}">
        <p14:creationId xmlns:p14="http://schemas.microsoft.com/office/powerpoint/2010/main" val="9075880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a:t>
            </a:fld>
            <a:endParaRPr lang="en-MY"/>
          </a:p>
        </p:txBody>
      </p:sp>
      <p:sp>
        <p:nvSpPr>
          <p:cNvPr id="8" name="TextBox 7"/>
          <p:cNvSpPr txBox="1"/>
          <p:nvPr/>
        </p:nvSpPr>
        <p:spPr>
          <a:xfrm>
            <a:off x="325965" y="419068"/>
            <a:ext cx="2572243" cy="646331"/>
          </a:xfrm>
          <a:prstGeom prst="rect">
            <a:avLst/>
          </a:prstGeom>
          <a:noFill/>
        </p:spPr>
        <p:txBody>
          <a:bodyPr wrap="none" rtlCol="0">
            <a:spAutoFit/>
          </a:bodyPr>
          <a:lstStyle/>
          <a:p>
            <a:r>
              <a:rPr lang="en-US" sz="3600" b="1" dirty="0" err="1" smtClean="0"/>
              <a:t>Kandungan</a:t>
            </a:r>
            <a:r>
              <a:rPr lang="en-US" sz="3600" b="1" dirty="0" smtClean="0"/>
              <a:t> :</a:t>
            </a:r>
            <a:endParaRPr lang="en-MY" sz="3600" b="1" dirty="0"/>
          </a:p>
        </p:txBody>
      </p:sp>
      <p:sp>
        <p:nvSpPr>
          <p:cNvPr id="9" name="TextBox 8"/>
          <p:cNvSpPr txBox="1"/>
          <p:nvPr/>
        </p:nvSpPr>
        <p:spPr>
          <a:xfrm>
            <a:off x="442959" y="1341409"/>
            <a:ext cx="9258254" cy="4062651"/>
          </a:xfrm>
          <a:prstGeom prst="rect">
            <a:avLst/>
          </a:prstGeom>
          <a:noFill/>
        </p:spPr>
        <p:txBody>
          <a:bodyPr wrap="square" rtlCol="0">
            <a:spAutoFit/>
          </a:bodyPr>
          <a:lstStyle/>
          <a:p>
            <a:pPr marL="457200" indent="-457200">
              <a:lnSpc>
                <a:spcPct val="150000"/>
              </a:lnSpc>
              <a:buFont typeface="+mj-lt"/>
              <a:buAutoNum type="arabicPeriod"/>
            </a:pPr>
            <a:r>
              <a:rPr lang="en-US" sz="2000" b="1" dirty="0" err="1" smtClean="0"/>
              <a:t>Bahagian</a:t>
            </a:r>
            <a:r>
              <a:rPr lang="en-US" sz="2000" b="1" dirty="0" smtClean="0"/>
              <a:t> 1 : </a:t>
            </a:r>
            <a:r>
              <a:rPr lang="en-US" sz="2000" b="1" dirty="0" err="1" smtClean="0"/>
              <a:t>Struktur</a:t>
            </a:r>
            <a:r>
              <a:rPr lang="en-US" sz="2000" b="1" dirty="0" smtClean="0"/>
              <a:t> </a:t>
            </a:r>
            <a:r>
              <a:rPr lang="en-US" sz="2000" b="1" dirty="0" err="1" smtClean="0"/>
              <a:t>Organisasi</a:t>
            </a:r>
            <a:r>
              <a:rPr lang="en-US" sz="2000" b="1" dirty="0" smtClean="0"/>
              <a:t> </a:t>
            </a:r>
            <a:r>
              <a:rPr lang="en-US" sz="2000" b="1" dirty="0" err="1" smtClean="0"/>
              <a:t>Pengurusan</a:t>
            </a:r>
            <a:r>
              <a:rPr lang="en-US" sz="2000" b="1" dirty="0" smtClean="0"/>
              <a:t> </a:t>
            </a:r>
            <a:r>
              <a:rPr lang="en-US" sz="2000" b="1" dirty="0" err="1" smtClean="0"/>
              <a:t>Perlindungan</a:t>
            </a:r>
            <a:r>
              <a:rPr lang="en-US" sz="2000" b="1" dirty="0" smtClean="0"/>
              <a:t> </a:t>
            </a:r>
            <a:r>
              <a:rPr lang="en-US" sz="2000" b="1" dirty="0" err="1" smtClean="0"/>
              <a:t>Sinaran</a:t>
            </a:r>
            <a:endParaRPr lang="en-US" sz="2000" b="1" dirty="0" smtClean="0"/>
          </a:p>
          <a:p>
            <a:pPr marL="457200" indent="-457200">
              <a:lnSpc>
                <a:spcPct val="150000"/>
              </a:lnSpc>
              <a:buFont typeface="+mj-lt"/>
              <a:buAutoNum type="arabicPeriod"/>
            </a:pPr>
            <a:r>
              <a:rPr lang="en-US" sz="2000" b="1" dirty="0" err="1" smtClean="0"/>
              <a:t>Bahagian</a:t>
            </a:r>
            <a:r>
              <a:rPr lang="en-US" sz="2000" b="1" dirty="0" smtClean="0"/>
              <a:t> 2 : </a:t>
            </a:r>
            <a:r>
              <a:rPr lang="en-US" sz="2000" b="1" dirty="0" err="1" smtClean="0"/>
              <a:t>Tanggungjawab</a:t>
            </a:r>
            <a:r>
              <a:rPr lang="en-US" sz="2000" b="1" dirty="0" smtClean="0"/>
              <a:t> OBTL, PPS, PPY, </a:t>
            </a:r>
            <a:r>
              <a:rPr lang="en-US" sz="2000" b="1" dirty="0" err="1" smtClean="0"/>
              <a:t>dan</a:t>
            </a:r>
            <a:r>
              <a:rPr lang="en-US" sz="2000" b="1" dirty="0" smtClean="0"/>
              <a:t> PS</a:t>
            </a:r>
          </a:p>
          <a:p>
            <a:pPr marL="457200" indent="-457200">
              <a:lnSpc>
                <a:spcPct val="150000"/>
              </a:lnSpc>
              <a:buFont typeface="+mj-lt"/>
              <a:buAutoNum type="arabicPeriod"/>
            </a:pPr>
            <a:r>
              <a:rPr lang="en-US" sz="2000" b="1" dirty="0" err="1" smtClean="0"/>
              <a:t>Bahagian</a:t>
            </a:r>
            <a:r>
              <a:rPr lang="en-US" sz="2000" b="1" dirty="0" smtClean="0"/>
              <a:t> 3 : Program </a:t>
            </a:r>
            <a:r>
              <a:rPr lang="en-US" sz="2000" b="1" dirty="0" err="1" smtClean="0"/>
              <a:t>Latihan</a:t>
            </a:r>
            <a:r>
              <a:rPr lang="en-US" sz="2000" b="1" dirty="0" smtClean="0"/>
              <a:t> </a:t>
            </a:r>
            <a:r>
              <a:rPr lang="en-US" sz="2000" b="1" dirty="0" err="1" smtClean="0"/>
              <a:t>Pekerja</a:t>
            </a:r>
            <a:r>
              <a:rPr lang="en-US" sz="2000" b="1" dirty="0" smtClean="0"/>
              <a:t> </a:t>
            </a:r>
            <a:r>
              <a:rPr lang="en-US" sz="2000" b="1" dirty="0" err="1" smtClean="0"/>
              <a:t>Sinaran</a:t>
            </a:r>
            <a:r>
              <a:rPr lang="en-US" sz="2000" b="1" dirty="0" smtClean="0"/>
              <a:t> (PS)</a:t>
            </a:r>
          </a:p>
          <a:p>
            <a:pPr marL="457200" indent="-457200">
              <a:lnSpc>
                <a:spcPct val="150000"/>
              </a:lnSpc>
              <a:buFont typeface="+mj-lt"/>
              <a:buAutoNum type="arabicPeriod"/>
            </a:pPr>
            <a:r>
              <a:rPr lang="en-US" sz="2000" b="1" dirty="0" err="1" smtClean="0"/>
              <a:t>Bahagian</a:t>
            </a:r>
            <a:r>
              <a:rPr lang="en-US" sz="2000" b="1" dirty="0" smtClean="0"/>
              <a:t> 4 : Had </a:t>
            </a:r>
            <a:r>
              <a:rPr lang="en-US" sz="2000" b="1" dirty="0" err="1" smtClean="0"/>
              <a:t>Operasi</a:t>
            </a:r>
            <a:r>
              <a:rPr lang="en-US" sz="2000" b="1" dirty="0" smtClean="0"/>
              <a:t> </a:t>
            </a:r>
            <a:r>
              <a:rPr lang="en-US" sz="2000" b="1" dirty="0" err="1" smtClean="0"/>
              <a:t>Untuk</a:t>
            </a:r>
            <a:r>
              <a:rPr lang="en-US" sz="2000" b="1" dirty="0" smtClean="0"/>
              <a:t> </a:t>
            </a:r>
            <a:r>
              <a:rPr lang="en-US" sz="2000" b="1" dirty="0" err="1" smtClean="0"/>
              <a:t>Pekerja</a:t>
            </a:r>
            <a:r>
              <a:rPr lang="en-US" sz="2000" b="1" dirty="0" smtClean="0"/>
              <a:t> </a:t>
            </a:r>
            <a:r>
              <a:rPr lang="en-US" sz="2000" b="1" dirty="0" err="1" smtClean="0"/>
              <a:t>Sinaran</a:t>
            </a:r>
            <a:endParaRPr lang="en-US" sz="2000" b="1" dirty="0" smtClean="0"/>
          </a:p>
          <a:p>
            <a:pPr marL="457200" indent="-457200">
              <a:lnSpc>
                <a:spcPct val="150000"/>
              </a:lnSpc>
              <a:buFont typeface="+mj-lt"/>
              <a:buAutoNum type="arabicPeriod"/>
            </a:pPr>
            <a:r>
              <a:rPr lang="en-US" sz="2000" b="1" dirty="0" err="1" smtClean="0"/>
              <a:t>Bahagian</a:t>
            </a:r>
            <a:r>
              <a:rPr lang="en-US" sz="2000" b="1" dirty="0" smtClean="0"/>
              <a:t> 5 : </a:t>
            </a:r>
            <a:r>
              <a:rPr lang="en-US" sz="2000" b="1" dirty="0" err="1" smtClean="0"/>
              <a:t>Prosedur</a:t>
            </a:r>
            <a:r>
              <a:rPr lang="en-US" sz="2000" b="1" dirty="0" smtClean="0"/>
              <a:t> </a:t>
            </a:r>
            <a:r>
              <a:rPr lang="en-US" sz="2000" b="1" dirty="0" err="1" smtClean="0"/>
              <a:t>Pengawasan</a:t>
            </a:r>
            <a:r>
              <a:rPr lang="en-US" sz="2000" b="1" dirty="0" smtClean="0"/>
              <a:t>,  </a:t>
            </a:r>
            <a:r>
              <a:rPr lang="en-US" sz="2000" b="1" dirty="0" err="1" smtClean="0"/>
              <a:t>Kendalian</a:t>
            </a:r>
            <a:r>
              <a:rPr lang="en-US" sz="2000" b="1" dirty="0" smtClean="0"/>
              <a:t> </a:t>
            </a:r>
            <a:r>
              <a:rPr lang="en-US" sz="2000" b="1" dirty="0" err="1" smtClean="0"/>
              <a:t>dan</a:t>
            </a:r>
            <a:r>
              <a:rPr lang="en-US" sz="2000" b="1" dirty="0" smtClean="0"/>
              <a:t> </a:t>
            </a:r>
            <a:r>
              <a:rPr lang="en-US" sz="2000" b="1" dirty="0" err="1" smtClean="0"/>
              <a:t>Penyimpanan</a:t>
            </a:r>
            <a:r>
              <a:rPr lang="en-US" sz="2000" b="1" dirty="0" smtClean="0"/>
              <a:t> </a:t>
            </a:r>
            <a:r>
              <a:rPr lang="en-US" sz="2000" b="1" dirty="0" err="1" smtClean="0"/>
              <a:t>Rekod</a:t>
            </a:r>
            <a:endParaRPr lang="en-US" sz="2000" b="1" dirty="0" smtClean="0"/>
          </a:p>
          <a:p>
            <a:pPr marL="457200" indent="-457200">
              <a:lnSpc>
                <a:spcPct val="150000"/>
              </a:lnSpc>
              <a:buFont typeface="+mj-lt"/>
              <a:buAutoNum type="arabicPeriod"/>
            </a:pPr>
            <a:r>
              <a:rPr lang="en-US" sz="2000" b="1" dirty="0" err="1" smtClean="0"/>
              <a:t>Bahagian</a:t>
            </a:r>
            <a:r>
              <a:rPr lang="en-US" sz="2000" b="1" dirty="0" smtClean="0"/>
              <a:t> 6 : </a:t>
            </a:r>
            <a:r>
              <a:rPr lang="en-US" sz="2000" b="1" dirty="0" err="1" smtClean="0"/>
              <a:t>Prosedur</a:t>
            </a:r>
            <a:r>
              <a:rPr lang="en-US" sz="2000" b="1" dirty="0" smtClean="0"/>
              <a:t> </a:t>
            </a:r>
            <a:r>
              <a:rPr lang="en-US" sz="2000" b="1" dirty="0" err="1" smtClean="0"/>
              <a:t>Kendalian</a:t>
            </a:r>
            <a:r>
              <a:rPr lang="en-US" sz="2000" b="1" dirty="0" smtClean="0"/>
              <a:t> </a:t>
            </a:r>
            <a:r>
              <a:rPr lang="en-US" sz="2000" b="1" dirty="0" err="1" smtClean="0"/>
              <a:t>Peralatan</a:t>
            </a:r>
            <a:r>
              <a:rPr lang="en-US" sz="2000" b="1" dirty="0" smtClean="0"/>
              <a:t> </a:t>
            </a:r>
            <a:r>
              <a:rPr lang="en-US" sz="2000" b="1" dirty="0" err="1" smtClean="0"/>
              <a:t>Sinaran</a:t>
            </a:r>
            <a:endParaRPr lang="en-US" sz="2000" b="1" dirty="0" smtClean="0"/>
          </a:p>
          <a:p>
            <a:pPr marL="457200" indent="-457200">
              <a:lnSpc>
                <a:spcPct val="150000"/>
              </a:lnSpc>
              <a:buFont typeface="+mj-lt"/>
              <a:buAutoNum type="arabicPeriod"/>
            </a:pPr>
            <a:r>
              <a:rPr lang="en-US" sz="2000" b="1" dirty="0" err="1" smtClean="0"/>
              <a:t>Bahagian</a:t>
            </a:r>
            <a:r>
              <a:rPr lang="en-US" sz="2000" b="1" dirty="0" smtClean="0"/>
              <a:t> 7 : </a:t>
            </a:r>
            <a:r>
              <a:rPr lang="en-US" sz="2000" b="1" dirty="0" err="1" smtClean="0"/>
              <a:t>Prosedur</a:t>
            </a:r>
            <a:r>
              <a:rPr lang="en-US" sz="2000" b="1" dirty="0" smtClean="0"/>
              <a:t> </a:t>
            </a:r>
            <a:r>
              <a:rPr lang="en-US" sz="2000" b="1" dirty="0" err="1" smtClean="0"/>
              <a:t>Keadaan</a:t>
            </a:r>
            <a:r>
              <a:rPr lang="en-US" sz="2000" b="1" dirty="0" smtClean="0"/>
              <a:t> Di </a:t>
            </a:r>
            <a:r>
              <a:rPr lang="en-US" sz="2000" b="1" dirty="0" err="1" smtClean="0"/>
              <a:t>Luar</a:t>
            </a:r>
            <a:r>
              <a:rPr lang="en-US" sz="2000" b="1" dirty="0" smtClean="0"/>
              <a:t> </a:t>
            </a:r>
            <a:r>
              <a:rPr lang="en-US" sz="2000" b="1" dirty="0" err="1" smtClean="0"/>
              <a:t>Jangkaan</a:t>
            </a:r>
            <a:endParaRPr lang="en-US" sz="2000" b="1" dirty="0" smtClean="0"/>
          </a:p>
          <a:p>
            <a:pPr marL="457200" indent="-457200">
              <a:lnSpc>
                <a:spcPct val="150000"/>
              </a:lnSpc>
              <a:buFont typeface="+mj-lt"/>
              <a:buAutoNum type="arabicPeriod"/>
            </a:pPr>
            <a:r>
              <a:rPr lang="en-US" sz="2000" b="1" dirty="0" err="1" smtClean="0"/>
              <a:t>Bahagian</a:t>
            </a:r>
            <a:r>
              <a:rPr lang="en-US" sz="2000" b="1" dirty="0" smtClean="0"/>
              <a:t> 8 : </a:t>
            </a:r>
            <a:r>
              <a:rPr lang="en-US" sz="2000" b="1" dirty="0" err="1" smtClean="0"/>
              <a:t>Rujukan</a:t>
            </a:r>
            <a:endParaRPr lang="en-US" sz="2000" b="1" dirty="0" smtClean="0"/>
          </a:p>
          <a:p>
            <a:endParaRPr lang="en-US" b="1" dirty="0"/>
          </a:p>
        </p:txBody>
      </p:sp>
    </p:spTree>
    <p:extLst>
      <p:ext uri="{BB962C8B-B14F-4D97-AF65-F5344CB8AC3E}">
        <p14:creationId xmlns:p14="http://schemas.microsoft.com/office/powerpoint/2010/main" val="7842063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4" name="TextBox 13"/>
          <p:cNvSpPr txBox="1"/>
          <p:nvPr/>
        </p:nvSpPr>
        <p:spPr>
          <a:xfrm>
            <a:off x="175840" y="1314373"/>
            <a:ext cx="11452053" cy="4708981"/>
          </a:xfrm>
          <a:prstGeom prst="rect">
            <a:avLst/>
          </a:prstGeom>
          <a:noFill/>
        </p:spPr>
        <p:txBody>
          <a:bodyPr wrap="square" rtlCol="0">
            <a:spAutoFit/>
          </a:bodyPr>
          <a:lstStyle/>
          <a:p>
            <a:pPr marL="457200" lvl="0" indent="-457200">
              <a:buFont typeface="+mj-lt"/>
              <a:buAutoNum type="arabicPeriod"/>
            </a:pPr>
            <a:r>
              <a:rPr lang="en-US" sz="2000" b="1" dirty="0"/>
              <a:t>OBTL </a:t>
            </a:r>
            <a:r>
              <a:rPr lang="en-US" sz="2000" dirty="0" err="1"/>
              <a:t>ialah</a:t>
            </a:r>
            <a:r>
              <a:rPr lang="en-US" sz="2000" dirty="0"/>
              <a:t> </a:t>
            </a:r>
            <a:r>
              <a:rPr lang="en-US" sz="2000" u="sng" dirty="0">
                <a:effectLst>
                  <a:outerShdw blurRad="38100" dist="38100" dir="2700000" algn="tl">
                    <a:srgbClr val="000000">
                      <a:alpha val="43137"/>
                    </a:srgbClr>
                  </a:outerShdw>
                </a:effectLst>
              </a:rPr>
              <a:t>Orang yang </a:t>
            </a:r>
            <a:r>
              <a:rPr lang="en-US" sz="2000" u="sng" dirty="0" err="1">
                <a:effectLst>
                  <a:outerShdw blurRad="38100" dist="38100" dir="2700000" algn="tl">
                    <a:srgbClr val="000000">
                      <a:alpha val="43137"/>
                    </a:srgbClr>
                  </a:outerShdw>
                </a:effectLst>
              </a:rPr>
              <a:t>Bertanggungjawab</a:t>
            </a:r>
            <a:r>
              <a:rPr lang="en-US" sz="2000" u="sng" dirty="0">
                <a:effectLst>
                  <a:outerShdw blurRad="38100" dist="38100" dir="2700000" algn="tl">
                    <a:srgbClr val="000000">
                      <a:alpha val="43137"/>
                    </a:srgbClr>
                  </a:outerShdw>
                </a:effectLst>
              </a:rPr>
              <a:t> </a:t>
            </a:r>
            <a:r>
              <a:rPr lang="en-US" sz="2000" u="sng" dirty="0" err="1">
                <a:effectLst>
                  <a:outerShdw blurRad="38100" dist="38100" dir="2700000" algn="tl">
                    <a:srgbClr val="000000">
                      <a:alpha val="43137"/>
                    </a:srgbClr>
                  </a:outerShdw>
                </a:effectLst>
              </a:rPr>
              <a:t>Terhadap</a:t>
            </a:r>
            <a:r>
              <a:rPr lang="en-US" sz="2000" u="sng" dirty="0">
                <a:effectLst>
                  <a:outerShdw blurRad="38100" dist="38100" dir="2700000" algn="tl">
                    <a:srgbClr val="000000">
                      <a:alpha val="43137"/>
                    </a:srgbClr>
                  </a:outerShdw>
                </a:effectLst>
              </a:rPr>
              <a:t> </a:t>
            </a:r>
            <a:r>
              <a:rPr lang="en-US" sz="2000" u="sng" dirty="0" err="1">
                <a:effectLst>
                  <a:outerShdw blurRad="38100" dist="38100" dir="2700000" algn="tl">
                    <a:srgbClr val="000000">
                      <a:alpha val="43137"/>
                    </a:srgbClr>
                  </a:outerShdw>
                </a:effectLst>
              </a:rPr>
              <a:t>Lesen</a:t>
            </a:r>
            <a:r>
              <a:rPr lang="en-US" sz="2000" u="sng" dirty="0">
                <a:effectLst>
                  <a:outerShdw blurRad="38100" dist="38100" dir="2700000" algn="tl">
                    <a:srgbClr val="000000">
                      <a:alpha val="43137"/>
                    </a:srgbClr>
                  </a:outerShdw>
                </a:effectLst>
              </a:rPr>
              <a:t> </a:t>
            </a:r>
            <a:r>
              <a:rPr lang="en-US" sz="2000" dirty="0"/>
              <a:t>yang </a:t>
            </a:r>
            <a:r>
              <a:rPr lang="en-US" sz="2000" dirty="0" err="1"/>
              <a:t>dilantik</a:t>
            </a:r>
            <a:r>
              <a:rPr lang="en-US" sz="2000" dirty="0"/>
              <a:t> </a:t>
            </a:r>
            <a:r>
              <a:rPr lang="en-US" sz="2000" dirty="0" err="1"/>
              <a:t>dari</a:t>
            </a:r>
            <a:r>
              <a:rPr lang="en-US" sz="2000" dirty="0"/>
              <a:t> </a:t>
            </a:r>
            <a:r>
              <a:rPr lang="en-US" sz="2000" dirty="0" err="1"/>
              <a:t>kalangan</a:t>
            </a:r>
            <a:r>
              <a:rPr lang="en-US" sz="2000" dirty="0"/>
              <a:t> </a:t>
            </a:r>
            <a:r>
              <a:rPr lang="en-US" sz="2000" dirty="0" err="1"/>
              <a:t>ahli</a:t>
            </a:r>
            <a:r>
              <a:rPr lang="en-US" sz="2000" dirty="0"/>
              <a:t> </a:t>
            </a:r>
            <a:r>
              <a:rPr lang="en-US" sz="2000" dirty="0" err="1"/>
              <a:t>Lembaga</a:t>
            </a:r>
            <a:r>
              <a:rPr lang="en-US" sz="2000" dirty="0"/>
              <a:t> </a:t>
            </a:r>
            <a:r>
              <a:rPr lang="en-US" sz="2000" dirty="0" err="1"/>
              <a:t>Pengarah</a:t>
            </a:r>
            <a:r>
              <a:rPr lang="en-US" sz="2000" dirty="0"/>
              <a:t> Syarikat </a:t>
            </a:r>
            <a:r>
              <a:rPr lang="en-US" sz="2000" dirty="0" err="1"/>
              <a:t>atau</a:t>
            </a:r>
            <a:r>
              <a:rPr lang="en-US" sz="2000" dirty="0"/>
              <a:t> </a:t>
            </a:r>
            <a:r>
              <a:rPr lang="en-US" sz="2000" dirty="0" err="1"/>
              <a:t>sesiapa</a:t>
            </a:r>
            <a:r>
              <a:rPr lang="en-US" sz="2000" dirty="0"/>
              <a:t> yang </a:t>
            </a:r>
            <a:r>
              <a:rPr lang="en-US" sz="2000" dirty="0" err="1"/>
              <a:t>dilantik</a:t>
            </a:r>
            <a:r>
              <a:rPr lang="en-US" sz="2000" dirty="0"/>
              <a:t> </a:t>
            </a:r>
            <a:r>
              <a:rPr lang="en-US" sz="2000" dirty="0" err="1"/>
              <a:t>oleh</a:t>
            </a:r>
            <a:r>
              <a:rPr lang="en-US" sz="2000" dirty="0"/>
              <a:t> </a:t>
            </a:r>
            <a:r>
              <a:rPr lang="en-US" sz="2000" dirty="0" err="1"/>
              <a:t>Lembaga</a:t>
            </a:r>
            <a:r>
              <a:rPr lang="en-US" sz="2000" dirty="0"/>
              <a:t> </a:t>
            </a:r>
            <a:r>
              <a:rPr lang="en-US" sz="2000" dirty="0" err="1"/>
              <a:t>Pengarah</a:t>
            </a:r>
            <a:r>
              <a:rPr lang="en-US" sz="2000" dirty="0"/>
              <a:t> </a:t>
            </a:r>
            <a:r>
              <a:rPr lang="en-US" sz="2000" dirty="0" err="1"/>
              <a:t>dari</a:t>
            </a:r>
            <a:r>
              <a:rPr lang="en-US" sz="2000" dirty="0"/>
              <a:t> </a:t>
            </a:r>
            <a:r>
              <a:rPr lang="en-US" sz="2000" dirty="0" err="1"/>
              <a:t>pihak</a:t>
            </a:r>
            <a:r>
              <a:rPr lang="en-US" sz="2000" dirty="0"/>
              <a:t> </a:t>
            </a:r>
            <a:r>
              <a:rPr lang="en-US" sz="2000" dirty="0" err="1"/>
              <a:t>pengurusan</a:t>
            </a:r>
            <a:r>
              <a:rPr lang="en-US" sz="2000" dirty="0"/>
              <a:t> </a:t>
            </a:r>
            <a:r>
              <a:rPr lang="en-US" sz="2000" dirty="0" err="1" smtClean="0"/>
              <a:t>syarikat</a:t>
            </a:r>
            <a:r>
              <a:rPr lang="en-US" sz="2000" dirty="0" smtClean="0"/>
              <a:t>.</a:t>
            </a:r>
          </a:p>
          <a:p>
            <a:pPr marL="457200" lvl="0" indent="-457200">
              <a:buFont typeface="+mj-lt"/>
              <a:buAutoNum type="arabicPeriod"/>
            </a:pPr>
            <a:endParaRPr lang="en-US" sz="2000" b="1" dirty="0"/>
          </a:p>
          <a:p>
            <a:pPr marL="457200" lvl="0" indent="-457200">
              <a:buFont typeface="+mj-lt"/>
              <a:buAutoNum type="arabicPeriod"/>
            </a:pPr>
            <a:r>
              <a:rPr lang="en-US" sz="2000" b="1" dirty="0" smtClean="0"/>
              <a:t>PPS </a:t>
            </a:r>
            <a:r>
              <a:rPr lang="en-US" sz="2000" dirty="0" err="1"/>
              <a:t>ialah</a:t>
            </a:r>
            <a:r>
              <a:rPr lang="en-US" sz="2000" dirty="0"/>
              <a:t> </a:t>
            </a:r>
            <a:r>
              <a:rPr lang="en-US" sz="2000" dirty="0" err="1"/>
              <a:t>seseorang</a:t>
            </a:r>
            <a:r>
              <a:rPr lang="en-US" sz="2000" dirty="0"/>
              <a:t> yang </a:t>
            </a:r>
            <a:r>
              <a:rPr lang="en-US" sz="2000" dirty="0" err="1"/>
              <a:t>mempunyai</a:t>
            </a:r>
            <a:r>
              <a:rPr lang="en-US" sz="2000" dirty="0"/>
              <a:t> </a:t>
            </a:r>
            <a:r>
              <a:rPr lang="en-US" sz="2000" dirty="0" err="1"/>
              <a:t>kecekapan</a:t>
            </a:r>
            <a:r>
              <a:rPr lang="en-US" sz="2000" dirty="0"/>
              <a:t> </a:t>
            </a:r>
            <a:r>
              <a:rPr lang="en-US" sz="2000" dirty="0" err="1"/>
              <a:t>teknik</a:t>
            </a:r>
            <a:r>
              <a:rPr lang="en-US" sz="2000" dirty="0"/>
              <a:t> yang </a:t>
            </a:r>
            <a:r>
              <a:rPr lang="en-US" sz="2000" dirty="0" err="1"/>
              <a:t>dilantik</a:t>
            </a:r>
            <a:r>
              <a:rPr lang="en-US" sz="2000" dirty="0"/>
              <a:t> </a:t>
            </a:r>
            <a:r>
              <a:rPr lang="en-US" sz="2000" dirty="0" err="1"/>
              <a:t>oleh</a:t>
            </a:r>
            <a:r>
              <a:rPr lang="en-US" sz="2000" dirty="0"/>
              <a:t> </a:t>
            </a:r>
            <a:r>
              <a:rPr lang="en-US" sz="2000" dirty="0" err="1"/>
              <a:t>pemegang</a:t>
            </a:r>
            <a:r>
              <a:rPr lang="en-US" sz="2000" dirty="0"/>
              <a:t> </a:t>
            </a:r>
            <a:r>
              <a:rPr lang="en-US" sz="2000" dirty="0" err="1"/>
              <a:t>lesen</a:t>
            </a:r>
            <a:r>
              <a:rPr lang="en-US" sz="2000" dirty="0"/>
              <a:t> </a:t>
            </a:r>
            <a:r>
              <a:rPr lang="en-US" sz="2000" dirty="0" err="1"/>
              <a:t>serta</a:t>
            </a:r>
            <a:r>
              <a:rPr lang="en-US" sz="2000" dirty="0"/>
              <a:t> </a:t>
            </a:r>
            <a:r>
              <a:rPr lang="en-US" sz="2000" dirty="0" err="1"/>
              <a:t>diiktiraf</a:t>
            </a:r>
            <a:r>
              <a:rPr lang="en-US" sz="2000" dirty="0"/>
              <a:t> </a:t>
            </a:r>
            <a:r>
              <a:rPr lang="en-US" sz="2000" dirty="0" err="1"/>
              <a:t>oleh</a:t>
            </a:r>
            <a:r>
              <a:rPr lang="en-US" sz="2000" dirty="0"/>
              <a:t> AELB </a:t>
            </a:r>
            <a:r>
              <a:rPr lang="en-US" sz="2000" dirty="0" err="1"/>
              <a:t>secara</a:t>
            </a:r>
            <a:r>
              <a:rPr lang="en-US" sz="2000" dirty="0"/>
              <a:t> </a:t>
            </a:r>
            <a:r>
              <a:rPr lang="en-US" sz="2000" dirty="0" err="1"/>
              <a:t>bertulis</a:t>
            </a:r>
            <a:r>
              <a:rPr lang="en-US" sz="2000" dirty="0"/>
              <a:t> </a:t>
            </a:r>
            <a:r>
              <a:rPr lang="en-US" sz="2000" dirty="0" err="1"/>
              <a:t>untuk</a:t>
            </a:r>
            <a:r>
              <a:rPr lang="en-US" sz="2000" dirty="0"/>
              <a:t> </a:t>
            </a:r>
            <a:r>
              <a:rPr lang="en-US" sz="2000" dirty="0" err="1"/>
              <a:t>mengawasi</a:t>
            </a:r>
            <a:r>
              <a:rPr lang="en-US" sz="2000" dirty="0"/>
              <a:t> </a:t>
            </a:r>
            <a:r>
              <a:rPr lang="en-US" sz="2000" dirty="0" err="1"/>
              <a:t>pelaksanaan</a:t>
            </a:r>
            <a:r>
              <a:rPr lang="en-US" sz="2000" dirty="0"/>
              <a:t> </a:t>
            </a:r>
            <a:r>
              <a:rPr lang="en-US" sz="2000" dirty="0" err="1"/>
              <a:t>peraturan-peraturan</a:t>
            </a:r>
            <a:r>
              <a:rPr lang="en-US" sz="2000" dirty="0"/>
              <a:t> </a:t>
            </a:r>
            <a:r>
              <a:rPr lang="en-US" sz="2000" dirty="0" err="1"/>
              <a:t>perlindungan</a:t>
            </a:r>
            <a:r>
              <a:rPr lang="en-US" sz="2000" dirty="0"/>
              <a:t> </a:t>
            </a:r>
            <a:r>
              <a:rPr lang="en-US" sz="2000" dirty="0" err="1"/>
              <a:t>sinaran</a:t>
            </a:r>
            <a:r>
              <a:rPr lang="en-US" sz="2000" dirty="0"/>
              <a:t> yang </a:t>
            </a:r>
            <a:r>
              <a:rPr lang="en-US" sz="2000" dirty="0" err="1"/>
              <a:t>sesuai</a:t>
            </a:r>
            <a:r>
              <a:rPr lang="en-US" sz="2000" dirty="0"/>
              <a:t>, </a:t>
            </a:r>
            <a:r>
              <a:rPr lang="en-US" sz="2000" dirty="0" err="1"/>
              <a:t>rancangan</a:t>
            </a:r>
            <a:r>
              <a:rPr lang="en-US" sz="2000" dirty="0"/>
              <a:t> </a:t>
            </a:r>
            <a:r>
              <a:rPr lang="en-US" sz="2000" dirty="0" err="1"/>
              <a:t>dan</a:t>
            </a:r>
            <a:r>
              <a:rPr lang="en-US" sz="2000" dirty="0"/>
              <a:t> </a:t>
            </a:r>
            <a:r>
              <a:rPr lang="en-US" sz="2000" dirty="0" err="1"/>
              <a:t>prosedur-prosedur</a:t>
            </a:r>
            <a:r>
              <a:rPr lang="en-US" sz="2000" dirty="0"/>
              <a:t> </a:t>
            </a:r>
            <a:r>
              <a:rPr lang="en-US" sz="2000" dirty="0" err="1"/>
              <a:t>termasuk</a:t>
            </a:r>
            <a:r>
              <a:rPr lang="en-US" sz="2000" dirty="0"/>
              <a:t> program </a:t>
            </a:r>
            <a:r>
              <a:rPr lang="en-US" sz="2000" dirty="0" err="1"/>
              <a:t>perlindungan</a:t>
            </a:r>
            <a:r>
              <a:rPr lang="en-US" sz="2000" dirty="0"/>
              <a:t> </a:t>
            </a:r>
            <a:r>
              <a:rPr lang="en-US" sz="2000" dirty="0" err="1"/>
              <a:t>sinaran</a:t>
            </a:r>
            <a:r>
              <a:rPr lang="en-US" sz="2000" dirty="0" smtClean="0"/>
              <a:t>.</a:t>
            </a:r>
          </a:p>
          <a:p>
            <a:pPr marL="457200" lvl="0" indent="-457200">
              <a:buFont typeface="+mj-lt"/>
              <a:buAutoNum type="arabicPeriod"/>
            </a:pPr>
            <a:endParaRPr lang="en-US" sz="2000" b="1" dirty="0"/>
          </a:p>
          <a:p>
            <a:pPr marL="457200" lvl="0" indent="-457200">
              <a:buFont typeface="+mj-lt"/>
              <a:buAutoNum type="arabicPeriod"/>
            </a:pPr>
            <a:r>
              <a:rPr lang="en-US" sz="2000" b="1" dirty="0"/>
              <a:t> </a:t>
            </a:r>
            <a:r>
              <a:rPr lang="en-US" sz="2000" b="1" dirty="0" smtClean="0"/>
              <a:t>PY</a:t>
            </a:r>
            <a:r>
              <a:rPr lang="en-US" sz="2000" dirty="0" smtClean="0"/>
              <a:t> </a:t>
            </a:r>
            <a:r>
              <a:rPr lang="en-US" sz="2000" dirty="0" err="1"/>
              <a:t>ialah</a:t>
            </a:r>
            <a:r>
              <a:rPr lang="en-US" sz="2000" dirty="0"/>
              <a:t> </a:t>
            </a:r>
            <a:r>
              <a:rPr lang="en-US" sz="2000" u="sng" dirty="0" err="1">
                <a:effectLst>
                  <a:outerShdw blurRad="38100" dist="38100" dir="2700000" algn="tl">
                    <a:srgbClr val="000000">
                      <a:alpha val="43137"/>
                    </a:srgbClr>
                  </a:outerShdw>
                </a:effectLst>
              </a:rPr>
              <a:t>Penyelia</a:t>
            </a:r>
            <a:r>
              <a:rPr lang="en-US" sz="2000" u="sng" dirty="0">
                <a:effectLst>
                  <a:outerShdw blurRad="38100" dist="38100" dir="2700000" algn="tl">
                    <a:srgbClr val="000000">
                      <a:alpha val="43137"/>
                    </a:srgbClr>
                  </a:outerShdw>
                </a:effectLst>
              </a:rPr>
              <a:t> </a:t>
            </a:r>
            <a:r>
              <a:rPr lang="en-US" sz="2000" u="sng" dirty="0" err="1">
                <a:effectLst>
                  <a:outerShdw blurRad="38100" dist="38100" dir="2700000" algn="tl">
                    <a:srgbClr val="000000">
                      <a:alpha val="43137"/>
                    </a:srgbClr>
                  </a:outerShdw>
                </a:effectLst>
              </a:rPr>
              <a:t>Sinaran</a:t>
            </a:r>
            <a:r>
              <a:rPr lang="en-US" sz="2000" u="sng" dirty="0">
                <a:effectLst>
                  <a:outerShdw blurRad="38100" dist="38100" dir="2700000" algn="tl">
                    <a:srgbClr val="000000">
                      <a:alpha val="43137"/>
                    </a:srgbClr>
                  </a:outerShdw>
                </a:effectLst>
              </a:rPr>
              <a:t> </a:t>
            </a:r>
            <a:r>
              <a:rPr lang="en-US" sz="2000" dirty="0" err="1"/>
              <a:t>iaitu</a:t>
            </a:r>
            <a:r>
              <a:rPr lang="en-US" sz="2000" dirty="0"/>
              <a:t> </a:t>
            </a:r>
            <a:r>
              <a:rPr lang="en-US" sz="2000" dirty="0" err="1"/>
              <a:t>seseorang</a:t>
            </a:r>
            <a:r>
              <a:rPr lang="en-US" sz="2000" dirty="0"/>
              <a:t> yang </a:t>
            </a:r>
            <a:r>
              <a:rPr lang="en-US" sz="2000" dirty="0" err="1"/>
              <a:t>mempunyai</a:t>
            </a:r>
            <a:r>
              <a:rPr lang="en-US" sz="2000" dirty="0"/>
              <a:t> </a:t>
            </a:r>
            <a:r>
              <a:rPr lang="en-US" sz="2000" dirty="0" err="1"/>
              <a:t>kecekapan</a:t>
            </a:r>
            <a:r>
              <a:rPr lang="en-US" sz="2000" dirty="0"/>
              <a:t> </a:t>
            </a:r>
            <a:r>
              <a:rPr lang="en-US" sz="2000" dirty="0" err="1"/>
              <a:t>teknik</a:t>
            </a:r>
            <a:r>
              <a:rPr lang="en-US" sz="2000" dirty="0"/>
              <a:t> yang </a:t>
            </a:r>
            <a:r>
              <a:rPr lang="en-US" sz="2000" dirty="0" err="1"/>
              <a:t>dilantik</a:t>
            </a:r>
            <a:r>
              <a:rPr lang="en-US" sz="2000" dirty="0"/>
              <a:t> </a:t>
            </a:r>
            <a:r>
              <a:rPr lang="en-US" sz="2000" dirty="0" err="1"/>
              <a:t>oleh</a:t>
            </a:r>
            <a:r>
              <a:rPr lang="en-US" sz="2000" dirty="0"/>
              <a:t> </a:t>
            </a:r>
            <a:r>
              <a:rPr lang="en-US" sz="2000" dirty="0" err="1"/>
              <a:t>pemegang</a:t>
            </a:r>
            <a:r>
              <a:rPr lang="en-US" sz="2000" dirty="0"/>
              <a:t> </a:t>
            </a:r>
            <a:r>
              <a:rPr lang="en-US" sz="2000" dirty="0" err="1"/>
              <a:t>lesen</a:t>
            </a:r>
            <a:r>
              <a:rPr lang="en-US" sz="2000" dirty="0"/>
              <a:t> </a:t>
            </a:r>
            <a:r>
              <a:rPr lang="en-US" sz="2000" dirty="0" err="1"/>
              <a:t>serta</a:t>
            </a:r>
            <a:r>
              <a:rPr lang="en-US" sz="2000" dirty="0"/>
              <a:t> </a:t>
            </a:r>
            <a:r>
              <a:rPr lang="en-US" sz="2000" dirty="0" err="1"/>
              <a:t>diluluskan</a:t>
            </a:r>
            <a:r>
              <a:rPr lang="en-US" sz="2000" dirty="0"/>
              <a:t> </a:t>
            </a:r>
            <a:r>
              <a:rPr lang="en-US" sz="2000" dirty="0" err="1"/>
              <a:t>oleh</a:t>
            </a:r>
            <a:r>
              <a:rPr lang="en-US" sz="2000" dirty="0"/>
              <a:t> AELB </a:t>
            </a:r>
            <a:r>
              <a:rPr lang="en-US" sz="2000" dirty="0" err="1"/>
              <a:t>secara</a:t>
            </a:r>
            <a:r>
              <a:rPr lang="en-US" sz="2000" dirty="0"/>
              <a:t> </a:t>
            </a:r>
            <a:r>
              <a:rPr lang="en-US" sz="2000" dirty="0" err="1"/>
              <a:t>bertulis</a:t>
            </a:r>
            <a:r>
              <a:rPr lang="en-US" sz="2000" dirty="0"/>
              <a:t> </a:t>
            </a:r>
            <a:r>
              <a:rPr lang="en-US" sz="2000" dirty="0" err="1"/>
              <a:t>untuk</a:t>
            </a:r>
            <a:r>
              <a:rPr lang="en-US" sz="2000" dirty="0"/>
              <a:t> </a:t>
            </a:r>
            <a:r>
              <a:rPr lang="en-US" sz="2000" dirty="0" err="1"/>
              <a:t>membantu</a:t>
            </a:r>
            <a:r>
              <a:rPr lang="en-US" sz="2000" dirty="0"/>
              <a:t> </a:t>
            </a:r>
            <a:r>
              <a:rPr lang="en-US" sz="2000" dirty="0" err="1"/>
              <a:t>seseorang</a:t>
            </a:r>
            <a:r>
              <a:rPr lang="en-US" sz="2000" dirty="0"/>
              <a:t> PPS </a:t>
            </a:r>
            <a:r>
              <a:rPr lang="en-US" sz="2000" dirty="0" err="1"/>
              <a:t>mengawasi</a:t>
            </a:r>
            <a:r>
              <a:rPr lang="en-US" sz="2000" dirty="0"/>
              <a:t> </a:t>
            </a:r>
            <a:r>
              <a:rPr lang="en-US" sz="2000" dirty="0" err="1"/>
              <a:t>pelaksanaan</a:t>
            </a:r>
            <a:r>
              <a:rPr lang="en-US" sz="2000" dirty="0"/>
              <a:t> </a:t>
            </a:r>
            <a:r>
              <a:rPr lang="en-US" sz="2000" dirty="0" err="1"/>
              <a:t>peraturan-peraturan</a:t>
            </a:r>
            <a:r>
              <a:rPr lang="en-US" sz="2000" dirty="0"/>
              <a:t> </a:t>
            </a:r>
            <a:r>
              <a:rPr lang="en-US" sz="2000" dirty="0" err="1"/>
              <a:t>perlindungan</a:t>
            </a:r>
            <a:r>
              <a:rPr lang="en-US" sz="2000" dirty="0"/>
              <a:t> </a:t>
            </a:r>
            <a:r>
              <a:rPr lang="en-US" sz="2000" dirty="0" err="1"/>
              <a:t>sinaran</a:t>
            </a:r>
            <a:r>
              <a:rPr lang="en-US" sz="2000" dirty="0"/>
              <a:t> yang </a:t>
            </a:r>
            <a:r>
              <a:rPr lang="en-US" sz="2000" dirty="0" err="1"/>
              <a:t>sesuai</a:t>
            </a:r>
            <a:r>
              <a:rPr lang="en-US" sz="2000" dirty="0"/>
              <a:t>, </a:t>
            </a:r>
            <a:r>
              <a:rPr lang="en-US" sz="2000" dirty="0" err="1"/>
              <a:t>rancangan</a:t>
            </a:r>
            <a:r>
              <a:rPr lang="en-US" sz="2000" dirty="0"/>
              <a:t> </a:t>
            </a:r>
            <a:r>
              <a:rPr lang="en-US" sz="2000" dirty="0" err="1"/>
              <a:t>dan</a:t>
            </a:r>
            <a:r>
              <a:rPr lang="en-US" sz="2000" dirty="0"/>
              <a:t> </a:t>
            </a:r>
            <a:r>
              <a:rPr lang="en-US" sz="2000" dirty="0" err="1"/>
              <a:t>prosedur-prosedur</a:t>
            </a:r>
            <a:r>
              <a:rPr lang="en-US" sz="2000" dirty="0"/>
              <a:t> </a:t>
            </a:r>
            <a:r>
              <a:rPr lang="en-US" sz="2000" dirty="0" err="1"/>
              <a:t>meliputi</a:t>
            </a:r>
            <a:r>
              <a:rPr lang="en-US" sz="2000" dirty="0"/>
              <a:t> program </a:t>
            </a:r>
            <a:r>
              <a:rPr lang="en-US" sz="2000" dirty="0" err="1"/>
              <a:t>perlindungan</a:t>
            </a:r>
            <a:r>
              <a:rPr lang="en-US" sz="2000" dirty="0"/>
              <a:t> </a:t>
            </a:r>
            <a:r>
              <a:rPr lang="en-US" sz="2000" dirty="0" err="1"/>
              <a:t>sinaran</a:t>
            </a:r>
            <a:r>
              <a:rPr lang="en-US" sz="2000" dirty="0"/>
              <a:t>.</a:t>
            </a:r>
          </a:p>
          <a:p>
            <a:pPr marL="457200" indent="-457200">
              <a:buFont typeface="+mj-lt"/>
              <a:buAutoNum type="arabicPeriod"/>
            </a:pPr>
            <a:endParaRPr lang="en-US" sz="2000" dirty="0"/>
          </a:p>
          <a:p>
            <a:pPr marL="457200" lvl="0" indent="-457200">
              <a:buFont typeface="+mj-lt"/>
              <a:buAutoNum type="arabicPeriod"/>
            </a:pPr>
            <a:r>
              <a:rPr lang="en-US" sz="2000" b="1" dirty="0" err="1"/>
              <a:t>Pengendali</a:t>
            </a:r>
            <a:r>
              <a:rPr lang="en-US" sz="2000" b="1" dirty="0"/>
              <a:t> (</a:t>
            </a:r>
            <a:r>
              <a:rPr lang="en-US" sz="2000" b="1" dirty="0" err="1"/>
              <a:t>tolok</a:t>
            </a:r>
            <a:r>
              <a:rPr lang="en-US" sz="2000" b="1" dirty="0" smtClean="0"/>
              <a:t>) </a:t>
            </a:r>
            <a:r>
              <a:rPr lang="en-US" sz="2000" b="1" dirty="0" err="1" smtClean="0"/>
              <a:t>atau</a:t>
            </a:r>
            <a:r>
              <a:rPr lang="en-US" sz="2000" b="1" dirty="0" smtClean="0"/>
              <a:t> </a:t>
            </a:r>
            <a:r>
              <a:rPr lang="en-US" sz="2000" b="1" dirty="0" err="1" smtClean="0"/>
              <a:t>Pekerja</a:t>
            </a:r>
            <a:r>
              <a:rPr lang="en-US" sz="2000" b="1" dirty="0" smtClean="0"/>
              <a:t> </a:t>
            </a:r>
            <a:r>
              <a:rPr lang="en-US" sz="2000" b="1" dirty="0" err="1" smtClean="0"/>
              <a:t>Sinaran</a:t>
            </a:r>
            <a:r>
              <a:rPr lang="en-US" sz="2000" dirty="0" smtClean="0"/>
              <a:t> </a:t>
            </a:r>
            <a:r>
              <a:rPr lang="en-US" sz="2000" dirty="0" err="1"/>
              <a:t>ialah</a:t>
            </a:r>
            <a:r>
              <a:rPr lang="en-US" sz="2000" dirty="0"/>
              <a:t> </a:t>
            </a:r>
            <a:r>
              <a:rPr lang="en-US" sz="2000" dirty="0" err="1"/>
              <a:t>seseorang</a:t>
            </a:r>
            <a:r>
              <a:rPr lang="en-US" sz="2000" dirty="0"/>
              <a:t> </a:t>
            </a:r>
            <a:r>
              <a:rPr lang="en-US" sz="2000" dirty="0" err="1"/>
              <a:t>pekerja</a:t>
            </a:r>
            <a:r>
              <a:rPr lang="en-US" sz="2000" dirty="0"/>
              <a:t> yang </a:t>
            </a:r>
            <a:r>
              <a:rPr lang="en-US" sz="2000" dirty="0" err="1"/>
              <a:t>diiktiraf</a:t>
            </a:r>
            <a:r>
              <a:rPr lang="en-US" sz="2000" dirty="0"/>
              <a:t> </a:t>
            </a:r>
            <a:r>
              <a:rPr lang="en-US" sz="2000" dirty="0" err="1"/>
              <a:t>secara</a:t>
            </a:r>
            <a:r>
              <a:rPr lang="en-US" sz="2000" dirty="0"/>
              <a:t> </a:t>
            </a:r>
            <a:r>
              <a:rPr lang="en-US" sz="2000" dirty="0" err="1"/>
              <a:t>bertulis</a:t>
            </a:r>
            <a:r>
              <a:rPr lang="en-US" sz="2000" dirty="0"/>
              <a:t> </a:t>
            </a:r>
            <a:r>
              <a:rPr lang="en-US" sz="2000" dirty="0" err="1"/>
              <a:t>oleh</a:t>
            </a:r>
            <a:r>
              <a:rPr lang="en-US" sz="2000" dirty="0"/>
              <a:t> AELB </a:t>
            </a:r>
            <a:r>
              <a:rPr lang="en-US" sz="2000" dirty="0" err="1"/>
              <a:t>untuk</a:t>
            </a:r>
            <a:r>
              <a:rPr lang="en-US" sz="2000" dirty="0"/>
              <a:t> </a:t>
            </a:r>
            <a:r>
              <a:rPr lang="en-US" sz="2000" dirty="0" err="1"/>
              <a:t>melaksanakan</a:t>
            </a:r>
            <a:r>
              <a:rPr lang="en-US" sz="2000" dirty="0"/>
              <a:t> </a:t>
            </a:r>
            <a:r>
              <a:rPr lang="en-US" sz="2000" dirty="0" err="1"/>
              <a:t>kendalian</a:t>
            </a:r>
            <a:r>
              <a:rPr lang="en-US" sz="2000" dirty="0"/>
              <a:t> </a:t>
            </a:r>
            <a:r>
              <a:rPr lang="en-US" sz="2000" dirty="0" err="1"/>
              <a:t>kerja-kerja</a:t>
            </a:r>
            <a:r>
              <a:rPr lang="en-US" sz="2000" dirty="0"/>
              <a:t> </a:t>
            </a:r>
            <a:r>
              <a:rPr lang="en-US" sz="2000" dirty="0" err="1"/>
              <a:t>sinaran</a:t>
            </a:r>
            <a:r>
              <a:rPr lang="en-US" sz="2000" dirty="0"/>
              <a:t> di </a:t>
            </a:r>
            <a:r>
              <a:rPr lang="en-US" sz="2000" dirty="0" err="1"/>
              <a:t>bawah</a:t>
            </a:r>
            <a:r>
              <a:rPr lang="en-US" sz="2000" dirty="0"/>
              <a:t> </a:t>
            </a:r>
            <a:r>
              <a:rPr lang="en-US" sz="2000" dirty="0" err="1"/>
              <a:t>pengawasan</a:t>
            </a:r>
            <a:r>
              <a:rPr lang="en-US" sz="2000" dirty="0"/>
              <a:t> PPS </a:t>
            </a:r>
            <a:r>
              <a:rPr lang="en-US" sz="2000" dirty="0" err="1"/>
              <a:t>atau</a:t>
            </a:r>
            <a:r>
              <a:rPr lang="en-US" sz="2000" dirty="0"/>
              <a:t> PY.</a:t>
            </a:r>
          </a:p>
          <a:p>
            <a:endParaRPr lang="en-US" sz="2000" dirty="0" err="1" smtClean="0"/>
          </a:p>
        </p:txBody>
      </p:sp>
      <p:sp>
        <p:nvSpPr>
          <p:cNvPr id="18" name="TextBox 17"/>
          <p:cNvSpPr txBox="1"/>
          <p:nvPr/>
        </p:nvSpPr>
        <p:spPr>
          <a:xfrm>
            <a:off x="175838" y="158405"/>
            <a:ext cx="9342879" cy="630429"/>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1 : </a:t>
            </a:r>
            <a:r>
              <a:rPr lang="en-US" sz="2600" b="1" dirty="0" err="1"/>
              <a:t>Struktur</a:t>
            </a:r>
            <a:r>
              <a:rPr lang="en-US" sz="2600" b="1" dirty="0"/>
              <a:t> </a:t>
            </a:r>
            <a:r>
              <a:rPr lang="en-US" sz="2600" b="1" dirty="0" err="1"/>
              <a:t>Organisasi</a:t>
            </a:r>
            <a:r>
              <a:rPr lang="en-US" sz="2600" b="1" dirty="0"/>
              <a:t> </a:t>
            </a:r>
            <a:r>
              <a:rPr lang="en-US" sz="2600" b="1" dirty="0" err="1"/>
              <a:t>Pengurusan</a:t>
            </a:r>
            <a:r>
              <a:rPr lang="en-US" sz="2600" b="1" dirty="0"/>
              <a:t> </a:t>
            </a:r>
            <a:r>
              <a:rPr lang="en-US" sz="2600" b="1" dirty="0" err="1"/>
              <a:t>Perlindungan</a:t>
            </a:r>
            <a:r>
              <a:rPr lang="en-US" sz="2600" b="1" dirty="0"/>
              <a:t> </a:t>
            </a:r>
            <a:r>
              <a:rPr lang="en-US" sz="2600" b="1" dirty="0" err="1"/>
              <a:t>Sinaran</a:t>
            </a:r>
            <a:endParaRPr lang="en-US" sz="2600" b="1" dirty="0"/>
          </a:p>
        </p:txBody>
      </p:sp>
    </p:spTree>
    <p:extLst>
      <p:ext uri="{BB962C8B-B14F-4D97-AF65-F5344CB8AC3E}">
        <p14:creationId xmlns:p14="http://schemas.microsoft.com/office/powerpoint/2010/main" val="3508687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107" y="52861"/>
            <a:ext cx="9732979" cy="1107199"/>
          </a:xfrm>
        </p:spPr>
        <p:txBody>
          <a:bodyPr/>
          <a:lstStyle/>
          <a:p>
            <a:r>
              <a:rPr lang="en-US" sz="2600" dirty="0" err="1" smtClean="0"/>
              <a:t>Struktur</a:t>
            </a:r>
            <a:r>
              <a:rPr lang="en-US" sz="2600" dirty="0" smtClean="0"/>
              <a:t> </a:t>
            </a:r>
            <a:r>
              <a:rPr lang="en-US" sz="2600" dirty="0" err="1" smtClean="0"/>
              <a:t>Pengurusan</a:t>
            </a:r>
            <a:r>
              <a:rPr lang="en-US" sz="2600" dirty="0" smtClean="0"/>
              <a:t> </a:t>
            </a:r>
            <a:r>
              <a:rPr lang="en-US" sz="2600" dirty="0" err="1" smtClean="0"/>
              <a:t>Perlindungan</a:t>
            </a:r>
            <a:r>
              <a:rPr lang="en-US" sz="2600" dirty="0" smtClean="0"/>
              <a:t> </a:t>
            </a:r>
            <a:r>
              <a:rPr lang="en-US" sz="2600" dirty="0" err="1" smtClean="0"/>
              <a:t>Sinaran</a:t>
            </a:r>
            <a:r>
              <a:rPr lang="en-US" sz="2600" dirty="0" smtClean="0"/>
              <a:t> Syarikat</a:t>
            </a:r>
            <a:endParaRPr lang="en-US" sz="2600" dirty="0"/>
          </a:p>
        </p:txBody>
      </p:sp>
      <p:sp>
        <p:nvSpPr>
          <p:cNvPr id="4" name="Slide Number Placeholder 3"/>
          <p:cNvSpPr>
            <a:spLocks noGrp="1"/>
          </p:cNvSpPr>
          <p:nvPr>
            <p:ph type="sldNum" sz="quarter" idx="12"/>
          </p:nvPr>
        </p:nvSpPr>
        <p:spPr/>
        <p:txBody>
          <a:bodyPr/>
          <a:lstStyle/>
          <a:p>
            <a:fld id="{7067DC33-8416-46B9-BFB5-95A4BBC5BE18}" type="slidenum">
              <a:rPr lang="en-MY" smtClean="0"/>
              <a:t>4</a:t>
            </a:fld>
            <a:endParaRPr lang="en-MY"/>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873" t="32276" r="26791" b="14925"/>
          <a:stretch/>
        </p:blipFill>
        <p:spPr bwMode="auto">
          <a:xfrm>
            <a:off x="2272084" y="887104"/>
            <a:ext cx="8046875" cy="56228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33208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5</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8" name="TextBox 17"/>
          <p:cNvSpPr txBox="1"/>
          <p:nvPr/>
        </p:nvSpPr>
        <p:spPr>
          <a:xfrm>
            <a:off x="325965" y="1124744"/>
            <a:ext cx="10656293" cy="2585323"/>
          </a:xfrm>
          <a:prstGeom prst="rect">
            <a:avLst/>
          </a:prstGeom>
          <a:noFill/>
        </p:spPr>
        <p:txBody>
          <a:bodyPr wrap="square" rtlCol="0">
            <a:spAutoFit/>
          </a:bodyPr>
          <a:lstStyle/>
          <a:p>
            <a:pPr lvl="1"/>
            <a:r>
              <a:rPr lang="en-US" b="1" u="sng" dirty="0" smtClean="0"/>
              <a:t>A. </a:t>
            </a:r>
            <a:r>
              <a:rPr lang="en-US" b="1" u="sng" dirty="0" err="1" smtClean="0"/>
              <a:t>Tanggungjawab</a:t>
            </a:r>
            <a:r>
              <a:rPr lang="en-US" b="1" u="sng" dirty="0" smtClean="0"/>
              <a:t> </a:t>
            </a:r>
            <a:r>
              <a:rPr lang="en-US" b="1" u="sng" dirty="0" err="1"/>
              <a:t>Pemegang</a:t>
            </a:r>
            <a:r>
              <a:rPr lang="en-US" b="1" u="sng" dirty="0"/>
              <a:t> </a:t>
            </a:r>
            <a:r>
              <a:rPr lang="en-US" b="1" u="sng" dirty="0" err="1" smtClean="0"/>
              <a:t>Lesen</a:t>
            </a:r>
            <a:r>
              <a:rPr lang="en-US" b="1" u="sng" dirty="0"/>
              <a:t> </a:t>
            </a:r>
            <a:endParaRPr lang="en-US" b="1" u="sng" dirty="0" smtClean="0"/>
          </a:p>
          <a:p>
            <a:pPr lvl="1"/>
            <a:r>
              <a:rPr lang="en-US" dirty="0"/>
              <a:t> </a:t>
            </a:r>
          </a:p>
          <a:p>
            <a:pPr marL="342900" lvl="0" indent="-342900">
              <a:buFont typeface="+mj-lt"/>
              <a:buAutoNum type="arabicPeriod"/>
            </a:pPr>
            <a:r>
              <a:rPr lang="en-US" dirty="0" err="1" smtClean="0"/>
              <a:t>Melantik</a:t>
            </a:r>
            <a:r>
              <a:rPr lang="en-US" dirty="0" smtClean="0"/>
              <a:t> </a:t>
            </a:r>
            <a:r>
              <a:rPr lang="en-US" dirty="0"/>
              <a:t>Orang yang </a:t>
            </a:r>
            <a:r>
              <a:rPr lang="en-US" dirty="0" err="1"/>
              <a:t>Bertanggungjawab</a:t>
            </a:r>
            <a:r>
              <a:rPr lang="en-US" dirty="0"/>
              <a:t> </a:t>
            </a:r>
            <a:r>
              <a:rPr lang="en-US" dirty="0" err="1"/>
              <a:t>Terhadap</a:t>
            </a:r>
            <a:r>
              <a:rPr lang="en-US" dirty="0"/>
              <a:t> </a:t>
            </a:r>
            <a:r>
              <a:rPr lang="en-US" dirty="0" err="1"/>
              <a:t>Lesen</a:t>
            </a:r>
            <a:r>
              <a:rPr lang="en-US" dirty="0"/>
              <a:t> (OBTL) </a:t>
            </a:r>
            <a:r>
              <a:rPr lang="en-US" dirty="0" err="1"/>
              <a:t>dari</a:t>
            </a:r>
            <a:r>
              <a:rPr lang="en-US" dirty="0"/>
              <a:t> </a:t>
            </a:r>
            <a:r>
              <a:rPr lang="en-US" dirty="0" err="1"/>
              <a:t>kalangan</a:t>
            </a:r>
            <a:r>
              <a:rPr lang="en-US" dirty="0"/>
              <a:t> </a:t>
            </a:r>
            <a:r>
              <a:rPr lang="en-US" dirty="0" err="1"/>
              <a:t>ahli</a:t>
            </a:r>
            <a:r>
              <a:rPr lang="en-US" dirty="0"/>
              <a:t> </a:t>
            </a:r>
            <a:r>
              <a:rPr lang="en-US" dirty="0" err="1"/>
              <a:t>Lembaga</a:t>
            </a:r>
            <a:r>
              <a:rPr lang="en-US" dirty="0"/>
              <a:t> </a:t>
            </a:r>
            <a:r>
              <a:rPr lang="en-US" dirty="0" err="1" smtClean="0"/>
              <a:t>Pengarah</a:t>
            </a:r>
            <a:r>
              <a:rPr lang="en-US" dirty="0" smtClean="0"/>
              <a:t>.</a:t>
            </a:r>
          </a:p>
          <a:p>
            <a:pPr marL="342900" lvl="0" indent="-342900">
              <a:buFont typeface="+mj-lt"/>
              <a:buAutoNum type="arabicPeriod"/>
            </a:pPr>
            <a:endParaRPr lang="en-US" dirty="0" smtClean="0"/>
          </a:p>
          <a:p>
            <a:pPr marL="342900" lvl="0" indent="-342900">
              <a:buFont typeface="+mj-lt"/>
              <a:buAutoNum type="arabicPeriod"/>
            </a:pPr>
            <a:r>
              <a:rPr lang="en-US" dirty="0" err="1" smtClean="0"/>
              <a:t>Memastikan</a:t>
            </a:r>
            <a:r>
              <a:rPr lang="en-US" dirty="0" smtClean="0"/>
              <a:t> </a:t>
            </a:r>
            <a:r>
              <a:rPr lang="en-US" dirty="0" err="1"/>
              <a:t>hanya</a:t>
            </a:r>
            <a:r>
              <a:rPr lang="en-US" dirty="0"/>
              <a:t> OBTL </a:t>
            </a:r>
            <a:r>
              <a:rPr lang="en-US" dirty="0" err="1"/>
              <a:t>dan</a:t>
            </a:r>
            <a:r>
              <a:rPr lang="en-US" dirty="0"/>
              <a:t> </a:t>
            </a:r>
            <a:r>
              <a:rPr lang="en-US" dirty="0" err="1"/>
              <a:t>Pegawai</a:t>
            </a:r>
            <a:r>
              <a:rPr lang="en-US" dirty="0"/>
              <a:t> </a:t>
            </a:r>
            <a:r>
              <a:rPr lang="en-US" dirty="0" err="1"/>
              <a:t>Perlindungan</a:t>
            </a:r>
            <a:r>
              <a:rPr lang="en-US" dirty="0"/>
              <a:t> </a:t>
            </a:r>
            <a:r>
              <a:rPr lang="en-US" dirty="0" err="1"/>
              <a:t>Sinaran</a:t>
            </a:r>
            <a:r>
              <a:rPr lang="en-US" dirty="0"/>
              <a:t> (PPS) </a:t>
            </a:r>
            <a:r>
              <a:rPr lang="en-US" dirty="0" err="1"/>
              <a:t>sahaja</a:t>
            </a:r>
            <a:r>
              <a:rPr lang="en-US" dirty="0"/>
              <a:t> yang </a:t>
            </a:r>
            <a:r>
              <a:rPr lang="en-US" dirty="0" err="1"/>
              <a:t>berurusan</a:t>
            </a:r>
            <a:r>
              <a:rPr lang="en-US" dirty="0"/>
              <a:t> </a:t>
            </a:r>
            <a:r>
              <a:rPr lang="en-US" dirty="0" err="1"/>
              <a:t>dengan</a:t>
            </a:r>
            <a:r>
              <a:rPr lang="en-US" dirty="0"/>
              <a:t> </a:t>
            </a:r>
            <a:r>
              <a:rPr lang="en-US" dirty="0" err="1"/>
              <a:t>Lembaga</a:t>
            </a:r>
            <a:r>
              <a:rPr lang="en-US" dirty="0"/>
              <a:t> </a:t>
            </a:r>
            <a:r>
              <a:rPr lang="en-US" dirty="0" err="1"/>
              <a:t>Perlesenan</a:t>
            </a:r>
            <a:r>
              <a:rPr lang="en-US" dirty="0"/>
              <a:t> Tenaga Atom (AELB</a:t>
            </a:r>
            <a:r>
              <a:rPr lang="en-US" dirty="0" smtClean="0"/>
              <a:t>).</a:t>
            </a:r>
            <a:r>
              <a:rPr lang="en-US" dirty="0"/>
              <a:t> </a:t>
            </a:r>
            <a:endParaRPr lang="en-US" dirty="0" smtClean="0"/>
          </a:p>
          <a:p>
            <a:pPr marL="342900" lvl="0" indent="-342900">
              <a:buFont typeface="+mj-lt"/>
              <a:buAutoNum type="arabicPeriod"/>
            </a:pPr>
            <a:endParaRPr lang="en-US" dirty="0"/>
          </a:p>
          <a:p>
            <a:pPr marL="342900" lvl="0" indent="-342900">
              <a:buFont typeface="+mj-lt"/>
              <a:buAutoNum type="arabicPeriod"/>
            </a:pPr>
            <a:r>
              <a:rPr lang="en-US" dirty="0" err="1"/>
              <a:t>Memastikan</a:t>
            </a:r>
            <a:r>
              <a:rPr lang="en-US" dirty="0"/>
              <a:t> </a:t>
            </a:r>
            <a:r>
              <a:rPr lang="en-US" dirty="0" err="1"/>
              <a:t>segala</a:t>
            </a:r>
            <a:r>
              <a:rPr lang="en-US" dirty="0"/>
              <a:t> </a:t>
            </a:r>
            <a:r>
              <a:rPr lang="en-US" dirty="0" err="1"/>
              <a:t>aktiviti</a:t>
            </a:r>
            <a:r>
              <a:rPr lang="en-US" dirty="0"/>
              <a:t> yang </a:t>
            </a:r>
            <a:r>
              <a:rPr lang="en-US" dirty="0" err="1"/>
              <a:t>melibatkan</a:t>
            </a:r>
            <a:r>
              <a:rPr lang="en-US" dirty="0"/>
              <a:t> </a:t>
            </a:r>
            <a:r>
              <a:rPr lang="en-US" dirty="0" err="1"/>
              <a:t>sinaran</a:t>
            </a:r>
            <a:r>
              <a:rPr lang="en-US" dirty="0"/>
              <a:t> </a:t>
            </a:r>
            <a:r>
              <a:rPr lang="en-US" dirty="0" err="1"/>
              <a:t>mengion</a:t>
            </a:r>
            <a:r>
              <a:rPr lang="en-US" dirty="0"/>
              <a:t> </a:t>
            </a:r>
            <a:r>
              <a:rPr lang="en-US" dirty="0" err="1" smtClean="0"/>
              <a:t>mematuhi</a:t>
            </a:r>
            <a:r>
              <a:rPr lang="en-US" dirty="0" smtClean="0"/>
              <a:t> </a:t>
            </a:r>
            <a:r>
              <a:rPr lang="en-US" dirty="0" err="1"/>
              <a:t>Akta</a:t>
            </a:r>
            <a:r>
              <a:rPr lang="en-US" dirty="0"/>
              <a:t> </a:t>
            </a:r>
            <a:r>
              <a:rPr lang="en-US" dirty="0" err="1"/>
              <a:t>Perlesenan</a:t>
            </a:r>
            <a:r>
              <a:rPr lang="en-US" dirty="0"/>
              <a:t> Tenaga Atom 1984 (</a:t>
            </a:r>
            <a:r>
              <a:rPr lang="en-US" dirty="0" err="1"/>
              <a:t>Akta</a:t>
            </a:r>
            <a:r>
              <a:rPr lang="en-US" dirty="0"/>
              <a:t> 304) </a:t>
            </a:r>
            <a:r>
              <a:rPr lang="en-US" dirty="0" err="1"/>
              <a:t>dan</a:t>
            </a:r>
            <a:r>
              <a:rPr lang="en-US" dirty="0"/>
              <a:t> </a:t>
            </a:r>
            <a:r>
              <a:rPr lang="en-US" dirty="0" err="1"/>
              <a:t>perundangan</a:t>
            </a:r>
            <a:r>
              <a:rPr lang="en-US" dirty="0"/>
              <a:t> </a:t>
            </a:r>
            <a:r>
              <a:rPr lang="en-US" dirty="0" err="1"/>
              <a:t>subsidiari</a:t>
            </a:r>
            <a:r>
              <a:rPr lang="en-US" dirty="0"/>
              <a:t> yang </a:t>
            </a:r>
            <a:r>
              <a:rPr lang="en-US" dirty="0" err="1"/>
              <a:t>dibuat</a:t>
            </a:r>
            <a:r>
              <a:rPr lang="en-US" dirty="0"/>
              <a:t> </a:t>
            </a:r>
            <a:r>
              <a:rPr lang="en-US" dirty="0" err="1"/>
              <a:t>dibawahnya</a:t>
            </a:r>
            <a:r>
              <a:rPr lang="en-US" dirty="0"/>
              <a:t>.</a:t>
            </a:r>
          </a:p>
        </p:txBody>
      </p:sp>
      <p:sp>
        <p:nvSpPr>
          <p:cNvPr id="13" name="TextBox 12"/>
          <p:cNvSpPr txBox="1"/>
          <p:nvPr/>
        </p:nvSpPr>
        <p:spPr>
          <a:xfrm>
            <a:off x="325965" y="143912"/>
            <a:ext cx="9628213"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a:t>
            </a:r>
            <a:r>
              <a:rPr lang="en-US" sz="2600" b="1" dirty="0" smtClean="0"/>
              <a:t>2 </a:t>
            </a:r>
            <a:r>
              <a:rPr lang="en-US" sz="2600" b="1" dirty="0"/>
              <a:t>: </a:t>
            </a:r>
            <a:r>
              <a:rPr lang="en-US" sz="2600" b="1" dirty="0" err="1"/>
              <a:t>Tanggungjawab</a:t>
            </a:r>
            <a:r>
              <a:rPr lang="en-US" sz="2600" b="1" dirty="0"/>
              <a:t> </a:t>
            </a:r>
            <a:r>
              <a:rPr lang="en-US" sz="2600" b="1" dirty="0" err="1" smtClean="0"/>
              <a:t>Pemegang</a:t>
            </a:r>
            <a:r>
              <a:rPr lang="en-US" sz="2600" b="1" dirty="0" smtClean="0"/>
              <a:t> </a:t>
            </a:r>
            <a:r>
              <a:rPr lang="en-US" sz="2600" b="1" dirty="0" err="1" smtClean="0"/>
              <a:t>Lesen,OBTL</a:t>
            </a:r>
            <a:r>
              <a:rPr lang="en-US" sz="2600" b="1" dirty="0"/>
              <a:t>, PPS, </a:t>
            </a:r>
            <a:r>
              <a:rPr lang="en-US" sz="2600" b="1" dirty="0" smtClean="0"/>
              <a:t>PY</a:t>
            </a:r>
            <a:r>
              <a:rPr lang="en-US" sz="2600" b="1" dirty="0"/>
              <a:t>, </a:t>
            </a:r>
            <a:r>
              <a:rPr lang="en-US" sz="2600" b="1" dirty="0" err="1"/>
              <a:t>dan</a:t>
            </a:r>
            <a:r>
              <a:rPr lang="en-US" sz="2600" b="1" dirty="0"/>
              <a:t> PS</a:t>
            </a:r>
          </a:p>
        </p:txBody>
      </p:sp>
    </p:spTree>
    <p:extLst>
      <p:ext uri="{BB962C8B-B14F-4D97-AF65-F5344CB8AC3E}">
        <p14:creationId xmlns:p14="http://schemas.microsoft.com/office/powerpoint/2010/main" val="21060731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6</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8" name="TextBox 17"/>
          <p:cNvSpPr txBox="1"/>
          <p:nvPr/>
        </p:nvSpPr>
        <p:spPr>
          <a:xfrm>
            <a:off x="325965" y="952617"/>
            <a:ext cx="10656293" cy="5909310"/>
          </a:xfrm>
          <a:prstGeom prst="rect">
            <a:avLst/>
          </a:prstGeom>
          <a:noFill/>
        </p:spPr>
        <p:txBody>
          <a:bodyPr wrap="square" rtlCol="0">
            <a:spAutoFit/>
          </a:bodyPr>
          <a:lstStyle/>
          <a:p>
            <a:pPr lvl="1"/>
            <a:r>
              <a:rPr lang="en-US" b="1" u="sng" dirty="0"/>
              <a:t>B. </a:t>
            </a:r>
            <a:r>
              <a:rPr lang="en-US" b="1" u="sng" dirty="0" err="1"/>
              <a:t>Tanggungjawab</a:t>
            </a:r>
            <a:r>
              <a:rPr lang="en-US" b="1" u="sng" dirty="0"/>
              <a:t> Orang yang </a:t>
            </a:r>
            <a:r>
              <a:rPr lang="en-US" b="1" u="sng" dirty="0" err="1"/>
              <a:t>Bertanggungjawab</a:t>
            </a:r>
            <a:r>
              <a:rPr lang="en-US" b="1" u="sng" dirty="0"/>
              <a:t> </a:t>
            </a:r>
            <a:r>
              <a:rPr lang="en-US" b="1" u="sng" dirty="0" err="1"/>
              <a:t>Terhadap</a:t>
            </a:r>
            <a:r>
              <a:rPr lang="en-US" b="1" u="sng" dirty="0"/>
              <a:t> </a:t>
            </a:r>
            <a:r>
              <a:rPr lang="en-US" b="1" u="sng" dirty="0" err="1"/>
              <a:t>Lesen</a:t>
            </a:r>
            <a:r>
              <a:rPr lang="en-US" b="1" u="sng" dirty="0"/>
              <a:t> (OBTL)</a:t>
            </a:r>
            <a:endParaRPr lang="en-US" dirty="0"/>
          </a:p>
          <a:p>
            <a:r>
              <a:rPr lang="en-US" dirty="0"/>
              <a:t> </a:t>
            </a:r>
          </a:p>
          <a:p>
            <a:pPr marL="342900" lvl="0" indent="-342900">
              <a:buFont typeface="+mj-lt"/>
              <a:buAutoNum type="arabicPeriod"/>
            </a:pPr>
            <a:r>
              <a:rPr lang="en-US" dirty="0" err="1"/>
              <a:t>Menjalankan</a:t>
            </a:r>
            <a:r>
              <a:rPr lang="en-US" dirty="0"/>
              <a:t> </a:t>
            </a:r>
            <a:r>
              <a:rPr lang="en-US" dirty="0" err="1"/>
              <a:t>segala</a:t>
            </a:r>
            <a:r>
              <a:rPr lang="en-US" dirty="0"/>
              <a:t> </a:t>
            </a:r>
            <a:r>
              <a:rPr lang="en-US" dirty="0" err="1"/>
              <a:t>urusan</a:t>
            </a:r>
            <a:r>
              <a:rPr lang="en-US" dirty="0"/>
              <a:t> yang </a:t>
            </a:r>
            <a:r>
              <a:rPr lang="en-US" dirty="0" err="1"/>
              <a:t>berkaitan</a:t>
            </a:r>
            <a:r>
              <a:rPr lang="en-US" dirty="0"/>
              <a:t> </a:t>
            </a:r>
            <a:r>
              <a:rPr lang="en-US" dirty="0" err="1"/>
              <a:t>dengan</a:t>
            </a:r>
            <a:r>
              <a:rPr lang="en-US" dirty="0"/>
              <a:t> AELB.</a:t>
            </a:r>
          </a:p>
          <a:p>
            <a:pPr marL="342900" indent="-342900">
              <a:buFont typeface="+mj-lt"/>
              <a:buAutoNum type="arabicPeriod"/>
            </a:pPr>
            <a:endParaRPr lang="en-US" dirty="0"/>
          </a:p>
          <a:p>
            <a:pPr marL="342900" lvl="0" indent="-342900">
              <a:buFont typeface="+mj-lt"/>
              <a:buAutoNum type="arabicPeriod"/>
            </a:pPr>
            <a:r>
              <a:rPr lang="en-US" dirty="0" err="1"/>
              <a:t>Menyediakan</a:t>
            </a:r>
            <a:r>
              <a:rPr lang="en-US" dirty="0"/>
              <a:t> </a:t>
            </a:r>
            <a:r>
              <a:rPr lang="en-US" dirty="0" err="1"/>
              <a:t>infrastruktur</a:t>
            </a:r>
            <a:r>
              <a:rPr lang="en-US" dirty="0"/>
              <a:t> (</a:t>
            </a:r>
            <a:r>
              <a:rPr lang="en-US" dirty="0" err="1"/>
              <a:t>termasuk</a:t>
            </a:r>
            <a:r>
              <a:rPr lang="en-US" dirty="0"/>
              <a:t> </a:t>
            </a:r>
            <a:r>
              <a:rPr lang="en-US" dirty="0" err="1"/>
              <a:t>peruntukan</a:t>
            </a:r>
            <a:r>
              <a:rPr lang="en-US" dirty="0"/>
              <a:t> </a:t>
            </a:r>
            <a:r>
              <a:rPr lang="en-US" dirty="0" err="1"/>
              <a:t>kewangan</a:t>
            </a:r>
            <a:r>
              <a:rPr lang="en-US" dirty="0"/>
              <a:t> </a:t>
            </a:r>
            <a:r>
              <a:rPr lang="en-US" dirty="0" err="1"/>
              <a:t>dan</a:t>
            </a:r>
            <a:r>
              <a:rPr lang="en-US" dirty="0"/>
              <a:t> </a:t>
            </a:r>
            <a:r>
              <a:rPr lang="en-US" dirty="0" err="1"/>
              <a:t>latihan</a:t>
            </a:r>
            <a:r>
              <a:rPr lang="en-US" dirty="0"/>
              <a:t>) yang </a:t>
            </a:r>
            <a:r>
              <a:rPr lang="en-US" dirty="0" err="1"/>
              <a:t>diperlukan</a:t>
            </a:r>
            <a:r>
              <a:rPr lang="en-US" dirty="0"/>
              <a:t> </a:t>
            </a:r>
            <a:r>
              <a:rPr lang="en-US" dirty="0" err="1"/>
              <a:t>oleh</a:t>
            </a:r>
            <a:r>
              <a:rPr lang="en-US" dirty="0"/>
              <a:t> PPS</a:t>
            </a:r>
            <a:r>
              <a:rPr lang="en-US" dirty="0" smtClean="0"/>
              <a:t>.</a:t>
            </a:r>
          </a:p>
          <a:p>
            <a:pPr marL="342900" lvl="0" indent="-342900">
              <a:buFont typeface="+mj-lt"/>
              <a:buAutoNum type="arabicPeriod"/>
            </a:pPr>
            <a:endParaRPr lang="en-US" dirty="0"/>
          </a:p>
          <a:p>
            <a:pPr marL="342900" indent="-342900">
              <a:buFont typeface="+mj-lt"/>
              <a:buAutoNum type="arabicPeriod"/>
            </a:pPr>
            <a:r>
              <a:rPr lang="en-US" dirty="0"/>
              <a:t> </a:t>
            </a:r>
            <a:r>
              <a:rPr lang="en-US" dirty="0" err="1" smtClean="0"/>
              <a:t>Mencalonkan</a:t>
            </a:r>
            <a:r>
              <a:rPr lang="en-US" dirty="0" smtClean="0"/>
              <a:t> </a:t>
            </a:r>
            <a:r>
              <a:rPr lang="en-US" dirty="0" err="1"/>
              <a:t>kepada</a:t>
            </a:r>
            <a:r>
              <a:rPr lang="en-US" dirty="0"/>
              <a:t> AELB </a:t>
            </a:r>
            <a:r>
              <a:rPr lang="en-US" dirty="0" err="1"/>
              <a:t>seorang</a:t>
            </a:r>
            <a:r>
              <a:rPr lang="en-US" dirty="0"/>
              <a:t> </a:t>
            </a:r>
            <a:r>
              <a:rPr lang="en-US" dirty="0" err="1"/>
              <a:t>pekerja</a:t>
            </a:r>
            <a:r>
              <a:rPr lang="en-US" dirty="0"/>
              <a:t> </a:t>
            </a:r>
            <a:r>
              <a:rPr lang="en-US" dirty="0" err="1"/>
              <a:t>syarikat</a:t>
            </a:r>
            <a:r>
              <a:rPr lang="en-US" dirty="0"/>
              <a:t> yang </a:t>
            </a:r>
            <a:r>
              <a:rPr lang="en-US" dirty="0" err="1"/>
              <a:t>memenuhi</a:t>
            </a:r>
            <a:r>
              <a:rPr lang="en-US" dirty="0"/>
              <a:t> </a:t>
            </a:r>
            <a:r>
              <a:rPr lang="en-US" dirty="0" err="1"/>
              <a:t>semua</a:t>
            </a:r>
            <a:r>
              <a:rPr lang="en-US" dirty="0"/>
              <a:t> </a:t>
            </a:r>
            <a:r>
              <a:rPr lang="en-US" dirty="0" err="1"/>
              <a:t>syarat</a:t>
            </a:r>
            <a:r>
              <a:rPr lang="en-US" dirty="0"/>
              <a:t> yang </a:t>
            </a:r>
            <a:r>
              <a:rPr lang="en-US" dirty="0" err="1"/>
              <a:t>diperlukan</a:t>
            </a:r>
            <a:r>
              <a:rPr lang="en-US" dirty="0"/>
              <a:t> </a:t>
            </a:r>
            <a:r>
              <a:rPr lang="en-US" dirty="0" err="1"/>
              <a:t>oleh</a:t>
            </a:r>
            <a:r>
              <a:rPr lang="en-US" dirty="0"/>
              <a:t> AELB, </a:t>
            </a:r>
            <a:r>
              <a:rPr lang="en-US" dirty="0" err="1"/>
              <a:t>untuk</a:t>
            </a:r>
            <a:r>
              <a:rPr lang="en-US" dirty="0"/>
              <a:t> </a:t>
            </a:r>
            <a:r>
              <a:rPr lang="en-US" dirty="0" err="1"/>
              <a:t>diiktiraf</a:t>
            </a:r>
            <a:r>
              <a:rPr lang="en-US" dirty="0"/>
              <a:t> </a:t>
            </a:r>
            <a:r>
              <a:rPr lang="en-US" dirty="0" err="1"/>
              <a:t>sebagai</a:t>
            </a:r>
            <a:r>
              <a:rPr lang="en-US" dirty="0"/>
              <a:t> PPS</a:t>
            </a:r>
            <a:r>
              <a:rPr lang="en-US" dirty="0" smtClean="0"/>
              <a:t>.</a:t>
            </a:r>
          </a:p>
          <a:p>
            <a:pPr marL="342900" indent="-342900">
              <a:buFont typeface="+mj-lt"/>
              <a:buAutoNum type="arabicPeriod"/>
            </a:pPr>
            <a:endParaRPr lang="en-US" dirty="0" smtClean="0"/>
          </a:p>
          <a:p>
            <a:pPr marL="342900" indent="-342900">
              <a:buFont typeface="+mj-lt"/>
              <a:buAutoNum type="arabicPeriod"/>
            </a:pPr>
            <a:r>
              <a:rPr lang="en-US" dirty="0"/>
              <a:t> </a:t>
            </a:r>
            <a:r>
              <a:rPr lang="en-US" dirty="0" err="1" smtClean="0"/>
              <a:t>Menjelaskan</a:t>
            </a:r>
            <a:r>
              <a:rPr lang="en-US" dirty="0" smtClean="0"/>
              <a:t> </a:t>
            </a:r>
            <a:r>
              <a:rPr lang="en-US" dirty="0" err="1"/>
              <a:t>kepada</a:t>
            </a:r>
            <a:r>
              <a:rPr lang="en-US" dirty="0"/>
              <a:t> PPS </a:t>
            </a:r>
            <a:r>
              <a:rPr lang="en-US" dirty="0" err="1"/>
              <a:t>mengenai</a:t>
            </a:r>
            <a:r>
              <a:rPr lang="en-US" dirty="0"/>
              <a:t> </a:t>
            </a:r>
            <a:r>
              <a:rPr lang="en-US" dirty="0" err="1"/>
              <a:t>tanggungjawab</a:t>
            </a:r>
            <a:r>
              <a:rPr lang="en-US" dirty="0"/>
              <a:t> </a:t>
            </a:r>
            <a:r>
              <a:rPr lang="en-US" dirty="0" err="1"/>
              <a:t>sebagai</a:t>
            </a:r>
            <a:r>
              <a:rPr lang="en-US" dirty="0"/>
              <a:t> PPS</a:t>
            </a:r>
            <a:r>
              <a:rPr lang="en-US" dirty="0" smtClean="0"/>
              <a:t>.</a:t>
            </a:r>
          </a:p>
          <a:p>
            <a:pPr marL="342900" indent="-342900">
              <a:buFont typeface="+mj-lt"/>
              <a:buAutoNum type="arabicPeriod"/>
            </a:pPr>
            <a:endParaRPr lang="en-US" dirty="0"/>
          </a:p>
          <a:p>
            <a:pPr marL="342900" lvl="0" indent="-342900">
              <a:buFont typeface="+mj-lt"/>
              <a:buAutoNum type="arabicPeriod"/>
            </a:pPr>
            <a:r>
              <a:rPr lang="en-US" dirty="0" err="1"/>
              <a:t>Memastikan</a:t>
            </a:r>
            <a:r>
              <a:rPr lang="en-US" dirty="0"/>
              <a:t> Program </a:t>
            </a:r>
            <a:r>
              <a:rPr lang="en-US" dirty="0" err="1"/>
              <a:t>Perlindungan</a:t>
            </a:r>
            <a:r>
              <a:rPr lang="en-US" dirty="0"/>
              <a:t> </a:t>
            </a:r>
            <a:r>
              <a:rPr lang="en-US" dirty="0" err="1"/>
              <a:t>Sinaran</a:t>
            </a:r>
            <a:r>
              <a:rPr lang="en-US" dirty="0"/>
              <a:t> yang </a:t>
            </a:r>
            <a:r>
              <a:rPr lang="en-US" dirty="0" err="1"/>
              <a:t>diterimapakai</a:t>
            </a:r>
            <a:r>
              <a:rPr lang="en-US" dirty="0"/>
              <a:t> </a:t>
            </a:r>
            <a:r>
              <a:rPr lang="en-US" dirty="0" err="1"/>
              <a:t>adalah</a:t>
            </a:r>
            <a:r>
              <a:rPr lang="en-US" dirty="0"/>
              <a:t> </a:t>
            </a:r>
            <a:r>
              <a:rPr lang="en-US" dirty="0" err="1"/>
              <a:t>selaras</a:t>
            </a:r>
            <a:r>
              <a:rPr lang="en-US" dirty="0"/>
              <a:t> </a:t>
            </a:r>
            <a:r>
              <a:rPr lang="en-US" dirty="0" err="1"/>
              <a:t>dengan</a:t>
            </a:r>
            <a:r>
              <a:rPr lang="en-US" dirty="0"/>
              <a:t> </a:t>
            </a:r>
            <a:r>
              <a:rPr lang="en-US" dirty="0" err="1"/>
              <a:t>arahan</a:t>
            </a:r>
            <a:r>
              <a:rPr lang="en-US" dirty="0"/>
              <a:t> </a:t>
            </a:r>
            <a:r>
              <a:rPr lang="en-US" dirty="0" err="1"/>
              <a:t>dan</a:t>
            </a:r>
            <a:r>
              <a:rPr lang="en-US" dirty="0"/>
              <a:t> </a:t>
            </a:r>
            <a:r>
              <a:rPr lang="en-US" dirty="0" err="1"/>
              <a:t>kehendak</a:t>
            </a:r>
            <a:r>
              <a:rPr lang="en-US" dirty="0"/>
              <a:t> AELB </a:t>
            </a:r>
            <a:r>
              <a:rPr lang="en-US" dirty="0" err="1"/>
              <a:t>seterusnya</a:t>
            </a:r>
            <a:r>
              <a:rPr lang="en-US" dirty="0"/>
              <a:t> </a:t>
            </a:r>
            <a:r>
              <a:rPr lang="en-US" dirty="0" err="1"/>
              <a:t>dipatuhi</a:t>
            </a:r>
            <a:r>
              <a:rPr lang="en-US" dirty="0"/>
              <a:t> </a:t>
            </a:r>
            <a:r>
              <a:rPr lang="en-US" dirty="0" err="1"/>
              <a:t>dan</a:t>
            </a:r>
            <a:r>
              <a:rPr lang="en-US" dirty="0"/>
              <a:t> </a:t>
            </a:r>
            <a:r>
              <a:rPr lang="en-US" dirty="0" err="1"/>
              <a:t>dilaksanakan</a:t>
            </a:r>
            <a:r>
              <a:rPr lang="en-US" dirty="0" smtClean="0"/>
              <a:t>.</a:t>
            </a:r>
          </a:p>
          <a:p>
            <a:pPr marL="342900" lvl="0" indent="-342900">
              <a:buFont typeface="+mj-lt"/>
              <a:buAutoNum type="arabicPeriod"/>
            </a:pPr>
            <a:endParaRPr lang="en-US" dirty="0"/>
          </a:p>
          <a:p>
            <a:pPr marL="342900" indent="-342900">
              <a:buFont typeface="+mj-lt"/>
              <a:buAutoNum type="arabicPeriod"/>
            </a:pPr>
            <a:r>
              <a:rPr lang="en-US" dirty="0"/>
              <a:t> </a:t>
            </a:r>
            <a:r>
              <a:rPr lang="en-US" dirty="0" err="1" smtClean="0"/>
              <a:t>Memastikan</a:t>
            </a:r>
            <a:r>
              <a:rPr lang="en-US" dirty="0" smtClean="0"/>
              <a:t> </a:t>
            </a:r>
            <a:r>
              <a:rPr lang="en-US" dirty="0" err="1"/>
              <a:t>semua</a:t>
            </a:r>
            <a:r>
              <a:rPr lang="en-US" dirty="0"/>
              <a:t> </a:t>
            </a:r>
            <a:r>
              <a:rPr lang="en-US" dirty="0" err="1"/>
              <a:t>pemeriksaan</a:t>
            </a:r>
            <a:r>
              <a:rPr lang="en-US" dirty="0"/>
              <a:t> </a:t>
            </a:r>
            <a:r>
              <a:rPr lang="en-US" dirty="0" err="1"/>
              <a:t>perubatan</a:t>
            </a:r>
            <a:r>
              <a:rPr lang="en-US" dirty="0"/>
              <a:t> </a:t>
            </a:r>
            <a:r>
              <a:rPr lang="en-US" dirty="0" err="1"/>
              <a:t>dilakukan</a:t>
            </a:r>
            <a:r>
              <a:rPr lang="en-US" dirty="0"/>
              <a:t> </a:t>
            </a:r>
            <a:r>
              <a:rPr lang="en-US" dirty="0" err="1"/>
              <a:t>oleh</a:t>
            </a:r>
            <a:r>
              <a:rPr lang="en-US" dirty="0"/>
              <a:t> </a:t>
            </a:r>
            <a:r>
              <a:rPr lang="en-US" dirty="0" err="1"/>
              <a:t>Pengamal</a:t>
            </a:r>
            <a:r>
              <a:rPr lang="en-US" dirty="0"/>
              <a:t> </a:t>
            </a:r>
            <a:r>
              <a:rPr lang="en-US" dirty="0" err="1"/>
              <a:t>Perubatan</a:t>
            </a:r>
            <a:r>
              <a:rPr lang="en-US" dirty="0"/>
              <a:t> </a:t>
            </a:r>
            <a:r>
              <a:rPr lang="en-US" dirty="0" err="1"/>
              <a:t>berdaftar</a:t>
            </a:r>
            <a:r>
              <a:rPr lang="en-US" dirty="0"/>
              <a:t> yang </a:t>
            </a:r>
            <a:r>
              <a:rPr lang="en-US" dirty="0" err="1"/>
              <a:t>diluluskan</a:t>
            </a:r>
            <a:r>
              <a:rPr lang="en-US" dirty="0"/>
              <a:t> </a:t>
            </a:r>
            <a:r>
              <a:rPr lang="en-US" dirty="0" err="1"/>
              <a:t>oleh</a:t>
            </a:r>
            <a:r>
              <a:rPr lang="en-US" dirty="0"/>
              <a:t> AELB </a:t>
            </a:r>
            <a:r>
              <a:rPr lang="en-US" dirty="0" err="1"/>
              <a:t>sahaja</a:t>
            </a:r>
            <a:r>
              <a:rPr lang="en-US" dirty="0" smtClean="0"/>
              <a:t>.</a:t>
            </a:r>
          </a:p>
          <a:p>
            <a:pPr marL="342900" indent="-342900">
              <a:buFont typeface="+mj-lt"/>
              <a:buAutoNum type="arabicPeriod"/>
            </a:pPr>
            <a:endParaRPr lang="en-US" dirty="0"/>
          </a:p>
          <a:p>
            <a:pPr marL="342900" lvl="0" indent="-342900">
              <a:buFont typeface="+mj-lt"/>
              <a:buAutoNum type="arabicPeriod"/>
            </a:pPr>
            <a:r>
              <a:rPr lang="en-US" dirty="0" err="1"/>
              <a:t>Menyedia</a:t>
            </a:r>
            <a:r>
              <a:rPr lang="en-US" dirty="0"/>
              <a:t>, </a:t>
            </a:r>
            <a:r>
              <a:rPr lang="en-US" dirty="0" err="1"/>
              <a:t>mengemaskini</a:t>
            </a:r>
            <a:r>
              <a:rPr lang="en-US" dirty="0"/>
              <a:t> </a:t>
            </a:r>
            <a:r>
              <a:rPr lang="en-US" dirty="0" err="1"/>
              <a:t>dan</a:t>
            </a:r>
            <a:r>
              <a:rPr lang="en-US" dirty="0"/>
              <a:t> </a:t>
            </a:r>
            <a:r>
              <a:rPr lang="en-US" dirty="0" err="1"/>
              <a:t>menyimpan</a:t>
            </a:r>
            <a:r>
              <a:rPr lang="en-US" dirty="0"/>
              <a:t> </a:t>
            </a:r>
            <a:r>
              <a:rPr lang="en-US" dirty="0" err="1"/>
              <a:t>semua</a:t>
            </a:r>
            <a:r>
              <a:rPr lang="en-US" dirty="0"/>
              <a:t> </a:t>
            </a:r>
            <a:r>
              <a:rPr lang="en-US" dirty="0" err="1"/>
              <a:t>bentuk</a:t>
            </a:r>
            <a:r>
              <a:rPr lang="en-US" dirty="0"/>
              <a:t> </a:t>
            </a:r>
            <a:r>
              <a:rPr lang="en-US" dirty="0" err="1"/>
              <a:t>rekod</a:t>
            </a:r>
            <a:r>
              <a:rPr lang="en-US" dirty="0"/>
              <a:t> yang </a:t>
            </a:r>
            <a:r>
              <a:rPr lang="en-US" dirty="0" err="1"/>
              <a:t>diarahkan</a:t>
            </a:r>
            <a:r>
              <a:rPr lang="en-US" dirty="0"/>
              <a:t> </a:t>
            </a:r>
            <a:r>
              <a:rPr lang="en-US" dirty="0" err="1"/>
              <a:t>oleh</a:t>
            </a:r>
            <a:r>
              <a:rPr lang="en-US" dirty="0"/>
              <a:t> AELB.</a:t>
            </a:r>
          </a:p>
          <a:p>
            <a:pPr marL="342900" indent="-342900">
              <a:buFont typeface="+mj-lt"/>
              <a:buAutoNum type="arabicPeriod"/>
            </a:pPr>
            <a:endParaRPr lang="en-US" dirty="0"/>
          </a:p>
          <a:p>
            <a:pPr marL="342900" lvl="0" indent="-342900">
              <a:buFont typeface="+mj-lt"/>
              <a:buAutoNum type="arabicPeriod"/>
            </a:pPr>
            <a:r>
              <a:rPr lang="en-US" dirty="0" err="1"/>
              <a:t>Memastikan</a:t>
            </a:r>
            <a:r>
              <a:rPr lang="en-US" dirty="0"/>
              <a:t> </a:t>
            </a:r>
            <a:r>
              <a:rPr lang="en-US" dirty="0" err="1"/>
              <a:t>segala</a:t>
            </a:r>
            <a:r>
              <a:rPr lang="en-US" dirty="0"/>
              <a:t> </a:t>
            </a:r>
            <a:r>
              <a:rPr lang="en-US" dirty="0" err="1"/>
              <a:t>aktiviti</a:t>
            </a:r>
            <a:r>
              <a:rPr lang="en-US" dirty="0"/>
              <a:t> yang </a:t>
            </a:r>
            <a:r>
              <a:rPr lang="en-US" dirty="0" err="1"/>
              <a:t>melibatkan</a:t>
            </a:r>
            <a:r>
              <a:rPr lang="en-US" dirty="0"/>
              <a:t> </a:t>
            </a:r>
            <a:r>
              <a:rPr lang="en-US" dirty="0" err="1"/>
              <a:t>sinaran</a:t>
            </a:r>
            <a:r>
              <a:rPr lang="en-US" dirty="0"/>
              <a:t> </a:t>
            </a:r>
            <a:r>
              <a:rPr lang="en-US" dirty="0" err="1"/>
              <a:t>mengion</a:t>
            </a:r>
            <a:r>
              <a:rPr lang="en-US" dirty="0"/>
              <a:t> </a:t>
            </a:r>
            <a:r>
              <a:rPr lang="en-US" dirty="0" err="1"/>
              <a:t>mematuhi</a:t>
            </a:r>
            <a:r>
              <a:rPr lang="en-US" dirty="0"/>
              <a:t> </a:t>
            </a:r>
            <a:r>
              <a:rPr lang="en-US" dirty="0" err="1"/>
              <a:t>Akta</a:t>
            </a:r>
            <a:r>
              <a:rPr lang="en-US" dirty="0"/>
              <a:t> </a:t>
            </a:r>
            <a:r>
              <a:rPr lang="en-US" dirty="0" err="1"/>
              <a:t>Perlesenan</a:t>
            </a:r>
            <a:r>
              <a:rPr lang="en-US" dirty="0"/>
              <a:t> Tenaga Atom 1984 (</a:t>
            </a:r>
            <a:r>
              <a:rPr lang="en-US" dirty="0" err="1"/>
              <a:t>Akta</a:t>
            </a:r>
            <a:r>
              <a:rPr lang="en-US" dirty="0"/>
              <a:t> 304) </a:t>
            </a:r>
            <a:r>
              <a:rPr lang="en-US" dirty="0" err="1"/>
              <a:t>dan</a:t>
            </a:r>
            <a:r>
              <a:rPr lang="en-US" dirty="0"/>
              <a:t> </a:t>
            </a:r>
            <a:r>
              <a:rPr lang="en-US" dirty="0" err="1"/>
              <a:t>perundangan</a:t>
            </a:r>
            <a:r>
              <a:rPr lang="en-US" dirty="0"/>
              <a:t> </a:t>
            </a:r>
            <a:r>
              <a:rPr lang="en-US" dirty="0" err="1"/>
              <a:t>subsidiari</a:t>
            </a:r>
            <a:r>
              <a:rPr lang="en-US" dirty="0"/>
              <a:t> yang </a:t>
            </a:r>
            <a:r>
              <a:rPr lang="en-US" dirty="0" err="1"/>
              <a:t>dibuat</a:t>
            </a:r>
            <a:r>
              <a:rPr lang="en-US" dirty="0"/>
              <a:t> </a:t>
            </a:r>
            <a:r>
              <a:rPr lang="en-US" dirty="0" err="1"/>
              <a:t>dibawahnya</a:t>
            </a:r>
            <a:r>
              <a:rPr lang="en-US" dirty="0" smtClean="0"/>
              <a:t>.</a:t>
            </a:r>
            <a:endParaRPr lang="en-US" dirty="0"/>
          </a:p>
        </p:txBody>
      </p:sp>
      <p:sp>
        <p:nvSpPr>
          <p:cNvPr id="13" name="TextBox 12"/>
          <p:cNvSpPr txBox="1"/>
          <p:nvPr/>
        </p:nvSpPr>
        <p:spPr>
          <a:xfrm>
            <a:off x="325965" y="143912"/>
            <a:ext cx="9572108"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a:t>
            </a:r>
            <a:r>
              <a:rPr lang="en-US" sz="2600" b="1" dirty="0" smtClean="0"/>
              <a:t>2 </a:t>
            </a:r>
            <a:r>
              <a:rPr lang="en-US" sz="2600" b="1" dirty="0"/>
              <a:t>: </a:t>
            </a:r>
            <a:r>
              <a:rPr lang="en-US" sz="2600" b="1" dirty="0" err="1"/>
              <a:t>Tanggungjawab</a:t>
            </a:r>
            <a:r>
              <a:rPr lang="en-US" sz="2600" b="1" dirty="0"/>
              <a:t> </a:t>
            </a:r>
            <a:r>
              <a:rPr lang="en-US" sz="2600" b="1" dirty="0" err="1" smtClean="0"/>
              <a:t>Pemegan</a:t>
            </a:r>
            <a:r>
              <a:rPr lang="en-US" sz="2600" b="1" dirty="0" smtClean="0"/>
              <a:t> </a:t>
            </a:r>
            <a:r>
              <a:rPr lang="en-US" sz="2600" b="1" dirty="0" err="1"/>
              <a:t>L</a:t>
            </a:r>
            <a:r>
              <a:rPr lang="en-US" sz="2600" b="1" dirty="0" err="1" smtClean="0"/>
              <a:t>esen</a:t>
            </a:r>
            <a:r>
              <a:rPr lang="en-US" sz="2600" b="1" dirty="0" smtClean="0"/>
              <a:t>, OBTL</a:t>
            </a:r>
            <a:r>
              <a:rPr lang="en-US" sz="2600" b="1" dirty="0"/>
              <a:t>, PPS, </a:t>
            </a:r>
            <a:r>
              <a:rPr lang="en-US" sz="2600" b="1" dirty="0" smtClean="0"/>
              <a:t>PY</a:t>
            </a:r>
            <a:r>
              <a:rPr lang="en-US" sz="2600" b="1" dirty="0"/>
              <a:t>, </a:t>
            </a:r>
            <a:r>
              <a:rPr lang="en-US" sz="2600" b="1" dirty="0" err="1"/>
              <a:t>dan</a:t>
            </a:r>
            <a:r>
              <a:rPr lang="en-US" sz="2600" b="1" dirty="0"/>
              <a:t> PS</a:t>
            </a:r>
          </a:p>
        </p:txBody>
      </p:sp>
    </p:spTree>
    <p:extLst>
      <p:ext uri="{BB962C8B-B14F-4D97-AF65-F5344CB8AC3E}">
        <p14:creationId xmlns:p14="http://schemas.microsoft.com/office/powerpoint/2010/main" val="40044936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7</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8" name="TextBox 17"/>
          <p:cNvSpPr txBox="1"/>
          <p:nvPr/>
        </p:nvSpPr>
        <p:spPr>
          <a:xfrm>
            <a:off x="325965" y="952617"/>
            <a:ext cx="10656293" cy="6186309"/>
          </a:xfrm>
          <a:prstGeom prst="rect">
            <a:avLst/>
          </a:prstGeom>
          <a:noFill/>
        </p:spPr>
        <p:txBody>
          <a:bodyPr wrap="square" rtlCol="0">
            <a:spAutoFit/>
          </a:bodyPr>
          <a:lstStyle/>
          <a:p>
            <a:pPr lvl="1"/>
            <a:r>
              <a:rPr lang="en-US" b="1" u="sng" dirty="0" smtClean="0"/>
              <a:t>C. </a:t>
            </a:r>
            <a:r>
              <a:rPr lang="en-US" b="1" u="sng" dirty="0" err="1" smtClean="0"/>
              <a:t>Tanggungjawab</a:t>
            </a:r>
            <a:r>
              <a:rPr lang="en-US" b="1" u="sng" dirty="0" smtClean="0"/>
              <a:t> </a:t>
            </a:r>
            <a:r>
              <a:rPr lang="en-US" b="1" u="sng" dirty="0" err="1"/>
              <a:t>Pegawai</a:t>
            </a:r>
            <a:r>
              <a:rPr lang="en-US" b="1" u="sng" dirty="0"/>
              <a:t> </a:t>
            </a:r>
            <a:r>
              <a:rPr lang="en-US" b="1" u="sng" dirty="0" err="1"/>
              <a:t>Perlindungan</a:t>
            </a:r>
            <a:r>
              <a:rPr lang="en-US" b="1" u="sng" dirty="0"/>
              <a:t> </a:t>
            </a:r>
            <a:r>
              <a:rPr lang="en-US" b="1" u="sng" dirty="0" err="1"/>
              <a:t>Sinaran</a:t>
            </a:r>
            <a:r>
              <a:rPr lang="en-US" b="1" u="sng" dirty="0"/>
              <a:t> (PPS)</a:t>
            </a:r>
            <a:endParaRPr lang="en-US" dirty="0"/>
          </a:p>
          <a:p>
            <a:r>
              <a:rPr lang="en-US" dirty="0"/>
              <a:t> </a:t>
            </a:r>
          </a:p>
          <a:p>
            <a:pPr marL="342900" lvl="0" indent="-342900">
              <a:buFont typeface="+mj-lt"/>
              <a:buAutoNum type="arabicPeriod"/>
            </a:pPr>
            <a:r>
              <a:rPr lang="en-US" dirty="0" err="1"/>
              <a:t>Menyediakan</a:t>
            </a:r>
            <a:r>
              <a:rPr lang="en-US" dirty="0"/>
              <a:t> </a:t>
            </a:r>
            <a:r>
              <a:rPr lang="en-US" dirty="0" err="1"/>
              <a:t>dan</a:t>
            </a:r>
            <a:r>
              <a:rPr lang="en-US" dirty="0"/>
              <a:t> </a:t>
            </a:r>
            <a:r>
              <a:rPr lang="en-US" dirty="0" err="1"/>
              <a:t>mengemaskini</a:t>
            </a:r>
            <a:r>
              <a:rPr lang="en-US" dirty="0"/>
              <a:t> Program </a:t>
            </a:r>
            <a:r>
              <a:rPr lang="en-US" dirty="0" err="1"/>
              <a:t>Perlindungan</a:t>
            </a:r>
            <a:r>
              <a:rPr lang="en-US" dirty="0"/>
              <a:t> </a:t>
            </a:r>
            <a:r>
              <a:rPr lang="en-US" dirty="0" err="1"/>
              <a:t>Sinaran</a:t>
            </a:r>
            <a:r>
              <a:rPr lang="en-US" dirty="0"/>
              <a:t> </a:t>
            </a:r>
            <a:r>
              <a:rPr lang="en-US" dirty="0" err="1"/>
              <a:t>bila</a:t>
            </a:r>
            <a:r>
              <a:rPr lang="en-US" dirty="0"/>
              <a:t> mana </a:t>
            </a:r>
            <a:r>
              <a:rPr lang="en-US" dirty="0" err="1"/>
              <a:t>perlu</a:t>
            </a:r>
            <a:r>
              <a:rPr lang="en-US" dirty="0"/>
              <a:t> </a:t>
            </a:r>
            <a:r>
              <a:rPr lang="en-US" dirty="0" err="1"/>
              <a:t>atau</a:t>
            </a:r>
            <a:r>
              <a:rPr lang="en-US" dirty="0"/>
              <a:t> </a:t>
            </a:r>
            <a:r>
              <a:rPr lang="en-US" dirty="0" err="1"/>
              <a:t>apabila</a:t>
            </a:r>
            <a:r>
              <a:rPr lang="en-US" dirty="0"/>
              <a:t> </a:t>
            </a:r>
            <a:r>
              <a:rPr lang="en-US" dirty="0" err="1"/>
              <a:t>diarahkan</a:t>
            </a:r>
            <a:r>
              <a:rPr lang="en-US" dirty="0"/>
              <a:t> AELB</a:t>
            </a:r>
            <a:r>
              <a:rPr lang="en-US" dirty="0" smtClean="0"/>
              <a:t>.</a:t>
            </a:r>
          </a:p>
          <a:p>
            <a:pPr marL="342900" lvl="0" indent="-342900">
              <a:buFont typeface="+mj-lt"/>
              <a:buAutoNum type="arabicPeriod"/>
            </a:pPr>
            <a:endParaRPr lang="en-US" dirty="0"/>
          </a:p>
          <a:p>
            <a:pPr marL="342900" indent="-342900">
              <a:buFont typeface="+mj-lt"/>
              <a:buAutoNum type="arabicPeriod"/>
            </a:pPr>
            <a:r>
              <a:rPr lang="en-US" dirty="0" err="1" smtClean="0"/>
              <a:t>Menyediakan</a:t>
            </a:r>
            <a:r>
              <a:rPr lang="en-US" dirty="0" smtClean="0"/>
              <a:t> </a:t>
            </a:r>
            <a:r>
              <a:rPr lang="en-US" dirty="0"/>
              <a:t>program </a:t>
            </a:r>
            <a:r>
              <a:rPr lang="en-US" dirty="0" err="1"/>
              <a:t>perancangan</a:t>
            </a:r>
            <a:r>
              <a:rPr lang="en-US" dirty="0"/>
              <a:t> </a:t>
            </a:r>
            <a:r>
              <a:rPr lang="en-US" dirty="0" err="1"/>
              <a:t>dan</a:t>
            </a:r>
            <a:r>
              <a:rPr lang="en-US" dirty="0"/>
              <a:t> </a:t>
            </a:r>
            <a:r>
              <a:rPr lang="en-US" dirty="0" err="1"/>
              <a:t>kesediaan</a:t>
            </a:r>
            <a:r>
              <a:rPr lang="en-US" dirty="0"/>
              <a:t> </a:t>
            </a:r>
            <a:r>
              <a:rPr lang="en-US" dirty="0" err="1"/>
              <a:t>kecemasan</a:t>
            </a:r>
            <a:r>
              <a:rPr lang="en-US" dirty="0"/>
              <a:t>, </a:t>
            </a:r>
            <a:r>
              <a:rPr lang="en-US" dirty="0" err="1"/>
              <a:t>melaporkan</a:t>
            </a:r>
            <a:r>
              <a:rPr lang="en-US" dirty="0"/>
              <a:t> </a:t>
            </a:r>
            <a:r>
              <a:rPr lang="en-US" dirty="0" err="1"/>
              <a:t>sebarang</a:t>
            </a:r>
            <a:r>
              <a:rPr lang="en-US" dirty="0"/>
              <a:t> </a:t>
            </a:r>
            <a:r>
              <a:rPr lang="en-US" dirty="0" err="1"/>
              <a:t>kecemasan</a:t>
            </a:r>
            <a:r>
              <a:rPr lang="en-US" dirty="0"/>
              <a:t> </a:t>
            </a:r>
            <a:r>
              <a:rPr lang="en-US" dirty="0" err="1"/>
              <a:t>radiologi</a:t>
            </a:r>
            <a:r>
              <a:rPr lang="en-US" dirty="0"/>
              <a:t> </a:t>
            </a:r>
            <a:r>
              <a:rPr lang="en-US" dirty="0" err="1"/>
              <a:t>kepada</a:t>
            </a:r>
            <a:r>
              <a:rPr lang="en-US" dirty="0"/>
              <a:t> AELB </a:t>
            </a:r>
            <a:r>
              <a:rPr lang="en-US" dirty="0" err="1"/>
              <a:t>dan</a:t>
            </a:r>
            <a:r>
              <a:rPr lang="en-US" dirty="0"/>
              <a:t> </a:t>
            </a:r>
            <a:r>
              <a:rPr lang="en-US" dirty="0" err="1"/>
              <a:t>membuat</a:t>
            </a:r>
            <a:r>
              <a:rPr lang="en-US" dirty="0"/>
              <a:t> </a:t>
            </a:r>
            <a:r>
              <a:rPr lang="en-US" dirty="0" err="1"/>
              <a:t>siasatan</a:t>
            </a:r>
            <a:r>
              <a:rPr lang="en-US" dirty="0"/>
              <a:t> </a:t>
            </a:r>
            <a:r>
              <a:rPr lang="en-US" dirty="0" err="1"/>
              <a:t>mengenai</a:t>
            </a:r>
            <a:r>
              <a:rPr lang="en-US" dirty="0"/>
              <a:t> </a:t>
            </a:r>
            <a:r>
              <a:rPr lang="en-US" dirty="0" err="1"/>
              <a:t>kejadian</a:t>
            </a:r>
            <a:r>
              <a:rPr lang="en-US" dirty="0"/>
              <a:t> </a:t>
            </a:r>
            <a:r>
              <a:rPr lang="en-US" dirty="0" err="1"/>
              <a:t>tersebut</a:t>
            </a:r>
            <a:r>
              <a:rPr lang="en-US" dirty="0" smtClean="0"/>
              <a:t>.</a:t>
            </a:r>
          </a:p>
          <a:p>
            <a:pPr marL="342900" indent="-342900">
              <a:buFont typeface="+mj-lt"/>
              <a:buAutoNum type="arabicPeriod"/>
            </a:pPr>
            <a:endParaRPr lang="en-US" dirty="0"/>
          </a:p>
          <a:p>
            <a:pPr marL="342900" indent="-342900">
              <a:buFont typeface="+mj-lt"/>
              <a:buAutoNum type="arabicPeriod"/>
            </a:pPr>
            <a:r>
              <a:rPr lang="en-US" dirty="0" err="1" smtClean="0"/>
              <a:t>Mengenalpasti</a:t>
            </a:r>
            <a:r>
              <a:rPr lang="en-US" dirty="0" smtClean="0"/>
              <a:t> </a:t>
            </a:r>
            <a:r>
              <a:rPr lang="en-US" dirty="0" err="1"/>
              <a:t>dan</a:t>
            </a:r>
            <a:r>
              <a:rPr lang="en-US" dirty="0"/>
              <a:t> </a:t>
            </a:r>
            <a:r>
              <a:rPr lang="en-US" dirty="0" err="1"/>
              <a:t>menganalisis</a:t>
            </a:r>
            <a:r>
              <a:rPr lang="en-US" dirty="0"/>
              <a:t> </a:t>
            </a:r>
            <a:r>
              <a:rPr lang="en-US" dirty="0" err="1"/>
              <a:t>bahaya</a:t>
            </a:r>
            <a:r>
              <a:rPr lang="en-US" dirty="0"/>
              <a:t> </a:t>
            </a:r>
            <a:r>
              <a:rPr lang="en-US" dirty="0" err="1"/>
              <a:t>radiologi</a:t>
            </a:r>
            <a:r>
              <a:rPr lang="en-US" dirty="0"/>
              <a:t> di </a:t>
            </a:r>
            <a:r>
              <a:rPr lang="en-US" dirty="0" err="1"/>
              <a:t>kawasan</a:t>
            </a:r>
            <a:r>
              <a:rPr lang="en-US" dirty="0"/>
              <a:t> </a:t>
            </a:r>
            <a:r>
              <a:rPr lang="en-US" dirty="0" err="1"/>
              <a:t>kerja</a:t>
            </a:r>
            <a:r>
              <a:rPr lang="en-US" dirty="0"/>
              <a:t> </a:t>
            </a:r>
            <a:r>
              <a:rPr lang="en-US" dirty="0" err="1"/>
              <a:t>dan</a:t>
            </a:r>
            <a:r>
              <a:rPr lang="en-US" dirty="0"/>
              <a:t> </a:t>
            </a:r>
            <a:r>
              <a:rPr lang="en-US" dirty="0" err="1"/>
              <a:t>persekitaran</a:t>
            </a:r>
            <a:r>
              <a:rPr lang="en-US" dirty="0" smtClean="0"/>
              <a:t>.</a:t>
            </a:r>
          </a:p>
          <a:p>
            <a:pPr marL="342900" indent="-342900">
              <a:buFont typeface="+mj-lt"/>
              <a:buAutoNum type="arabicPeriod"/>
            </a:pPr>
            <a:endParaRPr lang="en-US" dirty="0"/>
          </a:p>
          <a:p>
            <a:pPr marL="342900" indent="-342900">
              <a:buFont typeface="+mj-lt"/>
              <a:buAutoNum type="arabicPeriod"/>
            </a:pPr>
            <a:r>
              <a:rPr lang="en-US" dirty="0" err="1" smtClean="0"/>
              <a:t>Melaksanakan</a:t>
            </a:r>
            <a:r>
              <a:rPr lang="en-US" dirty="0" smtClean="0"/>
              <a:t> </a:t>
            </a:r>
            <a:r>
              <a:rPr lang="en-US" dirty="0"/>
              <a:t>program </a:t>
            </a:r>
            <a:r>
              <a:rPr lang="en-US" dirty="0" err="1"/>
              <a:t>bagi</a:t>
            </a:r>
            <a:r>
              <a:rPr lang="en-US" dirty="0"/>
              <a:t> </a:t>
            </a:r>
            <a:r>
              <a:rPr lang="en-US" dirty="0" err="1"/>
              <a:t>menyimpan</a:t>
            </a:r>
            <a:r>
              <a:rPr lang="en-US" dirty="0"/>
              <a:t> </a:t>
            </a:r>
            <a:r>
              <a:rPr lang="en-US" dirty="0" err="1"/>
              <a:t>punca</a:t>
            </a:r>
            <a:r>
              <a:rPr lang="en-US" dirty="0"/>
              <a:t> </a:t>
            </a:r>
            <a:r>
              <a:rPr lang="en-US" dirty="0" err="1"/>
              <a:t>sinaran</a:t>
            </a:r>
            <a:r>
              <a:rPr lang="en-US" dirty="0"/>
              <a:t>, </a:t>
            </a:r>
            <a:r>
              <a:rPr lang="en-US" dirty="0" err="1"/>
              <a:t>tentukuran</a:t>
            </a:r>
            <a:r>
              <a:rPr lang="en-US" dirty="0"/>
              <a:t> </a:t>
            </a:r>
            <a:r>
              <a:rPr lang="en-US" dirty="0" err="1"/>
              <a:t>dan</a:t>
            </a:r>
            <a:r>
              <a:rPr lang="en-US" dirty="0"/>
              <a:t> </a:t>
            </a:r>
            <a:r>
              <a:rPr lang="en-US" dirty="0" err="1"/>
              <a:t>penyenggaraan</a:t>
            </a:r>
            <a:r>
              <a:rPr lang="en-US" dirty="0"/>
              <a:t> </a:t>
            </a:r>
            <a:r>
              <a:rPr lang="en-US" dirty="0" err="1"/>
              <a:t>peralatan</a:t>
            </a:r>
            <a:r>
              <a:rPr lang="en-US" dirty="0"/>
              <a:t> </a:t>
            </a:r>
            <a:r>
              <a:rPr lang="en-US" dirty="0" err="1"/>
              <a:t>sinaran</a:t>
            </a:r>
            <a:r>
              <a:rPr lang="en-US" dirty="0"/>
              <a:t> </a:t>
            </a:r>
            <a:r>
              <a:rPr lang="en-US" dirty="0" err="1"/>
              <a:t>serta</a:t>
            </a:r>
            <a:r>
              <a:rPr lang="en-US" dirty="0"/>
              <a:t> </a:t>
            </a:r>
            <a:r>
              <a:rPr lang="en-US" dirty="0" err="1"/>
              <a:t>merancang</a:t>
            </a:r>
            <a:r>
              <a:rPr lang="en-US" dirty="0"/>
              <a:t> </a:t>
            </a:r>
            <a:r>
              <a:rPr lang="en-US" dirty="0" err="1"/>
              <a:t>kaedah</a:t>
            </a:r>
            <a:r>
              <a:rPr lang="en-US" dirty="0"/>
              <a:t> </a:t>
            </a:r>
            <a:r>
              <a:rPr lang="en-US" dirty="0" err="1"/>
              <a:t>pelupusan</a:t>
            </a:r>
            <a:r>
              <a:rPr lang="en-US" dirty="0"/>
              <a:t> </a:t>
            </a:r>
            <a:r>
              <a:rPr lang="en-US" dirty="0" err="1"/>
              <a:t>sisa</a:t>
            </a:r>
            <a:r>
              <a:rPr lang="en-US" dirty="0"/>
              <a:t> </a:t>
            </a:r>
            <a:r>
              <a:rPr lang="en-US" dirty="0" err="1"/>
              <a:t>radioaktif</a:t>
            </a:r>
            <a:r>
              <a:rPr lang="en-US" dirty="0"/>
              <a:t> yang </a:t>
            </a:r>
            <a:r>
              <a:rPr lang="en-US" dirty="0" err="1"/>
              <a:t>sesuai</a:t>
            </a:r>
            <a:r>
              <a:rPr lang="en-US" dirty="0" smtClean="0"/>
              <a:t>.</a:t>
            </a:r>
          </a:p>
          <a:p>
            <a:pPr marL="342900" indent="-342900">
              <a:buFont typeface="+mj-lt"/>
              <a:buAutoNum type="arabicPeriod"/>
            </a:pPr>
            <a:endParaRPr lang="en-US" dirty="0"/>
          </a:p>
          <a:p>
            <a:pPr marL="342900" lvl="0" indent="-342900">
              <a:buFont typeface="+mj-lt"/>
              <a:buAutoNum type="arabicPeriod"/>
            </a:pPr>
            <a:r>
              <a:rPr lang="en-US" dirty="0" err="1"/>
              <a:t>Mengatur</a:t>
            </a:r>
            <a:r>
              <a:rPr lang="en-US" dirty="0"/>
              <a:t> program </a:t>
            </a:r>
            <a:r>
              <a:rPr lang="en-US" dirty="0" err="1"/>
              <a:t>pengawasan</a:t>
            </a:r>
            <a:r>
              <a:rPr lang="en-US" dirty="0"/>
              <a:t> </a:t>
            </a:r>
            <a:r>
              <a:rPr lang="en-US" dirty="0" err="1"/>
              <a:t>perubatan</a:t>
            </a:r>
            <a:r>
              <a:rPr lang="en-US" dirty="0"/>
              <a:t> </a:t>
            </a:r>
            <a:r>
              <a:rPr lang="en-US" dirty="0" err="1"/>
              <a:t>bagi</a:t>
            </a:r>
            <a:r>
              <a:rPr lang="en-US" dirty="0"/>
              <a:t> </a:t>
            </a:r>
            <a:r>
              <a:rPr lang="en-US" dirty="0" err="1"/>
              <a:t>pekerja</a:t>
            </a:r>
            <a:r>
              <a:rPr lang="en-US" dirty="0"/>
              <a:t> </a:t>
            </a:r>
            <a:r>
              <a:rPr lang="en-US" dirty="0" err="1"/>
              <a:t>sinaran</a:t>
            </a:r>
            <a:r>
              <a:rPr lang="en-US" dirty="0"/>
              <a:t>.</a:t>
            </a:r>
          </a:p>
          <a:p>
            <a:pPr marL="342900" indent="-342900">
              <a:buFont typeface="+mj-lt"/>
              <a:buAutoNum type="arabicPeriod"/>
            </a:pPr>
            <a:endParaRPr lang="en-US" dirty="0"/>
          </a:p>
          <a:p>
            <a:pPr marL="342900" lvl="0" indent="-342900">
              <a:buFont typeface="+mj-lt"/>
              <a:buAutoNum type="arabicPeriod"/>
            </a:pPr>
            <a:r>
              <a:rPr lang="en-US" dirty="0" err="1"/>
              <a:t>Mengenalpasti</a:t>
            </a:r>
            <a:r>
              <a:rPr lang="en-US" dirty="0"/>
              <a:t> </a:t>
            </a:r>
            <a:r>
              <a:rPr lang="en-US" dirty="0" err="1"/>
              <a:t>jenis</a:t>
            </a:r>
            <a:r>
              <a:rPr lang="en-US" dirty="0"/>
              <a:t> </a:t>
            </a:r>
            <a:r>
              <a:rPr lang="en-US" dirty="0" err="1"/>
              <a:t>dan</a:t>
            </a:r>
            <a:r>
              <a:rPr lang="en-US" dirty="0"/>
              <a:t> </a:t>
            </a:r>
            <a:r>
              <a:rPr lang="en-US" dirty="0" err="1"/>
              <a:t>tahap</a:t>
            </a:r>
            <a:r>
              <a:rPr lang="en-US" dirty="0"/>
              <a:t> </a:t>
            </a:r>
            <a:r>
              <a:rPr lang="en-US" dirty="0" err="1"/>
              <a:t>latihan</a:t>
            </a:r>
            <a:r>
              <a:rPr lang="en-US" dirty="0"/>
              <a:t> </a:t>
            </a:r>
            <a:r>
              <a:rPr lang="en-US" dirty="0" err="1"/>
              <a:t>perlindungan</a:t>
            </a:r>
            <a:r>
              <a:rPr lang="en-US" dirty="0"/>
              <a:t> </a:t>
            </a:r>
            <a:r>
              <a:rPr lang="en-US" dirty="0" err="1"/>
              <a:t>sinaran</a:t>
            </a:r>
            <a:r>
              <a:rPr lang="en-US" dirty="0"/>
              <a:t> </a:t>
            </a:r>
            <a:r>
              <a:rPr lang="en-US" dirty="0" err="1"/>
              <a:t>untuk</a:t>
            </a:r>
            <a:r>
              <a:rPr lang="en-US" dirty="0"/>
              <a:t> </a:t>
            </a:r>
            <a:r>
              <a:rPr lang="en-US" dirty="0" err="1"/>
              <a:t>pekerja</a:t>
            </a:r>
            <a:r>
              <a:rPr lang="en-US" dirty="0"/>
              <a:t> </a:t>
            </a:r>
            <a:r>
              <a:rPr lang="en-US" dirty="0" err="1"/>
              <a:t>sinaran</a:t>
            </a:r>
            <a:r>
              <a:rPr lang="en-US" dirty="0"/>
              <a:t>.</a:t>
            </a:r>
          </a:p>
          <a:p>
            <a:pPr marL="342900" indent="-342900">
              <a:buFont typeface="+mj-lt"/>
              <a:buAutoNum type="arabicPeriod"/>
            </a:pPr>
            <a:endParaRPr lang="en-US" dirty="0"/>
          </a:p>
          <a:p>
            <a:pPr marL="342900" lvl="0" indent="-342900">
              <a:buFont typeface="+mj-lt"/>
              <a:buAutoNum type="arabicPeriod"/>
            </a:pPr>
            <a:r>
              <a:rPr lang="en-US" dirty="0" err="1"/>
              <a:t>Mengkelaskan</a:t>
            </a:r>
            <a:r>
              <a:rPr lang="en-US" dirty="0"/>
              <a:t> </a:t>
            </a:r>
            <a:r>
              <a:rPr lang="en-US" dirty="0" err="1"/>
              <a:t>dan</a:t>
            </a:r>
            <a:r>
              <a:rPr lang="en-US" dirty="0"/>
              <a:t> </a:t>
            </a:r>
            <a:r>
              <a:rPr lang="en-US" dirty="0" err="1"/>
              <a:t>melabelkan</a:t>
            </a:r>
            <a:r>
              <a:rPr lang="en-US" dirty="0"/>
              <a:t> </a:t>
            </a:r>
            <a:r>
              <a:rPr lang="en-US" dirty="0" err="1"/>
              <a:t>kawasan</a:t>
            </a:r>
            <a:r>
              <a:rPr lang="en-US" dirty="0"/>
              <a:t> </a:t>
            </a:r>
            <a:r>
              <a:rPr lang="en-US" dirty="0" err="1"/>
              <a:t>kerja</a:t>
            </a:r>
            <a:r>
              <a:rPr lang="en-US" dirty="0"/>
              <a:t> </a:t>
            </a:r>
            <a:r>
              <a:rPr lang="en-US" dirty="0" err="1"/>
              <a:t>mengikut</a:t>
            </a:r>
            <a:r>
              <a:rPr lang="en-US" dirty="0"/>
              <a:t> </a:t>
            </a:r>
            <a:r>
              <a:rPr lang="en-US" dirty="0" err="1"/>
              <a:t>Peraturan-Peraturan</a:t>
            </a:r>
            <a:r>
              <a:rPr lang="en-US" dirty="0"/>
              <a:t> </a:t>
            </a:r>
            <a:r>
              <a:rPr lang="en-US" dirty="0" err="1"/>
              <a:t>Perlesenan</a:t>
            </a:r>
            <a:r>
              <a:rPr lang="en-US" dirty="0"/>
              <a:t> Tenaga Atom (</a:t>
            </a:r>
            <a:r>
              <a:rPr lang="en-US" dirty="0" err="1"/>
              <a:t>Perlindungan</a:t>
            </a:r>
            <a:r>
              <a:rPr lang="en-US" dirty="0"/>
              <a:t> </a:t>
            </a:r>
            <a:r>
              <a:rPr lang="en-US" dirty="0" err="1"/>
              <a:t>Sinaran</a:t>
            </a:r>
            <a:r>
              <a:rPr lang="en-US" dirty="0"/>
              <a:t> </a:t>
            </a:r>
            <a:r>
              <a:rPr lang="en-US" dirty="0" err="1"/>
              <a:t>Keselamatan</a:t>
            </a:r>
            <a:r>
              <a:rPr lang="en-US" dirty="0"/>
              <a:t> </a:t>
            </a:r>
            <a:r>
              <a:rPr lang="en-US" dirty="0" err="1"/>
              <a:t>Asas</a:t>
            </a:r>
            <a:r>
              <a:rPr lang="en-US" dirty="0"/>
              <a:t>) 2010 [P.U.(A) 46].</a:t>
            </a:r>
          </a:p>
          <a:p>
            <a:pPr marL="342900" indent="-342900">
              <a:buFont typeface="+mj-lt"/>
              <a:buAutoNum type="arabicPeriod"/>
            </a:pPr>
            <a:endParaRPr lang="en-US" dirty="0"/>
          </a:p>
          <a:p>
            <a:pPr marL="342900" lvl="0" indent="-342900">
              <a:buFont typeface="+mj-lt"/>
              <a:buAutoNum type="arabicPeriod"/>
            </a:pPr>
            <a:r>
              <a:rPr lang="en-US" dirty="0" err="1"/>
              <a:t>Menyediakan</a:t>
            </a:r>
            <a:r>
              <a:rPr lang="en-US" dirty="0"/>
              <a:t> </a:t>
            </a:r>
            <a:r>
              <a:rPr lang="en-US" dirty="0" err="1"/>
              <a:t>dan</a:t>
            </a:r>
            <a:r>
              <a:rPr lang="en-US" dirty="0"/>
              <a:t> </a:t>
            </a:r>
            <a:r>
              <a:rPr lang="en-US" dirty="0" err="1"/>
              <a:t>melaksanakan</a:t>
            </a:r>
            <a:r>
              <a:rPr lang="en-US" dirty="0"/>
              <a:t> program </a:t>
            </a:r>
            <a:r>
              <a:rPr lang="en-US" dirty="0" err="1"/>
              <a:t>pemonitoran</a:t>
            </a:r>
            <a:r>
              <a:rPr lang="en-US" dirty="0"/>
              <a:t> dos </a:t>
            </a:r>
            <a:r>
              <a:rPr lang="en-US" dirty="0" err="1"/>
              <a:t>pekerja</a:t>
            </a:r>
            <a:r>
              <a:rPr lang="en-US" dirty="0"/>
              <a:t> </a:t>
            </a:r>
            <a:r>
              <a:rPr lang="en-US" dirty="0" err="1"/>
              <a:t>sinaran</a:t>
            </a:r>
            <a:r>
              <a:rPr lang="en-US" dirty="0"/>
              <a:t>, </a:t>
            </a:r>
            <a:r>
              <a:rPr lang="en-US" dirty="0" err="1"/>
              <a:t>kawasan</a:t>
            </a:r>
            <a:r>
              <a:rPr lang="en-US" dirty="0"/>
              <a:t> </a:t>
            </a:r>
            <a:r>
              <a:rPr lang="en-US" dirty="0" err="1"/>
              <a:t>dan</a:t>
            </a:r>
            <a:r>
              <a:rPr lang="en-US" dirty="0"/>
              <a:t> </a:t>
            </a:r>
            <a:r>
              <a:rPr lang="en-US" dirty="0" err="1"/>
              <a:t>persekitaran</a:t>
            </a:r>
            <a:r>
              <a:rPr lang="en-US" dirty="0"/>
              <a:t>.</a:t>
            </a:r>
          </a:p>
          <a:p>
            <a:endParaRPr lang="en-US" dirty="0"/>
          </a:p>
        </p:txBody>
      </p:sp>
      <p:sp>
        <p:nvSpPr>
          <p:cNvPr id="13" name="TextBox 12"/>
          <p:cNvSpPr txBox="1"/>
          <p:nvPr/>
        </p:nvSpPr>
        <p:spPr>
          <a:xfrm>
            <a:off x="325965" y="143912"/>
            <a:ext cx="9572108"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a:t>
            </a:r>
            <a:r>
              <a:rPr lang="en-US" sz="2600" b="1" dirty="0" smtClean="0"/>
              <a:t>2 </a:t>
            </a:r>
            <a:r>
              <a:rPr lang="en-US" sz="2600" b="1" dirty="0"/>
              <a:t>: </a:t>
            </a:r>
            <a:r>
              <a:rPr lang="en-US" sz="2600" b="1" dirty="0" err="1"/>
              <a:t>Tanggungjawab</a:t>
            </a:r>
            <a:r>
              <a:rPr lang="en-US" sz="2600" b="1" dirty="0"/>
              <a:t> </a:t>
            </a:r>
            <a:r>
              <a:rPr lang="en-US" sz="2600" b="1" dirty="0" err="1" smtClean="0"/>
              <a:t>Pemegan</a:t>
            </a:r>
            <a:r>
              <a:rPr lang="en-US" sz="2600" b="1" dirty="0" smtClean="0"/>
              <a:t> </a:t>
            </a:r>
            <a:r>
              <a:rPr lang="en-US" sz="2600" b="1" dirty="0" err="1"/>
              <a:t>L</a:t>
            </a:r>
            <a:r>
              <a:rPr lang="en-US" sz="2600" b="1" dirty="0" err="1" smtClean="0"/>
              <a:t>esen</a:t>
            </a:r>
            <a:r>
              <a:rPr lang="en-US" sz="2600" b="1" dirty="0" smtClean="0"/>
              <a:t>, OBTL</a:t>
            </a:r>
            <a:r>
              <a:rPr lang="en-US" sz="2600" b="1" dirty="0"/>
              <a:t>, PPS, </a:t>
            </a:r>
            <a:r>
              <a:rPr lang="en-US" sz="2600" b="1" dirty="0" smtClean="0"/>
              <a:t>PY</a:t>
            </a:r>
            <a:r>
              <a:rPr lang="en-US" sz="2600" b="1" dirty="0"/>
              <a:t>, </a:t>
            </a:r>
            <a:r>
              <a:rPr lang="en-US" sz="2600" b="1" dirty="0" err="1"/>
              <a:t>dan</a:t>
            </a:r>
            <a:r>
              <a:rPr lang="en-US" sz="2600" b="1" dirty="0"/>
              <a:t> PS</a:t>
            </a:r>
          </a:p>
        </p:txBody>
      </p:sp>
    </p:spTree>
    <p:extLst>
      <p:ext uri="{BB962C8B-B14F-4D97-AF65-F5344CB8AC3E}">
        <p14:creationId xmlns:p14="http://schemas.microsoft.com/office/powerpoint/2010/main" val="28315872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8</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8" name="TextBox 17"/>
          <p:cNvSpPr txBox="1"/>
          <p:nvPr/>
        </p:nvSpPr>
        <p:spPr>
          <a:xfrm>
            <a:off x="325964" y="910563"/>
            <a:ext cx="11866035" cy="6186309"/>
          </a:xfrm>
          <a:prstGeom prst="rect">
            <a:avLst/>
          </a:prstGeom>
          <a:noFill/>
        </p:spPr>
        <p:txBody>
          <a:bodyPr wrap="square" rtlCol="0">
            <a:spAutoFit/>
          </a:bodyPr>
          <a:lstStyle/>
          <a:p>
            <a:pPr marL="342900" lvl="0" indent="-342900">
              <a:buAutoNum type="arabicPeriod" startAt="9"/>
            </a:pPr>
            <a:r>
              <a:rPr lang="en-US" dirty="0" err="1" smtClean="0"/>
              <a:t>Memastikan</a:t>
            </a:r>
            <a:r>
              <a:rPr lang="en-US" dirty="0" smtClean="0"/>
              <a:t> </a:t>
            </a:r>
            <a:r>
              <a:rPr lang="en-US" dirty="0" err="1"/>
              <a:t>pengangkutan</a:t>
            </a:r>
            <a:r>
              <a:rPr lang="en-US" dirty="0"/>
              <a:t> </a:t>
            </a:r>
            <a:r>
              <a:rPr lang="en-US" dirty="0" err="1"/>
              <a:t>bahan</a:t>
            </a:r>
            <a:r>
              <a:rPr lang="en-US" dirty="0"/>
              <a:t> </a:t>
            </a:r>
            <a:r>
              <a:rPr lang="en-US" dirty="0" err="1"/>
              <a:t>radioaktif</a:t>
            </a:r>
            <a:r>
              <a:rPr lang="en-US" dirty="0"/>
              <a:t> </a:t>
            </a:r>
            <a:r>
              <a:rPr lang="en-US" dirty="0" err="1"/>
              <a:t>dilaksanakan</a:t>
            </a:r>
            <a:r>
              <a:rPr lang="en-US" dirty="0"/>
              <a:t> </a:t>
            </a:r>
            <a:r>
              <a:rPr lang="en-US" dirty="0" err="1"/>
              <a:t>mengikut</a:t>
            </a:r>
            <a:r>
              <a:rPr lang="en-US" dirty="0"/>
              <a:t> </a:t>
            </a:r>
            <a:r>
              <a:rPr lang="en-US" dirty="0" err="1"/>
              <a:t>Peraturan-Peraturan</a:t>
            </a:r>
            <a:r>
              <a:rPr lang="en-US" dirty="0"/>
              <a:t> </a:t>
            </a:r>
            <a:r>
              <a:rPr lang="en-US" dirty="0" err="1"/>
              <a:t>Perlindungan</a:t>
            </a:r>
            <a:r>
              <a:rPr lang="en-US" dirty="0"/>
              <a:t> </a:t>
            </a:r>
            <a:r>
              <a:rPr lang="en-US" dirty="0" smtClean="0"/>
              <a:t> </a:t>
            </a:r>
            <a:r>
              <a:rPr lang="en-US" dirty="0" err="1" smtClean="0"/>
              <a:t>Sinaran</a:t>
            </a:r>
            <a:r>
              <a:rPr lang="en-US" dirty="0" smtClean="0"/>
              <a:t> </a:t>
            </a:r>
          </a:p>
          <a:p>
            <a:pPr lvl="0"/>
            <a:r>
              <a:rPr lang="en-US" dirty="0"/>
              <a:t> </a:t>
            </a:r>
            <a:r>
              <a:rPr lang="en-US" dirty="0" smtClean="0"/>
              <a:t>     (</a:t>
            </a:r>
            <a:r>
              <a:rPr lang="en-US" dirty="0" err="1"/>
              <a:t>Pengangkutan</a:t>
            </a:r>
            <a:r>
              <a:rPr lang="en-US" dirty="0"/>
              <a:t>) 1989.</a:t>
            </a:r>
          </a:p>
          <a:p>
            <a:r>
              <a:rPr lang="en-US" dirty="0"/>
              <a:t> </a:t>
            </a:r>
          </a:p>
          <a:p>
            <a:pPr lvl="0"/>
            <a:r>
              <a:rPr lang="en-US" dirty="0" smtClean="0"/>
              <a:t>10. </a:t>
            </a:r>
            <a:r>
              <a:rPr lang="en-US" dirty="0" err="1" smtClean="0"/>
              <a:t>Memastikan</a:t>
            </a:r>
            <a:r>
              <a:rPr lang="en-US" dirty="0" smtClean="0"/>
              <a:t> </a:t>
            </a:r>
            <a:r>
              <a:rPr lang="en-US" dirty="0" err="1"/>
              <a:t>pengambilan</a:t>
            </a:r>
            <a:r>
              <a:rPr lang="en-US" dirty="0"/>
              <a:t>, </a:t>
            </a:r>
            <a:r>
              <a:rPr lang="en-US" dirty="0" err="1"/>
              <a:t>pemberhentian</a:t>
            </a:r>
            <a:r>
              <a:rPr lang="en-US" dirty="0"/>
              <a:t> </a:t>
            </a:r>
            <a:r>
              <a:rPr lang="en-US" dirty="0" err="1"/>
              <a:t>dan</a:t>
            </a:r>
            <a:r>
              <a:rPr lang="en-US" dirty="0"/>
              <a:t> </a:t>
            </a:r>
            <a:r>
              <a:rPr lang="en-US" dirty="0" err="1"/>
              <a:t>persaraan</a:t>
            </a:r>
            <a:r>
              <a:rPr lang="en-US" dirty="0"/>
              <a:t> </a:t>
            </a:r>
            <a:r>
              <a:rPr lang="en-US" dirty="0" err="1"/>
              <a:t>pekerja</a:t>
            </a:r>
            <a:r>
              <a:rPr lang="en-US" dirty="0"/>
              <a:t> </a:t>
            </a:r>
            <a:r>
              <a:rPr lang="en-US" dirty="0" err="1"/>
              <a:t>sinaran</a:t>
            </a:r>
            <a:r>
              <a:rPr lang="en-US" dirty="0"/>
              <a:t> </a:t>
            </a:r>
            <a:r>
              <a:rPr lang="en-US" dirty="0" err="1"/>
              <a:t>mematuhi</a:t>
            </a:r>
            <a:r>
              <a:rPr lang="en-US" dirty="0"/>
              <a:t> </a:t>
            </a:r>
            <a:r>
              <a:rPr lang="en-US" dirty="0" err="1"/>
              <a:t>prosedur</a:t>
            </a:r>
            <a:r>
              <a:rPr lang="en-US" dirty="0"/>
              <a:t> yang </a:t>
            </a:r>
            <a:r>
              <a:rPr lang="en-US" dirty="0" err="1" smtClean="0"/>
              <a:t>ditetapkan</a:t>
            </a:r>
            <a:r>
              <a:rPr lang="en-US" dirty="0" smtClean="0"/>
              <a:t> AELB</a:t>
            </a:r>
            <a:r>
              <a:rPr lang="en-US" dirty="0"/>
              <a:t>.</a:t>
            </a:r>
          </a:p>
          <a:p>
            <a:r>
              <a:rPr lang="en-US" dirty="0"/>
              <a:t> </a:t>
            </a:r>
          </a:p>
          <a:p>
            <a:pPr lvl="0"/>
            <a:r>
              <a:rPr lang="en-US" dirty="0" smtClean="0"/>
              <a:t>11. </a:t>
            </a:r>
            <a:r>
              <a:rPr lang="en-US" dirty="0" err="1" smtClean="0"/>
              <a:t>Memastikan</a:t>
            </a:r>
            <a:r>
              <a:rPr lang="en-US" dirty="0" smtClean="0"/>
              <a:t> </a:t>
            </a:r>
            <a:r>
              <a:rPr lang="en-US" dirty="0" err="1"/>
              <a:t>sebarang</a:t>
            </a:r>
            <a:r>
              <a:rPr lang="en-US" dirty="0"/>
              <a:t> </a:t>
            </a:r>
            <a:r>
              <a:rPr lang="en-US" dirty="0" err="1"/>
              <a:t>perubahan</a:t>
            </a:r>
            <a:r>
              <a:rPr lang="en-US" dirty="0"/>
              <a:t> </a:t>
            </a:r>
            <a:r>
              <a:rPr lang="en-US" dirty="0" err="1"/>
              <a:t>lokasi</a:t>
            </a:r>
            <a:r>
              <a:rPr lang="en-US" dirty="0"/>
              <a:t> </a:t>
            </a:r>
            <a:r>
              <a:rPr lang="en-US" dirty="0" err="1"/>
              <a:t>peralatan</a:t>
            </a:r>
            <a:r>
              <a:rPr lang="en-US" dirty="0"/>
              <a:t> </a:t>
            </a:r>
            <a:r>
              <a:rPr lang="en-US" dirty="0" err="1"/>
              <a:t>sinaran</a:t>
            </a:r>
            <a:r>
              <a:rPr lang="en-US" dirty="0"/>
              <a:t> yang </a:t>
            </a:r>
            <a:r>
              <a:rPr lang="en-US" dirty="0" err="1"/>
              <a:t>hendak</a:t>
            </a:r>
            <a:r>
              <a:rPr lang="en-US" dirty="0"/>
              <a:t> </a:t>
            </a:r>
            <a:r>
              <a:rPr lang="en-US" dirty="0" err="1"/>
              <a:t>dilakukan</a:t>
            </a:r>
            <a:r>
              <a:rPr lang="en-US" dirty="0"/>
              <a:t> </a:t>
            </a:r>
            <a:r>
              <a:rPr lang="en-US" dirty="0" err="1"/>
              <a:t>mendapat</a:t>
            </a:r>
            <a:r>
              <a:rPr lang="en-US" dirty="0"/>
              <a:t> </a:t>
            </a:r>
            <a:r>
              <a:rPr lang="en-US" dirty="0" err="1"/>
              <a:t>kebenaran</a:t>
            </a:r>
            <a:r>
              <a:rPr lang="en-US" dirty="0"/>
              <a:t> </a:t>
            </a:r>
            <a:r>
              <a:rPr lang="en-US" dirty="0" smtClean="0"/>
              <a:t>AELB.</a:t>
            </a:r>
            <a:endParaRPr lang="en-US" dirty="0"/>
          </a:p>
          <a:p>
            <a:r>
              <a:rPr lang="en-US" dirty="0"/>
              <a:t> </a:t>
            </a:r>
          </a:p>
          <a:p>
            <a:pPr marL="342900" indent="-342900">
              <a:buAutoNum type="arabicPeriod" startAt="12"/>
            </a:pPr>
            <a:r>
              <a:rPr lang="en-US" dirty="0" err="1" smtClean="0"/>
              <a:t>Memeriksa</a:t>
            </a:r>
            <a:r>
              <a:rPr lang="en-US" dirty="0"/>
              <a:t>, </a:t>
            </a:r>
            <a:r>
              <a:rPr lang="en-US" dirty="0" err="1"/>
              <a:t>menyimpan</a:t>
            </a:r>
            <a:r>
              <a:rPr lang="en-US" dirty="0"/>
              <a:t> </a:t>
            </a:r>
            <a:r>
              <a:rPr lang="en-US" dirty="0" err="1"/>
              <a:t>dan</a:t>
            </a:r>
            <a:r>
              <a:rPr lang="en-US" dirty="0"/>
              <a:t> </a:t>
            </a:r>
            <a:r>
              <a:rPr lang="en-US" dirty="0" err="1"/>
              <a:t>mengemaskini</a:t>
            </a:r>
            <a:r>
              <a:rPr lang="en-US" dirty="0"/>
              <a:t> </a:t>
            </a:r>
            <a:r>
              <a:rPr lang="en-US" dirty="0" err="1"/>
              <a:t>rekod-rekod</a:t>
            </a:r>
            <a:r>
              <a:rPr lang="en-US" dirty="0"/>
              <a:t> </a:t>
            </a:r>
            <a:r>
              <a:rPr lang="en-US" dirty="0" err="1"/>
              <a:t>berikut</a:t>
            </a:r>
            <a:r>
              <a:rPr lang="en-US" dirty="0" smtClean="0"/>
              <a:t>:</a:t>
            </a:r>
          </a:p>
          <a:p>
            <a:pPr marL="857250" lvl="1" indent="-400050">
              <a:buFont typeface="+mj-lt"/>
              <a:buAutoNum type="romanLcPeriod"/>
            </a:pPr>
            <a:r>
              <a:rPr lang="en-US" dirty="0" err="1" smtClean="0"/>
              <a:t>Rekod</a:t>
            </a:r>
            <a:r>
              <a:rPr lang="en-US" dirty="0" smtClean="0"/>
              <a:t> </a:t>
            </a:r>
            <a:r>
              <a:rPr lang="en-US" dirty="0" err="1"/>
              <a:t>dedahan</a:t>
            </a:r>
            <a:r>
              <a:rPr lang="en-US" dirty="0"/>
              <a:t> </a:t>
            </a:r>
            <a:r>
              <a:rPr lang="en-US" dirty="0" err="1"/>
              <a:t>pekerja</a:t>
            </a:r>
            <a:r>
              <a:rPr lang="en-US" dirty="0"/>
              <a:t> </a:t>
            </a:r>
            <a:r>
              <a:rPr lang="en-US" dirty="0" err="1"/>
              <a:t>sinaran</a:t>
            </a:r>
            <a:r>
              <a:rPr lang="en-US" dirty="0"/>
              <a:t> [(LPTA/BM/5)(</a:t>
            </a:r>
            <a:r>
              <a:rPr lang="en-US" dirty="0" err="1"/>
              <a:t>Seksyen</a:t>
            </a:r>
            <a:r>
              <a:rPr lang="en-US" dirty="0"/>
              <a:t> B)].</a:t>
            </a:r>
          </a:p>
          <a:p>
            <a:pPr marL="857250" lvl="1" indent="-400050">
              <a:buFont typeface="+mj-lt"/>
              <a:buAutoNum type="romanLcPeriod"/>
            </a:pPr>
            <a:r>
              <a:rPr lang="en-US" dirty="0" err="1"/>
              <a:t>Rekod</a:t>
            </a:r>
            <a:r>
              <a:rPr lang="en-US" dirty="0"/>
              <a:t> </a:t>
            </a:r>
            <a:r>
              <a:rPr lang="en-US" dirty="0" err="1"/>
              <a:t>penyengaraan</a:t>
            </a:r>
            <a:r>
              <a:rPr lang="en-US" dirty="0"/>
              <a:t> </a:t>
            </a:r>
            <a:r>
              <a:rPr lang="en-US" dirty="0" err="1"/>
              <a:t>peralatan</a:t>
            </a:r>
            <a:r>
              <a:rPr lang="en-US" dirty="0"/>
              <a:t> </a:t>
            </a:r>
            <a:r>
              <a:rPr lang="en-US" dirty="0" err="1"/>
              <a:t>sinaran</a:t>
            </a:r>
            <a:r>
              <a:rPr lang="en-US" dirty="0"/>
              <a:t> </a:t>
            </a:r>
            <a:r>
              <a:rPr lang="en-US" dirty="0" err="1"/>
              <a:t>termasuk</a:t>
            </a:r>
            <a:r>
              <a:rPr lang="en-US" dirty="0"/>
              <a:t> </a:t>
            </a:r>
            <a:r>
              <a:rPr lang="en-US" dirty="0" err="1"/>
              <a:t>ujian</a:t>
            </a:r>
            <a:r>
              <a:rPr lang="en-US" dirty="0"/>
              <a:t> </a:t>
            </a:r>
            <a:r>
              <a:rPr lang="en-US" dirty="0" err="1"/>
              <a:t>kebocoran</a:t>
            </a:r>
            <a:r>
              <a:rPr lang="en-US" dirty="0"/>
              <a:t>.</a:t>
            </a:r>
          </a:p>
          <a:p>
            <a:pPr marL="857250" lvl="1" indent="-400050">
              <a:buFont typeface="+mj-lt"/>
              <a:buAutoNum type="romanLcPeriod"/>
            </a:pPr>
            <a:r>
              <a:rPr lang="en-US" dirty="0" err="1"/>
              <a:t>Rekod</a:t>
            </a:r>
            <a:r>
              <a:rPr lang="en-US" dirty="0"/>
              <a:t> </a:t>
            </a:r>
            <a:r>
              <a:rPr lang="en-US" dirty="0" err="1"/>
              <a:t>tentukuran</a:t>
            </a:r>
            <a:r>
              <a:rPr lang="en-US" dirty="0"/>
              <a:t> </a:t>
            </a:r>
            <a:r>
              <a:rPr lang="en-US" dirty="0" err="1"/>
              <a:t>alat</a:t>
            </a:r>
            <a:r>
              <a:rPr lang="en-US" dirty="0"/>
              <a:t> </a:t>
            </a:r>
            <a:r>
              <a:rPr lang="en-US" dirty="0" err="1"/>
              <a:t>pengesan</a:t>
            </a:r>
            <a:r>
              <a:rPr lang="en-US" dirty="0"/>
              <a:t> </a:t>
            </a:r>
            <a:r>
              <a:rPr lang="en-US" dirty="0" err="1"/>
              <a:t>sinaran</a:t>
            </a:r>
            <a:r>
              <a:rPr lang="en-US" dirty="0"/>
              <a:t>.</a:t>
            </a:r>
          </a:p>
          <a:p>
            <a:pPr marL="857250" lvl="1" indent="-400050">
              <a:buFont typeface="+mj-lt"/>
              <a:buAutoNum type="romanLcPeriod"/>
            </a:pPr>
            <a:r>
              <a:rPr lang="en-US" dirty="0" err="1"/>
              <a:t>Rekod</a:t>
            </a:r>
            <a:r>
              <a:rPr lang="en-US" dirty="0"/>
              <a:t> paras </a:t>
            </a:r>
            <a:r>
              <a:rPr lang="en-US" dirty="0" err="1"/>
              <a:t>sinaran</a:t>
            </a:r>
            <a:r>
              <a:rPr lang="en-US" dirty="0"/>
              <a:t> </a:t>
            </a:r>
            <a:r>
              <a:rPr lang="en-US" dirty="0" err="1"/>
              <a:t>luar</a:t>
            </a:r>
            <a:r>
              <a:rPr lang="en-US" dirty="0"/>
              <a:t>.</a:t>
            </a:r>
          </a:p>
          <a:p>
            <a:pPr marL="857250" lvl="1" indent="-400050">
              <a:buFont typeface="+mj-lt"/>
              <a:buAutoNum type="romanLcPeriod"/>
            </a:pPr>
            <a:r>
              <a:rPr lang="en-US" dirty="0" err="1"/>
              <a:t>Rekod</a:t>
            </a:r>
            <a:r>
              <a:rPr lang="en-US" dirty="0"/>
              <a:t> </a:t>
            </a:r>
            <a:r>
              <a:rPr lang="en-US" dirty="0" err="1"/>
              <a:t>pemilikan</a:t>
            </a:r>
            <a:r>
              <a:rPr lang="en-US" dirty="0"/>
              <a:t> </a:t>
            </a:r>
            <a:r>
              <a:rPr lang="en-US" dirty="0" err="1"/>
              <a:t>peralatan</a:t>
            </a:r>
            <a:r>
              <a:rPr lang="en-US" dirty="0"/>
              <a:t> </a:t>
            </a:r>
            <a:r>
              <a:rPr lang="en-US" dirty="0" err="1"/>
              <a:t>sinaran</a:t>
            </a:r>
            <a:r>
              <a:rPr lang="en-US" dirty="0"/>
              <a:t> (LPTA/BM/3).</a:t>
            </a:r>
          </a:p>
          <a:p>
            <a:pPr marL="857250" lvl="1" indent="-400050">
              <a:buFont typeface="+mj-lt"/>
              <a:buAutoNum type="romanLcPeriod"/>
            </a:pPr>
            <a:r>
              <a:rPr lang="en-US" dirty="0" err="1"/>
              <a:t>Rekod</a:t>
            </a:r>
            <a:r>
              <a:rPr lang="en-US" dirty="0"/>
              <a:t> </a:t>
            </a:r>
            <a:r>
              <a:rPr lang="en-US" dirty="0" err="1"/>
              <a:t>pelupusan</a:t>
            </a:r>
            <a:r>
              <a:rPr lang="en-US" dirty="0"/>
              <a:t> </a:t>
            </a:r>
            <a:r>
              <a:rPr lang="en-US" dirty="0" err="1"/>
              <a:t>peralatan</a:t>
            </a:r>
            <a:r>
              <a:rPr lang="en-US" dirty="0"/>
              <a:t> </a:t>
            </a:r>
            <a:r>
              <a:rPr lang="en-US" dirty="0" err="1"/>
              <a:t>sinaran</a:t>
            </a:r>
            <a:r>
              <a:rPr lang="en-US" dirty="0"/>
              <a:t>.</a:t>
            </a:r>
          </a:p>
          <a:p>
            <a:pPr marL="857250" lvl="1" indent="-400050">
              <a:buFont typeface="+mj-lt"/>
              <a:buAutoNum type="romanLcPeriod"/>
            </a:pPr>
            <a:r>
              <a:rPr lang="en-US" dirty="0" err="1"/>
              <a:t>Rekod</a:t>
            </a:r>
            <a:r>
              <a:rPr lang="en-US" dirty="0"/>
              <a:t> </a:t>
            </a:r>
            <a:r>
              <a:rPr lang="en-US" dirty="0" err="1"/>
              <a:t>pengambilan</a:t>
            </a:r>
            <a:r>
              <a:rPr lang="en-US" dirty="0"/>
              <a:t>, </a:t>
            </a:r>
            <a:r>
              <a:rPr lang="en-US" dirty="0" err="1"/>
              <a:t>pemberhentiaan</a:t>
            </a:r>
            <a:r>
              <a:rPr lang="en-US" dirty="0"/>
              <a:t> </a:t>
            </a:r>
            <a:r>
              <a:rPr lang="en-US" dirty="0" err="1"/>
              <a:t>atau</a:t>
            </a:r>
            <a:r>
              <a:rPr lang="en-US" dirty="0"/>
              <a:t> </a:t>
            </a:r>
            <a:r>
              <a:rPr lang="en-US" dirty="0" err="1"/>
              <a:t>pertukaran</a:t>
            </a:r>
            <a:r>
              <a:rPr lang="en-US" dirty="0"/>
              <a:t> </a:t>
            </a:r>
            <a:r>
              <a:rPr lang="en-US" dirty="0" err="1"/>
              <a:t>pekerja</a:t>
            </a:r>
            <a:r>
              <a:rPr lang="en-US" dirty="0"/>
              <a:t> </a:t>
            </a:r>
            <a:r>
              <a:rPr lang="en-US" dirty="0" err="1"/>
              <a:t>sinaran</a:t>
            </a:r>
            <a:r>
              <a:rPr lang="en-US" dirty="0"/>
              <a:t>.</a:t>
            </a:r>
          </a:p>
          <a:p>
            <a:pPr marL="857250" lvl="1" indent="-400050">
              <a:buFont typeface="+mj-lt"/>
              <a:buAutoNum type="romanLcPeriod"/>
            </a:pPr>
            <a:r>
              <a:rPr lang="en-US" dirty="0" err="1"/>
              <a:t>Rekod</a:t>
            </a:r>
            <a:r>
              <a:rPr lang="en-US" dirty="0"/>
              <a:t> import/</a:t>
            </a:r>
            <a:r>
              <a:rPr lang="en-US" dirty="0" err="1"/>
              <a:t>eksport</a:t>
            </a:r>
            <a:r>
              <a:rPr lang="en-US" dirty="0"/>
              <a:t>.</a:t>
            </a:r>
          </a:p>
          <a:p>
            <a:pPr marL="857250" lvl="1" indent="-400050">
              <a:buFont typeface="+mj-lt"/>
              <a:buAutoNum type="romanLcPeriod"/>
            </a:pPr>
            <a:r>
              <a:rPr lang="en-US" dirty="0" err="1"/>
              <a:t>Rekod</a:t>
            </a:r>
            <a:r>
              <a:rPr lang="en-US" dirty="0"/>
              <a:t> </a:t>
            </a:r>
            <a:r>
              <a:rPr lang="en-US" dirty="0" err="1"/>
              <a:t>pengangkutan</a:t>
            </a:r>
            <a:r>
              <a:rPr lang="en-US" dirty="0"/>
              <a:t>. </a:t>
            </a:r>
          </a:p>
          <a:p>
            <a:pPr marL="857250" lvl="1" indent="-400050">
              <a:buFont typeface="+mj-lt"/>
              <a:buAutoNum type="romanLcPeriod"/>
            </a:pPr>
            <a:r>
              <a:rPr lang="en-US" dirty="0" err="1"/>
              <a:t>Rekod</a:t>
            </a:r>
            <a:r>
              <a:rPr lang="en-US" dirty="0"/>
              <a:t> </a:t>
            </a:r>
            <a:r>
              <a:rPr lang="en-US" dirty="0" err="1"/>
              <a:t>kemalangan</a:t>
            </a:r>
            <a:r>
              <a:rPr lang="en-US" dirty="0"/>
              <a:t>  </a:t>
            </a:r>
            <a:r>
              <a:rPr lang="en-US" dirty="0" err="1"/>
              <a:t>sinaran</a:t>
            </a:r>
            <a:r>
              <a:rPr lang="en-US" dirty="0"/>
              <a:t>.</a:t>
            </a:r>
          </a:p>
          <a:p>
            <a:pPr marL="857250" lvl="1" indent="-400050">
              <a:buFont typeface="+mj-lt"/>
              <a:buAutoNum type="romanLcPeriod"/>
            </a:pPr>
            <a:r>
              <a:rPr lang="en-US" dirty="0" err="1"/>
              <a:t>Rekod</a:t>
            </a:r>
            <a:r>
              <a:rPr lang="en-US" dirty="0"/>
              <a:t> </a:t>
            </a:r>
            <a:r>
              <a:rPr lang="en-US" dirty="0" err="1"/>
              <a:t>pindah</a:t>
            </a:r>
            <a:r>
              <a:rPr lang="en-US" dirty="0"/>
              <a:t> </a:t>
            </a:r>
            <a:r>
              <a:rPr lang="en-US" dirty="0" err="1"/>
              <a:t>milik</a:t>
            </a:r>
            <a:r>
              <a:rPr lang="en-US" dirty="0"/>
              <a:t>.</a:t>
            </a:r>
          </a:p>
          <a:p>
            <a:pPr marL="857250" lvl="1" indent="-400050">
              <a:buFont typeface="+mj-lt"/>
              <a:buAutoNum type="romanLcPeriod"/>
            </a:pPr>
            <a:r>
              <a:rPr lang="en-US" dirty="0" err="1"/>
              <a:t>Rekod-rekod</a:t>
            </a:r>
            <a:r>
              <a:rPr lang="en-US" dirty="0"/>
              <a:t> lain yang </a:t>
            </a:r>
            <a:r>
              <a:rPr lang="en-US" dirty="0" err="1"/>
              <a:t>diperlukan</a:t>
            </a:r>
            <a:r>
              <a:rPr lang="en-US" dirty="0"/>
              <a:t> </a:t>
            </a:r>
            <a:r>
              <a:rPr lang="en-US" dirty="0" err="1"/>
              <a:t>oleh</a:t>
            </a:r>
            <a:r>
              <a:rPr lang="en-US" dirty="0"/>
              <a:t> AELB </a:t>
            </a:r>
            <a:r>
              <a:rPr lang="en-US" dirty="0" err="1"/>
              <a:t>dari</a:t>
            </a:r>
            <a:r>
              <a:rPr lang="en-US" dirty="0"/>
              <a:t> </a:t>
            </a:r>
            <a:r>
              <a:rPr lang="en-US" dirty="0" err="1"/>
              <a:t>semasa</a:t>
            </a:r>
            <a:r>
              <a:rPr lang="en-US" dirty="0"/>
              <a:t> </a:t>
            </a:r>
            <a:r>
              <a:rPr lang="en-US" dirty="0" err="1"/>
              <a:t>ke</a:t>
            </a:r>
            <a:r>
              <a:rPr lang="en-US" dirty="0"/>
              <a:t> </a:t>
            </a:r>
            <a:r>
              <a:rPr lang="en-US" dirty="0" err="1"/>
              <a:t>semasa</a:t>
            </a:r>
            <a:r>
              <a:rPr lang="en-US" dirty="0" smtClean="0"/>
              <a:t>.</a:t>
            </a:r>
          </a:p>
          <a:p>
            <a:pPr marL="857250" lvl="1" indent="-400050">
              <a:buFont typeface="+mj-lt"/>
              <a:buAutoNum type="romanLcPeriod"/>
            </a:pPr>
            <a:r>
              <a:rPr lang="en-US" dirty="0" err="1"/>
              <a:t>Rekod</a:t>
            </a:r>
            <a:r>
              <a:rPr lang="en-US" dirty="0"/>
              <a:t> </a:t>
            </a:r>
            <a:r>
              <a:rPr lang="en-US" dirty="0" err="1"/>
              <a:t>pemeriksaan</a:t>
            </a:r>
            <a:r>
              <a:rPr lang="en-US" dirty="0"/>
              <a:t> </a:t>
            </a:r>
            <a:r>
              <a:rPr lang="en-US" dirty="0" err="1"/>
              <a:t>perubatan</a:t>
            </a:r>
            <a:r>
              <a:rPr lang="en-US" dirty="0"/>
              <a:t> </a:t>
            </a:r>
            <a:r>
              <a:rPr lang="en-US" dirty="0" err="1"/>
              <a:t>ke</a:t>
            </a:r>
            <a:r>
              <a:rPr lang="en-US" dirty="0"/>
              <a:t> </a:t>
            </a:r>
            <a:r>
              <a:rPr lang="en-US" dirty="0" err="1"/>
              <a:t>atas</a:t>
            </a:r>
            <a:r>
              <a:rPr lang="en-US" dirty="0"/>
              <a:t> </a:t>
            </a:r>
            <a:r>
              <a:rPr lang="en-US" dirty="0" err="1"/>
              <a:t>pekerja</a:t>
            </a:r>
            <a:r>
              <a:rPr lang="en-US" dirty="0"/>
              <a:t> </a:t>
            </a:r>
            <a:r>
              <a:rPr lang="en-US" dirty="0" err="1"/>
              <a:t>sinaran</a:t>
            </a:r>
            <a:r>
              <a:rPr lang="en-US" dirty="0"/>
              <a:t> [(LPTA/BM/5)(</a:t>
            </a:r>
            <a:r>
              <a:rPr lang="en-US" dirty="0" err="1"/>
              <a:t>Seksyen</a:t>
            </a:r>
            <a:r>
              <a:rPr lang="en-US" dirty="0"/>
              <a:t> A)].</a:t>
            </a:r>
          </a:p>
          <a:p>
            <a:pPr lvl="1"/>
            <a:endParaRPr lang="en-US" dirty="0"/>
          </a:p>
        </p:txBody>
      </p:sp>
      <p:sp>
        <p:nvSpPr>
          <p:cNvPr id="13" name="TextBox 12"/>
          <p:cNvSpPr txBox="1"/>
          <p:nvPr/>
        </p:nvSpPr>
        <p:spPr>
          <a:xfrm>
            <a:off x="325965" y="143912"/>
            <a:ext cx="9572108"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a:t>
            </a:r>
            <a:r>
              <a:rPr lang="en-US" sz="2600" b="1" dirty="0" smtClean="0"/>
              <a:t>2 </a:t>
            </a:r>
            <a:r>
              <a:rPr lang="en-US" sz="2600" b="1" dirty="0"/>
              <a:t>: </a:t>
            </a:r>
            <a:r>
              <a:rPr lang="en-US" sz="2600" b="1" dirty="0" err="1"/>
              <a:t>Tanggungjawab</a:t>
            </a:r>
            <a:r>
              <a:rPr lang="en-US" sz="2600" b="1" dirty="0"/>
              <a:t> </a:t>
            </a:r>
            <a:r>
              <a:rPr lang="en-US" sz="2600" b="1" dirty="0" err="1" smtClean="0"/>
              <a:t>Pemegan</a:t>
            </a:r>
            <a:r>
              <a:rPr lang="en-US" sz="2600" b="1" dirty="0" smtClean="0"/>
              <a:t> </a:t>
            </a:r>
            <a:r>
              <a:rPr lang="en-US" sz="2600" b="1" dirty="0" err="1"/>
              <a:t>L</a:t>
            </a:r>
            <a:r>
              <a:rPr lang="en-US" sz="2600" b="1" dirty="0" err="1" smtClean="0"/>
              <a:t>esen</a:t>
            </a:r>
            <a:r>
              <a:rPr lang="en-US" sz="2600" b="1" dirty="0" smtClean="0"/>
              <a:t>, OBTL</a:t>
            </a:r>
            <a:r>
              <a:rPr lang="en-US" sz="2600" b="1" dirty="0"/>
              <a:t>, PPS, </a:t>
            </a:r>
            <a:r>
              <a:rPr lang="en-US" sz="2600" b="1" dirty="0" smtClean="0"/>
              <a:t>PY</a:t>
            </a:r>
            <a:r>
              <a:rPr lang="en-US" sz="2600" b="1" dirty="0"/>
              <a:t>, </a:t>
            </a:r>
            <a:r>
              <a:rPr lang="en-US" sz="2600" b="1" dirty="0" err="1"/>
              <a:t>dan</a:t>
            </a:r>
            <a:r>
              <a:rPr lang="en-US" sz="2600" b="1" dirty="0"/>
              <a:t> PS</a:t>
            </a:r>
          </a:p>
        </p:txBody>
      </p:sp>
    </p:spTree>
    <p:extLst>
      <p:ext uri="{BB962C8B-B14F-4D97-AF65-F5344CB8AC3E}">
        <p14:creationId xmlns:p14="http://schemas.microsoft.com/office/powerpoint/2010/main" val="31113610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9</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8" name="TextBox 17"/>
          <p:cNvSpPr txBox="1"/>
          <p:nvPr/>
        </p:nvSpPr>
        <p:spPr>
          <a:xfrm>
            <a:off x="325965" y="1124744"/>
            <a:ext cx="10656293" cy="2031325"/>
          </a:xfrm>
          <a:prstGeom prst="rect">
            <a:avLst/>
          </a:prstGeom>
          <a:noFill/>
        </p:spPr>
        <p:txBody>
          <a:bodyPr wrap="square" rtlCol="0">
            <a:spAutoFit/>
          </a:bodyPr>
          <a:lstStyle/>
          <a:p>
            <a:pPr lvl="1"/>
            <a:r>
              <a:rPr lang="en-US" b="1" u="sng" dirty="0" smtClean="0"/>
              <a:t>D. </a:t>
            </a:r>
            <a:r>
              <a:rPr lang="en-US" b="1" u="sng" dirty="0" err="1" smtClean="0"/>
              <a:t>Tanggungjawab</a:t>
            </a:r>
            <a:r>
              <a:rPr lang="en-US" b="1" u="sng" dirty="0" smtClean="0"/>
              <a:t> </a:t>
            </a:r>
            <a:r>
              <a:rPr lang="en-US" b="1" u="sng" dirty="0" err="1"/>
              <a:t>Penyelia</a:t>
            </a:r>
            <a:r>
              <a:rPr lang="en-US" b="1" u="sng" dirty="0"/>
              <a:t> </a:t>
            </a:r>
            <a:r>
              <a:rPr lang="en-US" b="1" u="sng" dirty="0" err="1"/>
              <a:t>Sinaran</a:t>
            </a:r>
            <a:r>
              <a:rPr lang="en-US" b="1" u="sng" dirty="0"/>
              <a:t>  (PY)</a:t>
            </a:r>
            <a:endParaRPr lang="en-US" dirty="0"/>
          </a:p>
          <a:p>
            <a:r>
              <a:rPr lang="en-US" dirty="0"/>
              <a:t>	</a:t>
            </a:r>
          </a:p>
          <a:p>
            <a:pPr marL="342900" lvl="0" indent="-342900">
              <a:buFont typeface="+mj-lt"/>
              <a:buAutoNum type="arabicPeriod"/>
            </a:pPr>
            <a:r>
              <a:rPr lang="en-US" dirty="0" err="1"/>
              <a:t>Mengambil</a:t>
            </a:r>
            <a:r>
              <a:rPr lang="en-US" dirty="0"/>
              <a:t> </a:t>
            </a:r>
            <a:r>
              <a:rPr lang="en-US" dirty="0" err="1"/>
              <a:t>alih</a:t>
            </a:r>
            <a:r>
              <a:rPr lang="en-US" dirty="0"/>
              <a:t> </a:t>
            </a:r>
            <a:r>
              <a:rPr lang="en-US" dirty="0" err="1"/>
              <a:t>tugas</a:t>
            </a:r>
            <a:r>
              <a:rPr lang="en-US" dirty="0"/>
              <a:t> </a:t>
            </a:r>
            <a:r>
              <a:rPr lang="en-US" dirty="0" err="1"/>
              <a:t>dan</a:t>
            </a:r>
            <a:r>
              <a:rPr lang="en-US" dirty="0"/>
              <a:t> </a:t>
            </a:r>
            <a:r>
              <a:rPr lang="en-US" dirty="0" err="1"/>
              <a:t>tanggungjawab</a:t>
            </a:r>
            <a:r>
              <a:rPr lang="en-US" dirty="0"/>
              <a:t> PPS </a:t>
            </a:r>
            <a:r>
              <a:rPr lang="en-US" dirty="0" err="1"/>
              <a:t>semasa</a:t>
            </a:r>
            <a:r>
              <a:rPr lang="en-US" dirty="0"/>
              <a:t> </a:t>
            </a:r>
            <a:r>
              <a:rPr lang="en-US" dirty="0" err="1"/>
              <a:t>ketiadaannya</a:t>
            </a:r>
            <a:r>
              <a:rPr lang="en-US" dirty="0"/>
              <a:t> </a:t>
            </a:r>
            <a:r>
              <a:rPr lang="en-US" dirty="0" err="1"/>
              <a:t>sama</a:t>
            </a:r>
            <a:r>
              <a:rPr lang="en-US" dirty="0"/>
              <a:t> </a:t>
            </a:r>
            <a:r>
              <a:rPr lang="en-US" dirty="0" err="1"/>
              <a:t>ada</a:t>
            </a:r>
            <a:r>
              <a:rPr lang="en-US" dirty="0"/>
              <a:t> </a:t>
            </a:r>
            <a:r>
              <a:rPr lang="en-US" dirty="0" err="1"/>
              <a:t>bercuti</a:t>
            </a:r>
            <a:r>
              <a:rPr lang="en-US" dirty="0"/>
              <a:t>, </a:t>
            </a:r>
            <a:r>
              <a:rPr lang="en-US" dirty="0" err="1"/>
              <a:t>berkursus</a:t>
            </a:r>
            <a:r>
              <a:rPr lang="en-US" dirty="0"/>
              <a:t> </a:t>
            </a:r>
            <a:r>
              <a:rPr lang="en-US" dirty="0" err="1"/>
              <a:t>atau</a:t>
            </a:r>
            <a:r>
              <a:rPr lang="en-US" dirty="0"/>
              <a:t> </a:t>
            </a:r>
            <a:r>
              <a:rPr lang="en-US" dirty="0" err="1"/>
              <a:t>berada</a:t>
            </a:r>
            <a:r>
              <a:rPr lang="en-US" dirty="0"/>
              <a:t> di </a:t>
            </a:r>
            <a:r>
              <a:rPr lang="en-US" dirty="0" err="1"/>
              <a:t>luar</a:t>
            </a:r>
            <a:r>
              <a:rPr lang="en-US" dirty="0"/>
              <a:t> </a:t>
            </a:r>
            <a:r>
              <a:rPr lang="en-US" dirty="0" err="1"/>
              <a:t>negara</a:t>
            </a:r>
            <a:r>
              <a:rPr lang="en-US" dirty="0"/>
              <a:t> </a:t>
            </a:r>
            <a:r>
              <a:rPr lang="en-US" dirty="0" err="1"/>
              <a:t>serta</a:t>
            </a:r>
            <a:r>
              <a:rPr lang="en-US" dirty="0"/>
              <a:t> </a:t>
            </a:r>
            <a:r>
              <a:rPr lang="en-US" dirty="0" err="1"/>
              <a:t>melaporkan</a:t>
            </a:r>
            <a:r>
              <a:rPr lang="en-US" dirty="0"/>
              <a:t> </a:t>
            </a:r>
            <a:r>
              <a:rPr lang="en-US" dirty="0" err="1"/>
              <a:t>segala</a:t>
            </a:r>
            <a:r>
              <a:rPr lang="en-US" dirty="0"/>
              <a:t> </a:t>
            </a:r>
            <a:r>
              <a:rPr lang="en-US" dirty="0" err="1"/>
              <a:t>perihal</a:t>
            </a:r>
            <a:r>
              <a:rPr lang="en-US" dirty="0"/>
              <a:t> yang </a:t>
            </a:r>
            <a:r>
              <a:rPr lang="en-US" dirty="0" err="1"/>
              <a:t>berlaku</a:t>
            </a:r>
            <a:r>
              <a:rPr lang="en-US" dirty="0"/>
              <a:t> </a:t>
            </a:r>
            <a:r>
              <a:rPr lang="en-US" dirty="0" err="1"/>
              <a:t>kepada</a:t>
            </a:r>
            <a:r>
              <a:rPr lang="en-US" dirty="0"/>
              <a:t> PPS </a:t>
            </a:r>
            <a:r>
              <a:rPr lang="en-US" dirty="0" err="1"/>
              <a:t>sekembalinya</a:t>
            </a:r>
            <a:r>
              <a:rPr lang="en-US" dirty="0"/>
              <a:t> PPS </a:t>
            </a:r>
            <a:r>
              <a:rPr lang="en-US" dirty="0" err="1"/>
              <a:t>ke</a:t>
            </a:r>
            <a:r>
              <a:rPr lang="en-US" dirty="0"/>
              <a:t> </a:t>
            </a:r>
            <a:r>
              <a:rPr lang="en-US" dirty="0" err="1"/>
              <a:t>tempat</a:t>
            </a:r>
            <a:r>
              <a:rPr lang="en-US" dirty="0"/>
              <a:t> </a:t>
            </a:r>
            <a:r>
              <a:rPr lang="en-US" dirty="0" err="1"/>
              <a:t>kerja</a:t>
            </a:r>
            <a:r>
              <a:rPr lang="en-US" dirty="0" smtClean="0"/>
              <a:t>.</a:t>
            </a:r>
          </a:p>
          <a:p>
            <a:pPr marL="342900" lvl="0" indent="-342900">
              <a:buFont typeface="+mj-lt"/>
              <a:buAutoNum type="arabicPeriod"/>
            </a:pPr>
            <a:endParaRPr lang="en-US" dirty="0" smtClean="0"/>
          </a:p>
          <a:p>
            <a:pPr marL="342900" indent="-342900">
              <a:buFont typeface="+mj-lt"/>
              <a:buAutoNum type="arabicPeriod"/>
            </a:pPr>
            <a:r>
              <a:rPr lang="en-US" dirty="0" err="1" smtClean="0"/>
              <a:t>Membantu</a:t>
            </a:r>
            <a:r>
              <a:rPr lang="en-US" dirty="0" smtClean="0"/>
              <a:t> </a:t>
            </a:r>
            <a:r>
              <a:rPr lang="en-US" dirty="0"/>
              <a:t>PPS di </a:t>
            </a:r>
            <a:r>
              <a:rPr lang="en-US" dirty="0" err="1"/>
              <a:t>dalam</a:t>
            </a:r>
            <a:r>
              <a:rPr lang="en-US" dirty="0"/>
              <a:t> </a:t>
            </a:r>
            <a:r>
              <a:rPr lang="en-US" dirty="0" err="1"/>
              <a:t>melaksanakan</a:t>
            </a:r>
            <a:r>
              <a:rPr lang="en-US" dirty="0"/>
              <a:t> </a:t>
            </a:r>
            <a:r>
              <a:rPr lang="en-US" dirty="0" err="1"/>
              <a:t>aktiviti</a:t>
            </a:r>
            <a:r>
              <a:rPr lang="en-US" dirty="0"/>
              <a:t> </a:t>
            </a:r>
            <a:r>
              <a:rPr lang="en-US" dirty="0" err="1"/>
              <a:t>perlindungan</a:t>
            </a:r>
            <a:r>
              <a:rPr lang="en-US" dirty="0"/>
              <a:t> </a:t>
            </a:r>
            <a:r>
              <a:rPr lang="en-US" dirty="0" err="1"/>
              <a:t>sinaran</a:t>
            </a:r>
            <a:r>
              <a:rPr lang="en-US" dirty="0"/>
              <a:t> agar </a:t>
            </a:r>
            <a:r>
              <a:rPr lang="en-US" dirty="0" err="1"/>
              <a:t>mematuhi</a:t>
            </a:r>
            <a:r>
              <a:rPr lang="en-US" dirty="0"/>
              <a:t> </a:t>
            </a:r>
            <a:r>
              <a:rPr lang="en-US" dirty="0" err="1"/>
              <a:t>Akta</a:t>
            </a:r>
            <a:r>
              <a:rPr lang="en-US" dirty="0"/>
              <a:t> </a:t>
            </a:r>
            <a:r>
              <a:rPr lang="en-US" dirty="0" err="1"/>
              <a:t>Perlesenan</a:t>
            </a:r>
            <a:r>
              <a:rPr lang="en-US" dirty="0"/>
              <a:t> Tenaga Atom, 1984 (</a:t>
            </a:r>
            <a:r>
              <a:rPr lang="en-US" dirty="0" err="1"/>
              <a:t>Akta</a:t>
            </a:r>
            <a:r>
              <a:rPr lang="en-US" dirty="0"/>
              <a:t> 304) </a:t>
            </a:r>
            <a:r>
              <a:rPr lang="en-US" dirty="0" err="1"/>
              <a:t>dan</a:t>
            </a:r>
            <a:r>
              <a:rPr lang="en-US" dirty="0"/>
              <a:t> </a:t>
            </a:r>
            <a:r>
              <a:rPr lang="en-US" dirty="0" err="1"/>
              <a:t>perundangan</a:t>
            </a:r>
            <a:r>
              <a:rPr lang="en-US" dirty="0"/>
              <a:t> </a:t>
            </a:r>
            <a:r>
              <a:rPr lang="en-US" dirty="0" err="1"/>
              <a:t>subsidiari</a:t>
            </a:r>
            <a:r>
              <a:rPr lang="en-US" dirty="0"/>
              <a:t> yang </a:t>
            </a:r>
            <a:r>
              <a:rPr lang="en-US" dirty="0" err="1"/>
              <a:t>dibuat</a:t>
            </a:r>
            <a:r>
              <a:rPr lang="en-US" dirty="0"/>
              <a:t> </a:t>
            </a:r>
            <a:r>
              <a:rPr lang="en-US" dirty="0" err="1"/>
              <a:t>dibawahnya</a:t>
            </a:r>
            <a:r>
              <a:rPr lang="en-US" dirty="0"/>
              <a:t>.</a:t>
            </a:r>
          </a:p>
        </p:txBody>
      </p:sp>
      <p:sp>
        <p:nvSpPr>
          <p:cNvPr id="13" name="TextBox 12"/>
          <p:cNvSpPr txBox="1"/>
          <p:nvPr/>
        </p:nvSpPr>
        <p:spPr>
          <a:xfrm>
            <a:off x="325965" y="143912"/>
            <a:ext cx="9790116"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a:t>
            </a:r>
            <a:r>
              <a:rPr lang="en-US" sz="2600" b="1" dirty="0" smtClean="0"/>
              <a:t>2 </a:t>
            </a:r>
            <a:r>
              <a:rPr lang="en-US" sz="2600" b="1" dirty="0"/>
              <a:t>: </a:t>
            </a:r>
            <a:r>
              <a:rPr lang="en-US" sz="2600" b="1" dirty="0" err="1"/>
              <a:t>Tanggungjawab</a:t>
            </a:r>
            <a:r>
              <a:rPr lang="en-US" sz="2600" b="1" dirty="0"/>
              <a:t> </a:t>
            </a:r>
            <a:r>
              <a:rPr lang="en-US" sz="2600" b="1" dirty="0" err="1" smtClean="0"/>
              <a:t>Pemegang</a:t>
            </a:r>
            <a:r>
              <a:rPr lang="en-US" sz="2600" b="1" dirty="0" smtClean="0"/>
              <a:t> </a:t>
            </a:r>
            <a:r>
              <a:rPr lang="en-US" sz="2600" b="1" dirty="0" err="1" smtClean="0"/>
              <a:t>Lesen</a:t>
            </a:r>
            <a:r>
              <a:rPr lang="en-US" sz="2600" b="1" dirty="0" smtClean="0"/>
              <a:t>, OBTL</a:t>
            </a:r>
            <a:r>
              <a:rPr lang="en-US" sz="2600" b="1" dirty="0"/>
              <a:t>, PPS, </a:t>
            </a:r>
            <a:r>
              <a:rPr lang="en-US" sz="2600" b="1" dirty="0" smtClean="0"/>
              <a:t>PY</a:t>
            </a:r>
            <a:r>
              <a:rPr lang="en-US" sz="2600" b="1" dirty="0"/>
              <a:t>, </a:t>
            </a:r>
            <a:r>
              <a:rPr lang="en-US" sz="2600" b="1" dirty="0" err="1"/>
              <a:t>dan</a:t>
            </a:r>
            <a:r>
              <a:rPr lang="en-US" sz="2600" b="1" dirty="0"/>
              <a:t> PS</a:t>
            </a:r>
          </a:p>
        </p:txBody>
      </p:sp>
    </p:spTree>
    <p:extLst>
      <p:ext uri="{BB962C8B-B14F-4D97-AF65-F5344CB8AC3E}">
        <p14:creationId xmlns:p14="http://schemas.microsoft.com/office/powerpoint/2010/main" val="6926493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10</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8" name="TextBox 17"/>
          <p:cNvSpPr txBox="1"/>
          <p:nvPr/>
        </p:nvSpPr>
        <p:spPr>
          <a:xfrm>
            <a:off x="325964" y="855684"/>
            <a:ext cx="11866036" cy="5909310"/>
          </a:xfrm>
          <a:prstGeom prst="rect">
            <a:avLst/>
          </a:prstGeom>
          <a:noFill/>
        </p:spPr>
        <p:txBody>
          <a:bodyPr wrap="square" rtlCol="0">
            <a:spAutoFit/>
          </a:bodyPr>
          <a:lstStyle/>
          <a:p>
            <a:r>
              <a:rPr lang="en-US" b="1" u="sng" dirty="0" smtClean="0"/>
              <a:t>E. </a:t>
            </a:r>
            <a:r>
              <a:rPr lang="en-US" b="1" u="sng" dirty="0" err="1" smtClean="0"/>
              <a:t>Tangungjawab</a:t>
            </a:r>
            <a:r>
              <a:rPr lang="en-US" b="1" u="sng" dirty="0" smtClean="0"/>
              <a:t> </a:t>
            </a:r>
            <a:r>
              <a:rPr lang="en-US" b="1" u="sng" dirty="0" err="1"/>
              <a:t>Pengendali</a:t>
            </a:r>
            <a:r>
              <a:rPr lang="en-US" b="1" u="sng" dirty="0"/>
              <a:t> (</a:t>
            </a:r>
            <a:r>
              <a:rPr lang="en-US" b="1" u="sng" dirty="0" err="1"/>
              <a:t>Tolok</a:t>
            </a:r>
            <a:r>
              <a:rPr lang="en-US" b="1" u="sng" dirty="0"/>
              <a:t>)</a:t>
            </a:r>
            <a:endParaRPr lang="en-US" dirty="0"/>
          </a:p>
          <a:p>
            <a:r>
              <a:rPr lang="en-US" dirty="0"/>
              <a:t>	</a:t>
            </a:r>
          </a:p>
          <a:p>
            <a:pPr marL="342900" lvl="0" indent="-342900">
              <a:buFont typeface="+mj-lt"/>
              <a:buAutoNum type="arabicPeriod"/>
            </a:pPr>
            <a:r>
              <a:rPr lang="en-US" dirty="0" err="1"/>
              <a:t>Mematuhi</a:t>
            </a:r>
            <a:r>
              <a:rPr lang="en-US" dirty="0"/>
              <a:t> </a:t>
            </a:r>
            <a:r>
              <a:rPr lang="en-US" dirty="0" err="1"/>
              <a:t>semua</a:t>
            </a:r>
            <a:r>
              <a:rPr lang="en-US" dirty="0"/>
              <a:t> </a:t>
            </a:r>
            <a:r>
              <a:rPr lang="en-US" dirty="0" err="1"/>
              <a:t>arahan</a:t>
            </a:r>
            <a:r>
              <a:rPr lang="en-US" dirty="0"/>
              <a:t>, </a:t>
            </a:r>
            <a:r>
              <a:rPr lang="en-US" dirty="0" err="1"/>
              <a:t>prosedur</a:t>
            </a:r>
            <a:r>
              <a:rPr lang="en-US" dirty="0"/>
              <a:t> </a:t>
            </a:r>
            <a:r>
              <a:rPr lang="en-US" dirty="0" err="1"/>
              <a:t>dan</a:t>
            </a:r>
            <a:r>
              <a:rPr lang="en-US" dirty="0"/>
              <a:t> </a:t>
            </a:r>
            <a:r>
              <a:rPr lang="en-US" dirty="0" err="1"/>
              <a:t>peraturan</a:t>
            </a:r>
            <a:r>
              <a:rPr lang="en-US" dirty="0"/>
              <a:t> yang </a:t>
            </a:r>
            <a:r>
              <a:rPr lang="en-US" dirty="0" err="1"/>
              <a:t>dikeluarkan</a:t>
            </a:r>
            <a:r>
              <a:rPr lang="en-US" dirty="0"/>
              <a:t> </a:t>
            </a:r>
            <a:r>
              <a:rPr lang="en-US" dirty="0" err="1"/>
              <a:t>oleh</a:t>
            </a:r>
            <a:r>
              <a:rPr lang="en-US" dirty="0"/>
              <a:t> PPS </a:t>
            </a:r>
            <a:r>
              <a:rPr lang="en-US" dirty="0" err="1"/>
              <a:t>atau</a:t>
            </a:r>
            <a:r>
              <a:rPr lang="en-US" dirty="0"/>
              <a:t> PY </a:t>
            </a:r>
            <a:r>
              <a:rPr lang="en-US" dirty="0" err="1"/>
              <a:t>bagi</a:t>
            </a:r>
            <a:r>
              <a:rPr lang="en-US" dirty="0"/>
              <a:t> </a:t>
            </a:r>
            <a:r>
              <a:rPr lang="en-US" dirty="0" err="1"/>
              <a:t>mengawal</a:t>
            </a:r>
            <a:r>
              <a:rPr lang="en-US" dirty="0"/>
              <a:t> </a:t>
            </a:r>
            <a:r>
              <a:rPr lang="en-US" dirty="0" err="1"/>
              <a:t>dedahan</a:t>
            </a:r>
            <a:r>
              <a:rPr lang="en-US" dirty="0"/>
              <a:t> </a:t>
            </a:r>
            <a:r>
              <a:rPr lang="en-US" dirty="0" err="1"/>
              <a:t>sinaran</a:t>
            </a:r>
            <a:r>
              <a:rPr lang="en-US" dirty="0"/>
              <a:t> </a:t>
            </a:r>
            <a:r>
              <a:rPr lang="en-US" dirty="0" err="1"/>
              <a:t>mengion</a:t>
            </a:r>
            <a:r>
              <a:rPr lang="en-US" dirty="0" smtClean="0"/>
              <a:t>.</a:t>
            </a:r>
          </a:p>
          <a:p>
            <a:pPr marL="342900" lvl="0" indent="-342900">
              <a:buFont typeface="+mj-lt"/>
              <a:buAutoNum type="arabicPeriod"/>
            </a:pPr>
            <a:endParaRPr lang="en-US" dirty="0"/>
          </a:p>
          <a:p>
            <a:pPr marL="342900" indent="-342900">
              <a:buFont typeface="+mj-lt"/>
              <a:buAutoNum type="arabicPeriod"/>
            </a:pPr>
            <a:r>
              <a:rPr lang="en-US" dirty="0" err="1" smtClean="0"/>
              <a:t>Mengendalikan</a:t>
            </a:r>
            <a:r>
              <a:rPr lang="en-US" dirty="0" smtClean="0"/>
              <a:t> </a:t>
            </a:r>
            <a:r>
              <a:rPr lang="en-US" dirty="0" err="1"/>
              <a:t>peralatan</a:t>
            </a:r>
            <a:r>
              <a:rPr lang="en-US" dirty="0"/>
              <a:t> </a:t>
            </a:r>
            <a:r>
              <a:rPr lang="en-US" dirty="0" err="1"/>
              <a:t>sinaran</a:t>
            </a:r>
            <a:r>
              <a:rPr lang="en-US" dirty="0"/>
              <a:t> </a:t>
            </a:r>
            <a:r>
              <a:rPr lang="en-US" dirty="0" err="1"/>
              <a:t>mengikut</a:t>
            </a:r>
            <a:r>
              <a:rPr lang="en-US" dirty="0"/>
              <a:t> </a:t>
            </a:r>
            <a:r>
              <a:rPr lang="en-US" dirty="0" err="1"/>
              <a:t>prosedur</a:t>
            </a:r>
            <a:r>
              <a:rPr lang="en-US" dirty="0"/>
              <a:t> yang </a:t>
            </a:r>
            <a:r>
              <a:rPr lang="en-US" dirty="0" err="1"/>
              <a:t>telah</a:t>
            </a:r>
            <a:r>
              <a:rPr lang="en-US" dirty="0"/>
              <a:t> </a:t>
            </a:r>
            <a:r>
              <a:rPr lang="en-US" dirty="0" err="1"/>
              <a:t>ditetapkan</a:t>
            </a:r>
            <a:r>
              <a:rPr lang="en-US" dirty="0"/>
              <a:t> </a:t>
            </a:r>
            <a:r>
              <a:rPr lang="en-US" dirty="0" err="1"/>
              <a:t>oleh</a:t>
            </a:r>
            <a:r>
              <a:rPr lang="en-US" dirty="0"/>
              <a:t> PPS </a:t>
            </a:r>
            <a:r>
              <a:rPr lang="en-US" dirty="0" err="1"/>
              <a:t>atau</a:t>
            </a:r>
            <a:r>
              <a:rPr lang="en-US" dirty="0"/>
              <a:t> PY </a:t>
            </a:r>
            <a:r>
              <a:rPr lang="en-US" dirty="0" err="1"/>
              <a:t>bagi</a:t>
            </a:r>
            <a:r>
              <a:rPr lang="en-US" dirty="0"/>
              <a:t> </a:t>
            </a:r>
            <a:r>
              <a:rPr lang="en-US" dirty="0" err="1"/>
              <a:t>mengelakkan</a:t>
            </a:r>
            <a:r>
              <a:rPr lang="en-US" dirty="0"/>
              <a:t> </a:t>
            </a:r>
            <a:r>
              <a:rPr lang="en-US" dirty="0" err="1"/>
              <a:t>sebarang</a:t>
            </a:r>
            <a:r>
              <a:rPr lang="en-US" dirty="0"/>
              <a:t> </a:t>
            </a:r>
            <a:r>
              <a:rPr lang="en-US" dirty="0" err="1"/>
              <a:t>dedahan</a:t>
            </a:r>
            <a:r>
              <a:rPr lang="en-US" dirty="0"/>
              <a:t> </a:t>
            </a:r>
            <a:r>
              <a:rPr lang="en-US" dirty="0" err="1"/>
              <a:t>tak</a:t>
            </a:r>
            <a:r>
              <a:rPr lang="en-US" dirty="0"/>
              <a:t> </a:t>
            </a:r>
            <a:r>
              <a:rPr lang="en-US" dirty="0" err="1"/>
              <a:t>perlu</a:t>
            </a:r>
            <a:r>
              <a:rPr lang="en-US" dirty="0"/>
              <a:t> </a:t>
            </a:r>
            <a:r>
              <a:rPr lang="en-US" dirty="0" err="1"/>
              <a:t>kepada</a:t>
            </a:r>
            <a:r>
              <a:rPr lang="en-US" dirty="0"/>
              <a:t> </a:t>
            </a:r>
            <a:r>
              <a:rPr lang="en-US" dirty="0" err="1"/>
              <a:t>dirinya</a:t>
            </a:r>
            <a:r>
              <a:rPr lang="en-US" dirty="0"/>
              <a:t> </a:t>
            </a:r>
            <a:r>
              <a:rPr lang="en-US" dirty="0" err="1"/>
              <a:t>atau</a:t>
            </a:r>
            <a:r>
              <a:rPr lang="en-US" dirty="0"/>
              <a:t> </a:t>
            </a:r>
            <a:r>
              <a:rPr lang="en-US" dirty="0" err="1"/>
              <a:t>kepada</a:t>
            </a:r>
            <a:r>
              <a:rPr lang="en-US" dirty="0"/>
              <a:t> </a:t>
            </a:r>
            <a:r>
              <a:rPr lang="en-US" dirty="0" err="1"/>
              <a:t>rakan-rakan</a:t>
            </a:r>
            <a:r>
              <a:rPr lang="en-US" dirty="0"/>
              <a:t> </a:t>
            </a:r>
            <a:r>
              <a:rPr lang="en-US" dirty="0" err="1"/>
              <a:t>sejawatnya</a:t>
            </a:r>
            <a:r>
              <a:rPr lang="en-US" dirty="0" smtClean="0"/>
              <a:t>.</a:t>
            </a:r>
          </a:p>
          <a:p>
            <a:pPr marL="342900" indent="-342900">
              <a:buFont typeface="+mj-lt"/>
              <a:buAutoNum type="arabicPeriod"/>
            </a:pPr>
            <a:endParaRPr lang="en-US" dirty="0"/>
          </a:p>
          <a:p>
            <a:pPr marL="342900" indent="-342900">
              <a:buFont typeface="+mj-lt"/>
              <a:buAutoNum type="arabicPeriod"/>
            </a:pPr>
            <a:r>
              <a:rPr lang="en-US" dirty="0" err="1" smtClean="0"/>
              <a:t>Menggunakan</a:t>
            </a:r>
            <a:r>
              <a:rPr lang="en-US" dirty="0" smtClean="0"/>
              <a:t> </a:t>
            </a:r>
            <a:r>
              <a:rPr lang="en-US" dirty="0" err="1"/>
              <a:t>alat</a:t>
            </a:r>
            <a:r>
              <a:rPr lang="en-US" dirty="0"/>
              <a:t> </a:t>
            </a:r>
            <a:r>
              <a:rPr lang="en-US" dirty="0" err="1"/>
              <a:t>pengawasan</a:t>
            </a:r>
            <a:r>
              <a:rPr lang="en-US" dirty="0"/>
              <a:t> </a:t>
            </a:r>
            <a:r>
              <a:rPr lang="en-US" dirty="0" err="1"/>
              <a:t>personel</a:t>
            </a:r>
            <a:r>
              <a:rPr lang="en-US" dirty="0"/>
              <a:t> </a:t>
            </a:r>
            <a:r>
              <a:rPr lang="en-US" dirty="0" err="1"/>
              <a:t>dan</a:t>
            </a:r>
            <a:r>
              <a:rPr lang="en-US" dirty="0"/>
              <a:t> </a:t>
            </a:r>
            <a:r>
              <a:rPr lang="en-US" dirty="0" err="1"/>
              <a:t>apa-apa</a:t>
            </a:r>
            <a:r>
              <a:rPr lang="en-US" dirty="0"/>
              <a:t> </a:t>
            </a:r>
            <a:r>
              <a:rPr lang="en-US" dirty="0" err="1"/>
              <a:t>kelengkapan</a:t>
            </a:r>
            <a:r>
              <a:rPr lang="en-US" dirty="0"/>
              <a:t> </a:t>
            </a:r>
            <a:r>
              <a:rPr lang="en-US" dirty="0" err="1"/>
              <a:t>peranti</a:t>
            </a:r>
            <a:r>
              <a:rPr lang="en-US" dirty="0"/>
              <a:t> </a:t>
            </a:r>
            <a:r>
              <a:rPr lang="en-US" dirty="0" err="1"/>
              <a:t>sebagaimana</a:t>
            </a:r>
            <a:r>
              <a:rPr lang="en-US" dirty="0"/>
              <a:t> yang </a:t>
            </a:r>
            <a:r>
              <a:rPr lang="en-US" dirty="0" err="1"/>
              <a:t>disediakan</a:t>
            </a:r>
            <a:r>
              <a:rPr lang="en-US" dirty="0"/>
              <a:t> </a:t>
            </a:r>
            <a:r>
              <a:rPr lang="en-US" dirty="0" err="1"/>
              <a:t>dan</a:t>
            </a:r>
            <a:r>
              <a:rPr lang="en-US" dirty="0"/>
              <a:t> </a:t>
            </a:r>
            <a:r>
              <a:rPr lang="en-US" dirty="0" err="1"/>
              <a:t>diarahkan</a:t>
            </a:r>
            <a:r>
              <a:rPr lang="en-US" dirty="0"/>
              <a:t> </a:t>
            </a:r>
            <a:r>
              <a:rPr lang="en-US" dirty="0" err="1"/>
              <a:t>oleh</a:t>
            </a:r>
            <a:r>
              <a:rPr lang="en-US" dirty="0"/>
              <a:t> </a:t>
            </a:r>
            <a:r>
              <a:rPr lang="en-US" dirty="0" err="1"/>
              <a:t>pemegang</a:t>
            </a:r>
            <a:r>
              <a:rPr lang="en-US" dirty="0"/>
              <a:t> </a:t>
            </a:r>
            <a:r>
              <a:rPr lang="en-US" dirty="0" err="1"/>
              <a:t>lesen</a:t>
            </a:r>
            <a:r>
              <a:rPr lang="en-US" dirty="0"/>
              <a:t>, </a:t>
            </a:r>
            <a:r>
              <a:rPr lang="en-US" dirty="0" err="1"/>
              <a:t>untuk</a:t>
            </a:r>
            <a:r>
              <a:rPr lang="en-US" dirty="0"/>
              <a:t> </a:t>
            </a:r>
            <a:r>
              <a:rPr lang="en-US" dirty="0" err="1"/>
              <a:t>menghadkan</a:t>
            </a:r>
            <a:r>
              <a:rPr lang="en-US" dirty="0"/>
              <a:t> </a:t>
            </a:r>
            <a:r>
              <a:rPr lang="en-US" dirty="0" err="1"/>
              <a:t>apa-apa</a:t>
            </a:r>
            <a:r>
              <a:rPr lang="en-US" dirty="0"/>
              <a:t> </a:t>
            </a:r>
            <a:r>
              <a:rPr lang="en-US" dirty="0" err="1"/>
              <a:t>kemungkinan</a:t>
            </a:r>
            <a:r>
              <a:rPr lang="en-US" dirty="0"/>
              <a:t> </a:t>
            </a:r>
            <a:r>
              <a:rPr lang="en-US" dirty="0" err="1"/>
              <a:t>dedahan</a:t>
            </a:r>
            <a:r>
              <a:rPr lang="en-US" dirty="0" smtClean="0"/>
              <a:t>.</a:t>
            </a:r>
          </a:p>
          <a:p>
            <a:pPr marL="342900" indent="-342900">
              <a:buFont typeface="+mj-lt"/>
              <a:buAutoNum type="arabicPeriod"/>
            </a:pPr>
            <a:endParaRPr lang="en-US" dirty="0"/>
          </a:p>
          <a:p>
            <a:pPr marL="342900" lvl="0" indent="-342900">
              <a:buFont typeface="+mj-lt"/>
              <a:buAutoNum type="arabicPeriod"/>
            </a:pPr>
            <a:r>
              <a:rPr lang="en-US" dirty="0" err="1"/>
              <a:t>Melaporkan</a:t>
            </a:r>
            <a:r>
              <a:rPr lang="en-US" dirty="0"/>
              <a:t> </a:t>
            </a:r>
            <a:r>
              <a:rPr lang="en-US" dirty="0" err="1"/>
              <a:t>serta</a:t>
            </a:r>
            <a:r>
              <a:rPr lang="en-US" dirty="0"/>
              <a:t> </a:t>
            </a:r>
            <a:r>
              <a:rPr lang="en-US" dirty="0" err="1"/>
              <a:t>merta</a:t>
            </a:r>
            <a:r>
              <a:rPr lang="en-US" dirty="0"/>
              <a:t> </a:t>
            </a:r>
            <a:r>
              <a:rPr lang="en-US" dirty="0" err="1"/>
              <a:t>kepada</a:t>
            </a:r>
            <a:r>
              <a:rPr lang="en-US" dirty="0"/>
              <a:t> PPS </a:t>
            </a:r>
            <a:r>
              <a:rPr lang="en-US" dirty="0" err="1"/>
              <a:t>atau</a:t>
            </a:r>
            <a:r>
              <a:rPr lang="en-US" dirty="0"/>
              <a:t> PY </a:t>
            </a:r>
            <a:r>
              <a:rPr lang="en-US" dirty="0" err="1"/>
              <a:t>sekiranya</a:t>
            </a:r>
            <a:r>
              <a:rPr lang="en-US" dirty="0"/>
              <a:t> </a:t>
            </a:r>
            <a:r>
              <a:rPr lang="en-US" dirty="0" err="1"/>
              <a:t>kerosakan</a:t>
            </a:r>
            <a:r>
              <a:rPr lang="en-US" dirty="0"/>
              <a:t> </a:t>
            </a:r>
            <a:r>
              <a:rPr lang="en-US" dirty="0" err="1"/>
              <a:t>atau</a:t>
            </a:r>
            <a:r>
              <a:rPr lang="en-US" dirty="0"/>
              <a:t> </a:t>
            </a:r>
            <a:r>
              <a:rPr lang="en-US" dirty="0" err="1"/>
              <a:t>kehilangan</a:t>
            </a:r>
            <a:r>
              <a:rPr lang="en-US" dirty="0"/>
              <a:t> </a:t>
            </a:r>
            <a:r>
              <a:rPr lang="en-US" dirty="0" err="1"/>
              <a:t>sebarang</a:t>
            </a:r>
            <a:r>
              <a:rPr lang="en-US" dirty="0"/>
              <a:t> </a:t>
            </a:r>
            <a:r>
              <a:rPr lang="en-US" dirty="0" err="1"/>
              <a:t>kelengkapan</a:t>
            </a:r>
            <a:r>
              <a:rPr lang="en-US" dirty="0"/>
              <a:t> </a:t>
            </a:r>
            <a:r>
              <a:rPr lang="en-US" dirty="0" err="1"/>
              <a:t>perlindungan</a:t>
            </a:r>
            <a:r>
              <a:rPr lang="en-US" dirty="0"/>
              <a:t> </a:t>
            </a:r>
            <a:r>
              <a:rPr lang="en-US" dirty="0" err="1"/>
              <a:t>sinaran</a:t>
            </a:r>
            <a:r>
              <a:rPr lang="en-US" dirty="0"/>
              <a:t> </a:t>
            </a:r>
            <a:r>
              <a:rPr lang="en-US" dirty="0" err="1"/>
              <a:t>seperti</a:t>
            </a:r>
            <a:r>
              <a:rPr lang="en-US" dirty="0"/>
              <a:t> </a:t>
            </a:r>
            <a:r>
              <a:rPr lang="en-US" dirty="0" err="1"/>
              <a:t>lencana</a:t>
            </a:r>
            <a:r>
              <a:rPr lang="en-US" dirty="0"/>
              <a:t> </a:t>
            </a:r>
            <a:r>
              <a:rPr lang="en-US" dirty="0" err="1"/>
              <a:t>filem</a:t>
            </a:r>
            <a:r>
              <a:rPr lang="en-US" dirty="0"/>
              <a:t>, </a:t>
            </a:r>
            <a:r>
              <a:rPr lang="en-US" dirty="0" err="1"/>
              <a:t>alat</a:t>
            </a:r>
            <a:r>
              <a:rPr lang="en-US" dirty="0"/>
              <a:t> </a:t>
            </a:r>
            <a:r>
              <a:rPr lang="en-US" dirty="0" err="1"/>
              <a:t>pengesan</a:t>
            </a:r>
            <a:r>
              <a:rPr lang="en-US" dirty="0"/>
              <a:t> </a:t>
            </a:r>
            <a:r>
              <a:rPr lang="en-US" dirty="0" err="1"/>
              <a:t>sinaran</a:t>
            </a:r>
            <a:r>
              <a:rPr lang="en-US" dirty="0"/>
              <a:t> </a:t>
            </a:r>
            <a:r>
              <a:rPr lang="en-US" dirty="0" err="1"/>
              <a:t>dan</a:t>
            </a:r>
            <a:r>
              <a:rPr lang="en-US" dirty="0"/>
              <a:t> </a:t>
            </a:r>
            <a:r>
              <a:rPr lang="en-US" dirty="0" err="1"/>
              <a:t>sebagainya</a:t>
            </a:r>
            <a:r>
              <a:rPr lang="en-US" dirty="0"/>
              <a:t>.</a:t>
            </a:r>
          </a:p>
          <a:p>
            <a:pPr marL="342900" indent="-342900">
              <a:buFont typeface="+mj-lt"/>
              <a:buAutoNum type="arabicPeriod"/>
            </a:pPr>
            <a:endParaRPr lang="en-US" dirty="0"/>
          </a:p>
          <a:p>
            <a:pPr marL="342900" lvl="0" indent="-342900">
              <a:buFont typeface="+mj-lt"/>
              <a:buAutoNum type="arabicPeriod"/>
            </a:pPr>
            <a:r>
              <a:rPr lang="en-US" dirty="0" err="1"/>
              <a:t>Tidak</a:t>
            </a:r>
            <a:r>
              <a:rPr lang="en-US" dirty="0"/>
              <a:t> </a:t>
            </a:r>
            <a:r>
              <a:rPr lang="en-US" dirty="0" err="1"/>
              <a:t>mengganggu</a:t>
            </a:r>
            <a:r>
              <a:rPr lang="en-US" dirty="0"/>
              <a:t>, </a:t>
            </a:r>
            <a:r>
              <a:rPr lang="en-US" dirty="0" err="1"/>
              <a:t>memindah</a:t>
            </a:r>
            <a:r>
              <a:rPr lang="en-US" dirty="0"/>
              <a:t>, </a:t>
            </a:r>
            <a:r>
              <a:rPr lang="en-US" dirty="0" err="1"/>
              <a:t>mengubah</a:t>
            </a:r>
            <a:r>
              <a:rPr lang="en-US" dirty="0"/>
              <a:t> </a:t>
            </a:r>
            <a:r>
              <a:rPr lang="en-US" dirty="0" err="1"/>
              <a:t>atau</a:t>
            </a:r>
            <a:r>
              <a:rPr lang="en-US" dirty="0"/>
              <a:t> </a:t>
            </a:r>
            <a:r>
              <a:rPr lang="en-US" dirty="0" err="1"/>
              <a:t>mengalih</a:t>
            </a:r>
            <a:r>
              <a:rPr lang="en-US" dirty="0"/>
              <a:t> </a:t>
            </a:r>
            <a:r>
              <a:rPr lang="en-US" dirty="0" err="1"/>
              <a:t>apa-apa</a:t>
            </a:r>
            <a:r>
              <a:rPr lang="en-US" dirty="0"/>
              <a:t> </a:t>
            </a:r>
            <a:r>
              <a:rPr lang="en-US" dirty="0" err="1"/>
              <a:t>peranti</a:t>
            </a:r>
            <a:r>
              <a:rPr lang="en-US" dirty="0"/>
              <a:t> </a:t>
            </a:r>
            <a:r>
              <a:rPr lang="en-US" dirty="0" err="1"/>
              <a:t>keselamatan</a:t>
            </a:r>
            <a:r>
              <a:rPr lang="en-US" dirty="0"/>
              <a:t> </a:t>
            </a:r>
            <a:r>
              <a:rPr lang="en-US" dirty="0" err="1"/>
              <a:t>atau</a:t>
            </a:r>
            <a:r>
              <a:rPr lang="en-US" dirty="0"/>
              <a:t> </a:t>
            </a:r>
            <a:r>
              <a:rPr lang="en-US" dirty="0" err="1"/>
              <a:t>kelengkapan</a:t>
            </a:r>
            <a:r>
              <a:rPr lang="en-US" dirty="0"/>
              <a:t> lain yang </a:t>
            </a:r>
            <a:r>
              <a:rPr lang="en-US" dirty="0" err="1"/>
              <a:t>diberikan</a:t>
            </a:r>
            <a:r>
              <a:rPr lang="en-US" dirty="0"/>
              <a:t> </a:t>
            </a:r>
            <a:r>
              <a:rPr lang="en-US" dirty="0" err="1"/>
              <a:t>untuk</a:t>
            </a:r>
            <a:r>
              <a:rPr lang="en-US" dirty="0"/>
              <a:t> </a:t>
            </a:r>
            <a:r>
              <a:rPr lang="en-US" dirty="0" err="1"/>
              <a:t>perlindungan</a:t>
            </a:r>
            <a:r>
              <a:rPr lang="en-US" dirty="0"/>
              <a:t> </a:t>
            </a:r>
            <a:r>
              <a:rPr lang="en-US" dirty="0" err="1"/>
              <a:t>dirinya</a:t>
            </a:r>
            <a:r>
              <a:rPr lang="en-US" dirty="0"/>
              <a:t> </a:t>
            </a:r>
            <a:r>
              <a:rPr lang="en-US" dirty="0" err="1"/>
              <a:t>atau</a:t>
            </a:r>
            <a:r>
              <a:rPr lang="en-US" dirty="0"/>
              <a:t> </a:t>
            </a:r>
            <a:r>
              <a:rPr lang="en-US" dirty="0" err="1"/>
              <a:t>perlindungan</a:t>
            </a:r>
            <a:r>
              <a:rPr lang="en-US" dirty="0"/>
              <a:t> orang lain, </a:t>
            </a:r>
            <a:r>
              <a:rPr lang="en-US" dirty="0" err="1"/>
              <a:t>melainkan</a:t>
            </a:r>
            <a:r>
              <a:rPr lang="en-US" dirty="0"/>
              <a:t> </a:t>
            </a:r>
            <a:r>
              <a:rPr lang="en-US" dirty="0" err="1"/>
              <a:t>jika</a:t>
            </a:r>
            <a:r>
              <a:rPr lang="en-US" dirty="0"/>
              <a:t> </a:t>
            </a:r>
            <a:r>
              <a:rPr lang="en-US" dirty="0" err="1"/>
              <a:t>diberikan</a:t>
            </a:r>
            <a:r>
              <a:rPr lang="en-US" dirty="0"/>
              <a:t> </a:t>
            </a:r>
            <a:r>
              <a:rPr lang="en-US" dirty="0" err="1"/>
              <a:t>kuasa</a:t>
            </a:r>
            <a:r>
              <a:rPr lang="en-US" dirty="0"/>
              <a:t> </a:t>
            </a:r>
            <a:r>
              <a:rPr lang="en-US" dirty="0" err="1"/>
              <a:t>untuk</a:t>
            </a:r>
            <a:r>
              <a:rPr lang="en-US" dirty="0"/>
              <a:t> </a:t>
            </a:r>
            <a:r>
              <a:rPr lang="en-US" dirty="0" err="1"/>
              <a:t>berbuat</a:t>
            </a:r>
            <a:r>
              <a:rPr lang="en-US" dirty="0"/>
              <a:t> </a:t>
            </a:r>
            <a:r>
              <a:rPr lang="en-US" dirty="0" err="1"/>
              <a:t>demikian</a:t>
            </a:r>
            <a:r>
              <a:rPr lang="en-US" dirty="0"/>
              <a:t>.</a:t>
            </a:r>
          </a:p>
          <a:p>
            <a:pPr marL="342900" indent="-342900">
              <a:buFont typeface="+mj-lt"/>
              <a:buAutoNum type="arabicPeriod"/>
            </a:pPr>
            <a:endParaRPr lang="en-US" dirty="0"/>
          </a:p>
          <a:p>
            <a:pPr marL="342900" lvl="0" indent="-342900">
              <a:buFont typeface="+mj-lt"/>
              <a:buAutoNum type="arabicPeriod"/>
            </a:pPr>
            <a:r>
              <a:rPr lang="en-US" dirty="0" err="1"/>
              <a:t>Memeriksa</a:t>
            </a:r>
            <a:r>
              <a:rPr lang="en-US" dirty="0"/>
              <a:t> </a:t>
            </a:r>
            <a:r>
              <a:rPr lang="en-US" dirty="0" err="1"/>
              <a:t>bekas</a:t>
            </a:r>
            <a:r>
              <a:rPr lang="en-US" dirty="0"/>
              <a:t> </a:t>
            </a:r>
            <a:r>
              <a:rPr lang="en-US" dirty="0" err="1"/>
              <a:t>dedahan</a:t>
            </a:r>
            <a:r>
              <a:rPr lang="en-US" dirty="0"/>
              <a:t> </a:t>
            </a:r>
            <a:r>
              <a:rPr lang="en-US" dirty="0" err="1"/>
              <a:t>dengan</a:t>
            </a:r>
            <a:r>
              <a:rPr lang="en-US" dirty="0"/>
              <a:t> </a:t>
            </a:r>
            <a:r>
              <a:rPr lang="en-US" dirty="0" err="1"/>
              <a:t>alat</a:t>
            </a:r>
            <a:r>
              <a:rPr lang="en-US" dirty="0"/>
              <a:t> </a:t>
            </a:r>
            <a:r>
              <a:rPr lang="en-US" dirty="0" err="1"/>
              <a:t>pengesan</a:t>
            </a:r>
            <a:r>
              <a:rPr lang="en-US" dirty="0"/>
              <a:t> </a:t>
            </a:r>
            <a:r>
              <a:rPr lang="en-US" dirty="0" err="1"/>
              <a:t>sinaran</a:t>
            </a:r>
            <a:r>
              <a:rPr lang="en-US" dirty="0"/>
              <a:t> </a:t>
            </a:r>
            <a:r>
              <a:rPr lang="en-US" dirty="0" err="1"/>
              <a:t>sebelum</a:t>
            </a:r>
            <a:r>
              <a:rPr lang="en-US" dirty="0"/>
              <a:t> </a:t>
            </a:r>
            <a:r>
              <a:rPr lang="en-US" dirty="0" err="1"/>
              <a:t>ia</a:t>
            </a:r>
            <a:r>
              <a:rPr lang="en-US" dirty="0"/>
              <a:t> </a:t>
            </a:r>
            <a:r>
              <a:rPr lang="en-US" dirty="0" err="1"/>
              <a:t>dipindah</a:t>
            </a:r>
            <a:r>
              <a:rPr lang="en-US" dirty="0"/>
              <a:t> </a:t>
            </a:r>
            <a:r>
              <a:rPr lang="en-US" dirty="0" err="1"/>
              <a:t>atau</a:t>
            </a:r>
            <a:r>
              <a:rPr lang="en-US" dirty="0"/>
              <a:t> </a:t>
            </a:r>
            <a:r>
              <a:rPr lang="en-US" dirty="0" err="1"/>
              <a:t>digunakan</a:t>
            </a:r>
            <a:r>
              <a:rPr lang="en-US" dirty="0"/>
              <a:t> </a:t>
            </a:r>
            <a:r>
              <a:rPr lang="en-US" dirty="0" err="1"/>
              <a:t>untuk</a:t>
            </a:r>
            <a:r>
              <a:rPr lang="en-US" dirty="0"/>
              <a:t> </a:t>
            </a:r>
            <a:r>
              <a:rPr lang="en-US" dirty="0" err="1"/>
              <a:t>memastikan</a:t>
            </a:r>
            <a:r>
              <a:rPr lang="en-US" dirty="0"/>
              <a:t> </a:t>
            </a:r>
            <a:r>
              <a:rPr lang="en-US" dirty="0" err="1"/>
              <a:t>punca</a:t>
            </a:r>
            <a:r>
              <a:rPr lang="en-US" dirty="0"/>
              <a:t> </a:t>
            </a:r>
            <a:r>
              <a:rPr lang="en-US" dirty="0" err="1"/>
              <a:t>sinaran</a:t>
            </a:r>
            <a:r>
              <a:rPr lang="en-US" dirty="0"/>
              <a:t> </a:t>
            </a:r>
            <a:r>
              <a:rPr lang="en-US" dirty="0" err="1"/>
              <a:t>dalam</a:t>
            </a:r>
            <a:r>
              <a:rPr lang="en-US" dirty="0"/>
              <a:t> </a:t>
            </a:r>
            <a:r>
              <a:rPr lang="en-US" dirty="0" err="1"/>
              <a:t>kedudukan</a:t>
            </a:r>
            <a:r>
              <a:rPr lang="en-US" dirty="0"/>
              <a:t> yang </a:t>
            </a:r>
            <a:r>
              <a:rPr lang="en-US" dirty="0" err="1"/>
              <a:t>selamat</a:t>
            </a:r>
            <a:r>
              <a:rPr lang="en-US" dirty="0"/>
              <a:t> </a:t>
            </a:r>
            <a:r>
              <a:rPr lang="en-US" dirty="0" err="1"/>
              <a:t>dan</a:t>
            </a:r>
            <a:r>
              <a:rPr lang="en-US" dirty="0"/>
              <a:t> </a:t>
            </a:r>
            <a:r>
              <a:rPr lang="en-US" dirty="0" err="1"/>
              <a:t>berperisai</a:t>
            </a:r>
            <a:r>
              <a:rPr lang="en-US" dirty="0"/>
              <a:t>.</a:t>
            </a:r>
          </a:p>
          <a:p>
            <a:pPr lvl="0"/>
            <a:r>
              <a:rPr lang="en-US" dirty="0" smtClean="0"/>
              <a:t>   </a:t>
            </a:r>
            <a:endParaRPr lang="en-US" dirty="0"/>
          </a:p>
        </p:txBody>
      </p:sp>
      <p:sp>
        <p:nvSpPr>
          <p:cNvPr id="13" name="TextBox 12"/>
          <p:cNvSpPr txBox="1"/>
          <p:nvPr/>
        </p:nvSpPr>
        <p:spPr>
          <a:xfrm>
            <a:off x="325965" y="143912"/>
            <a:ext cx="9790116"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a:t>
            </a:r>
            <a:r>
              <a:rPr lang="en-US" sz="2600" b="1" dirty="0" smtClean="0"/>
              <a:t>2 </a:t>
            </a:r>
            <a:r>
              <a:rPr lang="en-US" sz="2600" b="1" dirty="0"/>
              <a:t>: </a:t>
            </a:r>
            <a:r>
              <a:rPr lang="en-US" sz="2600" b="1" dirty="0" err="1"/>
              <a:t>Tanggungjawab</a:t>
            </a:r>
            <a:r>
              <a:rPr lang="en-US" sz="2600" b="1" dirty="0"/>
              <a:t> </a:t>
            </a:r>
            <a:r>
              <a:rPr lang="en-US" sz="2600" b="1" dirty="0" err="1" smtClean="0"/>
              <a:t>Pemegang</a:t>
            </a:r>
            <a:r>
              <a:rPr lang="en-US" sz="2600" b="1" dirty="0" smtClean="0"/>
              <a:t> </a:t>
            </a:r>
            <a:r>
              <a:rPr lang="en-US" sz="2600" b="1" dirty="0" err="1" smtClean="0"/>
              <a:t>Lesen</a:t>
            </a:r>
            <a:r>
              <a:rPr lang="en-US" sz="2600" b="1" dirty="0" smtClean="0"/>
              <a:t>, OBTL</a:t>
            </a:r>
            <a:r>
              <a:rPr lang="en-US" sz="2600" b="1" dirty="0"/>
              <a:t>, PPS, </a:t>
            </a:r>
            <a:r>
              <a:rPr lang="en-US" sz="2600" b="1" dirty="0" smtClean="0"/>
              <a:t>PY</a:t>
            </a:r>
            <a:r>
              <a:rPr lang="en-US" sz="2600" b="1" dirty="0"/>
              <a:t>, </a:t>
            </a:r>
            <a:r>
              <a:rPr lang="en-US" sz="2600" b="1" dirty="0" err="1"/>
              <a:t>dan</a:t>
            </a:r>
            <a:r>
              <a:rPr lang="en-US" sz="2600" b="1" dirty="0"/>
              <a:t> PS</a:t>
            </a:r>
          </a:p>
        </p:txBody>
      </p:sp>
    </p:spTree>
    <p:extLst>
      <p:ext uri="{BB962C8B-B14F-4D97-AF65-F5344CB8AC3E}">
        <p14:creationId xmlns:p14="http://schemas.microsoft.com/office/powerpoint/2010/main" val="28742711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11</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8" name="TextBox 17"/>
          <p:cNvSpPr txBox="1"/>
          <p:nvPr/>
        </p:nvSpPr>
        <p:spPr>
          <a:xfrm>
            <a:off x="325964" y="855684"/>
            <a:ext cx="11866036" cy="2585323"/>
          </a:xfrm>
          <a:prstGeom prst="rect">
            <a:avLst/>
          </a:prstGeom>
          <a:noFill/>
        </p:spPr>
        <p:txBody>
          <a:bodyPr wrap="square" rtlCol="0">
            <a:spAutoFit/>
          </a:bodyPr>
          <a:lstStyle/>
          <a:p>
            <a:r>
              <a:rPr lang="en-US" b="1" u="sng" dirty="0" smtClean="0"/>
              <a:t>E. </a:t>
            </a:r>
            <a:r>
              <a:rPr lang="en-US" b="1" u="sng" dirty="0" err="1" smtClean="0"/>
              <a:t>Tangungjawab</a:t>
            </a:r>
            <a:r>
              <a:rPr lang="en-US" b="1" u="sng" dirty="0" smtClean="0"/>
              <a:t> </a:t>
            </a:r>
            <a:r>
              <a:rPr lang="en-US" b="1" u="sng" dirty="0" err="1"/>
              <a:t>Pengendali</a:t>
            </a:r>
            <a:r>
              <a:rPr lang="en-US" b="1" u="sng" dirty="0"/>
              <a:t> (</a:t>
            </a:r>
            <a:r>
              <a:rPr lang="en-US" b="1" u="sng" dirty="0" err="1"/>
              <a:t>Tolok</a:t>
            </a:r>
            <a:r>
              <a:rPr lang="en-US" b="1" u="sng" dirty="0"/>
              <a:t>)</a:t>
            </a:r>
            <a:endParaRPr lang="en-US" dirty="0"/>
          </a:p>
          <a:p>
            <a:r>
              <a:rPr lang="en-US" dirty="0"/>
              <a:t>	</a:t>
            </a:r>
          </a:p>
          <a:p>
            <a:pPr marL="342900" lvl="0" indent="-342900">
              <a:buAutoNum type="arabicPeriod" startAt="7"/>
            </a:pPr>
            <a:r>
              <a:rPr lang="en-US" dirty="0" err="1" smtClean="0"/>
              <a:t>Melaporkan</a:t>
            </a:r>
            <a:r>
              <a:rPr lang="en-US" dirty="0" smtClean="0"/>
              <a:t> </a:t>
            </a:r>
            <a:r>
              <a:rPr lang="en-US" dirty="0" err="1"/>
              <a:t>serta</a:t>
            </a:r>
            <a:r>
              <a:rPr lang="en-US" dirty="0"/>
              <a:t> </a:t>
            </a:r>
            <a:r>
              <a:rPr lang="en-US" dirty="0" err="1"/>
              <a:t>merta</a:t>
            </a:r>
            <a:r>
              <a:rPr lang="en-US" dirty="0"/>
              <a:t> </a:t>
            </a:r>
            <a:r>
              <a:rPr lang="en-US" dirty="0" err="1"/>
              <a:t>semua</a:t>
            </a:r>
            <a:r>
              <a:rPr lang="en-US" dirty="0"/>
              <a:t> </a:t>
            </a:r>
            <a:r>
              <a:rPr lang="en-US" dirty="0" err="1"/>
              <a:t>kejadian</a:t>
            </a:r>
            <a:r>
              <a:rPr lang="en-US" dirty="0"/>
              <a:t> </a:t>
            </a:r>
            <a:r>
              <a:rPr lang="en-US" dirty="0" err="1"/>
              <a:t>dedahan</a:t>
            </a:r>
            <a:r>
              <a:rPr lang="en-US" dirty="0"/>
              <a:t> </a:t>
            </a:r>
            <a:r>
              <a:rPr lang="en-US" dirty="0" err="1"/>
              <a:t>sinaran</a:t>
            </a:r>
            <a:r>
              <a:rPr lang="en-US" dirty="0"/>
              <a:t> </a:t>
            </a:r>
            <a:r>
              <a:rPr lang="en-US" dirty="0" err="1"/>
              <a:t>tak</a:t>
            </a:r>
            <a:r>
              <a:rPr lang="en-US" dirty="0"/>
              <a:t> </a:t>
            </a:r>
            <a:r>
              <a:rPr lang="en-US" dirty="0" err="1"/>
              <a:t>sengaja</a:t>
            </a:r>
            <a:r>
              <a:rPr lang="en-US" dirty="0"/>
              <a:t> </a:t>
            </a:r>
            <a:r>
              <a:rPr lang="en-US" dirty="0" err="1"/>
              <a:t>kepada</a:t>
            </a:r>
            <a:r>
              <a:rPr lang="en-US" dirty="0"/>
              <a:t> PPS </a:t>
            </a:r>
            <a:r>
              <a:rPr lang="en-US" dirty="0" err="1"/>
              <a:t>atau</a:t>
            </a:r>
            <a:r>
              <a:rPr lang="en-US" dirty="0"/>
              <a:t> PY</a:t>
            </a:r>
            <a:r>
              <a:rPr lang="en-US" dirty="0" smtClean="0"/>
              <a:t>.</a:t>
            </a:r>
          </a:p>
          <a:p>
            <a:pPr marL="342900" lvl="0" indent="-342900">
              <a:buAutoNum type="arabicPeriod" startAt="7"/>
            </a:pPr>
            <a:endParaRPr lang="en-US" dirty="0" smtClean="0"/>
          </a:p>
          <a:p>
            <a:pPr marL="342900" lvl="0" indent="-342900">
              <a:buAutoNum type="arabicPeriod" startAt="7"/>
            </a:pPr>
            <a:r>
              <a:rPr lang="en-US" dirty="0" err="1" smtClean="0"/>
              <a:t>Dalam</a:t>
            </a:r>
            <a:r>
              <a:rPr lang="en-US" dirty="0" smtClean="0"/>
              <a:t> </a:t>
            </a:r>
            <a:r>
              <a:rPr lang="en-US" dirty="0" err="1"/>
              <a:t>keadaan</a:t>
            </a:r>
            <a:r>
              <a:rPr lang="en-US" dirty="0"/>
              <a:t> </a:t>
            </a:r>
            <a:r>
              <a:rPr lang="en-US" dirty="0" err="1"/>
              <a:t>luar</a:t>
            </a:r>
            <a:r>
              <a:rPr lang="en-US" dirty="0"/>
              <a:t> </a:t>
            </a:r>
            <a:r>
              <a:rPr lang="en-US" dirty="0" err="1"/>
              <a:t>biasa</a:t>
            </a:r>
            <a:r>
              <a:rPr lang="en-US" dirty="0"/>
              <a:t>, </a:t>
            </a:r>
            <a:r>
              <a:rPr lang="en-US" dirty="0" err="1"/>
              <a:t>pengendali</a:t>
            </a:r>
            <a:r>
              <a:rPr lang="en-US" dirty="0"/>
              <a:t> (</a:t>
            </a:r>
            <a:r>
              <a:rPr lang="en-US" dirty="0" err="1"/>
              <a:t>tolok</a:t>
            </a:r>
            <a:r>
              <a:rPr lang="en-US" dirty="0"/>
              <a:t>) </a:t>
            </a:r>
            <a:r>
              <a:rPr lang="en-US" dirty="0" err="1"/>
              <a:t>akan</a:t>
            </a:r>
            <a:r>
              <a:rPr lang="en-US" dirty="0"/>
              <a:t> </a:t>
            </a:r>
            <a:r>
              <a:rPr lang="en-US" dirty="0" err="1"/>
              <a:t>mengambil</a:t>
            </a:r>
            <a:r>
              <a:rPr lang="en-US" dirty="0"/>
              <a:t> </a:t>
            </a:r>
            <a:r>
              <a:rPr lang="en-US" dirty="0" err="1"/>
              <a:t>langkah-langkah</a:t>
            </a:r>
            <a:r>
              <a:rPr lang="en-US" dirty="0"/>
              <a:t> </a:t>
            </a:r>
            <a:r>
              <a:rPr lang="en-US" dirty="0" err="1"/>
              <a:t>perlu</a:t>
            </a:r>
            <a:r>
              <a:rPr lang="en-US" dirty="0"/>
              <a:t> </a:t>
            </a:r>
            <a:r>
              <a:rPr lang="en-US" dirty="0" err="1"/>
              <a:t>mengikut</a:t>
            </a:r>
            <a:r>
              <a:rPr lang="en-US" dirty="0"/>
              <a:t> </a:t>
            </a:r>
            <a:r>
              <a:rPr lang="en-US" dirty="0" err="1"/>
              <a:t>prosedur</a:t>
            </a:r>
            <a:r>
              <a:rPr lang="en-US" dirty="0"/>
              <a:t> yang </a:t>
            </a:r>
            <a:r>
              <a:rPr lang="en-US" dirty="0" err="1"/>
              <a:t>ditetapkan</a:t>
            </a:r>
            <a:r>
              <a:rPr lang="en-US" dirty="0"/>
              <a:t> </a:t>
            </a:r>
            <a:r>
              <a:rPr lang="en-US" dirty="0" err="1"/>
              <a:t>dan</a:t>
            </a:r>
            <a:r>
              <a:rPr lang="en-US" dirty="0"/>
              <a:t> </a:t>
            </a:r>
            <a:r>
              <a:rPr lang="en-US" dirty="0" err="1"/>
              <a:t>segera</a:t>
            </a:r>
            <a:r>
              <a:rPr lang="en-US" dirty="0"/>
              <a:t> </a:t>
            </a:r>
            <a:r>
              <a:rPr lang="en-US" dirty="0" err="1"/>
              <a:t>memberitahu</a:t>
            </a:r>
            <a:r>
              <a:rPr lang="en-US" dirty="0"/>
              <a:t> PPS </a:t>
            </a:r>
            <a:r>
              <a:rPr lang="en-US" dirty="0" err="1"/>
              <a:t>atau</a:t>
            </a:r>
            <a:r>
              <a:rPr lang="en-US" dirty="0"/>
              <a:t> PY </a:t>
            </a:r>
            <a:r>
              <a:rPr lang="en-US" dirty="0" err="1"/>
              <a:t>mengenai</a:t>
            </a:r>
            <a:r>
              <a:rPr lang="en-US" dirty="0"/>
              <a:t> </a:t>
            </a:r>
            <a:r>
              <a:rPr lang="en-US" dirty="0" err="1"/>
              <a:t>keadaan</a:t>
            </a:r>
            <a:r>
              <a:rPr lang="en-US" dirty="0"/>
              <a:t> </a:t>
            </a:r>
            <a:r>
              <a:rPr lang="en-US" dirty="0" err="1" smtClean="0"/>
              <a:t>itu</a:t>
            </a:r>
            <a:r>
              <a:rPr lang="en-US" dirty="0" smtClean="0"/>
              <a:t>.</a:t>
            </a:r>
          </a:p>
          <a:p>
            <a:pPr marL="342900" lvl="0" indent="-342900">
              <a:buAutoNum type="arabicPeriod" startAt="7"/>
            </a:pPr>
            <a:endParaRPr lang="en-US" dirty="0" smtClean="0"/>
          </a:p>
          <a:p>
            <a:pPr marL="342900" lvl="0" indent="-342900">
              <a:buAutoNum type="arabicPeriod" startAt="7"/>
            </a:pPr>
            <a:r>
              <a:rPr lang="en-US" dirty="0" err="1" smtClean="0"/>
              <a:t>Melaporkan</a:t>
            </a:r>
            <a:r>
              <a:rPr lang="en-US" dirty="0" smtClean="0"/>
              <a:t> </a:t>
            </a:r>
            <a:r>
              <a:rPr lang="en-US" dirty="0" err="1"/>
              <a:t>kehamilannya</a:t>
            </a:r>
            <a:r>
              <a:rPr lang="en-US" dirty="0"/>
              <a:t> (</a:t>
            </a:r>
            <a:r>
              <a:rPr lang="en-US" dirty="0" err="1"/>
              <a:t>bagi</a:t>
            </a:r>
            <a:r>
              <a:rPr lang="en-US" dirty="0"/>
              <a:t> </a:t>
            </a:r>
            <a:r>
              <a:rPr lang="en-US" dirty="0" err="1"/>
              <a:t>pekerja</a:t>
            </a:r>
            <a:r>
              <a:rPr lang="en-US" dirty="0"/>
              <a:t> </a:t>
            </a:r>
            <a:r>
              <a:rPr lang="en-US" dirty="0" err="1"/>
              <a:t>wanita</a:t>
            </a:r>
            <a:r>
              <a:rPr lang="en-US" dirty="0"/>
              <a:t>) </a:t>
            </a:r>
            <a:r>
              <a:rPr lang="en-US" dirty="0" err="1"/>
              <a:t>serta</a:t>
            </a:r>
            <a:r>
              <a:rPr lang="en-US" dirty="0"/>
              <a:t> </a:t>
            </a:r>
            <a:r>
              <a:rPr lang="en-US" dirty="0" err="1"/>
              <a:t>merta</a:t>
            </a:r>
            <a:r>
              <a:rPr lang="en-US" dirty="0"/>
              <a:t> </a:t>
            </a:r>
            <a:r>
              <a:rPr lang="en-US" dirty="0" err="1"/>
              <a:t>kepada</a:t>
            </a:r>
            <a:r>
              <a:rPr lang="en-US" dirty="0"/>
              <a:t> PPS </a:t>
            </a:r>
            <a:r>
              <a:rPr lang="en-US" dirty="0" err="1"/>
              <a:t>atau</a:t>
            </a:r>
            <a:r>
              <a:rPr lang="en-US" dirty="0"/>
              <a:t> PY </a:t>
            </a:r>
            <a:r>
              <a:rPr lang="en-US" dirty="0" err="1"/>
              <a:t>dan</a:t>
            </a:r>
            <a:r>
              <a:rPr lang="en-US" dirty="0"/>
              <a:t> </a:t>
            </a:r>
            <a:r>
              <a:rPr lang="en-US" dirty="0" err="1"/>
              <a:t>pengamal</a:t>
            </a:r>
            <a:r>
              <a:rPr lang="en-US" dirty="0"/>
              <a:t> </a:t>
            </a:r>
            <a:r>
              <a:rPr lang="en-US" dirty="0" err="1"/>
              <a:t>perubatan</a:t>
            </a:r>
            <a:r>
              <a:rPr lang="en-US" dirty="0"/>
              <a:t> </a:t>
            </a:r>
            <a:r>
              <a:rPr lang="en-US" dirty="0" err="1"/>
              <a:t>berdaftar</a:t>
            </a:r>
            <a:r>
              <a:rPr lang="en-US" dirty="0"/>
              <a:t>.</a:t>
            </a:r>
          </a:p>
          <a:p>
            <a:pPr lvl="0"/>
            <a:r>
              <a:rPr lang="en-US" dirty="0" smtClean="0"/>
              <a:t>   </a:t>
            </a:r>
            <a:endParaRPr lang="en-US" dirty="0"/>
          </a:p>
        </p:txBody>
      </p:sp>
      <p:sp>
        <p:nvSpPr>
          <p:cNvPr id="13" name="TextBox 12"/>
          <p:cNvSpPr txBox="1"/>
          <p:nvPr/>
        </p:nvSpPr>
        <p:spPr>
          <a:xfrm>
            <a:off x="325965" y="143912"/>
            <a:ext cx="9790116"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a:t>
            </a:r>
            <a:r>
              <a:rPr lang="en-US" sz="2600" b="1" dirty="0" smtClean="0"/>
              <a:t>2 </a:t>
            </a:r>
            <a:r>
              <a:rPr lang="en-US" sz="2600" b="1" dirty="0"/>
              <a:t>: </a:t>
            </a:r>
            <a:r>
              <a:rPr lang="en-US" sz="2600" b="1" dirty="0" err="1"/>
              <a:t>Tanggungjawab</a:t>
            </a:r>
            <a:r>
              <a:rPr lang="en-US" sz="2600" b="1" dirty="0"/>
              <a:t> </a:t>
            </a:r>
            <a:r>
              <a:rPr lang="en-US" sz="2600" b="1" dirty="0" err="1" smtClean="0"/>
              <a:t>Pemegang</a:t>
            </a:r>
            <a:r>
              <a:rPr lang="en-US" sz="2600" b="1" dirty="0" smtClean="0"/>
              <a:t> </a:t>
            </a:r>
            <a:r>
              <a:rPr lang="en-US" sz="2600" b="1" dirty="0" err="1" smtClean="0"/>
              <a:t>Lesen</a:t>
            </a:r>
            <a:r>
              <a:rPr lang="en-US" sz="2600" b="1" dirty="0" smtClean="0"/>
              <a:t>, OBTL</a:t>
            </a:r>
            <a:r>
              <a:rPr lang="en-US" sz="2600" b="1" dirty="0"/>
              <a:t>, PPS, </a:t>
            </a:r>
            <a:r>
              <a:rPr lang="en-US" sz="2600" b="1" dirty="0" smtClean="0"/>
              <a:t>PY</a:t>
            </a:r>
            <a:r>
              <a:rPr lang="en-US" sz="2600" b="1" dirty="0"/>
              <a:t>, </a:t>
            </a:r>
            <a:r>
              <a:rPr lang="en-US" sz="2600" b="1" dirty="0" err="1"/>
              <a:t>dan</a:t>
            </a:r>
            <a:r>
              <a:rPr lang="en-US" sz="2600" b="1" dirty="0"/>
              <a:t> PS</a:t>
            </a:r>
          </a:p>
        </p:txBody>
      </p:sp>
    </p:spTree>
    <p:extLst>
      <p:ext uri="{BB962C8B-B14F-4D97-AF65-F5344CB8AC3E}">
        <p14:creationId xmlns:p14="http://schemas.microsoft.com/office/powerpoint/2010/main" val="12158870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355926" y="4787058"/>
            <a:ext cx="1385029" cy="6606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699" tIns="52904" rIns="107699" bIns="52904">
            <a:spAutoFit/>
          </a:bodyPr>
          <a:lstStyle/>
          <a:p>
            <a:pPr algn="ctr"/>
            <a:r>
              <a:rPr lang="en-US" altLang="en-US" b="1">
                <a:latin typeface="Times New Roman" pitchFamily="18" charset="0"/>
              </a:rPr>
              <a:t>Radioactive</a:t>
            </a:r>
          </a:p>
          <a:p>
            <a:pPr algn="ctr"/>
            <a:r>
              <a:rPr lang="en-US" altLang="en-US" b="1">
                <a:latin typeface="Times New Roman" pitchFamily="18" charset="0"/>
              </a:rPr>
              <a:t>Waste</a:t>
            </a:r>
          </a:p>
        </p:txBody>
      </p:sp>
      <p:graphicFrame>
        <p:nvGraphicFramePr>
          <p:cNvPr id="6" name="Object 3"/>
          <p:cNvGraphicFramePr>
            <a:graphicFrameLocks noChangeAspect="1"/>
          </p:cNvGraphicFramePr>
          <p:nvPr>
            <p:extLst>
              <p:ext uri="{D42A27DB-BD31-4B8C-83A1-F6EECF244321}">
                <p14:modId xmlns:p14="http://schemas.microsoft.com/office/powerpoint/2010/main" val="3392006315"/>
              </p:ext>
            </p:extLst>
          </p:nvPr>
        </p:nvGraphicFramePr>
        <p:xfrm flipH="1">
          <a:off x="4311282" y="5186701"/>
          <a:ext cx="1102784" cy="1058863"/>
        </p:xfrm>
        <a:graphic>
          <a:graphicData uri="http://schemas.openxmlformats.org/presentationml/2006/ole">
            <mc:AlternateContent xmlns:mc="http://schemas.openxmlformats.org/markup-compatibility/2006">
              <mc:Choice xmlns:v="urn:schemas-microsoft-com:vml" Requires="v">
                <p:oleObj spid="_x0000_s2146" name="Clip" r:id="rId3" imgW="2826720" imgH="3497040" progId="MS_ClipArt_Gallery.2">
                  <p:embed/>
                </p:oleObj>
              </mc:Choice>
              <mc:Fallback>
                <p:oleObj name="Clip" r:id="rId3" imgW="2826720" imgH="3497040" progId="MS_ClipArt_Gallery.2">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311282" y="5186701"/>
                        <a:ext cx="1102784" cy="1058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 name="AutoShape 4"/>
          <p:cNvSpPr>
            <a:spLocks noChangeArrowheads="1"/>
          </p:cNvSpPr>
          <p:nvPr/>
        </p:nvSpPr>
        <p:spPr bwMode="auto">
          <a:xfrm>
            <a:off x="666383" y="1986796"/>
            <a:ext cx="1358900" cy="1066800"/>
          </a:xfrm>
          <a:prstGeom prst="star16">
            <a:avLst>
              <a:gd name="adj" fmla="val 37500"/>
            </a:avLst>
          </a:prstGeom>
          <a:solidFill>
            <a:srgbClr val="FAFD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8832" tIns="54416" rIns="108832" bIns="54416" anchor="ctr"/>
          <a:lstStyle/>
          <a:p>
            <a:endParaRPr lang="en-US"/>
          </a:p>
        </p:txBody>
      </p:sp>
      <p:sp>
        <p:nvSpPr>
          <p:cNvPr id="8" name="Rectangle 5"/>
          <p:cNvSpPr>
            <a:spLocks noChangeArrowheads="1"/>
          </p:cNvSpPr>
          <p:nvPr/>
        </p:nvSpPr>
        <p:spPr bwMode="auto">
          <a:xfrm>
            <a:off x="9911982" y="3567903"/>
            <a:ext cx="1091565" cy="4760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699" tIns="52904" rIns="107699" bIns="52904">
            <a:spAutoFit/>
          </a:bodyPr>
          <a:lstStyle/>
          <a:p>
            <a:r>
              <a:rPr lang="en-US" altLang="en-US" sz="2400" b="1" dirty="0">
                <a:latin typeface="Times New Roman" pitchFamily="18" charset="0"/>
              </a:rPr>
              <a:t>Radon</a:t>
            </a:r>
          </a:p>
        </p:txBody>
      </p:sp>
      <p:sp>
        <p:nvSpPr>
          <p:cNvPr id="9" name="Rectangle 6"/>
          <p:cNvSpPr>
            <a:spLocks noChangeArrowheads="1"/>
          </p:cNvSpPr>
          <p:nvPr/>
        </p:nvSpPr>
        <p:spPr bwMode="auto">
          <a:xfrm>
            <a:off x="7062949" y="1643896"/>
            <a:ext cx="948842" cy="38375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699" tIns="52904" rIns="107699" bIns="52904">
            <a:spAutoFit/>
          </a:bodyPr>
          <a:lstStyle/>
          <a:p>
            <a:r>
              <a:rPr lang="en-US" altLang="en-US" b="1">
                <a:latin typeface="Times New Roman" pitchFamily="18" charset="0"/>
              </a:rPr>
              <a:t>X-Rays</a:t>
            </a:r>
          </a:p>
        </p:txBody>
      </p:sp>
      <p:sp>
        <p:nvSpPr>
          <p:cNvPr id="10" name="Rectangle 7"/>
          <p:cNvSpPr>
            <a:spLocks noChangeArrowheads="1"/>
          </p:cNvSpPr>
          <p:nvPr/>
        </p:nvSpPr>
        <p:spPr bwMode="auto">
          <a:xfrm>
            <a:off x="740812" y="3129708"/>
            <a:ext cx="1243909" cy="6606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699" tIns="52904" rIns="107699" bIns="52904">
            <a:spAutoFit/>
          </a:bodyPr>
          <a:lstStyle/>
          <a:p>
            <a:pPr algn="ctr"/>
            <a:r>
              <a:rPr lang="en-US" altLang="en-US" b="1" dirty="0">
                <a:latin typeface="Times New Roman" pitchFamily="18" charset="0"/>
              </a:rPr>
              <a:t>Consumer</a:t>
            </a:r>
          </a:p>
          <a:p>
            <a:pPr algn="ctr"/>
            <a:r>
              <a:rPr lang="en-US" altLang="en-US" b="1" dirty="0">
                <a:latin typeface="Times New Roman" pitchFamily="18" charset="0"/>
              </a:rPr>
              <a:t>Products</a:t>
            </a:r>
          </a:p>
        </p:txBody>
      </p:sp>
      <p:sp>
        <p:nvSpPr>
          <p:cNvPr id="11" name="Rectangle 8"/>
          <p:cNvSpPr>
            <a:spLocks noChangeArrowheads="1"/>
          </p:cNvSpPr>
          <p:nvPr/>
        </p:nvSpPr>
        <p:spPr bwMode="auto">
          <a:xfrm>
            <a:off x="9833120" y="5034337"/>
            <a:ext cx="1000158" cy="6606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699" tIns="52904" rIns="107699" bIns="52904">
            <a:spAutoFit/>
          </a:bodyPr>
          <a:lstStyle/>
          <a:p>
            <a:pPr algn="ctr"/>
            <a:r>
              <a:rPr lang="en-US" altLang="en-US" b="1" dirty="0">
                <a:latin typeface="Times New Roman" pitchFamily="18" charset="0"/>
              </a:rPr>
              <a:t>Nuclear</a:t>
            </a:r>
          </a:p>
          <a:p>
            <a:pPr algn="ctr"/>
            <a:r>
              <a:rPr lang="en-US" altLang="en-US" b="1" dirty="0">
                <a:latin typeface="Times New Roman" pitchFamily="18" charset="0"/>
              </a:rPr>
              <a:t>Power</a:t>
            </a:r>
          </a:p>
        </p:txBody>
      </p:sp>
      <p:grpSp>
        <p:nvGrpSpPr>
          <p:cNvPr id="12" name="Group 9"/>
          <p:cNvGrpSpPr>
            <a:grpSpLocks/>
          </p:cNvGrpSpPr>
          <p:nvPr/>
        </p:nvGrpSpPr>
        <p:grpSpPr bwMode="auto">
          <a:xfrm>
            <a:off x="10777699" y="5220074"/>
            <a:ext cx="734483" cy="762000"/>
            <a:chOff x="5102" y="3408"/>
            <a:chExt cx="302" cy="480"/>
          </a:xfrm>
        </p:grpSpPr>
        <p:sp>
          <p:nvSpPr>
            <p:cNvPr id="13" name="Arc 10"/>
            <p:cNvSpPr>
              <a:spLocks/>
            </p:cNvSpPr>
            <p:nvPr/>
          </p:nvSpPr>
          <p:spPr bwMode="auto">
            <a:xfrm>
              <a:off x="5347" y="3413"/>
              <a:ext cx="52" cy="472"/>
            </a:xfrm>
            <a:custGeom>
              <a:avLst/>
              <a:gdLst>
                <a:gd name="G0" fmla="+- 21600 0 0"/>
                <a:gd name="G1" fmla="+- 21594 0 0"/>
                <a:gd name="G2" fmla="+- 21600 0 0"/>
                <a:gd name="T0" fmla="*/ 25545 w 25545"/>
                <a:gd name="T1" fmla="*/ 42831 h 43194"/>
                <a:gd name="T2" fmla="*/ 21109 w 25545"/>
                <a:gd name="T3" fmla="*/ 0 h 43194"/>
                <a:gd name="T4" fmla="*/ 21600 w 25545"/>
                <a:gd name="T5" fmla="*/ 21594 h 43194"/>
              </a:gdLst>
              <a:ahLst/>
              <a:cxnLst>
                <a:cxn ang="0">
                  <a:pos x="T0" y="T1"/>
                </a:cxn>
                <a:cxn ang="0">
                  <a:pos x="T2" y="T3"/>
                </a:cxn>
                <a:cxn ang="0">
                  <a:pos x="T4" y="T5"/>
                </a:cxn>
              </a:cxnLst>
              <a:rect l="0" t="0" r="r" b="b"/>
              <a:pathLst>
                <a:path w="25545" h="43194" fill="none" extrusionOk="0">
                  <a:moveTo>
                    <a:pt x="25544" y="42830"/>
                  </a:moveTo>
                  <a:cubicBezTo>
                    <a:pt x="24243" y="43072"/>
                    <a:pt x="22923" y="43193"/>
                    <a:pt x="21600" y="43194"/>
                  </a:cubicBezTo>
                  <a:cubicBezTo>
                    <a:pt x="9670" y="43194"/>
                    <a:pt x="0" y="33523"/>
                    <a:pt x="0" y="21594"/>
                  </a:cubicBezTo>
                  <a:cubicBezTo>
                    <a:pt x="-1" y="9855"/>
                    <a:pt x="9373" y="266"/>
                    <a:pt x="21108" y="-1"/>
                  </a:cubicBezTo>
                </a:path>
                <a:path w="25545" h="43194" stroke="0" extrusionOk="0">
                  <a:moveTo>
                    <a:pt x="25544" y="42830"/>
                  </a:moveTo>
                  <a:cubicBezTo>
                    <a:pt x="24243" y="43072"/>
                    <a:pt x="22923" y="43193"/>
                    <a:pt x="21600" y="43194"/>
                  </a:cubicBezTo>
                  <a:cubicBezTo>
                    <a:pt x="9670" y="43194"/>
                    <a:pt x="0" y="33523"/>
                    <a:pt x="0" y="21594"/>
                  </a:cubicBezTo>
                  <a:cubicBezTo>
                    <a:pt x="-1" y="9855"/>
                    <a:pt x="9373" y="266"/>
                    <a:pt x="21108" y="-1"/>
                  </a:cubicBezTo>
                  <a:lnTo>
                    <a:pt x="21600" y="21594"/>
                  </a:lnTo>
                  <a:close/>
                </a:path>
              </a:pathLst>
            </a:custGeom>
            <a:noFill/>
            <a:ln w="12700" cap="rnd">
              <a:solidFill>
                <a:srgbClr val="B2B2B2"/>
              </a:solidFill>
              <a:round/>
              <a:headEnd/>
              <a:tailEnd/>
            </a:ln>
            <a:effectLst/>
            <a:extLst>
              <a:ext uri="{909E8E84-426E-40DD-AFC4-6F175D3DCCD1}">
                <a14:hiddenFill xmlns:a14="http://schemas.microsoft.com/office/drawing/2010/main">
                  <a:gradFill rotWithShape="0">
                    <a:gsLst>
                      <a:gs pos="0">
                        <a:srgbClr val="FFEFD1"/>
                      </a:gs>
                      <a:gs pos="64999">
                        <a:srgbClr val="F0EBD5"/>
                      </a:gs>
                      <a:gs pos="100000">
                        <a:srgbClr val="D1C39F"/>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 name="Arc 11"/>
            <p:cNvSpPr>
              <a:spLocks/>
            </p:cNvSpPr>
            <p:nvPr/>
          </p:nvSpPr>
          <p:spPr bwMode="auto">
            <a:xfrm>
              <a:off x="5102" y="3413"/>
              <a:ext cx="53" cy="472"/>
            </a:xfrm>
            <a:custGeom>
              <a:avLst/>
              <a:gdLst>
                <a:gd name="G0" fmla="+- 4418 0 0"/>
                <a:gd name="G1" fmla="+- 21600 0 0"/>
                <a:gd name="G2" fmla="+- 21600 0 0"/>
                <a:gd name="T0" fmla="*/ 3927 w 26018"/>
                <a:gd name="T1" fmla="*/ 6 h 43200"/>
                <a:gd name="T2" fmla="*/ 0 w 26018"/>
                <a:gd name="T3" fmla="*/ 42743 h 43200"/>
                <a:gd name="T4" fmla="*/ 4418 w 26018"/>
                <a:gd name="T5" fmla="*/ 21600 h 43200"/>
              </a:gdLst>
              <a:ahLst/>
              <a:cxnLst>
                <a:cxn ang="0">
                  <a:pos x="T0" y="T1"/>
                </a:cxn>
                <a:cxn ang="0">
                  <a:pos x="T2" y="T3"/>
                </a:cxn>
                <a:cxn ang="0">
                  <a:pos x="T4" y="T5"/>
                </a:cxn>
              </a:cxnLst>
              <a:rect l="0" t="0" r="r" b="b"/>
              <a:pathLst>
                <a:path w="26018" h="43200" fill="none" extrusionOk="0">
                  <a:moveTo>
                    <a:pt x="3926" y="5"/>
                  </a:moveTo>
                  <a:cubicBezTo>
                    <a:pt x="4090" y="1"/>
                    <a:pt x="4254" y="-1"/>
                    <a:pt x="4418" y="0"/>
                  </a:cubicBezTo>
                  <a:cubicBezTo>
                    <a:pt x="16347" y="0"/>
                    <a:pt x="26018" y="9670"/>
                    <a:pt x="26018" y="21600"/>
                  </a:cubicBezTo>
                  <a:cubicBezTo>
                    <a:pt x="26018" y="33529"/>
                    <a:pt x="16347" y="43200"/>
                    <a:pt x="4418" y="43200"/>
                  </a:cubicBezTo>
                  <a:cubicBezTo>
                    <a:pt x="2933" y="43200"/>
                    <a:pt x="1453" y="43046"/>
                    <a:pt x="-1" y="42743"/>
                  </a:cubicBezTo>
                </a:path>
                <a:path w="26018" h="43200" stroke="0" extrusionOk="0">
                  <a:moveTo>
                    <a:pt x="3926" y="5"/>
                  </a:moveTo>
                  <a:cubicBezTo>
                    <a:pt x="4090" y="1"/>
                    <a:pt x="4254" y="-1"/>
                    <a:pt x="4418" y="0"/>
                  </a:cubicBezTo>
                  <a:cubicBezTo>
                    <a:pt x="16347" y="0"/>
                    <a:pt x="26018" y="9670"/>
                    <a:pt x="26018" y="21600"/>
                  </a:cubicBezTo>
                  <a:cubicBezTo>
                    <a:pt x="26018" y="33529"/>
                    <a:pt x="16347" y="43200"/>
                    <a:pt x="4418" y="43200"/>
                  </a:cubicBezTo>
                  <a:cubicBezTo>
                    <a:pt x="2933" y="43200"/>
                    <a:pt x="1453" y="43046"/>
                    <a:pt x="-1" y="42743"/>
                  </a:cubicBezTo>
                  <a:lnTo>
                    <a:pt x="4418" y="21600"/>
                  </a:lnTo>
                  <a:close/>
                </a:path>
              </a:pathLst>
            </a:custGeom>
            <a:noFill/>
            <a:ln w="12700" cap="rnd">
              <a:solidFill>
                <a:srgbClr val="B2B2B2"/>
              </a:solidFill>
              <a:round/>
              <a:headEnd/>
              <a:tailEnd/>
            </a:ln>
            <a:effectLst/>
            <a:extLst>
              <a:ext uri="{909E8E84-426E-40DD-AFC4-6F175D3DCCD1}">
                <a14:hiddenFill xmlns:a14="http://schemas.microsoft.com/office/drawing/2010/main">
                  <a:gradFill rotWithShape="0">
                    <a:gsLst>
                      <a:gs pos="0">
                        <a:srgbClr val="FFEFD1"/>
                      </a:gs>
                      <a:gs pos="64999">
                        <a:srgbClr val="F0EBD5"/>
                      </a:gs>
                      <a:gs pos="100000">
                        <a:srgbClr val="D1C39F"/>
                      </a:gs>
                    </a:gsLst>
                    <a:path path="shape">
                      <a:fillToRect l="50000" t="50000" r="50000" b="50000"/>
                    </a:path>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 name="Line 12"/>
            <p:cNvSpPr>
              <a:spLocks noChangeShapeType="1"/>
            </p:cNvSpPr>
            <p:nvPr/>
          </p:nvSpPr>
          <p:spPr bwMode="auto">
            <a:xfrm>
              <a:off x="5116" y="3408"/>
              <a:ext cx="280" cy="0"/>
            </a:xfrm>
            <a:prstGeom prst="line">
              <a:avLst/>
            </a:prstGeom>
            <a:noFill/>
            <a:ln w="12700">
              <a:solidFill>
                <a:srgbClr val="B2B2B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 name="Line 13"/>
            <p:cNvSpPr>
              <a:spLocks noChangeShapeType="1"/>
            </p:cNvSpPr>
            <p:nvPr/>
          </p:nvSpPr>
          <p:spPr bwMode="auto">
            <a:xfrm flipH="1">
              <a:off x="5108" y="3888"/>
              <a:ext cx="296" cy="0"/>
            </a:xfrm>
            <a:prstGeom prst="line">
              <a:avLst/>
            </a:prstGeom>
            <a:noFill/>
            <a:ln w="12700">
              <a:solidFill>
                <a:srgbClr val="B2B2B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7" name="Group 14"/>
          <p:cNvGrpSpPr>
            <a:grpSpLocks/>
          </p:cNvGrpSpPr>
          <p:nvPr/>
        </p:nvGrpSpPr>
        <p:grpSpPr bwMode="auto">
          <a:xfrm>
            <a:off x="10599899" y="5567613"/>
            <a:ext cx="463549" cy="482600"/>
            <a:chOff x="4996" y="3604"/>
            <a:chExt cx="184" cy="280"/>
          </a:xfrm>
        </p:grpSpPr>
        <p:sp>
          <p:nvSpPr>
            <p:cNvPr id="18" name="Oval 15"/>
            <p:cNvSpPr>
              <a:spLocks noChangeArrowheads="1"/>
            </p:cNvSpPr>
            <p:nvPr/>
          </p:nvSpPr>
          <p:spPr bwMode="auto">
            <a:xfrm>
              <a:off x="4996" y="3604"/>
              <a:ext cx="184" cy="184"/>
            </a:xfrm>
            <a:prstGeom prst="ellipse">
              <a:avLst/>
            </a:prstGeom>
            <a:gradFill rotWithShape="0">
              <a:gsLst>
                <a:gs pos="0">
                  <a:schemeClr val="tx1"/>
                </a:gs>
                <a:gs pos="100000">
                  <a:schemeClr val="tx1">
                    <a:gamma/>
                    <a:shade val="46275"/>
                    <a:invGamma/>
                  </a:schemeClr>
                </a:gs>
              </a:gsLst>
              <a:path path="shape">
                <a:fillToRect l="50000" t="50000" r="50000" b="50000"/>
              </a:path>
            </a:gra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 name="Rectangle 16"/>
            <p:cNvSpPr>
              <a:spLocks noChangeArrowheads="1"/>
            </p:cNvSpPr>
            <p:nvPr/>
          </p:nvSpPr>
          <p:spPr bwMode="auto">
            <a:xfrm>
              <a:off x="4996" y="3700"/>
              <a:ext cx="184" cy="184"/>
            </a:xfrm>
            <a:prstGeom prst="rect">
              <a:avLst/>
            </a:prstGeom>
            <a:gradFill rotWithShape="0">
              <a:gsLst>
                <a:gs pos="0">
                  <a:schemeClr val="tx1"/>
                </a:gs>
                <a:gs pos="100000">
                  <a:schemeClr val="tx1">
                    <a:gamma/>
                    <a:shade val="46275"/>
                    <a:invGamma/>
                  </a:schemeClr>
                </a:gs>
              </a:gsLst>
              <a:path path="shape">
                <a:fillToRect l="50000" t="50000" r="50000" b="50000"/>
              </a:path>
            </a:gra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20" name="Picture 17"/>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1183" y="5396657"/>
            <a:ext cx="546100" cy="609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ectangle 18"/>
          <p:cNvSpPr>
            <a:spLocks noChangeArrowheads="1"/>
          </p:cNvSpPr>
          <p:nvPr/>
        </p:nvSpPr>
        <p:spPr bwMode="auto">
          <a:xfrm>
            <a:off x="3275649" y="1681996"/>
            <a:ext cx="1218251" cy="6606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699" tIns="52904" rIns="107699" bIns="52904">
            <a:spAutoFit/>
          </a:bodyPr>
          <a:lstStyle/>
          <a:p>
            <a:pPr algn="ctr"/>
            <a:r>
              <a:rPr lang="en-US" altLang="en-US" b="1">
                <a:latin typeface="Book Antiqua" pitchFamily="18" charset="0"/>
              </a:rPr>
              <a:t>Nuclear </a:t>
            </a:r>
          </a:p>
          <a:p>
            <a:pPr algn="ctr"/>
            <a:r>
              <a:rPr lang="en-US" altLang="en-US" b="1">
                <a:latin typeface="Book Antiqua" pitchFamily="18" charset="0"/>
              </a:rPr>
              <a:t>Medicine</a:t>
            </a:r>
          </a:p>
        </p:txBody>
      </p:sp>
      <p:sp>
        <p:nvSpPr>
          <p:cNvPr id="22" name="Rectangle 19"/>
          <p:cNvSpPr>
            <a:spLocks noChangeArrowheads="1"/>
          </p:cNvSpPr>
          <p:nvPr/>
        </p:nvSpPr>
        <p:spPr bwMode="auto">
          <a:xfrm>
            <a:off x="361583" y="1605796"/>
            <a:ext cx="1866118" cy="38375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699" tIns="52904" rIns="107699" bIns="52904">
            <a:spAutoFit/>
          </a:bodyPr>
          <a:lstStyle/>
          <a:p>
            <a:r>
              <a:rPr lang="en-US" altLang="en-US" b="1">
                <a:latin typeface="Book Antiqua" pitchFamily="18" charset="0"/>
              </a:rPr>
              <a:t>Solar Radiation</a:t>
            </a:r>
          </a:p>
        </p:txBody>
      </p:sp>
      <p:sp>
        <p:nvSpPr>
          <p:cNvPr id="23" name="Rectangle 20"/>
          <p:cNvSpPr>
            <a:spLocks noChangeArrowheads="1"/>
          </p:cNvSpPr>
          <p:nvPr/>
        </p:nvSpPr>
        <p:spPr bwMode="auto">
          <a:xfrm>
            <a:off x="10013582" y="1656595"/>
            <a:ext cx="1571050" cy="38375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699" tIns="52904" rIns="107699" bIns="52904">
            <a:spAutoFit/>
          </a:bodyPr>
          <a:lstStyle/>
          <a:p>
            <a:r>
              <a:rPr lang="en-US" altLang="en-US" b="1">
                <a:latin typeface="Book Antiqua" pitchFamily="18" charset="0"/>
              </a:rPr>
              <a:t>Cosmic Rays</a:t>
            </a:r>
          </a:p>
        </p:txBody>
      </p:sp>
      <p:sp>
        <p:nvSpPr>
          <p:cNvPr id="24" name="Rectangle 21"/>
          <p:cNvSpPr>
            <a:spLocks noChangeArrowheads="1"/>
          </p:cNvSpPr>
          <p:nvPr/>
        </p:nvSpPr>
        <p:spPr bwMode="auto">
          <a:xfrm>
            <a:off x="2884608" y="5491501"/>
            <a:ext cx="1320884" cy="6606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699" tIns="52904" rIns="107699" bIns="52904">
            <a:spAutoFit/>
          </a:bodyPr>
          <a:lstStyle/>
          <a:p>
            <a:pPr algn="ctr"/>
            <a:r>
              <a:rPr lang="en-US" altLang="en-US" b="1">
                <a:latin typeface="Book Antiqua" pitchFamily="18" charset="0"/>
              </a:rPr>
              <a:t>Terrestrial</a:t>
            </a:r>
          </a:p>
          <a:p>
            <a:pPr algn="ctr"/>
            <a:r>
              <a:rPr lang="en-US" altLang="en-US" b="1">
                <a:latin typeface="Book Antiqua" pitchFamily="18" charset="0"/>
              </a:rPr>
              <a:t>Radiation</a:t>
            </a:r>
          </a:p>
        </p:txBody>
      </p:sp>
      <p:sp>
        <p:nvSpPr>
          <p:cNvPr id="25" name="Rectangle 22"/>
          <p:cNvSpPr>
            <a:spLocks noChangeArrowheads="1"/>
          </p:cNvSpPr>
          <p:nvPr/>
        </p:nvSpPr>
        <p:spPr bwMode="auto">
          <a:xfrm>
            <a:off x="7016927" y="5491431"/>
            <a:ext cx="993743" cy="6606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7699" tIns="52904" rIns="107699" bIns="52904">
            <a:spAutoFit/>
          </a:bodyPr>
          <a:lstStyle/>
          <a:p>
            <a:pPr algn="ctr"/>
            <a:r>
              <a:rPr lang="en-US" altLang="en-US" b="1" dirty="0">
                <a:latin typeface="Book Antiqua" pitchFamily="18" charset="0"/>
              </a:rPr>
              <a:t>Food &amp;</a:t>
            </a:r>
          </a:p>
          <a:p>
            <a:pPr algn="ctr"/>
            <a:r>
              <a:rPr lang="en-US" altLang="en-US" b="1" dirty="0">
                <a:latin typeface="Book Antiqua" pitchFamily="18" charset="0"/>
              </a:rPr>
              <a:t>Drink</a:t>
            </a:r>
          </a:p>
        </p:txBody>
      </p:sp>
      <p:pic>
        <p:nvPicPr>
          <p:cNvPr id="26" name="Picture 24"/>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7483" y="5472857"/>
            <a:ext cx="546100" cy="609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7" name="Group 39"/>
          <p:cNvGrpSpPr>
            <a:grpSpLocks/>
          </p:cNvGrpSpPr>
          <p:nvPr/>
        </p:nvGrpSpPr>
        <p:grpSpPr bwMode="auto">
          <a:xfrm>
            <a:off x="11435984" y="3720303"/>
            <a:ext cx="361950" cy="177800"/>
            <a:chOff x="5133" y="1629"/>
            <a:chExt cx="171" cy="112"/>
          </a:xfrm>
        </p:grpSpPr>
        <p:sp>
          <p:nvSpPr>
            <p:cNvPr id="28" name="AutoShape 26"/>
            <p:cNvSpPr>
              <a:spLocks noChangeArrowheads="1"/>
            </p:cNvSpPr>
            <p:nvPr/>
          </p:nvSpPr>
          <p:spPr bwMode="auto">
            <a:xfrm>
              <a:off x="5211" y="1645"/>
              <a:ext cx="93" cy="96"/>
            </a:xfrm>
            <a:prstGeom prst="flowChartConnector">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 name="AutoShape 27"/>
            <p:cNvSpPr>
              <a:spLocks noChangeArrowheads="1"/>
            </p:cNvSpPr>
            <p:nvPr/>
          </p:nvSpPr>
          <p:spPr bwMode="auto">
            <a:xfrm>
              <a:off x="5133" y="1629"/>
              <a:ext cx="93" cy="96"/>
            </a:xfrm>
            <a:prstGeom prst="flowChartConnector">
              <a:avLst/>
            </a:prstGeom>
            <a:solidFill>
              <a:schemeClr val="accent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30" name="Group 38"/>
          <p:cNvGrpSpPr>
            <a:grpSpLocks/>
          </p:cNvGrpSpPr>
          <p:nvPr/>
        </p:nvGrpSpPr>
        <p:grpSpPr bwMode="auto">
          <a:xfrm>
            <a:off x="10521585" y="3339303"/>
            <a:ext cx="1295401" cy="666750"/>
            <a:chOff x="4704" y="1392"/>
            <a:chExt cx="612" cy="420"/>
          </a:xfrm>
        </p:grpSpPr>
        <p:sp>
          <p:nvSpPr>
            <p:cNvPr id="31" name="Rectangle 25"/>
            <p:cNvSpPr>
              <a:spLocks noChangeArrowheads="1"/>
            </p:cNvSpPr>
            <p:nvPr/>
          </p:nvSpPr>
          <p:spPr bwMode="auto">
            <a:xfrm>
              <a:off x="4704" y="1392"/>
              <a:ext cx="572" cy="2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lvl="1"/>
              <a:r>
                <a:rPr lang="en-US" altLang="en-US" baseline="30000">
                  <a:latin typeface="Symbol" pitchFamily="18" charset="2"/>
                </a:rPr>
                <a:t></a:t>
              </a:r>
              <a:r>
                <a:rPr lang="en-US" altLang="en-US" baseline="-25000">
                  <a:latin typeface="Symbol" pitchFamily="18" charset="2"/>
                </a:rPr>
                <a:t></a:t>
              </a:r>
              <a:r>
                <a:rPr lang="en-US" altLang="en-US" b="1">
                  <a:latin typeface="Symbol" pitchFamily="18" charset="2"/>
                </a:rPr>
                <a:t></a:t>
              </a:r>
              <a:r>
                <a:rPr lang="en-US" altLang="en-US" b="1" baseline="30000">
                  <a:latin typeface="Symbol" pitchFamily="18" charset="2"/>
                </a:rPr>
                <a:t></a:t>
              </a:r>
            </a:p>
          </p:txBody>
        </p:sp>
        <p:sp>
          <p:nvSpPr>
            <p:cNvPr id="32" name="AutoShape 28"/>
            <p:cNvSpPr>
              <a:spLocks noChangeArrowheads="1"/>
            </p:cNvSpPr>
            <p:nvPr/>
          </p:nvSpPr>
          <p:spPr bwMode="auto">
            <a:xfrm>
              <a:off x="5223" y="1716"/>
              <a:ext cx="93" cy="96"/>
            </a:xfrm>
            <a:prstGeom prst="flowChartConnector">
              <a:avLst/>
            </a:prstGeom>
            <a:solidFill>
              <a:schemeClr val="accent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 name="AutoShape 29"/>
            <p:cNvSpPr>
              <a:spLocks noChangeArrowheads="1"/>
            </p:cNvSpPr>
            <p:nvPr/>
          </p:nvSpPr>
          <p:spPr bwMode="auto">
            <a:xfrm>
              <a:off x="5129" y="1695"/>
              <a:ext cx="93" cy="96"/>
            </a:xfrm>
            <a:prstGeom prst="flowChartConnector">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aphicFrame>
        <p:nvGraphicFramePr>
          <p:cNvPr id="34" name="Object 31"/>
          <p:cNvGraphicFramePr>
            <a:graphicFrameLocks noChangeAspect="1"/>
          </p:cNvGraphicFramePr>
          <p:nvPr>
            <p:extLst>
              <p:ext uri="{D42A27DB-BD31-4B8C-83A1-F6EECF244321}">
                <p14:modId xmlns:p14="http://schemas.microsoft.com/office/powerpoint/2010/main" val="3343872174"/>
              </p:ext>
            </p:extLst>
          </p:nvPr>
        </p:nvGraphicFramePr>
        <p:xfrm>
          <a:off x="869582" y="3891708"/>
          <a:ext cx="831851" cy="736600"/>
        </p:xfrm>
        <a:graphic>
          <a:graphicData uri="http://schemas.openxmlformats.org/presentationml/2006/ole">
            <mc:AlternateContent xmlns:mc="http://schemas.openxmlformats.org/markup-compatibility/2006">
              <mc:Choice xmlns:v="urn:schemas-microsoft-com:vml" Requires="v">
                <p:oleObj spid="_x0000_s2147" name="Clip" r:id="rId6" imgW="644400" imgH="736920" progId="MS_ClipArt_Gallery.2">
                  <p:embed/>
                </p:oleObj>
              </mc:Choice>
              <mc:Fallback>
                <p:oleObj name="Clip" r:id="rId6" imgW="644400" imgH="736920" progId="MS_ClipArt_Gallery.2">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582" y="3891708"/>
                        <a:ext cx="831851" cy="736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5" name="Object 32"/>
          <p:cNvGraphicFramePr>
            <a:graphicFrameLocks noChangeAspect="1"/>
          </p:cNvGraphicFramePr>
          <p:nvPr>
            <p:extLst>
              <p:ext uri="{D42A27DB-BD31-4B8C-83A1-F6EECF244321}">
                <p14:modId xmlns:p14="http://schemas.microsoft.com/office/powerpoint/2010/main" val="2234425198"/>
              </p:ext>
            </p:extLst>
          </p:nvPr>
        </p:nvGraphicFramePr>
        <p:xfrm>
          <a:off x="8267333" y="1426409"/>
          <a:ext cx="738716" cy="1025525"/>
        </p:xfrm>
        <a:graphic>
          <a:graphicData uri="http://schemas.openxmlformats.org/presentationml/2006/ole">
            <mc:AlternateContent xmlns:mc="http://schemas.openxmlformats.org/markup-compatibility/2006">
              <mc:Choice xmlns:v="urn:schemas-microsoft-com:vml" Requires="v">
                <p:oleObj spid="_x0000_s2148" name="Clip" r:id="rId8" imgW="882720" imgH="1578600" progId="MS_ClipArt_Gallery.2">
                  <p:embed/>
                </p:oleObj>
              </mc:Choice>
              <mc:Fallback>
                <p:oleObj name="Clip" r:id="rId8" imgW="882720" imgH="1578600" progId="MS_ClipArt_Gallery.2">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67333" y="1426409"/>
                        <a:ext cx="738716" cy="1025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6" name="Object 33"/>
          <p:cNvGraphicFramePr>
            <a:graphicFrameLocks noChangeAspect="1"/>
          </p:cNvGraphicFramePr>
          <p:nvPr>
            <p:extLst>
              <p:ext uri="{D42A27DB-BD31-4B8C-83A1-F6EECF244321}">
                <p14:modId xmlns:p14="http://schemas.microsoft.com/office/powerpoint/2010/main" val="381587094"/>
              </p:ext>
            </p:extLst>
          </p:nvPr>
        </p:nvGraphicFramePr>
        <p:xfrm>
          <a:off x="4675348" y="1407359"/>
          <a:ext cx="1068918" cy="985837"/>
        </p:xfrm>
        <a:graphic>
          <a:graphicData uri="http://schemas.openxmlformats.org/presentationml/2006/ole">
            <mc:AlternateContent xmlns:mc="http://schemas.openxmlformats.org/markup-compatibility/2006">
              <mc:Choice xmlns:v="urn:schemas-microsoft-com:vml" Requires="v">
                <p:oleObj spid="_x0000_s2149" name="Clip" r:id="rId10" imgW="2863440" imgH="3404880" progId="MS_ClipArt_Gallery.2">
                  <p:embed/>
                </p:oleObj>
              </mc:Choice>
              <mc:Fallback>
                <p:oleObj name="Clip" r:id="rId10" imgW="2863440" imgH="3404880" progId="MS_ClipArt_Gallery.2">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75348" y="1407359"/>
                        <a:ext cx="1068918" cy="9858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7" name="Object 34"/>
          <p:cNvGraphicFramePr>
            <a:graphicFrameLocks noChangeAspect="1"/>
          </p:cNvGraphicFramePr>
          <p:nvPr>
            <p:extLst>
              <p:ext uri="{D42A27DB-BD31-4B8C-83A1-F6EECF244321}">
                <p14:modId xmlns:p14="http://schemas.microsoft.com/office/powerpoint/2010/main" val="341903412"/>
              </p:ext>
            </p:extLst>
          </p:nvPr>
        </p:nvGraphicFramePr>
        <p:xfrm>
          <a:off x="10419983" y="2113795"/>
          <a:ext cx="1468967" cy="939800"/>
        </p:xfrm>
        <a:graphic>
          <a:graphicData uri="http://schemas.openxmlformats.org/presentationml/2006/ole">
            <mc:AlternateContent xmlns:mc="http://schemas.openxmlformats.org/markup-compatibility/2006">
              <mc:Choice xmlns:v="urn:schemas-microsoft-com:vml" Requires="v">
                <p:oleObj spid="_x0000_s2150" name="Clip" r:id="rId12" imgW="1139040" imgH="940680" progId="MS_ClipArt_Gallery.2">
                  <p:embed/>
                </p:oleObj>
              </mc:Choice>
              <mc:Fallback>
                <p:oleObj name="Clip" r:id="rId12" imgW="1139040" imgH="940680" progId="MS_ClipArt_Gallery.2">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419983" y="2113795"/>
                        <a:ext cx="1468967" cy="939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8" name="Object 35"/>
          <p:cNvGraphicFramePr>
            <a:graphicFrameLocks noChangeAspect="1"/>
          </p:cNvGraphicFramePr>
          <p:nvPr>
            <p:extLst>
              <p:ext uri="{D42A27DB-BD31-4B8C-83A1-F6EECF244321}">
                <p14:modId xmlns:p14="http://schemas.microsoft.com/office/powerpoint/2010/main" val="2454225157"/>
              </p:ext>
            </p:extLst>
          </p:nvPr>
        </p:nvGraphicFramePr>
        <p:xfrm>
          <a:off x="7985816" y="5529531"/>
          <a:ext cx="1049867" cy="581025"/>
        </p:xfrm>
        <a:graphic>
          <a:graphicData uri="http://schemas.openxmlformats.org/presentationml/2006/ole">
            <mc:AlternateContent xmlns:mc="http://schemas.openxmlformats.org/markup-compatibility/2006">
              <mc:Choice xmlns:v="urn:schemas-microsoft-com:vml" Requires="v">
                <p:oleObj spid="_x0000_s2151" name="Clip" r:id="rId14" imgW="815040" imgH="582120" progId="MS_ClipArt_Gallery.2">
                  <p:embed/>
                </p:oleObj>
              </mc:Choice>
              <mc:Fallback>
                <p:oleObj name="Clip" r:id="rId14" imgW="815040" imgH="582120" progId="MS_ClipArt_Gallery.2">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985816" y="5529531"/>
                        <a:ext cx="1049867" cy="581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9" name="Picture 36"/>
          <p:cNvPicPr>
            <a:picLocks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206382" y="2520107"/>
            <a:ext cx="5867400" cy="25336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 name="Text Box 37"/>
          <p:cNvSpPr txBox="1">
            <a:spLocks noChangeArrowheads="1"/>
          </p:cNvSpPr>
          <p:nvPr/>
        </p:nvSpPr>
        <p:spPr bwMode="auto">
          <a:xfrm>
            <a:off x="220481" y="831592"/>
            <a:ext cx="6299200" cy="556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832" tIns="54416" rIns="108832" bIns="54416">
            <a:spAutoFit/>
          </a:bodyPr>
          <a:lstStyle/>
          <a:p>
            <a:pPr eaLnBrk="1" hangingPunct="1">
              <a:spcBef>
                <a:spcPct val="50000"/>
              </a:spcBef>
            </a:pPr>
            <a:r>
              <a:rPr lang="en-US" altLang="en-US" sz="2900" dirty="0">
                <a:solidFill>
                  <a:srgbClr val="000000"/>
                </a:solidFill>
                <a:latin typeface="Times New Roman" pitchFamily="18" charset="0"/>
              </a:rPr>
              <a:t> </a:t>
            </a:r>
            <a:r>
              <a:rPr lang="en-US" altLang="en-US" sz="2900" b="1" dirty="0">
                <a:solidFill>
                  <a:schemeClr val="tx2"/>
                </a:solidFill>
                <a:effectLst>
                  <a:outerShdw blurRad="38100" dist="38100" dir="2700000" algn="tl">
                    <a:srgbClr val="000000"/>
                  </a:outerShdw>
                </a:effectLst>
                <a:latin typeface="Times New Roman" pitchFamily="18" charset="0"/>
              </a:rPr>
              <a:t>RADIOACTIVE SOURCES</a:t>
            </a:r>
          </a:p>
        </p:txBody>
      </p:sp>
      <p:sp>
        <p:nvSpPr>
          <p:cNvPr id="41" name="TextBox 40"/>
          <p:cNvSpPr txBox="1"/>
          <p:nvPr/>
        </p:nvSpPr>
        <p:spPr>
          <a:xfrm>
            <a:off x="284627" y="36901"/>
            <a:ext cx="7461723" cy="738664"/>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smtClean="0"/>
              <a:t>Bahagian</a:t>
            </a:r>
            <a:r>
              <a:rPr lang="en-US" sz="2600" b="1" dirty="0" smtClean="0"/>
              <a:t> 3 </a:t>
            </a:r>
            <a:r>
              <a:rPr lang="en-US" sz="2600" b="1" dirty="0"/>
              <a:t>: </a:t>
            </a:r>
            <a:r>
              <a:rPr lang="en-US" sz="2800" b="1" dirty="0"/>
              <a:t>Program </a:t>
            </a:r>
            <a:r>
              <a:rPr lang="en-US" sz="2800" b="1" dirty="0" err="1"/>
              <a:t>Latihan</a:t>
            </a:r>
            <a:r>
              <a:rPr lang="en-US" sz="2800" b="1" dirty="0"/>
              <a:t> </a:t>
            </a:r>
            <a:r>
              <a:rPr lang="en-US" sz="2800" b="1" dirty="0" err="1"/>
              <a:t>Pekerja</a:t>
            </a:r>
            <a:r>
              <a:rPr lang="en-US" sz="2800" b="1" dirty="0"/>
              <a:t> </a:t>
            </a:r>
            <a:r>
              <a:rPr lang="en-US" sz="2800" b="1" dirty="0" err="1"/>
              <a:t>Sinaran</a:t>
            </a:r>
            <a:r>
              <a:rPr lang="en-US" sz="2800" b="1" dirty="0"/>
              <a:t> (PS)</a:t>
            </a:r>
          </a:p>
        </p:txBody>
      </p:sp>
    </p:spTree>
    <p:extLst>
      <p:ext uri="{BB962C8B-B14F-4D97-AF65-F5344CB8AC3E}">
        <p14:creationId xmlns:p14="http://schemas.microsoft.com/office/powerpoint/2010/main" val="200299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strVal val="(6*min(max(#ppt_w*#ppt_h,.3),1)-7.4)/-.7*#ppt_w"/>
                                          </p:val>
                                        </p:tav>
                                        <p:tav tm="100000">
                                          <p:val>
                                            <p:strVal val="#ppt_w"/>
                                          </p:val>
                                        </p:tav>
                                      </p:tavLst>
                                    </p:anim>
                                    <p:anim calcmode="lin" valueType="num">
                                      <p:cBhvr>
                                        <p:cTn id="8" dur="500" fill="hold"/>
                                        <p:tgtEl>
                                          <p:spTgt spid="39"/>
                                        </p:tgtEl>
                                        <p:attrNameLst>
                                          <p:attrName>ppt_h</p:attrName>
                                        </p:attrNameLst>
                                      </p:cBhvr>
                                      <p:tavLst>
                                        <p:tav tm="0">
                                          <p:val>
                                            <p:strVal val="(6*min(max(#ppt_w*#ppt_h,.3),1)-7.4)/-.7*#ppt_h"/>
                                          </p:val>
                                        </p:tav>
                                        <p:tav tm="100000">
                                          <p:val>
                                            <p:strVal val="#ppt_h"/>
                                          </p:val>
                                        </p:tav>
                                      </p:tavLst>
                                    </p:anim>
                                    <p:anim calcmode="lin" valueType="num">
                                      <p:cBhvr>
                                        <p:cTn id="9" dur="500" fill="hold"/>
                                        <p:tgtEl>
                                          <p:spTgt spid="39"/>
                                        </p:tgtEl>
                                        <p:attrNameLst>
                                          <p:attrName>ppt_x</p:attrName>
                                        </p:attrNameLst>
                                      </p:cBhvr>
                                      <p:tavLst>
                                        <p:tav tm="0">
                                          <p:val>
                                            <p:fltVal val="0.5"/>
                                          </p:val>
                                        </p:tav>
                                        <p:tav tm="100000">
                                          <p:val>
                                            <p:strVal val="#ppt_x"/>
                                          </p:val>
                                        </p:tav>
                                      </p:tavLst>
                                    </p:anim>
                                    <p:anim calcmode="lin" valueType="num">
                                      <p:cBhvr>
                                        <p:cTn id="10" dur="500" fill="hold"/>
                                        <p:tgtEl>
                                          <p:spTgt spid="39"/>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7"/>
          <p:cNvSpPr txBox="1">
            <a:spLocks noChangeArrowheads="1"/>
          </p:cNvSpPr>
          <p:nvPr/>
        </p:nvSpPr>
        <p:spPr bwMode="auto">
          <a:xfrm>
            <a:off x="62099" y="826085"/>
            <a:ext cx="9235551" cy="556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8832" tIns="54416" rIns="108832" bIns="54416">
            <a:spAutoFit/>
          </a:bodyPr>
          <a:lstStyle/>
          <a:p>
            <a:pPr eaLnBrk="1" hangingPunct="1">
              <a:spcBef>
                <a:spcPct val="50000"/>
              </a:spcBef>
            </a:pPr>
            <a:r>
              <a:rPr lang="en-US" altLang="en-US" sz="2900" dirty="0">
                <a:solidFill>
                  <a:srgbClr val="000000"/>
                </a:solidFill>
                <a:latin typeface="Times New Roman" pitchFamily="18" charset="0"/>
              </a:rPr>
              <a:t> </a:t>
            </a:r>
            <a:r>
              <a:rPr lang="en-US" altLang="en-US" sz="2900" b="1" dirty="0">
                <a:solidFill>
                  <a:schemeClr val="tx2"/>
                </a:solidFill>
                <a:effectLst>
                  <a:outerShdw blurRad="38100" dist="38100" dir="2700000" algn="tl">
                    <a:srgbClr val="000000"/>
                  </a:outerShdw>
                </a:effectLst>
                <a:latin typeface="Times New Roman" pitchFamily="18" charset="0"/>
              </a:rPr>
              <a:t>RADIOACTIVE </a:t>
            </a:r>
            <a:r>
              <a:rPr lang="en-US" altLang="en-US" sz="2900" b="1" dirty="0" smtClean="0">
                <a:solidFill>
                  <a:schemeClr val="tx2"/>
                </a:solidFill>
                <a:effectLst>
                  <a:outerShdw blurRad="38100" dist="38100" dir="2700000" algn="tl">
                    <a:srgbClr val="000000"/>
                  </a:outerShdw>
                </a:effectLst>
                <a:latin typeface="Times New Roman" pitchFamily="18" charset="0"/>
              </a:rPr>
              <a:t>ACCIDENT (PHYSICAL EFFECT)</a:t>
            </a:r>
            <a:endParaRPr lang="en-US" altLang="en-US" sz="2900" b="1" dirty="0">
              <a:solidFill>
                <a:schemeClr val="tx2"/>
              </a:solidFill>
              <a:effectLst>
                <a:outerShdw blurRad="38100" dist="38100" dir="2700000" algn="tl">
                  <a:srgbClr val="000000"/>
                </a:outerShdw>
              </a:effectLst>
              <a:latin typeface="Times New Roman" pitchFamily="18" charset="0"/>
            </a:endParaRPr>
          </a:p>
        </p:txBody>
      </p:sp>
      <p:sp>
        <p:nvSpPr>
          <p:cNvPr id="3" name="TextBox 2"/>
          <p:cNvSpPr txBox="1"/>
          <p:nvPr/>
        </p:nvSpPr>
        <p:spPr>
          <a:xfrm>
            <a:off x="302537" y="1682282"/>
            <a:ext cx="9833641" cy="2584724"/>
          </a:xfrm>
          <a:prstGeom prst="rect">
            <a:avLst/>
          </a:prstGeom>
          <a:noFill/>
        </p:spPr>
        <p:txBody>
          <a:bodyPr wrap="square" rtlCol="0">
            <a:spAutoFit/>
          </a:bodyPr>
          <a:lstStyle/>
          <a:p>
            <a:r>
              <a:rPr lang="en-SG" b="1" dirty="0" smtClean="0"/>
              <a:t>Date: </a:t>
            </a:r>
            <a:r>
              <a:rPr lang="en-SG" dirty="0" smtClean="0"/>
              <a:t>19</a:t>
            </a:r>
            <a:r>
              <a:rPr lang="en-SG" baseline="30000" dirty="0" smtClean="0"/>
              <a:t>th</a:t>
            </a:r>
            <a:r>
              <a:rPr lang="en-SG" dirty="0" smtClean="0"/>
              <a:t> April </a:t>
            </a:r>
            <a:r>
              <a:rPr lang="en-SG" dirty="0"/>
              <a:t>2005, </a:t>
            </a:r>
            <a:endParaRPr lang="en-SG" dirty="0" smtClean="0"/>
          </a:p>
          <a:p>
            <a:r>
              <a:rPr lang="en-SG" b="1" dirty="0" smtClean="0"/>
              <a:t>Location: </a:t>
            </a:r>
            <a:r>
              <a:rPr lang="en-SG" dirty="0"/>
              <a:t>Kuching, Sarawak</a:t>
            </a:r>
          </a:p>
          <a:p>
            <a:r>
              <a:rPr lang="en-SG" b="1" dirty="0" smtClean="0"/>
              <a:t>Brief Incident :</a:t>
            </a:r>
          </a:p>
          <a:p>
            <a:r>
              <a:rPr lang="en-SG" b="1" dirty="0" smtClean="0"/>
              <a:t> </a:t>
            </a:r>
            <a:r>
              <a:rPr lang="en-SG" dirty="0" smtClean="0"/>
              <a:t>2 Radiographers (20 and 34 Years Old) </a:t>
            </a:r>
            <a:r>
              <a:rPr lang="en-SG" dirty="0"/>
              <a:t>p</a:t>
            </a:r>
            <a:r>
              <a:rPr lang="en-SG" dirty="0" smtClean="0"/>
              <a:t>erforming radiography at shipyard</a:t>
            </a:r>
          </a:p>
          <a:p>
            <a:r>
              <a:rPr lang="en-SG" dirty="0" smtClean="0"/>
              <a:t> </a:t>
            </a:r>
            <a:r>
              <a:rPr lang="en-SG" dirty="0"/>
              <a:t>Ir-192 Source dislodge inside the pipe and only realized 5 hours later</a:t>
            </a:r>
          </a:p>
          <a:p>
            <a:r>
              <a:rPr lang="en-SG" b="1" dirty="0"/>
              <a:t>Symptom developed: </a:t>
            </a:r>
            <a:endParaRPr lang="en-SG" b="1" dirty="0" smtClean="0"/>
          </a:p>
          <a:p>
            <a:r>
              <a:rPr lang="en-SG" dirty="0" smtClean="0"/>
              <a:t>Blisters</a:t>
            </a:r>
            <a:r>
              <a:rPr lang="en-SG" dirty="0"/>
              <a:t>, nausea and </a:t>
            </a:r>
            <a:r>
              <a:rPr lang="en-SG" dirty="0" err="1" smtClean="0"/>
              <a:t>diarrohea</a:t>
            </a:r>
            <a:r>
              <a:rPr lang="en-SG" dirty="0" smtClean="0"/>
              <a:t>. Examination </a:t>
            </a:r>
            <a:r>
              <a:rPr lang="en-SG" dirty="0"/>
              <a:t>indicated both suffer low white blood </a:t>
            </a:r>
            <a:r>
              <a:rPr lang="en-SG" dirty="0" smtClean="0"/>
              <a:t>count. </a:t>
            </a:r>
          </a:p>
          <a:p>
            <a:r>
              <a:rPr lang="en-SG" dirty="0" smtClean="0"/>
              <a:t>20 </a:t>
            </a:r>
            <a:r>
              <a:rPr lang="en-SG" dirty="0"/>
              <a:t>years old guy get worst</a:t>
            </a: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23641" y="804360"/>
            <a:ext cx="2878881" cy="1440160"/>
          </a:xfrm>
          <a:prstGeom prst="rect">
            <a:avLst/>
          </a:prstGeom>
        </p:spPr>
      </p:pic>
      <p:sp>
        <p:nvSpPr>
          <p:cNvPr id="5" name="TextBox 4"/>
          <p:cNvSpPr txBox="1"/>
          <p:nvPr/>
        </p:nvSpPr>
        <p:spPr>
          <a:xfrm>
            <a:off x="9602570" y="2128007"/>
            <a:ext cx="3264363" cy="386804"/>
          </a:xfrm>
          <a:prstGeom prst="rect">
            <a:avLst/>
          </a:prstGeom>
          <a:noFill/>
        </p:spPr>
        <p:txBody>
          <a:bodyPr wrap="square" lIns="108832" tIns="54416" rIns="108832" bIns="54416" rtlCol="0">
            <a:spAutoFit/>
          </a:bodyPr>
          <a:lstStyle/>
          <a:p>
            <a:r>
              <a:rPr lang="en-SG" dirty="0" smtClean="0"/>
              <a:t>Kuching Shipyard</a:t>
            </a:r>
            <a:endParaRPr lang="en-SG" dirty="0"/>
          </a:p>
        </p:txBody>
      </p:sp>
      <p:pic>
        <p:nvPicPr>
          <p:cNvPr id="6" name="Picture 2" descr="NST-radiation accide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23641" y="2454634"/>
            <a:ext cx="3072341" cy="172819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00154" y="4320869"/>
            <a:ext cx="8540118" cy="2307790"/>
          </a:xfrm>
          <a:prstGeom prst="rect">
            <a:avLst/>
          </a:prstGeom>
          <a:noFill/>
        </p:spPr>
        <p:txBody>
          <a:bodyPr wrap="square" rtlCol="0">
            <a:spAutoFit/>
          </a:bodyPr>
          <a:lstStyle/>
          <a:p>
            <a:r>
              <a:rPr lang="en-SG" b="1" dirty="0" smtClean="0"/>
              <a:t>Date: </a:t>
            </a:r>
            <a:r>
              <a:rPr lang="en-SG" dirty="0" smtClean="0"/>
              <a:t>2</a:t>
            </a:r>
            <a:r>
              <a:rPr lang="en-SG" baseline="30000" dirty="0" smtClean="0"/>
              <a:t>nd</a:t>
            </a:r>
            <a:r>
              <a:rPr lang="en-SG" dirty="0" smtClean="0"/>
              <a:t> </a:t>
            </a:r>
            <a:r>
              <a:rPr lang="en-SG" dirty="0"/>
              <a:t>July 1986, </a:t>
            </a:r>
            <a:endParaRPr lang="en-SG" dirty="0" smtClean="0"/>
          </a:p>
          <a:p>
            <a:r>
              <a:rPr lang="en-SG" b="1" dirty="0" smtClean="0"/>
              <a:t>Location: </a:t>
            </a:r>
            <a:r>
              <a:rPr lang="en-SG" dirty="0"/>
              <a:t>Port Dickson, </a:t>
            </a:r>
            <a:r>
              <a:rPr lang="en-SG" dirty="0" err="1" smtClean="0"/>
              <a:t>Negeri</a:t>
            </a:r>
            <a:r>
              <a:rPr lang="en-SG" dirty="0" smtClean="0"/>
              <a:t> </a:t>
            </a:r>
            <a:r>
              <a:rPr lang="en-SG" dirty="0"/>
              <a:t>Sembilan</a:t>
            </a:r>
          </a:p>
          <a:p>
            <a:r>
              <a:rPr lang="en-SG" b="1" dirty="0"/>
              <a:t>Brief Incident :</a:t>
            </a:r>
          </a:p>
          <a:p>
            <a:r>
              <a:rPr lang="en-SG" dirty="0" smtClean="0"/>
              <a:t>1 </a:t>
            </a:r>
            <a:r>
              <a:rPr lang="en-SG" dirty="0"/>
              <a:t>26 years old </a:t>
            </a:r>
            <a:r>
              <a:rPr lang="en-SG" dirty="0" smtClean="0"/>
              <a:t>Radiographer (performing radiography of Pipeline)</a:t>
            </a:r>
          </a:p>
          <a:p>
            <a:r>
              <a:rPr lang="en-SG" dirty="0" smtClean="0"/>
              <a:t> </a:t>
            </a:r>
            <a:r>
              <a:rPr lang="en-SG" dirty="0"/>
              <a:t>Ir-192 Source stuck at the guide tube, direct exposure for 15 mins</a:t>
            </a:r>
          </a:p>
          <a:p>
            <a:r>
              <a:rPr lang="en-SG" b="1" dirty="0"/>
              <a:t>Symptom developed: </a:t>
            </a:r>
            <a:endParaRPr lang="en-SG" b="1" dirty="0" smtClean="0"/>
          </a:p>
          <a:p>
            <a:r>
              <a:rPr lang="en-SG" dirty="0" smtClean="0"/>
              <a:t>Blisters</a:t>
            </a:r>
            <a:r>
              <a:rPr lang="en-SG" dirty="0"/>
              <a:t>, swell and sharp pain in </a:t>
            </a:r>
            <a:r>
              <a:rPr lang="en-SG" dirty="0" smtClean="0"/>
              <a:t>bones. Received </a:t>
            </a:r>
            <a:r>
              <a:rPr lang="en-SG" dirty="0"/>
              <a:t>first treatment 20</a:t>
            </a:r>
            <a:r>
              <a:rPr lang="en-SG" baseline="30000" dirty="0"/>
              <a:t>th</a:t>
            </a:r>
            <a:r>
              <a:rPr lang="en-SG" dirty="0"/>
              <a:t> July </a:t>
            </a:r>
            <a:r>
              <a:rPr lang="en-SG" dirty="0" smtClean="0"/>
              <a:t>1986.</a:t>
            </a:r>
            <a:endParaRPr lang="en-SG" dirty="0"/>
          </a:p>
          <a:p>
            <a:endParaRPr lang="en-US" dirty="0"/>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46127" y="4443810"/>
            <a:ext cx="2912886" cy="1638498"/>
          </a:xfrm>
          <a:prstGeom prst="rect">
            <a:avLst/>
          </a:prstGeom>
        </p:spPr>
      </p:pic>
      <p:sp>
        <p:nvSpPr>
          <p:cNvPr id="9" name="TextBox 8"/>
          <p:cNvSpPr txBox="1"/>
          <p:nvPr/>
        </p:nvSpPr>
        <p:spPr>
          <a:xfrm>
            <a:off x="333044" y="1349511"/>
            <a:ext cx="1149321" cy="380914"/>
          </a:xfrm>
          <a:prstGeom prst="rect">
            <a:avLst/>
          </a:prstGeom>
          <a:noFill/>
        </p:spPr>
        <p:txBody>
          <a:bodyPr wrap="square" rtlCol="0">
            <a:spAutoFit/>
          </a:bodyPr>
          <a:lstStyle/>
          <a:p>
            <a:r>
              <a:rPr lang="en-US" b="1" dirty="0" smtClean="0">
                <a:solidFill>
                  <a:schemeClr val="accent2"/>
                </a:solidFill>
              </a:rPr>
              <a:t>Incident 1</a:t>
            </a:r>
            <a:endParaRPr lang="en-US" b="1" dirty="0">
              <a:solidFill>
                <a:schemeClr val="accent2"/>
              </a:solidFill>
            </a:endParaRPr>
          </a:p>
        </p:txBody>
      </p:sp>
      <p:sp>
        <p:nvSpPr>
          <p:cNvPr id="10" name="TextBox 9"/>
          <p:cNvSpPr txBox="1"/>
          <p:nvPr/>
        </p:nvSpPr>
        <p:spPr>
          <a:xfrm>
            <a:off x="328599" y="4013617"/>
            <a:ext cx="1149321" cy="380914"/>
          </a:xfrm>
          <a:prstGeom prst="rect">
            <a:avLst/>
          </a:prstGeom>
          <a:noFill/>
        </p:spPr>
        <p:txBody>
          <a:bodyPr wrap="square" rtlCol="0">
            <a:spAutoFit/>
          </a:bodyPr>
          <a:lstStyle/>
          <a:p>
            <a:r>
              <a:rPr lang="en-US" b="1" dirty="0" smtClean="0">
                <a:solidFill>
                  <a:schemeClr val="accent2"/>
                </a:solidFill>
              </a:rPr>
              <a:t>Incident 2</a:t>
            </a:r>
            <a:endParaRPr lang="en-US" b="1" dirty="0">
              <a:solidFill>
                <a:schemeClr val="accent2"/>
              </a:solidFill>
            </a:endParaRPr>
          </a:p>
        </p:txBody>
      </p:sp>
    </p:spTree>
    <p:extLst>
      <p:ext uri="{BB962C8B-B14F-4D97-AF65-F5344CB8AC3E}">
        <p14:creationId xmlns:p14="http://schemas.microsoft.com/office/powerpoint/2010/main" val="192599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3"/>
          <p:cNvSpPr txBox="1">
            <a:spLocks noChangeArrowheads="1"/>
          </p:cNvSpPr>
          <p:nvPr/>
        </p:nvSpPr>
        <p:spPr bwMode="auto">
          <a:xfrm>
            <a:off x="6430434" y="3284538"/>
            <a:ext cx="4064000" cy="432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832" tIns="54416" rIns="108832" bIns="54416">
            <a:spAutoFit/>
          </a:bodyPr>
          <a:lstStyle>
            <a:lvl1pPr>
              <a:spcBef>
                <a:spcPct val="20000"/>
              </a:spcBef>
              <a:buClr>
                <a:srgbClr val="A50021"/>
              </a:buClr>
              <a:buSzPct val="75000"/>
              <a:buFont typeface="Monotype Sorts" pitchFamily="2" charset="2"/>
              <a:defRPr sz="2800">
                <a:solidFill>
                  <a:schemeClr val="tx1"/>
                </a:solidFill>
                <a:latin typeface="Arial" panose="020B0604020202020204" pitchFamily="34" charset="0"/>
              </a:defRPr>
            </a:lvl1pPr>
            <a:lvl2pPr marL="742950" indent="-285750">
              <a:spcBef>
                <a:spcPct val="20000"/>
              </a:spcBef>
              <a:buClr>
                <a:srgbClr val="A50021"/>
              </a:buClr>
              <a:buSzPct val="50000"/>
              <a:buFont typeface="Wingdings" panose="05000000000000000000" pitchFamily="2" charset="2"/>
              <a:buChar char="l"/>
              <a:defRPr sz="2400">
                <a:solidFill>
                  <a:schemeClr val="tx1"/>
                </a:solidFill>
                <a:latin typeface="Arial" panose="020B0604020202020204" pitchFamily="34" charset="0"/>
              </a:defRPr>
            </a:lvl2pPr>
            <a:lvl3pPr marL="1143000" indent="-228600">
              <a:spcBef>
                <a:spcPct val="20000"/>
              </a:spcBef>
              <a:buClr>
                <a:srgbClr val="A50021"/>
              </a:buClr>
              <a:buSzPct val="50000"/>
              <a:buFont typeface="Wingdings" panose="05000000000000000000" pitchFamily="2" charset="2"/>
              <a:buChar char="u"/>
              <a:defRPr sz="2200">
                <a:solidFill>
                  <a:schemeClr val="tx1"/>
                </a:solidFill>
                <a:latin typeface="Arial" panose="020B0604020202020204" pitchFamily="34" charset="0"/>
              </a:defRPr>
            </a:lvl3pPr>
            <a:lvl4pPr marL="1600200" indent="-228600">
              <a:spcBef>
                <a:spcPct val="20000"/>
              </a:spcBef>
              <a:buClr>
                <a:srgbClr val="A50021"/>
              </a:buClr>
              <a:buSzPct val="50000"/>
              <a:buFont typeface="Monotype Sorts" pitchFamily="2" charset="2"/>
              <a:buChar char="s"/>
              <a:defRPr sz="2000">
                <a:solidFill>
                  <a:schemeClr val="tx1"/>
                </a:solidFill>
                <a:latin typeface="Arial" panose="020B0604020202020204" pitchFamily="34" charset="0"/>
              </a:defRPr>
            </a:lvl4pPr>
            <a:lvl5pPr marL="2057400" indent="-228600">
              <a:spcBef>
                <a:spcPct val="20000"/>
              </a:spcBef>
              <a:buClr>
                <a:srgbClr val="A50021"/>
              </a:buClr>
              <a:buSzPct val="50000"/>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9pPr>
          </a:lstStyle>
          <a:p>
            <a:pPr>
              <a:spcBef>
                <a:spcPct val="50000"/>
              </a:spcBef>
              <a:buClrTx/>
              <a:buSzTx/>
              <a:buFontTx/>
              <a:buNone/>
            </a:pPr>
            <a:endParaRPr lang="en-AU" sz="2100"/>
          </a:p>
        </p:txBody>
      </p:sp>
      <p:pic>
        <p:nvPicPr>
          <p:cNvPr id="98308" name="Picture 4"/>
          <p:cNvPicPr>
            <a:picLocks noChangeAspect="1" noChangeArrowheads="1"/>
          </p:cNvPicPr>
          <p:nvPr/>
        </p:nvPicPr>
        <p:blipFill>
          <a:blip r:embed="rId3">
            <a:lum bright="6000" contrast="-6000"/>
            <a:extLst>
              <a:ext uri="{28A0092B-C50C-407E-A947-70E740481C1C}">
                <a14:useLocalDpi xmlns:a14="http://schemas.microsoft.com/office/drawing/2010/main" val="0"/>
              </a:ext>
            </a:extLst>
          </a:blip>
          <a:srcRect t="5467" b="11847"/>
          <a:stretch>
            <a:fillRect/>
          </a:stretch>
        </p:blipFill>
        <p:spPr bwMode="auto">
          <a:xfrm>
            <a:off x="1007534" y="1905353"/>
            <a:ext cx="4737100" cy="2737346"/>
          </a:xfrm>
          <a:prstGeom prst="rect">
            <a:avLst/>
          </a:prstGeom>
          <a:noFill/>
          <a:ln w="31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8309" name="Picture 5"/>
          <p:cNvPicPr>
            <a:picLocks noChangeAspect="1" noChangeArrowheads="1"/>
          </p:cNvPicPr>
          <p:nvPr/>
        </p:nvPicPr>
        <p:blipFill>
          <a:blip r:embed="rId4">
            <a:lum bright="6000"/>
            <a:extLst>
              <a:ext uri="{28A0092B-C50C-407E-A947-70E740481C1C}">
                <a14:useLocalDpi xmlns:a14="http://schemas.microsoft.com/office/drawing/2010/main" val="0"/>
              </a:ext>
            </a:extLst>
          </a:blip>
          <a:srcRect t="5498"/>
          <a:stretch>
            <a:fillRect/>
          </a:stretch>
        </p:blipFill>
        <p:spPr bwMode="auto">
          <a:xfrm>
            <a:off x="6294642" y="1905353"/>
            <a:ext cx="5274000" cy="2737346"/>
          </a:xfrm>
          <a:prstGeom prst="rect">
            <a:avLst/>
          </a:prstGeom>
          <a:noFill/>
          <a:ln w="31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181" name="Text Box 6"/>
          <p:cNvSpPr txBox="1">
            <a:spLocks noChangeArrowheads="1"/>
          </p:cNvSpPr>
          <p:nvPr/>
        </p:nvSpPr>
        <p:spPr bwMode="auto">
          <a:xfrm>
            <a:off x="1007534" y="1455640"/>
            <a:ext cx="10369550" cy="469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832" tIns="54416" rIns="108832" bIns="54416">
            <a:spAutoFit/>
          </a:bodyPr>
          <a:lstStyle>
            <a:lvl1pPr>
              <a:spcBef>
                <a:spcPct val="20000"/>
              </a:spcBef>
              <a:buClr>
                <a:srgbClr val="A50021"/>
              </a:buClr>
              <a:buSzPct val="75000"/>
              <a:buFont typeface="Monotype Sorts" pitchFamily="2" charset="2"/>
              <a:defRPr sz="2800">
                <a:solidFill>
                  <a:schemeClr val="tx1"/>
                </a:solidFill>
                <a:latin typeface="Arial" panose="020B0604020202020204" pitchFamily="34" charset="0"/>
              </a:defRPr>
            </a:lvl1pPr>
            <a:lvl2pPr marL="742950" indent="-285750">
              <a:spcBef>
                <a:spcPct val="20000"/>
              </a:spcBef>
              <a:buClr>
                <a:srgbClr val="A50021"/>
              </a:buClr>
              <a:buSzPct val="50000"/>
              <a:buFont typeface="Wingdings" panose="05000000000000000000" pitchFamily="2" charset="2"/>
              <a:buChar char="l"/>
              <a:defRPr sz="2400">
                <a:solidFill>
                  <a:schemeClr val="tx1"/>
                </a:solidFill>
                <a:latin typeface="Arial" panose="020B0604020202020204" pitchFamily="34" charset="0"/>
              </a:defRPr>
            </a:lvl2pPr>
            <a:lvl3pPr marL="1143000" indent="-228600">
              <a:spcBef>
                <a:spcPct val="20000"/>
              </a:spcBef>
              <a:buClr>
                <a:srgbClr val="A50021"/>
              </a:buClr>
              <a:buSzPct val="50000"/>
              <a:buFont typeface="Wingdings" panose="05000000000000000000" pitchFamily="2" charset="2"/>
              <a:buChar char="u"/>
              <a:defRPr sz="2200">
                <a:solidFill>
                  <a:schemeClr val="tx1"/>
                </a:solidFill>
                <a:latin typeface="Arial" panose="020B0604020202020204" pitchFamily="34" charset="0"/>
              </a:defRPr>
            </a:lvl3pPr>
            <a:lvl4pPr marL="1600200" indent="-228600">
              <a:spcBef>
                <a:spcPct val="20000"/>
              </a:spcBef>
              <a:buClr>
                <a:srgbClr val="A50021"/>
              </a:buClr>
              <a:buSzPct val="50000"/>
              <a:buFont typeface="Monotype Sorts" pitchFamily="2" charset="2"/>
              <a:buChar char="s"/>
              <a:defRPr sz="2000">
                <a:solidFill>
                  <a:schemeClr val="tx1"/>
                </a:solidFill>
                <a:latin typeface="Arial" panose="020B0604020202020204" pitchFamily="34" charset="0"/>
              </a:defRPr>
            </a:lvl4pPr>
            <a:lvl5pPr marL="2057400" indent="-228600">
              <a:spcBef>
                <a:spcPct val="20000"/>
              </a:spcBef>
              <a:buClr>
                <a:srgbClr val="A50021"/>
              </a:buClr>
              <a:buSzPct val="50000"/>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9pPr>
          </a:lstStyle>
          <a:p>
            <a:pPr>
              <a:lnSpc>
                <a:spcPct val="90000"/>
              </a:lnSpc>
              <a:spcBef>
                <a:spcPct val="50000"/>
              </a:spcBef>
              <a:buClrTx/>
              <a:buSzTx/>
              <a:buFontTx/>
              <a:buNone/>
            </a:pPr>
            <a:r>
              <a:rPr lang="en-AU" sz="2600" dirty="0">
                <a:solidFill>
                  <a:schemeClr val="tx2"/>
                </a:solidFill>
              </a:rPr>
              <a:t>Source not properly secured.  Loss not apparent for 6 hours.</a:t>
            </a:r>
          </a:p>
        </p:txBody>
      </p:sp>
      <p:sp>
        <p:nvSpPr>
          <p:cNvPr id="50182" name="Rectangle 7"/>
          <p:cNvSpPr>
            <a:spLocks noChangeArrowheads="1"/>
          </p:cNvSpPr>
          <p:nvPr/>
        </p:nvSpPr>
        <p:spPr bwMode="auto">
          <a:xfrm>
            <a:off x="1037009" y="4800282"/>
            <a:ext cx="10752667" cy="82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832" tIns="54416" rIns="108832" bIns="54416">
            <a:spAutoFit/>
          </a:bodyPr>
          <a:lstStyle>
            <a:lvl1pPr>
              <a:spcBef>
                <a:spcPct val="20000"/>
              </a:spcBef>
              <a:buClr>
                <a:srgbClr val="A50021"/>
              </a:buClr>
              <a:buSzPct val="75000"/>
              <a:buFont typeface="Monotype Sorts" pitchFamily="2" charset="2"/>
              <a:defRPr sz="2800">
                <a:solidFill>
                  <a:schemeClr val="tx1"/>
                </a:solidFill>
                <a:latin typeface="Arial" panose="020B0604020202020204" pitchFamily="34" charset="0"/>
              </a:defRPr>
            </a:lvl1pPr>
            <a:lvl2pPr marL="742950" indent="-285750">
              <a:spcBef>
                <a:spcPct val="20000"/>
              </a:spcBef>
              <a:buClr>
                <a:srgbClr val="A50021"/>
              </a:buClr>
              <a:buSzPct val="50000"/>
              <a:buFont typeface="Wingdings" panose="05000000000000000000" pitchFamily="2" charset="2"/>
              <a:buChar char="l"/>
              <a:defRPr sz="2400">
                <a:solidFill>
                  <a:schemeClr val="tx1"/>
                </a:solidFill>
                <a:latin typeface="Arial" panose="020B0604020202020204" pitchFamily="34" charset="0"/>
              </a:defRPr>
            </a:lvl2pPr>
            <a:lvl3pPr marL="1143000" indent="-228600">
              <a:spcBef>
                <a:spcPct val="20000"/>
              </a:spcBef>
              <a:buClr>
                <a:srgbClr val="A50021"/>
              </a:buClr>
              <a:buSzPct val="50000"/>
              <a:buFont typeface="Wingdings" panose="05000000000000000000" pitchFamily="2" charset="2"/>
              <a:buChar char="u"/>
              <a:defRPr sz="2200">
                <a:solidFill>
                  <a:schemeClr val="tx1"/>
                </a:solidFill>
                <a:latin typeface="Arial" panose="020B0604020202020204" pitchFamily="34" charset="0"/>
              </a:defRPr>
            </a:lvl3pPr>
            <a:lvl4pPr marL="1600200" indent="-228600">
              <a:spcBef>
                <a:spcPct val="20000"/>
              </a:spcBef>
              <a:buClr>
                <a:srgbClr val="A50021"/>
              </a:buClr>
              <a:buSzPct val="50000"/>
              <a:buFont typeface="Monotype Sorts" pitchFamily="2" charset="2"/>
              <a:buChar char="s"/>
              <a:defRPr sz="2000">
                <a:solidFill>
                  <a:schemeClr val="tx1"/>
                </a:solidFill>
                <a:latin typeface="Arial" panose="020B0604020202020204" pitchFamily="34" charset="0"/>
              </a:defRPr>
            </a:lvl4pPr>
            <a:lvl5pPr marL="2057400" indent="-228600">
              <a:spcBef>
                <a:spcPct val="20000"/>
              </a:spcBef>
              <a:buClr>
                <a:srgbClr val="A50021"/>
              </a:buClr>
              <a:buSzPct val="50000"/>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A50021"/>
              </a:buClr>
              <a:buSzPct val="50000"/>
              <a:buChar char="–"/>
              <a:defRPr>
                <a:solidFill>
                  <a:schemeClr val="tx1"/>
                </a:solidFill>
                <a:latin typeface="Arial" panose="020B0604020202020204" pitchFamily="34" charset="0"/>
              </a:defRPr>
            </a:lvl9pPr>
          </a:lstStyle>
          <a:p>
            <a:pPr>
              <a:lnSpc>
                <a:spcPct val="90000"/>
              </a:lnSpc>
              <a:spcBef>
                <a:spcPct val="50000"/>
              </a:spcBef>
              <a:buClrTx/>
              <a:buSzTx/>
              <a:buFontTx/>
              <a:buNone/>
            </a:pPr>
            <a:r>
              <a:rPr lang="en-AU" sz="2600" dirty="0"/>
              <a:t>Skin dose at 1cm estimated at 10 </a:t>
            </a:r>
            <a:r>
              <a:rPr lang="en-AU" sz="2600" dirty="0" err="1"/>
              <a:t>kGy</a:t>
            </a:r>
            <a:r>
              <a:rPr lang="en-AU" sz="2600" dirty="0"/>
              <a:t>; right leg amputated.  The worker’s wife and two children were also exposed.</a:t>
            </a:r>
          </a:p>
        </p:txBody>
      </p:sp>
      <p:sp>
        <p:nvSpPr>
          <p:cNvPr id="2" name="Slide Number Placeholder 1"/>
          <p:cNvSpPr>
            <a:spLocks noGrp="1"/>
          </p:cNvSpPr>
          <p:nvPr>
            <p:ph type="sldNum" sz="quarter" idx="4294967295"/>
          </p:nvPr>
        </p:nvSpPr>
        <p:spPr>
          <a:xfrm>
            <a:off x="11296651" y="6369050"/>
            <a:ext cx="679449" cy="293688"/>
          </a:xfrm>
          <a:prstGeom prst="rect">
            <a:avLst/>
          </a:prstGeom>
        </p:spPr>
        <p:txBody>
          <a:bodyPr lIns="108832" tIns="54416" rIns="108832" bIns="54416"/>
          <a:lstStyle/>
          <a:p>
            <a:fld id="{64E0F0D9-1BD1-4BB2-9AEF-C45FC83CEFD4}" type="slidenum">
              <a:rPr lang="en-US" smtClean="0"/>
              <a:pPr/>
              <a:t>14</a:t>
            </a:fld>
            <a:endParaRPr lang="en-US"/>
          </a:p>
        </p:txBody>
      </p:sp>
      <p:sp>
        <p:nvSpPr>
          <p:cNvPr id="9" name="Text Box 37"/>
          <p:cNvSpPr txBox="1">
            <a:spLocks noChangeArrowheads="1"/>
          </p:cNvSpPr>
          <p:nvPr/>
        </p:nvSpPr>
        <p:spPr bwMode="auto">
          <a:xfrm>
            <a:off x="531227" y="899597"/>
            <a:ext cx="9235551" cy="556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8832" tIns="54416" rIns="108832" bIns="54416">
            <a:spAutoFit/>
          </a:bodyPr>
          <a:lstStyle/>
          <a:p>
            <a:pPr eaLnBrk="1" hangingPunct="1">
              <a:spcBef>
                <a:spcPct val="50000"/>
              </a:spcBef>
            </a:pPr>
            <a:r>
              <a:rPr lang="en-US" altLang="en-US" sz="2900" dirty="0">
                <a:solidFill>
                  <a:srgbClr val="000000"/>
                </a:solidFill>
                <a:latin typeface="Times New Roman" pitchFamily="18" charset="0"/>
              </a:rPr>
              <a:t> </a:t>
            </a:r>
            <a:r>
              <a:rPr lang="en-US" altLang="en-US" sz="2900" b="1" dirty="0">
                <a:solidFill>
                  <a:schemeClr val="tx2"/>
                </a:solidFill>
                <a:effectLst>
                  <a:outerShdw blurRad="38100" dist="38100" dir="2700000" algn="tl">
                    <a:srgbClr val="000000"/>
                  </a:outerShdw>
                </a:effectLst>
                <a:latin typeface="Times New Roman" pitchFamily="18" charset="0"/>
              </a:rPr>
              <a:t>RADIOACTIVE </a:t>
            </a:r>
            <a:r>
              <a:rPr lang="en-US" altLang="en-US" sz="2900" b="1" dirty="0" smtClean="0">
                <a:solidFill>
                  <a:schemeClr val="tx2"/>
                </a:solidFill>
                <a:effectLst>
                  <a:outerShdw blurRad="38100" dist="38100" dir="2700000" algn="tl">
                    <a:srgbClr val="000000"/>
                  </a:outerShdw>
                </a:effectLst>
                <a:latin typeface="Times New Roman" pitchFamily="18" charset="0"/>
              </a:rPr>
              <a:t>ACCIDENT (PHYSICAL EFFECT)</a:t>
            </a:r>
            <a:endParaRPr lang="en-US" altLang="en-US" sz="2900" b="1" dirty="0">
              <a:solidFill>
                <a:schemeClr val="tx2"/>
              </a:solidFill>
              <a:effectLst>
                <a:outerShdw blurRad="38100" dist="38100" dir="2700000" algn="tl">
                  <a:srgbClr val="000000"/>
                </a:outerShdw>
              </a:effectLst>
              <a:latin typeface="Times New Roman" pitchFamily="18" charset="0"/>
            </a:endParaRPr>
          </a:p>
        </p:txBody>
      </p:sp>
    </p:spTree>
    <p:extLst>
      <p:ext uri="{BB962C8B-B14F-4D97-AF65-F5344CB8AC3E}">
        <p14:creationId xmlns:p14="http://schemas.microsoft.com/office/powerpoint/2010/main" val="7395340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98309"/>
                                        </p:tgtEl>
                                        <p:attrNameLst>
                                          <p:attrName>style.visibility</p:attrName>
                                        </p:attrNameLst>
                                      </p:cBhvr>
                                      <p:to>
                                        <p:strVal val="visible"/>
                                      </p:to>
                                    </p:set>
                                    <p:animEffect transition="in" filter="dissolve">
                                      <p:cBhvr>
                                        <p:cTn id="7" dur="1000"/>
                                        <p:tgtEl>
                                          <p:spTgt spid="98309"/>
                                        </p:tgtEl>
                                      </p:cBhvr>
                                    </p:animEffect>
                                  </p:childTnLst>
                                </p:cTn>
                              </p:par>
                              <p:par>
                                <p:cTn id="8" presetID="9" presetClass="entr" presetSubtype="0" fill="hold" nodeType="withEffect">
                                  <p:stCondLst>
                                    <p:cond delay="0"/>
                                  </p:stCondLst>
                                  <p:childTnLst>
                                    <p:set>
                                      <p:cBhvr>
                                        <p:cTn id="9" dur="1" fill="hold">
                                          <p:stCondLst>
                                            <p:cond delay="0"/>
                                          </p:stCondLst>
                                        </p:cTn>
                                        <p:tgtEl>
                                          <p:spTgt spid="98308"/>
                                        </p:tgtEl>
                                        <p:attrNameLst>
                                          <p:attrName>style.visibility</p:attrName>
                                        </p:attrNameLst>
                                      </p:cBhvr>
                                      <p:to>
                                        <p:strVal val="visible"/>
                                      </p:to>
                                    </p:set>
                                    <p:animEffect transition="in" filter="dissolve">
                                      <p:cBhvr>
                                        <p:cTn id="10" dur="1000"/>
                                        <p:tgtEl>
                                          <p:spTgt spid="983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15</a:t>
            </a:fld>
            <a:endParaRPr lang="en-MY"/>
          </a:p>
        </p:txBody>
      </p:sp>
      <p:sp>
        <p:nvSpPr>
          <p:cNvPr id="5" name="Rectangle 4"/>
          <p:cNvSpPr/>
          <p:nvPr/>
        </p:nvSpPr>
        <p:spPr>
          <a:xfrm>
            <a:off x="226308" y="914982"/>
            <a:ext cx="8391200" cy="1094527"/>
          </a:xfrm>
          <a:prstGeom prst="rect">
            <a:avLst/>
          </a:prstGeom>
          <a:noFill/>
        </p:spPr>
        <p:txBody>
          <a:bodyPr wrap="none" lIns="108832" tIns="54416" rIns="108832" bIns="54416">
            <a:spAutoFit/>
          </a:bodyPr>
          <a:lstStyle/>
          <a:p>
            <a:pPr algn="ctr"/>
            <a:r>
              <a:rPr lang="en-US" sz="6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MOST NOTABLE LESSON</a:t>
            </a:r>
          </a:p>
        </p:txBody>
      </p:sp>
      <p:sp>
        <p:nvSpPr>
          <p:cNvPr id="6" name="Rectangle 5"/>
          <p:cNvSpPr/>
          <p:nvPr/>
        </p:nvSpPr>
        <p:spPr>
          <a:xfrm>
            <a:off x="226308" y="1754536"/>
            <a:ext cx="6336704" cy="3802334"/>
          </a:xfrm>
          <a:prstGeom prst="rect">
            <a:avLst/>
          </a:prstGeom>
          <a:noFill/>
        </p:spPr>
        <p:txBody>
          <a:bodyPr wrap="square" lIns="108832" tIns="54416" rIns="108832" bIns="54416">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4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In both cases,  accidents could have been avoided if radiographers use</a:t>
            </a:r>
          </a:p>
          <a:p>
            <a:r>
              <a:rPr lang="en-US" sz="4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Radiation </a:t>
            </a:r>
            <a:r>
              <a:rPr lang="en-US"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survey meter</a:t>
            </a:r>
            <a:endParaRPr lang="en-US" sz="4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5839" y="3962277"/>
            <a:ext cx="3429000" cy="20955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74212" y="1605209"/>
            <a:ext cx="2022875" cy="2275735"/>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8298" y="2286265"/>
            <a:ext cx="1791619" cy="1594680"/>
          </a:xfrm>
          <a:prstGeom prst="rect">
            <a:avLst/>
          </a:prstGeom>
        </p:spPr>
      </p:pic>
    </p:spTree>
    <p:extLst>
      <p:ext uri="{BB962C8B-B14F-4D97-AF65-F5344CB8AC3E}">
        <p14:creationId xmlns:p14="http://schemas.microsoft.com/office/powerpoint/2010/main" val="435908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2064" y="828424"/>
            <a:ext cx="5641003" cy="800034"/>
          </a:xfrm>
          <a:prstGeom prst="rect">
            <a:avLst/>
          </a:prstGeom>
          <a:noFill/>
        </p:spPr>
        <p:txBody>
          <a:bodyPr wrap="square" rtlCol="0">
            <a:spAutoFit/>
          </a:bodyPr>
          <a:lstStyle/>
          <a:p>
            <a:r>
              <a:rPr lang="en-US" altLang="en-US" sz="2800" b="1" u="sng" dirty="0">
                <a:latin typeface="Times New Roman" panose="02020603050405020304" pitchFamily="18" charset="0"/>
                <a:cs typeface="Times New Roman" panose="02020603050405020304" pitchFamily="18" charset="0"/>
              </a:rPr>
              <a:t>A</a:t>
            </a:r>
            <a:r>
              <a:rPr lang="en-US" altLang="en-US" sz="2800" dirty="0">
                <a:latin typeface="Times New Roman" panose="02020603050405020304" pitchFamily="18" charset="0"/>
                <a:cs typeface="Times New Roman" panose="02020603050405020304" pitchFamily="18" charset="0"/>
              </a:rPr>
              <a:t>s </a:t>
            </a:r>
            <a:r>
              <a:rPr lang="en-US" altLang="en-US" sz="2800" b="1" u="sng" dirty="0">
                <a:latin typeface="Times New Roman" panose="02020603050405020304" pitchFamily="18" charset="0"/>
                <a:cs typeface="Times New Roman" panose="02020603050405020304" pitchFamily="18" charset="0"/>
              </a:rPr>
              <a:t>L</a:t>
            </a:r>
            <a:r>
              <a:rPr lang="en-US" altLang="en-US" sz="2800" dirty="0">
                <a:latin typeface="Times New Roman" panose="02020603050405020304" pitchFamily="18" charset="0"/>
                <a:cs typeface="Times New Roman" panose="02020603050405020304" pitchFamily="18" charset="0"/>
              </a:rPr>
              <a:t>ow </a:t>
            </a:r>
            <a:r>
              <a:rPr lang="en-US" altLang="en-US" sz="2800" b="1" u="sng" dirty="0">
                <a:latin typeface="Times New Roman" panose="02020603050405020304" pitchFamily="18" charset="0"/>
                <a:cs typeface="Times New Roman" panose="02020603050405020304" pitchFamily="18" charset="0"/>
              </a:rPr>
              <a:t>A</a:t>
            </a:r>
            <a:r>
              <a:rPr lang="en-US" altLang="en-US" sz="2800" dirty="0">
                <a:latin typeface="Times New Roman" panose="02020603050405020304" pitchFamily="18" charset="0"/>
                <a:cs typeface="Times New Roman" panose="02020603050405020304" pitchFamily="18" charset="0"/>
              </a:rPr>
              <a:t>s </a:t>
            </a:r>
            <a:r>
              <a:rPr lang="en-US" altLang="en-US" sz="2800" b="1" u="sng" dirty="0">
                <a:latin typeface="Times New Roman" panose="02020603050405020304" pitchFamily="18" charset="0"/>
                <a:cs typeface="Times New Roman" panose="02020603050405020304" pitchFamily="18" charset="0"/>
              </a:rPr>
              <a:t>R</a:t>
            </a:r>
            <a:r>
              <a:rPr lang="en-US" altLang="en-US" sz="2800" dirty="0">
                <a:latin typeface="Times New Roman" panose="02020603050405020304" pitchFamily="18" charset="0"/>
                <a:cs typeface="Times New Roman" panose="02020603050405020304" pitchFamily="18" charset="0"/>
              </a:rPr>
              <a:t>easonably </a:t>
            </a:r>
            <a:r>
              <a:rPr lang="en-US" altLang="en-US" sz="2800" b="1" u="sng" dirty="0">
                <a:latin typeface="Times New Roman" panose="02020603050405020304" pitchFamily="18" charset="0"/>
                <a:cs typeface="Times New Roman" panose="02020603050405020304" pitchFamily="18" charset="0"/>
              </a:rPr>
              <a:t>A</a:t>
            </a:r>
            <a:r>
              <a:rPr lang="en-US" altLang="en-US" sz="2800" dirty="0">
                <a:latin typeface="Times New Roman" panose="02020603050405020304" pitchFamily="18" charset="0"/>
                <a:cs typeface="Times New Roman" panose="02020603050405020304" pitchFamily="18" charset="0"/>
              </a:rPr>
              <a:t>chievable</a:t>
            </a:r>
          </a:p>
          <a:p>
            <a:endParaRPr lang="en-US" dirty="0">
              <a:latin typeface="Times New Roman" panose="02020603050405020304" pitchFamily="18" charset="0"/>
              <a:cs typeface="Times New Roman" panose="02020603050405020304"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398433555"/>
              </p:ext>
            </p:extLst>
          </p:nvPr>
        </p:nvGraphicFramePr>
        <p:xfrm>
          <a:off x="8764043" y="1502648"/>
          <a:ext cx="1439911" cy="1644589"/>
        </p:xfrm>
        <a:graphic>
          <a:graphicData uri="http://schemas.openxmlformats.org/presentationml/2006/ole">
            <mc:AlternateContent xmlns:mc="http://schemas.openxmlformats.org/markup-compatibility/2006">
              <mc:Choice xmlns:v="urn:schemas-microsoft-com:vml" Requires="v">
                <p:oleObj spid="_x0000_s4113" name="Clip" r:id="rId4" imgW="644652" imgH="737006" progId="MS_ClipArt_Gallery.2">
                  <p:embed/>
                </p:oleObj>
              </mc:Choice>
              <mc:Fallback>
                <p:oleObj name="Clip" r:id="rId4" imgW="644652" imgH="737006" progId="MS_ClipArt_Gallery.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64043" y="1502648"/>
                        <a:ext cx="1439911" cy="1644589"/>
                      </a:xfrm>
                      <a:prstGeom prst="rect">
                        <a:avLst/>
                      </a:prstGeom>
                      <a:noFill/>
                      <a:ln>
                        <a:noFill/>
                      </a:ln>
                      <a:effectLst/>
                    </p:spPr>
                  </p:pic>
                </p:oleObj>
              </mc:Fallback>
            </mc:AlternateContent>
          </a:graphicData>
        </a:graphic>
      </p:graphicFrame>
      <p:sp>
        <p:nvSpPr>
          <p:cNvPr id="7" name="Rectangle 3"/>
          <p:cNvSpPr txBox="1">
            <a:spLocks noChangeArrowheads="1"/>
          </p:cNvSpPr>
          <p:nvPr/>
        </p:nvSpPr>
        <p:spPr>
          <a:xfrm>
            <a:off x="408029" y="2248174"/>
            <a:ext cx="10566676" cy="2361653"/>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342900" indent="-342900">
              <a:buFont typeface="Arial" panose="020B0604020202020204" pitchFamily="34" charset="0"/>
              <a:buChar char="•"/>
            </a:pPr>
            <a:r>
              <a:rPr lang="en-US" altLang="en-US" sz="2500" kern="0" dirty="0" smtClean="0">
                <a:solidFill>
                  <a:sysClr val="windowText" lastClr="000000"/>
                </a:solidFill>
                <a:latin typeface="Times New Roman" panose="02020603050405020304" pitchFamily="18" charset="0"/>
                <a:cs typeface="Times New Roman" panose="02020603050405020304" pitchFamily="18" charset="0"/>
              </a:rPr>
              <a:t>Less time = Less radiation exposure</a:t>
            </a:r>
          </a:p>
          <a:p>
            <a:pPr marL="342900" indent="-342900">
              <a:buFont typeface="Arial" panose="020B0604020202020204" pitchFamily="34" charset="0"/>
              <a:buChar char="•"/>
            </a:pPr>
            <a:r>
              <a:rPr lang="en-US" altLang="en-US" sz="2500" kern="0" dirty="0" smtClean="0">
                <a:solidFill>
                  <a:sysClr val="windowText" lastClr="000000"/>
                </a:solidFill>
                <a:latin typeface="Times New Roman" panose="02020603050405020304" pitchFamily="18" charset="0"/>
                <a:cs typeface="Times New Roman" panose="02020603050405020304" pitchFamily="18" charset="0"/>
              </a:rPr>
              <a:t>Use RAM only when necessary</a:t>
            </a:r>
          </a:p>
          <a:p>
            <a:pPr marL="342900" indent="-342900">
              <a:buFont typeface="Arial" panose="020B0604020202020204" pitchFamily="34" charset="0"/>
              <a:buChar char="•"/>
            </a:pPr>
            <a:r>
              <a:rPr lang="en-US" altLang="en-US" sz="2500" kern="0" dirty="0" smtClean="0">
                <a:solidFill>
                  <a:sysClr val="windowText" lastClr="000000"/>
                </a:solidFill>
                <a:latin typeface="Times New Roman" panose="02020603050405020304" pitchFamily="18" charset="0"/>
                <a:cs typeface="Times New Roman" panose="02020603050405020304" pitchFamily="18" charset="0"/>
              </a:rPr>
              <a:t>Dry runs (without radioactive material) </a:t>
            </a:r>
          </a:p>
          <a:p>
            <a:pPr marL="800100" lvl="1" indent="-342900">
              <a:buFont typeface="Wingdings" panose="05000000000000000000" pitchFamily="2" charset="2"/>
              <a:buChar char="Ø"/>
            </a:pPr>
            <a:r>
              <a:rPr lang="en-US" altLang="en-US" sz="2500" kern="0" dirty="0" smtClean="0">
                <a:solidFill>
                  <a:sysClr val="windowText" lastClr="000000"/>
                </a:solidFill>
                <a:latin typeface="Times New Roman" panose="02020603050405020304" pitchFamily="18" charset="0"/>
                <a:cs typeface="Times New Roman" panose="02020603050405020304" pitchFamily="18" charset="0"/>
              </a:rPr>
              <a:t>Identify portions of the experiment that can be altered in order to decrease exposure times</a:t>
            </a:r>
          </a:p>
          <a:p>
            <a:pPr marL="342900" indent="-342900">
              <a:buFont typeface="Arial" panose="020B0604020202020204" pitchFamily="34" charset="0"/>
              <a:buChar char="•"/>
            </a:pPr>
            <a:r>
              <a:rPr lang="en-US" altLang="en-US" sz="2500" kern="0" dirty="0" smtClean="0">
                <a:solidFill>
                  <a:sysClr val="windowText" lastClr="000000"/>
                </a:solidFill>
                <a:latin typeface="Times New Roman" panose="02020603050405020304" pitchFamily="18" charset="0"/>
                <a:cs typeface="Times New Roman" panose="02020603050405020304" pitchFamily="18" charset="0"/>
              </a:rPr>
              <a:t>Shorten time when near RAM</a:t>
            </a:r>
          </a:p>
          <a:p>
            <a:pPr marL="342900" indent="-342900">
              <a:buFont typeface="Arial" panose="020B0604020202020204" pitchFamily="34" charset="0"/>
              <a:buChar char="•"/>
            </a:pPr>
            <a:r>
              <a:rPr lang="en-US" altLang="en-US" sz="2500" kern="0" dirty="0" smtClean="0">
                <a:solidFill>
                  <a:sysClr val="windowText" lastClr="000000"/>
                </a:solidFill>
                <a:latin typeface="Times New Roman" panose="02020603050405020304" pitchFamily="18" charset="0"/>
                <a:cs typeface="Times New Roman" panose="02020603050405020304" pitchFamily="18" charset="0"/>
              </a:rPr>
              <a:t>Obtaining higher doses in order to get an experiment done quicker is NOT “reasonable”! </a:t>
            </a:r>
            <a:endParaRPr lang="en-US" altLang="en-US" sz="2500" kern="0" dirty="0">
              <a:solidFill>
                <a:sysClr val="windowText" lastClr="000000"/>
              </a:solidFill>
              <a:latin typeface="Times New Roman" panose="02020603050405020304" pitchFamily="18" charset="0"/>
              <a:cs typeface="Times New Roman" panose="02020603050405020304" pitchFamily="18" charset="0"/>
            </a:endParaRPr>
          </a:p>
        </p:txBody>
      </p:sp>
      <p:sp>
        <p:nvSpPr>
          <p:cNvPr id="9" name="Rectangle 2"/>
          <p:cNvSpPr txBox="1">
            <a:spLocks noChangeArrowheads="1"/>
          </p:cNvSpPr>
          <p:nvPr/>
        </p:nvSpPr>
        <p:spPr>
          <a:xfrm>
            <a:off x="472064" y="1562532"/>
            <a:ext cx="8004126" cy="685641"/>
          </a:xfrm>
          <a:prstGeom prst="rect">
            <a:avLst/>
          </a:prstGeom>
        </p:spPr>
        <p:txBody>
          <a:bodyPr/>
          <a:lstStyle>
            <a:lvl1pPr>
              <a:defRPr>
                <a:latin typeface="+mj-lt"/>
                <a:ea typeface="+mj-ea"/>
                <a:cs typeface="+mj-cs"/>
              </a:defRPr>
            </a:lvl1pPr>
          </a:lstStyle>
          <a:p>
            <a:r>
              <a:rPr lang="en-US" altLang="en-US" sz="4000" b="1" kern="0" dirty="0" smtClean="0">
                <a:solidFill>
                  <a:sysClr val="windowText" lastClr="000000"/>
                </a:solidFill>
                <a:latin typeface="Times New Roman" panose="02020603050405020304" pitchFamily="18" charset="0"/>
                <a:cs typeface="Times New Roman" panose="02020603050405020304" pitchFamily="18" charset="0"/>
              </a:rPr>
              <a:t>Time</a:t>
            </a:r>
            <a:endParaRPr lang="en-US" altLang="en-US" sz="4000" b="1" kern="0" dirty="0">
              <a:solidFill>
                <a:sysClr val="windowText" lastClr="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7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432242" y="2247830"/>
            <a:ext cx="7340813" cy="4113847"/>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457200" indent="-457200">
              <a:buFont typeface="Arial" panose="020B0604020202020204" pitchFamily="34" charset="0"/>
              <a:buChar char="•"/>
            </a:pPr>
            <a:r>
              <a:rPr lang="en-US" altLang="en-US" sz="2800" kern="0" dirty="0" smtClean="0">
                <a:solidFill>
                  <a:sysClr val="windowText" lastClr="000000"/>
                </a:solidFill>
                <a:latin typeface="Times New Roman" panose="02020603050405020304" pitchFamily="18" charset="0"/>
                <a:cs typeface="Times New Roman" panose="02020603050405020304" pitchFamily="18" charset="0"/>
              </a:rPr>
              <a:t>Effective &amp; Easy</a:t>
            </a:r>
          </a:p>
          <a:p>
            <a:pPr marL="457200" indent="-457200">
              <a:buFont typeface="Arial" panose="020B0604020202020204" pitchFamily="34" charset="0"/>
              <a:buChar char="•"/>
            </a:pPr>
            <a:r>
              <a:rPr lang="en-US" altLang="en-US" sz="2800" kern="0" dirty="0" smtClean="0">
                <a:solidFill>
                  <a:sysClr val="windowText" lastClr="000000"/>
                </a:solidFill>
                <a:latin typeface="Times New Roman" panose="02020603050405020304" pitchFamily="18" charset="0"/>
                <a:cs typeface="Times New Roman" panose="02020603050405020304" pitchFamily="18" charset="0"/>
              </a:rPr>
              <a:t>Inverse Square Law</a:t>
            </a:r>
          </a:p>
          <a:p>
            <a:pPr marL="800100" lvl="1" indent="-342900">
              <a:buFont typeface="Wingdings" panose="05000000000000000000" pitchFamily="2" charset="2"/>
              <a:buChar char="Ø"/>
            </a:pPr>
            <a:r>
              <a:rPr lang="en-US" altLang="en-US" sz="2400" kern="0" dirty="0" smtClean="0">
                <a:solidFill>
                  <a:sysClr val="windowText" lastClr="000000"/>
                </a:solidFill>
                <a:latin typeface="Times New Roman" panose="02020603050405020304" pitchFamily="18" charset="0"/>
                <a:cs typeface="Times New Roman" panose="02020603050405020304" pitchFamily="18" charset="0"/>
              </a:rPr>
              <a:t>Doubling distance from source, decreases dose by factor of four </a:t>
            </a:r>
          </a:p>
          <a:p>
            <a:pPr marL="800100" lvl="1" indent="-342900">
              <a:buFont typeface="Wingdings" panose="05000000000000000000" pitchFamily="2" charset="2"/>
              <a:buChar char="Ø"/>
            </a:pPr>
            <a:r>
              <a:rPr lang="en-US" altLang="en-US" sz="2400" kern="0" dirty="0" smtClean="0">
                <a:solidFill>
                  <a:sysClr val="windowText" lastClr="000000"/>
                </a:solidFill>
                <a:latin typeface="Times New Roman" panose="02020603050405020304" pitchFamily="18" charset="0"/>
                <a:cs typeface="Times New Roman" panose="02020603050405020304" pitchFamily="18" charset="0"/>
              </a:rPr>
              <a:t>Tripling it decreases dose nine-fold </a:t>
            </a:r>
          </a:p>
          <a:p>
            <a:pPr marL="457200" indent="-457200">
              <a:buFont typeface="Arial" panose="020B0604020202020204" pitchFamily="34" charset="0"/>
              <a:buChar char="•"/>
            </a:pPr>
            <a:r>
              <a:rPr lang="en-US" altLang="en-US" sz="2800" kern="0" dirty="0" smtClean="0">
                <a:solidFill>
                  <a:sysClr val="windowText" lastClr="000000"/>
                </a:solidFill>
                <a:latin typeface="Times New Roman" panose="02020603050405020304" pitchFamily="18" charset="0"/>
                <a:cs typeface="Times New Roman" panose="02020603050405020304" pitchFamily="18" charset="0"/>
              </a:rPr>
              <a:t>More Distance = Less Radiation Exposure </a:t>
            </a:r>
          </a:p>
          <a:p>
            <a:pPr marL="457200" indent="-457200">
              <a:buFont typeface="Arial" panose="020B0604020202020204" pitchFamily="34" charset="0"/>
              <a:buChar char="•"/>
            </a:pPr>
            <a:r>
              <a:rPr lang="en-US" altLang="en-US" sz="2800" kern="0" dirty="0" smtClean="0">
                <a:solidFill>
                  <a:sysClr val="windowText" lastClr="000000"/>
                </a:solidFill>
                <a:latin typeface="Times New Roman" panose="02020603050405020304" pitchFamily="18" charset="0"/>
                <a:cs typeface="Times New Roman" panose="02020603050405020304" pitchFamily="18" charset="0"/>
              </a:rPr>
              <a:t>Tongs, Tweezers, Pipettes, Pliers</a:t>
            </a:r>
            <a:endParaRPr lang="en-US" altLang="en-US" sz="2800" kern="0" dirty="0">
              <a:solidFill>
                <a:sysClr val="windowText" lastClr="000000"/>
              </a:solidFill>
              <a:latin typeface="Times New Roman" panose="02020603050405020304" pitchFamily="18" charset="0"/>
              <a:cs typeface="Times New Roman" panose="02020603050405020304" pitchFamily="18" charset="0"/>
            </a:endParaRPr>
          </a:p>
        </p:txBody>
      </p:sp>
      <p:pic>
        <p:nvPicPr>
          <p:cNvPr id="3" name="Picture 5" descr="inverse squ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30434" y="1576733"/>
            <a:ext cx="2736332" cy="380911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57379" y="807743"/>
            <a:ext cx="5641003" cy="800034"/>
          </a:xfrm>
          <a:prstGeom prst="rect">
            <a:avLst/>
          </a:prstGeom>
          <a:noFill/>
        </p:spPr>
        <p:txBody>
          <a:bodyPr wrap="square" rtlCol="0">
            <a:spAutoFit/>
          </a:bodyPr>
          <a:lstStyle/>
          <a:p>
            <a:r>
              <a:rPr lang="en-US" altLang="en-US" sz="2800" b="1" u="sng" dirty="0"/>
              <a:t>A</a:t>
            </a:r>
            <a:r>
              <a:rPr lang="en-US" altLang="en-US" sz="2800" dirty="0"/>
              <a:t>s </a:t>
            </a:r>
            <a:r>
              <a:rPr lang="en-US" altLang="en-US" sz="2800" b="1" u="sng" dirty="0"/>
              <a:t>L</a:t>
            </a:r>
            <a:r>
              <a:rPr lang="en-US" altLang="en-US" sz="2800" dirty="0"/>
              <a:t>ow </a:t>
            </a:r>
            <a:r>
              <a:rPr lang="en-US" altLang="en-US" sz="2800" b="1" u="sng" dirty="0"/>
              <a:t>A</a:t>
            </a:r>
            <a:r>
              <a:rPr lang="en-US" altLang="en-US" sz="2800" dirty="0"/>
              <a:t>s </a:t>
            </a:r>
            <a:r>
              <a:rPr lang="en-US" altLang="en-US" sz="2800" b="1" u="sng" dirty="0">
                <a:latin typeface="Times New Roman" panose="02020603050405020304" pitchFamily="18" charset="0"/>
                <a:cs typeface="Times New Roman" panose="02020603050405020304" pitchFamily="18" charset="0"/>
              </a:rPr>
              <a:t>R</a:t>
            </a:r>
            <a:r>
              <a:rPr lang="en-US" altLang="en-US" sz="2800" dirty="0">
                <a:latin typeface="Times New Roman" panose="02020603050405020304" pitchFamily="18" charset="0"/>
                <a:cs typeface="Times New Roman" panose="02020603050405020304" pitchFamily="18" charset="0"/>
              </a:rPr>
              <a:t>easonably</a:t>
            </a:r>
            <a:r>
              <a:rPr lang="en-US" altLang="en-US" sz="2800" dirty="0"/>
              <a:t> </a:t>
            </a:r>
            <a:r>
              <a:rPr lang="en-US" altLang="en-US" sz="2800" b="1" u="sng" dirty="0"/>
              <a:t>A</a:t>
            </a:r>
            <a:r>
              <a:rPr lang="en-US" altLang="en-US" sz="2800" dirty="0"/>
              <a:t>chievable</a:t>
            </a:r>
          </a:p>
          <a:p>
            <a:endParaRPr lang="en-US" dirty="0"/>
          </a:p>
        </p:txBody>
      </p:sp>
      <p:sp>
        <p:nvSpPr>
          <p:cNvPr id="5" name="Rectangle 2"/>
          <p:cNvSpPr txBox="1">
            <a:spLocks noChangeArrowheads="1"/>
          </p:cNvSpPr>
          <p:nvPr/>
        </p:nvSpPr>
        <p:spPr>
          <a:xfrm>
            <a:off x="457379" y="1505336"/>
            <a:ext cx="8004126" cy="685641"/>
          </a:xfrm>
          <a:prstGeom prst="rect">
            <a:avLst/>
          </a:prstGeom>
        </p:spPr>
        <p:txBody>
          <a:bodyPr/>
          <a:lstStyle>
            <a:lvl1pPr>
              <a:defRPr>
                <a:latin typeface="+mj-lt"/>
                <a:ea typeface="+mj-ea"/>
                <a:cs typeface="+mj-cs"/>
              </a:defRPr>
            </a:lvl1pPr>
          </a:lstStyle>
          <a:p>
            <a:r>
              <a:rPr lang="en-US" altLang="en-US" sz="4000" b="1" kern="0" dirty="0" smtClean="0">
                <a:solidFill>
                  <a:sysClr val="windowText" lastClr="000000"/>
                </a:solidFill>
                <a:latin typeface="Times New Roman" panose="02020603050405020304" pitchFamily="18" charset="0"/>
                <a:cs typeface="Times New Roman" panose="02020603050405020304" pitchFamily="18" charset="0"/>
              </a:rPr>
              <a:t>Distance</a:t>
            </a:r>
            <a:endParaRPr lang="en-US" altLang="en-US" sz="4000" b="1" kern="0" dirty="0">
              <a:solidFill>
                <a:sysClr val="windowText" lastClr="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0286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593233" y="2362447"/>
            <a:ext cx="7327161" cy="4113847"/>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457200" indent="-457200">
              <a:buFont typeface="Arial" panose="020B0604020202020204" pitchFamily="34" charset="0"/>
              <a:buChar char="•"/>
            </a:pPr>
            <a:r>
              <a:rPr lang="en-US" altLang="en-US" sz="2800" kern="0" dirty="0" smtClean="0">
                <a:solidFill>
                  <a:sysClr val="windowText" lastClr="000000"/>
                </a:solidFill>
                <a:latin typeface="Times New Roman" panose="02020603050405020304" pitchFamily="18" charset="0"/>
                <a:cs typeface="Times New Roman" panose="02020603050405020304" pitchFamily="18" charset="0"/>
              </a:rPr>
              <a:t>Materials “absorb” radiation</a:t>
            </a:r>
          </a:p>
          <a:p>
            <a:pPr marL="457200" indent="-457200">
              <a:buFont typeface="Arial" panose="020B0604020202020204" pitchFamily="34" charset="0"/>
              <a:buChar char="•"/>
            </a:pPr>
            <a:r>
              <a:rPr lang="en-US" altLang="en-US" sz="2800" kern="0" dirty="0" smtClean="0">
                <a:solidFill>
                  <a:sysClr val="windowText" lastClr="000000"/>
                </a:solidFill>
                <a:latin typeface="Times New Roman" panose="02020603050405020304" pitchFamily="18" charset="0"/>
                <a:cs typeface="Times New Roman" panose="02020603050405020304" pitchFamily="18" charset="0"/>
              </a:rPr>
              <a:t>Proper shielding = Less Radiation Exposure</a:t>
            </a:r>
          </a:p>
          <a:p>
            <a:pPr marL="457200" indent="-457200">
              <a:buFont typeface="Arial" panose="020B0604020202020204" pitchFamily="34" charset="0"/>
              <a:buChar char="•"/>
            </a:pPr>
            <a:r>
              <a:rPr lang="en-US" altLang="en-US" sz="2800" kern="0" dirty="0" err="1" smtClean="0">
                <a:solidFill>
                  <a:sysClr val="windowText" lastClr="000000"/>
                </a:solidFill>
                <a:latin typeface="Times New Roman" panose="02020603050405020304" pitchFamily="18" charset="0"/>
                <a:cs typeface="Times New Roman" panose="02020603050405020304" pitchFamily="18" charset="0"/>
              </a:rPr>
              <a:t>Plexiglass</a:t>
            </a:r>
            <a:r>
              <a:rPr lang="en-US" altLang="en-US" sz="2800" kern="0" dirty="0" smtClean="0">
                <a:solidFill>
                  <a:sysClr val="windowText" lastClr="000000"/>
                </a:solidFill>
                <a:latin typeface="Times New Roman" panose="02020603050405020304" pitchFamily="18" charset="0"/>
                <a:cs typeface="Times New Roman" panose="02020603050405020304" pitchFamily="18" charset="0"/>
              </a:rPr>
              <a:t> vs. Lead</a:t>
            </a:r>
            <a:endParaRPr lang="en-US" altLang="en-US" sz="2800" kern="0" dirty="0">
              <a:solidFill>
                <a:sysClr val="windowText" lastClr="00000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457379" y="807743"/>
            <a:ext cx="5641003" cy="800034"/>
          </a:xfrm>
          <a:prstGeom prst="rect">
            <a:avLst/>
          </a:prstGeom>
          <a:noFill/>
        </p:spPr>
        <p:txBody>
          <a:bodyPr wrap="square" rtlCol="0">
            <a:spAutoFit/>
          </a:bodyPr>
          <a:lstStyle/>
          <a:p>
            <a:r>
              <a:rPr lang="en-US" altLang="en-US" sz="2800" b="1" u="sng" dirty="0"/>
              <a:t>A</a:t>
            </a:r>
            <a:r>
              <a:rPr lang="en-US" altLang="en-US" sz="2800" dirty="0"/>
              <a:t>s </a:t>
            </a:r>
            <a:r>
              <a:rPr lang="en-US" altLang="en-US" sz="2800" b="1" u="sng" dirty="0"/>
              <a:t>L</a:t>
            </a:r>
            <a:r>
              <a:rPr lang="en-US" altLang="en-US" sz="2800" dirty="0"/>
              <a:t>ow </a:t>
            </a:r>
            <a:r>
              <a:rPr lang="en-US" altLang="en-US" sz="2800" b="1" u="sng" dirty="0"/>
              <a:t>A</a:t>
            </a:r>
            <a:r>
              <a:rPr lang="en-US" altLang="en-US" sz="2800" dirty="0"/>
              <a:t>s </a:t>
            </a:r>
            <a:r>
              <a:rPr lang="en-US" altLang="en-US" sz="2800" b="1" u="sng" dirty="0"/>
              <a:t>R</a:t>
            </a:r>
            <a:r>
              <a:rPr lang="en-US" altLang="en-US" sz="2800" dirty="0"/>
              <a:t>easonably </a:t>
            </a:r>
            <a:r>
              <a:rPr lang="en-US" altLang="en-US" sz="2800" b="1" u="sng" dirty="0"/>
              <a:t>A</a:t>
            </a:r>
            <a:r>
              <a:rPr lang="en-US" altLang="en-US" sz="2800" dirty="0"/>
              <a:t>chievable</a:t>
            </a:r>
          </a:p>
          <a:p>
            <a:endParaRPr lang="en-US" dirty="0"/>
          </a:p>
        </p:txBody>
      </p:sp>
      <p:sp>
        <p:nvSpPr>
          <p:cNvPr id="4" name="Rectangle 2"/>
          <p:cNvSpPr txBox="1">
            <a:spLocks noChangeArrowheads="1"/>
          </p:cNvSpPr>
          <p:nvPr/>
        </p:nvSpPr>
        <p:spPr>
          <a:xfrm>
            <a:off x="457379" y="1505336"/>
            <a:ext cx="8004126" cy="685641"/>
          </a:xfrm>
          <a:prstGeom prst="rect">
            <a:avLst/>
          </a:prstGeom>
        </p:spPr>
        <p:txBody>
          <a:bodyPr/>
          <a:lstStyle>
            <a:lvl1pPr>
              <a:defRPr>
                <a:latin typeface="+mj-lt"/>
                <a:ea typeface="+mj-ea"/>
                <a:cs typeface="+mj-cs"/>
              </a:defRPr>
            </a:lvl1pPr>
          </a:lstStyle>
          <a:p>
            <a:r>
              <a:rPr lang="en-US" altLang="en-US" sz="4000" b="1" kern="0" dirty="0" smtClean="0">
                <a:solidFill>
                  <a:sysClr val="windowText" lastClr="000000"/>
                </a:solidFill>
              </a:rPr>
              <a:t>Shielding</a:t>
            </a:r>
            <a:endParaRPr lang="en-US" altLang="en-US" sz="4000" b="1" kern="0" dirty="0">
              <a:solidFill>
                <a:sysClr val="windowText" lastClr="000000"/>
              </a:solidFill>
            </a:endParaRPr>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7516" y="991165"/>
            <a:ext cx="2515583" cy="3821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descr="acrylic box for pig"/>
          <p:cNvPicPr>
            <a:picLocks noChangeAspect="1" noChangeArrowheads="1"/>
          </p:cNvPicPr>
          <p:nvPr/>
        </p:nvPicPr>
        <p:blipFill>
          <a:blip r:embed="rId3">
            <a:lum bright="16000"/>
            <a:extLst>
              <a:ext uri="{28A0092B-C50C-407E-A947-70E740481C1C}">
                <a14:useLocalDpi xmlns:a14="http://schemas.microsoft.com/office/drawing/2010/main" val="0"/>
              </a:ext>
            </a:extLst>
          </a:blip>
          <a:srcRect/>
          <a:stretch>
            <a:fillRect/>
          </a:stretch>
        </p:blipFill>
        <p:spPr bwMode="auto">
          <a:xfrm>
            <a:off x="912375" y="3962277"/>
            <a:ext cx="3735259" cy="2068034"/>
          </a:xfrm>
          <a:prstGeom prst="rect">
            <a:avLst/>
          </a:prstGeom>
          <a:noFill/>
          <a:ln w="317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5" descr="Lead Shielding"/>
          <p:cNvPicPr>
            <a:picLocks noChangeAspect="1" noChangeArrowheads="1"/>
          </p:cNvPicPr>
          <p:nvPr/>
        </p:nvPicPr>
        <p:blipFill>
          <a:blip r:embed="rId4">
            <a:lum bright="20000"/>
            <a:extLst>
              <a:ext uri="{28A0092B-C50C-407E-A947-70E740481C1C}">
                <a14:useLocalDpi xmlns:a14="http://schemas.microsoft.com/office/drawing/2010/main" val="0"/>
              </a:ext>
            </a:extLst>
          </a:blip>
          <a:srcRect/>
          <a:stretch>
            <a:fillRect/>
          </a:stretch>
        </p:blipFill>
        <p:spPr bwMode="auto">
          <a:xfrm>
            <a:off x="5333703" y="3581365"/>
            <a:ext cx="2812331" cy="2107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960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noChangeArrowheads="1"/>
          </p:cNvSpPr>
          <p:nvPr>
            <p:ph type="body" sz="half" idx="1"/>
          </p:nvPr>
        </p:nvSpPr>
        <p:spPr>
          <a:xfrm>
            <a:off x="607457" y="1676860"/>
            <a:ext cx="5384800" cy="4114800"/>
          </a:xfrm>
        </p:spPr>
        <p:txBody>
          <a:bodyPr/>
          <a:lstStyle/>
          <a:p>
            <a:r>
              <a:rPr lang="en-US" altLang="en-US" sz="2800" dirty="0">
                <a:latin typeface="Times New Roman" panose="02020603050405020304" pitchFamily="18" charset="0"/>
                <a:cs typeface="Times New Roman" panose="02020603050405020304" pitchFamily="18" charset="0"/>
              </a:rPr>
              <a:t>General Classes of Detectors</a:t>
            </a:r>
          </a:p>
          <a:p>
            <a:pPr marL="867208" lvl="1" indent="-457200">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Gas-Filled Detectors</a:t>
            </a:r>
          </a:p>
          <a:p>
            <a:pPr marL="867208" lvl="1" indent="-457200">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Solid Detectors</a:t>
            </a:r>
          </a:p>
          <a:p>
            <a:pPr marL="867208" lvl="1" indent="-457200">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Liquid Detectors</a:t>
            </a:r>
          </a:p>
        </p:txBody>
      </p:sp>
      <p:pic>
        <p:nvPicPr>
          <p:cNvPr id="112644" name="Picture 4" descr="PIC"/>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rot="5400000">
            <a:off x="8801678" y="897544"/>
            <a:ext cx="1144405" cy="376948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2645" name="Picture 5" descr="rad monitor example"/>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7366000" y="3666480"/>
            <a:ext cx="4267200" cy="24003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2646" name="Picture 6" descr="syr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3809912"/>
            <a:ext cx="4267200" cy="2252663"/>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37"/>
          <p:cNvSpPr txBox="1">
            <a:spLocks noChangeArrowheads="1"/>
          </p:cNvSpPr>
          <p:nvPr/>
        </p:nvSpPr>
        <p:spPr bwMode="auto">
          <a:xfrm>
            <a:off x="454997" y="991165"/>
            <a:ext cx="6299200" cy="556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832" tIns="54416" rIns="108832" bIns="54416">
            <a:spAutoFit/>
          </a:bodyPr>
          <a:lstStyle/>
          <a:p>
            <a:pPr eaLnBrk="1" hangingPunct="1">
              <a:spcBef>
                <a:spcPct val="50000"/>
              </a:spcBef>
            </a:pPr>
            <a:r>
              <a:rPr lang="en-US" altLang="en-US" sz="2900" dirty="0">
                <a:solidFill>
                  <a:srgbClr val="000000"/>
                </a:solidFill>
                <a:latin typeface="Times New Roman" pitchFamily="18" charset="0"/>
              </a:rPr>
              <a:t> </a:t>
            </a:r>
            <a:r>
              <a:rPr lang="en-US" altLang="en-US" sz="2900" b="1" dirty="0">
                <a:solidFill>
                  <a:schemeClr val="tx2"/>
                </a:solidFill>
                <a:effectLst>
                  <a:outerShdw blurRad="38100" dist="38100" dir="2700000" algn="tl">
                    <a:srgbClr val="000000"/>
                  </a:outerShdw>
                </a:effectLst>
                <a:latin typeface="Times New Roman" pitchFamily="18" charset="0"/>
              </a:rPr>
              <a:t>RADIOACTIVE </a:t>
            </a:r>
            <a:r>
              <a:rPr lang="en-US" altLang="en-US" sz="2900" b="1" dirty="0" smtClean="0">
                <a:solidFill>
                  <a:schemeClr val="tx2"/>
                </a:solidFill>
                <a:effectLst>
                  <a:outerShdw blurRad="38100" dist="38100" dir="2700000" algn="tl">
                    <a:srgbClr val="000000"/>
                  </a:outerShdw>
                </a:effectLst>
                <a:latin typeface="Times New Roman" pitchFamily="18" charset="0"/>
              </a:rPr>
              <a:t>DETECTOR</a:t>
            </a:r>
            <a:endParaRPr lang="en-US" altLang="en-US" sz="2900" b="1" dirty="0">
              <a:solidFill>
                <a:schemeClr val="tx2"/>
              </a:solidFill>
              <a:effectLst>
                <a:outerShdw blurRad="38100" dist="38100" dir="2700000" algn="tl">
                  <a:srgbClr val="000000"/>
                </a:outerShdw>
              </a:effectLst>
              <a:latin typeface="Times New Roman" pitchFamily="18" charset="0"/>
            </a:endParaRPr>
          </a:p>
        </p:txBody>
      </p:sp>
      <p:pic>
        <p:nvPicPr>
          <p:cNvPr id="10" name="Picture 4" descr="j0211470[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9770" y="721428"/>
            <a:ext cx="1143447" cy="109551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j0211478[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06664" y="740937"/>
            <a:ext cx="826903" cy="105649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PE02756_[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7990887" y="834044"/>
            <a:ext cx="1508714" cy="96339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7" descr="PE03018_[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02569" y="665232"/>
            <a:ext cx="618852" cy="1113845"/>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7"/>
          <p:cNvGrpSpPr/>
          <p:nvPr/>
        </p:nvGrpSpPr>
        <p:grpSpPr>
          <a:xfrm>
            <a:off x="6096000" y="834044"/>
            <a:ext cx="914757" cy="713163"/>
            <a:chOff x="6093619" y="834237"/>
            <a:chExt cx="914400" cy="713328"/>
          </a:xfrm>
        </p:grpSpPr>
        <p:cxnSp>
          <p:nvCxnSpPr>
            <p:cNvPr id="4" name="Straight Connector 3"/>
            <p:cNvCxnSpPr/>
            <p:nvPr/>
          </p:nvCxnSpPr>
          <p:spPr>
            <a:xfrm>
              <a:off x="6093619" y="834237"/>
              <a:ext cx="914400" cy="71332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6093619" y="834237"/>
              <a:ext cx="914400" cy="71332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5" name="Group 24"/>
          <p:cNvGrpSpPr/>
          <p:nvPr/>
        </p:nvGrpSpPr>
        <p:grpSpPr>
          <a:xfrm>
            <a:off x="7146459" y="865572"/>
            <a:ext cx="914757" cy="713163"/>
            <a:chOff x="6093619" y="834237"/>
            <a:chExt cx="914400" cy="713328"/>
          </a:xfrm>
        </p:grpSpPr>
        <p:cxnSp>
          <p:nvCxnSpPr>
            <p:cNvPr id="26" name="Straight Connector 25"/>
            <p:cNvCxnSpPr/>
            <p:nvPr/>
          </p:nvCxnSpPr>
          <p:spPr>
            <a:xfrm>
              <a:off x="6093619" y="834237"/>
              <a:ext cx="914400" cy="71332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6093619" y="834237"/>
              <a:ext cx="914400" cy="71332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8459123" y="912604"/>
            <a:ext cx="914757" cy="713163"/>
            <a:chOff x="6093619" y="834237"/>
            <a:chExt cx="914400" cy="713328"/>
          </a:xfrm>
        </p:grpSpPr>
        <p:cxnSp>
          <p:nvCxnSpPr>
            <p:cNvPr id="29" name="Straight Connector 28"/>
            <p:cNvCxnSpPr/>
            <p:nvPr/>
          </p:nvCxnSpPr>
          <p:spPr>
            <a:xfrm>
              <a:off x="6093619" y="834237"/>
              <a:ext cx="914400" cy="71332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6093619" y="834237"/>
              <a:ext cx="914400" cy="71332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31" name="Group 30"/>
          <p:cNvGrpSpPr/>
          <p:nvPr/>
        </p:nvGrpSpPr>
        <p:grpSpPr>
          <a:xfrm>
            <a:off x="9499601" y="914814"/>
            <a:ext cx="914757" cy="713163"/>
            <a:chOff x="6093619" y="834237"/>
            <a:chExt cx="914400" cy="713328"/>
          </a:xfrm>
        </p:grpSpPr>
        <p:cxnSp>
          <p:nvCxnSpPr>
            <p:cNvPr id="32" name="Straight Connector 31"/>
            <p:cNvCxnSpPr/>
            <p:nvPr/>
          </p:nvCxnSpPr>
          <p:spPr>
            <a:xfrm>
              <a:off x="6093619" y="834237"/>
              <a:ext cx="914400" cy="71332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a:off x="6093619" y="834237"/>
              <a:ext cx="914400" cy="71332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9" name="AutoShape 2" descr="Image result for MONITOR 4"/>
          <p:cNvSpPr>
            <a:spLocks noChangeAspect="1" noChangeArrowheads="1"/>
          </p:cNvSpPr>
          <p:nvPr/>
        </p:nvSpPr>
        <p:spPr bwMode="auto">
          <a:xfrm>
            <a:off x="155636" y="-144429"/>
            <a:ext cx="304919" cy="30473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AutoShape 4" descr="Image result for MONITOR 4"/>
          <p:cNvSpPr>
            <a:spLocks noChangeAspect="1" noChangeArrowheads="1"/>
          </p:cNvSpPr>
          <p:nvPr/>
        </p:nvSpPr>
        <p:spPr bwMode="auto">
          <a:xfrm>
            <a:off x="308095" y="7936"/>
            <a:ext cx="304919" cy="30473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341" name="Picture 5"/>
          <p:cNvPicPr>
            <a:picLocks noChangeAspect="1" noChangeArrowheads="1"/>
          </p:cNvPicPr>
          <p:nvPr/>
        </p:nvPicPr>
        <p:blipFill rotWithShape="1">
          <a:blip r:embed="rId9">
            <a:extLst>
              <a:ext uri="{28A0092B-C50C-407E-A947-70E740481C1C}">
                <a14:useLocalDpi xmlns:a14="http://schemas.microsoft.com/office/drawing/2010/main" val="0"/>
              </a:ext>
            </a:extLst>
          </a:blip>
          <a:srcRect l="37656" t="40299" r="43865" b="17104"/>
          <a:stretch/>
        </p:blipFill>
        <p:spPr bwMode="auto">
          <a:xfrm rot="218228">
            <a:off x="5363215" y="2266008"/>
            <a:ext cx="1839974" cy="23832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37515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7" name="Picture 5" descr="Neutron Dosimeters - Landau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4449" y="3886095"/>
            <a:ext cx="3963948" cy="2114167"/>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 name="Text Box 37"/>
          <p:cNvSpPr txBox="1">
            <a:spLocks noChangeArrowheads="1"/>
          </p:cNvSpPr>
          <p:nvPr/>
        </p:nvSpPr>
        <p:spPr bwMode="auto">
          <a:xfrm>
            <a:off x="378767" y="838800"/>
            <a:ext cx="6936909" cy="556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8832" tIns="54416" rIns="108832" bIns="54416">
            <a:spAutoFit/>
          </a:bodyPr>
          <a:lstStyle/>
          <a:p>
            <a:pPr eaLnBrk="1" hangingPunct="1">
              <a:spcBef>
                <a:spcPct val="50000"/>
              </a:spcBef>
            </a:pPr>
            <a:r>
              <a:rPr lang="en-US" altLang="en-US" sz="2900" dirty="0">
                <a:solidFill>
                  <a:srgbClr val="000000"/>
                </a:solidFill>
                <a:latin typeface="Times New Roman" pitchFamily="18" charset="0"/>
              </a:rPr>
              <a:t> </a:t>
            </a:r>
            <a:r>
              <a:rPr lang="en-US" altLang="en-US" sz="2900" b="1" dirty="0" smtClean="0">
                <a:solidFill>
                  <a:schemeClr val="tx2"/>
                </a:solidFill>
                <a:effectLst>
                  <a:outerShdw blurRad="38100" dist="38100" dir="2700000" algn="tl">
                    <a:srgbClr val="000000"/>
                  </a:outerShdw>
                </a:effectLst>
                <a:latin typeface="Times New Roman" pitchFamily="18" charset="0"/>
              </a:rPr>
              <a:t>PERSONNEL MONITORING DEVICE</a:t>
            </a:r>
            <a:endParaRPr lang="en-US" altLang="en-US" sz="2900" b="1" dirty="0">
              <a:solidFill>
                <a:schemeClr val="tx2"/>
              </a:solidFill>
              <a:effectLst>
                <a:outerShdw blurRad="38100" dist="38100" dir="2700000" algn="tl">
                  <a:srgbClr val="000000"/>
                </a:outerShdw>
              </a:effectLst>
              <a:latin typeface="Times New Roman" pitchFamily="18" charset="0"/>
            </a:endParaRPr>
          </a:p>
        </p:txBody>
      </p:sp>
      <p:pic>
        <p:nvPicPr>
          <p:cNvPr id="13313" name="Picture 1"/>
          <p:cNvPicPr>
            <a:picLocks noChangeAspect="1" noChangeArrowheads="1"/>
          </p:cNvPicPr>
          <p:nvPr/>
        </p:nvPicPr>
        <p:blipFill rotWithShape="1">
          <a:blip r:embed="rId3">
            <a:extLst>
              <a:ext uri="{28A0092B-C50C-407E-A947-70E740481C1C}">
                <a14:useLocalDpi xmlns:a14="http://schemas.microsoft.com/office/drawing/2010/main" val="0"/>
              </a:ext>
            </a:extLst>
          </a:blip>
          <a:srcRect l="9650" t="15270" r="46401" b="12971"/>
          <a:stretch/>
        </p:blipFill>
        <p:spPr bwMode="auto">
          <a:xfrm>
            <a:off x="607456" y="1752987"/>
            <a:ext cx="4629768" cy="4247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3566" t="26306" r="20911" b="36847"/>
          <a:stretch/>
        </p:blipFill>
        <p:spPr bwMode="auto">
          <a:xfrm>
            <a:off x="5333702" y="1377809"/>
            <a:ext cx="5925442" cy="25082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66567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874" name="Picture 2" descr="Front door caution"/>
          <p:cNvPicPr>
            <a:picLocks noChangeAspect="1" noChangeArrowheads="1"/>
          </p:cNvPicPr>
          <p:nvPr/>
        </p:nvPicPr>
        <p:blipFill>
          <a:blip r:embed="rId3">
            <a:lum bright="16000"/>
            <a:extLst>
              <a:ext uri="{28A0092B-C50C-407E-A947-70E740481C1C}">
                <a14:useLocalDpi xmlns:a14="http://schemas.microsoft.com/office/drawing/2010/main" val="0"/>
              </a:ext>
            </a:extLst>
          </a:blip>
          <a:srcRect/>
          <a:stretch>
            <a:fillRect/>
          </a:stretch>
        </p:blipFill>
        <p:spPr bwMode="auto">
          <a:xfrm>
            <a:off x="3860800" y="1447800"/>
            <a:ext cx="5181600" cy="2859088"/>
          </a:xfrm>
          <a:prstGeom prst="rect">
            <a:avLst/>
          </a:prstGeom>
          <a:noFill/>
          <a:extLst>
            <a:ext uri="{909E8E84-426E-40DD-AFC4-6F175D3DCCD1}">
              <a14:hiddenFill xmlns:a14="http://schemas.microsoft.com/office/drawing/2010/main">
                <a:solidFill>
                  <a:srgbClr val="FFFFFF"/>
                </a:solidFill>
              </a14:hiddenFill>
            </a:ext>
          </a:extLst>
        </p:spPr>
      </p:pic>
      <p:sp>
        <p:nvSpPr>
          <p:cNvPr id="207875" name="Text Box 3"/>
          <p:cNvSpPr txBox="1">
            <a:spLocks noChangeArrowheads="1"/>
          </p:cNvSpPr>
          <p:nvPr/>
        </p:nvSpPr>
        <p:spPr bwMode="auto">
          <a:xfrm>
            <a:off x="406401" y="4343400"/>
            <a:ext cx="11379200" cy="1802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832" tIns="54416" rIns="108832" bIns="54416">
            <a:spAutoFit/>
          </a:bodyPr>
          <a:lstStyle/>
          <a:p>
            <a:pPr>
              <a:spcBef>
                <a:spcPct val="50000"/>
              </a:spcBef>
              <a:buClr>
                <a:schemeClr val="hlink"/>
              </a:buClr>
              <a:buSzPct val="65000"/>
              <a:buFont typeface="Wingdings" pitchFamily="2" charset="2"/>
              <a:buChar char="n"/>
            </a:pPr>
            <a:r>
              <a:rPr lang="en-US" altLang="en-US" sz="2000" dirty="0">
                <a:latin typeface="Times New Roman" panose="02020603050405020304" pitchFamily="18" charset="0"/>
                <a:cs typeface="Times New Roman" panose="02020603050405020304" pitchFamily="18" charset="0"/>
              </a:rPr>
              <a:t> Radiation use will be </a:t>
            </a:r>
            <a:r>
              <a:rPr lang="en-US" altLang="en-US" sz="2000" b="1" dirty="0">
                <a:effectLst>
                  <a:outerShdw blurRad="38100" dist="38100" dir="2700000" algn="tl">
                    <a:srgbClr val="000000"/>
                  </a:outerShdw>
                </a:effectLst>
                <a:latin typeface="Times New Roman" panose="02020603050405020304" pitchFamily="18" charset="0"/>
                <a:cs typeface="Times New Roman" panose="02020603050405020304" pitchFamily="18" charset="0"/>
              </a:rPr>
              <a:t>labeled</a:t>
            </a:r>
            <a:r>
              <a:rPr lang="en-US" altLang="en-US" sz="2000" dirty="0">
                <a:latin typeface="Times New Roman" panose="02020603050405020304" pitchFamily="18" charset="0"/>
                <a:cs typeface="Times New Roman" panose="02020603050405020304" pitchFamily="18" charset="0"/>
              </a:rPr>
              <a:t> on door, work area &amp; storage </a:t>
            </a:r>
            <a:r>
              <a:rPr lang="en-US" altLang="en-US" sz="2000" dirty="0" smtClean="0">
                <a:latin typeface="Times New Roman" panose="02020603050405020304" pitchFamily="18" charset="0"/>
                <a:cs typeface="Times New Roman" panose="02020603050405020304" pitchFamily="18" charset="0"/>
              </a:rPr>
              <a:t>area.</a:t>
            </a:r>
            <a:endParaRPr lang="en-US" altLang="en-US" sz="2000" dirty="0">
              <a:latin typeface="Times New Roman" panose="02020603050405020304" pitchFamily="18" charset="0"/>
              <a:cs typeface="Times New Roman" panose="02020603050405020304" pitchFamily="18" charset="0"/>
            </a:endParaRPr>
          </a:p>
          <a:p>
            <a:pPr>
              <a:spcBef>
                <a:spcPct val="50000"/>
              </a:spcBef>
              <a:buClr>
                <a:schemeClr val="hlink"/>
              </a:buClr>
              <a:buSzPct val="65000"/>
              <a:buFont typeface="Wingdings" pitchFamily="2" charset="2"/>
              <a:buChar char="n"/>
            </a:pPr>
            <a:r>
              <a:rPr lang="en-US" altLang="en-US" sz="2000" dirty="0">
                <a:latin typeface="Times New Roman" panose="02020603050405020304" pitchFamily="18" charset="0"/>
                <a:cs typeface="Times New Roman" panose="02020603050405020304" pitchFamily="18" charset="0"/>
              </a:rPr>
              <a:t> Research laboratories work with very low levels of radioactive </a:t>
            </a:r>
            <a:r>
              <a:rPr lang="en-US" altLang="en-US" sz="2000" dirty="0" smtClean="0">
                <a:latin typeface="Times New Roman" panose="02020603050405020304" pitchFamily="18" charset="0"/>
                <a:cs typeface="Times New Roman" panose="02020603050405020304" pitchFamily="18" charset="0"/>
              </a:rPr>
              <a:t>materials.</a:t>
            </a:r>
            <a:endParaRPr lang="en-US" altLang="en-US" sz="2000" dirty="0">
              <a:latin typeface="Times New Roman" panose="02020603050405020304" pitchFamily="18" charset="0"/>
              <a:cs typeface="Times New Roman" panose="02020603050405020304" pitchFamily="18" charset="0"/>
            </a:endParaRPr>
          </a:p>
          <a:p>
            <a:pPr>
              <a:spcBef>
                <a:spcPct val="50000"/>
              </a:spcBef>
              <a:buClr>
                <a:schemeClr val="hlink"/>
              </a:buClr>
              <a:buSzPct val="65000"/>
              <a:buFont typeface="Wingdings" pitchFamily="2" charset="2"/>
              <a:buChar char="n"/>
            </a:pPr>
            <a:r>
              <a:rPr lang="en-US" altLang="en-US" sz="2000" dirty="0">
                <a:latin typeface="Times New Roman" panose="02020603050405020304" pitchFamily="18" charset="0"/>
                <a:cs typeface="Times New Roman" panose="02020603050405020304" pitchFamily="18" charset="0"/>
              </a:rPr>
              <a:t> Safety can check for potential contamination prior to work in a lab that uses radioactive </a:t>
            </a:r>
            <a:r>
              <a:rPr lang="en-US" altLang="en-US" sz="2000" dirty="0" smtClean="0">
                <a:latin typeface="Times New Roman" panose="02020603050405020304" pitchFamily="18" charset="0"/>
                <a:cs typeface="Times New Roman" panose="02020603050405020304" pitchFamily="18" charset="0"/>
              </a:rPr>
              <a:t>materials.</a:t>
            </a:r>
            <a:endParaRPr lang="en-US" altLang="en-US" sz="2000" dirty="0">
              <a:latin typeface="Times New Roman" panose="02020603050405020304" pitchFamily="18" charset="0"/>
              <a:cs typeface="Times New Roman" panose="02020603050405020304" pitchFamily="18" charset="0"/>
            </a:endParaRPr>
          </a:p>
          <a:p>
            <a:pPr>
              <a:spcBef>
                <a:spcPct val="50000"/>
              </a:spcBef>
              <a:buClr>
                <a:schemeClr val="hlink"/>
              </a:buClr>
              <a:buSzPct val="65000"/>
              <a:buFont typeface="Wingdings" pitchFamily="2" charset="2"/>
              <a:buChar char="n"/>
            </a:pPr>
            <a:r>
              <a:rPr lang="en-US" altLang="en-US" sz="2000" dirty="0">
                <a:latin typeface="Times New Roman" panose="02020603050405020304" pitchFamily="18" charset="0"/>
                <a:cs typeface="Times New Roman" panose="02020603050405020304" pitchFamily="18" charset="0"/>
              </a:rPr>
              <a:t> As a precaution: </a:t>
            </a:r>
            <a:r>
              <a:rPr lang="en-US" alt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wear gloves, safety glasses and wash </a:t>
            </a:r>
            <a:r>
              <a:rPr lang="en-US" alt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hands.</a:t>
            </a:r>
            <a:endParaRPr lang="en-US" alt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07876" name="Picture 4" descr="Front door caution"/>
          <p:cNvPicPr>
            <a:picLocks noChangeAspect="1" noChangeArrowheads="1"/>
          </p:cNvPicPr>
          <p:nvPr/>
        </p:nvPicPr>
        <p:blipFill>
          <a:blip r:embed="rId3">
            <a:lum bright="16000"/>
            <a:extLst>
              <a:ext uri="{28A0092B-C50C-407E-A947-70E740481C1C}">
                <a14:useLocalDpi xmlns:a14="http://schemas.microsoft.com/office/drawing/2010/main" val="0"/>
              </a:ext>
            </a:extLst>
          </a:blip>
          <a:srcRect l="26414" t="23077" r="50945" b="35898"/>
          <a:stretch>
            <a:fillRect/>
          </a:stretch>
        </p:blipFill>
        <p:spPr bwMode="auto">
          <a:xfrm>
            <a:off x="736125" y="1415620"/>
            <a:ext cx="2819400" cy="2819400"/>
          </a:xfrm>
          <a:prstGeom prst="rect">
            <a:avLst/>
          </a:prstGeom>
          <a:noFill/>
          <a:extLst>
            <a:ext uri="{909E8E84-426E-40DD-AFC4-6F175D3DCCD1}">
              <a14:hiddenFill xmlns:a14="http://schemas.microsoft.com/office/drawing/2010/main">
                <a:solidFill>
                  <a:srgbClr val="FFFFFF"/>
                </a:solidFill>
              </a14:hiddenFill>
            </a:ext>
          </a:extLst>
        </p:spPr>
      </p:pic>
      <p:sp>
        <p:nvSpPr>
          <p:cNvPr id="207877" name="AutoShape 5"/>
          <p:cNvSpPr>
            <a:spLocks noChangeArrowheads="1"/>
          </p:cNvSpPr>
          <p:nvPr/>
        </p:nvSpPr>
        <p:spPr bwMode="auto">
          <a:xfrm>
            <a:off x="736125" y="1440145"/>
            <a:ext cx="2844800" cy="2819400"/>
          </a:xfrm>
          <a:prstGeom prst="wedgeRectCallout">
            <a:avLst>
              <a:gd name="adj1" fmla="val 111942"/>
              <a:gd name="adj2" fmla="val 12371"/>
            </a:avLst>
          </a:prstGeom>
          <a:solidFill>
            <a:srgbClr val="FFFF99">
              <a:alpha val="23000"/>
            </a:srgbClr>
          </a:solidFill>
          <a:ln w="38100">
            <a:solidFill>
              <a:srgbClr val="FF00FF"/>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08832" tIns="54416" rIns="108832" bIns="54416"/>
          <a:lstStyle/>
          <a:p>
            <a:pPr algn="ctr"/>
            <a:endParaRPr lang="en-US" altLang="en-US"/>
          </a:p>
        </p:txBody>
      </p:sp>
      <p:pic>
        <p:nvPicPr>
          <p:cNvPr id="207878" name="Picture 6" descr="latex glov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45600" y="762001"/>
            <a:ext cx="2641600" cy="13350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07879" name="Picture 7" descr="washing hand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47200" y="2362200"/>
            <a:ext cx="2438400" cy="1828800"/>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37"/>
          <p:cNvSpPr txBox="1">
            <a:spLocks noChangeArrowheads="1"/>
          </p:cNvSpPr>
          <p:nvPr/>
        </p:nvSpPr>
        <p:spPr bwMode="auto">
          <a:xfrm>
            <a:off x="607456" y="859235"/>
            <a:ext cx="6299200" cy="556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832" tIns="54416" rIns="108832" bIns="54416">
            <a:spAutoFit/>
          </a:bodyPr>
          <a:lstStyle/>
          <a:p>
            <a:pPr eaLnBrk="1" hangingPunct="1">
              <a:spcBef>
                <a:spcPct val="50000"/>
              </a:spcBef>
            </a:pPr>
            <a:r>
              <a:rPr lang="en-US" altLang="en-US" sz="2900" dirty="0">
                <a:solidFill>
                  <a:srgbClr val="000000"/>
                </a:solidFill>
                <a:latin typeface="Times New Roman" pitchFamily="18" charset="0"/>
              </a:rPr>
              <a:t> </a:t>
            </a:r>
            <a:r>
              <a:rPr lang="en-US" altLang="en-US" sz="2900" b="1" dirty="0" smtClean="0">
                <a:solidFill>
                  <a:schemeClr val="tx2"/>
                </a:solidFill>
                <a:effectLst>
                  <a:outerShdw blurRad="38100" dist="38100" dir="2700000" algn="tl">
                    <a:srgbClr val="000000"/>
                  </a:outerShdw>
                </a:effectLst>
                <a:latin typeface="Times New Roman" pitchFamily="18" charset="0"/>
              </a:rPr>
              <a:t>RADIATION SIGNAGE</a:t>
            </a:r>
            <a:endParaRPr lang="en-US" altLang="en-US" sz="2900" b="1" dirty="0">
              <a:solidFill>
                <a:schemeClr val="tx2"/>
              </a:solidFill>
              <a:effectLst>
                <a:outerShdw blurRad="38100" dist="38100" dir="2700000" algn="tl">
                  <a:srgbClr val="000000"/>
                </a:outerShdw>
              </a:effectLst>
              <a:latin typeface="Times New Roman" pitchFamily="18" charset="0"/>
            </a:endParaRPr>
          </a:p>
        </p:txBody>
      </p:sp>
    </p:spTree>
    <p:extLst>
      <p:ext uri="{BB962C8B-B14F-4D97-AF65-F5344CB8AC3E}">
        <p14:creationId xmlns:p14="http://schemas.microsoft.com/office/powerpoint/2010/main" val="11553450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1444" y="1102293"/>
            <a:ext cx="12555940" cy="4351338"/>
          </a:xfrm>
        </p:spPr>
        <p:txBody>
          <a:bodyPr/>
          <a:lstStyle/>
          <a:p>
            <a:pPr lvl="2">
              <a:buFont typeface="Wingdings" panose="05000000000000000000" pitchFamily="2" charset="2"/>
              <a:buChar char="q"/>
            </a:pPr>
            <a:r>
              <a:rPr lang="en-US" dirty="0" smtClean="0"/>
              <a:t>   Had </a:t>
            </a:r>
            <a:r>
              <a:rPr lang="en-US" dirty="0"/>
              <a:t>operasi untuk personel ditetapkan sebanyak </a:t>
            </a:r>
            <a:r>
              <a:rPr lang="en-US" b="1" dirty="0"/>
              <a:t>10 mSv/tahun</a:t>
            </a:r>
            <a:r>
              <a:rPr lang="en-US" dirty="0"/>
              <a:t>, supaya had dos tahunan </a:t>
            </a:r>
            <a:r>
              <a:rPr lang="en-US" dirty="0" err="1"/>
              <a:t>sebanyak</a:t>
            </a:r>
            <a:r>
              <a:rPr lang="en-US" dirty="0"/>
              <a:t> </a:t>
            </a:r>
            <a:endParaRPr lang="en-US" dirty="0" smtClean="0"/>
          </a:p>
          <a:p>
            <a:pPr marL="914400" lvl="2" indent="0">
              <a:buNone/>
            </a:pPr>
            <a:r>
              <a:rPr lang="en-US" b="1" dirty="0"/>
              <a:t> </a:t>
            </a:r>
            <a:r>
              <a:rPr lang="en-US" b="1" dirty="0" smtClean="0"/>
              <a:t>      20 </a:t>
            </a:r>
            <a:r>
              <a:rPr lang="en-US" b="1" dirty="0"/>
              <a:t>mSv/tahun</a:t>
            </a:r>
            <a:r>
              <a:rPr lang="en-US" dirty="0"/>
              <a:t> tidak </a:t>
            </a:r>
            <a:r>
              <a:rPr lang="en-US" dirty="0" err="1"/>
              <a:t>dilampaui</a:t>
            </a:r>
            <a:r>
              <a:rPr lang="en-US" dirty="0" smtClean="0"/>
              <a:t>.</a:t>
            </a:r>
          </a:p>
          <a:p>
            <a:pPr lvl="2">
              <a:buFont typeface="Wingdings" panose="05000000000000000000" pitchFamily="2" charset="2"/>
              <a:buChar char="q"/>
            </a:pPr>
            <a:endParaRPr lang="en-US" dirty="0"/>
          </a:p>
          <a:p>
            <a:pPr lvl="2">
              <a:buFont typeface="Wingdings" panose="05000000000000000000" pitchFamily="2" charset="2"/>
              <a:buChar char="q"/>
            </a:pPr>
            <a:r>
              <a:rPr lang="en-US" dirty="0" smtClean="0"/>
              <a:t>   </a:t>
            </a:r>
            <a:r>
              <a:rPr lang="en-US" dirty="0" err="1" smtClean="0"/>
              <a:t>Bagi</a:t>
            </a:r>
            <a:r>
              <a:rPr lang="en-US" dirty="0" smtClean="0"/>
              <a:t> </a:t>
            </a:r>
            <a:r>
              <a:rPr lang="en-US" dirty="0"/>
              <a:t>kes di mana had ini dilampaui, pemegang lesen akan melaporkannya kepada AELB</a:t>
            </a:r>
            <a:r>
              <a:rPr lang="en-US" dirty="0" smtClean="0"/>
              <a:t>.</a:t>
            </a:r>
          </a:p>
          <a:p>
            <a:pPr lvl="2">
              <a:buFont typeface="Wingdings" panose="05000000000000000000" pitchFamily="2" charset="2"/>
              <a:buChar char="q"/>
            </a:pPr>
            <a:endParaRPr lang="en-US" dirty="0"/>
          </a:p>
          <a:p>
            <a:pPr lvl="2">
              <a:buFont typeface="Wingdings" panose="05000000000000000000" pitchFamily="2" charset="2"/>
              <a:buChar char="q"/>
            </a:pPr>
            <a:r>
              <a:rPr lang="en-US" dirty="0" smtClean="0"/>
              <a:t>   </a:t>
            </a:r>
            <a:r>
              <a:rPr lang="en-US" dirty="0" err="1" smtClean="0"/>
              <a:t>Bagi</a:t>
            </a:r>
            <a:r>
              <a:rPr lang="en-US" dirty="0" smtClean="0"/>
              <a:t> </a:t>
            </a:r>
            <a:r>
              <a:rPr lang="en-US" dirty="0"/>
              <a:t>orang awam had dos tahunan adalah tidak melampaui </a:t>
            </a:r>
            <a:r>
              <a:rPr lang="en-US" b="1" dirty="0"/>
              <a:t>1 mSv/tahun</a:t>
            </a:r>
            <a:r>
              <a:rPr lang="en-US" dirty="0"/>
              <a:t>.</a:t>
            </a:r>
          </a:p>
          <a:p>
            <a:endParaRPr 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t>22</a:t>
            </a:fld>
            <a:endParaRPr lang="en-MY"/>
          </a:p>
        </p:txBody>
      </p:sp>
      <p:sp>
        <p:nvSpPr>
          <p:cNvPr id="5" name="TextBox 4"/>
          <p:cNvSpPr txBox="1"/>
          <p:nvPr/>
        </p:nvSpPr>
        <p:spPr>
          <a:xfrm>
            <a:off x="325965" y="143912"/>
            <a:ext cx="6792116" cy="630429"/>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a:t>
            </a:r>
            <a:r>
              <a:rPr lang="en-US" sz="2600" b="1" dirty="0" smtClean="0"/>
              <a:t>4 </a:t>
            </a:r>
            <a:r>
              <a:rPr lang="en-US" sz="2600" b="1" dirty="0"/>
              <a:t>: Had </a:t>
            </a:r>
            <a:r>
              <a:rPr lang="en-US" sz="2600" b="1" dirty="0" err="1"/>
              <a:t>Operasi</a:t>
            </a:r>
            <a:r>
              <a:rPr lang="en-US" sz="2600" b="1" dirty="0"/>
              <a:t> </a:t>
            </a:r>
            <a:r>
              <a:rPr lang="en-US" sz="2600" b="1" dirty="0" err="1"/>
              <a:t>Untuk</a:t>
            </a:r>
            <a:r>
              <a:rPr lang="en-US" sz="2600" b="1" dirty="0"/>
              <a:t> </a:t>
            </a:r>
            <a:r>
              <a:rPr lang="en-US" sz="2600" b="1" dirty="0" err="1"/>
              <a:t>Pekerja</a:t>
            </a:r>
            <a:r>
              <a:rPr lang="en-US" sz="2600" b="1" dirty="0"/>
              <a:t> </a:t>
            </a:r>
            <a:r>
              <a:rPr lang="en-US" sz="2600" b="1" dirty="0" err="1"/>
              <a:t>Sinaran</a:t>
            </a:r>
            <a:endParaRPr lang="en-US" sz="2600" b="1" dirty="0"/>
          </a:p>
        </p:txBody>
      </p:sp>
    </p:spTree>
    <p:extLst>
      <p:ext uri="{BB962C8B-B14F-4D97-AF65-F5344CB8AC3E}">
        <p14:creationId xmlns:p14="http://schemas.microsoft.com/office/powerpoint/2010/main" val="6314447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23</a:t>
            </a:fld>
            <a:endParaRPr lang="en-MY"/>
          </a:p>
        </p:txBody>
      </p:sp>
      <p:sp>
        <p:nvSpPr>
          <p:cNvPr id="5" name="TextBox 4"/>
          <p:cNvSpPr txBox="1"/>
          <p:nvPr/>
        </p:nvSpPr>
        <p:spPr>
          <a:xfrm>
            <a:off x="121249" y="143911"/>
            <a:ext cx="9841618" cy="892552"/>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square" rtlCol="0">
            <a:spAutoFit/>
          </a:bodyPr>
          <a:lstStyle/>
          <a:p>
            <a:r>
              <a:rPr lang="en-US" sz="2600" b="1" dirty="0" err="1" smtClean="0"/>
              <a:t>Bahagian</a:t>
            </a:r>
            <a:r>
              <a:rPr lang="en-US" sz="2600" b="1" dirty="0" smtClean="0"/>
              <a:t> 5 : </a:t>
            </a:r>
            <a:r>
              <a:rPr lang="en-US" sz="2600" b="1" dirty="0" err="1" smtClean="0"/>
              <a:t>Prosedur</a:t>
            </a:r>
            <a:r>
              <a:rPr lang="en-US" sz="2600" b="1" dirty="0" smtClean="0"/>
              <a:t> </a:t>
            </a:r>
            <a:r>
              <a:rPr lang="en-US" sz="2600" b="1" dirty="0" err="1" smtClean="0"/>
              <a:t>Pengawasan</a:t>
            </a:r>
            <a:r>
              <a:rPr lang="en-US" sz="2600" b="1" dirty="0" smtClean="0"/>
              <a:t>, </a:t>
            </a:r>
            <a:r>
              <a:rPr lang="en-US" sz="2600" b="1" dirty="0" err="1" smtClean="0"/>
              <a:t>Kendalian</a:t>
            </a:r>
            <a:r>
              <a:rPr lang="en-US" sz="2600" b="1" dirty="0" smtClean="0"/>
              <a:t> Dan </a:t>
            </a:r>
            <a:r>
              <a:rPr lang="en-US" sz="2600" b="1" dirty="0" err="1" smtClean="0"/>
              <a:t>Penyimpanan</a:t>
            </a:r>
            <a:r>
              <a:rPr lang="en-US" sz="2600" b="1" dirty="0" smtClean="0"/>
              <a:t> </a:t>
            </a:r>
          </a:p>
          <a:p>
            <a:r>
              <a:rPr lang="en-US" sz="2600" b="1" dirty="0"/>
              <a:t> </a:t>
            </a:r>
            <a:r>
              <a:rPr lang="en-US" sz="2600" b="1" dirty="0" smtClean="0"/>
              <a:t>                      </a:t>
            </a:r>
            <a:r>
              <a:rPr lang="en-US" sz="2600" b="1" dirty="0" err="1" smtClean="0"/>
              <a:t>Rekod</a:t>
            </a:r>
            <a:r>
              <a:rPr lang="en-US" sz="2600" b="1" dirty="0" smtClean="0"/>
              <a:t> Yang </a:t>
            </a:r>
            <a:r>
              <a:rPr lang="en-US" sz="2600" b="1" dirty="0" err="1" smtClean="0"/>
              <a:t>Berkaitan</a:t>
            </a:r>
            <a:endParaRPr lang="en-US" sz="2600" dirty="0"/>
          </a:p>
        </p:txBody>
      </p:sp>
      <p:graphicFrame>
        <p:nvGraphicFramePr>
          <p:cNvPr id="6" name="Table 5"/>
          <p:cNvGraphicFramePr>
            <a:graphicFrameLocks noGrp="1"/>
          </p:cNvGraphicFramePr>
          <p:nvPr>
            <p:extLst>
              <p:ext uri="{D42A27DB-BD31-4B8C-83A1-F6EECF244321}">
                <p14:modId xmlns:p14="http://schemas.microsoft.com/office/powerpoint/2010/main" val="1411884142"/>
              </p:ext>
            </p:extLst>
          </p:nvPr>
        </p:nvGraphicFramePr>
        <p:xfrm>
          <a:off x="121249" y="1290824"/>
          <a:ext cx="11602179" cy="2037772"/>
        </p:xfrm>
        <a:graphic>
          <a:graphicData uri="http://schemas.openxmlformats.org/drawingml/2006/table">
            <a:tbl>
              <a:tblPr firstRow="1" firstCol="1" lastRow="1" lastCol="1" bandRow="1" bandCol="1"/>
              <a:tblGrid>
                <a:gridCol w="629378"/>
                <a:gridCol w="1703186"/>
                <a:gridCol w="6728549"/>
                <a:gridCol w="2541066"/>
              </a:tblGrid>
              <a:tr h="330892">
                <a:tc>
                  <a:txBody>
                    <a:bodyPr/>
                    <a:lstStyle/>
                    <a:p>
                      <a:pPr marL="0" marR="0" algn="ctr">
                        <a:spcBef>
                          <a:spcPts val="0"/>
                        </a:spcBef>
                        <a:spcAft>
                          <a:spcPts val="0"/>
                        </a:spcAft>
                      </a:pPr>
                      <a:r>
                        <a:rPr lang="en-US" sz="1600" b="1" dirty="0" smtClean="0">
                          <a:effectLst/>
                          <a:latin typeface="Times New Roman"/>
                          <a:ea typeface="Times New Roman"/>
                        </a:rPr>
                        <a:t>BIL</a:t>
                      </a:r>
                      <a:endParaRPr lang="en-US" sz="1600" dirty="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600" b="1">
                          <a:effectLst/>
                          <a:latin typeface="Times New Roman"/>
                          <a:ea typeface="Times New Roman"/>
                        </a:rPr>
                        <a:t>JENIS REKOD</a:t>
                      </a:r>
                      <a:endParaRPr lang="en-US" sz="16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600" b="1">
                          <a:effectLst/>
                          <a:latin typeface="Times New Roman"/>
                          <a:ea typeface="Times New Roman"/>
                        </a:rPr>
                        <a:t>PENGAWASAN, KENDALIAN DAN PENYIMPANAN REKOD</a:t>
                      </a:r>
                      <a:endParaRPr lang="en-US" sz="16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600" b="1">
                          <a:effectLst/>
                          <a:latin typeface="Times New Roman"/>
                          <a:ea typeface="Times New Roman"/>
                        </a:rPr>
                        <a:t>RUJUKAN</a:t>
                      </a:r>
                      <a:endParaRPr lang="en-US" sz="1600">
                        <a:effectLst/>
                        <a:latin typeface="Times New Roman"/>
                        <a:ea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1326200">
                <a:tc>
                  <a:txBody>
                    <a:bodyPr/>
                    <a:lstStyle/>
                    <a:p>
                      <a:pPr marL="0" marR="0" algn="ctr">
                        <a:spcBef>
                          <a:spcPts val="0"/>
                        </a:spcBef>
                        <a:spcAft>
                          <a:spcPts val="0"/>
                        </a:spcAft>
                      </a:pPr>
                      <a:r>
                        <a:rPr lang="en-US" sz="1600">
                          <a:effectLst/>
                          <a:latin typeface="Times New Roman"/>
                          <a:ea typeface="Times New Roman"/>
                        </a:rPr>
                        <a:t> </a:t>
                      </a:r>
                    </a:p>
                    <a:p>
                      <a:pPr marL="0" marR="0" algn="ctr">
                        <a:spcBef>
                          <a:spcPts val="0"/>
                        </a:spcBef>
                        <a:spcAft>
                          <a:spcPts val="0"/>
                        </a:spcAft>
                      </a:pPr>
                      <a:r>
                        <a:rPr lang="en-US" sz="1600">
                          <a:effectLst/>
                          <a:latin typeface="Times New Roman"/>
                          <a:ea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600" b="1">
                          <a:effectLst/>
                          <a:latin typeface="Times New Roman"/>
                          <a:ea typeface="Times New Roman"/>
                        </a:rPr>
                        <a:t> </a:t>
                      </a:r>
                      <a:endParaRPr lang="en-US" sz="1600">
                        <a:effectLst/>
                        <a:latin typeface="Times New Roman"/>
                        <a:ea typeface="Times New Roman"/>
                      </a:endParaRPr>
                    </a:p>
                    <a:p>
                      <a:pPr marL="0" marR="0">
                        <a:spcBef>
                          <a:spcPts val="0"/>
                        </a:spcBef>
                        <a:spcAft>
                          <a:spcPts val="0"/>
                        </a:spcAft>
                      </a:pPr>
                      <a:r>
                        <a:rPr lang="en-US" sz="1600" b="1">
                          <a:effectLst/>
                          <a:latin typeface="Times New Roman"/>
                          <a:ea typeface="Times New Roman"/>
                        </a:rPr>
                        <a:t>Lesen </a:t>
                      </a:r>
                      <a:endParaRPr lang="en-US" sz="16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6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600" dirty="0">
                          <a:effectLst/>
                          <a:latin typeface="Times New Roman"/>
                          <a:ea typeface="Times New Roman"/>
                        </a:rPr>
                        <a:t>OBTL </a:t>
                      </a:r>
                      <a:r>
                        <a:rPr lang="en-US" sz="1600" dirty="0" err="1">
                          <a:effectLst/>
                          <a:latin typeface="Times New Roman"/>
                          <a:ea typeface="Times New Roman"/>
                        </a:rPr>
                        <a:t>atau</a:t>
                      </a:r>
                      <a:r>
                        <a:rPr lang="en-US" sz="1600" dirty="0">
                          <a:effectLst/>
                          <a:latin typeface="Times New Roman"/>
                          <a:ea typeface="Times New Roman"/>
                        </a:rPr>
                        <a:t> PPS </a:t>
                      </a:r>
                      <a:r>
                        <a:rPr lang="en-US" sz="1600" dirty="0" err="1">
                          <a:effectLst/>
                          <a:latin typeface="Times New Roman"/>
                          <a:ea typeface="Times New Roman"/>
                        </a:rPr>
                        <a:t>akan</a:t>
                      </a:r>
                      <a:r>
                        <a:rPr lang="en-US" sz="1600" dirty="0">
                          <a:effectLst/>
                          <a:latin typeface="Times New Roman"/>
                          <a:ea typeface="Times New Roman"/>
                        </a:rPr>
                        <a:t> </a:t>
                      </a:r>
                      <a:r>
                        <a:rPr lang="en-US" sz="1600" dirty="0" err="1">
                          <a:effectLst/>
                          <a:latin typeface="Times New Roman"/>
                          <a:ea typeface="Times New Roman"/>
                        </a:rPr>
                        <a:t>memastikan</a:t>
                      </a:r>
                      <a:r>
                        <a:rPr lang="en-US" sz="1600" dirty="0">
                          <a:effectLst/>
                          <a:latin typeface="Times New Roman"/>
                          <a:ea typeface="Times New Roman"/>
                        </a:rPr>
                        <a:t> </a:t>
                      </a:r>
                      <a:r>
                        <a:rPr lang="en-US" sz="1600" dirty="0" err="1">
                          <a:effectLst/>
                          <a:latin typeface="Times New Roman"/>
                          <a:ea typeface="Times New Roman"/>
                        </a:rPr>
                        <a:t>semua</a:t>
                      </a:r>
                      <a:r>
                        <a:rPr lang="en-US" sz="1600" dirty="0">
                          <a:effectLst/>
                          <a:latin typeface="Times New Roman"/>
                          <a:ea typeface="Times New Roman"/>
                        </a:rPr>
                        <a:t> </a:t>
                      </a:r>
                      <a:r>
                        <a:rPr lang="en-US" sz="1600" dirty="0" err="1">
                          <a:effectLst/>
                          <a:latin typeface="Times New Roman"/>
                          <a:ea typeface="Times New Roman"/>
                        </a:rPr>
                        <a:t>aktiviti</a:t>
                      </a:r>
                      <a:r>
                        <a:rPr lang="en-US" sz="1600" dirty="0">
                          <a:effectLst/>
                          <a:latin typeface="Times New Roman"/>
                          <a:ea typeface="Times New Roman"/>
                        </a:rPr>
                        <a:t> </a:t>
                      </a:r>
                      <a:r>
                        <a:rPr lang="en-US" sz="1600" dirty="0" err="1">
                          <a:effectLst/>
                          <a:latin typeface="Times New Roman"/>
                          <a:ea typeface="Times New Roman"/>
                        </a:rPr>
                        <a:t>adalah</a:t>
                      </a:r>
                      <a:r>
                        <a:rPr lang="en-US" sz="1600" dirty="0">
                          <a:effectLst/>
                          <a:latin typeface="Times New Roman"/>
                          <a:ea typeface="Times New Roman"/>
                        </a:rPr>
                        <a:t> </a:t>
                      </a:r>
                      <a:r>
                        <a:rPr lang="en-US" sz="1600" dirty="0" err="1">
                          <a:effectLst/>
                          <a:latin typeface="Times New Roman"/>
                          <a:ea typeface="Times New Roman"/>
                        </a:rPr>
                        <a:t>berkaitan</a:t>
                      </a:r>
                      <a:r>
                        <a:rPr lang="en-US" sz="1600" dirty="0">
                          <a:effectLst/>
                          <a:latin typeface="Times New Roman"/>
                          <a:ea typeface="Times New Roman"/>
                        </a:rPr>
                        <a:t> </a:t>
                      </a:r>
                      <a:r>
                        <a:rPr lang="en-US" sz="1600" dirty="0" err="1">
                          <a:effectLst/>
                          <a:latin typeface="Times New Roman"/>
                          <a:ea typeface="Times New Roman"/>
                        </a:rPr>
                        <a:t>dengan</a:t>
                      </a:r>
                      <a:r>
                        <a:rPr lang="en-US" sz="1600" dirty="0">
                          <a:effectLst/>
                          <a:latin typeface="Times New Roman"/>
                          <a:ea typeface="Times New Roman"/>
                        </a:rPr>
                        <a:t> </a:t>
                      </a:r>
                      <a:r>
                        <a:rPr lang="en-US" sz="1600" dirty="0" err="1">
                          <a:effectLst/>
                          <a:latin typeface="Times New Roman"/>
                          <a:ea typeface="Times New Roman"/>
                        </a:rPr>
                        <a:t>tujuan</a:t>
                      </a:r>
                      <a:r>
                        <a:rPr lang="en-US" sz="1600" dirty="0">
                          <a:effectLst/>
                          <a:latin typeface="Times New Roman"/>
                          <a:ea typeface="Times New Roman"/>
                        </a:rPr>
                        <a:t>, </a:t>
                      </a:r>
                      <a:r>
                        <a:rPr lang="en-US" sz="1600" dirty="0" err="1">
                          <a:effectLst/>
                          <a:latin typeface="Times New Roman"/>
                          <a:ea typeface="Times New Roman"/>
                        </a:rPr>
                        <a:t>jenis</a:t>
                      </a:r>
                      <a:r>
                        <a:rPr lang="en-US" sz="1600" dirty="0">
                          <a:effectLst/>
                          <a:latin typeface="Times New Roman"/>
                          <a:ea typeface="Times New Roman"/>
                        </a:rPr>
                        <a:t> </a:t>
                      </a:r>
                      <a:r>
                        <a:rPr lang="en-US" sz="1600" dirty="0" err="1">
                          <a:effectLst/>
                          <a:latin typeface="Times New Roman"/>
                          <a:ea typeface="Times New Roman"/>
                        </a:rPr>
                        <a:t>dan</a:t>
                      </a:r>
                      <a:r>
                        <a:rPr lang="en-US" sz="1600" dirty="0">
                          <a:effectLst/>
                          <a:latin typeface="Times New Roman"/>
                          <a:ea typeface="Times New Roman"/>
                        </a:rPr>
                        <a:t> model </a:t>
                      </a:r>
                      <a:r>
                        <a:rPr lang="en-US" sz="1600" dirty="0" err="1">
                          <a:effectLst/>
                          <a:latin typeface="Times New Roman"/>
                          <a:ea typeface="Times New Roman"/>
                        </a:rPr>
                        <a:t>peralatan</a:t>
                      </a:r>
                      <a:r>
                        <a:rPr lang="en-US" sz="1600" dirty="0">
                          <a:effectLst/>
                          <a:latin typeface="Times New Roman"/>
                          <a:ea typeface="Times New Roman"/>
                        </a:rPr>
                        <a:t> </a:t>
                      </a:r>
                      <a:r>
                        <a:rPr lang="en-US" sz="1600" dirty="0" err="1">
                          <a:effectLst/>
                          <a:latin typeface="Times New Roman"/>
                          <a:ea typeface="Times New Roman"/>
                        </a:rPr>
                        <a:t>sinaran</a:t>
                      </a:r>
                      <a:r>
                        <a:rPr lang="en-US" sz="1600" dirty="0">
                          <a:effectLst/>
                          <a:latin typeface="Times New Roman"/>
                          <a:ea typeface="Times New Roman"/>
                        </a:rPr>
                        <a:t> yang </a:t>
                      </a:r>
                      <a:r>
                        <a:rPr lang="en-US" sz="1600" dirty="0" err="1">
                          <a:effectLst/>
                          <a:latin typeface="Times New Roman"/>
                          <a:ea typeface="Times New Roman"/>
                        </a:rPr>
                        <a:t>dilesenkan</a:t>
                      </a:r>
                      <a:r>
                        <a:rPr lang="en-US" sz="1600" dirty="0">
                          <a:effectLst/>
                          <a:latin typeface="Times New Roman"/>
                          <a:ea typeface="Times New Roman"/>
                        </a:rPr>
                        <a:t> </a:t>
                      </a:r>
                      <a:r>
                        <a:rPr lang="en-US" sz="1600" dirty="0" err="1">
                          <a:effectLst/>
                          <a:latin typeface="Times New Roman"/>
                          <a:ea typeface="Times New Roman"/>
                        </a:rPr>
                        <a:t>sahaja</a:t>
                      </a:r>
                      <a:r>
                        <a:rPr lang="en-US" sz="1600" dirty="0">
                          <a:effectLst/>
                          <a:latin typeface="Times New Roman"/>
                          <a:ea typeface="Times New Roman"/>
                        </a:rPr>
                        <a:t>.</a:t>
                      </a:r>
                    </a:p>
                    <a:p>
                      <a:pPr marL="0" marR="45720" algn="just">
                        <a:spcBef>
                          <a:spcPts val="0"/>
                        </a:spcBef>
                        <a:spcAft>
                          <a:spcPts val="0"/>
                        </a:spcAft>
                      </a:pPr>
                      <a:r>
                        <a:rPr lang="en-US" sz="16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600" dirty="0" err="1">
                          <a:effectLst/>
                          <a:latin typeface="Times New Roman"/>
                          <a:ea typeface="Times New Roman"/>
                        </a:rPr>
                        <a:t>Lesen</a:t>
                      </a:r>
                      <a:r>
                        <a:rPr lang="en-US" sz="1600" dirty="0">
                          <a:effectLst/>
                          <a:latin typeface="Times New Roman"/>
                          <a:ea typeface="Times New Roman"/>
                        </a:rPr>
                        <a:t> </a:t>
                      </a:r>
                      <a:r>
                        <a:rPr lang="en-US" sz="1600" dirty="0" err="1">
                          <a:effectLst/>
                          <a:latin typeface="Times New Roman"/>
                          <a:ea typeface="Times New Roman"/>
                        </a:rPr>
                        <a:t>akan</a:t>
                      </a:r>
                      <a:r>
                        <a:rPr lang="en-US" sz="1600" dirty="0">
                          <a:effectLst/>
                          <a:latin typeface="Times New Roman"/>
                          <a:ea typeface="Times New Roman"/>
                        </a:rPr>
                        <a:t> </a:t>
                      </a:r>
                      <a:r>
                        <a:rPr lang="en-US" sz="1600" dirty="0" err="1">
                          <a:effectLst/>
                          <a:latin typeface="Times New Roman"/>
                          <a:ea typeface="Times New Roman"/>
                        </a:rPr>
                        <a:t>disimpan</a:t>
                      </a:r>
                      <a:r>
                        <a:rPr lang="en-US" sz="1600" dirty="0">
                          <a:effectLst/>
                          <a:latin typeface="Times New Roman"/>
                          <a:ea typeface="Times New Roman"/>
                        </a:rPr>
                        <a:t> </a:t>
                      </a:r>
                      <a:r>
                        <a:rPr lang="en-US" sz="1600" dirty="0" err="1">
                          <a:effectLst/>
                          <a:latin typeface="Times New Roman"/>
                          <a:ea typeface="Times New Roman"/>
                        </a:rPr>
                        <a:t>selagi</a:t>
                      </a:r>
                      <a:r>
                        <a:rPr lang="en-US" sz="1600" dirty="0">
                          <a:effectLst/>
                          <a:latin typeface="Times New Roman"/>
                          <a:ea typeface="Times New Roman"/>
                        </a:rPr>
                        <a:t> </a:t>
                      </a:r>
                      <a:r>
                        <a:rPr lang="en-US" sz="1600" dirty="0" err="1">
                          <a:effectLst/>
                          <a:latin typeface="Times New Roman"/>
                          <a:ea typeface="Times New Roman"/>
                        </a:rPr>
                        <a:t>sah</a:t>
                      </a:r>
                      <a:r>
                        <a:rPr lang="en-US" sz="1600" dirty="0">
                          <a:effectLst/>
                          <a:latin typeface="Times New Roman"/>
                          <a:ea typeface="Times New Roman"/>
                        </a:rPr>
                        <a:t> </a:t>
                      </a:r>
                      <a:r>
                        <a:rPr lang="en-US" sz="1600" dirty="0" err="1">
                          <a:effectLst/>
                          <a:latin typeface="Times New Roman"/>
                          <a:ea typeface="Times New Roman"/>
                        </a:rPr>
                        <a:t>dan</a:t>
                      </a:r>
                      <a:r>
                        <a:rPr lang="en-US" sz="1600" dirty="0">
                          <a:effectLst/>
                          <a:latin typeface="Times New Roman"/>
                          <a:ea typeface="Times New Roman"/>
                        </a:rPr>
                        <a:t> </a:t>
                      </a:r>
                      <a:r>
                        <a:rPr lang="en-US" sz="1600" dirty="0" err="1">
                          <a:effectLst/>
                          <a:latin typeface="Times New Roman"/>
                          <a:ea typeface="Times New Roman"/>
                        </a:rPr>
                        <a:t>salinannya</a:t>
                      </a:r>
                      <a:r>
                        <a:rPr lang="en-US" sz="1600" dirty="0">
                          <a:effectLst/>
                          <a:latin typeface="Times New Roman"/>
                          <a:ea typeface="Times New Roman"/>
                        </a:rPr>
                        <a:t> </a:t>
                      </a:r>
                      <a:r>
                        <a:rPr lang="en-US" sz="1600" dirty="0" err="1">
                          <a:effectLst/>
                          <a:latin typeface="Times New Roman"/>
                          <a:ea typeface="Times New Roman"/>
                        </a:rPr>
                        <a:t>dipamerkan</a:t>
                      </a:r>
                      <a:r>
                        <a:rPr lang="en-US" sz="1600" dirty="0">
                          <a:effectLst/>
                          <a:latin typeface="Times New Roman"/>
                          <a:ea typeface="Times New Roman"/>
                        </a:rPr>
                        <a:t> di </a:t>
                      </a:r>
                      <a:r>
                        <a:rPr lang="en-US" sz="1600" dirty="0" err="1">
                          <a:effectLst/>
                          <a:latin typeface="Times New Roman"/>
                          <a:ea typeface="Times New Roman"/>
                        </a:rPr>
                        <a:t>pejabat</a:t>
                      </a:r>
                      <a:r>
                        <a:rPr lang="en-US" sz="1600" dirty="0">
                          <a:effectLst/>
                          <a:latin typeface="Times New Roman"/>
                          <a:ea typeface="Times New Roman"/>
                        </a:rPr>
                        <a:t> Dimension Bid </a:t>
                      </a:r>
                      <a:r>
                        <a:rPr lang="en-US" sz="1600" dirty="0" err="1">
                          <a:effectLst/>
                          <a:latin typeface="Times New Roman"/>
                          <a:ea typeface="Times New Roman"/>
                        </a:rPr>
                        <a:t>Sdn</a:t>
                      </a:r>
                      <a:r>
                        <a:rPr lang="en-US" sz="1600" dirty="0">
                          <a:effectLst/>
                          <a:latin typeface="Times New Roman"/>
                          <a:ea typeface="Times New Roman"/>
                        </a:rPr>
                        <a:t>. Bhd. </a:t>
                      </a:r>
                    </a:p>
                    <a:p>
                      <a:pPr marL="0" marR="0" algn="just">
                        <a:spcBef>
                          <a:spcPts val="0"/>
                        </a:spcBef>
                        <a:spcAft>
                          <a:spcPts val="0"/>
                        </a:spcAft>
                      </a:pPr>
                      <a:r>
                        <a:rPr lang="en-US" sz="16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600" dirty="0">
                          <a:effectLst/>
                          <a:latin typeface="Times New Roman"/>
                          <a:ea typeface="Times New Roman"/>
                        </a:rPr>
                        <a:t> </a:t>
                      </a:r>
                    </a:p>
                    <a:p>
                      <a:pPr marL="0" marR="0" algn="just">
                        <a:spcBef>
                          <a:spcPts val="0"/>
                        </a:spcBef>
                        <a:spcAft>
                          <a:spcPts val="0"/>
                        </a:spcAft>
                      </a:pPr>
                      <a:r>
                        <a:rPr lang="en-US" sz="1600" dirty="0">
                          <a:effectLst/>
                          <a:latin typeface="Times New Roman"/>
                          <a:ea typeface="Times New Roman"/>
                        </a:rPr>
                        <a:t>LPTA/DB/CERT.</a:t>
                      </a:r>
                    </a:p>
                    <a:p>
                      <a:pPr marL="0" marR="0" algn="just">
                        <a:spcBef>
                          <a:spcPts val="0"/>
                        </a:spcBef>
                        <a:spcAft>
                          <a:spcPts val="0"/>
                        </a:spcAft>
                      </a:pPr>
                      <a:r>
                        <a:rPr lang="en-US" sz="1600" dirty="0" err="1">
                          <a:effectLst/>
                          <a:latin typeface="Times New Roman"/>
                          <a:ea typeface="Times New Roman"/>
                        </a:rPr>
                        <a:t>Lokasi</a:t>
                      </a:r>
                      <a:r>
                        <a:rPr lang="en-US" sz="1600" dirty="0">
                          <a:effectLst/>
                          <a:latin typeface="Times New Roman"/>
                          <a:ea typeface="Times New Roman"/>
                        </a:rPr>
                        <a:t>: DB-KSB, </a:t>
                      </a:r>
                      <a:r>
                        <a:rPr lang="en-US" sz="1600" dirty="0" err="1">
                          <a:effectLst/>
                          <a:latin typeface="Times New Roman"/>
                          <a:ea typeface="Times New Roman"/>
                        </a:rPr>
                        <a:t>Kemaman</a:t>
                      </a:r>
                      <a:endParaRPr lang="en-US" sz="16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7012104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24</a:t>
            </a:fld>
            <a:endParaRPr lang="en-MY"/>
          </a:p>
        </p:txBody>
      </p:sp>
      <p:graphicFrame>
        <p:nvGraphicFramePr>
          <p:cNvPr id="5" name="Table 4"/>
          <p:cNvGraphicFramePr>
            <a:graphicFrameLocks noGrp="1"/>
          </p:cNvGraphicFramePr>
          <p:nvPr>
            <p:extLst>
              <p:ext uri="{D42A27DB-BD31-4B8C-83A1-F6EECF244321}">
                <p14:modId xmlns:p14="http://schemas.microsoft.com/office/powerpoint/2010/main" val="76655448"/>
              </p:ext>
            </p:extLst>
          </p:nvPr>
        </p:nvGraphicFramePr>
        <p:xfrm>
          <a:off x="259307" y="886508"/>
          <a:ext cx="11614245" cy="5855486"/>
        </p:xfrm>
        <a:graphic>
          <a:graphicData uri="http://schemas.openxmlformats.org/drawingml/2006/table">
            <a:tbl>
              <a:tblPr firstRow="1" firstCol="1" lastRow="1" lastCol="1" bandRow="1" bandCol="1"/>
              <a:tblGrid>
                <a:gridCol w="573771"/>
                <a:gridCol w="1761221"/>
                <a:gridCol w="6735545"/>
                <a:gridCol w="2543708"/>
              </a:tblGrid>
              <a:tr h="221937">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JENIS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PENGAWASAN, KENDALIAN DAN PENYIMPANAN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RUJUKAN</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5626886">
                <a:tc>
                  <a:txBody>
                    <a:bodyPr/>
                    <a:lstStyle/>
                    <a:p>
                      <a:pPr marL="0" marR="0" algn="ctr">
                        <a:spcBef>
                          <a:spcPts val="0"/>
                        </a:spcBef>
                        <a:spcAft>
                          <a:spcPts val="0"/>
                        </a:spcAft>
                      </a:pPr>
                      <a:r>
                        <a:rPr lang="en-US" sz="1500">
                          <a:effectLst/>
                          <a:latin typeface="Times New Roman"/>
                          <a:ea typeface="Times New Roman"/>
                        </a:rPr>
                        <a:t>2.</a:t>
                      </a:r>
                    </a:p>
                  </a:txBody>
                  <a:tcPr marL="15396" marR="153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Rekod perubatan pekerja sinaran LPTA/BM/5</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(Seksyen A)</a:t>
                      </a:r>
                      <a:endParaRPr lang="en-US" sz="1500">
                        <a:effectLst/>
                        <a:latin typeface="Times New Roman"/>
                        <a:ea typeface="Times New Roman"/>
                      </a:endParaRPr>
                    </a:p>
                    <a:p>
                      <a:pPr marL="0" marR="0" algn="just">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lgn="just">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15396" marR="153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Bagi</a:t>
                      </a:r>
                      <a:r>
                        <a:rPr lang="en-US" sz="1500" dirty="0">
                          <a:effectLst/>
                          <a:latin typeface="Times New Roman"/>
                          <a:ea typeface="Times New Roman"/>
                        </a:rPr>
                        <a:t> </a:t>
                      </a:r>
                      <a:r>
                        <a:rPr lang="en-US" sz="1500" dirty="0" err="1">
                          <a:effectLst/>
                          <a:latin typeface="Times New Roman"/>
                          <a:ea typeface="Times New Roman"/>
                        </a:rPr>
                        <a:t>tujuan</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LPTA/BM/5 (</a:t>
                      </a:r>
                      <a:r>
                        <a:rPr lang="en-US" sz="1500" dirty="0" err="1">
                          <a:effectLst/>
                          <a:latin typeface="Times New Roman"/>
                          <a:ea typeface="Times New Roman"/>
                        </a:rPr>
                        <a:t>Seksyen</a:t>
                      </a:r>
                      <a:r>
                        <a:rPr lang="en-US" sz="1500" dirty="0">
                          <a:effectLst/>
                          <a:latin typeface="Times New Roman"/>
                          <a:ea typeface="Times New Roman"/>
                        </a:rPr>
                        <a:t> A) </a:t>
                      </a:r>
                      <a:r>
                        <a:rPr lang="en-US" sz="1500" dirty="0" err="1">
                          <a:effectLst/>
                          <a:latin typeface="Times New Roman"/>
                          <a:ea typeface="Times New Roman"/>
                        </a:rPr>
                        <a:t>pemeriksaan</a:t>
                      </a:r>
                      <a:r>
                        <a:rPr lang="en-US" sz="1500" dirty="0">
                          <a:effectLst/>
                          <a:latin typeface="Times New Roman"/>
                          <a:ea typeface="Times New Roman"/>
                        </a:rPr>
                        <a:t> </a:t>
                      </a:r>
                      <a:r>
                        <a:rPr lang="en-US" sz="1500" dirty="0" err="1">
                          <a:effectLst/>
                          <a:latin typeface="Times New Roman"/>
                          <a:ea typeface="Times New Roman"/>
                        </a:rPr>
                        <a:t>terdiri</a:t>
                      </a:r>
                      <a:r>
                        <a:rPr lang="en-US" sz="1500" dirty="0">
                          <a:effectLst/>
                          <a:latin typeface="Times New Roman"/>
                          <a:ea typeface="Times New Roman"/>
                        </a:rPr>
                        <a:t> </a:t>
                      </a:r>
                      <a:r>
                        <a:rPr lang="en-US" sz="1500" dirty="0" err="1">
                          <a:effectLst/>
                          <a:latin typeface="Times New Roman"/>
                          <a:ea typeface="Times New Roman"/>
                        </a:rPr>
                        <a:t>daripada</a:t>
                      </a:r>
                      <a:r>
                        <a:rPr lang="en-US" sz="1500" dirty="0">
                          <a:effectLst/>
                          <a:latin typeface="Times New Roman"/>
                          <a:ea typeface="Times New Roman"/>
                        </a:rPr>
                        <a:t>:</a:t>
                      </a:r>
                    </a:p>
                    <a:p>
                      <a:pPr marL="742950" marR="45720" lvl="1" indent="-285750" algn="just">
                        <a:spcBef>
                          <a:spcPts val="0"/>
                        </a:spcBef>
                        <a:spcAft>
                          <a:spcPts val="0"/>
                        </a:spcAft>
                        <a:buFont typeface="+mj-lt"/>
                        <a:buAutoNum type="alphaLcPeriod"/>
                      </a:pPr>
                      <a:r>
                        <a:rPr lang="en-US" sz="1500" dirty="0" err="1">
                          <a:effectLst/>
                          <a:latin typeface="Times New Roman"/>
                          <a:ea typeface="Times New Roman"/>
                          <a:cs typeface="Times New Roman"/>
                        </a:rPr>
                        <a:t>Pemeriksaan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perubatan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pra-pekerjaan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bagi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pekerja</a:t>
                      </a:r>
                      <a:r>
                        <a:rPr lang="en-US" sz="1500" dirty="0">
                          <a:effectLst/>
                          <a:latin typeface="Times New Roman"/>
                          <a:ea typeface="Times New Roman"/>
                          <a:cs typeface="Times New Roman"/>
                        </a:rPr>
                        <a:t> yang </a:t>
                      </a:r>
                      <a:r>
                        <a:rPr lang="en-US" sz="1500" dirty="0" err="1">
                          <a:effectLst/>
                          <a:latin typeface="Times New Roman"/>
                          <a:ea typeface="Times New Roman"/>
                          <a:cs typeface="Times New Roman"/>
                        </a:rPr>
                        <a:t>bekerja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dalam</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kawasan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seliaan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atau</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kawalan</a:t>
                      </a:r>
                      <a:r>
                        <a:rPr lang="en-US" sz="1500" dirty="0">
                          <a:effectLst/>
                          <a:latin typeface="Times New Roman"/>
                          <a:ea typeface="Times New Roman"/>
                          <a:cs typeface="Times New Roman"/>
                        </a:rPr>
                        <a:t>).</a:t>
                      </a:r>
                    </a:p>
                    <a:p>
                      <a:pPr marL="742950" marR="45720" lvl="1" indent="-285750" algn="just">
                        <a:spcBef>
                          <a:spcPts val="0"/>
                        </a:spcBef>
                        <a:spcAft>
                          <a:spcPts val="0"/>
                        </a:spcAft>
                        <a:buFont typeface="+mj-lt"/>
                        <a:buAutoNum type="alphaLcPeriod"/>
                      </a:pPr>
                      <a:r>
                        <a:rPr lang="en-US" sz="1500" dirty="0" err="1">
                          <a:effectLst/>
                          <a:latin typeface="Times New Roman"/>
                          <a:ea typeface="Times New Roman"/>
                          <a:cs typeface="Times New Roman"/>
                        </a:rPr>
                        <a:t>Pengawasan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kesihatan</a:t>
                      </a:r>
                      <a:r>
                        <a:rPr lang="en-US" sz="1500" dirty="0">
                          <a:effectLst/>
                          <a:latin typeface="Times New Roman"/>
                          <a:ea typeface="Times New Roman"/>
                          <a:cs typeface="Times New Roman"/>
                        </a:rPr>
                        <a:t> am.</a:t>
                      </a:r>
                    </a:p>
                    <a:p>
                      <a:pPr marL="742950" marR="45720" lvl="1" indent="-285750" algn="just">
                        <a:spcBef>
                          <a:spcPts val="0"/>
                        </a:spcBef>
                        <a:spcAft>
                          <a:spcPts val="0"/>
                        </a:spcAft>
                        <a:buFont typeface="+mj-lt"/>
                        <a:buAutoNum type="alphaLcPeriod"/>
                      </a:pPr>
                      <a:r>
                        <a:rPr lang="en-US" sz="1500" dirty="0" err="1">
                          <a:effectLst/>
                          <a:latin typeface="Times New Roman"/>
                          <a:ea typeface="Times New Roman"/>
                          <a:cs typeface="Times New Roman"/>
                        </a:rPr>
                        <a:t>Kajian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semula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kesihatan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secara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berkala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sekurang-kurangnya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tiga</a:t>
                      </a:r>
                      <a:r>
                        <a:rPr lang="en-US" sz="1500" dirty="0">
                          <a:effectLst/>
                          <a:latin typeface="Times New Roman"/>
                          <a:ea typeface="Times New Roman"/>
                          <a:cs typeface="Times New Roman"/>
                        </a:rPr>
                        <a:t> (3) </a:t>
                      </a:r>
                      <a:r>
                        <a:rPr lang="en-US" sz="1500" dirty="0" err="1">
                          <a:effectLst/>
                          <a:latin typeface="Times New Roman"/>
                          <a:ea typeface="Times New Roman"/>
                          <a:cs typeface="Times New Roman"/>
                        </a:rPr>
                        <a:t>tahun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sekali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bagi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pekerja</a:t>
                      </a:r>
                      <a:r>
                        <a:rPr lang="en-US" sz="1500" dirty="0">
                          <a:effectLst/>
                          <a:latin typeface="Times New Roman"/>
                          <a:ea typeface="Times New Roman"/>
                          <a:cs typeface="Times New Roman"/>
                        </a:rPr>
                        <a:t> di </a:t>
                      </a:r>
                      <a:r>
                        <a:rPr lang="en-US" sz="1500" dirty="0" err="1">
                          <a:effectLst/>
                          <a:latin typeface="Times New Roman"/>
                          <a:ea typeface="Times New Roman"/>
                          <a:cs typeface="Times New Roman"/>
                        </a:rPr>
                        <a:t>kawasan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kawalan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dan</a:t>
                      </a:r>
                      <a:r>
                        <a:rPr lang="en-US" sz="1500" dirty="0">
                          <a:effectLst/>
                          <a:latin typeface="Times New Roman"/>
                          <a:ea typeface="Times New Roman"/>
                          <a:cs typeface="Times New Roman"/>
                        </a:rPr>
                        <a:t> lima (5) </a:t>
                      </a:r>
                      <a:r>
                        <a:rPr lang="en-US" sz="1500" dirty="0" err="1">
                          <a:effectLst/>
                          <a:latin typeface="Times New Roman"/>
                          <a:ea typeface="Times New Roman"/>
                          <a:cs typeface="Times New Roman"/>
                        </a:rPr>
                        <a:t>tahun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sekali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bagi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pekerja</a:t>
                      </a:r>
                      <a:r>
                        <a:rPr lang="en-US" sz="1500" dirty="0">
                          <a:effectLst/>
                          <a:latin typeface="Times New Roman"/>
                          <a:ea typeface="Times New Roman"/>
                          <a:cs typeface="Times New Roman"/>
                        </a:rPr>
                        <a:t> di </a:t>
                      </a:r>
                      <a:r>
                        <a:rPr lang="en-US" sz="1500" dirty="0" err="1">
                          <a:effectLst/>
                          <a:latin typeface="Times New Roman"/>
                          <a:ea typeface="Times New Roman"/>
                          <a:cs typeface="Times New Roman"/>
                        </a:rPr>
                        <a:t>kawasan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seliaan</a:t>
                      </a:r>
                      <a:r>
                        <a:rPr lang="en-US" sz="1500" dirty="0">
                          <a:effectLst/>
                          <a:latin typeface="Times New Roman"/>
                          <a:ea typeface="Times New Roman"/>
                          <a:cs typeface="Times New Roman"/>
                        </a:rPr>
                        <a:t>.</a:t>
                      </a:r>
                    </a:p>
                    <a:p>
                      <a:pPr marL="742950" marR="45720" lvl="1" indent="-285750" algn="just">
                        <a:spcBef>
                          <a:spcPts val="0"/>
                        </a:spcBef>
                        <a:spcAft>
                          <a:spcPts val="0"/>
                        </a:spcAft>
                        <a:buFont typeface="+mj-lt"/>
                        <a:buAutoNum type="alphaLcPeriod"/>
                      </a:pPr>
                      <a:r>
                        <a:rPr lang="en-US" sz="1500" dirty="0" err="1">
                          <a:effectLst/>
                          <a:latin typeface="Times New Roman"/>
                          <a:ea typeface="Times New Roman"/>
                          <a:cs typeface="Times New Roman"/>
                        </a:rPr>
                        <a:t>Pemeriksaan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perubatan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khas</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dilakukan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dengan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serta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merta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bagi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pekerja</a:t>
                      </a:r>
                      <a:r>
                        <a:rPr lang="en-US" sz="1500" dirty="0">
                          <a:effectLst/>
                          <a:latin typeface="Times New Roman"/>
                          <a:ea typeface="Times New Roman"/>
                          <a:cs typeface="Times New Roman"/>
                        </a:rPr>
                        <a:t> yang </a:t>
                      </a:r>
                      <a:r>
                        <a:rPr lang="en-US" sz="1500" dirty="0" err="1">
                          <a:effectLst/>
                          <a:latin typeface="Times New Roman"/>
                          <a:ea typeface="Times New Roman"/>
                          <a:cs typeface="Times New Roman"/>
                        </a:rPr>
                        <a:t>menerima</a:t>
                      </a:r>
                      <a:r>
                        <a:rPr lang="en-US" sz="1500" dirty="0">
                          <a:effectLst/>
                          <a:latin typeface="Times New Roman"/>
                          <a:ea typeface="Times New Roman"/>
                          <a:cs typeface="Times New Roman"/>
                        </a:rPr>
                        <a:t> dos </a:t>
                      </a:r>
                      <a:r>
                        <a:rPr lang="en-US" sz="1500" dirty="0" err="1">
                          <a:effectLst/>
                          <a:latin typeface="Times New Roman"/>
                          <a:ea typeface="Times New Roman"/>
                          <a:cs typeface="Times New Roman"/>
                        </a:rPr>
                        <a:t>melebihi</a:t>
                      </a:r>
                      <a:r>
                        <a:rPr lang="en-US" sz="1500" dirty="0">
                          <a:effectLst/>
                          <a:latin typeface="Times New Roman"/>
                          <a:ea typeface="Times New Roman"/>
                          <a:cs typeface="Times New Roman"/>
                        </a:rPr>
                        <a:t> had yang </a:t>
                      </a:r>
                      <a:r>
                        <a:rPr lang="en-US" sz="1500" dirty="0" err="1">
                          <a:effectLst/>
                          <a:latin typeface="Times New Roman"/>
                          <a:ea typeface="Times New Roman"/>
                          <a:cs typeface="Times New Roman"/>
                        </a:rPr>
                        <a:t>ditetapkan</a:t>
                      </a:r>
                      <a:r>
                        <a:rPr lang="en-US" sz="1500" dirty="0">
                          <a:effectLst/>
                          <a:latin typeface="Times New Roman"/>
                          <a:ea typeface="Times New Roman"/>
                          <a:cs typeface="Times New Roman"/>
                        </a:rPr>
                        <a:t>).</a:t>
                      </a:r>
                    </a:p>
                    <a:p>
                      <a:pPr marL="742950" marR="45720" lvl="1" indent="-285750" algn="just">
                        <a:spcBef>
                          <a:spcPts val="0"/>
                        </a:spcBef>
                        <a:spcAft>
                          <a:spcPts val="0"/>
                        </a:spcAft>
                        <a:buFont typeface="+mj-lt"/>
                        <a:buAutoNum type="alphaLcPeriod"/>
                      </a:pPr>
                      <a:r>
                        <a:rPr lang="en-US" sz="1500" dirty="0" err="1">
                          <a:effectLst/>
                          <a:latin typeface="Times New Roman"/>
                          <a:ea typeface="Times New Roman"/>
                          <a:cs typeface="Times New Roman"/>
                        </a:rPr>
                        <a:t>Pemeriksaan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perubatan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apabila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berhenti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kerja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atau</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bersara</a:t>
                      </a:r>
                      <a:r>
                        <a:rPr lang="en-US" sz="1500" dirty="0">
                          <a:effectLst/>
                          <a:latin typeface="Times New Roman"/>
                          <a:ea typeface="Times New Roman"/>
                          <a:cs typeface="Times New Roman"/>
                        </a:rPr>
                        <a:t>.</a:t>
                      </a:r>
                    </a:p>
                    <a:p>
                      <a:pPr marL="342900" marR="4572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Pemeriksaan</a:t>
                      </a:r>
                      <a:r>
                        <a:rPr lang="en-US" sz="1500" dirty="0">
                          <a:effectLst/>
                          <a:latin typeface="Times New Roman"/>
                          <a:ea typeface="Times New Roman"/>
                        </a:rPr>
                        <a:t> </a:t>
                      </a:r>
                      <a:r>
                        <a:rPr lang="en-US" sz="1500" dirty="0" err="1">
                          <a:effectLst/>
                          <a:latin typeface="Times New Roman"/>
                          <a:ea typeface="Times New Roman"/>
                        </a:rPr>
                        <a:t>perubatan</a:t>
                      </a:r>
                      <a:r>
                        <a:rPr lang="en-US" sz="1500" dirty="0">
                          <a:effectLst/>
                          <a:latin typeface="Times New Roman"/>
                          <a:ea typeface="Times New Roman"/>
                        </a:rPr>
                        <a:t> </a:t>
                      </a:r>
                      <a:r>
                        <a:rPr lang="en-US" sz="1500" dirty="0" err="1">
                          <a:effectLst/>
                          <a:latin typeface="Times New Roman"/>
                          <a:ea typeface="Times New Roman"/>
                        </a:rPr>
                        <a:t>bagi</a:t>
                      </a:r>
                      <a:r>
                        <a:rPr lang="en-US" sz="1500" dirty="0">
                          <a:effectLst/>
                          <a:latin typeface="Times New Roman"/>
                          <a:ea typeface="Times New Roman"/>
                        </a:rPr>
                        <a:t> </a:t>
                      </a:r>
                      <a:r>
                        <a:rPr lang="en-US" sz="1500" dirty="0" err="1">
                          <a:effectLst/>
                          <a:latin typeface="Times New Roman"/>
                          <a:ea typeface="Times New Roman"/>
                        </a:rPr>
                        <a:t>tujuan</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LPTA/BM/5 (</a:t>
                      </a:r>
                      <a:r>
                        <a:rPr lang="en-US" sz="1500" dirty="0" err="1">
                          <a:effectLst/>
                          <a:latin typeface="Times New Roman"/>
                          <a:ea typeface="Times New Roman"/>
                        </a:rPr>
                        <a:t>Seksyen</a:t>
                      </a:r>
                      <a:r>
                        <a:rPr lang="en-US" sz="1500" dirty="0">
                          <a:effectLst/>
                          <a:latin typeface="Times New Roman"/>
                          <a:ea typeface="Times New Roman"/>
                        </a:rPr>
                        <a:t> A)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pengamal</a:t>
                      </a:r>
                      <a:r>
                        <a:rPr lang="en-US" sz="1500" dirty="0">
                          <a:effectLst/>
                          <a:latin typeface="Times New Roman"/>
                          <a:ea typeface="Times New Roman"/>
                        </a:rPr>
                        <a:t> </a:t>
                      </a:r>
                      <a:r>
                        <a:rPr lang="en-US" sz="1500" dirty="0" err="1">
                          <a:effectLst/>
                          <a:latin typeface="Times New Roman"/>
                          <a:ea typeface="Times New Roman"/>
                        </a:rPr>
                        <a:t>perubatan</a:t>
                      </a:r>
                      <a:r>
                        <a:rPr lang="en-US" sz="1500" dirty="0">
                          <a:effectLst/>
                          <a:latin typeface="Times New Roman"/>
                          <a:ea typeface="Times New Roman"/>
                        </a:rPr>
                        <a:t> yang </a:t>
                      </a:r>
                      <a:r>
                        <a:rPr lang="en-US" sz="1500" dirty="0" err="1">
                          <a:effectLst/>
                          <a:latin typeface="Times New Roman"/>
                          <a:ea typeface="Times New Roman"/>
                        </a:rPr>
                        <a:t>diluluskan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 </a:t>
                      </a:r>
                      <a:r>
                        <a:rPr lang="en-US" sz="1500" dirty="0" err="1" smtClean="0">
                          <a:effectLst/>
                          <a:latin typeface="Times New Roman"/>
                          <a:ea typeface="Times New Roman"/>
                        </a:rPr>
                        <a:t>sahaja</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selagi</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masih</a:t>
                      </a:r>
                      <a:r>
                        <a:rPr lang="en-US" sz="1500" dirty="0">
                          <a:effectLst/>
                          <a:latin typeface="Times New Roman"/>
                          <a:ea typeface="Times New Roman"/>
                        </a:rPr>
                        <a:t> </a:t>
                      </a:r>
                      <a:r>
                        <a:rPr lang="en-US" sz="1500" dirty="0" err="1">
                          <a:effectLst/>
                          <a:latin typeface="Times New Roman"/>
                          <a:ea typeface="Times New Roman"/>
                        </a:rPr>
                        <a:t>bekerja</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smtClean="0">
                          <a:effectLst/>
                          <a:latin typeface="Times New Roman"/>
                          <a:ea typeface="Times New Roman"/>
                        </a:rPr>
                        <a:t>berkenaan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Apabila</a:t>
                      </a:r>
                      <a:r>
                        <a:rPr lang="en-US" sz="1500" dirty="0" smtClean="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berhenti</a:t>
                      </a:r>
                      <a:r>
                        <a:rPr lang="en-US" sz="1500" dirty="0">
                          <a:effectLst/>
                          <a:latin typeface="Times New Roman"/>
                          <a:ea typeface="Times New Roman"/>
                        </a:rPr>
                        <a:t> </a:t>
                      </a:r>
                      <a:r>
                        <a:rPr lang="en-US" sz="1500" dirty="0" err="1">
                          <a:effectLst/>
                          <a:latin typeface="Times New Roman"/>
                          <a:ea typeface="Times New Roman"/>
                        </a:rPr>
                        <a:t>kerja</a:t>
                      </a:r>
                      <a:r>
                        <a:rPr lang="en-US" sz="1500" dirty="0">
                          <a:effectLst/>
                          <a:latin typeface="Times New Roman"/>
                          <a:ea typeface="Times New Roman"/>
                        </a:rPr>
                        <a:t> </a:t>
                      </a:r>
                      <a:r>
                        <a:rPr lang="en-US" sz="1500" dirty="0" err="1">
                          <a:effectLst/>
                          <a:latin typeface="Times New Roman"/>
                          <a:ea typeface="Times New Roman"/>
                        </a:rPr>
                        <a:t>sebagai</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bersara</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selama</a:t>
                      </a:r>
                      <a:r>
                        <a:rPr lang="en-US" sz="1500" dirty="0">
                          <a:effectLst/>
                          <a:latin typeface="Times New Roman"/>
                          <a:ea typeface="Times New Roman"/>
                        </a:rPr>
                        <a:t> 30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dihantar</a:t>
                      </a:r>
                      <a:r>
                        <a:rPr lang="en-US" sz="1500" dirty="0">
                          <a:effectLst/>
                          <a:latin typeface="Times New Roman"/>
                          <a:ea typeface="Times New Roman"/>
                        </a:rPr>
                        <a:t> </a:t>
                      </a:r>
                      <a:r>
                        <a:rPr lang="en-US" sz="1500" dirty="0" err="1">
                          <a:effectLst/>
                          <a:latin typeface="Times New Roman"/>
                          <a:ea typeface="Times New Roman"/>
                        </a:rPr>
                        <a:t>ke</a:t>
                      </a:r>
                      <a:r>
                        <a:rPr lang="en-US" sz="1500" dirty="0">
                          <a:effectLst/>
                          <a:latin typeface="Times New Roman"/>
                          <a:ea typeface="Times New Roman"/>
                        </a:rPr>
                        <a:t> AELB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simpanan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rujukan</a:t>
                      </a:r>
                      <a:r>
                        <a:rPr lang="en-US" sz="1500" dirty="0" smtClean="0">
                          <a:effectLst/>
                          <a:latin typeface="Times New Roman"/>
                          <a:ea typeface="Times New Roman"/>
                        </a:rPr>
                        <a:t>.</a:t>
                      </a:r>
                      <a:endParaRPr lang="en-US" sz="1500" dirty="0">
                        <a:effectLst/>
                        <a:latin typeface="Times New Roman"/>
                        <a:ea typeface="Times New Roman"/>
                      </a:endParaRP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Apabila</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mengambil</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baru</a:t>
                      </a:r>
                      <a:r>
                        <a:rPr lang="en-US" sz="1500" dirty="0">
                          <a:effectLst/>
                          <a:latin typeface="Times New Roman"/>
                          <a:ea typeface="Times New Roman"/>
                        </a:rPr>
                        <a:t> yang </a:t>
                      </a:r>
                      <a:r>
                        <a:rPr lang="en-US" sz="1500" dirty="0" err="1">
                          <a:effectLst/>
                          <a:latin typeface="Times New Roman"/>
                          <a:ea typeface="Times New Roman"/>
                        </a:rPr>
                        <a:t>pernah</a:t>
                      </a:r>
                      <a:r>
                        <a:rPr lang="en-US" sz="1500" dirty="0">
                          <a:effectLst/>
                          <a:latin typeface="Times New Roman"/>
                          <a:ea typeface="Times New Roman"/>
                        </a:rPr>
                        <a:t> </a:t>
                      </a:r>
                      <a:r>
                        <a:rPr lang="en-US" sz="1500" dirty="0" err="1">
                          <a:effectLst/>
                          <a:latin typeface="Times New Roman"/>
                          <a:ea typeface="Times New Roman"/>
                        </a:rPr>
                        <a:t>menjadi</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mendapatkan</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perubatan</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itu</a:t>
                      </a:r>
                      <a:r>
                        <a:rPr lang="en-US" sz="1500" dirty="0">
                          <a:effectLst/>
                          <a:latin typeface="Times New Roman"/>
                          <a:ea typeface="Times New Roman"/>
                        </a:rPr>
                        <a:t> </a:t>
                      </a:r>
                      <a:r>
                        <a:rPr lang="en-US" sz="1500" dirty="0" err="1">
                          <a:effectLst/>
                          <a:latin typeface="Times New Roman"/>
                          <a:ea typeface="Times New Roman"/>
                        </a:rPr>
                        <a:t>dari</a:t>
                      </a:r>
                      <a:r>
                        <a:rPr lang="en-US" sz="1500" dirty="0">
                          <a:effectLst/>
                          <a:latin typeface="Times New Roman"/>
                          <a:ea typeface="Times New Roman"/>
                        </a:rPr>
                        <a:t> </a:t>
                      </a:r>
                      <a:r>
                        <a:rPr lang="en-US" sz="1500" dirty="0" err="1">
                          <a:effectLst/>
                          <a:latin typeface="Times New Roman"/>
                          <a:ea typeface="Times New Roman"/>
                        </a:rPr>
                        <a:t>majikan</a:t>
                      </a:r>
                      <a:r>
                        <a:rPr lang="en-US" sz="1500" dirty="0">
                          <a:effectLst/>
                          <a:latin typeface="Times New Roman"/>
                          <a:ea typeface="Times New Roman"/>
                        </a:rPr>
                        <a:t> </a:t>
                      </a:r>
                      <a:r>
                        <a:rPr lang="en-US" sz="1500" dirty="0" err="1">
                          <a:effectLst/>
                          <a:latin typeface="Times New Roman"/>
                          <a:ea typeface="Times New Roman"/>
                        </a:rPr>
                        <a:t>lamanya</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AELB (</a:t>
                      </a:r>
                      <a:r>
                        <a:rPr lang="en-US" sz="1500" dirty="0" err="1">
                          <a:effectLst/>
                          <a:latin typeface="Times New Roman"/>
                          <a:ea typeface="Times New Roman"/>
                        </a:rPr>
                        <a:t>sekiranya</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telah</a:t>
                      </a:r>
                      <a:r>
                        <a:rPr lang="en-US" sz="1500" dirty="0">
                          <a:effectLst/>
                          <a:latin typeface="Times New Roman"/>
                          <a:ea typeface="Times New Roman"/>
                        </a:rPr>
                        <a:t> </a:t>
                      </a:r>
                      <a:r>
                        <a:rPr lang="en-US" sz="1500" dirty="0" err="1">
                          <a:effectLst/>
                          <a:latin typeface="Times New Roman"/>
                          <a:ea typeface="Times New Roman"/>
                        </a:rPr>
                        <a:t>diserahkan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majikan</a:t>
                      </a:r>
                      <a:r>
                        <a:rPr lang="en-US" sz="1500" dirty="0">
                          <a:effectLst/>
                          <a:latin typeface="Times New Roman"/>
                          <a:ea typeface="Times New Roman"/>
                        </a:rPr>
                        <a:t> </a:t>
                      </a:r>
                      <a:r>
                        <a:rPr lang="en-US" sz="1500" dirty="0" err="1">
                          <a:effectLst/>
                          <a:latin typeface="Times New Roman"/>
                          <a:ea typeface="Times New Roman"/>
                        </a:rPr>
                        <a:t>lamanya</a:t>
                      </a:r>
                      <a:r>
                        <a:rPr lang="en-US" sz="1500" dirty="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Apabila</a:t>
                      </a:r>
                      <a:r>
                        <a:rPr lang="en-US" sz="1500" dirty="0" smtClean="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berhenti</a:t>
                      </a:r>
                      <a:r>
                        <a:rPr lang="en-US" sz="1500" dirty="0">
                          <a:effectLst/>
                          <a:latin typeface="Times New Roman"/>
                          <a:ea typeface="Times New Roman"/>
                        </a:rPr>
                        <a:t> </a:t>
                      </a:r>
                      <a:r>
                        <a:rPr lang="en-US" sz="1500" dirty="0" err="1">
                          <a:effectLst/>
                          <a:latin typeface="Times New Roman"/>
                          <a:ea typeface="Times New Roman"/>
                        </a:rPr>
                        <a:t>operasi</a:t>
                      </a:r>
                      <a:r>
                        <a:rPr lang="en-US" sz="1500" dirty="0">
                          <a:effectLst/>
                          <a:latin typeface="Times New Roman"/>
                          <a:ea typeface="Times New Roman"/>
                        </a:rPr>
                        <a:t>, </a:t>
                      </a:r>
                      <a:r>
                        <a:rPr lang="en-US" sz="1500" dirty="0" err="1">
                          <a:effectLst/>
                          <a:latin typeface="Times New Roman"/>
                          <a:ea typeface="Times New Roman"/>
                        </a:rPr>
                        <a:t>semua</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perubatan</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diserahkan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simpanan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rujukan</a:t>
                      </a:r>
                      <a:r>
                        <a:rPr lang="en-US" sz="1500" dirty="0">
                          <a:effectLst/>
                          <a:latin typeface="Times New Roman"/>
                          <a:ea typeface="Times New Roman"/>
                        </a:rPr>
                        <a:t>.</a:t>
                      </a:r>
                    </a:p>
                  </a:txBody>
                  <a:tcPr marL="15396" marR="153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LPTA/DB/MEDICAL</a:t>
                      </a:r>
                    </a:p>
                    <a:p>
                      <a:pPr marL="0" marR="0" algn="just">
                        <a:spcBef>
                          <a:spcPts val="0"/>
                        </a:spcBef>
                        <a:spcAft>
                          <a:spcPts val="0"/>
                        </a:spcAft>
                      </a:pPr>
                      <a:r>
                        <a:rPr lang="en-US" sz="1500" dirty="0" err="1">
                          <a:effectLst/>
                          <a:latin typeface="Times New Roman"/>
                          <a:ea typeface="Times New Roman"/>
                        </a:rPr>
                        <a:t>Lokasi</a:t>
                      </a:r>
                      <a:r>
                        <a:rPr lang="en-US" sz="1500" dirty="0">
                          <a:effectLst/>
                          <a:latin typeface="Times New Roman"/>
                          <a:ea typeface="Times New Roman"/>
                        </a:rPr>
                        <a:t>: </a:t>
                      </a:r>
                      <a:r>
                        <a:rPr lang="en-US" sz="1500" dirty="0" smtClean="0">
                          <a:effectLst/>
                          <a:latin typeface="Times New Roman"/>
                          <a:ea typeface="Times New Roman"/>
                        </a:rPr>
                        <a:t>DBSB-BK, </a:t>
                      </a:r>
                      <a:r>
                        <a:rPr lang="en-US" sz="1500" dirty="0" err="1">
                          <a:effectLst/>
                          <a:latin typeface="Times New Roman"/>
                          <a:ea typeface="Times New Roman"/>
                        </a:rPr>
                        <a:t>Kemaman</a:t>
                      </a:r>
                      <a:endParaRPr lang="en-US" sz="1500" dirty="0">
                        <a:effectLst/>
                        <a:latin typeface="Times New Roman"/>
                        <a:ea typeface="Times New Roman"/>
                      </a:endParaRPr>
                    </a:p>
                  </a:txBody>
                  <a:tcPr marL="15396" marR="153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extBox 5"/>
          <p:cNvSpPr txBox="1"/>
          <p:nvPr/>
        </p:nvSpPr>
        <p:spPr>
          <a:xfrm>
            <a:off x="121249" y="1218"/>
            <a:ext cx="10005390" cy="8309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square" rtlCol="0">
            <a:spAutoFit/>
          </a:bodyPr>
          <a:lstStyle/>
          <a:p>
            <a:r>
              <a:rPr lang="en-US" sz="2400" b="1" dirty="0" err="1" smtClean="0"/>
              <a:t>Bahagian</a:t>
            </a:r>
            <a:r>
              <a:rPr lang="en-US" sz="2400" b="1" dirty="0" smtClean="0"/>
              <a:t> 5 : </a:t>
            </a:r>
            <a:r>
              <a:rPr lang="en-US" sz="2400" b="1" dirty="0" err="1" smtClean="0"/>
              <a:t>Prosedur</a:t>
            </a:r>
            <a:r>
              <a:rPr lang="en-US" sz="2400" b="1" dirty="0" smtClean="0"/>
              <a:t> </a:t>
            </a:r>
            <a:r>
              <a:rPr lang="en-US" sz="2400" b="1" dirty="0" err="1" smtClean="0"/>
              <a:t>Pengawasan</a:t>
            </a:r>
            <a:r>
              <a:rPr lang="en-US" sz="2400" b="1" dirty="0" smtClean="0"/>
              <a:t>, </a:t>
            </a:r>
            <a:r>
              <a:rPr lang="en-US" sz="2400" b="1" dirty="0" err="1" smtClean="0"/>
              <a:t>Kendalian</a:t>
            </a:r>
            <a:r>
              <a:rPr lang="en-US" sz="2400" b="1" dirty="0" smtClean="0"/>
              <a:t> Dan </a:t>
            </a:r>
            <a:r>
              <a:rPr lang="en-US" sz="2400" b="1" dirty="0" err="1" smtClean="0"/>
              <a:t>Penyimpanan</a:t>
            </a:r>
            <a:r>
              <a:rPr lang="en-US" sz="2400" b="1" dirty="0" smtClean="0"/>
              <a:t> </a:t>
            </a:r>
          </a:p>
          <a:p>
            <a:r>
              <a:rPr lang="en-US" sz="2400" b="1" dirty="0"/>
              <a:t> </a:t>
            </a:r>
            <a:r>
              <a:rPr lang="en-US" sz="2400" b="1" dirty="0" smtClean="0"/>
              <a:t>                      </a:t>
            </a:r>
            <a:r>
              <a:rPr lang="en-US" sz="2400" b="1" dirty="0" err="1" smtClean="0"/>
              <a:t>Rekod</a:t>
            </a:r>
            <a:r>
              <a:rPr lang="en-US" sz="2400" b="1" dirty="0" smtClean="0"/>
              <a:t> Yang </a:t>
            </a:r>
            <a:r>
              <a:rPr lang="en-US" sz="2400" b="1" dirty="0" err="1" smtClean="0"/>
              <a:t>Berkaitan</a:t>
            </a:r>
            <a:endParaRPr lang="en-US" sz="2400" dirty="0"/>
          </a:p>
        </p:txBody>
      </p:sp>
    </p:spTree>
    <p:extLst>
      <p:ext uri="{BB962C8B-B14F-4D97-AF65-F5344CB8AC3E}">
        <p14:creationId xmlns:p14="http://schemas.microsoft.com/office/powerpoint/2010/main" val="36574281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25</a:t>
            </a:fld>
            <a:endParaRPr lang="en-MY"/>
          </a:p>
        </p:txBody>
      </p:sp>
      <p:graphicFrame>
        <p:nvGraphicFramePr>
          <p:cNvPr id="5" name="Table 4"/>
          <p:cNvGraphicFramePr>
            <a:graphicFrameLocks noGrp="1"/>
          </p:cNvGraphicFramePr>
          <p:nvPr>
            <p:extLst>
              <p:ext uri="{D42A27DB-BD31-4B8C-83A1-F6EECF244321}">
                <p14:modId xmlns:p14="http://schemas.microsoft.com/office/powerpoint/2010/main" val="307942252"/>
              </p:ext>
            </p:extLst>
          </p:nvPr>
        </p:nvGraphicFramePr>
        <p:xfrm>
          <a:off x="259307" y="886508"/>
          <a:ext cx="11614245" cy="5943600"/>
        </p:xfrm>
        <a:graphic>
          <a:graphicData uri="http://schemas.openxmlformats.org/drawingml/2006/table">
            <a:tbl>
              <a:tblPr firstRow="1" firstCol="1" lastRow="1" lastCol="1" bandRow="1" bandCol="1"/>
              <a:tblGrid>
                <a:gridCol w="573771"/>
                <a:gridCol w="1761221"/>
                <a:gridCol w="6735545"/>
                <a:gridCol w="2543708"/>
              </a:tblGrid>
              <a:tr h="221937">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JENIS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PENGAWASAN, KENDALIAN DAN PENYIMPANAN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RUJUKAN</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5626886">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dedahan pekerja sinaran</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LPTA/BM/5</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(Seksyen B)</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45720" indent="-342900" algn="just">
                        <a:spcBef>
                          <a:spcPts val="0"/>
                        </a:spcBef>
                        <a:spcAft>
                          <a:spcPts val="0"/>
                        </a:spcAft>
                        <a:buFont typeface="+mj-lt"/>
                        <a:buAutoNum type="arabicPeriod"/>
                      </a:pPr>
                      <a:r>
                        <a:rPr lang="en-US" sz="1500" dirty="0" err="1" smtClean="0">
                          <a:effectLst/>
                          <a:latin typeface="Times New Roman"/>
                          <a:ea typeface="Times New Roman"/>
                        </a:rPr>
                        <a:t>Bagi</a:t>
                      </a:r>
                      <a:r>
                        <a:rPr lang="en-US" sz="1500" dirty="0" smtClean="0">
                          <a:effectLst/>
                          <a:latin typeface="Times New Roman"/>
                          <a:ea typeface="Times New Roman"/>
                        </a:rPr>
                        <a:t> </a:t>
                      </a:r>
                      <a:r>
                        <a:rPr lang="en-US" sz="1500" dirty="0" err="1">
                          <a:effectLst/>
                          <a:latin typeface="Times New Roman"/>
                          <a:ea typeface="Times New Roman"/>
                        </a:rPr>
                        <a:t>tujuan</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LPTA/BM/5 (</a:t>
                      </a:r>
                      <a:r>
                        <a:rPr lang="en-US" sz="1500" dirty="0" err="1">
                          <a:effectLst/>
                          <a:latin typeface="Times New Roman"/>
                          <a:ea typeface="Times New Roman"/>
                        </a:rPr>
                        <a:t>Bahagian</a:t>
                      </a:r>
                      <a:r>
                        <a:rPr lang="en-US" sz="1500" dirty="0">
                          <a:effectLst/>
                          <a:latin typeface="Times New Roman"/>
                          <a:ea typeface="Times New Roman"/>
                        </a:rPr>
                        <a:t> B), </a:t>
                      </a:r>
                      <a:r>
                        <a:rPr lang="en-US" sz="1500" dirty="0" err="1">
                          <a:effectLst/>
                          <a:latin typeface="Times New Roman"/>
                          <a:ea typeface="Times New Roman"/>
                        </a:rPr>
                        <a:t>setiap</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dibekalkan</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t>
                      </a:r>
                      <a:r>
                        <a:rPr lang="en-US" sz="1500" dirty="0" err="1">
                          <a:effectLst/>
                          <a:latin typeface="Times New Roman"/>
                          <a:ea typeface="Times New Roman"/>
                        </a:rPr>
                        <a:t>lencana</a:t>
                      </a:r>
                      <a:r>
                        <a:rPr lang="en-US" sz="1500" dirty="0">
                          <a:effectLst/>
                          <a:latin typeface="Times New Roman"/>
                          <a:ea typeface="Times New Roman"/>
                        </a:rPr>
                        <a:t> </a:t>
                      </a:r>
                      <a:r>
                        <a:rPr lang="en-US" sz="1500" dirty="0" err="1">
                          <a:effectLst/>
                          <a:latin typeface="Times New Roman"/>
                          <a:ea typeface="Times New Roman"/>
                        </a:rPr>
                        <a:t>filem</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TLD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dipakai</a:t>
                      </a:r>
                      <a:r>
                        <a:rPr lang="en-US" sz="1500" dirty="0">
                          <a:effectLst/>
                          <a:latin typeface="Times New Roman"/>
                          <a:ea typeface="Times New Roman"/>
                        </a:rPr>
                        <a:t> </a:t>
                      </a:r>
                      <a:r>
                        <a:rPr lang="en-US" sz="1500" dirty="0" err="1">
                          <a:effectLst/>
                          <a:latin typeface="Times New Roman"/>
                          <a:ea typeface="Times New Roman"/>
                        </a:rPr>
                        <a:t>semasa</a:t>
                      </a:r>
                      <a:r>
                        <a:rPr lang="en-US" sz="1500" dirty="0">
                          <a:effectLst/>
                          <a:latin typeface="Times New Roman"/>
                          <a:ea typeface="Times New Roman"/>
                        </a:rPr>
                        <a:t> </a:t>
                      </a:r>
                      <a:r>
                        <a:rPr lang="en-US" sz="1500" dirty="0" err="1">
                          <a:effectLst/>
                          <a:latin typeface="Times New Roman"/>
                          <a:ea typeface="Times New Roman"/>
                        </a:rPr>
                        <a:t>kendalian</a:t>
                      </a:r>
                      <a:r>
                        <a:rPr lang="en-US" sz="1500" dirty="0">
                          <a:effectLst/>
                          <a:latin typeface="Times New Roman"/>
                          <a:ea typeface="Times New Roman"/>
                        </a:rPr>
                        <a:t>. Dosimeter </a:t>
                      </a:r>
                      <a:r>
                        <a:rPr lang="en-US" sz="1500" dirty="0" err="1">
                          <a:effectLst/>
                          <a:latin typeface="Times New Roman"/>
                          <a:ea typeface="Times New Roman"/>
                        </a:rPr>
                        <a:t>saku</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dibekalkan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sekiranya</a:t>
                      </a:r>
                      <a:r>
                        <a:rPr lang="en-US" sz="1500" dirty="0">
                          <a:effectLst/>
                          <a:latin typeface="Times New Roman"/>
                          <a:ea typeface="Times New Roman"/>
                        </a:rPr>
                        <a:t> </a:t>
                      </a:r>
                      <a:r>
                        <a:rPr lang="en-US" sz="1500" dirty="0" err="1">
                          <a:effectLst/>
                          <a:latin typeface="Times New Roman"/>
                          <a:ea typeface="Times New Roman"/>
                        </a:rPr>
                        <a:t>perlu</a:t>
                      </a:r>
                      <a:r>
                        <a:rPr lang="en-US" sz="1500" dirty="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a:effectLst/>
                          <a:latin typeface="Times New Roman"/>
                          <a:ea typeface="Times New Roman"/>
                        </a:rPr>
                        <a:t>PPS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merekodkan</a:t>
                      </a:r>
                      <a:r>
                        <a:rPr lang="en-US" sz="1500" dirty="0">
                          <a:effectLst/>
                          <a:latin typeface="Times New Roman"/>
                          <a:ea typeface="Times New Roman"/>
                        </a:rPr>
                        <a:t> dos yang </a:t>
                      </a:r>
                      <a:r>
                        <a:rPr lang="en-US" sz="1500" dirty="0" err="1">
                          <a:effectLst/>
                          <a:latin typeface="Times New Roman"/>
                          <a:ea typeface="Times New Roman"/>
                        </a:rPr>
                        <a:t>diterima</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setiap</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setiap</a:t>
                      </a:r>
                      <a:r>
                        <a:rPr lang="en-US" sz="1500" dirty="0">
                          <a:effectLst/>
                          <a:latin typeface="Times New Roman"/>
                          <a:ea typeface="Times New Roman"/>
                        </a:rPr>
                        <a:t> </a:t>
                      </a:r>
                      <a:r>
                        <a:rPr lang="en-US" sz="1500" dirty="0" err="1">
                          <a:effectLst/>
                          <a:latin typeface="Times New Roman"/>
                          <a:ea typeface="Times New Roman"/>
                        </a:rPr>
                        <a:t>bulan</a:t>
                      </a:r>
                      <a:r>
                        <a:rPr lang="en-US" sz="1500" dirty="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Keputusan</a:t>
                      </a:r>
                      <a:r>
                        <a:rPr lang="en-US" sz="1500" dirty="0">
                          <a:effectLst/>
                          <a:latin typeface="Times New Roman"/>
                          <a:ea typeface="Times New Roman"/>
                        </a:rPr>
                        <a:t> </a:t>
                      </a:r>
                      <a:r>
                        <a:rPr lang="en-US" sz="1500" dirty="0" err="1">
                          <a:effectLst/>
                          <a:latin typeface="Times New Roman"/>
                          <a:ea typeface="Times New Roman"/>
                        </a:rPr>
                        <a:t>pemonitoran</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status </a:t>
                      </a:r>
                      <a:r>
                        <a:rPr lang="en-US" sz="1500" dirty="0" err="1">
                          <a:effectLst/>
                          <a:latin typeface="Times New Roman"/>
                          <a:ea typeface="Times New Roman"/>
                        </a:rPr>
                        <a:t>dedahan</a:t>
                      </a:r>
                      <a:r>
                        <a:rPr lang="en-US" sz="1500" dirty="0">
                          <a:effectLst/>
                          <a:latin typeface="Times New Roman"/>
                          <a:ea typeface="Times New Roman"/>
                        </a:rPr>
                        <a:t> </a:t>
                      </a:r>
                      <a:r>
                        <a:rPr lang="en-US" sz="1500" dirty="0" err="1">
                          <a:effectLst/>
                          <a:latin typeface="Times New Roman"/>
                          <a:ea typeface="Times New Roman"/>
                        </a:rPr>
                        <a:t>sinarannya</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diberitahu</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PPS </a:t>
                      </a:r>
                      <a:r>
                        <a:rPr lang="en-US" sz="1500" dirty="0" err="1">
                          <a:effectLst/>
                          <a:latin typeface="Times New Roman"/>
                          <a:ea typeface="Times New Roman"/>
                        </a:rPr>
                        <a:t>kepada</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tidak</a:t>
                      </a:r>
                      <a:r>
                        <a:rPr lang="en-US" sz="1500" dirty="0">
                          <a:effectLst/>
                          <a:latin typeface="Times New Roman"/>
                          <a:ea typeface="Times New Roman"/>
                        </a:rPr>
                        <a:t> </a:t>
                      </a:r>
                      <a:r>
                        <a:rPr lang="en-US" sz="1500" dirty="0" err="1">
                          <a:effectLst/>
                          <a:latin typeface="Times New Roman"/>
                          <a:ea typeface="Times New Roman"/>
                        </a:rPr>
                        <a:t>lewat</a:t>
                      </a:r>
                      <a:r>
                        <a:rPr lang="en-US" sz="1500" dirty="0">
                          <a:effectLst/>
                          <a:latin typeface="Times New Roman"/>
                          <a:ea typeface="Times New Roman"/>
                        </a:rPr>
                        <a:t> 14 </a:t>
                      </a:r>
                      <a:r>
                        <a:rPr lang="en-US" sz="1500" dirty="0" err="1">
                          <a:effectLst/>
                          <a:latin typeface="Times New Roman"/>
                          <a:ea typeface="Times New Roman"/>
                        </a:rPr>
                        <a:t>hari</a:t>
                      </a:r>
                      <a:r>
                        <a:rPr lang="en-US" sz="1500" dirty="0">
                          <a:effectLst/>
                          <a:latin typeface="Times New Roman"/>
                          <a:ea typeface="Times New Roman"/>
                        </a:rPr>
                        <a:t> </a:t>
                      </a:r>
                      <a:r>
                        <a:rPr lang="en-US" sz="1500" dirty="0" err="1">
                          <a:effectLst/>
                          <a:latin typeface="Times New Roman"/>
                          <a:ea typeface="Times New Roman"/>
                        </a:rPr>
                        <a:t>dari</a:t>
                      </a:r>
                      <a:r>
                        <a:rPr lang="en-US" sz="1500" dirty="0">
                          <a:effectLst/>
                          <a:latin typeface="Times New Roman"/>
                          <a:ea typeface="Times New Roman"/>
                        </a:rPr>
                        <a:t> </a:t>
                      </a:r>
                      <a:r>
                        <a:rPr lang="en-US" sz="1500" dirty="0" err="1">
                          <a:effectLst/>
                          <a:latin typeface="Times New Roman"/>
                          <a:ea typeface="Times New Roman"/>
                        </a:rPr>
                        <a:t>tarikh</a:t>
                      </a:r>
                      <a:r>
                        <a:rPr lang="en-US" sz="1500" dirty="0">
                          <a:effectLst/>
                          <a:latin typeface="Times New Roman"/>
                          <a:ea typeface="Times New Roman"/>
                        </a:rPr>
                        <a:t> </a:t>
                      </a:r>
                      <a:r>
                        <a:rPr lang="en-US" sz="1500" dirty="0" err="1">
                          <a:effectLst/>
                          <a:latin typeface="Times New Roman"/>
                          <a:ea typeface="Times New Roman"/>
                        </a:rPr>
                        <a:t>keputusan</a:t>
                      </a:r>
                      <a:r>
                        <a:rPr lang="en-US" sz="1500" dirty="0">
                          <a:effectLst/>
                          <a:latin typeface="Times New Roman"/>
                          <a:ea typeface="Times New Roman"/>
                        </a:rPr>
                        <a:t> </a:t>
                      </a:r>
                      <a:r>
                        <a:rPr lang="en-US" sz="1500" dirty="0" err="1">
                          <a:effectLst/>
                          <a:latin typeface="Times New Roman"/>
                          <a:ea typeface="Times New Roman"/>
                        </a:rPr>
                        <a:t>diterima</a:t>
                      </a:r>
                      <a:r>
                        <a:rPr lang="en-US" sz="1500" dirty="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a:effectLst/>
                          <a:latin typeface="Times New Roman"/>
                          <a:ea typeface="Times New Roman"/>
                        </a:rPr>
                        <a:t>Dos-dos yang </a:t>
                      </a:r>
                      <a:r>
                        <a:rPr lang="en-US" sz="1500" dirty="0" err="1">
                          <a:effectLst/>
                          <a:latin typeface="Times New Roman"/>
                          <a:ea typeface="Times New Roman"/>
                        </a:rPr>
                        <a:t>diterima</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semasa</a:t>
                      </a:r>
                      <a:r>
                        <a:rPr lang="en-US" sz="1500" dirty="0">
                          <a:effectLst/>
                          <a:latin typeface="Times New Roman"/>
                          <a:ea typeface="Times New Roman"/>
                        </a:rPr>
                        <a:t> </a:t>
                      </a:r>
                      <a:r>
                        <a:rPr lang="en-US" sz="1500" dirty="0" err="1">
                          <a:effectLst/>
                          <a:latin typeface="Times New Roman"/>
                          <a:ea typeface="Times New Roman"/>
                        </a:rPr>
                        <a:t>operasi</a:t>
                      </a:r>
                      <a:r>
                        <a:rPr lang="en-US" sz="1500" dirty="0">
                          <a:effectLst/>
                          <a:latin typeface="Times New Roman"/>
                          <a:ea typeface="Times New Roman"/>
                        </a:rPr>
                        <a:t> </a:t>
                      </a:r>
                      <a:r>
                        <a:rPr lang="en-US" sz="1500" dirty="0" err="1">
                          <a:effectLst/>
                          <a:latin typeface="Times New Roman"/>
                          <a:ea typeface="Times New Roman"/>
                        </a:rPr>
                        <a:t>biasa</a:t>
                      </a:r>
                      <a:r>
                        <a:rPr lang="en-US" sz="1500" dirty="0">
                          <a:effectLst/>
                          <a:latin typeface="Times New Roman"/>
                          <a:ea typeface="Times New Roman"/>
                        </a:rPr>
                        <a:t>, </a:t>
                      </a:r>
                      <a:r>
                        <a:rPr lang="en-US" sz="1500" dirty="0" err="1">
                          <a:effectLst/>
                          <a:latin typeface="Times New Roman"/>
                          <a:ea typeface="Times New Roman"/>
                        </a:rPr>
                        <a:t>dedahan</a:t>
                      </a:r>
                      <a:r>
                        <a:rPr lang="en-US" sz="1500" dirty="0">
                          <a:effectLst/>
                          <a:latin typeface="Times New Roman"/>
                          <a:ea typeface="Times New Roman"/>
                        </a:rPr>
                        <a:t> </a:t>
                      </a:r>
                      <a:r>
                        <a:rPr lang="en-US" sz="1500" dirty="0" err="1">
                          <a:effectLst/>
                          <a:latin typeface="Times New Roman"/>
                          <a:ea typeface="Times New Roman"/>
                        </a:rPr>
                        <a:t>khas</a:t>
                      </a:r>
                      <a:r>
                        <a:rPr lang="en-US" sz="1500" dirty="0">
                          <a:effectLst/>
                          <a:latin typeface="Times New Roman"/>
                          <a:ea typeface="Times New Roman"/>
                        </a:rPr>
                        <a:t> </a:t>
                      </a:r>
                      <a:r>
                        <a:rPr lang="en-US" sz="1500" dirty="0" err="1">
                          <a:effectLst/>
                          <a:latin typeface="Times New Roman"/>
                          <a:ea typeface="Times New Roman"/>
                        </a:rPr>
                        <a:t>terancang</a:t>
                      </a:r>
                      <a:r>
                        <a:rPr lang="en-US" sz="1500" dirty="0">
                          <a:effectLst/>
                          <a:latin typeface="Times New Roman"/>
                          <a:ea typeface="Times New Roman"/>
                        </a:rPr>
                        <a:t>, </a:t>
                      </a:r>
                      <a:r>
                        <a:rPr lang="en-US" sz="1500" dirty="0" err="1">
                          <a:effectLst/>
                          <a:latin typeface="Times New Roman"/>
                          <a:ea typeface="Times New Roman"/>
                        </a:rPr>
                        <a:t>dedahan</a:t>
                      </a:r>
                      <a:r>
                        <a:rPr lang="en-US" sz="1500" dirty="0">
                          <a:effectLst/>
                          <a:latin typeface="Times New Roman"/>
                          <a:ea typeface="Times New Roman"/>
                        </a:rPr>
                        <a:t> </a:t>
                      </a:r>
                      <a:r>
                        <a:rPr lang="en-US" sz="1500" dirty="0" err="1">
                          <a:effectLst/>
                          <a:latin typeface="Times New Roman"/>
                          <a:ea typeface="Times New Roman"/>
                        </a:rPr>
                        <a:t>tak</a:t>
                      </a:r>
                      <a:r>
                        <a:rPr lang="en-US" sz="1500" dirty="0">
                          <a:effectLst/>
                          <a:latin typeface="Times New Roman"/>
                          <a:ea typeface="Times New Roman"/>
                        </a:rPr>
                        <a:t> </a:t>
                      </a:r>
                      <a:r>
                        <a:rPr lang="en-US" sz="1500" dirty="0" err="1">
                          <a:effectLst/>
                          <a:latin typeface="Times New Roman"/>
                          <a:ea typeface="Times New Roman"/>
                        </a:rPr>
                        <a:t>sengaja</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kecemasan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direkodkan</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buku</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yang </a:t>
                      </a:r>
                      <a:r>
                        <a:rPr lang="en-US" sz="1500" dirty="0" err="1">
                          <a:effectLst/>
                          <a:latin typeface="Times New Roman"/>
                          <a:ea typeface="Times New Roman"/>
                        </a:rPr>
                        <a:t>sama</a:t>
                      </a:r>
                      <a:r>
                        <a:rPr lang="en-US" sz="1500" dirty="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Sekiranya</a:t>
                      </a:r>
                      <a:r>
                        <a:rPr lang="en-US" sz="1500" dirty="0">
                          <a:effectLst/>
                          <a:latin typeface="Times New Roman"/>
                          <a:ea typeface="Times New Roman"/>
                        </a:rPr>
                        <a:t> dos </a:t>
                      </a:r>
                      <a:r>
                        <a:rPr lang="en-US" sz="1500" dirty="0" err="1">
                          <a:effectLst/>
                          <a:latin typeface="Times New Roman"/>
                          <a:ea typeface="Times New Roman"/>
                        </a:rPr>
                        <a:t>tahunan</a:t>
                      </a:r>
                      <a:r>
                        <a:rPr lang="en-US" sz="1500" dirty="0">
                          <a:effectLst/>
                          <a:latin typeface="Times New Roman"/>
                          <a:ea typeface="Times New Roman"/>
                        </a:rPr>
                        <a:t> </a:t>
                      </a:r>
                      <a:r>
                        <a:rPr lang="en-US" sz="1500" dirty="0" err="1">
                          <a:effectLst/>
                          <a:latin typeface="Times New Roman"/>
                          <a:ea typeface="Times New Roman"/>
                        </a:rPr>
                        <a:t>dilampaui</a:t>
                      </a:r>
                      <a:r>
                        <a:rPr lang="en-US" sz="1500" dirty="0">
                          <a:effectLst/>
                          <a:latin typeface="Times New Roman"/>
                          <a:ea typeface="Times New Roman"/>
                        </a:rPr>
                        <a:t>, OBTL </a:t>
                      </a:r>
                      <a:r>
                        <a:rPr lang="en-US" sz="1500" dirty="0" err="1">
                          <a:effectLst/>
                          <a:latin typeface="Times New Roman"/>
                          <a:ea typeface="Times New Roman"/>
                        </a:rPr>
                        <a:t>bertanggungjawab</a:t>
                      </a:r>
                      <a:r>
                        <a:rPr lang="en-US" sz="1500" dirty="0">
                          <a:effectLst/>
                          <a:latin typeface="Times New Roman"/>
                          <a:ea typeface="Times New Roman"/>
                        </a:rPr>
                        <a:t> </a:t>
                      </a:r>
                      <a:r>
                        <a:rPr lang="en-US" sz="1500" dirty="0" err="1">
                          <a:effectLst/>
                          <a:latin typeface="Times New Roman"/>
                          <a:ea typeface="Times New Roman"/>
                        </a:rPr>
                        <a:t>melaporkan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memberikan</a:t>
                      </a:r>
                      <a:r>
                        <a:rPr lang="en-US" sz="1500" dirty="0">
                          <a:effectLst/>
                          <a:latin typeface="Times New Roman"/>
                          <a:ea typeface="Times New Roman"/>
                        </a:rPr>
                        <a:t> </a:t>
                      </a:r>
                      <a:r>
                        <a:rPr lang="en-US" sz="1500" dirty="0" err="1">
                          <a:effectLst/>
                          <a:latin typeface="Times New Roman"/>
                          <a:ea typeface="Times New Roman"/>
                        </a:rPr>
                        <a:t>surat</a:t>
                      </a:r>
                      <a:r>
                        <a:rPr lang="en-US" sz="1500" dirty="0">
                          <a:effectLst/>
                          <a:latin typeface="Times New Roman"/>
                          <a:ea typeface="Times New Roman"/>
                        </a:rPr>
                        <a:t> </a:t>
                      </a:r>
                      <a:r>
                        <a:rPr lang="en-US" sz="1500" dirty="0" err="1">
                          <a:effectLst/>
                          <a:latin typeface="Times New Roman"/>
                          <a:ea typeface="Times New Roman"/>
                        </a:rPr>
                        <a:t>tunjuk</a:t>
                      </a:r>
                      <a:r>
                        <a:rPr lang="en-US" sz="1500" dirty="0">
                          <a:effectLst/>
                          <a:latin typeface="Times New Roman"/>
                          <a:ea typeface="Times New Roman"/>
                        </a:rPr>
                        <a:t> </a:t>
                      </a:r>
                      <a:r>
                        <a:rPr lang="en-US" sz="1500" dirty="0" err="1">
                          <a:effectLst/>
                          <a:latin typeface="Times New Roman"/>
                          <a:ea typeface="Times New Roman"/>
                        </a:rPr>
                        <a:t>sebab</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21 </a:t>
                      </a:r>
                      <a:r>
                        <a:rPr lang="en-US" sz="1500" dirty="0" err="1">
                          <a:effectLst/>
                          <a:latin typeface="Times New Roman"/>
                          <a:ea typeface="Times New Roman"/>
                        </a:rPr>
                        <a:t>hari</a:t>
                      </a:r>
                      <a:r>
                        <a:rPr lang="en-US" sz="1500" dirty="0">
                          <a:effectLst/>
                          <a:latin typeface="Times New Roman"/>
                          <a:ea typeface="Times New Roman"/>
                        </a:rPr>
                        <a:t> </a:t>
                      </a:r>
                      <a:r>
                        <a:rPr lang="en-US" sz="1500" dirty="0" err="1">
                          <a:effectLst/>
                          <a:latin typeface="Times New Roman"/>
                          <a:ea typeface="Times New Roman"/>
                        </a:rPr>
                        <a:t>dari</a:t>
                      </a:r>
                      <a:r>
                        <a:rPr lang="en-US" sz="1500" dirty="0">
                          <a:effectLst/>
                          <a:latin typeface="Times New Roman"/>
                          <a:ea typeface="Times New Roman"/>
                        </a:rPr>
                        <a:t> </a:t>
                      </a:r>
                      <a:r>
                        <a:rPr lang="en-US" sz="1500" dirty="0" err="1">
                          <a:effectLst/>
                          <a:latin typeface="Times New Roman"/>
                          <a:ea typeface="Times New Roman"/>
                        </a:rPr>
                        <a:t>tarikh</a:t>
                      </a:r>
                      <a:r>
                        <a:rPr lang="en-US" sz="1500" dirty="0">
                          <a:effectLst/>
                          <a:latin typeface="Times New Roman"/>
                          <a:ea typeface="Times New Roman"/>
                        </a:rPr>
                        <a:t> </a:t>
                      </a:r>
                      <a:r>
                        <a:rPr lang="en-US" sz="1500" dirty="0" err="1">
                          <a:effectLst/>
                          <a:latin typeface="Times New Roman"/>
                          <a:ea typeface="Times New Roman"/>
                        </a:rPr>
                        <a:t>surat</a:t>
                      </a:r>
                      <a:r>
                        <a:rPr lang="en-US" sz="1500" dirty="0">
                          <a:effectLst/>
                          <a:latin typeface="Times New Roman"/>
                          <a:ea typeface="Times New Roman"/>
                        </a:rPr>
                        <a:t> </a:t>
                      </a:r>
                      <a:r>
                        <a:rPr lang="en-US" sz="1500" dirty="0" err="1">
                          <a:effectLst/>
                          <a:latin typeface="Times New Roman"/>
                          <a:ea typeface="Times New Roman"/>
                        </a:rPr>
                        <a:t>arahan</a:t>
                      </a:r>
                      <a:r>
                        <a:rPr lang="en-US" sz="1500" dirty="0">
                          <a:effectLst/>
                          <a:latin typeface="Times New Roman"/>
                          <a:ea typeface="Times New Roman"/>
                        </a:rPr>
                        <a:t> </a:t>
                      </a:r>
                      <a:r>
                        <a:rPr lang="en-US" sz="1500" dirty="0" err="1">
                          <a:effectLst/>
                          <a:latin typeface="Times New Roman"/>
                          <a:ea typeface="Times New Roman"/>
                        </a:rPr>
                        <a:t>memberikan</a:t>
                      </a:r>
                      <a:r>
                        <a:rPr lang="en-US" sz="1500" dirty="0">
                          <a:effectLst/>
                          <a:latin typeface="Times New Roman"/>
                          <a:ea typeface="Times New Roman"/>
                        </a:rPr>
                        <a:t> </a:t>
                      </a:r>
                      <a:r>
                        <a:rPr lang="en-US" sz="1500" dirty="0" err="1">
                          <a:effectLst/>
                          <a:latin typeface="Times New Roman"/>
                          <a:ea typeface="Times New Roman"/>
                        </a:rPr>
                        <a:t>tunjuk</a:t>
                      </a:r>
                      <a:r>
                        <a:rPr lang="en-US" sz="1500" dirty="0">
                          <a:effectLst/>
                          <a:latin typeface="Times New Roman"/>
                          <a:ea typeface="Times New Roman"/>
                        </a:rPr>
                        <a:t> </a:t>
                      </a:r>
                      <a:r>
                        <a:rPr lang="en-US" sz="1500" dirty="0" err="1">
                          <a:effectLst/>
                          <a:latin typeface="Times New Roman"/>
                          <a:ea typeface="Times New Roman"/>
                        </a:rPr>
                        <a:t>sebab</a:t>
                      </a:r>
                      <a:r>
                        <a:rPr lang="en-US" sz="1500" dirty="0">
                          <a:effectLst/>
                          <a:latin typeface="Times New Roman"/>
                          <a:ea typeface="Times New Roman"/>
                        </a:rPr>
                        <a:t> </a:t>
                      </a:r>
                      <a:r>
                        <a:rPr lang="en-US" sz="1500" dirty="0" err="1">
                          <a:effectLst/>
                          <a:latin typeface="Times New Roman"/>
                          <a:ea typeface="Times New Roman"/>
                        </a:rPr>
                        <a:t>dikeluarkan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Penilaian</a:t>
                      </a:r>
                      <a:r>
                        <a:rPr lang="en-US" sz="1500" dirty="0">
                          <a:effectLst/>
                          <a:latin typeface="Times New Roman"/>
                          <a:ea typeface="Times New Roman"/>
                        </a:rPr>
                        <a:t> </a:t>
                      </a:r>
                      <a:r>
                        <a:rPr lang="en-US" sz="1500" dirty="0" err="1">
                          <a:effectLst/>
                          <a:latin typeface="Times New Roman"/>
                          <a:ea typeface="Times New Roman"/>
                        </a:rPr>
                        <a:t>dedahan</a:t>
                      </a:r>
                      <a:r>
                        <a:rPr lang="en-US" sz="1500" dirty="0">
                          <a:effectLst/>
                          <a:latin typeface="Times New Roman"/>
                          <a:ea typeface="Times New Roman"/>
                        </a:rPr>
                        <a:t> dos </a:t>
                      </a:r>
                      <a:r>
                        <a:rPr lang="en-US" sz="1500" dirty="0" err="1">
                          <a:effectLst/>
                          <a:latin typeface="Times New Roman"/>
                          <a:ea typeface="Times New Roman"/>
                        </a:rPr>
                        <a:t>bagi</a:t>
                      </a:r>
                      <a:r>
                        <a:rPr lang="en-US" sz="1500" dirty="0">
                          <a:effectLst/>
                          <a:latin typeface="Times New Roman"/>
                          <a:ea typeface="Times New Roman"/>
                        </a:rPr>
                        <a:t> </a:t>
                      </a:r>
                      <a:r>
                        <a:rPr lang="en-US" sz="1500" dirty="0" err="1">
                          <a:effectLst/>
                          <a:latin typeface="Times New Roman"/>
                          <a:ea typeface="Times New Roman"/>
                        </a:rPr>
                        <a:t>tujuaan</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LPTA/BM/5 (</a:t>
                      </a:r>
                      <a:r>
                        <a:rPr lang="en-US" sz="1500" dirty="0" err="1">
                          <a:effectLst/>
                          <a:latin typeface="Times New Roman"/>
                          <a:ea typeface="Times New Roman"/>
                        </a:rPr>
                        <a:t>Seksyen</a:t>
                      </a:r>
                      <a:r>
                        <a:rPr lang="en-US" sz="1500" dirty="0">
                          <a:effectLst/>
                          <a:latin typeface="Times New Roman"/>
                          <a:ea typeface="Times New Roman"/>
                        </a:rPr>
                        <a:t> B)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Agensi</a:t>
                      </a:r>
                      <a:r>
                        <a:rPr lang="en-US" sz="1500" dirty="0">
                          <a:effectLst/>
                          <a:latin typeface="Times New Roman"/>
                          <a:ea typeface="Times New Roman"/>
                        </a:rPr>
                        <a:t> </a:t>
                      </a:r>
                      <a:r>
                        <a:rPr lang="en-US" sz="1500" dirty="0" err="1">
                          <a:effectLst/>
                          <a:latin typeface="Times New Roman"/>
                          <a:ea typeface="Times New Roman"/>
                        </a:rPr>
                        <a:t>Nuklear</a:t>
                      </a:r>
                      <a:r>
                        <a:rPr lang="en-US" sz="1500" dirty="0">
                          <a:effectLst/>
                          <a:latin typeface="Times New Roman"/>
                          <a:ea typeface="Times New Roman"/>
                        </a:rPr>
                        <a:t> Malaysia.</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selagi</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masih</a:t>
                      </a:r>
                      <a:r>
                        <a:rPr lang="en-US" sz="1500" dirty="0">
                          <a:effectLst/>
                          <a:latin typeface="Times New Roman"/>
                          <a:ea typeface="Times New Roman"/>
                        </a:rPr>
                        <a:t> </a:t>
                      </a:r>
                      <a:r>
                        <a:rPr lang="en-US" sz="1500" dirty="0" err="1">
                          <a:effectLst/>
                          <a:latin typeface="Times New Roman"/>
                          <a:ea typeface="Times New Roman"/>
                        </a:rPr>
                        <a:t>bekerja</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berkenaan</a:t>
                      </a:r>
                      <a:r>
                        <a:rPr lang="en-US" sz="1500" dirty="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Apabila</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berhenti</a:t>
                      </a:r>
                      <a:r>
                        <a:rPr lang="en-US" sz="1500" dirty="0">
                          <a:effectLst/>
                          <a:latin typeface="Times New Roman"/>
                          <a:ea typeface="Times New Roman"/>
                        </a:rPr>
                        <a:t> </a:t>
                      </a:r>
                      <a:r>
                        <a:rPr lang="en-US" sz="1500" dirty="0" err="1">
                          <a:effectLst/>
                          <a:latin typeface="Times New Roman"/>
                          <a:ea typeface="Times New Roman"/>
                        </a:rPr>
                        <a:t>kerja</a:t>
                      </a:r>
                      <a:r>
                        <a:rPr lang="en-US" sz="1500" dirty="0">
                          <a:effectLst/>
                          <a:latin typeface="Times New Roman"/>
                          <a:ea typeface="Times New Roman"/>
                        </a:rPr>
                        <a:t> </a:t>
                      </a:r>
                      <a:r>
                        <a:rPr lang="en-US" sz="1500" dirty="0" err="1">
                          <a:effectLst/>
                          <a:latin typeface="Times New Roman"/>
                          <a:ea typeface="Times New Roman"/>
                        </a:rPr>
                        <a:t>sebagai</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bersara</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selama</a:t>
                      </a:r>
                      <a:r>
                        <a:rPr lang="en-US" sz="1500" dirty="0">
                          <a:effectLst/>
                          <a:latin typeface="Times New Roman"/>
                          <a:ea typeface="Times New Roman"/>
                        </a:rPr>
                        <a:t> 30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dihantar</a:t>
                      </a:r>
                      <a:r>
                        <a:rPr lang="en-US" sz="1500" dirty="0">
                          <a:effectLst/>
                          <a:latin typeface="Times New Roman"/>
                          <a:ea typeface="Times New Roman"/>
                        </a:rPr>
                        <a:t> </a:t>
                      </a:r>
                      <a:r>
                        <a:rPr lang="en-US" sz="1500" dirty="0" err="1">
                          <a:effectLst/>
                          <a:latin typeface="Times New Roman"/>
                          <a:ea typeface="Times New Roman"/>
                        </a:rPr>
                        <a:t>ke</a:t>
                      </a:r>
                      <a:r>
                        <a:rPr lang="en-US" sz="1500" dirty="0">
                          <a:effectLst/>
                          <a:latin typeface="Times New Roman"/>
                          <a:ea typeface="Times New Roman"/>
                        </a:rPr>
                        <a:t> AELB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simpanan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rujukan</a:t>
                      </a:r>
                      <a:r>
                        <a:rPr lang="en-US" sz="1500" dirty="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Apabila</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mengambil</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baru</a:t>
                      </a:r>
                      <a:r>
                        <a:rPr lang="en-US" sz="1500" dirty="0">
                          <a:effectLst/>
                          <a:latin typeface="Times New Roman"/>
                          <a:ea typeface="Times New Roman"/>
                        </a:rPr>
                        <a:t> yang </a:t>
                      </a:r>
                      <a:r>
                        <a:rPr lang="en-US" sz="1500" dirty="0" err="1">
                          <a:effectLst/>
                          <a:latin typeface="Times New Roman"/>
                          <a:ea typeface="Times New Roman"/>
                        </a:rPr>
                        <a:t>pernah</a:t>
                      </a:r>
                      <a:r>
                        <a:rPr lang="en-US" sz="1500" dirty="0">
                          <a:effectLst/>
                          <a:latin typeface="Times New Roman"/>
                          <a:ea typeface="Times New Roman"/>
                        </a:rPr>
                        <a:t> </a:t>
                      </a:r>
                      <a:r>
                        <a:rPr lang="en-US" sz="1500" dirty="0" err="1">
                          <a:effectLst/>
                          <a:latin typeface="Times New Roman"/>
                          <a:ea typeface="Times New Roman"/>
                        </a:rPr>
                        <a:t>menjadi</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mendapatkan</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dedahan</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itu</a:t>
                      </a:r>
                      <a:r>
                        <a:rPr lang="en-US" sz="1500" dirty="0">
                          <a:effectLst/>
                          <a:latin typeface="Times New Roman"/>
                          <a:ea typeface="Times New Roman"/>
                        </a:rPr>
                        <a:t> </a:t>
                      </a:r>
                      <a:r>
                        <a:rPr lang="en-US" sz="1500" dirty="0" err="1">
                          <a:effectLst/>
                          <a:latin typeface="Times New Roman"/>
                          <a:ea typeface="Times New Roman"/>
                        </a:rPr>
                        <a:t>dari</a:t>
                      </a:r>
                      <a:r>
                        <a:rPr lang="en-US" sz="1500" dirty="0">
                          <a:effectLst/>
                          <a:latin typeface="Times New Roman"/>
                          <a:ea typeface="Times New Roman"/>
                        </a:rPr>
                        <a:t> </a:t>
                      </a:r>
                      <a:r>
                        <a:rPr lang="en-US" sz="1500" dirty="0" err="1">
                          <a:effectLst/>
                          <a:latin typeface="Times New Roman"/>
                          <a:ea typeface="Times New Roman"/>
                        </a:rPr>
                        <a:t>majikan</a:t>
                      </a:r>
                      <a:r>
                        <a:rPr lang="en-US" sz="1500" dirty="0">
                          <a:effectLst/>
                          <a:latin typeface="Times New Roman"/>
                          <a:ea typeface="Times New Roman"/>
                        </a:rPr>
                        <a:t> </a:t>
                      </a:r>
                      <a:r>
                        <a:rPr lang="en-US" sz="1500" dirty="0" err="1">
                          <a:effectLst/>
                          <a:latin typeface="Times New Roman"/>
                          <a:ea typeface="Times New Roman"/>
                        </a:rPr>
                        <a:t>lamanya</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AELB, </a:t>
                      </a:r>
                      <a:r>
                        <a:rPr lang="en-US" sz="1500" dirty="0" err="1">
                          <a:effectLst/>
                          <a:latin typeface="Times New Roman"/>
                          <a:ea typeface="Times New Roman"/>
                        </a:rPr>
                        <a:t>sekiranya</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telah</a:t>
                      </a:r>
                      <a:r>
                        <a:rPr lang="en-US" sz="1500" dirty="0">
                          <a:effectLst/>
                          <a:latin typeface="Times New Roman"/>
                          <a:ea typeface="Times New Roman"/>
                        </a:rPr>
                        <a:t> </a:t>
                      </a:r>
                      <a:r>
                        <a:rPr lang="en-US" sz="1500" dirty="0" err="1">
                          <a:effectLst/>
                          <a:latin typeface="Times New Roman"/>
                          <a:ea typeface="Times New Roman"/>
                        </a:rPr>
                        <a:t>diserahkan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majikan</a:t>
                      </a:r>
                      <a:r>
                        <a:rPr lang="en-US" sz="1500" dirty="0">
                          <a:effectLst/>
                          <a:latin typeface="Times New Roman"/>
                          <a:ea typeface="Times New Roman"/>
                        </a:rPr>
                        <a:t> </a:t>
                      </a:r>
                      <a:r>
                        <a:rPr lang="en-US" sz="1500" dirty="0" err="1">
                          <a:effectLst/>
                          <a:latin typeface="Times New Roman"/>
                          <a:ea typeface="Times New Roman"/>
                        </a:rPr>
                        <a:t>lamanya</a:t>
                      </a:r>
                      <a:endParaRPr lang="en-US" sz="1500" dirty="0">
                        <a:effectLst/>
                        <a:latin typeface="Times New Roman"/>
                        <a:ea typeface="Times New Roman"/>
                      </a:endParaRPr>
                    </a:p>
                    <a:p>
                      <a:pPr marL="342900" marR="45720" indent="-342900" algn="just">
                        <a:spcBef>
                          <a:spcPts val="0"/>
                        </a:spcBef>
                        <a:spcAft>
                          <a:spcPts val="0"/>
                        </a:spcAft>
                        <a:buFont typeface="+mj-lt"/>
                        <a:buAutoNum type="arabicPeriod"/>
                      </a:pPr>
                      <a:r>
                        <a:rPr lang="en-US" sz="1500" dirty="0">
                          <a:effectLst/>
                          <a:latin typeface="Times New Roman"/>
                          <a:ea typeface="Times New Roman"/>
                        </a:rPr>
                        <a:t>10.Apabila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berhenti</a:t>
                      </a:r>
                      <a:r>
                        <a:rPr lang="en-US" sz="1500" dirty="0">
                          <a:effectLst/>
                          <a:latin typeface="Times New Roman"/>
                          <a:ea typeface="Times New Roman"/>
                        </a:rPr>
                        <a:t> </a:t>
                      </a:r>
                      <a:r>
                        <a:rPr lang="en-US" sz="1500" dirty="0" err="1">
                          <a:effectLst/>
                          <a:latin typeface="Times New Roman"/>
                          <a:ea typeface="Times New Roman"/>
                        </a:rPr>
                        <a:t>operasi</a:t>
                      </a:r>
                      <a:r>
                        <a:rPr lang="en-US" sz="1500" dirty="0">
                          <a:effectLst/>
                          <a:latin typeface="Times New Roman"/>
                          <a:ea typeface="Times New Roman"/>
                        </a:rPr>
                        <a:t>, </a:t>
                      </a:r>
                      <a:r>
                        <a:rPr lang="en-US" sz="1500" dirty="0" err="1">
                          <a:effectLst/>
                          <a:latin typeface="Times New Roman"/>
                          <a:ea typeface="Times New Roman"/>
                        </a:rPr>
                        <a:t>semua</a:t>
                      </a:r>
                      <a:r>
                        <a:rPr lang="en-US" sz="1500" dirty="0">
                          <a:effectLst/>
                          <a:latin typeface="Times New Roman"/>
                          <a:ea typeface="Times New Roman"/>
                        </a:rPr>
                        <a:t> </a:t>
                      </a: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dedahan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diserahkan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simpanan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rujukan</a:t>
                      </a:r>
                      <a:r>
                        <a:rPr lang="en-US" sz="1500" dirty="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LPTA/DB/DOS</a:t>
                      </a:r>
                    </a:p>
                    <a:p>
                      <a:pPr marL="0" marR="0" algn="just">
                        <a:spcBef>
                          <a:spcPts val="0"/>
                        </a:spcBef>
                        <a:spcAft>
                          <a:spcPts val="0"/>
                        </a:spcAft>
                      </a:pPr>
                      <a:r>
                        <a:rPr lang="en-US" sz="1500" dirty="0" err="1">
                          <a:effectLst/>
                          <a:latin typeface="Times New Roman"/>
                          <a:ea typeface="Times New Roman"/>
                        </a:rPr>
                        <a:t>Lokasi</a:t>
                      </a:r>
                      <a:r>
                        <a:rPr lang="en-US" sz="1500" dirty="0">
                          <a:effectLst/>
                          <a:latin typeface="Times New Roman"/>
                          <a:ea typeface="Times New Roman"/>
                        </a:rPr>
                        <a:t>: </a:t>
                      </a:r>
                      <a:r>
                        <a:rPr lang="en-US" sz="1500" dirty="0" smtClean="0">
                          <a:effectLst/>
                          <a:latin typeface="Times New Roman"/>
                          <a:ea typeface="Times New Roman"/>
                        </a:rPr>
                        <a:t>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extBox 5"/>
          <p:cNvSpPr txBox="1"/>
          <p:nvPr/>
        </p:nvSpPr>
        <p:spPr>
          <a:xfrm>
            <a:off x="121249" y="1218"/>
            <a:ext cx="10005390" cy="8309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square" rtlCol="0">
            <a:spAutoFit/>
          </a:bodyPr>
          <a:lstStyle/>
          <a:p>
            <a:r>
              <a:rPr lang="en-US" sz="2400" b="1" dirty="0" err="1" smtClean="0"/>
              <a:t>Bahagian</a:t>
            </a:r>
            <a:r>
              <a:rPr lang="en-US" sz="2400" b="1" dirty="0" smtClean="0"/>
              <a:t> 5 : </a:t>
            </a:r>
            <a:r>
              <a:rPr lang="en-US" sz="2400" b="1" dirty="0" err="1" smtClean="0"/>
              <a:t>Prosedur</a:t>
            </a:r>
            <a:r>
              <a:rPr lang="en-US" sz="2400" b="1" dirty="0" smtClean="0"/>
              <a:t> </a:t>
            </a:r>
            <a:r>
              <a:rPr lang="en-US" sz="2400" b="1" dirty="0" err="1" smtClean="0"/>
              <a:t>Pengawasan</a:t>
            </a:r>
            <a:r>
              <a:rPr lang="en-US" sz="2400" b="1" dirty="0" smtClean="0"/>
              <a:t>, </a:t>
            </a:r>
            <a:r>
              <a:rPr lang="en-US" sz="2400" b="1" dirty="0" err="1" smtClean="0"/>
              <a:t>Kendalian</a:t>
            </a:r>
            <a:r>
              <a:rPr lang="en-US" sz="2400" b="1" dirty="0" smtClean="0"/>
              <a:t> Dan </a:t>
            </a:r>
            <a:r>
              <a:rPr lang="en-US" sz="2400" b="1" dirty="0" err="1" smtClean="0"/>
              <a:t>Penyimpanan</a:t>
            </a:r>
            <a:r>
              <a:rPr lang="en-US" sz="2400" b="1" dirty="0" smtClean="0"/>
              <a:t> </a:t>
            </a:r>
          </a:p>
          <a:p>
            <a:r>
              <a:rPr lang="en-US" sz="2400" b="1" dirty="0"/>
              <a:t> </a:t>
            </a:r>
            <a:r>
              <a:rPr lang="en-US" sz="2400" b="1" dirty="0" smtClean="0"/>
              <a:t>                      </a:t>
            </a:r>
            <a:r>
              <a:rPr lang="en-US" sz="2400" b="1" dirty="0" err="1" smtClean="0"/>
              <a:t>Rekod</a:t>
            </a:r>
            <a:r>
              <a:rPr lang="en-US" sz="2400" b="1" dirty="0" smtClean="0"/>
              <a:t> Yang </a:t>
            </a:r>
            <a:r>
              <a:rPr lang="en-US" sz="2400" b="1" dirty="0" err="1" smtClean="0"/>
              <a:t>Berkaitan</a:t>
            </a:r>
            <a:endParaRPr lang="en-US" sz="2400" dirty="0"/>
          </a:p>
        </p:txBody>
      </p:sp>
    </p:spTree>
    <p:extLst>
      <p:ext uri="{BB962C8B-B14F-4D97-AF65-F5344CB8AC3E}">
        <p14:creationId xmlns:p14="http://schemas.microsoft.com/office/powerpoint/2010/main" val="36692748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26</a:t>
            </a:fld>
            <a:endParaRPr lang="en-MY"/>
          </a:p>
        </p:txBody>
      </p:sp>
      <p:graphicFrame>
        <p:nvGraphicFramePr>
          <p:cNvPr id="5" name="Table 4"/>
          <p:cNvGraphicFramePr>
            <a:graphicFrameLocks noGrp="1"/>
          </p:cNvGraphicFramePr>
          <p:nvPr>
            <p:extLst>
              <p:ext uri="{D42A27DB-BD31-4B8C-83A1-F6EECF244321}">
                <p14:modId xmlns:p14="http://schemas.microsoft.com/office/powerpoint/2010/main" val="4013001017"/>
              </p:ext>
            </p:extLst>
          </p:nvPr>
        </p:nvGraphicFramePr>
        <p:xfrm>
          <a:off x="259307" y="886508"/>
          <a:ext cx="11614245" cy="5486400"/>
        </p:xfrm>
        <a:graphic>
          <a:graphicData uri="http://schemas.openxmlformats.org/drawingml/2006/table">
            <a:tbl>
              <a:tblPr firstRow="1" firstCol="1" lastRow="1" lastCol="1" bandRow="1" bandCol="1"/>
              <a:tblGrid>
                <a:gridCol w="573771"/>
                <a:gridCol w="1761221"/>
                <a:gridCol w="6735545"/>
                <a:gridCol w="2543708"/>
              </a:tblGrid>
              <a:tr h="221937">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JENIS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PENGAWASAN, KENDALIAN DAN PENYIMPANAN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RUJUKAN</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1259602">
                <a:tc>
                  <a:txBody>
                    <a:bodyPr/>
                    <a:lstStyle/>
                    <a:p>
                      <a:pPr marL="0" marR="0" algn="ctr">
                        <a:spcBef>
                          <a:spcPts val="0"/>
                        </a:spcBef>
                        <a:spcAft>
                          <a:spcPts val="0"/>
                        </a:spcAft>
                      </a:pPr>
                      <a:r>
                        <a:rPr lang="en-US" sz="1500" dirty="0">
                          <a:effectLst/>
                          <a:latin typeface="Times New Roman"/>
                          <a:ea typeface="Times New Roman"/>
                        </a:rPr>
                        <a:t> </a:t>
                      </a:r>
                    </a:p>
                    <a:p>
                      <a:pPr marL="0" marR="0" algn="ctr">
                        <a:spcBef>
                          <a:spcPts val="0"/>
                        </a:spcBef>
                        <a:spcAft>
                          <a:spcPts val="0"/>
                        </a:spcAft>
                      </a:pPr>
                      <a:r>
                        <a:rPr lang="en-US" sz="1500" dirty="0">
                          <a:effectLst/>
                          <a:latin typeface="Times New Roman"/>
                          <a:ea typeface="Times New Roman"/>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pertukaran /pengambilan/ pemberhentian pekerja sinaran</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Kebenaran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didapatkan</a:t>
                      </a:r>
                      <a:r>
                        <a:rPr lang="en-US" sz="1500" dirty="0">
                          <a:effectLst/>
                          <a:latin typeface="Times New Roman"/>
                          <a:ea typeface="Times New Roman"/>
                        </a:rPr>
                        <a:t> </a:t>
                      </a:r>
                      <a:r>
                        <a:rPr lang="en-US" sz="1500" dirty="0" err="1">
                          <a:effectLst/>
                          <a:latin typeface="Times New Roman"/>
                          <a:ea typeface="Times New Roman"/>
                        </a:rPr>
                        <a:t>daripada</a:t>
                      </a:r>
                      <a:r>
                        <a:rPr lang="en-US" sz="1500" dirty="0">
                          <a:effectLst/>
                          <a:latin typeface="Times New Roman"/>
                          <a:ea typeface="Times New Roman"/>
                        </a:rPr>
                        <a:t> AELB </a:t>
                      </a:r>
                      <a:r>
                        <a:rPr lang="en-US" sz="1500" dirty="0" err="1">
                          <a:effectLst/>
                          <a:latin typeface="Times New Roman"/>
                          <a:ea typeface="Times New Roman"/>
                        </a:rPr>
                        <a:t>sekurang-kurangnya</a:t>
                      </a:r>
                      <a:r>
                        <a:rPr lang="en-US" sz="1500" dirty="0">
                          <a:effectLst/>
                          <a:latin typeface="Times New Roman"/>
                          <a:ea typeface="Times New Roman"/>
                        </a:rPr>
                        <a:t> 14 </a:t>
                      </a:r>
                      <a:r>
                        <a:rPr lang="en-US" sz="1500" dirty="0" err="1">
                          <a:effectLst/>
                          <a:latin typeface="Times New Roman"/>
                          <a:ea typeface="Times New Roman"/>
                        </a:rPr>
                        <a:t>hari</a:t>
                      </a:r>
                      <a:r>
                        <a:rPr lang="en-US" sz="1500" dirty="0">
                          <a:effectLst/>
                          <a:latin typeface="Times New Roman"/>
                          <a:ea typeface="Times New Roman"/>
                        </a:rPr>
                        <a:t> </a:t>
                      </a:r>
                      <a:r>
                        <a:rPr lang="en-US" sz="1500" dirty="0" err="1">
                          <a:effectLst/>
                          <a:latin typeface="Times New Roman"/>
                          <a:ea typeface="Times New Roman"/>
                        </a:rPr>
                        <a:t>sebelum</a:t>
                      </a:r>
                      <a:r>
                        <a:rPr lang="en-US" sz="1500" dirty="0">
                          <a:effectLst/>
                          <a:latin typeface="Times New Roman"/>
                          <a:ea typeface="Times New Roman"/>
                        </a:rPr>
                        <a:t> </a:t>
                      </a:r>
                      <a:r>
                        <a:rPr lang="en-US" sz="1500" dirty="0" err="1">
                          <a:effectLst/>
                          <a:latin typeface="Times New Roman"/>
                          <a:ea typeface="Times New Roman"/>
                        </a:rPr>
                        <a:t>sebarang</a:t>
                      </a:r>
                      <a:r>
                        <a:rPr lang="en-US" sz="1500" dirty="0">
                          <a:effectLst/>
                          <a:latin typeface="Times New Roman"/>
                          <a:ea typeface="Times New Roman"/>
                        </a:rPr>
                        <a:t> </a:t>
                      </a:r>
                      <a:r>
                        <a:rPr lang="en-US" sz="1500" dirty="0" err="1">
                          <a:effectLst/>
                          <a:latin typeface="Times New Roman"/>
                          <a:ea typeface="Times New Roman"/>
                        </a:rPr>
                        <a:t>pertukaran</a:t>
                      </a:r>
                      <a:r>
                        <a:rPr lang="en-US" sz="1500" dirty="0">
                          <a:effectLst/>
                          <a:latin typeface="Times New Roman"/>
                          <a:ea typeface="Times New Roman"/>
                        </a:rPr>
                        <a:t>/</a:t>
                      </a:r>
                      <a:r>
                        <a:rPr lang="en-US" sz="1500" dirty="0" err="1">
                          <a:effectLst/>
                          <a:latin typeface="Times New Roman"/>
                          <a:ea typeface="Times New Roman"/>
                        </a:rPr>
                        <a:t>pengambilan</a:t>
                      </a:r>
                      <a:r>
                        <a:rPr lang="en-US" sz="1500" dirty="0">
                          <a:effectLst/>
                          <a:latin typeface="Times New Roman"/>
                          <a:ea typeface="Times New Roman"/>
                        </a:rPr>
                        <a:t>/</a:t>
                      </a:r>
                      <a:r>
                        <a:rPr lang="en-US" sz="1500" dirty="0" err="1">
                          <a:effectLst/>
                          <a:latin typeface="Times New Roman"/>
                          <a:ea typeface="Times New Roman"/>
                        </a:rPr>
                        <a:t>pemberhentian</a:t>
                      </a:r>
                      <a:r>
                        <a:rPr lang="en-US" sz="1500" dirty="0">
                          <a:effectLst/>
                          <a:latin typeface="Times New Roman"/>
                          <a:ea typeface="Times New Roman"/>
                        </a:rPr>
                        <a:t> OBTL, PPS, PY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pengendali</a:t>
                      </a:r>
                      <a:r>
                        <a:rPr lang="en-US" sz="1500" dirty="0">
                          <a:effectLst/>
                          <a:latin typeface="Times New Roman"/>
                          <a:ea typeface="Times New Roman"/>
                        </a:rPr>
                        <a:t> (</a:t>
                      </a:r>
                      <a:r>
                        <a:rPr lang="en-US" sz="1500" dirty="0" err="1">
                          <a:effectLst/>
                          <a:latin typeface="Times New Roman"/>
                          <a:ea typeface="Times New Roman"/>
                        </a:rPr>
                        <a:t>tolok</a:t>
                      </a:r>
                      <a:r>
                        <a:rPr lang="en-US" sz="1500" dirty="0">
                          <a:effectLst/>
                          <a:latin typeface="Times New Roman"/>
                          <a:ea typeface="Times New Roman"/>
                        </a:rPr>
                        <a:t>) </a:t>
                      </a:r>
                      <a:r>
                        <a:rPr lang="en-US" sz="1500" dirty="0" err="1" smtClean="0">
                          <a:effectLst/>
                          <a:latin typeface="Times New Roman"/>
                          <a:ea typeface="Times New Roman"/>
                        </a:rPr>
                        <a:t>dilakukan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LPTA/DB/RA Workers</a:t>
                      </a:r>
                    </a:p>
                    <a:p>
                      <a:pPr marL="0" marR="0" algn="just">
                        <a:spcBef>
                          <a:spcPts val="0"/>
                        </a:spcBef>
                        <a:spcAft>
                          <a:spcPts val="0"/>
                        </a:spcAft>
                      </a:pPr>
                      <a:r>
                        <a:rPr lang="en-US" sz="1500" dirty="0" err="1" smtClean="0">
                          <a:effectLst/>
                          <a:latin typeface="Times New Roman"/>
                          <a:ea typeface="Times New Roman"/>
                        </a:rPr>
                        <a:t>Lokasi</a:t>
                      </a:r>
                      <a:r>
                        <a:rPr lang="en-US" sz="1500" dirty="0" smtClean="0">
                          <a:effectLst/>
                          <a:latin typeface="Times New Roman"/>
                          <a:ea typeface="Times New Roman"/>
                        </a:rPr>
                        <a:t>: 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ujian kebocoran</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endParaRPr lang="en-US" sz="1500" dirty="0" smtClean="0">
                        <a:effectLst/>
                        <a:latin typeface="Times New Roman"/>
                        <a:ea typeface="Times New Roman"/>
                      </a:endParaRP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Ujian</a:t>
                      </a:r>
                      <a:r>
                        <a:rPr lang="en-US" sz="1500" dirty="0" smtClean="0">
                          <a:effectLst/>
                          <a:latin typeface="Times New Roman"/>
                          <a:ea typeface="Times New Roman"/>
                        </a:rPr>
                        <a:t> </a:t>
                      </a:r>
                      <a:r>
                        <a:rPr lang="en-US" sz="1500" dirty="0" err="1" smtClean="0">
                          <a:effectLst/>
                          <a:latin typeface="Times New Roman"/>
                          <a:ea typeface="Times New Roman"/>
                        </a:rPr>
                        <a:t>kebocoran</a:t>
                      </a:r>
                      <a:r>
                        <a:rPr lang="en-US" sz="1500" dirty="0" smtClean="0">
                          <a:effectLst/>
                          <a:latin typeface="Times New Roman"/>
                          <a:ea typeface="Times New Roman"/>
                        </a:rPr>
                        <a:t> </a:t>
                      </a:r>
                      <a:r>
                        <a:rPr lang="en-US" sz="1500" dirty="0" err="1" smtClean="0">
                          <a:effectLst/>
                          <a:latin typeface="Times New Roman"/>
                          <a:ea typeface="Times New Roman"/>
                        </a:rPr>
                        <a:t>akan</a:t>
                      </a:r>
                      <a:r>
                        <a:rPr lang="en-US" sz="1500" dirty="0" smtClean="0">
                          <a:effectLst/>
                          <a:latin typeface="Times New Roman"/>
                          <a:ea typeface="Times New Roman"/>
                        </a:rPr>
                        <a:t> </a:t>
                      </a:r>
                      <a:r>
                        <a:rPr lang="en-US" sz="1500" dirty="0" err="1" smtClean="0">
                          <a:effectLst/>
                          <a:latin typeface="Times New Roman"/>
                          <a:ea typeface="Times New Roman"/>
                        </a:rPr>
                        <a:t>dilakukan</a:t>
                      </a:r>
                      <a:r>
                        <a:rPr lang="en-US" sz="1500" dirty="0" smtClean="0">
                          <a:effectLst/>
                          <a:latin typeface="Times New Roman"/>
                          <a:ea typeface="Times New Roman"/>
                        </a:rPr>
                        <a:t> </a:t>
                      </a:r>
                      <a:r>
                        <a:rPr lang="en-US" sz="1500" dirty="0" err="1" smtClean="0">
                          <a:effectLst/>
                          <a:latin typeface="Times New Roman"/>
                          <a:ea typeface="Times New Roman"/>
                        </a:rPr>
                        <a:t>oleh</a:t>
                      </a:r>
                      <a:r>
                        <a:rPr lang="en-US" sz="1500" dirty="0" smtClean="0">
                          <a:effectLst/>
                          <a:latin typeface="Times New Roman"/>
                          <a:ea typeface="Times New Roman"/>
                        </a:rPr>
                        <a:t> </a:t>
                      </a:r>
                      <a:r>
                        <a:rPr lang="en-US" sz="1500" dirty="0" err="1" smtClean="0">
                          <a:effectLst/>
                          <a:latin typeface="Times New Roman"/>
                          <a:ea typeface="Times New Roman"/>
                        </a:rPr>
                        <a:t>agensi</a:t>
                      </a:r>
                      <a:r>
                        <a:rPr lang="en-US" sz="1500" dirty="0" smtClean="0">
                          <a:effectLst/>
                          <a:latin typeface="Times New Roman"/>
                          <a:ea typeface="Times New Roman"/>
                        </a:rPr>
                        <a:t> yang </a:t>
                      </a:r>
                      <a:r>
                        <a:rPr lang="en-US" sz="1500" dirty="0" err="1" smtClean="0">
                          <a:effectLst/>
                          <a:latin typeface="Times New Roman"/>
                          <a:ea typeface="Times New Roman"/>
                        </a:rPr>
                        <a:t>diiktiraf</a:t>
                      </a:r>
                      <a:r>
                        <a:rPr lang="en-US" sz="1500" dirty="0" smtClean="0">
                          <a:effectLst/>
                          <a:latin typeface="Times New Roman"/>
                          <a:ea typeface="Times New Roman"/>
                        </a:rPr>
                        <a:t> </a:t>
                      </a:r>
                      <a:r>
                        <a:rPr lang="en-US" sz="1500" dirty="0" err="1" smtClean="0">
                          <a:effectLst/>
                          <a:latin typeface="Times New Roman"/>
                          <a:ea typeface="Times New Roman"/>
                        </a:rPr>
                        <a:t>oleh</a:t>
                      </a:r>
                      <a:r>
                        <a:rPr lang="en-US" sz="1500" dirty="0" smtClean="0">
                          <a:effectLst/>
                          <a:latin typeface="Times New Roman"/>
                          <a:ea typeface="Times New Roman"/>
                        </a:rPr>
                        <a:t> AELB </a:t>
                      </a:r>
                      <a:r>
                        <a:rPr lang="en-US" sz="1500" dirty="0" err="1" smtClean="0">
                          <a:effectLst/>
                          <a:latin typeface="Times New Roman"/>
                          <a:ea typeface="Times New Roman"/>
                        </a:rPr>
                        <a:t>sahaja</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Ujian</a:t>
                      </a:r>
                      <a:r>
                        <a:rPr lang="en-US" sz="1500" dirty="0" smtClean="0">
                          <a:effectLst/>
                          <a:latin typeface="Times New Roman"/>
                          <a:ea typeface="Times New Roman"/>
                        </a:rPr>
                        <a:t> </a:t>
                      </a:r>
                      <a:r>
                        <a:rPr lang="en-US" sz="1500" dirty="0" err="1">
                          <a:effectLst/>
                          <a:latin typeface="Times New Roman"/>
                          <a:ea typeface="Times New Roman"/>
                        </a:rPr>
                        <a:t>kebocoran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a:t>
                      </a:r>
                      <a:r>
                        <a:rPr lang="en-US" sz="1500" dirty="0" err="1">
                          <a:effectLst/>
                          <a:latin typeface="Times New Roman"/>
                          <a:ea typeface="Times New Roman"/>
                        </a:rPr>
                        <a:t>sekurang-kurangnya</a:t>
                      </a:r>
                      <a:r>
                        <a:rPr lang="en-US" sz="1500" dirty="0">
                          <a:effectLst/>
                          <a:latin typeface="Times New Roman"/>
                          <a:ea typeface="Times New Roman"/>
                        </a:rPr>
                        <a:t> </a:t>
                      </a:r>
                      <a:r>
                        <a:rPr lang="en-US" sz="1500" dirty="0" err="1">
                          <a:effectLst/>
                          <a:latin typeface="Times New Roman"/>
                          <a:ea typeface="Times New Roman"/>
                        </a:rPr>
                        <a:t>sekali</a:t>
                      </a:r>
                      <a:r>
                        <a:rPr lang="en-US" sz="1500" dirty="0">
                          <a:effectLst/>
                          <a:latin typeface="Times New Roman"/>
                          <a:ea typeface="Times New Roman"/>
                        </a:rPr>
                        <a:t> </a:t>
                      </a:r>
                      <a:r>
                        <a:rPr lang="en-US" sz="1500" dirty="0" err="1">
                          <a:effectLst/>
                          <a:latin typeface="Times New Roman"/>
                          <a:ea typeface="Times New Roman"/>
                        </a:rPr>
                        <a:t>setahun</a:t>
                      </a:r>
                      <a:r>
                        <a:rPr lang="en-US" sz="1500" dirty="0">
                          <a:effectLst/>
                          <a:latin typeface="Times New Roman"/>
                          <a:ea typeface="Times New Roman"/>
                        </a:rPr>
                        <a:t>, </a:t>
                      </a:r>
                      <a:r>
                        <a:rPr lang="en-US" sz="1500" dirty="0" err="1">
                          <a:effectLst/>
                          <a:latin typeface="Times New Roman"/>
                          <a:ea typeface="Times New Roman"/>
                        </a:rPr>
                        <a:t>apabila</a:t>
                      </a:r>
                      <a:r>
                        <a:rPr lang="en-US" sz="1500" dirty="0">
                          <a:effectLst/>
                          <a:latin typeface="Times New Roman"/>
                          <a:ea typeface="Times New Roman"/>
                        </a:rPr>
                        <a:t> </a:t>
                      </a:r>
                      <a:r>
                        <a:rPr lang="en-US" sz="1500" dirty="0" err="1">
                          <a:effectLst/>
                          <a:latin typeface="Times New Roman"/>
                          <a:ea typeface="Times New Roman"/>
                        </a:rPr>
                        <a:t>disyaki</a:t>
                      </a:r>
                      <a:r>
                        <a:rPr lang="en-US" sz="1500" dirty="0">
                          <a:effectLst/>
                          <a:latin typeface="Times New Roman"/>
                          <a:ea typeface="Times New Roman"/>
                        </a:rPr>
                        <a:t> </a:t>
                      </a:r>
                      <a:r>
                        <a:rPr lang="en-US" sz="1500" dirty="0" err="1">
                          <a:effectLst/>
                          <a:latin typeface="Times New Roman"/>
                          <a:ea typeface="Times New Roman"/>
                        </a:rPr>
                        <a:t>bocor</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apabila</a:t>
                      </a:r>
                      <a:r>
                        <a:rPr lang="en-US" sz="1500" dirty="0">
                          <a:effectLst/>
                          <a:latin typeface="Times New Roman"/>
                          <a:ea typeface="Times New Roman"/>
                        </a:rPr>
                        <a:t> </a:t>
                      </a:r>
                      <a:r>
                        <a:rPr lang="en-US" sz="1500" dirty="0" err="1">
                          <a:effectLst/>
                          <a:latin typeface="Times New Roman"/>
                          <a:ea typeface="Times New Roman"/>
                        </a:rPr>
                        <a:t>diarahkan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smtClean="0">
                          <a:effectLst/>
                          <a:latin typeface="Times New Roman"/>
                          <a:ea typeface="Times New Roman"/>
                        </a:rPr>
                        <a:t>AELB.</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LPTA/DB/CERT.</a:t>
                      </a:r>
                    </a:p>
                    <a:p>
                      <a:pPr marL="0" marR="0" algn="just">
                        <a:spcBef>
                          <a:spcPts val="0"/>
                        </a:spcBef>
                        <a:spcAft>
                          <a:spcPts val="0"/>
                        </a:spcAft>
                      </a:pPr>
                      <a:r>
                        <a:rPr lang="en-US" sz="1500" dirty="0" err="1" smtClean="0">
                          <a:effectLst/>
                          <a:latin typeface="Times New Roman"/>
                          <a:ea typeface="Times New Roman"/>
                        </a:rPr>
                        <a:t>Lokasi</a:t>
                      </a:r>
                      <a:r>
                        <a:rPr lang="en-US" sz="1500" dirty="0" smtClean="0">
                          <a:effectLst/>
                          <a:latin typeface="Times New Roman"/>
                          <a:ea typeface="Times New Roman"/>
                        </a:rPr>
                        <a:t>: 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penyenggaran peralatan sinaran</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Penyenggaraan</a:t>
                      </a:r>
                      <a:r>
                        <a:rPr lang="en-US" sz="1500" dirty="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a:t>
                      </a:r>
                      <a:r>
                        <a:rPr lang="en-US" sz="1500" dirty="0" err="1">
                          <a:effectLst/>
                          <a:latin typeface="Times New Roman"/>
                          <a:ea typeface="Times New Roman"/>
                        </a:rPr>
                        <a:t>bila</a:t>
                      </a:r>
                      <a:r>
                        <a:rPr lang="en-US" sz="1500" dirty="0">
                          <a:effectLst/>
                          <a:latin typeface="Times New Roman"/>
                          <a:ea typeface="Times New Roman"/>
                        </a:rPr>
                        <a:t> </a:t>
                      </a:r>
                      <a:r>
                        <a:rPr lang="en-US" sz="1500" dirty="0" err="1">
                          <a:effectLst/>
                          <a:latin typeface="Times New Roman"/>
                          <a:ea typeface="Times New Roman"/>
                        </a:rPr>
                        <a:t>berlaku</a:t>
                      </a:r>
                      <a:r>
                        <a:rPr lang="en-US" sz="1500" dirty="0">
                          <a:effectLst/>
                          <a:latin typeface="Times New Roman"/>
                          <a:ea typeface="Times New Roman"/>
                        </a:rPr>
                        <a:t> </a:t>
                      </a:r>
                      <a:r>
                        <a:rPr lang="en-US" sz="1500" dirty="0" err="1">
                          <a:effectLst/>
                          <a:latin typeface="Times New Roman"/>
                          <a:ea typeface="Times New Roman"/>
                        </a:rPr>
                        <a:t>kerosakan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mengikut</a:t>
                      </a:r>
                      <a:r>
                        <a:rPr lang="en-US" sz="1500" dirty="0">
                          <a:effectLst/>
                          <a:latin typeface="Times New Roman"/>
                          <a:ea typeface="Times New Roman"/>
                        </a:rPr>
                        <a:t> </a:t>
                      </a:r>
                      <a:r>
                        <a:rPr lang="en-US" sz="1500" dirty="0" err="1">
                          <a:effectLst/>
                          <a:latin typeface="Times New Roman"/>
                          <a:ea typeface="Times New Roman"/>
                        </a:rPr>
                        <a:t>seperti</a:t>
                      </a:r>
                      <a:r>
                        <a:rPr lang="en-US" sz="1500" dirty="0">
                          <a:effectLst/>
                          <a:latin typeface="Times New Roman"/>
                          <a:ea typeface="Times New Roman"/>
                        </a:rPr>
                        <a:t> yang </a:t>
                      </a:r>
                      <a:r>
                        <a:rPr lang="en-US" sz="1500" dirty="0" err="1">
                          <a:effectLst/>
                          <a:latin typeface="Times New Roman"/>
                          <a:ea typeface="Times New Roman"/>
                        </a:rPr>
                        <a:t>disyorkan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pembuat</a:t>
                      </a:r>
                      <a:r>
                        <a:rPr lang="en-US" sz="1500" dirty="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itu</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apabila</a:t>
                      </a:r>
                      <a:r>
                        <a:rPr lang="en-US" sz="1500" dirty="0">
                          <a:effectLst/>
                          <a:latin typeface="Times New Roman"/>
                          <a:ea typeface="Times New Roman"/>
                        </a:rPr>
                        <a:t> </a:t>
                      </a:r>
                      <a:r>
                        <a:rPr lang="en-US" sz="1500" dirty="0" err="1">
                          <a:effectLst/>
                          <a:latin typeface="Times New Roman"/>
                          <a:ea typeface="Times New Roman"/>
                        </a:rPr>
                        <a:t>diarahkan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smtClean="0">
                          <a:effectLst/>
                          <a:latin typeface="Times New Roman"/>
                          <a:ea typeface="Times New Roman"/>
                        </a:rPr>
                        <a:t>AELB.</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Kerja-kerja</a:t>
                      </a:r>
                      <a:r>
                        <a:rPr lang="en-US" sz="1500" dirty="0" smtClean="0">
                          <a:effectLst/>
                          <a:latin typeface="Times New Roman"/>
                          <a:ea typeface="Times New Roman"/>
                        </a:rPr>
                        <a:t> </a:t>
                      </a:r>
                      <a:r>
                        <a:rPr lang="en-US" sz="1500" dirty="0" err="1">
                          <a:effectLst/>
                          <a:latin typeface="Times New Roman"/>
                          <a:ea typeface="Times New Roman"/>
                        </a:rPr>
                        <a:t>penyenggaraan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a:t>
                      </a:r>
                    </a:p>
                    <a:p>
                      <a:pPr marL="0" marR="45720" lvl="0" indent="0" algn="just">
                        <a:spcBef>
                          <a:spcPts val="0"/>
                        </a:spcBef>
                        <a:spcAft>
                          <a:spcPts val="0"/>
                        </a:spcAft>
                        <a:buFont typeface="+mj-lt"/>
                        <a:buNone/>
                      </a:pPr>
                      <a:r>
                        <a:rPr lang="en-US" sz="1500" dirty="0" smtClean="0">
                          <a:effectLst/>
                          <a:latin typeface="Times New Roman"/>
                          <a:ea typeface="Times New Roman"/>
                          <a:cs typeface="Times New Roman"/>
                        </a:rPr>
                        <a:t>       a. Syarikat </a:t>
                      </a:r>
                      <a:r>
                        <a:rPr lang="en-US" sz="1500" dirty="0" err="1">
                          <a:effectLst/>
                          <a:latin typeface="Times New Roman"/>
                          <a:ea typeface="Times New Roman"/>
                          <a:cs typeface="Times New Roman"/>
                        </a:rPr>
                        <a:t>pembekal</a:t>
                      </a:r>
                      <a:r>
                        <a:rPr lang="en-US" sz="1500" dirty="0">
                          <a:effectLst/>
                          <a:latin typeface="Times New Roman"/>
                          <a:ea typeface="Times New Roman"/>
                          <a:cs typeface="Times New Roman"/>
                        </a:rPr>
                        <a:t> yang </a:t>
                      </a:r>
                      <a:r>
                        <a:rPr lang="en-US" sz="1500" dirty="0" err="1">
                          <a:effectLst/>
                          <a:latin typeface="Times New Roman"/>
                          <a:ea typeface="Times New Roman"/>
                          <a:cs typeface="Times New Roman"/>
                        </a:rPr>
                        <a:t>berlesen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dengan</a:t>
                      </a:r>
                      <a:r>
                        <a:rPr lang="en-US" sz="1500" dirty="0">
                          <a:effectLst/>
                          <a:latin typeface="Times New Roman"/>
                          <a:ea typeface="Times New Roman"/>
                          <a:cs typeface="Times New Roman"/>
                        </a:rPr>
                        <a:t> AELB </a:t>
                      </a:r>
                      <a:r>
                        <a:rPr lang="en-US" sz="1500" dirty="0" err="1">
                          <a:effectLst/>
                          <a:latin typeface="Times New Roman"/>
                          <a:ea typeface="Times New Roman"/>
                          <a:cs typeface="Times New Roman"/>
                        </a:rPr>
                        <a:t>dengan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syarat</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peralatan</a:t>
                      </a:r>
                      <a:r>
                        <a:rPr lang="en-US" sz="1500" dirty="0">
                          <a:effectLst/>
                          <a:latin typeface="Times New Roman"/>
                          <a:ea typeface="Times New Roman"/>
                          <a:cs typeface="Times New Roman"/>
                        </a:rPr>
                        <a:t> </a:t>
                      </a:r>
                      <a:endParaRPr lang="en-US" sz="1500" dirty="0" smtClean="0">
                        <a:effectLst/>
                        <a:latin typeface="Times New Roman"/>
                        <a:ea typeface="Times New Roman"/>
                        <a:cs typeface="Times New Roman"/>
                      </a:endParaRPr>
                    </a:p>
                    <a:p>
                      <a:pPr marL="0" marR="45720" lvl="0" indent="0" algn="just">
                        <a:spcBef>
                          <a:spcPts val="0"/>
                        </a:spcBef>
                        <a:spcAft>
                          <a:spcPts val="0"/>
                        </a:spcAft>
                        <a:buFont typeface="+mj-lt"/>
                        <a:buNone/>
                      </a:pPr>
                      <a:r>
                        <a:rPr lang="en-US" sz="1500" dirty="0" smtClean="0">
                          <a:effectLst/>
                          <a:latin typeface="Times New Roman"/>
                          <a:ea typeface="Times New Roman"/>
                          <a:cs typeface="Times New Roman"/>
                        </a:rPr>
                        <a:t>           </a:t>
                      </a:r>
                      <a:r>
                        <a:rPr lang="en-US" sz="1500" dirty="0" err="1" smtClean="0">
                          <a:effectLst/>
                          <a:latin typeface="Times New Roman"/>
                          <a:ea typeface="Times New Roman"/>
                          <a:cs typeface="Times New Roman"/>
                        </a:rPr>
                        <a:t>sinaran</a:t>
                      </a:r>
                      <a:r>
                        <a:rPr lang="en-US" sz="1500" dirty="0" smtClean="0">
                          <a:effectLst/>
                          <a:latin typeface="Times New Roman"/>
                          <a:ea typeface="Times New Roman"/>
                          <a:cs typeface="Times New Roman"/>
                        </a:rPr>
                        <a:t> </a:t>
                      </a:r>
                      <a:r>
                        <a:rPr lang="en-US" sz="1500" dirty="0">
                          <a:effectLst/>
                          <a:latin typeface="Times New Roman"/>
                          <a:ea typeface="Times New Roman"/>
                          <a:cs typeface="Times New Roman"/>
                        </a:rPr>
                        <a:t>yang </a:t>
                      </a:r>
                      <a:r>
                        <a:rPr lang="en-US" sz="1500" dirty="0" err="1">
                          <a:effectLst/>
                          <a:latin typeface="Times New Roman"/>
                          <a:ea typeface="Times New Roman"/>
                          <a:cs typeface="Times New Roman"/>
                        </a:rPr>
                        <a:t>hendak</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disenggara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terdapat</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dalam</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lesennya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atau</a:t>
                      </a:r>
                      <a:endParaRPr lang="en-US" sz="1500" dirty="0">
                        <a:effectLst/>
                        <a:latin typeface="Times New Roman"/>
                        <a:ea typeface="Times New Roman"/>
                        <a:cs typeface="Times New Roman"/>
                      </a:endParaRPr>
                    </a:p>
                    <a:p>
                      <a:pPr marL="0" marR="45720" lvl="0" indent="0" algn="just">
                        <a:spcBef>
                          <a:spcPts val="0"/>
                        </a:spcBef>
                        <a:spcAft>
                          <a:spcPts val="0"/>
                        </a:spcAft>
                        <a:buFont typeface="+mj-lt"/>
                        <a:buNone/>
                      </a:pPr>
                      <a:r>
                        <a:rPr lang="en-US" sz="1500" dirty="0" smtClean="0">
                          <a:effectLst/>
                          <a:latin typeface="Times New Roman"/>
                          <a:ea typeface="Times New Roman"/>
                          <a:cs typeface="Times New Roman"/>
                        </a:rPr>
                        <a:t>       b. Syarikat </a:t>
                      </a:r>
                      <a:r>
                        <a:rPr lang="en-US" sz="1500" dirty="0">
                          <a:effectLst/>
                          <a:latin typeface="Times New Roman"/>
                          <a:ea typeface="Times New Roman"/>
                          <a:cs typeface="Times New Roman"/>
                        </a:rPr>
                        <a:t>lain yang </a:t>
                      </a:r>
                      <a:r>
                        <a:rPr lang="en-US" sz="1500" dirty="0" err="1">
                          <a:effectLst/>
                          <a:latin typeface="Times New Roman"/>
                          <a:ea typeface="Times New Roman"/>
                          <a:cs typeface="Times New Roman"/>
                        </a:rPr>
                        <a:t>mempunyai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lesen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kelas</a:t>
                      </a:r>
                      <a:r>
                        <a:rPr lang="en-US" sz="1500" dirty="0">
                          <a:effectLst/>
                          <a:latin typeface="Times New Roman"/>
                          <a:ea typeface="Times New Roman"/>
                          <a:cs typeface="Times New Roman"/>
                        </a:rPr>
                        <a:t> H (</a:t>
                      </a:r>
                      <a:r>
                        <a:rPr lang="en-US" sz="1500" dirty="0" err="1">
                          <a:effectLst/>
                          <a:latin typeface="Times New Roman"/>
                          <a:ea typeface="Times New Roman"/>
                          <a:cs typeface="Times New Roman"/>
                        </a:rPr>
                        <a:t>penyenggaraan</a:t>
                      </a:r>
                      <a:r>
                        <a:rPr lang="en-US" sz="1500" dirty="0" smtClean="0">
                          <a:effectLst/>
                          <a:latin typeface="Times New Roman"/>
                          <a:ea typeface="Times New Roman"/>
                          <a:cs typeface="Times New Roman"/>
                        </a:rPr>
                        <a:t>).</a:t>
                      </a:r>
                    </a:p>
                    <a:p>
                      <a:pPr marL="0" marR="45720" lvl="0" indent="0" algn="just">
                        <a:spcBef>
                          <a:spcPts val="0"/>
                        </a:spcBef>
                        <a:spcAft>
                          <a:spcPts val="0"/>
                        </a:spcAft>
                        <a:buFont typeface="+mj-lt"/>
                        <a:buNone/>
                      </a:pPr>
                      <a:endParaRPr lang="en-US" sz="1500" dirty="0" smtClean="0">
                        <a:effectLst/>
                        <a:latin typeface="Times New Roman"/>
                        <a:ea typeface="Times New Roman"/>
                        <a:cs typeface="Times New Roman"/>
                      </a:endParaRPr>
                    </a:p>
                    <a:p>
                      <a:pPr marL="342900" marR="45720" lvl="0" indent="-342900" algn="just">
                        <a:spcBef>
                          <a:spcPts val="0"/>
                        </a:spcBef>
                        <a:spcAft>
                          <a:spcPts val="0"/>
                        </a:spcAft>
                        <a:buFont typeface="+mj-lt"/>
                        <a:buAutoNum type="arabicPeriod" startAt="3"/>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penyenggaraan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endParaRPr lang="en-US" sz="1500" dirty="0" smtClean="0">
                        <a:effectLst/>
                        <a:latin typeface="Times New Roman"/>
                        <a:ea typeface="Times New Roman"/>
                      </a:endParaRPr>
                    </a:p>
                    <a:p>
                      <a:pPr marL="0" marR="45720" lvl="0" indent="0" algn="just">
                        <a:spcBef>
                          <a:spcPts val="0"/>
                        </a:spcBef>
                        <a:spcAft>
                          <a:spcPts val="0"/>
                        </a:spcAft>
                        <a:buFont typeface="+mj-lt"/>
                        <a:buNone/>
                      </a:pPr>
                      <a:r>
                        <a:rPr lang="en-US" sz="1500" baseline="0" dirty="0" smtClean="0">
                          <a:effectLst/>
                          <a:latin typeface="Times New Roman"/>
                          <a:ea typeface="Times New Roman"/>
                        </a:rPr>
                        <a:t>       </a:t>
                      </a:r>
                      <a:r>
                        <a:rPr lang="en-US" sz="1500" dirty="0" err="1" smtClean="0">
                          <a:effectLst/>
                          <a:latin typeface="Times New Roman"/>
                          <a:ea typeface="Times New Roman"/>
                        </a:rPr>
                        <a:t>tahun</a:t>
                      </a:r>
                      <a:r>
                        <a:rPr lang="en-US" sz="1500" dirty="0" smtClean="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LPTA/DB/MAINT.</a:t>
                      </a:r>
                    </a:p>
                    <a:p>
                      <a:pPr marL="0" marR="0" algn="just">
                        <a:spcBef>
                          <a:spcPts val="0"/>
                        </a:spcBef>
                        <a:spcAft>
                          <a:spcPts val="0"/>
                        </a:spcAft>
                      </a:pPr>
                      <a:r>
                        <a:rPr lang="en-US" sz="1500" dirty="0" err="1" smtClean="0">
                          <a:effectLst/>
                          <a:latin typeface="Times New Roman"/>
                          <a:ea typeface="Times New Roman"/>
                        </a:rPr>
                        <a:t>Lokasi</a:t>
                      </a:r>
                      <a:r>
                        <a:rPr lang="en-US" sz="1500" dirty="0" smtClean="0">
                          <a:effectLst/>
                          <a:latin typeface="Times New Roman"/>
                          <a:ea typeface="Times New Roman"/>
                        </a:rPr>
                        <a:t>: 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extBox 5"/>
          <p:cNvSpPr txBox="1"/>
          <p:nvPr/>
        </p:nvSpPr>
        <p:spPr>
          <a:xfrm>
            <a:off x="121249" y="1218"/>
            <a:ext cx="10005390" cy="8309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square" rtlCol="0">
            <a:spAutoFit/>
          </a:bodyPr>
          <a:lstStyle/>
          <a:p>
            <a:r>
              <a:rPr lang="en-US" sz="2400" b="1" dirty="0" err="1" smtClean="0"/>
              <a:t>Bahagian</a:t>
            </a:r>
            <a:r>
              <a:rPr lang="en-US" sz="2400" b="1" dirty="0" smtClean="0"/>
              <a:t> 5 : </a:t>
            </a:r>
            <a:r>
              <a:rPr lang="en-US" sz="2400" b="1" dirty="0" err="1" smtClean="0"/>
              <a:t>Prosedur</a:t>
            </a:r>
            <a:r>
              <a:rPr lang="en-US" sz="2400" b="1" dirty="0" smtClean="0"/>
              <a:t> </a:t>
            </a:r>
            <a:r>
              <a:rPr lang="en-US" sz="2400" b="1" dirty="0" err="1" smtClean="0"/>
              <a:t>Pengawasan</a:t>
            </a:r>
            <a:r>
              <a:rPr lang="en-US" sz="2400" b="1" dirty="0" smtClean="0"/>
              <a:t>, </a:t>
            </a:r>
            <a:r>
              <a:rPr lang="en-US" sz="2400" b="1" dirty="0" err="1" smtClean="0"/>
              <a:t>Kendalian</a:t>
            </a:r>
            <a:r>
              <a:rPr lang="en-US" sz="2400" b="1" dirty="0" smtClean="0"/>
              <a:t> Dan </a:t>
            </a:r>
            <a:r>
              <a:rPr lang="en-US" sz="2400" b="1" dirty="0" err="1" smtClean="0"/>
              <a:t>Penyimpanan</a:t>
            </a:r>
            <a:r>
              <a:rPr lang="en-US" sz="2400" b="1" dirty="0" smtClean="0"/>
              <a:t> </a:t>
            </a:r>
          </a:p>
          <a:p>
            <a:r>
              <a:rPr lang="en-US" sz="2400" b="1" dirty="0"/>
              <a:t> </a:t>
            </a:r>
            <a:r>
              <a:rPr lang="en-US" sz="2400" b="1" dirty="0" smtClean="0"/>
              <a:t>                      </a:t>
            </a:r>
            <a:r>
              <a:rPr lang="en-US" sz="2400" b="1" dirty="0" err="1" smtClean="0"/>
              <a:t>Rekod</a:t>
            </a:r>
            <a:r>
              <a:rPr lang="en-US" sz="2400" b="1" dirty="0" smtClean="0"/>
              <a:t> Yang </a:t>
            </a:r>
            <a:r>
              <a:rPr lang="en-US" sz="2400" b="1" dirty="0" err="1" smtClean="0"/>
              <a:t>Berkaitan</a:t>
            </a:r>
            <a:endParaRPr lang="en-US" sz="2400" dirty="0"/>
          </a:p>
        </p:txBody>
      </p:sp>
    </p:spTree>
    <p:extLst>
      <p:ext uri="{BB962C8B-B14F-4D97-AF65-F5344CB8AC3E}">
        <p14:creationId xmlns:p14="http://schemas.microsoft.com/office/powerpoint/2010/main" val="22030974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27</a:t>
            </a:fld>
            <a:endParaRPr lang="en-MY"/>
          </a:p>
        </p:txBody>
      </p:sp>
      <p:graphicFrame>
        <p:nvGraphicFramePr>
          <p:cNvPr id="5" name="Table 4"/>
          <p:cNvGraphicFramePr>
            <a:graphicFrameLocks noGrp="1"/>
          </p:cNvGraphicFramePr>
          <p:nvPr>
            <p:extLst>
              <p:ext uri="{D42A27DB-BD31-4B8C-83A1-F6EECF244321}">
                <p14:modId xmlns:p14="http://schemas.microsoft.com/office/powerpoint/2010/main" val="4123020117"/>
              </p:ext>
            </p:extLst>
          </p:nvPr>
        </p:nvGraphicFramePr>
        <p:xfrm>
          <a:off x="259307" y="886508"/>
          <a:ext cx="11614245" cy="7315200"/>
        </p:xfrm>
        <a:graphic>
          <a:graphicData uri="http://schemas.openxmlformats.org/drawingml/2006/table">
            <a:tbl>
              <a:tblPr firstRow="1" firstCol="1" lastRow="1" lastCol="1" bandRow="1" bandCol="1"/>
              <a:tblGrid>
                <a:gridCol w="573771"/>
                <a:gridCol w="1761221"/>
                <a:gridCol w="6735545"/>
                <a:gridCol w="2543708"/>
              </a:tblGrid>
              <a:tr h="221937">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JENIS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PENGAWASAN, KENDALIAN DAN PENYIMPANAN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RUJUKAN</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tentukuran alat pengesan sinaran luar (</a:t>
                      </a:r>
                      <a:r>
                        <a:rPr lang="en-US" sz="1500" b="1" i="1">
                          <a:effectLst/>
                          <a:latin typeface="Times New Roman"/>
                          <a:ea typeface="Times New Roman"/>
                        </a:rPr>
                        <a:t>Survey Meter</a:t>
                      </a:r>
                      <a:r>
                        <a:rPr lang="en-US" sz="1500" b="1">
                          <a:effectLst/>
                          <a:latin typeface="Times New Roman"/>
                          <a:ea typeface="Times New Roman"/>
                        </a:rPr>
                        <a:t>)</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a:effectLst/>
                          <a:latin typeface="Times New Roman"/>
                          <a:ea typeface="Times New Roman"/>
                        </a:rPr>
                        <a:t>Syarikat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memiliki</a:t>
                      </a:r>
                      <a:r>
                        <a:rPr lang="en-US" sz="1500" dirty="0">
                          <a:effectLst/>
                          <a:latin typeface="Times New Roman"/>
                          <a:ea typeface="Times New Roman"/>
                        </a:rPr>
                        <a:t> </a:t>
                      </a:r>
                      <a:r>
                        <a:rPr lang="en-US" sz="1500" dirty="0" err="1">
                          <a:effectLst/>
                          <a:latin typeface="Times New Roman"/>
                          <a:ea typeface="Times New Roman"/>
                        </a:rPr>
                        <a:t>sekurang-kurangnya</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unit </a:t>
                      </a:r>
                      <a:r>
                        <a:rPr lang="en-US" sz="1500" dirty="0" err="1">
                          <a:effectLst/>
                          <a:latin typeface="Times New Roman"/>
                          <a:ea typeface="Times New Roman"/>
                        </a:rPr>
                        <a:t>alat</a:t>
                      </a:r>
                      <a:r>
                        <a:rPr lang="en-US" sz="1500" dirty="0">
                          <a:effectLst/>
                          <a:latin typeface="Times New Roman"/>
                          <a:ea typeface="Times New Roman"/>
                        </a:rPr>
                        <a:t> </a:t>
                      </a:r>
                      <a:r>
                        <a:rPr lang="en-US" sz="1500" dirty="0" err="1">
                          <a:effectLst/>
                          <a:latin typeface="Times New Roman"/>
                          <a:ea typeface="Times New Roman"/>
                        </a:rPr>
                        <a:t>pengesan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dirty="0" err="1">
                          <a:effectLst/>
                          <a:latin typeface="Times New Roman"/>
                          <a:ea typeface="Times New Roman"/>
                        </a:rPr>
                        <a:t>bagi</a:t>
                      </a:r>
                      <a:r>
                        <a:rPr lang="en-US" sz="1500" dirty="0">
                          <a:effectLst/>
                          <a:latin typeface="Times New Roman"/>
                          <a:ea typeface="Times New Roman"/>
                        </a:rPr>
                        <a:t> </a:t>
                      </a:r>
                      <a:r>
                        <a:rPr lang="en-US" sz="1500" dirty="0" err="1">
                          <a:effectLst/>
                          <a:latin typeface="Times New Roman"/>
                          <a:ea typeface="Times New Roman"/>
                        </a:rPr>
                        <a:t>setiap</a:t>
                      </a:r>
                      <a:r>
                        <a:rPr lang="en-US" sz="1500" dirty="0">
                          <a:effectLst/>
                          <a:latin typeface="Times New Roman"/>
                          <a:ea typeface="Times New Roman"/>
                        </a:rPr>
                        <a:t> </a:t>
                      </a:r>
                      <a:r>
                        <a:rPr lang="en-US" sz="1500" dirty="0" err="1" smtClean="0">
                          <a:effectLst/>
                          <a:latin typeface="Times New Roman"/>
                          <a:ea typeface="Times New Roman"/>
                        </a:rPr>
                        <a:t>premis</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Alat</a:t>
                      </a:r>
                      <a:r>
                        <a:rPr lang="en-US" sz="1500" dirty="0" smtClean="0">
                          <a:effectLst/>
                          <a:latin typeface="Times New Roman"/>
                          <a:ea typeface="Times New Roman"/>
                        </a:rPr>
                        <a:t> </a:t>
                      </a:r>
                      <a:r>
                        <a:rPr lang="en-US" sz="1500" dirty="0" err="1">
                          <a:effectLst/>
                          <a:latin typeface="Times New Roman"/>
                          <a:ea typeface="Times New Roman"/>
                        </a:rPr>
                        <a:t>pengesan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ditentukur</a:t>
                      </a:r>
                      <a:r>
                        <a:rPr lang="en-US" sz="1500" dirty="0">
                          <a:effectLst/>
                          <a:latin typeface="Times New Roman"/>
                          <a:ea typeface="Times New Roman"/>
                        </a:rPr>
                        <a:t> di </a:t>
                      </a:r>
                      <a:r>
                        <a:rPr lang="en-US" sz="1500" dirty="0" err="1">
                          <a:effectLst/>
                          <a:latin typeface="Times New Roman"/>
                          <a:ea typeface="Times New Roman"/>
                        </a:rPr>
                        <a:t>Agensi</a:t>
                      </a:r>
                      <a:r>
                        <a:rPr lang="en-US" sz="1500" dirty="0">
                          <a:effectLst/>
                          <a:latin typeface="Times New Roman"/>
                          <a:ea typeface="Times New Roman"/>
                        </a:rPr>
                        <a:t> </a:t>
                      </a:r>
                      <a:r>
                        <a:rPr lang="en-US" sz="1500" dirty="0" err="1">
                          <a:effectLst/>
                          <a:latin typeface="Times New Roman"/>
                          <a:ea typeface="Times New Roman"/>
                        </a:rPr>
                        <a:t>Nuklear</a:t>
                      </a:r>
                      <a:r>
                        <a:rPr lang="en-US" sz="1500" dirty="0">
                          <a:effectLst/>
                          <a:latin typeface="Times New Roman"/>
                          <a:ea typeface="Times New Roman"/>
                        </a:rPr>
                        <a:t> Malaysia </a:t>
                      </a:r>
                      <a:r>
                        <a:rPr lang="en-US" sz="1500" dirty="0" err="1">
                          <a:effectLst/>
                          <a:latin typeface="Times New Roman"/>
                          <a:ea typeface="Times New Roman"/>
                        </a:rPr>
                        <a:t>sekurang-kurangnya</a:t>
                      </a:r>
                      <a:r>
                        <a:rPr lang="en-US" sz="1500" dirty="0">
                          <a:effectLst/>
                          <a:latin typeface="Times New Roman"/>
                          <a:ea typeface="Times New Roman"/>
                        </a:rPr>
                        <a:t> </a:t>
                      </a:r>
                      <a:r>
                        <a:rPr lang="en-US" sz="1500" dirty="0" err="1">
                          <a:effectLst/>
                          <a:latin typeface="Times New Roman"/>
                          <a:ea typeface="Times New Roman"/>
                        </a:rPr>
                        <a:t>sekali</a:t>
                      </a:r>
                      <a:r>
                        <a:rPr lang="en-US" sz="1500" dirty="0">
                          <a:effectLst/>
                          <a:latin typeface="Times New Roman"/>
                          <a:ea typeface="Times New Roman"/>
                        </a:rPr>
                        <a:t> </a:t>
                      </a:r>
                      <a:r>
                        <a:rPr lang="en-US" sz="1500" dirty="0" err="1">
                          <a:effectLst/>
                          <a:latin typeface="Times New Roman"/>
                          <a:ea typeface="Times New Roman"/>
                        </a:rPr>
                        <a:t>setahun</a:t>
                      </a:r>
                      <a:r>
                        <a:rPr lang="en-US" sz="1500" dirty="0">
                          <a:effectLst/>
                          <a:latin typeface="Times New Roman"/>
                          <a:ea typeface="Times New Roman"/>
                        </a:rPr>
                        <a:t> </a:t>
                      </a:r>
                      <a:r>
                        <a:rPr lang="en-US" sz="1500" dirty="0" err="1">
                          <a:effectLst/>
                          <a:latin typeface="Times New Roman"/>
                          <a:ea typeface="Times New Roman"/>
                        </a:rPr>
                        <a:t>ataupun</a:t>
                      </a:r>
                      <a:r>
                        <a:rPr lang="en-US" sz="1500" dirty="0">
                          <a:effectLst/>
                          <a:latin typeface="Times New Roman"/>
                          <a:ea typeface="Times New Roman"/>
                        </a:rPr>
                        <a:t> </a:t>
                      </a:r>
                      <a:r>
                        <a:rPr lang="en-US" sz="1500" dirty="0" err="1">
                          <a:effectLst/>
                          <a:latin typeface="Times New Roman"/>
                          <a:ea typeface="Times New Roman"/>
                        </a:rPr>
                        <a:t>apabila</a:t>
                      </a:r>
                      <a:r>
                        <a:rPr lang="en-US" sz="1500" dirty="0">
                          <a:effectLst/>
                          <a:latin typeface="Times New Roman"/>
                          <a:ea typeface="Times New Roman"/>
                        </a:rPr>
                        <a:t> </a:t>
                      </a:r>
                      <a:r>
                        <a:rPr lang="en-US" sz="1500" dirty="0" err="1">
                          <a:effectLst/>
                          <a:latin typeface="Times New Roman"/>
                          <a:ea typeface="Times New Roman"/>
                        </a:rPr>
                        <a:t>timbul</a:t>
                      </a:r>
                      <a:r>
                        <a:rPr lang="en-US" sz="1500" dirty="0">
                          <a:effectLst/>
                          <a:latin typeface="Times New Roman"/>
                          <a:ea typeface="Times New Roman"/>
                        </a:rPr>
                        <a:t> </a:t>
                      </a:r>
                      <a:r>
                        <a:rPr lang="en-US" sz="1500" dirty="0" err="1">
                          <a:effectLst/>
                          <a:latin typeface="Times New Roman"/>
                          <a:ea typeface="Times New Roman"/>
                        </a:rPr>
                        <a:t>masalah</a:t>
                      </a:r>
                      <a:r>
                        <a:rPr lang="en-US" sz="1500" dirty="0">
                          <a:effectLst/>
                          <a:latin typeface="Times New Roman"/>
                          <a:ea typeface="Times New Roman"/>
                        </a:rPr>
                        <a:t> </a:t>
                      </a:r>
                      <a:r>
                        <a:rPr lang="en-US" sz="1500" dirty="0" err="1">
                          <a:effectLst/>
                          <a:latin typeface="Times New Roman"/>
                          <a:ea typeface="Times New Roman"/>
                        </a:rPr>
                        <a:t>berkenaan</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tersebut</a:t>
                      </a:r>
                      <a:r>
                        <a:rPr lang="en-US" sz="1500" dirty="0" smtClean="0">
                          <a:effectLst/>
                          <a:latin typeface="Times New Roman"/>
                          <a:ea typeface="Times New Roman"/>
                        </a:rPr>
                        <a:t>.</a:t>
                      </a:r>
                      <a:endParaRPr lang="en-US" sz="1500" dirty="0">
                        <a:effectLst/>
                        <a:latin typeface="Times New Roman"/>
                        <a:ea typeface="Times New Roman"/>
                      </a:endParaRP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Setiap</a:t>
                      </a:r>
                      <a:r>
                        <a:rPr lang="en-US" sz="1500" dirty="0">
                          <a:effectLst/>
                          <a:latin typeface="Times New Roman"/>
                          <a:ea typeface="Times New Roman"/>
                        </a:rPr>
                        <a:t> </a:t>
                      </a:r>
                      <a:r>
                        <a:rPr lang="en-US" sz="1500" dirty="0" err="1">
                          <a:effectLst/>
                          <a:latin typeface="Times New Roman"/>
                          <a:ea typeface="Times New Roman"/>
                        </a:rPr>
                        <a:t>alat</a:t>
                      </a:r>
                      <a:r>
                        <a:rPr lang="en-US" sz="1500" dirty="0">
                          <a:effectLst/>
                          <a:latin typeface="Times New Roman"/>
                          <a:ea typeface="Times New Roman"/>
                        </a:rPr>
                        <a:t> </a:t>
                      </a:r>
                      <a:r>
                        <a:rPr lang="en-US" sz="1500" dirty="0" err="1">
                          <a:effectLst/>
                          <a:latin typeface="Times New Roman"/>
                          <a:ea typeface="Times New Roman"/>
                        </a:rPr>
                        <a:t>baru</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ditentukurkan</a:t>
                      </a:r>
                      <a:r>
                        <a:rPr lang="en-US" sz="1500" dirty="0">
                          <a:effectLst/>
                          <a:latin typeface="Times New Roman"/>
                          <a:ea typeface="Times New Roman"/>
                        </a:rPr>
                        <a:t> di </a:t>
                      </a:r>
                      <a:r>
                        <a:rPr lang="en-US" sz="1500" dirty="0" err="1">
                          <a:effectLst/>
                          <a:latin typeface="Times New Roman"/>
                          <a:ea typeface="Times New Roman"/>
                        </a:rPr>
                        <a:t>Agensi</a:t>
                      </a:r>
                      <a:r>
                        <a:rPr lang="en-US" sz="1500" dirty="0">
                          <a:effectLst/>
                          <a:latin typeface="Times New Roman"/>
                          <a:ea typeface="Times New Roman"/>
                        </a:rPr>
                        <a:t> </a:t>
                      </a:r>
                      <a:r>
                        <a:rPr lang="en-US" sz="1500" dirty="0" err="1">
                          <a:effectLst/>
                          <a:latin typeface="Times New Roman"/>
                          <a:ea typeface="Times New Roman"/>
                        </a:rPr>
                        <a:t>Nuklear</a:t>
                      </a:r>
                      <a:r>
                        <a:rPr lang="en-US" sz="1500" dirty="0">
                          <a:effectLst/>
                          <a:latin typeface="Times New Roman"/>
                          <a:ea typeface="Times New Roman"/>
                        </a:rPr>
                        <a:t> Malaysia </a:t>
                      </a:r>
                      <a:r>
                        <a:rPr lang="en-US" sz="1500" dirty="0" err="1">
                          <a:effectLst/>
                          <a:latin typeface="Times New Roman"/>
                          <a:ea typeface="Times New Roman"/>
                        </a:rPr>
                        <a:t>sebelum</a:t>
                      </a:r>
                      <a:r>
                        <a:rPr lang="en-US" sz="1500" dirty="0">
                          <a:effectLst/>
                          <a:latin typeface="Times New Roman"/>
                          <a:ea typeface="Times New Roman"/>
                        </a:rPr>
                        <a:t> </a:t>
                      </a:r>
                      <a:r>
                        <a:rPr lang="en-US" sz="1500" dirty="0" err="1">
                          <a:effectLst/>
                          <a:latin typeface="Times New Roman"/>
                          <a:ea typeface="Times New Roman"/>
                        </a:rPr>
                        <a:t>digunakan</a:t>
                      </a:r>
                      <a:r>
                        <a:rPr lang="en-US" sz="1500" dirty="0" smtClean="0">
                          <a:effectLst/>
                          <a:latin typeface="Times New Roman"/>
                          <a:ea typeface="Times New Roman"/>
                        </a:rPr>
                        <a:t>.</a:t>
                      </a:r>
                      <a:endParaRPr lang="en-US" sz="1500" dirty="0">
                        <a:effectLst/>
                        <a:latin typeface="Times New Roman"/>
                        <a:ea typeface="Times New Roman"/>
                      </a:endParaRP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p>
                      <a:pPr marL="0" marR="4572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LPTA/DB/CERT.</a:t>
                      </a:r>
                    </a:p>
                    <a:p>
                      <a:pPr marL="0" marR="0" algn="just">
                        <a:spcBef>
                          <a:spcPts val="0"/>
                        </a:spcBef>
                        <a:spcAft>
                          <a:spcPts val="0"/>
                        </a:spcAft>
                      </a:pPr>
                      <a:r>
                        <a:rPr lang="en-US" sz="1500" dirty="0" err="1" smtClean="0">
                          <a:effectLst/>
                          <a:latin typeface="Times New Roman"/>
                          <a:ea typeface="Times New Roman"/>
                        </a:rPr>
                        <a:t>Lokasi</a:t>
                      </a:r>
                      <a:r>
                        <a:rPr lang="en-US" sz="1500" dirty="0" smtClean="0">
                          <a:effectLst/>
                          <a:latin typeface="Times New Roman"/>
                          <a:ea typeface="Times New Roman"/>
                        </a:rPr>
                        <a:t>: 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paras sinaran luar</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Pemonitoran</a:t>
                      </a:r>
                      <a:r>
                        <a:rPr lang="en-US" sz="1500" dirty="0">
                          <a:effectLst/>
                          <a:latin typeface="Times New Roman"/>
                          <a:ea typeface="Times New Roman"/>
                        </a:rPr>
                        <a:t> paras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i="1" dirty="0">
                          <a:effectLst/>
                          <a:latin typeface="Times New Roman"/>
                          <a:ea typeface="Times New Roman"/>
                        </a:rPr>
                        <a:t>external area monitoring</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di </a:t>
                      </a:r>
                      <a:r>
                        <a:rPr lang="en-US" sz="1500" dirty="0" err="1">
                          <a:effectLst/>
                          <a:latin typeface="Times New Roman"/>
                          <a:ea typeface="Times New Roman"/>
                        </a:rPr>
                        <a:t>kawasan</a:t>
                      </a:r>
                      <a:r>
                        <a:rPr lang="en-US" sz="1500" dirty="0">
                          <a:effectLst/>
                          <a:latin typeface="Times New Roman"/>
                          <a:ea typeface="Times New Roman"/>
                        </a:rPr>
                        <a:t> </a:t>
                      </a:r>
                      <a:r>
                        <a:rPr lang="en-US" sz="1500" dirty="0" err="1">
                          <a:effectLst/>
                          <a:latin typeface="Times New Roman"/>
                          <a:ea typeface="Times New Roman"/>
                        </a:rPr>
                        <a:t>seliaan</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kawasan</a:t>
                      </a:r>
                      <a:r>
                        <a:rPr lang="en-US" sz="1500" dirty="0">
                          <a:effectLst/>
                          <a:latin typeface="Times New Roman"/>
                          <a:ea typeface="Times New Roman"/>
                        </a:rPr>
                        <a:t> </a:t>
                      </a:r>
                      <a:r>
                        <a:rPr lang="en-US" sz="1500" dirty="0" err="1" smtClean="0">
                          <a:effectLst/>
                          <a:latin typeface="Times New Roman"/>
                          <a:ea typeface="Times New Roman"/>
                        </a:rPr>
                        <a:t>kawalan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Pemonitoran</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meliputi</a:t>
                      </a:r>
                      <a:r>
                        <a:rPr lang="en-US" sz="1500" dirty="0">
                          <a:effectLst/>
                          <a:latin typeface="Times New Roman"/>
                          <a:ea typeface="Times New Roman"/>
                        </a:rPr>
                        <a:t> </a:t>
                      </a:r>
                      <a:r>
                        <a:rPr lang="en-US" sz="1500" dirty="0" err="1">
                          <a:effectLst/>
                          <a:latin typeface="Times New Roman"/>
                          <a:ea typeface="Times New Roman"/>
                        </a:rPr>
                        <a:t>penilaian</a:t>
                      </a:r>
                      <a:r>
                        <a:rPr lang="en-US" sz="1500" dirty="0">
                          <a:effectLst/>
                          <a:latin typeface="Times New Roman"/>
                          <a:ea typeface="Times New Roman"/>
                        </a:rPr>
                        <a:t> </a:t>
                      </a:r>
                      <a:r>
                        <a:rPr lang="en-US" sz="1500" dirty="0" err="1">
                          <a:effectLst/>
                          <a:latin typeface="Times New Roman"/>
                          <a:ea typeface="Times New Roman"/>
                        </a:rPr>
                        <a:t>terhadap</a:t>
                      </a:r>
                      <a:r>
                        <a:rPr lang="en-US" sz="1500" dirty="0">
                          <a:effectLst/>
                          <a:latin typeface="Times New Roman"/>
                          <a:ea typeface="Times New Roman"/>
                        </a:rPr>
                        <a:t> paras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di </a:t>
                      </a:r>
                      <a:r>
                        <a:rPr lang="en-US" sz="1500" dirty="0" err="1">
                          <a:effectLst/>
                          <a:latin typeface="Times New Roman"/>
                          <a:ea typeface="Times New Roman"/>
                        </a:rPr>
                        <a:t>kawasan</a:t>
                      </a:r>
                      <a:r>
                        <a:rPr lang="en-US" sz="1500" dirty="0">
                          <a:effectLst/>
                          <a:latin typeface="Times New Roman"/>
                          <a:ea typeface="Times New Roman"/>
                        </a:rPr>
                        <a:t> </a:t>
                      </a:r>
                      <a:r>
                        <a:rPr lang="en-US" sz="1500" dirty="0" err="1">
                          <a:effectLst/>
                          <a:latin typeface="Times New Roman"/>
                          <a:ea typeface="Times New Roman"/>
                        </a:rPr>
                        <a:t>kerja</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paras </a:t>
                      </a:r>
                      <a:r>
                        <a:rPr lang="en-US" sz="1500" dirty="0" err="1">
                          <a:effectLst/>
                          <a:latin typeface="Times New Roman"/>
                          <a:ea typeface="Times New Roman"/>
                        </a:rPr>
                        <a:t>pencemaran</a:t>
                      </a:r>
                      <a:r>
                        <a:rPr lang="en-US" sz="1500" dirty="0">
                          <a:effectLst/>
                          <a:latin typeface="Times New Roman"/>
                          <a:ea typeface="Times New Roman"/>
                        </a:rPr>
                        <a:t> </a:t>
                      </a:r>
                      <a:r>
                        <a:rPr lang="en-US" sz="1500" dirty="0" err="1">
                          <a:effectLst/>
                          <a:latin typeface="Times New Roman"/>
                          <a:ea typeface="Times New Roman"/>
                        </a:rPr>
                        <a:t>radioaktif</a:t>
                      </a:r>
                      <a:r>
                        <a:rPr lang="en-US" sz="1500" dirty="0">
                          <a:effectLst/>
                          <a:latin typeface="Times New Roman"/>
                          <a:ea typeface="Times New Roman"/>
                        </a:rPr>
                        <a:t> di </a:t>
                      </a:r>
                      <a:r>
                        <a:rPr lang="en-US" sz="1500" dirty="0" err="1">
                          <a:effectLst/>
                          <a:latin typeface="Times New Roman"/>
                          <a:ea typeface="Times New Roman"/>
                        </a:rPr>
                        <a:t>tempat</a:t>
                      </a:r>
                      <a:r>
                        <a:rPr lang="en-US" sz="1500" dirty="0">
                          <a:effectLst/>
                          <a:latin typeface="Times New Roman"/>
                          <a:ea typeface="Times New Roman"/>
                        </a:rPr>
                        <a:t> </a:t>
                      </a:r>
                      <a:r>
                        <a:rPr lang="en-US" sz="1500" dirty="0" err="1">
                          <a:effectLst/>
                          <a:latin typeface="Times New Roman"/>
                          <a:ea typeface="Times New Roman"/>
                        </a:rPr>
                        <a:t>berkenaan</a:t>
                      </a:r>
                      <a:r>
                        <a:rPr lang="en-US" sz="1500" dirty="0">
                          <a:effectLst/>
                          <a:latin typeface="Times New Roman"/>
                          <a:ea typeface="Times New Roman"/>
                        </a:rPr>
                        <a:t>, </a:t>
                      </a:r>
                      <a:r>
                        <a:rPr lang="en-US" sz="1500" dirty="0" err="1">
                          <a:effectLst/>
                          <a:latin typeface="Times New Roman"/>
                          <a:ea typeface="Times New Roman"/>
                        </a:rPr>
                        <a:t>penilaian</a:t>
                      </a:r>
                      <a:r>
                        <a:rPr lang="en-US" sz="1500" dirty="0">
                          <a:effectLst/>
                          <a:latin typeface="Times New Roman"/>
                          <a:ea typeface="Times New Roman"/>
                        </a:rPr>
                        <a:t> </a:t>
                      </a:r>
                      <a:r>
                        <a:rPr lang="en-US" sz="1500" dirty="0" err="1">
                          <a:effectLst/>
                          <a:latin typeface="Times New Roman"/>
                          <a:ea typeface="Times New Roman"/>
                        </a:rPr>
                        <a:t>risiko</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yang </a:t>
                      </a:r>
                      <a:r>
                        <a:rPr lang="en-US" sz="1500" dirty="0" err="1">
                          <a:effectLst/>
                          <a:latin typeface="Times New Roman"/>
                          <a:ea typeface="Times New Roman"/>
                        </a:rPr>
                        <a:t>berkaitan</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t>
                      </a:r>
                      <a:r>
                        <a:rPr lang="en-US" sz="1500" dirty="0" err="1">
                          <a:effectLst/>
                          <a:latin typeface="Times New Roman"/>
                          <a:ea typeface="Times New Roman"/>
                        </a:rPr>
                        <a:t>keadaan</a:t>
                      </a:r>
                      <a:r>
                        <a:rPr lang="en-US" sz="1500" dirty="0">
                          <a:effectLst/>
                          <a:latin typeface="Times New Roman"/>
                          <a:ea typeface="Times New Roman"/>
                        </a:rPr>
                        <a:t> </a:t>
                      </a:r>
                      <a:r>
                        <a:rPr lang="en-US" sz="1500" dirty="0" err="1">
                          <a:effectLst/>
                          <a:latin typeface="Times New Roman"/>
                          <a:ea typeface="Times New Roman"/>
                        </a:rPr>
                        <a:t>kemalangan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smtClean="0">
                          <a:effectLst/>
                          <a:latin typeface="Times New Roman"/>
                          <a:ea typeface="Times New Roman"/>
                        </a:rPr>
                        <a:t>kecemasan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Pemonitoran</a:t>
                      </a:r>
                      <a:r>
                        <a:rPr lang="en-US" sz="1500" dirty="0" smtClean="0">
                          <a:effectLst/>
                          <a:latin typeface="Times New Roman"/>
                          <a:ea typeface="Times New Roman"/>
                        </a:rPr>
                        <a:t> </a:t>
                      </a:r>
                      <a:r>
                        <a:rPr lang="en-US" sz="1500" dirty="0" err="1">
                          <a:effectLst/>
                          <a:latin typeface="Times New Roman"/>
                          <a:ea typeface="Times New Roman"/>
                        </a:rPr>
                        <a:t>kawasan</a:t>
                      </a:r>
                      <a:r>
                        <a:rPr lang="en-US" sz="1500" dirty="0">
                          <a:effectLst/>
                          <a:latin typeface="Times New Roman"/>
                          <a:ea typeface="Times New Roman"/>
                        </a:rPr>
                        <a:t> </a:t>
                      </a:r>
                      <a:r>
                        <a:rPr lang="en-US" sz="1500" dirty="0" err="1">
                          <a:effectLst/>
                          <a:latin typeface="Times New Roman"/>
                          <a:ea typeface="Times New Roman"/>
                        </a:rPr>
                        <a:t>secara</a:t>
                      </a:r>
                      <a:r>
                        <a:rPr lang="en-US" sz="1500" dirty="0">
                          <a:effectLst/>
                          <a:latin typeface="Times New Roman"/>
                          <a:ea typeface="Times New Roman"/>
                        </a:rPr>
                        <a:t> </a:t>
                      </a:r>
                      <a:r>
                        <a:rPr lang="en-US" sz="1500" dirty="0" err="1">
                          <a:effectLst/>
                          <a:latin typeface="Times New Roman"/>
                          <a:ea typeface="Times New Roman"/>
                        </a:rPr>
                        <a:t>berkala</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a:t>
                      </a:r>
                      <a:r>
                        <a:rPr lang="en-US" sz="1500" dirty="0" err="1">
                          <a:effectLst/>
                          <a:latin typeface="Times New Roman"/>
                          <a:ea typeface="Times New Roman"/>
                        </a:rPr>
                        <a:t>menggunakan</a:t>
                      </a:r>
                      <a:r>
                        <a:rPr lang="en-US" sz="1500" dirty="0">
                          <a:effectLst/>
                          <a:latin typeface="Times New Roman"/>
                          <a:ea typeface="Times New Roman"/>
                        </a:rPr>
                        <a:t> </a:t>
                      </a:r>
                      <a:r>
                        <a:rPr lang="en-US" sz="1500" dirty="0" err="1">
                          <a:effectLst/>
                          <a:latin typeface="Times New Roman"/>
                          <a:ea typeface="Times New Roman"/>
                        </a:rPr>
                        <a:t>alat-alat</a:t>
                      </a:r>
                      <a:r>
                        <a:rPr lang="en-US" sz="1500" dirty="0">
                          <a:effectLst/>
                          <a:latin typeface="Times New Roman"/>
                          <a:ea typeface="Times New Roman"/>
                        </a:rPr>
                        <a:t> </a:t>
                      </a:r>
                      <a:r>
                        <a:rPr lang="en-US" sz="1500" dirty="0" err="1">
                          <a:effectLst/>
                          <a:latin typeface="Times New Roman"/>
                          <a:ea typeface="Times New Roman"/>
                        </a:rPr>
                        <a:t>pemonitoran</a:t>
                      </a:r>
                      <a:r>
                        <a:rPr lang="en-US" sz="1500" dirty="0">
                          <a:effectLst/>
                          <a:latin typeface="Times New Roman"/>
                          <a:ea typeface="Times New Roman"/>
                        </a:rPr>
                        <a:t> yang </a:t>
                      </a:r>
                      <a:r>
                        <a:rPr lang="en-US" sz="1500" dirty="0" err="1">
                          <a:effectLst/>
                          <a:latin typeface="Times New Roman"/>
                          <a:ea typeface="Times New Roman"/>
                        </a:rPr>
                        <a:t>diluluskan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a:effectLst/>
                          <a:latin typeface="Times New Roman"/>
                          <a:ea typeface="Times New Roman"/>
                        </a:rPr>
                        <a:t>paras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dikemukakan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a:effectLst/>
                          <a:latin typeface="Times New Roman"/>
                          <a:ea typeface="Times New Roman"/>
                        </a:rPr>
                        <a:t>setiap</a:t>
                      </a:r>
                      <a:r>
                        <a:rPr lang="en-US" sz="1500" dirty="0">
                          <a:effectLst/>
                          <a:latin typeface="Times New Roman"/>
                          <a:ea typeface="Times New Roman"/>
                        </a:rPr>
                        <a:t> </a:t>
                      </a:r>
                      <a:r>
                        <a:rPr lang="en-US" sz="1500" dirty="0" err="1" smtClean="0">
                          <a:effectLst/>
                          <a:latin typeface="Times New Roman"/>
                          <a:ea typeface="Times New Roman"/>
                        </a:rPr>
                        <a:t>bulan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smtClean="0">
                          <a:effectLst/>
                          <a:latin typeface="Times New Roman"/>
                          <a:ea typeface="Times New Roman"/>
                        </a:rPr>
                        <a:t>dijalankan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Butir-butir</a:t>
                      </a:r>
                      <a:r>
                        <a:rPr lang="en-US" sz="1500" dirty="0" smtClean="0">
                          <a:effectLst/>
                          <a:latin typeface="Times New Roman"/>
                          <a:ea typeface="Times New Roman"/>
                        </a:rPr>
                        <a:t> </a:t>
                      </a:r>
                      <a:r>
                        <a:rPr lang="en-US" sz="1500" dirty="0" err="1">
                          <a:effectLst/>
                          <a:latin typeface="Times New Roman"/>
                          <a:ea typeface="Times New Roman"/>
                        </a:rPr>
                        <a:t>berikut</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direkodkan</a:t>
                      </a:r>
                      <a:r>
                        <a:rPr lang="en-US" sz="1500" dirty="0">
                          <a:effectLst/>
                          <a:latin typeface="Times New Roman"/>
                          <a:ea typeface="Times New Roman"/>
                        </a:rPr>
                        <a:t>:</a:t>
                      </a:r>
                    </a:p>
                    <a:p>
                      <a:pPr marL="0" marR="45720" algn="just">
                        <a:spcBef>
                          <a:spcPts val="0"/>
                        </a:spcBef>
                        <a:spcAft>
                          <a:spcPts val="0"/>
                        </a:spcAft>
                      </a:pPr>
                      <a:r>
                        <a:rPr lang="en-US" sz="1500" dirty="0">
                          <a:effectLst/>
                          <a:latin typeface="Times New Roman"/>
                          <a:ea typeface="Times New Roman"/>
                        </a:rPr>
                        <a:t> </a:t>
                      </a:r>
                      <a:r>
                        <a:rPr lang="en-US" sz="1500" dirty="0" smtClean="0">
                          <a:effectLst/>
                          <a:latin typeface="Times New Roman"/>
                          <a:ea typeface="Times New Roman"/>
                        </a:rPr>
                        <a:t>      a. </a:t>
                      </a:r>
                      <a:r>
                        <a:rPr lang="en-US" sz="1500" dirty="0" err="1" smtClean="0">
                          <a:effectLst/>
                          <a:latin typeface="Times New Roman"/>
                          <a:ea typeface="Times New Roman"/>
                          <a:cs typeface="Times New Roman"/>
                        </a:rPr>
                        <a:t>Tarikh</a:t>
                      </a:r>
                      <a:r>
                        <a:rPr lang="en-US" sz="1500" dirty="0" smtClean="0">
                          <a:effectLst/>
                          <a:latin typeface="Times New Roman"/>
                          <a:ea typeface="Times New Roman"/>
                          <a:cs typeface="Times New Roman"/>
                        </a:rPr>
                        <a:t> </a:t>
                      </a:r>
                      <a:r>
                        <a:rPr lang="en-US" sz="1500" dirty="0" err="1">
                          <a:effectLst/>
                          <a:latin typeface="Times New Roman"/>
                          <a:ea typeface="Times New Roman"/>
                          <a:cs typeface="Times New Roman"/>
                        </a:rPr>
                        <a:t>dan</a:t>
                      </a:r>
                      <a:r>
                        <a:rPr lang="en-US" sz="1500" dirty="0">
                          <a:effectLst/>
                          <a:latin typeface="Times New Roman"/>
                          <a:ea typeface="Times New Roman"/>
                          <a:cs typeface="Times New Roman"/>
                        </a:rPr>
                        <a:t> masa </a:t>
                      </a:r>
                      <a:r>
                        <a:rPr lang="en-US" sz="1500" dirty="0" err="1">
                          <a:effectLst/>
                          <a:latin typeface="Times New Roman"/>
                          <a:ea typeface="Times New Roman"/>
                          <a:cs typeface="Times New Roman"/>
                        </a:rPr>
                        <a:t>pengukuran</a:t>
                      </a:r>
                      <a:endParaRPr lang="en-US" sz="1500" dirty="0">
                        <a:effectLst/>
                        <a:latin typeface="Times New Roman"/>
                        <a:ea typeface="Times New Roman"/>
                        <a:cs typeface="Times New Roman"/>
                      </a:endParaRPr>
                    </a:p>
                    <a:p>
                      <a:pPr marL="0" marR="45720" lvl="0" indent="0" algn="just">
                        <a:spcBef>
                          <a:spcPts val="0"/>
                        </a:spcBef>
                        <a:spcAft>
                          <a:spcPts val="0"/>
                        </a:spcAft>
                        <a:buFont typeface="+mj-lt"/>
                        <a:buNone/>
                      </a:pPr>
                      <a:r>
                        <a:rPr lang="en-US" sz="1500" dirty="0" smtClean="0">
                          <a:effectLst/>
                          <a:latin typeface="Times New Roman"/>
                          <a:ea typeface="Times New Roman"/>
                          <a:cs typeface="Times New Roman"/>
                        </a:rPr>
                        <a:t>       b. </a:t>
                      </a:r>
                      <a:r>
                        <a:rPr lang="en-US" sz="1500" dirty="0" err="1" smtClean="0">
                          <a:effectLst/>
                          <a:latin typeface="Times New Roman"/>
                          <a:ea typeface="Times New Roman"/>
                          <a:cs typeface="Times New Roman"/>
                        </a:rPr>
                        <a:t>Lakaran</a:t>
                      </a:r>
                      <a:r>
                        <a:rPr lang="en-US" sz="1500" dirty="0" smtClean="0">
                          <a:effectLst/>
                          <a:latin typeface="Times New Roman"/>
                          <a:ea typeface="Times New Roman"/>
                          <a:cs typeface="Times New Roman"/>
                        </a:rPr>
                        <a:t> </a:t>
                      </a:r>
                      <a:r>
                        <a:rPr lang="en-US" sz="1500" dirty="0" err="1">
                          <a:effectLst/>
                          <a:latin typeface="Times New Roman"/>
                          <a:ea typeface="Times New Roman"/>
                          <a:cs typeface="Times New Roman"/>
                        </a:rPr>
                        <a:t>kawasan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kerja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iaitu</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kawasan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kawalan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seliaan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bersih</a:t>
                      </a:r>
                      <a:endParaRPr lang="en-US" sz="1500" dirty="0">
                        <a:effectLst/>
                        <a:latin typeface="Times New Roman"/>
                        <a:ea typeface="Times New Roman"/>
                        <a:cs typeface="Times New Roman"/>
                      </a:endParaRPr>
                    </a:p>
                    <a:p>
                      <a:pPr marL="342900" marR="45720" lvl="0" indent="-342900" algn="just">
                        <a:spcBef>
                          <a:spcPts val="0"/>
                        </a:spcBef>
                        <a:spcAft>
                          <a:spcPts val="0"/>
                        </a:spcAft>
                        <a:buFont typeface="+mj-lt"/>
                        <a:buAutoNum type="alphaLcPeriod"/>
                      </a:pPr>
                      <a:r>
                        <a:rPr lang="en-US" sz="1500" dirty="0" err="1">
                          <a:effectLst/>
                          <a:latin typeface="Times New Roman"/>
                          <a:ea typeface="Times New Roman"/>
                          <a:cs typeface="Times New Roman"/>
                        </a:rPr>
                        <a:t>Lokasi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kerja</a:t>
                      </a:r>
                      <a:endParaRPr lang="en-US" sz="1500" dirty="0">
                        <a:effectLst/>
                        <a:latin typeface="Times New Roman"/>
                        <a:ea typeface="Times New Roman"/>
                        <a:cs typeface="Times New Roman"/>
                      </a:endParaRPr>
                    </a:p>
                    <a:p>
                      <a:pPr marL="342900" marR="45720" lvl="0" indent="-342900" algn="just">
                        <a:spcBef>
                          <a:spcPts val="0"/>
                        </a:spcBef>
                        <a:spcAft>
                          <a:spcPts val="0"/>
                        </a:spcAft>
                        <a:buFont typeface="+mj-lt"/>
                        <a:buAutoNum type="alphaLcPeriod"/>
                      </a:pPr>
                      <a:r>
                        <a:rPr lang="en-US" sz="1500" dirty="0" err="1">
                          <a:effectLst/>
                          <a:latin typeface="Times New Roman"/>
                          <a:ea typeface="Times New Roman"/>
                          <a:cs typeface="Times New Roman"/>
                        </a:rPr>
                        <a:t>Jenis</a:t>
                      </a:r>
                      <a:r>
                        <a:rPr lang="en-US" sz="1500" dirty="0">
                          <a:effectLst/>
                          <a:latin typeface="Times New Roman"/>
                          <a:ea typeface="Times New Roman"/>
                          <a:cs typeface="Times New Roman"/>
                        </a:rPr>
                        <a:t>, model </a:t>
                      </a:r>
                      <a:r>
                        <a:rPr lang="en-US" sz="1500" dirty="0" err="1">
                          <a:effectLst/>
                          <a:latin typeface="Times New Roman"/>
                          <a:ea typeface="Times New Roman"/>
                          <a:cs typeface="Times New Roman"/>
                        </a:rPr>
                        <a:t>dan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tarikh</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tentukuran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alat</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pengesan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sinaran</a:t>
                      </a:r>
                      <a:endParaRPr lang="en-US" sz="1500" dirty="0">
                        <a:effectLst/>
                        <a:latin typeface="Times New Roman"/>
                        <a:ea typeface="Times New Roman"/>
                        <a:cs typeface="Times New Roman"/>
                      </a:endParaRPr>
                    </a:p>
                    <a:p>
                      <a:pPr marL="342900" marR="45720" lvl="0" indent="-342900" algn="just">
                        <a:spcBef>
                          <a:spcPts val="0"/>
                        </a:spcBef>
                        <a:spcAft>
                          <a:spcPts val="0"/>
                        </a:spcAft>
                        <a:buFont typeface="+mj-lt"/>
                        <a:buAutoNum type="alphaLcPeriod"/>
                      </a:pPr>
                      <a:r>
                        <a:rPr lang="en-US" sz="1500" dirty="0" err="1">
                          <a:effectLst/>
                          <a:latin typeface="Times New Roman"/>
                          <a:ea typeface="Times New Roman"/>
                          <a:cs typeface="Times New Roman"/>
                        </a:rPr>
                        <a:t>Lokasi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papan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tanda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atau</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lampu</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amaran</a:t>
                      </a:r>
                      <a:endParaRPr lang="en-US" sz="1500" dirty="0">
                        <a:effectLst/>
                        <a:latin typeface="Times New Roman"/>
                        <a:ea typeface="Times New Roman"/>
                        <a:cs typeface="Times New Roman"/>
                      </a:endParaRPr>
                    </a:p>
                    <a:p>
                      <a:pPr marL="342900" marR="45720" lvl="0" indent="-342900" algn="just">
                        <a:spcBef>
                          <a:spcPts val="0"/>
                        </a:spcBef>
                        <a:spcAft>
                          <a:spcPts val="0"/>
                        </a:spcAft>
                        <a:buFont typeface="+mj-lt"/>
                        <a:buAutoNum type="alphaLcPeriod"/>
                      </a:pPr>
                      <a:r>
                        <a:rPr lang="en-US" sz="1500" dirty="0" err="1">
                          <a:effectLst/>
                          <a:latin typeface="Times New Roman"/>
                          <a:ea typeface="Times New Roman"/>
                          <a:cs typeface="Times New Roman"/>
                        </a:rPr>
                        <a:t>Bacaan</a:t>
                      </a:r>
                      <a:r>
                        <a:rPr lang="en-US" sz="1500" dirty="0">
                          <a:effectLst/>
                          <a:latin typeface="Times New Roman"/>
                          <a:ea typeface="Times New Roman"/>
                          <a:cs typeface="Times New Roman"/>
                        </a:rPr>
                        <a:t> paras </a:t>
                      </a:r>
                      <a:r>
                        <a:rPr lang="en-US" sz="1500" dirty="0" err="1">
                          <a:effectLst/>
                          <a:latin typeface="Times New Roman"/>
                          <a:ea typeface="Times New Roman"/>
                          <a:cs typeface="Times New Roman"/>
                        </a:rPr>
                        <a:t>sinaran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semasa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dedahan</a:t>
                      </a:r>
                      <a:endParaRPr lang="en-US" sz="1500" dirty="0">
                        <a:effectLst/>
                        <a:latin typeface="Times New Roman"/>
                        <a:ea typeface="Times New Roman"/>
                        <a:cs typeface="Times New Roman"/>
                      </a:endParaRPr>
                    </a:p>
                    <a:p>
                      <a:pPr marL="342900" marR="45720" lvl="0" indent="-342900" algn="just">
                        <a:spcBef>
                          <a:spcPts val="0"/>
                        </a:spcBef>
                        <a:spcAft>
                          <a:spcPts val="0"/>
                        </a:spcAft>
                        <a:buFont typeface="+mj-lt"/>
                        <a:buAutoNum type="alphaLcPeriod"/>
                      </a:pPr>
                      <a:r>
                        <a:rPr lang="en-US" sz="1500" dirty="0" err="1">
                          <a:effectLst/>
                          <a:latin typeface="Times New Roman"/>
                          <a:ea typeface="Times New Roman"/>
                          <a:cs typeface="Times New Roman"/>
                        </a:rPr>
                        <a:t>Laporan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secara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keseluruhan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mengenai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operasi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tersebut</a:t>
                      </a:r>
                      <a:endParaRPr lang="en-US" sz="1500" dirty="0">
                        <a:effectLst/>
                        <a:latin typeface="Times New Roman"/>
                        <a:ea typeface="Times New Roman"/>
                        <a:cs typeface="Times New Roman"/>
                      </a:endParaRPr>
                    </a:p>
                    <a:p>
                      <a:pPr marL="0" marR="4572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LPTA/DB/AREA</a:t>
                      </a:r>
                    </a:p>
                    <a:p>
                      <a:pPr marL="0" marR="0" algn="just">
                        <a:spcBef>
                          <a:spcPts val="0"/>
                        </a:spcBef>
                        <a:spcAft>
                          <a:spcPts val="0"/>
                        </a:spcAft>
                      </a:pPr>
                      <a:r>
                        <a:rPr lang="en-US" sz="1500" dirty="0" err="1" smtClean="0">
                          <a:effectLst/>
                          <a:latin typeface="Times New Roman"/>
                          <a:ea typeface="Times New Roman"/>
                        </a:rPr>
                        <a:t>Lokasi</a:t>
                      </a:r>
                      <a:r>
                        <a:rPr lang="en-US" sz="1500" dirty="0" smtClean="0">
                          <a:effectLst/>
                          <a:latin typeface="Times New Roman"/>
                          <a:ea typeface="Times New Roman"/>
                        </a:rPr>
                        <a:t>: 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extBox 5"/>
          <p:cNvSpPr txBox="1"/>
          <p:nvPr/>
        </p:nvSpPr>
        <p:spPr>
          <a:xfrm>
            <a:off x="121249" y="1218"/>
            <a:ext cx="10005390" cy="8309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square" rtlCol="0">
            <a:spAutoFit/>
          </a:bodyPr>
          <a:lstStyle/>
          <a:p>
            <a:r>
              <a:rPr lang="en-US" sz="2400" b="1" dirty="0" err="1" smtClean="0"/>
              <a:t>Bahagian</a:t>
            </a:r>
            <a:r>
              <a:rPr lang="en-US" sz="2400" b="1" dirty="0" smtClean="0"/>
              <a:t> 5 : </a:t>
            </a:r>
            <a:r>
              <a:rPr lang="en-US" sz="2400" b="1" dirty="0" err="1" smtClean="0"/>
              <a:t>Prosedur</a:t>
            </a:r>
            <a:r>
              <a:rPr lang="en-US" sz="2400" b="1" dirty="0" smtClean="0"/>
              <a:t> </a:t>
            </a:r>
            <a:r>
              <a:rPr lang="en-US" sz="2400" b="1" dirty="0" err="1" smtClean="0"/>
              <a:t>Pengawasan</a:t>
            </a:r>
            <a:r>
              <a:rPr lang="en-US" sz="2400" b="1" dirty="0" smtClean="0"/>
              <a:t>, </a:t>
            </a:r>
            <a:r>
              <a:rPr lang="en-US" sz="2400" b="1" dirty="0" err="1" smtClean="0"/>
              <a:t>Kendalian</a:t>
            </a:r>
            <a:r>
              <a:rPr lang="en-US" sz="2400" b="1" dirty="0" smtClean="0"/>
              <a:t> Dan </a:t>
            </a:r>
            <a:r>
              <a:rPr lang="en-US" sz="2400" b="1" dirty="0" err="1" smtClean="0"/>
              <a:t>Penyimpanan</a:t>
            </a:r>
            <a:r>
              <a:rPr lang="en-US" sz="2400" b="1" dirty="0" smtClean="0"/>
              <a:t> </a:t>
            </a:r>
          </a:p>
          <a:p>
            <a:r>
              <a:rPr lang="en-US" sz="2400" b="1" dirty="0"/>
              <a:t> </a:t>
            </a:r>
            <a:r>
              <a:rPr lang="en-US" sz="2400" b="1" dirty="0" smtClean="0"/>
              <a:t>                      </a:t>
            </a:r>
            <a:r>
              <a:rPr lang="en-US" sz="2400" b="1" dirty="0" err="1" smtClean="0"/>
              <a:t>Rekod</a:t>
            </a:r>
            <a:r>
              <a:rPr lang="en-US" sz="2400" b="1" dirty="0" smtClean="0"/>
              <a:t> Yang </a:t>
            </a:r>
            <a:r>
              <a:rPr lang="en-US" sz="2400" b="1" dirty="0" err="1" smtClean="0"/>
              <a:t>Berkaitan</a:t>
            </a:r>
            <a:endParaRPr lang="en-US" sz="2400" dirty="0"/>
          </a:p>
        </p:txBody>
      </p:sp>
    </p:spTree>
    <p:extLst>
      <p:ext uri="{BB962C8B-B14F-4D97-AF65-F5344CB8AC3E}">
        <p14:creationId xmlns:p14="http://schemas.microsoft.com/office/powerpoint/2010/main" val="38535419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28</a:t>
            </a:fld>
            <a:endParaRPr lang="en-MY"/>
          </a:p>
        </p:txBody>
      </p:sp>
      <p:graphicFrame>
        <p:nvGraphicFramePr>
          <p:cNvPr id="5" name="Table 4"/>
          <p:cNvGraphicFramePr>
            <a:graphicFrameLocks noGrp="1"/>
          </p:cNvGraphicFramePr>
          <p:nvPr>
            <p:extLst>
              <p:ext uri="{D42A27DB-BD31-4B8C-83A1-F6EECF244321}">
                <p14:modId xmlns:p14="http://schemas.microsoft.com/office/powerpoint/2010/main" val="1849984705"/>
              </p:ext>
            </p:extLst>
          </p:nvPr>
        </p:nvGraphicFramePr>
        <p:xfrm>
          <a:off x="259307" y="886508"/>
          <a:ext cx="11614245" cy="4800600"/>
        </p:xfrm>
        <a:graphic>
          <a:graphicData uri="http://schemas.openxmlformats.org/drawingml/2006/table">
            <a:tbl>
              <a:tblPr firstRow="1" firstCol="1" lastRow="1" lastCol="1" bandRow="1" bandCol="1"/>
              <a:tblGrid>
                <a:gridCol w="573771"/>
                <a:gridCol w="1761221"/>
                <a:gridCol w="6735545"/>
                <a:gridCol w="2543708"/>
              </a:tblGrid>
              <a:tr h="221937">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JENIS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PENGAWASAN, KENDALIAN DAN PENYIMPANAN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RUJUKAN</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1259602">
                <a:tc>
                  <a:txBody>
                    <a:bodyPr/>
                    <a:lstStyle/>
                    <a:p>
                      <a:pPr marL="0" marR="0" algn="ctr">
                        <a:spcBef>
                          <a:spcPts val="0"/>
                        </a:spcBef>
                        <a:spcAft>
                          <a:spcPts val="0"/>
                        </a:spcAft>
                      </a:pPr>
                      <a:r>
                        <a:rPr lang="en-US" sz="1500" dirty="0">
                          <a:effectLst/>
                          <a:latin typeface="Times New Roman"/>
                          <a:ea typeface="Times New Roman"/>
                        </a:rPr>
                        <a:t> </a:t>
                      </a:r>
                    </a:p>
                    <a:p>
                      <a:pPr marL="0" marR="0" algn="ctr">
                        <a:spcBef>
                          <a:spcPts val="0"/>
                        </a:spcBef>
                        <a:spcAft>
                          <a:spcPts val="0"/>
                        </a:spcAft>
                      </a:pPr>
                      <a:r>
                        <a:rPr lang="en-US" sz="1500" dirty="0">
                          <a:effectLst/>
                          <a:latin typeface="Times New Roman"/>
                          <a:ea typeface="Times New Roman"/>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paras sinaran luar</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Pemonitoran</a:t>
                      </a:r>
                      <a:r>
                        <a:rPr lang="en-US" sz="1500" dirty="0">
                          <a:effectLst/>
                          <a:latin typeface="Times New Roman"/>
                          <a:ea typeface="Times New Roman"/>
                        </a:rPr>
                        <a:t> paras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i="1" dirty="0">
                          <a:effectLst/>
                          <a:latin typeface="Times New Roman"/>
                          <a:ea typeface="Times New Roman"/>
                        </a:rPr>
                        <a:t>external area monitoring</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di </a:t>
                      </a:r>
                      <a:r>
                        <a:rPr lang="en-US" sz="1500" dirty="0" err="1">
                          <a:effectLst/>
                          <a:latin typeface="Times New Roman"/>
                          <a:ea typeface="Times New Roman"/>
                        </a:rPr>
                        <a:t>kawasan</a:t>
                      </a:r>
                      <a:r>
                        <a:rPr lang="en-US" sz="1500" dirty="0">
                          <a:effectLst/>
                          <a:latin typeface="Times New Roman"/>
                          <a:ea typeface="Times New Roman"/>
                        </a:rPr>
                        <a:t> </a:t>
                      </a:r>
                      <a:r>
                        <a:rPr lang="en-US" sz="1500" dirty="0" err="1">
                          <a:effectLst/>
                          <a:latin typeface="Times New Roman"/>
                          <a:ea typeface="Times New Roman"/>
                        </a:rPr>
                        <a:t>seliaan</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kawasan</a:t>
                      </a:r>
                      <a:r>
                        <a:rPr lang="en-US" sz="1500" dirty="0">
                          <a:effectLst/>
                          <a:latin typeface="Times New Roman"/>
                          <a:ea typeface="Times New Roman"/>
                        </a:rPr>
                        <a:t> </a:t>
                      </a:r>
                      <a:r>
                        <a:rPr lang="en-US" sz="1500" dirty="0" err="1" smtClean="0">
                          <a:effectLst/>
                          <a:latin typeface="Times New Roman"/>
                          <a:ea typeface="Times New Roman"/>
                        </a:rPr>
                        <a:t>kawalan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Pemonitoran</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meliputi</a:t>
                      </a:r>
                      <a:r>
                        <a:rPr lang="en-US" sz="1500" dirty="0">
                          <a:effectLst/>
                          <a:latin typeface="Times New Roman"/>
                          <a:ea typeface="Times New Roman"/>
                        </a:rPr>
                        <a:t> </a:t>
                      </a:r>
                      <a:r>
                        <a:rPr lang="en-US" sz="1500" dirty="0" err="1">
                          <a:effectLst/>
                          <a:latin typeface="Times New Roman"/>
                          <a:ea typeface="Times New Roman"/>
                        </a:rPr>
                        <a:t>penilaian</a:t>
                      </a:r>
                      <a:r>
                        <a:rPr lang="en-US" sz="1500" dirty="0">
                          <a:effectLst/>
                          <a:latin typeface="Times New Roman"/>
                          <a:ea typeface="Times New Roman"/>
                        </a:rPr>
                        <a:t> </a:t>
                      </a:r>
                      <a:r>
                        <a:rPr lang="en-US" sz="1500" dirty="0" err="1">
                          <a:effectLst/>
                          <a:latin typeface="Times New Roman"/>
                          <a:ea typeface="Times New Roman"/>
                        </a:rPr>
                        <a:t>terhadap</a:t>
                      </a:r>
                      <a:r>
                        <a:rPr lang="en-US" sz="1500" dirty="0">
                          <a:effectLst/>
                          <a:latin typeface="Times New Roman"/>
                          <a:ea typeface="Times New Roman"/>
                        </a:rPr>
                        <a:t> paras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di </a:t>
                      </a:r>
                      <a:r>
                        <a:rPr lang="en-US" sz="1500" dirty="0" err="1">
                          <a:effectLst/>
                          <a:latin typeface="Times New Roman"/>
                          <a:ea typeface="Times New Roman"/>
                        </a:rPr>
                        <a:t>kawasan</a:t>
                      </a:r>
                      <a:r>
                        <a:rPr lang="en-US" sz="1500" dirty="0">
                          <a:effectLst/>
                          <a:latin typeface="Times New Roman"/>
                          <a:ea typeface="Times New Roman"/>
                        </a:rPr>
                        <a:t> </a:t>
                      </a:r>
                      <a:r>
                        <a:rPr lang="en-US" sz="1500" dirty="0" err="1">
                          <a:effectLst/>
                          <a:latin typeface="Times New Roman"/>
                          <a:ea typeface="Times New Roman"/>
                        </a:rPr>
                        <a:t>kerja</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paras </a:t>
                      </a:r>
                      <a:r>
                        <a:rPr lang="en-US" sz="1500" dirty="0" err="1">
                          <a:effectLst/>
                          <a:latin typeface="Times New Roman"/>
                          <a:ea typeface="Times New Roman"/>
                        </a:rPr>
                        <a:t>pencemaran</a:t>
                      </a:r>
                      <a:r>
                        <a:rPr lang="en-US" sz="1500" dirty="0">
                          <a:effectLst/>
                          <a:latin typeface="Times New Roman"/>
                          <a:ea typeface="Times New Roman"/>
                        </a:rPr>
                        <a:t> </a:t>
                      </a:r>
                      <a:r>
                        <a:rPr lang="en-US" sz="1500" dirty="0" err="1">
                          <a:effectLst/>
                          <a:latin typeface="Times New Roman"/>
                          <a:ea typeface="Times New Roman"/>
                        </a:rPr>
                        <a:t>radioaktif</a:t>
                      </a:r>
                      <a:r>
                        <a:rPr lang="en-US" sz="1500" dirty="0">
                          <a:effectLst/>
                          <a:latin typeface="Times New Roman"/>
                          <a:ea typeface="Times New Roman"/>
                        </a:rPr>
                        <a:t> di </a:t>
                      </a:r>
                      <a:r>
                        <a:rPr lang="en-US" sz="1500" dirty="0" err="1">
                          <a:effectLst/>
                          <a:latin typeface="Times New Roman"/>
                          <a:ea typeface="Times New Roman"/>
                        </a:rPr>
                        <a:t>tempat</a:t>
                      </a:r>
                      <a:r>
                        <a:rPr lang="en-US" sz="1500" dirty="0">
                          <a:effectLst/>
                          <a:latin typeface="Times New Roman"/>
                          <a:ea typeface="Times New Roman"/>
                        </a:rPr>
                        <a:t> </a:t>
                      </a:r>
                      <a:r>
                        <a:rPr lang="en-US" sz="1500" dirty="0" err="1">
                          <a:effectLst/>
                          <a:latin typeface="Times New Roman"/>
                          <a:ea typeface="Times New Roman"/>
                        </a:rPr>
                        <a:t>berkenaan</a:t>
                      </a:r>
                      <a:r>
                        <a:rPr lang="en-US" sz="1500" dirty="0">
                          <a:effectLst/>
                          <a:latin typeface="Times New Roman"/>
                          <a:ea typeface="Times New Roman"/>
                        </a:rPr>
                        <a:t>, </a:t>
                      </a:r>
                      <a:r>
                        <a:rPr lang="en-US" sz="1500" dirty="0" err="1">
                          <a:effectLst/>
                          <a:latin typeface="Times New Roman"/>
                          <a:ea typeface="Times New Roman"/>
                        </a:rPr>
                        <a:t>penilaian</a:t>
                      </a:r>
                      <a:r>
                        <a:rPr lang="en-US" sz="1500" dirty="0">
                          <a:effectLst/>
                          <a:latin typeface="Times New Roman"/>
                          <a:ea typeface="Times New Roman"/>
                        </a:rPr>
                        <a:t> </a:t>
                      </a:r>
                      <a:r>
                        <a:rPr lang="en-US" sz="1500" dirty="0" err="1">
                          <a:effectLst/>
                          <a:latin typeface="Times New Roman"/>
                          <a:ea typeface="Times New Roman"/>
                        </a:rPr>
                        <a:t>risiko</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yang </a:t>
                      </a:r>
                      <a:r>
                        <a:rPr lang="en-US" sz="1500" dirty="0" err="1">
                          <a:effectLst/>
                          <a:latin typeface="Times New Roman"/>
                          <a:ea typeface="Times New Roman"/>
                        </a:rPr>
                        <a:t>berkaitan</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t>
                      </a:r>
                      <a:r>
                        <a:rPr lang="en-US" sz="1500" dirty="0" err="1">
                          <a:effectLst/>
                          <a:latin typeface="Times New Roman"/>
                          <a:ea typeface="Times New Roman"/>
                        </a:rPr>
                        <a:t>keadaan</a:t>
                      </a:r>
                      <a:r>
                        <a:rPr lang="en-US" sz="1500" dirty="0">
                          <a:effectLst/>
                          <a:latin typeface="Times New Roman"/>
                          <a:ea typeface="Times New Roman"/>
                        </a:rPr>
                        <a:t> </a:t>
                      </a:r>
                      <a:r>
                        <a:rPr lang="en-US" sz="1500" dirty="0" err="1">
                          <a:effectLst/>
                          <a:latin typeface="Times New Roman"/>
                          <a:ea typeface="Times New Roman"/>
                        </a:rPr>
                        <a:t>kemalangan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smtClean="0">
                          <a:effectLst/>
                          <a:latin typeface="Times New Roman"/>
                          <a:ea typeface="Times New Roman"/>
                        </a:rPr>
                        <a:t>kecemasan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Pemonitoran</a:t>
                      </a:r>
                      <a:r>
                        <a:rPr lang="en-US" sz="1500" dirty="0" smtClean="0">
                          <a:effectLst/>
                          <a:latin typeface="Times New Roman"/>
                          <a:ea typeface="Times New Roman"/>
                        </a:rPr>
                        <a:t> </a:t>
                      </a:r>
                      <a:r>
                        <a:rPr lang="en-US" sz="1500" dirty="0" err="1">
                          <a:effectLst/>
                          <a:latin typeface="Times New Roman"/>
                          <a:ea typeface="Times New Roman"/>
                        </a:rPr>
                        <a:t>kawasan</a:t>
                      </a:r>
                      <a:r>
                        <a:rPr lang="en-US" sz="1500" dirty="0">
                          <a:effectLst/>
                          <a:latin typeface="Times New Roman"/>
                          <a:ea typeface="Times New Roman"/>
                        </a:rPr>
                        <a:t> </a:t>
                      </a:r>
                      <a:r>
                        <a:rPr lang="en-US" sz="1500" dirty="0" err="1">
                          <a:effectLst/>
                          <a:latin typeface="Times New Roman"/>
                          <a:ea typeface="Times New Roman"/>
                        </a:rPr>
                        <a:t>secara</a:t>
                      </a:r>
                      <a:r>
                        <a:rPr lang="en-US" sz="1500" dirty="0">
                          <a:effectLst/>
                          <a:latin typeface="Times New Roman"/>
                          <a:ea typeface="Times New Roman"/>
                        </a:rPr>
                        <a:t> </a:t>
                      </a:r>
                      <a:r>
                        <a:rPr lang="en-US" sz="1500" dirty="0" err="1">
                          <a:effectLst/>
                          <a:latin typeface="Times New Roman"/>
                          <a:ea typeface="Times New Roman"/>
                        </a:rPr>
                        <a:t>berkala</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a:t>
                      </a:r>
                      <a:r>
                        <a:rPr lang="en-US" sz="1500" dirty="0" err="1">
                          <a:effectLst/>
                          <a:latin typeface="Times New Roman"/>
                          <a:ea typeface="Times New Roman"/>
                        </a:rPr>
                        <a:t>menggunakan</a:t>
                      </a:r>
                      <a:r>
                        <a:rPr lang="en-US" sz="1500" dirty="0">
                          <a:effectLst/>
                          <a:latin typeface="Times New Roman"/>
                          <a:ea typeface="Times New Roman"/>
                        </a:rPr>
                        <a:t> </a:t>
                      </a:r>
                      <a:r>
                        <a:rPr lang="en-US" sz="1500" dirty="0" err="1">
                          <a:effectLst/>
                          <a:latin typeface="Times New Roman"/>
                          <a:ea typeface="Times New Roman"/>
                        </a:rPr>
                        <a:t>alat-alat</a:t>
                      </a:r>
                      <a:r>
                        <a:rPr lang="en-US" sz="1500" dirty="0">
                          <a:effectLst/>
                          <a:latin typeface="Times New Roman"/>
                          <a:ea typeface="Times New Roman"/>
                        </a:rPr>
                        <a:t> </a:t>
                      </a:r>
                      <a:r>
                        <a:rPr lang="en-US" sz="1500" dirty="0" err="1">
                          <a:effectLst/>
                          <a:latin typeface="Times New Roman"/>
                          <a:ea typeface="Times New Roman"/>
                        </a:rPr>
                        <a:t>pemonitoran</a:t>
                      </a:r>
                      <a:r>
                        <a:rPr lang="en-US" sz="1500" dirty="0">
                          <a:effectLst/>
                          <a:latin typeface="Times New Roman"/>
                          <a:ea typeface="Times New Roman"/>
                        </a:rPr>
                        <a:t> yang </a:t>
                      </a:r>
                      <a:r>
                        <a:rPr lang="en-US" sz="1500" dirty="0" err="1">
                          <a:effectLst/>
                          <a:latin typeface="Times New Roman"/>
                          <a:ea typeface="Times New Roman"/>
                        </a:rPr>
                        <a:t>diluluskan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a:effectLst/>
                          <a:latin typeface="Times New Roman"/>
                          <a:ea typeface="Times New Roman"/>
                        </a:rPr>
                        <a:t>paras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dikemukakan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a:effectLst/>
                          <a:latin typeface="Times New Roman"/>
                          <a:ea typeface="Times New Roman"/>
                        </a:rPr>
                        <a:t>setiap</a:t>
                      </a:r>
                      <a:r>
                        <a:rPr lang="en-US" sz="1500" dirty="0">
                          <a:effectLst/>
                          <a:latin typeface="Times New Roman"/>
                          <a:ea typeface="Times New Roman"/>
                        </a:rPr>
                        <a:t> </a:t>
                      </a:r>
                      <a:r>
                        <a:rPr lang="en-US" sz="1500" dirty="0" err="1" smtClean="0">
                          <a:effectLst/>
                          <a:latin typeface="Times New Roman"/>
                          <a:ea typeface="Times New Roman"/>
                        </a:rPr>
                        <a:t>bulan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smtClean="0">
                          <a:effectLst/>
                          <a:latin typeface="Times New Roman"/>
                          <a:ea typeface="Times New Roman"/>
                        </a:rPr>
                        <a:t>dijalankan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Butir-butir</a:t>
                      </a:r>
                      <a:r>
                        <a:rPr lang="en-US" sz="1500" dirty="0" smtClean="0">
                          <a:effectLst/>
                          <a:latin typeface="Times New Roman"/>
                          <a:ea typeface="Times New Roman"/>
                        </a:rPr>
                        <a:t> </a:t>
                      </a:r>
                      <a:r>
                        <a:rPr lang="en-US" sz="1500" dirty="0" err="1">
                          <a:effectLst/>
                          <a:latin typeface="Times New Roman"/>
                          <a:ea typeface="Times New Roman"/>
                        </a:rPr>
                        <a:t>berikut</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direkodkan</a:t>
                      </a:r>
                      <a:r>
                        <a:rPr lang="en-US" sz="1500" dirty="0">
                          <a:effectLst/>
                          <a:latin typeface="Times New Roman"/>
                          <a:ea typeface="Times New Roman"/>
                        </a:rPr>
                        <a:t>:</a:t>
                      </a:r>
                    </a:p>
                    <a:p>
                      <a:pPr marL="0" marR="45720" algn="just">
                        <a:spcBef>
                          <a:spcPts val="0"/>
                        </a:spcBef>
                        <a:spcAft>
                          <a:spcPts val="0"/>
                        </a:spcAft>
                      </a:pPr>
                      <a:r>
                        <a:rPr lang="en-US" sz="1500" dirty="0">
                          <a:effectLst/>
                          <a:latin typeface="Times New Roman"/>
                          <a:ea typeface="Times New Roman"/>
                        </a:rPr>
                        <a:t> </a:t>
                      </a:r>
                      <a:r>
                        <a:rPr lang="en-US" sz="1500" dirty="0" smtClean="0">
                          <a:effectLst/>
                          <a:latin typeface="Times New Roman"/>
                          <a:ea typeface="Times New Roman"/>
                        </a:rPr>
                        <a:t>      a.  </a:t>
                      </a:r>
                      <a:r>
                        <a:rPr lang="en-US" sz="1500" dirty="0" err="1" smtClean="0">
                          <a:effectLst/>
                          <a:latin typeface="Times New Roman"/>
                          <a:ea typeface="Times New Roman"/>
                          <a:cs typeface="Times New Roman"/>
                        </a:rPr>
                        <a:t>Tarikh</a:t>
                      </a:r>
                      <a:r>
                        <a:rPr lang="en-US" sz="1500" dirty="0" smtClean="0">
                          <a:effectLst/>
                          <a:latin typeface="Times New Roman"/>
                          <a:ea typeface="Times New Roman"/>
                          <a:cs typeface="Times New Roman"/>
                        </a:rPr>
                        <a:t> </a:t>
                      </a:r>
                      <a:r>
                        <a:rPr lang="en-US" sz="1500" dirty="0" err="1">
                          <a:effectLst/>
                          <a:latin typeface="Times New Roman"/>
                          <a:ea typeface="Times New Roman"/>
                          <a:cs typeface="Times New Roman"/>
                        </a:rPr>
                        <a:t>dan</a:t>
                      </a:r>
                      <a:r>
                        <a:rPr lang="en-US" sz="1500" dirty="0">
                          <a:effectLst/>
                          <a:latin typeface="Times New Roman"/>
                          <a:ea typeface="Times New Roman"/>
                          <a:cs typeface="Times New Roman"/>
                        </a:rPr>
                        <a:t> masa </a:t>
                      </a:r>
                      <a:r>
                        <a:rPr lang="en-US" sz="1500" dirty="0" err="1">
                          <a:effectLst/>
                          <a:latin typeface="Times New Roman"/>
                          <a:ea typeface="Times New Roman"/>
                          <a:cs typeface="Times New Roman"/>
                        </a:rPr>
                        <a:t>pengukuran</a:t>
                      </a:r>
                      <a:endParaRPr lang="en-US" sz="1500" dirty="0">
                        <a:effectLst/>
                        <a:latin typeface="Times New Roman"/>
                        <a:ea typeface="Times New Roman"/>
                        <a:cs typeface="Times New Roman"/>
                      </a:endParaRPr>
                    </a:p>
                    <a:p>
                      <a:pPr marL="0" marR="45720" lvl="0" indent="0" algn="just">
                        <a:spcBef>
                          <a:spcPts val="0"/>
                        </a:spcBef>
                        <a:spcAft>
                          <a:spcPts val="0"/>
                        </a:spcAft>
                        <a:buFont typeface="+mj-lt"/>
                        <a:buNone/>
                      </a:pPr>
                      <a:r>
                        <a:rPr lang="en-US" sz="1500" dirty="0" smtClean="0">
                          <a:effectLst/>
                          <a:latin typeface="Times New Roman"/>
                          <a:ea typeface="Times New Roman"/>
                          <a:cs typeface="Times New Roman"/>
                        </a:rPr>
                        <a:t>       b.  </a:t>
                      </a:r>
                      <a:r>
                        <a:rPr lang="en-US" sz="1500" dirty="0" err="1" smtClean="0">
                          <a:effectLst/>
                          <a:latin typeface="Times New Roman"/>
                          <a:ea typeface="Times New Roman"/>
                          <a:cs typeface="Times New Roman"/>
                        </a:rPr>
                        <a:t>Lakaran</a:t>
                      </a:r>
                      <a:r>
                        <a:rPr lang="en-US" sz="1500" dirty="0" smtClean="0">
                          <a:effectLst/>
                          <a:latin typeface="Times New Roman"/>
                          <a:ea typeface="Times New Roman"/>
                          <a:cs typeface="Times New Roman"/>
                        </a:rPr>
                        <a:t> </a:t>
                      </a:r>
                      <a:r>
                        <a:rPr lang="en-US" sz="1500" dirty="0" err="1">
                          <a:effectLst/>
                          <a:latin typeface="Times New Roman"/>
                          <a:ea typeface="Times New Roman"/>
                          <a:cs typeface="Times New Roman"/>
                        </a:rPr>
                        <a:t>kawasan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kerja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iaitu</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kawasan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kawalan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seliaan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bersih</a:t>
                      </a:r>
                      <a:endParaRPr lang="en-US" sz="1500" dirty="0">
                        <a:effectLst/>
                        <a:latin typeface="Times New Roman"/>
                        <a:ea typeface="Times New Roman"/>
                        <a:cs typeface="Times New Roman"/>
                      </a:endParaRPr>
                    </a:p>
                    <a:p>
                      <a:pPr marL="0" marR="45720" lvl="0" indent="0" algn="just">
                        <a:spcBef>
                          <a:spcPts val="0"/>
                        </a:spcBef>
                        <a:spcAft>
                          <a:spcPts val="0"/>
                        </a:spcAft>
                        <a:buFont typeface="+mj-lt"/>
                        <a:buNone/>
                      </a:pPr>
                      <a:r>
                        <a:rPr lang="en-US" sz="1500" dirty="0" smtClean="0">
                          <a:effectLst/>
                          <a:latin typeface="Times New Roman"/>
                          <a:ea typeface="Times New Roman"/>
                          <a:cs typeface="Times New Roman"/>
                        </a:rPr>
                        <a:t>       c.  </a:t>
                      </a:r>
                      <a:r>
                        <a:rPr lang="en-US" sz="1500" dirty="0" err="1" smtClean="0">
                          <a:effectLst/>
                          <a:latin typeface="Times New Roman"/>
                          <a:ea typeface="Times New Roman"/>
                          <a:cs typeface="Times New Roman"/>
                        </a:rPr>
                        <a:t>Lokasi</a:t>
                      </a:r>
                      <a:r>
                        <a:rPr lang="en-US" sz="1500" dirty="0" smtClean="0">
                          <a:effectLst/>
                          <a:latin typeface="Times New Roman"/>
                          <a:ea typeface="Times New Roman"/>
                          <a:cs typeface="Times New Roman"/>
                        </a:rPr>
                        <a:t> </a:t>
                      </a:r>
                      <a:r>
                        <a:rPr lang="en-US" sz="1500" dirty="0" err="1" smtClean="0">
                          <a:effectLst/>
                          <a:latin typeface="Times New Roman"/>
                          <a:ea typeface="Times New Roman"/>
                          <a:cs typeface="Times New Roman"/>
                        </a:rPr>
                        <a:t>kerja</a:t>
                      </a:r>
                      <a:endParaRPr lang="en-US" sz="1500" dirty="0" smtClean="0">
                        <a:effectLst/>
                        <a:latin typeface="Times New Roman"/>
                        <a:ea typeface="Times New Roman"/>
                        <a:cs typeface="Times New Roman"/>
                      </a:endParaRPr>
                    </a:p>
                    <a:p>
                      <a:pPr marL="0" marR="45720" lvl="0" indent="0" algn="just">
                        <a:spcBef>
                          <a:spcPts val="0"/>
                        </a:spcBef>
                        <a:spcAft>
                          <a:spcPts val="0"/>
                        </a:spcAft>
                        <a:buFont typeface="+mj-lt"/>
                        <a:buNone/>
                      </a:pPr>
                      <a:r>
                        <a:rPr lang="en-US" sz="1500" dirty="0" smtClean="0">
                          <a:effectLst/>
                          <a:latin typeface="Times New Roman"/>
                          <a:ea typeface="Times New Roman"/>
                          <a:cs typeface="Times New Roman"/>
                        </a:rPr>
                        <a:t>       d.</a:t>
                      </a:r>
                      <a:r>
                        <a:rPr lang="en-US" sz="1500" baseline="0" dirty="0" smtClean="0">
                          <a:effectLst/>
                          <a:latin typeface="Times New Roman"/>
                          <a:ea typeface="Times New Roman"/>
                          <a:cs typeface="Times New Roman"/>
                        </a:rPr>
                        <a:t>  </a:t>
                      </a:r>
                      <a:r>
                        <a:rPr lang="en-US" sz="1500" dirty="0" err="1" smtClean="0">
                          <a:effectLst/>
                          <a:latin typeface="Times New Roman"/>
                          <a:ea typeface="Times New Roman"/>
                          <a:cs typeface="Times New Roman"/>
                        </a:rPr>
                        <a:t>Jenis</a:t>
                      </a:r>
                      <a:r>
                        <a:rPr lang="en-US" sz="1500" dirty="0">
                          <a:effectLst/>
                          <a:latin typeface="Times New Roman"/>
                          <a:ea typeface="Times New Roman"/>
                          <a:cs typeface="Times New Roman"/>
                        </a:rPr>
                        <a:t>, model </a:t>
                      </a:r>
                      <a:r>
                        <a:rPr lang="en-US" sz="1500" dirty="0" err="1">
                          <a:effectLst/>
                          <a:latin typeface="Times New Roman"/>
                          <a:ea typeface="Times New Roman"/>
                          <a:cs typeface="Times New Roman"/>
                        </a:rPr>
                        <a:t>dan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tarikh</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tentukuran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alat</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pengesan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sinaran</a:t>
                      </a:r>
                      <a:endParaRPr lang="en-US" sz="1500" dirty="0">
                        <a:effectLst/>
                        <a:latin typeface="Times New Roman"/>
                        <a:ea typeface="Times New Roman"/>
                        <a:cs typeface="Times New Roman"/>
                      </a:endParaRPr>
                    </a:p>
                    <a:p>
                      <a:pPr marL="0" marR="45720" lvl="0" indent="0" algn="just">
                        <a:spcBef>
                          <a:spcPts val="0"/>
                        </a:spcBef>
                        <a:spcAft>
                          <a:spcPts val="0"/>
                        </a:spcAft>
                        <a:buFont typeface="+mj-lt"/>
                        <a:buNone/>
                      </a:pPr>
                      <a:r>
                        <a:rPr lang="en-US" sz="1500" dirty="0" smtClean="0">
                          <a:effectLst/>
                          <a:latin typeface="Times New Roman"/>
                          <a:ea typeface="Times New Roman"/>
                          <a:cs typeface="Times New Roman"/>
                        </a:rPr>
                        <a:t>       e.  </a:t>
                      </a:r>
                      <a:r>
                        <a:rPr lang="en-US" sz="1500" dirty="0" err="1" smtClean="0">
                          <a:effectLst/>
                          <a:latin typeface="Times New Roman"/>
                          <a:ea typeface="Times New Roman"/>
                          <a:cs typeface="Times New Roman"/>
                        </a:rPr>
                        <a:t>Lokasi</a:t>
                      </a:r>
                      <a:r>
                        <a:rPr lang="en-US" sz="1500" dirty="0" smtClean="0">
                          <a:effectLst/>
                          <a:latin typeface="Times New Roman"/>
                          <a:ea typeface="Times New Roman"/>
                          <a:cs typeface="Times New Roman"/>
                        </a:rPr>
                        <a:t> </a:t>
                      </a:r>
                      <a:r>
                        <a:rPr lang="en-US" sz="1500" dirty="0" err="1">
                          <a:effectLst/>
                          <a:latin typeface="Times New Roman"/>
                          <a:ea typeface="Times New Roman"/>
                          <a:cs typeface="Times New Roman"/>
                        </a:rPr>
                        <a:t>papan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tanda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atau</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lampu</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amaran</a:t>
                      </a:r>
                      <a:endParaRPr lang="en-US" sz="1500" dirty="0">
                        <a:effectLst/>
                        <a:latin typeface="Times New Roman"/>
                        <a:ea typeface="Times New Roman"/>
                        <a:cs typeface="Times New Roman"/>
                      </a:endParaRPr>
                    </a:p>
                    <a:p>
                      <a:pPr marL="0" marR="45720" lvl="0" indent="0" algn="just">
                        <a:spcBef>
                          <a:spcPts val="0"/>
                        </a:spcBef>
                        <a:spcAft>
                          <a:spcPts val="0"/>
                        </a:spcAft>
                        <a:buFont typeface="+mj-lt"/>
                        <a:buNone/>
                      </a:pPr>
                      <a:r>
                        <a:rPr lang="en-US" sz="1500" dirty="0" smtClean="0">
                          <a:effectLst/>
                          <a:latin typeface="Times New Roman"/>
                          <a:ea typeface="Times New Roman"/>
                          <a:cs typeface="Times New Roman"/>
                        </a:rPr>
                        <a:t>       f.  </a:t>
                      </a:r>
                      <a:r>
                        <a:rPr lang="en-US" sz="1500" dirty="0" err="1" smtClean="0">
                          <a:effectLst/>
                          <a:latin typeface="Times New Roman"/>
                          <a:ea typeface="Times New Roman"/>
                          <a:cs typeface="Times New Roman"/>
                        </a:rPr>
                        <a:t>Bacaan</a:t>
                      </a:r>
                      <a:r>
                        <a:rPr lang="en-US" sz="1500" dirty="0" smtClean="0">
                          <a:effectLst/>
                          <a:latin typeface="Times New Roman"/>
                          <a:ea typeface="Times New Roman"/>
                          <a:cs typeface="Times New Roman"/>
                        </a:rPr>
                        <a:t> </a:t>
                      </a:r>
                      <a:r>
                        <a:rPr lang="en-US" sz="1500" dirty="0">
                          <a:effectLst/>
                          <a:latin typeface="Times New Roman"/>
                          <a:ea typeface="Times New Roman"/>
                          <a:cs typeface="Times New Roman"/>
                        </a:rPr>
                        <a:t>paras </a:t>
                      </a:r>
                      <a:r>
                        <a:rPr lang="en-US" sz="1500" dirty="0" err="1">
                          <a:effectLst/>
                          <a:latin typeface="Times New Roman"/>
                          <a:ea typeface="Times New Roman"/>
                          <a:cs typeface="Times New Roman"/>
                        </a:rPr>
                        <a:t>sinaran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semasa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dedahan</a:t>
                      </a:r>
                      <a:endParaRPr lang="en-US" sz="1500" dirty="0">
                        <a:effectLst/>
                        <a:latin typeface="Times New Roman"/>
                        <a:ea typeface="Times New Roman"/>
                        <a:cs typeface="Times New Roman"/>
                      </a:endParaRPr>
                    </a:p>
                    <a:p>
                      <a:pPr marL="0" marR="45720" lvl="0" indent="0" algn="just">
                        <a:spcBef>
                          <a:spcPts val="0"/>
                        </a:spcBef>
                        <a:spcAft>
                          <a:spcPts val="0"/>
                        </a:spcAft>
                        <a:buFont typeface="+mj-lt"/>
                        <a:buNone/>
                      </a:pPr>
                      <a:r>
                        <a:rPr lang="en-US" sz="1500" dirty="0" smtClean="0">
                          <a:effectLst/>
                          <a:latin typeface="Times New Roman"/>
                          <a:ea typeface="Times New Roman"/>
                          <a:cs typeface="Times New Roman"/>
                        </a:rPr>
                        <a:t>       g.  </a:t>
                      </a:r>
                      <a:r>
                        <a:rPr lang="en-US" sz="1500" dirty="0" err="1" smtClean="0">
                          <a:effectLst/>
                          <a:latin typeface="Times New Roman"/>
                          <a:ea typeface="Times New Roman"/>
                          <a:cs typeface="Times New Roman"/>
                        </a:rPr>
                        <a:t>Laporan</a:t>
                      </a:r>
                      <a:r>
                        <a:rPr lang="en-US" sz="1500" dirty="0" smtClean="0">
                          <a:effectLst/>
                          <a:latin typeface="Times New Roman"/>
                          <a:ea typeface="Times New Roman"/>
                          <a:cs typeface="Times New Roman"/>
                        </a:rPr>
                        <a:t> </a:t>
                      </a:r>
                      <a:r>
                        <a:rPr lang="en-US" sz="1500" dirty="0" err="1">
                          <a:effectLst/>
                          <a:latin typeface="Times New Roman"/>
                          <a:ea typeface="Times New Roman"/>
                          <a:cs typeface="Times New Roman"/>
                        </a:rPr>
                        <a:t>secara</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keseluruhan</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mengenai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operasi</a:t>
                      </a:r>
                      <a:r>
                        <a:rPr lang="en-US" sz="1500" dirty="0">
                          <a:effectLst/>
                          <a:latin typeface="Times New Roman"/>
                          <a:ea typeface="Times New Roman"/>
                          <a:cs typeface="Times New Roman"/>
                        </a:rPr>
                        <a:t> </a:t>
                      </a:r>
                      <a:r>
                        <a:rPr lang="en-US" sz="1500" dirty="0" err="1">
                          <a:effectLst/>
                          <a:latin typeface="Times New Roman"/>
                          <a:ea typeface="Times New Roman"/>
                          <a:cs typeface="Times New Roman"/>
                        </a:rPr>
                        <a:t>tersebut</a:t>
                      </a:r>
                      <a:endParaRPr lang="en-US" sz="1500" dirty="0">
                        <a:effectLst/>
                        <a:latin typeface="Times New Roman"/>
                        <a:ea typeface="Times New Roman"/>
                        <a:cs typeface="Times New Roman"/>
                      </a:endParaRPr>
                    </a:p>
                    <a:p>
                      <a:pPr marL="0" marR="4572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LPTA/DB/AREA</a:t>
                      </a:r>
                    </a:p>
                    <a:p>
                      <a:pPr marL="0" marR="0" algn="just">
                        <a:spcBef>
                          <a:spcPts val="0"/>
                        </a:spcBef>
                        <a:spcAft>
                          <a:spcPts val="0"/>
                        </a:spcAft>
                      </a:pPr>
                      <a:r>
                        <a:rPr lang="en-US" sz="1500" dirty="0" err="1">
                          <a:effectLst/>
                          <a:latin typeface="Times New Roman"/>
                          <a:ea typeface="Times New Roman"/>
                        </a:rPr>
                        <a:t>Lokasi</a:t>
                      </a:r>
                      <a:r>
                        <a:rPr lang="en-US" sz="1500" dirty="0">
                          <a:effectLst/>
                          <a:latin typeface="Times New Roman"/>
                          <a:ea typeface="Times New Roman"/>
                        </a:rPr>
                        <a:t>: </a:t>
                      </a:r>
                      <a:r>
                        <a:rPr lang="en-US" sz="1500" dirty="0" smtClean="0">
                          <a:effectLst/>
                          <a:latin typeface="Times New Roman"/>
                          <a:ea typeface="Times New Roman"/>
                        </a:rPr>
                        <a:t>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extBox 5"/>
          <p:cNvSpPr txBox="1"/>
          <p:nvPr/>
        </p:nvSpPr>
        <p:spPr>
          <a:xfrm>
            <a:off x="121249" y="1218"/>
            <a:ext cx="10005390" cy="8309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square" rtlCol="0">
            <a:spAutoFit/>
          </a:bodyPr>
          <a:lstStyle/>
          <a:p>
            <a:r>
              <a:rPr lang="en-US" sz="2400" b="1" dirty="0" err="1" smtClean="0"/>
              <a:t>Bahagian</a:t>
            </a:r>
            <a:r>
              <a:rPr lang="en-US" sz="2400" b="1" dirty="0" smtClean="0"/>
              <a:t> 5 : </a:t>
            </a:r>
            <a:r>
              <a:rPr lang="en-US" sz="2400" b="1" dirty="0" err="1" smtClean="0"/>
              <a:t>Prosedur</a:t>
            </a:r>
            <a:r>
              <a:rPr lang="en-US" sz="2400" b="1" dirty="0" smtClean="0"/>
              <a:t> </a:t>
            </a:r>
            <a:r>
              <a:rPr lang="en-US" sz="2400" b="1" dirty="0" err="1" smtClean="0"/>
              <a:t>Pengawasan</a:t>
            </a:r>
            <a:r>
              <a:rPr lang="en-US" sz="2400" b="1" dirty="0" smtClean="0"/>
              <a:t>, </a:t>
            </a:r>
            <a:r>
              <a:rPr lang="en-US" sz="2400" b="1" dirty="0" err="1" smtClean="0"/>
              <a:t>Kendalian</a:t>
            </a:r>
            <a:r>
              <a:rPr lang="en-US" sz="2400" b="1" dirty="0" smtClean="0"/>
              <a:t> Dan </a:t>
            </a:r>
            <a:r>
              <a:rPr lang="en-US" sz="2400" b="1" dirty="0" err="1" smtClean="0"/>
              <a:t>Penyimpanan</a:t>
            </a:r>
            <a:r>
              <a:rPr lang="en-US" sz="2400" b="1" dirty="0" smtClean="0"/>
              <a:t> </a:t>
            </a:r>
          </a:p>
          <a:p>
            <a:r>
              <a:rPr lang="en-US" sz="2400" b="1" dirty="0"/>
              <a:t> </a:t>
            </a:r>
            <a:r>
              <a:rPr lang="en-US" sz="2400" b="1" dirty="0" smtClean="0"/>
              <a:t>                      </a:t>
            </a:r>
            <a:r>
              <a:rPr lang="en-US" sz="2400" b="1" dirty="0" err="1" smtClean="0"/>
              <a:t>Rekod</a:t>
            </a:r>
            <a:r>
              <a:rPr lang="en-US" sz="2400" b="1" dirty="0" smtClean="0"/>
              <a:t> Yang </a:t>
            </a:r>
            <a:r>
              <a:rPr lang="en-US" sz="2400" b="1" dirty="0" err="1" smtClean="0"/>
              <a:t>Berkaitan</a:t>
            </a:r>
            <a:endParaRPr lang="en-US" sz="2400" dirty="0"/>
          </a:p>
        </p:txBody>
      </p:sp>
    </p:spTree>
    <p:extLst>
      <p:ext uri="{BB962C8B-B14F-4D97-AF65-F5344CB8AC3E}">
        <p14:creationId xmlns:p14="http://schemas.microsoft.com/office/powerpoint/2010/main" val="5650360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29</a:t>
            </a:fld>
            <a:endParaRPr lang="en-MY"/>
          </a:p>
        </p:txBody>
      </p:sp>
      <p:graphicFrame>
        <p:nvGraphicFramePr>
          <p:cNvPr id="5" name="Table 4"/>
          <p:cNvGraphicFramePr>
            <a:graphicFrameLocks noGrp="1"/>
          </p:cNvGraphicFramePr>
          <p:nvPr>
            <p:extLst>
              <p:ext uri="{D42A27DB-BD31-4B8C-83A1-F6EECF244321}">
                <p14:modId xmlns:p14="http://schemas.microsoft.com/office/powerpoint/2010/main" val="784179937"/>
              </p:ext>
            </p:extLst>
          </p:nvPr>
        </p:nvGraphicFramePr>
        <p:xfrm>
          <a:off x="259307" y="886508"/>
          <a:ext cx="11614245" cy="5257800"/>
        </p:xfrm>
        <a:graphic>
          <a:graphicData uri="http://schemas.openxmlformats.org/drawingml/2006/table">
            <a:tbl>
              <a:tblPr firstRow="1" firstCol="1" lastRow="1" lastCol="1" bandRow="1" bandCol="1"/>
              <a:tblGrid>
                <a:gridCol w="573771"/>
                <a:gridCol w="1761221"/>
                <a:gridCol w="6735545"/>
                <a:gridCol w="2543708"/>
              </a:tblGrid>
              <a:tr h="221937">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JENIS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PENGAWASAN, KENDALIAN DAN PENYIMPANAN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RUJUKAN</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Penyata pemilikan peralatan sinaran (LPTA/BM/3)</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Semua</a:t>
                      </a:r>
                      <a:r>
                        <a:rPr lang="en-US" sz="1500" dirty="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yang </a:t>
                      </a:r>
                      <a:r>
                        <a:rPr lang="en-US" sz="1500" dirty="0" err="1">
                          <a:effectLst/>
                          <a:latin typeface="Times New Roman"/>
                          <a:ea typeface="Times New Roman"/>
                        </a:rPr>
                        <a:t>dimiliki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direkodkan</a:t>
                      </a:r>
                      <a:r>
                        <a:rPr lang="en-US" sz="1500" dirty="0">
                          <a:effectLst/>
                          <a:latin typeface="Times New Roman"/>
                          <a:ea typeface="Times New Roman"/>
                        </a:rPr>
                        <a:t> di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penyata</a:t>
                      </a:r>
                      <a:r>
                        <a:rPr lang="en-US" sz="1500" dirty="0">
                          <a:effectLst/>
                          <a:latin typeface="Times New Roman"/>
                          <a:ea typeface="Times New Roman"/>
                        </a:rPr>
                        <a:t> </a:t>
                      </a:r>
                      <a:r>
                        <a:rPr lang="en-US" sz="1500" dirty="0" err="1">
                          <a:effectLst/>
                          <a:latin typeface="Times New Roman"/>
                          <a:ea typeface="Times New Roman"/>
                        </a:rPr>
                        <a:t>pemilikan</a:t>
                      </a:r>
                      <a:r>
                        <a:rPr lang="en-US" sz="1500" dirty="0">
                          <a:effectLst/>
                          <a:latin typeface="Times New Roman"/>
                          <a:ea typeface="Times New Roman"/>
                        </a:rPr>
                        <a:t> </a:t>
                      </a:r>
                      <a:r>
                        <a:rPr lang="en-US" sz="1500" dirty="0" smtClean="0">
                          <a:effectLst/>
                          <a:latin typeface="Times New Roman"/>
                          <a:ea typeface="Times New Roman"/>
                        </a:rPr>
                        <a:t>LPTA/BM/3.</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Penyata</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dikemukakan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a:effectLst/>
                          <a:latin typeface="Times New Roman"/>
                          <a:ea typeface="Times New Roman"/>
                        </a:rPr>
                        <a:t>sebaik</a:t>
                      </a:r>
                      <a:r>
                        <a:rPr lang="en-US" sz="1500" dirty="0">
                          <a:effectLst/>
                          <a:latin typeface="Times New Roman"/>
                          <a:ea typeface="Times New Roman"/>
                        </a:rPr>
                        <a:t> </a:t>
                      </a:r>
                      <a:r>
                        <a:rPr lang="en-US" sz="1500" dirty="0" err="1">
                          <a:effectLst/>
                          <a:latin typeface="Times New Roman"/>
                          <a:ea typeface="Times New Roman"/>
                        </a:rPr>
                        <a:t>sahaja</a:t>
                      </a:r>
                      <a:r>
                        <a:rPr lang="en-US" sz="1500" dirty="0">
                          <a:effectLst/>
                          <a:latin typeface="Times New Roman"/>
                          <a:ea typeface="Times New Roman"/>
                        </a:rPr>
                        <a:t> </a:t>
                      </a:r>
                      <a:r>
                        <a:rPr lang="en-US" sz="1500" dirty="0" err="1">
                          <a:effectLst/>
                          <a:latin typeface="Times New Roman"/>
                          <a:ea typeface="Times New Roman"/>
                        </a:rPr>
                        <a:t>memiliki</a:t>
                      </a:r>
                      <a:r>
                        <a:rPr lang="en-US" sz="1500" dirty="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berlaku</a:t>
                      </a:r>
                      <a:r>
                        <a:rPr lang="en-US" sz="1500" dirty="0">
                          <a:effectLst/>
                          <a:latin typeface="Times New Roman"/>
                          <a:ea typeface="Times New Roman"/>
                        </a:rPr>
                        <a:t> </a:t>
                      </a:r>
                      <a:r>
                        <a:rPr lang="en-US" sz="1500" dirty="0" err="1">
                          <a:effectLst/>
                          <a:latin typeface="Times New Roman"/>
                          <a:ea typeface="Times New Roman"/>
                        </a:rPr>
                        <a:t>penambahan</a:t>
                      </a:r>
                      <a:r>
                        <a:rPr lang="en-US" sz="1500" dirty="0">
                          <a:effectLst/>
                          <a:latin typeface="Times New Roman"/>
                          <a:ea typeface="Times New Roman"/>
                        </a:rPr>
                        <a:t>, </a:t>
                      </a:r>
                      <a:r>
                        <a:rPr lang="en-US" sz="1500" dirty="0" err="1">
                          <a:effectLst/>
                          <a:latin typeface="Times New Roman"/>
                          <a:ea typeface="Times New Roman"/>
                        </a:rPr>
                        <a:t>penukaran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pelupusan</a:t>
                      </a:r>
                      <a:r>
                        <a:rPr lang="en-US" sz="1500" dirty="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a:t>
                      </a:r>
                    </a:p>
                    <a:p>
                      <a:pPr marL="0" marR="4572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a:t>
                      </a:r>
                      <a:r>
                        <a:rPr lang="en-US" sz="1500" dirty="0" err="1">
                          <a:effectLst/>
                          <a:latin typeface="Times New Roman"/>
                          <a:ea typeface="Times New Roman"/>
                        </a:rPr>
                        <a:t>Pemilikan</a:t>
                      </a:r>
                      <a:endParaRPr lang="en-US" sz="1500" dirty="0">
                        <a:effectLst/>
                        <a:latin typeface="Times New Roman"/>
                        <a:ea typeface="Times New Roman"/>
                      </a:endParaRPr>
                    </a:p>
                    <a:p>
                      <a:pPr marL="0" marR="0" algn="just">
                        <a:spcBef>
                          <a:spcPts val="0"/>
                        </a:spcBef>
                        <a:spcAft>
                          <a:spcPts val="0"/>
                        </a:spcAft>
                      </a:pPr>
                      <a:r>
                        <a:rPr lang="en-US" sz="1500" dirty="0" err="1" smtClean="0">
                          <a:effectLst/>
                          <a:latin typeface="Times New Roman"/>
                          <a:ea typeface="Times New Roman"/>
                        </a:rPr>
                        <a:t>Lokasi</a:t>
                      </a:r>
                      <a:r>
                        <a:rPr lang="en-US" sz="1500" dirty="0" smtClean="0">
                          <a:effectLst/>
                          <a:latin typeface="Times New Roman"/>
                          <a:ea typeface="Times New Roman"/>
                        </a:rPr>
                        <a:t>: 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pelupusan peralatan sinaran</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yang </a:t>
                      </a:r>
                      <a:r>
                        <a:rPr lang="en-US" sz="1500" dirty="0" err="1">
                          <a:effectLst/>
                          <a:latin typeface="Times New Roman"/>
                          <a:ea typeface="Times New Roman"/>
                        </a:rPr>
                        <a:t>mengandungi</a:t>
                      </a:r>
                      <a:r>
                        <a:rPr lang="en-US" sz="1500" dirty="0">
                          <a:effectLst/>
                          <a:latin typeface="Times New Roman"/>
                          <a:ea typeface="Times New Roman"/>
                        </a:rPr>
                        <a:t> </a:t>
                      </a:r>
                      <a:r>
                        <a:rPr lang="en-US" sz="1500" dirty="0" err="1">
                          <a:effectLst/>
                          <a:latin typeface="Times New Roman"/>
                          <a:ea typeface="Times New Roman"/>
                        </a:rPr>
                        <a:t>bahan</a:t>
                      </a:r>
                      <a:r>
                        <a:rPr lang="en-US" sz="1500" dirty="0">
                          <a:effectLst/>
                          <a:latin typeface="Times New Roman"/>
                          <a:ea typeface="Times New Roman"/>
                        </a:rPr>
                        <a:t> </a:t>
                      </a:r>
                      <a:r>
                        <a:rPr lang="en-US" sz="1500" dirty="0" err="1">
                          <a:effectLst/>
                          <a:latin typeface="Times New Roman"/>
                          <a:ea typeface="Times New Roman"/>
                        </a:rPr>
                        <a:t>radioaktif</a:t>
                      </a:r>
                      <a:r>
                        <a:rPr lang="en-US" sz="1500" dirty="0">
                          <a:effectLst/>
                          <a:latin typeface="Times New Roman"/>
                          <a:ea typeface="Times New Roman"/>
                        </a:rPr>
                        <a:t> yang </a:t>
                      </a:r>
                      <a:r>
                        <a:rPr lang="en-US" sz="1500" dirty="0" err="1">
                          <a:effectLst/>
                          <a:latin typeface="Times New Roman"/>
                          <a:ea typeface="Times New Roman"/>
                        </a:rPr>
                        <a:t>tidak</a:t>
                      </a:r>
                      <a:r>
                        <a:rPr lang="en-US" sz="1500" dirty="0">
                          <a:effectLst/>
                          <a:latin typeface="Times New Roman"/>
                          <a:ea typeface="Times New Roman"/>
                        </a:rPr>
                        <a:t> </a:t>
                      </a:r>
                      <a:r>
                        <a:rPr lang="en-US" sz="1500" dirty="0" err="1">
                          <a:effectLst/>
                          <a:latin typeface="Times New Roman"/>
                          <a:ea typeface="Times New Roman"/>
                        </a:rPr>
                        <a:t>digunakan</a:t>
                      </a:r>
                      <a:r>
                        <a:rPr lang="en-US" sz="1500" dirty="0">
                          <a:effectLst/>
                          <a:latin typeface="Times New Roman"/>
                          <a:ea typeface="Times New Roman"/>
                        </a:rPr>
                        <a:t> </a:t>
                      </a:r>
                      <a:r>
                        <a:rPr lang="en-US" sz="1500" dirty="0" err="1">
                          <a:effectLst/>
                          <a:latin typeface="Times New Roman"/>
                          <a:ea typeface="Times New Roman"/>
                        </a:rPr>
                        <a:t>lagi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dilupuskan</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t>
                      </a:r>
                      <a:r>
                        <a:rPr lang="en-US" sz="1500" dirty="0" err="1">
                          <a:effectLst/>
                          <a:latin typeface="Times New Roman"/>
                          <a:ea typeface="Times New Roman"/>
                        </a:rPr>
                        <a:t>cara</a:t>
                      </a:r>
                      <a:r>
                        <a:rPr lang="en-US" sz="1500" dirty="0">
                          <a:effectLst/>
                          <a:latin typeface="Times New Roman"/>
                          <a:ea typeface="Times New Roman"/>
                        </a:rPr>
                        <a:t> </a:t>
                      </a:r>
                      <a:r>
                        <a:rPr lang="en-US" sz="1500" dirty="0" err="1">
                          <a:effectLst/>
                          <a:latin typeface="Times New Roman"/>
                          <a:ea typeface="Times New Roman"/>
                        </a:rPr>
                        <a:t>sama</a:t>
                      </a:r>
                      <a:r>
                        <a:rPr lang="en-US" sz="1500" dirty="0">
                          <a:effectLst/>
                          <a:latin typeface="Times New Roman"/>
                          <a:ea typeface="Times New Roman"/>
                        </a:rPr>
                        <a:t> </a:t>
                      </a:r>
                      <a:r>
                        <a:rPr lang="en-US" sz="1500" dirty="0" err="1">
                          <a:effectLst/>
                          <a:latin typeface="Times New Roman"/>
                          <a:ea typeface="Times New Roman"/>
                        </a:rPr>
                        <a:t>ada</a:t>
                      </a:r>
                      <a:r>
                        <a:rPr lang="en-US" sz="1500" dirty="0">
                          <a:effectLst/>
                          <a:latin typeface="Times New Roman"/>
                          <a:ea typeface="Times New Roman"/>
                        </a:rPr>
                        <a:t> </a:t>
                      </a:r>
                      <a:r>
                        <a:rPr lang="en-US" sz="1500" dirty="0" err="1">
                          <a:effectLst/>
                          <a:latin typeface="Times New Roman"/>
                          <a:ea typeface="Times New Roman"/>
                        </a:rPr>
                        <a:t>dipulangkan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t>
                      </a:r>
                      <a:r>
                        <a:rPr lang="en-US" sz="1500" dirty="0" err="1">
                          <a:effectLst/>
                          <a:latin typeface="Times New Roman"/>
                          <a:ea typeface="Times New Roman"/>
                        </a:rPr>
                        <a:t>pihak</a:t>
                      </a:r>
                      <a:r>
                        <a:rPr lang="en-US" sz="1500" dirty="0">
                          <a:effectLst/>
                          <a:latin typeface="Times New Roman"/>
                          <a:ea typeface="Times New Roman"/>
                        </a:rPr>
                        <a:t> </a:t>
                      </a:r>
                      <a:r>
                        <a:rPr lang="en-US" sz="1500" dirty="0" err="1">
                          <a:effectLst/>
                          <a:latin typeface="Times New Roman"/>
                          <a:ea typeface="Times New Roman"/>
                        </a:rPr>
                        <a:t>pembekal</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pengilangnya</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dihantar</a:t>
                      </a:r>
                      <a:r>
                        <a:rPr lang="en-US" sz="1500" dirty="0">
                          <a:effectLst/>
                          <a:latin typeface="Times New Roman"/>
                          <a:ea typeface="Times New Roman"/>
                        </a:rPr>
                        <a:t> </a:t>
                      </a:r>
                      <a:r>
                        <a:rPr lang="en-US" sz="1500" dirty="0" err="1">
                          <a:effectLst/>
                          <a:latin typeface="Times New Roman"/>
                          <a:ea typeface="Times New Roman"/>
                        </a:rPr>
                        <a:t>ke</a:t>
                      </a:r>
                      <a:r>
                        <a:rPr lang="en-US" sz="1500" dirty="0">
                          <a:effectLst/>
                          <a:latin typeface="Times New Roman"/>
                          <a:ea typeface="Times New Roman"/>
                        </a:rPr>
                        <a:t> </a:t>
                      </a:r>
                      <a:r>
                        <a:rPr lang="en-US" sz="1500" dirty="0" err="1">
                          <a:effectLst/>
                          <a:latin typeface="Times New Roman"/>
                          <a:ea typeface="Times New Roman"/>
                        </a:rPr>
                        <a:t>pusat</a:t>
                      </a:r>
                      <a:r>
                        <a:rPr lang="en-US" sz="1500" dirty="0">
                          <a:effectLst/>
                          <a:latin typeface="Times New Roman"/>
                          <a:ea typeface="Times New Roman"/>
                        </a:rPr>
                        <a:t> </a:t>
                      </a:r>
                      <a:r>
                        <a:rPr lang="en-US" sz="1500" dirty="0" err="1">
                          <a:effectLst/>
                          <a:latin typeface="Times New Roman"/>
                          <a:ea typeface="Times New Roman"/>
                        </a:rPr>
                        <a:t>pelupusan</a:t>
                      </a:r>
                      <a:r>
                        <a:rPr lang="en-US" sz="1500" dirty="0">
                          <a:effectLst/>
                          <a:latin typeface="Times New Roman"/>
                          <a:ea typeface="Times New Roman"/>
                        </a:rPr>
                        <a:t> </a:t>
                      </a:r>
                      <a:r>
                        <a:rPr lang="en-US" sz="1500" dirty="0" err="1">
                          <a:effectLst/>
                          <a:latin typeface="Times New Roman"/>
                          <a:ea typeface="Times New Roman"/>
                        </a:rPr>
                        <a:t>Agensi</a:t>
                      </a:r>
                      <a:r>
                        <a:rPr lang="en-US" sz="1500" dirty="0">
                          <a:effectLst/>
                          <a:latin typeface="Times New Roman"/>
                          <a:ea typeface="Times New Roman"/>
                        </a:rPr>
                        <a:t> </a:t>
                      </a:r>
                      <a:r>
                        <a:rPr lang="en-US" sz="1500" dirty="0" err="1">
                          <a:effectLst/>
                          <a:latin typeface="Times New Roman"/>
                          <a:ea typeface="Times New Roman"/>
                        </a:rPr>
                        <a:t>Nuklear</a:t>
                      </a:r>
                      <a:r>
                        <a:rPr lang="en-US" sz="1500" dirty="0">
                          <a:effectLst/>
                          <a:latin typeface="Times New Roman"/>
                          <a:ea typeface="Times New Roman"/>
                        </a:rPr>
                        <a:t> </a:t>
                      </a:r>
                      <a:r>
                        <a:rPr lang="en-US" sz="1500" dirty="0" smtClean="0">
                          <a:effectLst/>
                          <a:latin typeface="Times New Roman"/>
                          <a:ea typeface="Times New Roman"/>
                        </a:rPr>
                        <a:t>Malaysia.</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Bagi</a:t>
                      </a:r>
                      <a:r>
                        <a:rPr lang="en-US" sz="1500" dirty="0" smtClean="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jenis</a:t>
                      </a:r>
                      <a:r>
                        <a:rPr lang="en-US" sz="1500" dirty="0">
                          <a:effectLst/>
                          <a:latin typeface="Times New Roman"/>
                          <a:ea typeface="Times New Roman"/>
                        </a:rPr>
                        <a:t> </a:t>
                      </a:r>
                      <a:r>
                        <a:rPr lang="en-US" sz="1500" dirty="0" err="1">
                          <a:effectLst/>
                          <a:latin typeface="Times New Roman"/>
                          <a:ea typeface="Times New Roman"/>
                        </a:rPr>
                        <a:t>radas</a:t>
                      </a:r>
                      <a:r>
                        <a:rPr lang="en-US" sz="1500" dirty="0">
                          <a:effectLst/>
                          <a:latin typeface="Times New Roman"/>
                          <a:ea typeface="Times New Roman"/>
                        </a:rPr>
                        <a:t> </a:t>
                      </a:r>
                      <a:r>
                        <a:rPr lang="en-US" sz="1500" dirty="0" err="1">
                          <a:effectLst/>
                          <a:latin typeface="Times New Roman"/>
                          <a:ea typeface="Times New Roman"/>
                        </a:rPr>
                        <a:t>penyinaran</a:t>
                      </a:r>
                      <a:r>
                        <a:rPr lang="en-US" sz="1500" dirty="0">
                          <a:effectLst/>
                          <a:latin typeface="Times New Roman"/>
                          <a:ea typeface="Times New Roman"/>
                        </a:rPr>
                        <a:t>, </a:t>
                      </a:r>
                      <a:r>
                        <a:rPr lang="en-US" sz="1500" dirty="0" err="1">
                          <a:effectLst/>
                          <a:latin typeface="Times New Roman"/>
                          <a:ea typeface="Times New Roman"/>
                        </a:rPr>
                        <a:t>pelupusan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dibuat</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t>
                      </a:r>
                      <a:r>
                        <a:rPr lang="en-US" sz="1500" dirty="0" err="1">
                          <a:effectLst/>
                          <a:latin typeface="Times New Roman"/>
                          <a:ea typeface="Times New Roman"/>
                        </a:rPr>
                        <a:t>cara</a:t>
                      </a:r>
                      <a:r>
                        <a:rPr lang="en-US" sz="1500" dirty="0">
                          <a:effectLst/>
                          <a:latin typeface="Times New Roman"/>
                          <a:ea typeface="Times New Roman"/>
                        </a:rPr>
                        <a:t> </a:t>
                      </a:r>
                      <a:r>
                        <a:rPr lang="en-US" sz="1500" dirty="0" err="1">
                          <a:effectLst/>
                          <a:latin typeface="Times New Roman"/>
                          <a:ea typeface="Times New Roman"/>
                        </a:rPr>
                        <a:t>menanggalkan</a:t>
                      </a:r>
                      <a:r>
                        <a:rPr lang="en-US" sz="1500" dirty="0">
                          <a:effectLst/>
                          <a:latin typeface="Times New Roman"/>
                          <a:ea typeface="Times New Roman"/>
                        </a:rPr>
                        <a:t> </a:t>
                      </a:r>
                      <a:r>
                        <a:rPr lang="en-US" sz="1500" dirty="0" err="1">
                          <a:effectLst/>
                          <a:latin typeface="Times New Roman"/>
                          <a:ea typeface="Times New Roman"/>
                        </a:rPr>
                        <a:t>komponen</a:t>
                      </a:r>
                      <a:r>
                        <a:rPr lang="en-US" sz="1500" dirty="0">
                          <a:effectLst/>
                          <a:latin typeface="Times New Roman"/>
                          <a:ea typeface="Times New Roman"/>
                        </a:rPr>
                        <a:t> (</a:t>
                      </a:r>
                      <a:r>
                        <a:rPr lang="en-US" sz="1500" i="1" dirty="0">
                          <a:effectLst/>
                          <a:latin typeface="Times New Roman"/>
                          <a:ea typeface="Times New Roman"/>
                        </a:rPr>
                        <a:t>dismantle</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t>
                      </a:r>
                      <a:r>
                        <a:rPr lang="en-US" sz="1500" dirty="0" err="1">
                          <a:effectLst/>
                          <a:latin typeface="Times New Roman"/>
                          <a:ea typeface="Times New Roman"/>
                        </a:rPr>
                        <a:t>cara</a:t>
                      </a:r>
                      <a:r>
                        <a:rPr lang="en-US" sz="1500" dirty="0">
                          <a:effectLst/>
                          <a:latin typeface="Times New Roman"/>
                          <a:ea typeface="Times New Roman"/>
                        </a:rPr>
                        <a:t> lain yang </a:t>
                      </a:r>
                      <a:r>
                        <a:rPr lang="en-US" sz="1500" dirty="0" err="1">
                          <a:effectLst/>
                          <a:latin typeface="Times New Roman"/>
                          <a:ea typeface="Times New Roman"/>
                        </a:rPr>
                        <a:t>diluluskan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p>
                      <a:pPr marL="0" marR="4572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LPTA/DB/Disposal</a:t>
                      </a:r>
                    </a:p>
                    <a:p>
                      <a:pPr marL="0" marR="0" algn="just">
                        <a:spcBef>
                          <a:spcPts val="0"/>
                        </a:spcBef>
                        <a:spcAft>
                          <a:spcPts val="0"/>
                        </a:spcAft>
                      </a:pPr>
                      <a:r>
                        <a:rPr lang="en-US" sz="1500" dirty="0" err="1">
                          <a:effectLst/>
                          <a:latin typeface="Times New Roman"/>
                          <a:ea typeface="Times New Roman"/>
                        </a:rPr>
                        <a:t>Lokasi</a:t>
                      </a:r>
                      <a:r>
                        <a:rPr lang="en-US" sz="1500" dirty="0">
                          <a:effectLst/>
                          <a:latin typeface="Times New Roman"/>
                          <a:ea typeface="Times New Roman"/>
                        </a:rPr>
                        <a:t>: </a:t>
                      </a:r>
                      <a:r>
                        <a:rPr lang="en-US" sz="1500" dirty="0" smtClean="0">
                          <a:effectLst/>
                          <a:latin typeface="Times New Roman"/>
                          <a:ea typeface="Times New Roman"/>
                        </a:rPr>
                        <a:t>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pindah milik</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Permohonan</a:t>
                      </a:r>
                      <a:r>
                        <a:rPr lang="en-US" sz="1500" dirty="0">
                          <a:effectLst/>
                          <a:latin typeface="Times New Roman"/>
                          <a:ea typeface="Times New Roman"/>
                        </a:rPr>
                        <a:t>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meminda</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bagi</a:t>
                      </a:r>
                      <a:r>
                        <a:rPr lang="en-US" sz="1500" dirty="0">
                          <a:effectLst/>
                          <a:latin typeface="Times New Roman"/>
                          <a:ea typeface="Times New Roman"/>
                        </a:rPr>
                        <a:t> </a:t>
                      </a:r>
                      <a:r>
                        <a:rPr lang="en-US" sz="1500" dirty="0" err="1">
                          <a:effectLst/>
                          <a:latin typeface="Times New Roman"/>
                          <a:ea typeface="Times New Roman"/>
                        </a:rPr>
                        <a:t>menambah</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memindah</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dikemukakan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a:effectLst/>
                          <a:latin typeface="Times New Roman"/>
                          <a:ea typeface="Times New Roman"/>
                        </a:rPr>
                        <a:t>sebelum</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memindah</a:t>
                      </a:r>
                      <a:r>
                        <a:rPr lang="en-US" sz="1500" dirty="0">
                          <a:effectLst/>
                          <a:latin typeface="Times New Roman"/>
                          <a:ea typeface="Times New Roman"/>
                        </a:rPr>
                        <a:t> </a:t>
                      </a:r>
                      <a:r>
                        <a:rPr lang="en-US" sz="1500" dirty="0" err="1">
                          <a:effectLst/>
                          <a:latin typeface="Times New Roman"/>
                          <a:ea typeface="Times New Roman"/>
                        </a:rPr>
                        <a:t>milik</a:t>
                      </a:r>
                      <a:r>
                        <a:rPr lang="en-US" sz="1500" dirty="0">
                          <a:effectLst/>
                          <a:latin typeface="Times New Roman"/>
                          <a:ea typeface="Times New Roman"/>
                        </a:rPr>
                        <a:t> </a:t>
                      </a:r>
                      <a:r>
                        <a:rPr lang="en-US" sz="1500" dirty="0" err="1" smtClean="0">
                          <a:effectLst/>
                          <a:latin typeface="Times New Roman"/>
                          <a:ea typeface="Times New Roman"/>
                        </a:rPr>
                        <a:t>dibuat</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pindah</a:t>
                      </a:r>
                      <a:r>
                        <a:rPr lang="en-US" sz="1500" dirty="0">
                          <a:effectLst/>
                          <a:latin typeface="Times New Roman"/>
                          <a:ea typeface="Times New Roman"/>
                        </a:rPr>
                        <a:t> </a:t>
                      </a:r>
                      <a:r>
                        <a:rPr lang="en-US" sz="1500" dirty="0" err="1">
                          <a:effectLst/>
                          <a:latin typeface="Times New Roman"/>
                          <a:ea typeface="Times New Roman"/>
                        </a:rPr>
                        <a:t>milik</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dikemukakan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14 </a:t>
                      </a:r>
                      <a:r>
                        <a:rPr lang="en-US" sz="1500" dirty="0" err="1">
                          <a:effectLst/>
                          <a:latin typeface="Times New Roman"/>
                          <a:ea typeface="Times New Roman"/>
                        </a:rPr>
                        <a:t>hari</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tersebut</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p>
                      <a:pPr marL="0" marR="4572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a:t>
                      </a:r>
                      <a:r>
                        <a:rPr lang="en-US" sz="1500" dirty="0" err="1">
                          <a:effectLst/>
                          <a:latin typeface="Times New Roman"/>
                          <a:ea typeface="Times New Roman"/>
                        </a:rPr>
                        <a:t>Pemilikan</a:t>
                      </a:r>
                      <a:endParaRPr lang="en-US" sz="1500" dirty="0">
                        <a:effectLst/>
                        <a:latin typeface="Times New Roman"/>
                        <a:ea typeface="Times New Roman"/>
                      </a:endParaRPr>
                    </a:p>
                    <a:p>
                      <a:pPr marL="0" marR="0" algn="just">
                        <a:spcBef>
                          <a:spcPts val="0"/>
                        </a:spcBef>
                        <a:spcAft>
                          <a:spcPts val="0"/>
                        </a:spcAft>
                      </a:pPr>
                      <a:r>
                        <a:rPr lang="en-US" sz="1500" dirty="0" err="1" smtClean="0">
                          <a:effectLst/>
                          <a:latin typeface="Times New Roman"/>
                          <a:ea typeface="Times New Roman"/>
                        </a:rPr>
                        <a:t>Lokasi</a:t>
                      </a:r>
                      <a:r>
                        <a:rPr lang="en-US" sz="1500" dirty="0" smtClean="0">
                          <a:effectLst/>
                          <a:latin typeface="Times New Roman"/>
                          <a:ea typeface="Times New Roman"/>
                        </a:rPr>
                        <a:t>: 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extBox 5"/>
          <p:cNvSpPr txBox="1"/>
          <p:nvPr/>
        </p:nvSpPr>
        <p:spPr>
          <a:xfrm>
            <a:off x="121249" y="1218"/>
            <a:ext cx="10005390" cy="8309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square" rtlCol="0">
            <a:spAutoFit/>
          </a:bodyPr>
          <a:lstStyle/>
          <a:p>
            <a:r>
              <a:rPr lang="en-US" sz="2400" b="1" dirty="0" err="1" smtClean="0"/>
              <a:t>Bahagian</a:t>
            </a:r>
            <a:r>
              <a:rPr lang="en-US" sz="2400" b="1" dirty="0" smtClean="0"/>
              <a:t> 5 : </a:t>
            </a:r>
            <a:r>
              <a:rPr lang="en-US" sz="2400" b="1" dirty="0" err="1" smtClean="0"/>
              <a:t>Prosedur</a:t>
            </a:r>
            <a:r>
              <a:rPr lang="en-US" sz="2400" b="1" dirty="0" smtClean="0"/>
              <a:t> </a:t>
            </a:r>
            <a:r>
              <a:rPr lang="en-US" sz="2400" b="1" dirty="0" err="1" smtClean="0"/>
              <a:t>Pengawasan</a:t>
            </a:r>
            <a:r>
              <a:rPr lang="en-US" sz="2400" b="1" dirty="0" smtClean="0"/>
              <a:t>, </a:t>
            </a:r>
            <a:r>
              <a:rPr lang="en-US" sz="2400" b="1" dirty="0" err="1" smtClean="0"/>
              <a:t>Kendalian</a:t>
            </a:r>
            <a:r>
              <a:rPr lang="en-US" sz="2400" b="1" dirty="0" smtClean="0"/>
              <a:t> Dan </a:t>
            </a:r>
            <a:r>
              <a:rPr lang="en-US" sz="2400" b="1" dirty="0" err="1" smtClean="0"/>
              <a:t>Penyimpanan</a:t>
            </a:r>
            <a:r>
              <a:rPr lang="en-US" sz="2400" b="1" dirty="0" smtClean="0"/>
              <a:t> </a:t>
            </a:r>
          </a:p>
          <a:p>
            <a:r>
              <a:rPr lang="en-US" sz="2400" b="1" dirty="0"/>
              <a:t> </a:t>
            </a:r>
            <a:r>
              <a:rPr lang="en-US" sz="2400" b="1" dirty="0" smtClean="0"/>
              <a:t>                      </a:t>
            </a:r>
            <a:r>
              <a:rPr lang="en-US" sz="2400" b="1" dirty="0" err="1" smtClean="0"/>
              <a:t>Rekod</a:t>
            </a:r>
            <a:r>
              <a:rPr lang="en-US" sz="2400" b="1" dirty="0" smtClean="0"/>
              <a:t> Yang </a:t>
            </a:r>
            <a:r>
              <a:rPr lang="en-US" sz="2400" b="1" dirty="0" err="1" smtClean="0"/>
              <a:t>Berkaitan</a:t>
            </a:r>
            <a:endParaRPr lang="en-US" sz="2400" dirty="0"/>
          </a:p>
        </p:txBody>
      </p:sp>
    </p:spTree>
    <p:extLst>
      <p:ext uri="{BB962C8B-B14F-4D97-AF65-F5344CB8AC3E}">
        <p14:creationId xmlns:p14="http://schemas.microsoft.com/office/powerpoint/2010/main" val="35961413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30</a:t>
            </a:fld>
            <a:endParaRPr lang="en-MY"/>
          </a:p>
        </p:txBody>
      </p:sp>
      <p:graphicFrame>
        <p:nvGraphicFramePr>
          <p:cNvPr id="5" name="Table 4"/>
          <p:cNvGraphicFramePr>
            <a:graphicFrameLocks noGrp="1"/>
          </p:cNvGraphicFramePr>
          <p:nvPr>
            <p:extLst>
              <p:ext uri="{D42A27DB-BD31-4B8C-83A1-F6EECF244321}">
                <p14:modId xmlns:p14="http://schemas.microsoft.com/office/powerpoint/2010/main" val="2847703859"/>
              </p:ext>
            </p:extLst>
          </p:nvPr>
        </p:nvGraphicFramePr>
        <p:xfrm>
          <a:off x="259307" y="886508"/>
          <a:ext cx="11614245" cy="5486400"/>
        </p:xfrm>
        <a:graphic>
          <a:graphicData uri="http://schemas.openxmlformats.org/drawingml/2006/table">
            <a:tbl>
              <a:tblPr firstRow="1" firstCol="1" lastRow="1" lastCol="1" bandRow="1" bandCol="1"/>
              <a:tblGrid>
                <a:gridCol w="573771"/>
                <a:gridCol w="1761221"/>
                <a:gridCol w="6735545"/>
                <a:gridCol w="2543708"/>
              </a:tblGrid>
              <a:tr h="221937">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JENIS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PENGAWASAN, KENDALIAN DAN PENYIMPANAN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RUJUKAN</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import/ eksport peralatan sinaran</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Borang</a:t>
                      </a:r>
                      <a:r>
                        <a:rPr lang="en-US" sz="1500" dirty="0">
                          <a:effectLst/>
                          <a:latin typeface="Times New Roman"/>
                          <a:ea typeface="Times New Roman"/>
                        </a:rPr>
                        <a:t> </a:t>
                      </a:r>
                      <a:r>
                        <a:rPr lang="en-US" sz="1500" dirty="0" err="1">
                          <a:effectLst/>
                          <a:latin typeface="Times New Roman"/>
                          <a:ea typeface="Times New Roman"/>
                        </a:rPr>
                        <a:t>permohonan</a:t>
                      </a:r>
                      <a:r>
                        <a:rPr lang="en-US" sz="1500" dirty="0">
                          <a:effectLst/>
                          <a:latin typeface="Times New Roman"/>
                          <a:ea typeface="Times New Roman"/>
                        </a:rPr>
                        <a:t> </a:t>
                      </a:r>
                      <a:r>
                        <a:rPr lang="en-US" sz="1500" dirty="0" err="1">
                          <a:effectLst/>
                          <a:latin typeface="Times New Roman"/>
                          <a:ea typeface="Times New Roman"/>
                        </a:rPr>
                        <a:t>kebenaran</a:t>
                      </a:r>
                      <a:r>
                        <a:rPr lang="en-US" sz="1500" dirty="0">
                          <a:effectLst/>
                          <a:latin typeface="Times New Roman"/>
                          <a:ea typeface="Times New Roman"/>
                        </a:rPr>
                        <a:t> import/</a:t>
                      </a:r>
                      <a:r>
                        <a:rPr lang="en-US" sz="1500" dirty="0" err="1">
                          <a:effectLst/>
                          <a:latin typeface="Times New Roman"/>
                          <a:ea typeface="Times New Roman"/>
                        </a:rPr>
                        <a:t>eksport</a:t>
                      </a:r>
                      <a:r>
                        <a:rPr lang="en-US" sz="1500" dirty="0">
                          <a:effectLst/>
                          <a:latin typeface="Times New Roman"/>
                          <a:ea typeface="Times New Roman"/>
                        </a:rPr>
                        <a:t> yang </a:t>
                      </a:r>
                      <a:r>
                        <a:rPr lang="en-US" sz="1500" dirty="0" err="1">
                          <a:effectLst/>
                          <a:latin typeface="Times New Roman"/>
                          <a:ea typeface="Times New Roman"/>
                        </a:rPr>
                        <a:t>disediakan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dikemukakan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ke</a:t>
                      </a:r>
                      <a:r>
                        <a:rPr lang="en-US" sz="1500" dirty="0">
                          <a:effectLst/>
                          <a:latin typeface="Times New Roman"/>
                          <a:ea typeface="Times New Roman"/>
                        </a:rPr>
                        <a:t> AELB </a:t>
                      </a:r>
                      <a:r>
                        <a:rPr lang="en-US" sz="1500" dirty="0" err="1">
                          <a:effectLst/>
                          <a:latin typeface="Times New Roman"/>
                          <a:ea typeface="Times New Roman"/>
                        </a:rPr>
                        <a:t>sekurang-kurangnya</a:t>
                      </a:r>
                      <a:r>
                        <a:rPr lang="en-US" sz="1500" dirty="0">
                          <a:effectLst/>
                          <a:latin typeface="Times New Roman"/>
                          <a:ea typeface="Times New Roman"/>
                        </a:rPr>
                        <a:t> 14 </a:t>
                      </a:r>
                      <a:r>
                        <a:rPr lang="en-US" sz="1500" dirty="0" err="1">
                          <a:effectLst/>
                          <a:latin typeface="Times New Roman"/>
                          <a:ea typeface="Times New Roman"/>
                        </a:rPr>
                        <a:t>hari</a:t>
                      </a:r>
                      <a:r>
                        <a:rPr lang="en-US" sz="1500" dirty="0">
                          <a:effectLst/>
                          <a:latin typeface="Times New Roman"/>
                          <a:ea typeface="Times New Roman"/>
                        </a:rPr>
                        <a:t> </a:t>
                      </a:r>
                      <a:r>
                        <a:rPr lang="en-US" sz="1500" dirty="0" err="1">
                          <a:effectLst/>
                          <a:latin typeface="Times New Roman"/>
                          <a:ea typeface="Times New Roman"/>
                        </a:rPr>
                        <a:t>sebelum</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tersebut</a:t>
                      </a:r>
                      <a:r>
                        <a:rPr lang="en-US" sz="1500" dirty="0">
                          <a:effectLst/>
                          <a:latin typeface="Times New Roman"/>
                          <a:ea typeface="Times New Roman"/>
                        </a:rPr>
                        <a:t> </a:t>
                      </a:r>
                      <a:r>
                        <a:rPr lang="en-US" sz="1500" dirty="0" err="1" smtClean="0">
                          <a:effectLst/>
                          <a:latin typeface="Times New Roman"/>
                          <a:ea typeface="Times New Roman"/>
                        </a:rPr>
                        <a:t>dijalankan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Peralatan</a:t>
                      </a:r>
                      <a:r>
                        <a:rPr lang="en-US" sz="1500" dirty="0" smtClean="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yang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diimport</a:t>
                      </a:r>
                      <a:r>
                        <a:rPr lang="en-US" sz="1500" dirty="0">
                          <a:effectLst/>
                          <a:latin typeface="Times New Roman"/>
                          <a:ea typeface="Times New Roman"/>
                        </a:rPr>
                        <a:t>/</a:t>
                      </a:r>
                      <a:r>
                        <a:rPr lang="en-US" sz="1500" dirty="0" err="1">
                          <a:effectLst/>
                          <a:latin typeface="Times New Roman"/>
                          <a:ea typeface="Times New Roman"/>
                        </a:rPr>
                        <a:t>eksport</a:t>
                      </a:r>
                      <a:r>
                        <a:rPr lang="en-US" sz="1500" dirty="0">
                          <a:effectLst/>
                          <a:latin typeface="Times New Roman"/>
                          <a:ea typeface="Times New Roman"/>
                        </a:rPr>
                        <a:t> </a:t>
                      </a:r>
                      <a:r>
                        <a:rPr lang="en-US" sz="1500" dirty="0" err="1">
                          <a:effectLst/>
                          <a:latin typeface="Times New Roman"/>
                          <a:ea typeface="Times New Roman"/>
                        </a:rPr>
                        <a:t>hanyalah</a:t>
                      </a:r>
                      <a:r>
                        <a:rPr lang="en-US" sz="1500" dirty="0">
                          <a:effectLst/>
                          <a:latin typeface="Times New Roman"/>
                          <a:ea typeface="Times New Roman"/>
                        </a:rPr>
                        <a:t> yang </a:t>
                      </a:r>
                      <a:r>
                        <a:rPr lang="en-US" sz="1500" dirty="0" err="1">
                          <a:effectLst/>
                          <a:latin typeface="Times New Roman"/>
                          <a:ea typeface="Times New Roman"/>
                        </a:rPr>
                        <a:t>terkandung</a:t>
                      </a:r>
                      <a:r>
                        <a:rPr lang="en-US" sz="1500" dirty="0">
                          <a:effectLst/>
                          <a:latin typeface="Times New Roman"/>
                          <a:ea typeface="Times New Roman"/>
                        </a:rPr>
                        <a:t> di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Lampiran</a:t>
                      </a:r>
                      <a:r>
                        <a:rPr lang="en-US" sz="1500" dirty="0">
                          <a:effectLst/>
                          <a:latin typeface="Times New Roman"/>
                          <a:ea typeface="Times New Roman"/>
                        </a:rPr>
                        <a:t> A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sahaja</a:t>
                      </a:r>
                      <a:r>
                        <a:rPr lang="en-US" sz="1500" dirty="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smtClean="0">
                          <a:effectLst/>
                          <a:latin typeface="Times New Roman"/>
                          <a:ea typeface="Times New Roman"/>
                        </a:rPr>
                        <a:t>OBTL </a:t>
                      </a:r>
                      <a:r>
                        <a:rPr lang="en-US" sz="1500" dirty="0" err="1">
                          <a:effectLst/>
                          <a:latin typeface="Times New Roman"/>
                          <a:ea typeface="Times New Roman"/>
                        </a:rPr>
                        <a:t>atau</a:t>
                      </a:r>
                      <a:r>
                        <a:rPr lang="en-US" sz="1500" dirty="0">
                          <a:effectLst/>
                          <a:latin typeface="Times New Roman"/>
                          <a:ea typeface="Times New Roman"/>
                        </a:rPr>
                        <a:t> PPS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mematuhi</a:t>
                      </a:r>
                      <a:r>
                        <a:rPr lang="en-US" sz="1500" dirty="0">
                          <a:effectLst/>
                          <a:latin typeface="Times New Roman"/>
                          <a:ea typeface="Times New Roman"/>
                        </a:rPr>
                        <a:t> </a:t>
                      </a:r>
                      <a:r>
                        <a:rPr lang="en-US" sz="1500" dirty="0" err="1">
                          <a:effectLst/>
                          <a:latin typeface="Times New Roman"/>
                          <a:ea typeface="Times New Roman"/>
                        </a:rPr>
                        <a:t>segala</a:t>
                      </a:r>
                      <a:r>
                        <a:rPr lang="en-US" sz="1500" dirty="0">
                          <a:effectLst/>
                          <a:latin typeface="Times New Roman"/>
                          <a:ea typeface="Times New Roman"/>
                        </a:rPr>
                        <a:t> </a:t>
                      </a:r>
                      <a:r>
                        <a:rPr lang="en-US" sz="1500" dirty="0" err="1">
                          <a:effectLst/>
                          <a:latin typeface="Times New Roman"/>
                          <a:ea typeface="Times New Roman"/>
                        </a:rPr>
                        <a:t>syarat</a:t>
                      </a:r>
                      <a:r>
                        <a:rPr lang="en-US" sz="1500" dirty="0">
                          <a:effectLst/>
                          <a:latin typeface="Times New Roman"/>
                          <a:ea typeface="Times New Roman"/>
                        </a:rPr>
                        <a:t> yang </a:t>
                      </a:r>
                      <a:r>
                        <a:rPr lang="en-US" sz="1500" dirty="0" err="1">
                          <a:effectLst/>
                          <a:latin typeface="Times New Roman"/>
                          <a:ea typeface="Times New Roman"/>
                        </a:rPr>
                        <a:t>dikenakan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 </a:t>
                      </a:r>
                      <a:r>
                        <a:rPr lang="en-US" sz="1500" dirty="0" err="1">
                          <a:effectLst/>
                          <a:latin typeface="Times New Roman"/>
                          <a:ea typeface="Times New Roman"/>
                        </a:rPr>
                        <a:t>semasa</a:t>
                      </a:r>
                      <a:r>
                        <a:rPr lang="en-US" sz="1500" dirty="0">
                          <a:effectLst/>
                          <a:latin typeface="Times New Roman"/>
                          <a:ea typeface="Times New Roman"/>
                        </a:rPr>
                        <a:t> </a:t>
                      </a:r>
                      <a:r>
                        <a:rPr lang="en-US" sz="1500" dirty="0" err="1">
                          <a:effectLst/>
                          <a:latin typeface="Times New Roman"/>
                          <a:ea typeface="Times New Roman"/>
                        </a:rPr>
                        <a:t>menjalankan</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smtClean="0">
                          <a:effectLst/>
                          <a:latin typeface="Times New Roman"/>
                          <a:ea typeface="Times New Roman"/>
                        </a:rPr>
                        <a:t>ini</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syarikat</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p>
                      <a:pPr marL="0" marR="4572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a:t>
                      </a:r>
                      <a:r>
                        <a:rPr lang="en-US" sz="1500" dirty="0" err="1">
                          <a:effectLst/>
                          <a:latin typeface="Times New Roman"/>
                          <a:ea typeface="Times New Roman"/>
                        </a:rPr>
                        <a:t>Pergerakan</a:t>
                      </a:r>
                      <a:endParaRPr lang="en-US" sz="1500" dirty="0">
                        <a:effectLst/>
                        <a:latin typeface="Times New Roman"/>
                        <a:ea typeface="Times New Roman"/>
                      </a:endParaRPr>
                    </a:p>
                    <a:p>
                      <a:pPr marL="0" marR="0" algn="just">
                        <a:spcBef>
                          <a:spcPts val="0"/>
                        </a:spcBef>
                        <a:spcAft>
                          <a:spcPts val="0"/>
                        </a:spcAft>
                      </a:pPr>
                      <a:r>
                        <a:rPr lang="en-US" sz="1500" dirty="0" err="1">
                          <a:effectLst/>
                          <a:latin typeface="Times New Roman"/>
                          <a:ea typeface="Times New Roman"/>
                        </a:rPr>
                        <a:t>Lokasi</a:t>
                      </a:r>
                      <a:r>
                        <a:rPr lang="en-US" sz="1500" dirty="0">
                          <a:effectLst/>
                          <a:latin typeface="Times New Roman"/>
                          <a:ea typeface="Times New Roman"/>
                        </a:rPr>
                        <a:t>: </a:t>
                      </a:r>
                      <a:r>
                        <a:rPr lang="en-US" sz="1500" dirty="0" smtClean="0">
                          <a:effectLst/>
                          <a:latin typeface="Times New Roman"/>
                          <a:ea typeface="Times New Roman"/>
                        </a:rPr>
                        <a:t>DBSB-BK, </a:t>
                      </a:r>
                      <a:r>
                        <a:rPr lang="en-US" sz="1500" dirty="0" err="1">
                          <a:effectLst/>
                          <a:latin typeface="Times New Roman"/>
                          <a:ea typeface="Times New Roman"/>
                        </a:rPr>
                        <a:t>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pengangkutan</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Sebarang</a:t>
                      </a:r>
                      <a:r>
                        <a:rPr lang="en-US" sz="1500" dirty="0">
                          <a:effectLst/>
                          <a:latin typeface="Times New Roman"/>
                          <a:ea typeface="Times New Roman"/>
                        </a:rPr>
                        <a:t> </a:t>
                      </a:r>
                      <a:r>
                        <a:rPr lang="en-US" sz="1500" dirty="0" err="1">
                          <a:effectLst/>
                          <a:latin typeface="Times New Roman"/>
                          <a:ea typeface="Times New Roman"/>
                        </a:rPr>
                        <a:t>pengangkutan</a:t>
                      </a:r>
                      <a:r>
                        <a:rPr lang="en-US" sz="1500" dirty="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dimaklumkan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a:effectLst/>
                          <a:latin typeface="Times New Roman"/>
                          <a:ea typeface="Times New Roman"/>
                        </a:rPr>
                        <a:t>sekurang-kurangnya</a:t>
                      </a:r>
                      <a:r>
                        <a:rPr lang="en-US" sz="1500" dirty="0">
                          <a:effectLst/>
                          <a:latin typeface="Times New Roman"/>
                          <a:ea typeface="Times New Roman"/>
                        </a:rPr>
                        <a:t> 14 </a:t>
                      </a:r>
                      <a:r>
                        <a:rPr lang="en-US" sz="1500" dirty="0" err="1">
                          <a:effectLst/>
                          <a:latin typeface="Times New Roman"/>
                          <a:ea typeface="Times New Roman"/>
                        </a:rPr>
                        <a:t>hari</a:t>
                      </a:r>
                      <a:r>
                        <a:rPr lang="en-US" sz="1500" dirty="0">
                          <a:effectLst/>
                          <a:latin typeface="Times New Roman"/>
                          <a:ea typeface="Times New Roman"/>
                        </a:rPr>
                        <a:t> </a:t>
                      </a:r>
                      <a:r>
                        <a:rPr lang="en-US" sz="1500" dirty="0" err="1">
                          <a:effectLst/>
                          <a:latin typeface="Times New Roman"/>
                          <a:ea typeface="Times New Roman"/>
                        </a:rPr>
                        <a:t>sebelum</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smtClean="0">
                          <a:effectLst/>
                          <a:latin typeface="Times New Roman"/>
                          <a:ea typeface="Times New Roman"/>
                        </a:rPr>
                        <a:t>dijalankan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sekurang-kurangnya</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p>
                      <a:pPr marL="0" marR="4572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a:t>
                      </a:r>
                      <a:r>
                        <a:rPr lang="en-US" sz="1500" dirty="0" err="1">
                          <a:effectLst/>
                          <a:latin typeface="Times New Roman"/>
                          <a:ea typeface="Times New Roman"/>
                        </a:rPr>
                        <a:t>Pergerakan</a:t>
                      </a:r>
                      <a:endParaRPr lang="en-US" sz="1500" dirty="0">
                        <a:effectLst/>
                        <a:latin typeface="Times New Roman"/>
                        <a:ea typeface="Times New Roman"/>
                      </a:endParaRPr>
                    </a:p>
                    <a:p>
                      <a:pPr marL="0" marR="0" algn="just">
                        <a:spcBef>
                          <a:spcPts val="0"/>
                        </a:spcBef>
                        <a:spcAft>
                          <a:spcPts val="0"/>
                        </a:spcAft>
                      </a:pPr>
                      <a:r>
                        <a:rPr lang="en-US" sz="1500" dirty="0" err="1" smtClean="0">
                          <a:effectLst/>
                          <a:latin typeface="Times New Roman"/>
                          <a:ea typeface="Times New Roman"/>
                        </a:rPr>
                        <a:t>Lokasi</a:t>
                      </a:r>
                      <a:r>
                        <a:rPr lang="en-US" sz="1500" dirty="0" smtClean="0">
                          <a:effectLst/>
                          <a:latin typeface="Times New Roman"/>
                          <a:ea typeface="Times New Roman"/>
                        </a:rPr>
                        <a:t>: DBSB-BK, </a:t>
                      </a:r>
                      <a:r>
                        <a:rPr lang="en-US" sz="1500" dirty="0" err="1" smtClean="0">
                          <a:effectLst/>
                          <a:latin typeface="Times New Roman"/>
                          <a:ea typeface="Times New Roman"/>
                        </a:rPr>
                        <a:t>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14.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kejadian kemalangan sinaran</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Semua</a:t>
                      </a:r>
                      <a:r>
                        <a:rPr lang="en-US" sz="1500" dirty="0">
                          <a:effectLst/>
                          <a:latin typeface="Times New Roman"/>
                          <a:ea typeface="Times New Roman"/>
                        </a:rPr>
                        <a:t> </a:t>
                      </a:r>
                      <a:r>
                        <a:rPr lang="en-US" sz="1500" dirty="0" err="1">
                          <a:effectLst/>
                          <a:latin typeface="Times New Roman"/>
                          <a:ea typeface="Times New Roman"/>
                        </a:rPr>
                        <a:t>kejadian</a:t>
                      </a:r>
                      <a:r>
                        <a:rPr lang="en-US" sz="1500" dirty="0">
                          <a:effectLst/>
                          <a:latin typeface="Times New Roman"/>
                          <a:ea typeface="Times New Roman"/>
                        </a:rPr>
                        <a:t> </a:t>
                      </a:r>
                      <a:r>
                        <a:rPr lang="en-US" sz="1500" dirty="0" err="1">
                          <a:effectLst/>
                          <a:latin typeface="Times New Roman"/>
                          <a:ea typeface="Times New Roman"/>
                        </a:rPr>
                        <a:t>kemalangan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yang </a:t>
                      </a:r>
                      <a:r>
                        <a:rPr lang="en-US" sz="1500" dirty="0" err="1">
                          <a:effectLst/>
                          <a:latin typeface="Times New Roman"/>
                          <a:ea typeface="Times New Roman"/>
                        </a:rPr>
                        <a:t>melibatkan</a:t>
                      </a:r>
                      <a:r>
                        <a:rPr lang="en-US" sz="1500" dirty="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seperti</a:t>
                      </a:r>
                      <a:r>
                        <a:rPr lang="en-US" sz="1500" dirty="0">
                          <a:effectLst/>
                          <a:latin typeface="Times New Roman"/>
                          <a:ea typeface="Times New Roman"/>
                        </a:rPr>
                        <a:t> </a:t>
                      </a:r>
                      <a:r>
                        <a:rPr lang="en-US" sz="1500" dirty="0" err="1">
                          <a:effectLst/>
                          <a:latin typeface="Times New Roman"/>
                          <a:ea typeface="Times New Roman"/>
                        </a:rPr>
                        <a:t>pengangkutan</a:t>
                      </a:r>
                      <a:r>
                        <a:rPr lang="en-US" sz="1500" dirty="0">
                          <a:effectLst/>
                          <a:latin typeface="Times New Roman"/>
                          <a:ea typeface="Times New Roman"/>
                        </a:rPr>
                        <a:t>, </a:t>
                      </a:r>
                      <a:r>
                        <a:rPr lang="en-US" sz="1500" dirty="0" err="1">
                          <a:effectLst/>
                          <a:latin typeface="Times New Roman"/>
                          <a:ea typeface="Times New Roman"/>
                        </a:rPr>
                        <a:t>kerosakan</a:t>
                      </a:r>
                      <a:r>
                        <a:rPr lang="en-US" sz="1500" dirty="0">
                          <a:effectLst/>
                          <a:latin typeface="Times New Roman"/>
                          <a:ea typeface="Times New Roman"/>
                        </a:rPr>
                        <a:t>, </a:t>
                      </a:r>
                      <a:r>
                        <a:rPr lang="en-US" sz="1500" dirty="0" err="1">
                          <a:effectLst/>
                          <a:latin typeface="Times New Roman"/>
                          <a:ea typeface="Times New Roman"/>
                        </a:rPr>
                        <a:t>kebakaran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kecurian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smtClean="0">
                          <a:effectLst/>
                          <a:latin typeface="Times New Roman"/>
                          <a:ea typeface="Times New Roman"/>
                        </a:rPr>
                        <a:t>direkodkan</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sekurang-kurangnya</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p>
                      <a:pPr marL="0" marR="4572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LPTA/DB/Accident</a:t>
                      </a:r>
                    </a:p>
                    <a:p>
                      <a:pPr marL="0" marR="0" algn="just">
                        <a:spcBef>
                          <a:spcPts val="0"/>
                        </a:spcBef>
                        <a:spcAft>
                          <a:spcPts val="0"/>
                        </a:spcAft>
                      </a:pPr>
                      <a:r>
                        <a:rPr lang="en-US" sz="1500" dirty="0" err="1" smtClean="0">
                          <a:effectLst/>
                          <a:latin typeface="Times New Roman"/>
                          <a:ea typeface="Times New Roman"/>
                        </a:rPr>
                        <a:t>Lokasi</a:t>
                      </a:r>
                      <a:r>
                        <a:rPr lang="en-US" sz="1500" dirty="0" smtClean="0">
                          <a:effectLst/>
                          <a:latin typeface="Times New Roman"/>
                          <a:ea typeface="Times New Roman"/>
                        </a:rPr>
                        <a:t>: DBSB-BK, </a:t>
                      </a:r>
                      <a:r>
                        <a:rPr lang="en-US" sz="1500" dirty="0" err="1" smtClean="0">
                          <a:effectLst/>
                          <a:latin typeface="Times New Roman"/>
                          <a:ea typeface="Times New Roman"/>
                        </a:rPr>
                        <a:t>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extBox 5"/>
          <p:cNvSpPr txBox="1"/>
          <p:nvPr/>
        </p:nvSpPr>
        <p:spPr>
          <a:xfrm>
            <a:off x="121249" y="1218"/>
            <a:ext cx="10005390" cy="8309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square" rtlCol="0">
            <a:spAutoFit/>
          </a:bodyPr>
          <a:lstStyle/>
          <a:p>
            <a:r>
              <a:rPr lang="en-US" sz="2400" b="1" dirty="0" err="1" smtClean="0"/>
              <a:t>Bahagian</a:t>
            </a:r>
            <a:r>
              <a:rPr lang="en-US" sz="2400" b="1" dirty="0" smtClean="0"/>
              <a:t> 5 : </a:t>
            </a:r>
            <a:r>
              <a:rPr lang="en-US" sz="2400" b="1" dirty="0" err="1" smtClean="0"/>
              <a:t>Prosedur</a:t>
            </a:r>
            <a:r>
              <a:rPr lang="en-US" sz="2400" b="1" dirty="0" smtClean="0"/>
              <a:t> </a:t>
            </a:r>
            <a:r>
              <a:rPr lang="en-US" sz="2400" b="1" dirty="0" err="1" smtClean="0"/>
              <a:t>Pengawasan</a:t>
            </a:r>
            <a:r>
              <a:rPr lang="en-US" sz="2400" b="1" dirty="0" smtClean="0"/>
              <a:t>, </a:t>
            </a:r>
            <a:r>
              <a:rPr lang="en-US" sz="2400" b="1" dirty="0" err="1" smtClean="0"/>
              <a:t>Kendalian</a:t>
            </a:r>
            <a:r>
              <a:rPr lang="en-US" sz="2400" b="1" dirty="0" smtClean="0"/>
              <a:t> Dan </a:t>
            </a:r>
            <a:r>
              <a:rPr lang="en-US" sz="2400" b="1" dirty="0" err="1" smtClean="0"/>
              <a:t>Penyimpanan</a:t>
            </a:r>
            <a:r>
              <a:rPr lang="en-US" sz="2400" b="1" dirty="0" smtClean="0"/>
              <a:t> </a:t>
            </a:r>
          </a:p>
          <a:p>
            <a:r>
              <a:rPr lang="en-US" sz="2400" b="1" dirty="0"/>
              <a:t> </a:t>
            </a:r>
            <a:r>
              <a:rPr lang="en-US" sz="2400" b="1" dirty="0" smtClean="0"/>
              <a:t>                      </a:t>
            </a:r>
            <a:r>
              <a:rPr lang="en-US" sz="2400" b="1" dirty="0" err="1" smtClean="0"/>
              <a:t>Rekod</a:t>
            </a:r>
            <a:r>
              <a:rPr lang="en-US" sz="2400" b="1" dirty="0" smtClean="0"/>
              <a:t> Yang </a:t>
            </a:r>
            <a:r>
              <a:rPr lang="en-US" sz="2400" b="1" dirty="0" err="1" smtClean="0"/>
              <a:t>Berkaitan</a:t>
            </a:r>
            <a:endParaRPr lang="en-US" sz="2400" dirty="0"/>
          </a:p>
        </p:txBody>
      </p:sp>
    </p:spTree>
    <p:extLst>
      <p:ext uri="{BB962C8B-B14F-4D97-AF65-F5344CB8AC3E}">
        <p14:creationId xmlns:p14="http://schemas.microsoft.com/office/powerpoint/2010/main" val="1319888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31</a:t>
            </a:fld>
            <a:endParaRPr lang="en-MY"/>
          </a:p>
        </p:txBody>
      </p:sp>
      <p:graphicFrame>
        <p:nvGraphicFramePr>
          <p:cNvPr id="5" name="Table 4"/>
          <p:cNvGraphicFramePr>
            <a:graphicFrameLocks noGrp="1"/>
          </p:cNvGraphicFramePr>
          <p:nvPr>
            <p:extLst>
              <p:ext uri="{D42A27DB-BD31-4B8C-83A1-F6EECF244321}">
                <p14:modId xmlns:p14="http://schemas.microsoft.com/office/powerpoint/2010/main" val="2879282835"/>
              </p:ext>
            </p:extLst>
          </p:nvPr>
        </p:nvGraphicFramePr>
        <p:xfrm>
          <a:off x="259307" y="886508"/>
          <a:ext cx="11614245" cy="3200400"/>
        </p:xfrm>
        <a:graphic>
          <a:graphicData uri="http://schemas.openxmlformats.org/drawingml/2006/table">
            <a:tbl>
              <a:tblPr firstRow="1" firstCol="1" lastRow="1" lastCol="1" bandRow="1" bandCol="1"/>
              <a:tblGrid>
                <a:gridCol w="573771"/>
                <a:gridCol w="1761221"/>
                <a:gridCol w="6735545"/>
                <a:gridCol w="2543708"/>
              </a:tblGrid>
              <a:tr h="221937">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JENIS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PENGAWASAN, KENDALIAN DAN PENYIMPANAN REKOD</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RUJUKAN</a:t>
                      </a:r>
                      <a:endParaRPr lang="en-US" sz="1500">
                        <a:effectLst/>
                        <a:latin typeface="Times New Roman"/>
                        <a:ea typeface="Times New Roman"/>
                      </a:endParaRPr>
                    </a:p>
                  </a:txBody>
                  <a:tcPr marL="15396" marR="153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 pindah lokasi peralatan sinaran</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Kebenaran</a:t>
                      </a:r>
                      <a:r>
                        <a:rPr lang="en-US" sz="1500" dirty="0">
                          <a:effectLst/>
                          <a:latin typeface="Times New Roman"/>
                          <a:ea typeface="Times New Roman"/>
                        </a:rPr>
                        <a:t>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memindah</a:t>
                      </a:r>
                      <a:r>
                        <a:rPr lang="en-US" sz="1500" dirty="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ke</a:t>
                      </a:r>
                      <a:r>
                        <a:rPr lang="en-US" sz="1500" dirty="0">
                          <a:effectLst/>
                          <a:latin typeface="Times New Roman"/>
                          <a:ea typeface="Times New Roman"/>
                        </a:rPr>
                        <a:t> </a:t>
                      </a:r>
                      <a:r>
                        <a:rPr lang="en-US" sz="1500" dirty="0" err="1">
                          <a:effectLst/>
                          <a:latin typeface="Times New Roman"/>
                          <a:ea typeface="Times New Roman"/>
                        </a:rPr>
                        <a:t>lokasi</a:t>
                      </a:r>
                      <a:r>
                        <a:rPr lang="en-US" sz="1500" dirty="0">
                          <a:effectLst/>
                          <a:latin typeface="Times New Roman"/>
                          <a:ea typeface="Times New Roman"/>
                        </a:rPr>
                        <a:t> lain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didapatkan</a:t>
                      </a:r>
                      <a:r>
                        <a:rPr lang="en-US" sz="1500" dirty="0">
                          <a:effectLst/>
                          <a:latin typeface="Times New Roman"/>
                          <a:ea typeface="Times New Roman"/>
                        </a:rPr>
                        <a:t> </a:t>
                      </a:r>
                      <a:r>
                        <a:rPr lang="en-US" sz="1500" dirty="0" err="1">
                          <a:effectLst/>
                          <a:latin typeface="Times New Roman"/>
                          <a:ea typeface="Times New Roman"/>
                        </a:rPr>
                        <a:t>daripada</a:t>
                      </a:r>
                      <a:r>
                        <a:rPr lang="en-US" sz="1500" dirty="0">
                          <a:effectLst/>
                          <a:latin typeface="Times New Roman"/>
                          <a:ea typeface="Times New Roman"/>
                        </a:rPr>
                        <a:t> AELB </a:t>
                      </a:r>
                      <a:r>
                        <a:rPr lang="en-US" sz="1500" dirty="0" err="1">
                          <a:effectLst/>
                          <a:latin typeface="Times New Roman"/>
                          <a:ea typeface="Times New Roman"/>
                        </a:rPr>
                        <a:t>sebelum</a:t>
                      </a:r>
                      <a:r>
                        <a:rPr lang="en-US" sz="1500" dirty="0">
                          <a:effectLst/>
                          <a:latin typeface="Times New Roman"/>
                          <a:ea typeface="Times New Roman"/>
                        </a:rPr>
                        <a:t> </a:t>
                      </a:r>
                      <a:r>
                        <a:rPr lang="en-US" sz="1500" dirty="0" err="1">
                          <a:effectLst/>
                          <a:latin typeface="Times New Roman"/>
                          <a:ea typeface="Times New Roman"/>
                        </a:rPr>
                        <a:t>pemindahan</a:t>
                      </a:r>
                      <a:r>
                        <a:rPr lang="en-US" sz="1500" dirty="0">
                          <a:effectLst/>
                          <a:latin typeface="Times New Roman"/>
                          <a:ea typeface="Times New Roman"/>
                        </a:rPr>
                        <a:t> </a:t>
                      </a:r>
                      <a:r>
                        <a:rPr lang="en-US" sz="1500" dirty="0" err="1">
                          <a:effectLst/>
                          <a:latin typeface="Times New Roman"/>
                          <a:ea typeface="Times New Roman"/>
                        </a:rPr>
                        <a:t>tersebut</a:t>
                      </a:r>
                      <a:r>
                        <a:rPr lang="en-US" sz="1500" dirty="0">
                          <a:effectLst/>
                          <a:latin typeface="Times New Roman"/>
                          <a:ea typeface="Times New Roman"/>
                        </a:rPr>
                        <a:t> </a:t>
                      </a:r>
                      <a:r>
                        <a:rPr lang="en-US" sz="1500" dirty="0" err="1" smtClean="0">
                          <a:effectLst/>
                          <a:latin typeface="Times New Roman"/>
                          <a:ea typeface="Times New Roman"/>
                        </a:rPr>
                        <a:t>dibuat</a:t>
                      </a:r>
                      <a:r>
                        <a:rPr lang="en-US" sz="1500" dirty="0" smtClean="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smtClean="0">
                          <a:effectLst/>
                          <a:latin typeface="Times New Roman"/>
                          <a:ea typeface="Times New Roman"/>
                        </a:rPr>
                        <a:t>Rekod</a:t>
                      </a:r>
                      <a:r>
                        <a:rPr lang="en-US" sz="1500" dirty="0" smtClean="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sekurang-kurangnya</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p>
                      <a:pPr marL="0" marR="45720" algn="just">
                        <a:spcBef>
                          <a:spcPts val="0"/>
                        </a:spcBef>
                        <a:spcAft>
                          <a:spcPts val="0"/>
                        </a:spcAft>
                      </a:pPr>
                      <a:r>
                        <a:rPr lang="en-US" sz="1500" dirty="0">
                          <a:effectLst/>
                          <a:latin typeface="Times New Roman"/>
                          <a:ea typeface="Times New Roman"/>
                        </a:rPr>
                        <a:t> </a:t>
                      </a:r>
                    </a:p>
                    <a:p>
                      <a:pPr marL="0" marR="4572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LPTA/DB/</a:t>
                      </a:r>
                      <a:r>
                        <a:rPr lang="en-US" sz="1500" dirty="0" err="1">
                          <a:effectLst/>
                          <a:latin typeface="Times New Roman"/>
                          <a:ea typeface="Times New Roman"/>
                        </a:rPr>
                        <a:t>Pergerakan</a:t>
                      </a:r>
                      <a:endParaRPr lang="en-US" sz="1500" dirty="0">
                        <a:effectLst/>
                        <a:latin typeface="Times New Roman"/>
                        <a:ea typeface="Times New Roman"/>
                      </a:endParaRPr>
                    </a:p>
                    <a:p>
                      <a:pPr marL="0" marR="0" algn="just">
                        <a:spcBef>
                          <a:spcPts val="0"/>
                        </a:spcBef>
                        <a:spcAft>
                          <a:spcPts val="0"/>
                        </a:spcAft>
                      </a:pPr>
                      <a:r>
                        <a:rPr lang="en-US" sz="1500" dirty="0" err="1">
                          <a:effectLst/>
                          <a:latin typeface="Times New Roman"/>
                          <a:ea typeface="Times New Roman"/>
                        </a:rPr>
                        <a:t>Lokasi</a:t>
                      </a:r>
                      <a:r>
                        <a:rPr lang="en-US" sz="1500" dirty="0">
                          <a:effectLst/>
                          <a:latin typeface="Times New Roman"/>
                          <a:ea typeface="Times New Roman"/>
                        </a:rPr>
                        <a:t>: </a:t>
                      </a:r>
                      <a:r>
                        <a:rPr lang="en-US" sz="1500" dirty="0" smtClean="0">
                          <a:effectLst/>
                          <a:latin typeface="Times New Roman"/>
                          <a:ea typeface="Times New Roman"/>
                        </a:rPr>
                        <a:t>DBSB-</a:t>
                      </a:r>
                      <a:r>
                        <a:rPr lang="en-US" sz="1500" dirty="0" err="1" smtClean="0">
                          <a:effectLst/>
                          <a:latin typeface="Times New Roman"/>
                          <a:ea typeface="Times New Roman"/>
                        </a:rPr>
                        <a:t>BK,Kemaman</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59602">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Rekod-rekod lain yang diperlukan oleh AELB dari semasa ke semasa</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a:effectLst/>
                          <a:latin typeface="Times New Roman"/>
                          <a:ea typeface="Times New Roman"/>
                        </a:rPr>
                        <a:t> </a:t>
                      </a:r>
                    </a:p>
                    <a:p>
                      <a:pPr marL="342900" marR="45720" lvl="0" indent="-342900" algn="just">
                        <a:spcBef>
                          <a:spcPts val="0"/>
                        </a:spcBef>
                        <a:spcAft>
                          <a:spcPts val="0"/>
                        </a:spcAft>
                        <a:buFont typeface="+mj-lt"/>
                        <a:buAutoNum type="arabicPeriod"/>
                      </a:pPr>
                      <a:r>
                        <a:rPr lang="en-US" sz="1500">
                          <a:effectLst/>
                          <a:latin typeface="Times New Roman"/>
                          <a:ea typeface="Times New Roman"/>
                        </a:rPr>
                        <a:t>Pemegang lesen akan menyediakan rekod-rekod lain yang diperlukan oleh AELB dari semasa ke semasa. </a:t>
                      </a:r>
                    </a:p>
                    <a:p>
                      <a:pPr marL="0" marR="45720" algn="just">
                        <a:spcBef>
                          <a:spcPts val="0"/>
                        </a:spcBef>
                        <a:spcAft>
                          <a:spcPts val="0"/>
                        </a:spcAft>
                      </a:pPr>
                      <a:r>
                        <a:rPr lang="en-US" sz="1500">
                          <a:effectLst/>
                          <a:latin typeface="Times New Roman"/>
                          <a:ea typeface="Times New Roman"/>
                        </a:rPr>
                        <a:t> </a:t>
                      </a:r>
                    </a:p>
                    <a:p>
                      <a:pPr marL="0" marR="45720" algn="just">
                        <a:spcBef>
                          <a:spcPts val="0"/>
                        </a:spcBef>
                        <a:spcAft>
                          <a:spcPts val="0"/>
                        </a:spcAft>
                      </a:pPr>
                      <a:r>
                        <a:rPr lang="en-US" sz="15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extBox 5"/>
          <p:cNvSpPr txBox="1"/>
          <p:nvPr/>
        </p:nvSpPr>
        <p:spPr>
          <a:xfrm>
            <a:off x="121249" y="1218"/>
            <a:ext cx="10005390" cy="8309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square" rtlCol="0">
            <a:spAutoFit/>
          </a:bodyPr>
          <a:lstStyle/>
          <a:p>
            <a:r>
              <a:rPr lang="en-US" sz="2400" b="1" dirty="0" err="1" smtClean="0"/>
              <a:t>Bahagian</a:t>
            </a:r>
            <a:r>
              <a:rPr lang="en-US" sz="2400" b="1" dirty="0" smtClean="0"/>
              <a:t> 5 : </a:t>
            </a:r>
            <a:r>
              <a:rPr lang="en-US" sz="2400" b="1" dirty="0" err="1" smtClean="0"/>
              <a:t>Prosedur</a:t>
            </a:r>
            <a:r>
              <a:rPr lang="en-US" sz="2400" b="1" dirty="0" smtClean="0"/>
              <a:t> </a:t>
            </a:r>
            <a:r>
              <a:rPr lang="en-US" sz="2400" b="1" dirty="0" err="1" smtClean="0"/>
              <a:t>Pengawasan</a:t>
            </a:r>
            <a:r>
              <a:rPr lang="en-US" sz="2400" b="1" dirty="0" smtClean="0"/>
              <a:t>, </a:t>
            </a:r>
            <a:r>
              <a:rPr lang="en-US" sz="2400" b="1" dirty="0" err="1" smtClean="0"/>
              <a:t>Kendalian</a:t>
            </a:r>
            <a:r>
              <a:rPr lang="en-US" sz="2400" b="1" dirty="0" smtClean="0"/>
              <a:t> Dan </a:t>
            </a:r>
            <a:r>
              <a:rPr lang="en-US" sz="2400" b="1" dirty="0" err="1" smtClean="0"/>
              <a:t>Penyimpanan</a:t>
            </a:r>
            <a:r>
              <a:rPr lang="en-US" sz="2400" b="1" dirty="0" smtClean="0"/>
              <a:t> </a:t>
            </a:r>
          </a:p>
          <a:p>
            <a:r>
              <a:rPr lang="en-US" sz="2400" b="1" dirty="0"/>
              <a:t> </a:t>
            </a:r>
            <a:r>
              <a:rPr lang="en-US" sz="2400" b="1" dirty="0" smtClean="0"/>
              <a:t>                      </a:t>
            </a:r>
            <a:r>
              <a:rPr lang="en-US" sz="2400" b="1" dirty="0" err="1" smtClean="0"/>
              <a:t>Rekod</a:t>
            </a:r>
            <a:r>
              <a:rPr lang="en-US" sz="2400" b="1" dirty="0" smtClean="0"/>
              <a:t> Yang </a:t>
            </a:r>
            <a:r>
              <a:rPr lang="en-US" sz="2400" b="1" dirty="0" err="1" smtClean="0"/>
              <a:t>Berkaitan</a:t>
            </a:r>
            <a:endParaRPr lang="en-US" sz="2400" dirty="0"/>
          </a:p>
        </p:txBody>
      </p:sp>
    </p:spTree>
    <p:extLst>
      <p:ext uri="{BB962C8B-B14F-4D97-AF65-F5344CB8AC3E}">
        <p14:creationId xmlns:p14="http://schemas.microsoft.com/office/powerpoint/2010/main" val="374742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32</a:t>
            </a:fld>
            <a:endParaRPr lang="en-MY"/>
          </a:p>
        </p:txBody>
      </p:sp>
      <p:sp>
        <p:nvSpPr>
          <p:cNvPr id="5" name="TextBox 4"/>
          <p:cNvSpPr txBox="1"/>
          <p:nvPr/>
        </p:nvSpPr>
        <p:spPr>
          <a:xfrm>
            <a:off x="325965" y="143912"/>
            <a:ext cx="7171002"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6</a:t>
            </a:r>
            <a:r>
              <a:rPr lang="en-US" sz="2600" b="1" dirty="0" smtClean="0"/>
              <a:t> </a:t>
            </a:r>
            <a:r>
              <a:rPr lang="en-US" sz="2600" b="1" dirty="0"/>
              <a:t>: </a:t>
            </a:r>
            <a:r>
              <a:rPr lang="en-US" sz="2600" b="1" dirty="0" err="1" smtClean="0"/>
              <a:t>Prosedur</a:t>
            </a:r>
            <a:r>
              <a:rPr lang="en-US" sz="2600" b="1" dirty="0" smtClean="0"/>
              <a:t> </a:t>
            </a:r>
            <a:r>
              <a:rPr lang="en-US" sz="2600" b="1" dirty="0" err="1" smtClean="0"/>
              <a:t>Kendalian</a:t>
            </a:r>
            <a:r>
              <a:rPr lang="en-US" sz="2600" b="1" dirty="0" smtClean="0"/>
              <a:t> </a:t>
            </a:r>
            <a:r>
              <a:rPr lang="en-US" sz="2600" b="1" dirty="0" err="1" smtClean="0"/>
              <a:t>Peralatan</a:t>
            </a:r>
            <a:r>
              <a:rPr lang="en-US" sz="2600" b="1" dirty="0" smtClean="0"/>
              <a:t> </a:t>
            </a:r>
            <a:r>
              <a:rPr lang="en-US" sz="2600" b="1" dirty="0" err="1" smtClean="0"/>
              <a:t>Sinaran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3758069718"/>
              </p:ext>
            </p:extLst>
          </p:nvPr>
        </p:nvGraphicFramePr>
        <p:xfrm>
          <a:off x="142472" y="1082229"/>
          <a:ext cx="11744727" cy="5687503"/>
        </p:xfrm>
        <a:graphic>
          <a:graphicData uri="http://schemas.openxmlformats.org/drawingml/2006/table">
            <a:tbl>
              <a:tblPr firstRow="1" firstCol="1" lastRow="1" lastCol="1" bandRow="1" bandCol="1"/>
              <a:tblGrid>
                <a:gridCol w="571902"/>
                <a:gridCol w="1755492"/>
                <a:gridCol w="2983842"/>
                <a:gridCol w="3282223"/>
                <a:gridCol w="3151268"/>
              </a:tblGrid>
              <a:tr h="277303">
                <a:tc>
                  <a:txBody>
                    <a:bodyPr/>
                    <a:lstStyle/>
                    <a:p>
                      <a:pPr marL="0" marR="0" algn="ctr">
                        <a:spcBef>
                          <a:spcPts val="0"/>
                        </a:spcBef>
                        <a:spcAft>
                          <a:spcPts val="0"/>
                        </a:spcAft>
                      </a:pPr>
                      <a:r>
                        <a:rPr lang="en-US" sz="1500" b="1">
                          <a:effectLst/>
                          <a:latin typeface="Times New Roman"/>
                          <a:ea typeface="Times New Roman"/>
                        </a:rPr>
                        <a:t>BIL.</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SEMASA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3892719">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1.</a:t>
                      </a:r>
                    </a:p>
                  </a:txBody>
                  <a:tcPr marL="19289" marR="192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a:effectLst/>
                          <a:latin typeface="Times New Roman"/>
                          <a:ea typeface="Times New Roman"/>
                        </a:rPr>
                        <a:t> </a:t>
                      </a:r>
                    </a:p>
                    <a:p>
                      <a:pPr marL="0" marR="0">
                        <a:spcBef>
                          <a:spcPts val="0"/>
                        </a:spcBef>
                        <a:spcAft>
                          <a:spcPts val="600"/>
                        </a:spcAft>
                      </a:pPr>
                      <a:r>
                        <a:rPr lang="en-US" sz="1500" b="1">
                          <a:effectLst/>
                          <a:latin typeface="Times New Roman"/>
                          <a:ea typeface="Times New Roman"/>
                        </a:rPr>
                        <a:t>Operasi biasa:</a:t>
                      </a:r>
                      <a:endParaRPr lang="en-US" sz="1500">
                        <a:effectLst/>
                        <a:latin typeface="Times New Roman"/>
                        <a:ea typeface="Times New Roman"/>
                      </a:endParaRPr>
                    </a:p>
                    <a:p>
                      <a:pPr marL="742950" marR="0" lvl="1" indent="-285750">
                        <a:spcBef>
                          <a:spcPts val="0"/>
                        </a:spcBef>
                        <a:spcAft>
                          <a:spcPts val="600"/>
                        </a:spcAft>
                        <a:buFont typeface="+mj-lt"/>
                        <a:buAutoNum type="alphaLcPeriod"/>
                      </a:pPr>
                      <a:r>
                        <a:rPr lang="en-US" sz="1500" b="1">
                          <a:effectLst/>
                          <a:latin typeface="Times New Roman"/>
                          <a:ea typeface="Times New Roman"/>
                        </a:rPr>
                        <a:t>Alat pengukur ketumpatan (</a:t>
                      </a:r>
                      <a:r>
                        <a:rPr lang="en-US" sz="1500" b="1" i="1">
                          <a:effectLst/>
                          <a:latin typeface="Times New Roman"/>
                          <a:ea typeface="Times New Roman"/>
                        </a:rPr>
                        <a:t>Fluid Density Radioactive Tool</a:t>
                      </a:r>
                      <a:r>
                        <a:rPr lang="en-US" sz="1500" b="1">
                          <a:effectLst/>
                          <a:latin typeface="Times New Roman"/>
                          <a:ea typeface="Times New Roman"/>
                        </a:rPr>
                        <a:t>)</a:t>
                      </a:r>
                      <a:endParaRPr lang="en-US" sz="1500">
                        <a:effectLst/>
                        <a:latin typeface="Times New Roman"/>
                        <a:ea typeface="Times New Roman"/>
                      </a:endParaRPr>
                    </a:p>
                    <a:p>
                      <a:pPr marL="19050" marR="0">
                        <a:spcBef>
                          <a:spcPts val="0"/>
                        </a:spcBef>
                        <a:spcAft>
                          <a:spcPts val="600"/>
                        </a:spcAft>
                      </a:pPr>
                      <a:r>
                        <a:rPr lang="en-US" sz="1500" b="1">
                          <a:effectLst/>
                          <a:latin typeface="Times New Roman"/>
                          <a:ea typeface="Times New Roman"/>
                        </a:rPr>
                        <a:t> </a:t>
                      </a:r>
                      <a:endParaRPr lang="en-US" sz="1500">
                        <a:effectLst/>
                        <a:latin typeface="Times New Roman"/>
                        <a:ea typeface="Times New Roman"/>
                      </a:endParaRPr>
                    </a:p>
                  </a:txBody>
                  <a:tcPr marL="19289" marR="192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a:effectLst/>
                          <a:latin typeface="Times New Roman"/>
                          <a:ea typeface="Times New Roman"/>
                        </a:rPr>
                        <a:t> </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Alat pengukur ketumpatan disimpan di dalam makmal tanpa bahan radioaktif.</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Bahan radioaktif hendaklah disimpan ditempat yang telah diluluskan oleh AELB.</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Lencana filem akan disediakan kepada semua pekerja yang terlibat dalam operasi ini.</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Syarikat akan memiliki sekurang-kurangnya dua (2) unit alat pengesan sinaran luar bagi setiap premis. Disediakan juga tali sawar bersama dengan tanda amaran “</a:t>
                      </a:r>
                      <a:r>
                        <a:rPr lang="en-US" sz="1500" i="1">
                          <a:effectLst/>
                          <a:latin typeface="Times New Roman"/>
                          <a:ea typeface="Times New Roman"/>
                        </a:rPr>
                        <a:t>Danger Radiation</a:t>
                      </a:r>
                      <a:r>
                        <a:rPr lang="en-US" sz="1500">
                          <a:effectLst/>
                          <a:latin typeface="Times New Roman"/>
                          <a:ea typeface="Times New Roman"/>
                        </a:rPr>
                        <a:t>”, bekas perisai plumbum, penyepit </a:t>
                      </a:r>
                      <a:r>
                        <a:rPr lang="en-US" sz="1500" i="1">
                          <a:effectLst/>
                          <a:latin typeface="Times New Roman"/>
                          <a:ea typeface="Times New Roman"/>
                        </a:rPr>
                        <a:t>long tong</a:t>
                      </a:r>
                      <a:r>
                        <a:rPr lang="en-US" sz="1500">
                          <a:effectLst/>
                          <a:latin typeface="Times New Roman"/>
                          <a:ea typeface="Times New Roman"/>
                        </a:rPr>
                        <a:t>, salinan prosedur kecemasan dan lain-lain yang berkaitan.</a:t>
                      </a:r>
                    </a:p>
                    <a:p>
                      <a:pPr marL="0" marR="0" algn="just">
                        <a:spcBef>
                          <a:spcPts val="0"/>
                        </a:spcBef>
                        <a:spcAft>
                          <a:spcPts val="0"/>
                        </a:spcAft>
                      </a:pPr>
                      <a:r>
                        <a:rPr lang="en-US" sz="1500">
                          <a:effectLst/>
                          <a:latin typeface="Times New Roman"/>
                          <a:ea typeface="Times New Roman"/>
                        </a:rPr>
                        <a:t> </a:t>
                      </a:r>
                    </a:p>
                  </a:txBody>
                  <a:tcPr marL="19289" marR="192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a:effectLst/>
                          <a:latin typeface="Times New Roman"/>
                          <a:ea typeface="Times New Roman"/>
                        </a:rPr>
                        <a:t> </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Bahan radioaktif terkedap akan dimasukkan ke dalam alat pengukur ketumpatan untuk operasi pengelongan.</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Pemonitoran paras sinaran luar (</a:t>
                      </a:r>
                      <a:r>
                        <a:rPr lang="en-US" sz="1500" i="1">
                          <a:effectLst/>
                          <a:latin typeface="Times New Roman"/>
                          <a:ea typeface="Times New Roman"/>
                        </a:rPr>
                        <a:t>external area monitoring</a:t>
                      </a:r>
                      <a:r>
                        <a:rPr lang="en-US" sz="1500">
                          <a:effectLst/>
                          <a:latin typeface="Times New Roman"/>
                          <a:ea typeface="Times New Roman"/>
                        </a:rPr>
                        <a:t>) akan dilakukan bagi memastikan tiada kebocoran berlaku.</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Kawasan kerja hendaklah di-</a:t>
                      </a:r>
                      <a:r>
                        <a:rPr lang="en-US" sz="1500" i="1">
                          <a:effectLst/>
                          <a:latin typeface="Times New Roman"/>
                          <a:ea typeface="Times New Roman"/>
                        </a:rPr>
                        <a:t>barricade </a:t>
                      </a:r>
                      <a:r>
                        <a:rPr lang="en-US" sz="1500">
                          <a:effectLst/>
                          <a:latin typeface="Times New Roman"/>
                          <a:ea typeface="Times New Roman"/>
                        </a:rPr>
                        <a:t>dengan menggunakan </a:t>
                      </a:r>
                      <a:r>
                        <a:rPr lang="en-US" sz="1500" i="1">
                          <a:effectLst/>
                          <a:latin typeface="Times New Roman"/>
                          <a:ea typeface="Times New Roman"/>
                        </a:rPr>
                        <a:t>hazard tape</a:t>
                      </a:r>
                      <a:r>
                        <a:rPr lang="en-US" sz="1500">
                          <a:effectLst/>
                          <a:latin typeface="Times New Roman"/>
                          <a:ea typeface="Times New Roman"/>
                        </a:rPr>
                        <a:t> dan tanda amaran akan dipamerkan bagi memberi amaran kepada orang lain.</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Tidak seorang pun dibenarkan masuk ke dalam kawasan kawalan atau seliaan kecuali pekerja sinaran sahaja.</a:t>
                      </a:r>
                    </a:p>
                  </a:txBody>
                  <a:tcPr marL="19289" marR="192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Bahan</a:t>
                      </a:r>
                      <a:r>
                        <a:rPr lang="en-US" sz="1500" dirty="0">
                          <a:effectLst/>
                          <a:latin typeface="Times New Roman"/>
                          <a:ea typeface="Times New Roman"/>
                        </a:rPr>
                        <a:t> </a:t>
                      </a:r>
                      <a:r>
                        <a:rPr lang="en-US" sz="1500" dirty="0" err="1">
                          <a:effectLst/>
                          <a:latin typeface="Times New Roman"/>
                          <a:ea typeface="Times New Roman"/>
                        </a:rPr>
                        <a:t>radioaktif</a:t>
                      </a:r>
                      <a:r>
                        <a:rPr lang="en-US" sz="1500" dirty="0">
                          <a:effectLst/>
                          <a:latin typeface="Times New Roman"/>
                          <a:ea typeface="Times New Roman"/>
                        </a:rPr>
                        <a:t> </a:t>
                      </a:r>
                      <a:r>
                        <a:rPr lang="en-US" sz="1500" dirty="0" err="1">
                          <a:effectLst/>
                          <a:latin typeface="Times New Roman"/>
                          <a:ea typeface="Times New Roman"/>
                        </a:rPr>
                        <a:t>terkedap</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dikeluarkan</a:t>
                      </a:r>
                      <a:r>
                        <a:rPr lang="en-US" sz="1500" dirty="0">
                          <a:effectLst/>
                          <a:latin typeface="Times New Roman"/>
                          <a:ea typeface="Times New Roman"/>
                        </a:rPr>
                        <a:t> </a:t>
                      </a:r>
                      <a:r>
                        <a:rPr lang="en-US" sz="1500" dirty="0" err="1">
                          <a:effectLst/>
                          <a:latin typeface="Times New Roman"/>
                          <a:ea typeface="Times New Roman"/>
                        </a:rPr>
                        <a:t>dari</a:t>
                      </a:r>
                      <a:r>
                        <a:rPr lang="en-US" sz="1500" dirty="0">
                          <a:effectLst/>
                          <a:latin typeface="Times New Roman"/>
                          <a:ea typeface="Times New Roman"/>
                        </a:rPr>
                        <a:t> </a:t>
                      </a:r>
                      <a:r>
                        <a:rPr lang="en-US" sz="1500" dirty="0" err="1">
                          <a:effectLst/>
                          <a:latin typeface="Times New Roman"/>
                          <a:ea typeface="Times New Roman"/>
                        </a:rPr>
                        <a:t>alat</a:t>
                      </a:r>
                      <a:r>
                        <a:rPr lang="en-US" sz="1500" dirty="0">
                          <a:effectLst/>
                          <a:latin typeface="Times New Roman"/>
                          <a:ea typeface="Times New Roman"/>
                        </a:rPr>
                        <a:t> </a:t>
                      </a:r>
                      <a:r>
                        <a:rPr lang="en-US" sz="1500" dirty="0" err="1">
                          <a:effectLst/>
                          <a:latin typeface="Times New Roman"/>
                          <a:ea typeface="Times New Roman"/>
                        </a:rPr>
                        <a:t>pengukur</a:t>
                      </a:r>
                      <a:r>
                        <a:rPr lang="en-US" sz="1500" dirty="0">
                          <a:effectLst/>
                          <a:latin typeface="Times New Roman"/>
                          <a:ea typeface="Times New Roman"/>
                        </a:rPr>
                        <a:t> </a:t>
                      </a:r>
                      <a:r>
                        <a:rPr lang="en-US" sz="1500" dirty="0" err="1">
                          <a:effectLst/>
                          <a:latin typeface="Times New Roman"/>
                          <a:ea typeface="Times New Roman"/>
                        </a:rPr>
                        <a:t>ketumpatan</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di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bekas</a:t>
                      </a:r>
                      <a:r>
                        <a:rPr lang="en-US" sz="1500" dirty="0">
                          <a:effectLst/>
                          <a:latin typeface="Times New Roman"/>
                          <a:ea typeface="Times New Roman"/>
                        </a:rPr>
                        <a:t> yang </a:t>
                      </a:r>
                      <a:r>
                        <a:rPr lang="en-US" sz="1500" dirty="0" err="1">
                          <a:effectLst/>
                          <a:latin typeface="Times New Roman"/>
                          <a:ea typeface="Times New Roman"/>
                        </a:rPr>
                        <a:t>telah</a:t>
                      </a:r>
                      <a:r>
                        <a:rPr lang="en-US" sz="1500" dirty="0">
                          <a:effectLst/>
                          <a:latin typeface="Times New Roman"/>
                          <a:ea typeface="Times New Roman"/>
                        </a:rPr>
                        <a:t> </a:t>
                      </a:r>
                      <a:r>
                        <a:rPr lang="en-US" sz="1500" dirty="0" err="1">
                          <a:effectLst/>
                          <a:latin typeface="Times New Roman"/>
                          <a:ea typeface="Times New Roman"/>
                        </a:rPr>
                        <a:t>diluluskan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a:t>
                      </a: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Semua</a:t>
                      </a:r>
                      <a:r>
                        <a:rPr lang="en-US" sz="1500" dirty="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seperti</a:t>
                      </a:r>
                      <a:r>
                        <a:rPr lang="en-US" sz="1500" dirty="0">
                          <a:effectLst/>
                          <a:latin typeface="Times New Roman"/>
                          <a:ea typeface="Times New Roman"/>
                        </a:rPr>
                        <a:t> meter </a:t>
                      </a:r>
                      <a:r>
                        <a:rPr lang="en-US" sz="1500" dirty="0" err="1">
                          <a:effectLst/>
                          <a:latin typeface="Times New Roman"/>
                          <a:ea typeface="Times New Roman"/>
                        </a:rPr>
                        <a:t>tinjau</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lencana</a:t>
                      </a:r>
                      <a:r>
                        <a:rPr lang="en-US" sz="1500" dirty="0">
                          <a:effectLst/>
                          <a:latin typeface="Times New Roman"/>
                          <a:ea typeface="Times New Roman"/>
                        </a:rPr>
                        <a:t> </a:t>
                      </a:r>
                      <a:r>
                        <a:rPr lang="en-US" sz="1500" dirty="0" err="1">
                          <a:effectLst/>
                          <a:latin typeface="Times New Roman"/>
                          <a:ea typeface="Times New Roman"/>
                        </a:rPr>
                        <a:t>filem</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diletakkan</a:t>
                      </a:r>
                      <a:r>
                        <a:rPr lang="en-US" sz="1500" dirty="0">
                          <a:effectLst/>
                          <a:latin typeface="Times New Roman"/>
                          <a:ea typeface="Times New Roman"/>
                        </a:rPr>
                        <a:t> </a:t>
                      </a:r>
                      <a:r>
                        <a:rPr lang="en-US" sz="1500" dirty="0" err="1">
                          <a:effectLst/>
                          <a:latin typeface="Times New Roman"/>
                          <a:ea typeface="Times New Roman"/>
                        </a:rPr>
                        <a:t>ke</a:t>
                      </a:r>
                      <a:r>
                        <a:rPr lang="en-US" sz="1500" dirty="0">
                          <a:effectLst/>
                          <a:latin typeface="Times New Roman"/>
                          <a:ea typeface="Times New Roman"/>
                        </a:rPr>
                        <a:t> </a:t>
                      </a:r>
                      <a:r>
                        <a:rPr lang="en-US" sz="1500" dirty="0" err="1">
                          <a:effectLst/>
                          <a:latin typeface="Times New Roman"/>
                          <a:ea typeface="Times New Roman"/>
                        </a:rPr>
                        <a:t>tempat</a:t>
                      </a:r>
                      <a:r>
                        <a:rPr lang="en-US" sz="1500" dirty="0">
                          <a:effectLst/>
                          <a:latin typeface="Times New Roman"/>
                          <a:ea typeface="Times New Roman"/>
                        </a:rPr>
                        <a:t> </a:t>
                      </a:r>
                      <a:r>
                        <a:rPr lang="en-US" sz="1500" dirty="0" err="1">
                          <a:effectLst/>
                          <a:latin typeface="Times New Roman"/>
                          <a:ea typeface="Times New Roman"/>
                        </a:rPr>
                        <a:t>asal</a:t>
                      </a:r>
                      <a:r>
                        <a:rPr lang="en-US" sz="1500" dirty="0">
                          <a:effectLst/>
                          <a:latin typeface="Times New Roman"/>
                          <a:ea typeface="Times New Roman"/>
                        </a:rPr>
                        <a:t> </a:t>
                      </a:r>
                      <a:r>
                        <a:rPr lang="en-US" sz="1500" dirty="0" err="1">
                          <a:effectLst/>
                          <a:latin typeface="Times New Roman"/>
                          <a:ea typeface="Times New Roman"/>
                        </a:rPr>
                        <a:t>setelah</a:t>
                      </a:r>
                      <a:r>
                        <a:rPr lang="en-US" sz="1500" dirty="0">
                          <a:effectLst/>
                          <a:latin typeface="Times New Roman"/>
                          <a:ea typeface="Times New Roman"/>
                        </a:rPr>
                        <a:t> </a:t>
                      </a:r>
                      <a:r>
                        <a:rPr lang="en-US" sz="1500" dirty="0" err="1">
                          <a:effectLst/>
                          <a:latin typeface="Times New Roman"/>
                          <a:ea typeface="Times New Roman"/>
                        </a:rPr>
                        <a:t>digunakan</a:t>
                      </a:r>
                      <a:r>
                        <a:rPr lang="en-US" sz="1500" dirty="0">
                          <a:effectLst/>
                          <a:latin typeface="Times New Roman"/>
                          <a:ea typeface="Times New Roman"/>
                        </a:rPr>
                        <a:t>.</a:t>
                      </a:r>
                    </a:p>
                    <a:p>
                      <a:pPr marL="342900" marR="45720" lvl="0" indent="-342900" algn="just">
                        <a:spcBef>
                          <a:spcPts val="0"/>
                        </a:spcBef>
                        <a:spcAft>
                          <a:spcPts val="0"/>
                        </a:spcAft>
                        <a:buFont typeface="+mj-lt"/>
                        <a:buAutoNum type="arabicPeriod"/>
                      </a:pPr>
                      <a:r>
                        <a:rPr lang="en-US" sz="1500" dirty="0" err="1">
                          <a:effectLst/>
                          <a:latin typeface="Times New Roman"/>
                          <a:ea typeface="Times New Roman"/>
                        </a:rPr>
                        <a:t>Pengendali</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melaporkan</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di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buku</a:t>
                      </a:r>
                      <a:r>
                        <a:rPr lang="en-US" sz="1500" dirty="0">
                          <a:effectLst/>
                          <a:latin typeface="Times New Roman"/>
                          <a:ea typeface="Times New Roman"/>
                        </a:rPr>
                        <a:t> </a:t>
                      </a:r>
                      <a:r>
                        <a:rPr lang="en-US" sz="1500" i="1" dirty="0">
                          <a:effectLst/>
                          <a:latin typeface="Times New Roman"/>
                          <a:ea typeface="Times New Roman"/>
                        </a:rPr>
                        <a:t>log</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memaklumkan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PPS </a:t>
                      </a:r>
                      <a:r>
                        <a:rPr lang="en-US" sz="1500" dirty="0" err="1">
                          <a:effectLst/>
                          <a:latin typeface="Times New Roman"/>
                          <a:ea typeface="Times New Roman"/>
                        </a:rPr>
                        <a:t>atau</a:t>
                      </a:r>
                      <a:r>
                        <a:rPr lang="en-US" sz="1500" dirty="0">
                          <a:effectLst/>
                          <a:latin typeface="Times New Roman"/>
                          <a:ea typeface="Times New Roman"/>
                        </a:rPr>
                        <a:t> PY </a:t>
                      </a:r>
                      <a:r>
                        <a:rPr lang="en-US" sz="1500" dirty="0" err="1">
                          <a:effectLst/>
                          <a:latin typeface="Times New Roman"/>
                          <a:ea typeface="Times New Roman"/>
                        </a:rPr>
                        <a:t>setelah</a:t>
                      </a:r>
                      <a:r>
                        <a:rPr lang="en-US" sz="1500" dirty="0">
                          <a:effectLst/>
                          <a:latin typeface="Times New Roman"/>
                          <a:ea typeface="Times New Roman"/>
                        </a:rPr>
                        <a:t> </a:t>
                      </a:r>
                      <a:r>
                        <a:rPr lang="en-US" sz="1500" dirty="0" err="1">
                          <a:effectLst/>
                          <a:latin typeface="Times New Roman"/>
                          <a:ea typeface="Times New Roman"/>
                        </a:rPr>
                        <a:t>selesai</a:t>
                      </a:r>
                      <a:r>
                        <a:rPr lang="en-US" sz="1500" dirty="0">
                          <a:effectLst/>
                          <a:latin typeface="Times New Roman"/>
                          <a:ea typeface="Times New Roman"/>
                        </a:rPr>
                        <a:t> </a:t>
                      </a:r>
                      <a:r>
                        <a:rPr lang="en-US" sz="1500" dirty="0" err="1">
                          <a:effectLst/>
                          <a:latin typeface="Times New Roman"/>
                          <a:ea typeface="Times New Roman"/>
                        </a:rPr>
                        <a:t>kerja</a:t>
                      </a:r>
                      <a:r>
                        <a:rPr lang="en-US" sz="1500" dirty="0">
                          <a:effectLst/>
                          <a:latin typeface="Times New Roman"/>
                          <a:ea typeface="Times New Roman"/>
                        </a:rPr>
                        <a:t>. </a:t>
                      </a:r>
                      <a:r>
                        <a:rPr lang="en-US" sz="1500" dirty="0" err="1">
                          <a:effectLst/>
                          <a:latin typeface="Times New Roman"/>
                          <a:ea typeface="Times New Roman"/>
                        </a:rPr>
                        <a:t>Segala</a:t>
                      </a:r>
                      <a:r>
                        <a:rPr lang="en-US" sz="1500" dirty="0">
                          <a:effectLst/>
                          <a:latin typeface="Times New Roman"/>
                          <a:ea typeface="Times New Roman"/>
                        </a:rPr>
                        <a:t> </a:t>
                      </a:r>
                      <a:r>
                        <a:rPr lang="en-US" sz="1500" dirty="0" err="1">
                          <a:effectLst/>
                          <a:latin typeface="Times New Roman"/>
                          <a:ea typeface="Times New Roman"/>
                        </a:rPr>
                        <a:t>insiden</a:t>
                      </a:r>
                      <a:r>
                        <a:rPr lang="en-US" sz="1500" dirty="0">
                          <a:effectLst/>
                          <a:latin typeface="Times New Roman"/>
                          <a:ea typeface="Times New Roman"/>
                        </a:rPr>
                        <a:t> </a:t>
                      </a:r>
                      <a:r>
                        <a:rPr lang="en-US" sz="1500" dirty="0" err="1">
                          <a:effectLst/>
                          <a:latin typeface="Times New Roman"/>
                          <a:ea typeface="Times New Roman"/>
                        </a:rPr>
                        <a:t>perlu</a:t>
                      </a:r>
                      <a:r>
                        <a:rPr lang="en-US" sz="1500" dirty="0">
                          <a:effectLst/>
                          <a:latin typeface="Times New Roman"/>
                          <a:ea typeface="Times New Roman"/>
                        </a:rPr>
                        <a:t> </a:t>
                      </a:r>
                      <a:r>
                        <a:rPr lang="en-US" sz="1500" dirty="0" err="1">
                          <a:effectLst/>
                          <a:latin typeface="Times New Roman"/>
                          <a:ea typeface="Times New Roman"/>
                        </a:rPr>
                        <a:t>dilaporkan</a:t>
                      </a:r>
                      <a:r>
                        <a:rPr lang="en-US" sz="1500" dirty="0">
                          <a:effectLst/>
                          <a:latin typeface="Times New Roman"/>
                          <a:ea typeface="Times New Roman"/>
                        </a:rPr>
                        <a:t> </a:t>
                      </a:r>
                      <a:r>
                        <a:rPr lang="en-US" sz="1500" dirty="0" err="1">
                          <a:effectLst/>
                          <a:latin typeface="Times New Roman"/>
                          <a:ea typeface="Times New Roman"/>
                        </a:rPr>
                        <a:t>serta</a:t>
                      </a:r>
                      <a:r>
                        <a:rPr lang="en-US" sz="1500" dirty="0">
                          <a:effectLst/>
                          <a:latin typeface="Times New Roman"/>
                          <a:ea typeface="Times New Roman"/>
                        </a:rPr>
                        <a:t> </a:t>
                      </a:r>
                      <a:r>
                        <a:rPr lang="en-US" sz="1500" dirty="0" err="1">
                          <a:effectLst/>
                          <a:latin typeface="Times New Roman"/>
                          <a:ea typeface="Times New Roman"/>
                        </a:rPr>
                        <a:t>merta</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PPS </a:t>
                      </a:r>
                      <a:r>
                        <a:rPr lang="en-US" sz="1500" dirty="0" err="1">
                          <a:effectLst/>
                          <a:latin typeface="Times New Roman"/>
                          <a:ea typeface="Times New Roman"/>
                        </a:rPr>
                        <a:t>atau</a:t>
                      </a:r>
                      <a:r>
                        <a:rPr lang="en-US" sz="1500" dirty="0">
                          <a:effectLst/>
                          <a:latin typeface="Times New Roman"/>
                          <a:ea typeface="Times New Roman"/>
                        </a:rPr>
                        <a:t> PY. </a:t>
                      </a:r>
                    </a:p>
                    <a:p>
                      <a:pPr marL="342900" marR="45720" lvl="0" indent="-342900" algn="just">
                        <a:spcBef>
                          <a:spcPts val="0"/>
                        </a:spcBef>
                        <a:spcAft>
                          <a:spcPts val="0"/>
                        </a:spcAft>
                        <a:buFont typeface="+mj-lt"/>
                        <a:buAutoNum type="arabicPeriod"/>
                      </a:pPr>
                      <a:r>
                        <a:rPr lang="en-US" sz="1500" dirty="0">
                          <a:effectLst/>
                          <a:latin typeface="Times New Roman"/>
                          <a:ea typeface="Times New Roman"/>
                        </a:rPr>
                        <a:t>PPS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menghantar</a:t>
                      </a:r>
                      <a:r>
                        <a:rPr lang="en-US" sz="1500" dirty="0">
                          <a:effectLst/>
                          <a:latin typeface="Times New Roman"/>
                          <a:ea typeface="Times New Roman"/>
                        </a:rPr>
                        <a:t> </a:t>
                      </a:r>
                      <a:r>
                        <a:rPr lang="en-US" sz="1500" dirty="0" err="1">
                          <a:effectLst/>
                          <a:latin typeface="Times New Roman"/>
                          <a:ea typeface="Times New Roman"/>
                        </a:rPr>
                        <a:t>lencana</a:t>
                      </a:r>
                      <a:r>
                        <a:rPr lang="en-US" sz="1500" dirty="0">
                          <a:effectLst/>
                          <a:latin typeface="Times New Roman"/>
                          <a:ea typeface="Times New Roman"/>
                        </a:rPr>
                        <a:t> </a:t>
                      </a:r>
                      <a:r>
                        <a:rPr lang="en-US" sz="1500" dirty="0" err="1">
                          <a:effectLst/>
                          <a:latin typeface="Times New Roman"/>
                          <a:ea typeface="Times New Roman"/>
                        </a:rPr>
                        <a:t>filem</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t>
                      </a:r>
                      <a:r>
                        <a:rPr lang="en-US" sz="1500" dirty="0" err="1">
                          <a:effectLst/>
                          <a:latin typeface="Times New Roman"/>
                          <a:ea typeface="Times New Roman"/>
                        </a:rPr>
                        <a:t>Agensi</a:t>
                      </a:r>
                      <a:r>
                        <a:rPr lang="en-US" sz="1500" dirty="0">
                          <a:effectLst/>
                          <a:latin typeface="Times New Roman"/>
                          <a:ea typeface="Times New Roman"/>
                        </a:rPr>
                        <a:t> </a:t>
                      </a:r>
                      <a:r>
                        <a:rPr lang="en-US" sz="1500" dirty="0" err="1">
                          <a:effectLst/>
                          <a:latin typeface="Times New Roman"/>
                          <a:ea typeface="Times New Roman"/>
                        </a:rPr>
                        <a:t>Nuklear</a:t>
                      </a:r>
                      <a:r>
                        <a:rPr lang="en-US" sz="1500" dirty="0">
                          <a:effectLst/>
                          <a:latin typeface="Times New Roman"/>
                          <a:ea typeface="Times New Roman"/>
                        </a:rPr>
                        <a:t> Malaysia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dianalisis</a:t>
                      </a:r>
                      <a:r>
                        <a:rPr lang="en-US" sz="1500" dirty="0">
                          <a:effectLst/>
                          <a:latin typeface="Times New Roman"/>
                          <a:ea typeface="Times New Roman"/>
                        </a:rPr>
                        <a:t> </a:t>
                      </a:r>
                      <a:r>
                        <a:rPr lang="en-US" sz="1500" dirty="0" err="1">
                          <a:effectLst/>
                          <a:latin typeface="Times New Roman"/>
                          <a:ea typeface="Times New Roman"/>
                        </a:rPr>
                        <a:t>setiap</a:t>
                      </a:r>
                      <a:r>
                        <a:rPr lang="en-US" sz="1500" dirty="0">
                          <a:effectLst/>
                          <a:latin typeface="Times New Roman"/>
                          <a:ea typeface="Times New Roman"/>
                        </a:rPr>
                        <a:t> </a:t>
                      </a:r>
                      <a:r>
                        <a:rPr lang="en-US" sz="1500" dirty="0" err="1">
                          <a:effectLst/>
                          <a:latin typeface="Times New Roman"/>
                          <a:ea typeface="Times New Roman"/>
                        </a:rPr>
                        <a:t>bulan</a:t>
                      </a:r>
                      <a:r>
                        <a:rPr lang="en-US" sz="1500" dirty="0">
                          <a:effectLst/>
                          <a:latin typeface="Times New Roman"/>
                          <a:ea typeface="Times New Roman"/>
                        </a:rPr>
                        <a:t>. Kadar dos </a:t>
                      </a:r>
                      <a:r>
                        <a:rPr lang="en-US" sz="1500" dirty="0" err="1">
                          <a:effectLst/>
                          <a:latin typeface="Times New Roman"/>
                          <a:ea typeface="Times New Roman"/>
                        </a:rPr>
                        <a:t>dedahan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diberitahu</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PPS </a:t>
                      </a:r>
                      <a:r>
                        <a:rPr lang="en-US" sz="1500" dirty="0" err="1">
                          <a:effectLst/>
                          <a:latin typeface="Times New Roman"/>
                          <a:ea typeface="Times New Roman"/>
                        </a:rPr>
                        <a:t>kepada</a:t>
                      </a:r>
                      <a:r>
                        <a:rPr lang="en-US" sz="1500" dirty="0">
                          <a:effectLst/>
                          <a:latin typeface="Times New Roman"/>
                          <a:ea typeface="Times New Roman"/>
                        </a:rPr>
                        <a:t> </a:t>
                      </a:r>
                      <a:r>
                        <a:rPr lang="en-US" sz="1500" dirty="0" err="1">
                          <a:effectLst/>
                          <a:latin typeface="Times New Roman"/>
                          <a:ea typeface="Times New Roman"/>
                        </a:rPr>
                        <a:t>pekerja</a:t>
                      </a:r>
                      <a:r>
                        <a:rPr lang="en-US" sz="1500" dirty="0">
                          <a:effectLst/>
                          <a:latin typeface="Times New Roman"/>
                          <a:ea typeface="Times New Roman"/>
                        </a:rPr>
                        <a:t> </a:t>
                      </a:r>
                      <a:r>
                        <a:rPr lang="en-US" sz="1500" dirty="0" err="1">
                          <a:effectLst/>
                          <a:latin typeface="Times New Roman"/>
                          <a:ea typeface="Times New Roman"/>
                        </a:rPr>
                        <a:t>tidak</a:t>
                      </a:r>
                      <a:r>
                        <a:rPr lang="en-US" sz="1500" dirty="0">
                          <a:effectLst/>
                          <a:latin typeface="Times New Roman"/>
                          <a:ea typeface="Times New Roman"/>
                        </a:rPr>
                        <a:t> </a:t>
                      </a:r>
                      <a:r>
                        <a:rPr lang="en-US" sz="1500" dirty="0" err="1">
                          <a:effectLst/>
                          <a:latin typeface="Times New Roman"/>
                          <a:ea typeface="Times New Roman"/>
                        </a:rPr>
                        <a:t>lewat</a:t>
                      </a:r>
                      <a:r>
                        <a:rPr lang="en-US" sz="1500" dirty="0">
                          <a:effectLst/>
                          <a:latin typeface="Times New Roman"/>
                          <a:ea typeface="Times New Roman"/>
                        </a:rPr>
                        <a:t> 14 </a:t>
                      </a:r>
                      <a:r>
                        <a:rPr lang="en-US" sz="1500" dirty="0" err="1">
                          <a:effectLst/>
                          <a:latin typeface="Times New Roman"/>
                          <a:ea typeface="Times New Roman"/>
                        </a:rPr>
                        <a:t>hari</a:t>
                      </a:r>
                      <a:r>
                        <a:rPr lang="en-US" sz="1500" dirty="0">
                          <a:effectLst/>
                          <a:latin typeface="Times New Roman"/>
                          <a:ea typeface="Times New Roman"/>
                        </a:rPr>
                        <a:t> </a:t>
                      </a:r>
                      <a:r>
                        <a:rPr lang="en-US" sz="1500" dirty="0" err="1">
                          <a:effectLst/>
                          <a:latin typeface="Times New Roman"/>
                          <a:ea typeface="Times New Roman"/>
                        </a:rPr>
                        <a:t>dari</a:t>
                      </a:r>
                      <a:r>
                        <a:rPr lang="en-US" sz="1500" dirty="0">
                          <a:effectLst/>
                          <a:latin typeface="Times New Roman"/>
                          <a:ea typeface="Times New Roman"/>
                        </a:rPr>
                        <a:t> </a:t>
                      </a:r>
                      <a:r>
                        <a:rPr lang="en-US" sz="1500" dirty="0" err="1">
                          <a:effectLst/>
                          <a:latin typeface="Times New Roman"/>
                          <a:ea typeface="Times New Roman"/>
                        </a:rPr>
                        <a:t>tarikh</a:t>
                      </a:r>
                      <a:r>
                        <a:rPr lang="en-US" sz="1500" dirty="0">
                          <a:effectLst/>
                          <a:latin typeface="Times New Roman"/>
                          <a:ea typeface="Times New Roman"/>
                        </a:rPr>
                        <a:t> </a:t>
                      </a:r>
                      <a:r>
                        <a:rPr lang="en-US" sz="1500" dirty="0" err="1">
                          <a:effectLst/>
                          <a:latin typeface="Times New Roman"/>
                          <a:ea typeface="Times New Roman"/>
                        </a:rPr>
                        <a:t>keputusan</a:t>
                      </a:r>
                      <a:r>
                        <a:rPr lang="en-US" sz="1500" dirty="0">
                          <a:effectLst/>
                          <a:latin typeface="Times New Roman"/>
                          <a:ea typeface="Times New Roman"/>
                        </a:rPr>
                        <a:t> </a:t>
                      </a:r>
                      <a:r>
                        <a:rPr lang="en-US" sz="1500" dirty="0" err="1">
                          <a:effectLst/>
                          <a:latin typeface="Times New Roman"/>
                          <a:ea typeface="Times New Roman"/>
                        </a:rPr>
                        <a:t>diterima</a:t>
                      </a:r>
                      <a:r>
                        <a:rPr lang="en-US" sz="1500" dirty="0">
                          <a:effectLst/>
                          <a:latin typeface="Times New Roman"/>
                          <a:ea typeface="Times New Roman"/>
                        </a:rPr>
                        <a:t>.</a:t>
                      </a:r>
                    </a:p>
                  </a:txBody>
                  <a:tcPr marL="19289" marR="192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6718123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33</a:t>
            </a:fld>
            <a:endParaRPr lang="en-MY"/>
          </a:p>
        </p:txBody>
      </p:sp>
      <p:sp>
        <p:nvSpPr>
          <p:cNvPr id="5" name="TextBox 4"/>
          <p:cNvSpPr txBox="1"/>
          <p:nvPr/>
        </p:nvSpPr>
        <p:spPr>
          <a:xfrm>
            <a:off x="195336" y="70111"/>
            <a:ext cx="7171002"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6</a:t>
            </a:r>
            <a:r>
              <a:rPr lang="en-US" sz="2600" b="1" dirty="0" smtClean="0"/>
              <a:t> </a:t>
            </a:r>
            <a:r>
              <a:rPr lang="en-US" sz="2600" b="1" dirty="0"/>
              <a:t>: </a:t>
            </a:r>
            <a:r>
              <a:rPr lang="en-US" sz="2600" b="1" dirty="0" err="1" smtClean="0"/>
              <a:t>Prosedur</a:t>
            </a:r>
            <a:r>
              <a:rPr lang="en-US" sz="2600" b="1" dirty="0" smtClean="0"/>
              <a:t> </a:t>
            </a:r>
            <a:r>
              <a:rPr lang="en-US" sz="2600" b="1" dirty="0" err="1" smtClean="0"/>
              <a:t>Kendalian</a:t>
            </a:r>
            <a:r>
              <a:rPr lang="en-US" sz="2600" b="1" dirty="0" smtClean="0"/>
              <a:t> </a:t>
            </a:r>
            <a:r>
              <a:rPr lang="en-US" sz="2600" b="1" dirty="0" err="1" smtClean="0"/>
              <a:t>Peralatan</a:t>
            </a:r>
            <a:r>
              <a:rPr lang="en-US" sz="2600" b="1" dirty="0" smtClean="0"/>
              <a:t> </a:t>
            </a:r>
            <a:r>
              <a:rPr lang="en-US" sz="2600" b="1" dirty="0" err="1" smtClean="0"/>
              <a:t>Sinaran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2880536282"/>
              </p:ext>
            </p:extLst>
          </p:nvPr>
        </p:nvGraphicFramePr>
        <p:xfrm>
          <a:off x="142472" y="836669"/>
          <a:ext cx="11744727" cy="5992303"/>
        </p:xfrm>
        <a:graphic>
          <a:graphicData uri="http://schemas.openxmlformats.org/drawingml/2006/table">
            <a:tbl>
              <a:tblPr firstRow="1" firstCol="1" lastRow="1" lastCol="1" bandRow="1" bandCol="1"/>
              <a:tblGrid>
                <a:gridCol w="571902"/>
                <a:gridCol w="1755492"/>
                <a:gridCol w="2983842"/>
                <a:gridCol w="3282223"/>
                <a:gridCol w="3151268"/>
              </a:tblGrid>
              <a:tr h="277303">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dirty="0">
                          <a:effectLst/>
                          <a:latin typeface="Times New Roman"/>
                          <a:ea typeface="Times New Roman"/>
                        </a:rPr>
                        <a:t>SEMASA KENDALIAN</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3892719">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1.</a:t>
                      </a:r>
                    </a:p>
                  </a:txBody>
                  <a:tcPr marL="19289" marR="192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400" dirty="0">
                          <a:effectLst/>
                          <a:latin typeface="Times New Roman"/>
                          <a:ea typeface="Times New Roman"/>
                        </a:rPr>
                        <a:t> </a:t>
                      </a:r>
                    </a:p>
                    <a:p>
                      <a:pPr marL="457200" marR="0" lvl="1" indent="0">
                        <a:spcBef>
                          <a:spcPts val="0"/>
                        </a:spcBef>
                        <a:spcAft>
                          <a:spcPts val="600"/>
                        </a:spcAft>
                        <a:buFont typeface="+mj-lt"/>
                        <a:buNone/>
                      </a:pPr>
                      <a:r>
                        <a:rPr lang="en-US" sz="1400" b="1" dirty="0" smtClean="0">
                          <a:effectLst/>
                          <a:latin typeface="Times New Roman"/>
                          <a:ea typeface="Times New Roman"/>
                        </a:rPr>
                        <a:t>b. </a:t>
                      </a:r>
                      <a:r>
                        <a:rPr lang="en-US" sz="1400" b="1" dirty="0" err="1" smtClean="0">
                          <a:effectLst/>
                          <a:latin typeface="Times New Roman"/>
                          <a:ea typeface="Times New Roman"/>
                        </a:rPr>
                        <a:t>Alat</a:t>
                      </a:r>
                      <a:r>
                        <a:rPr lang="en-US" sz="1400" b="1" dirty="0" smtClean="0">
                          <a:effectLst/>
                          <a:latin typeface="Times New Roman"/>
                          <a:ea typeface="Times New Roman"/>
                        </a:rPr>
                        <a:t> </a:t>
                      </a:r>
                      <a:r>
                        <a:rPr lang="en-US" sz="1400" b="1" dirty="0" err="1">
                          <a:effectLst/>
                          <a:latin typeface="Times New Roman"/>
                          <a:ea typeface="Times New Roman"/>
                        </a:rPr>
                        <a:t>penilaian</a:t>
                      </a:r>
                      <a:r>
                        <a:rPr lang="en-US" sz="1400" b="1" dirty="0">
                          <a:effectLst/>
                          <a:latin typeface="Times New Roman"/>
                          <a:ea typeface="Times New Roman"/>
                        </a:rPr>
                        <a:t> reservoir (</a:t>
                      </a:r>
                      <a:r>
                        <a:rPr lang="en-US" sz="1400" b="1" i="1" dirty="0">
                          <a:effectLst/>
                          <a:latin typeface="Times New Roman"/>
                          <a:ea typeface="Times New Roman"/>
                        </a:rPr>
                        <a:t>Pulsed Neutron </a:t>
                      </a:r>
                      <a:r>
                        <a:rPr lang="en-US" sz="1400" b="1" i="1" dirty="0" err="1">
                          <a:effectLst/>
                          <a:latin typeface="Times New Roman"/>
                          <a:ea typeface="Times New Roman"/>
                        </a:rPr>
                        <a:t>Neutron</a:t>
                      </a:r>
                      <a:r>
                        <a:rPr lang="en-US" sz="1400" b="1" i="1" dirty="0">
                          <a:effectLst/>
                          <a:latin typeface="Times New Roman"/>
                          <a:ea typeface="Times New Roman"/>
                        </a:rPr>
                        <a:t> Tool</a:t>
                      </a:r>
                      <a:r>
                        <a:rPr lang="en-US" sz="1400" b="1" dirty="0">
                          <a:effectLst/>
                          <a:latin typeface="Times New Roman"/>
                          <a:ea typeface="Times New Roman"/>
                        </a:rPr>
                        <a:t>)</a:t>
                      </a:r>
                      <a:endParaRPr lang="en-US" sz="1400" dirty="0">
                        <a:effectLst/>
                        <a:latin typeface="Times New Roman"/>
                        <a:ea typeface="Times New Roman"/>
                      </a:endParaRPr>
                    </a:p>
                    <a:p>
                      <a:pPr marL="19050" marR="0">
                        <a:spcBef>
                          <a:spcPts val="0"/>
                        </a:spcBef>
                        <a:spcAft>
                          <a:spcPts val="600"/>
                        </a:spcAft>
                      </a:pPr>
                      <a:r>
                        <a:rPr lang="en-US" sz="1400" b="1" dirty="0">
                          <a:effectLst/>
                          <a:latin typeface="Times New Roman"/>
                          <a:ea typeface="Times New Roman"/>
                        </a:rPr>
                        <a:t> </a:t>
                      </a:r>
                      <a:endParaRPr lang="en-US" sz="14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400">
                          <a:effectLst/>
                          <a:latin typeface="Times New Roman"/>
                          <a:ea typeface="Times New Roman"/>
                        </a:rPr>
                        <a:t> </a:t>
                      </a:r>
                    </a:p>
                    <a:p>
                      <a:pPr marL="342900" marR="45720" lvl="0" indent="-342900" algn="just">
                        <a:spcBef>
                          <a:spcPts val="0"/>
                        </a:spcBef>
                        <a:spcAft>
                          <a:spcPts val="600"/>
                        </a:spcAft>
                        <a:buFont typeface="+mj-lt"/>
                        <a:buAutoNum type="arabicPeriod"/>
                      </a:pPr>
                      <a:r>
                        <a:rPr lang="en-US" sz="1400">
                          <a:effectLst/>
                          <a:latin typeface="Times New Roman"/>
                          <a:ea typeface="Times New Roman"/>
                        </a:rPr>
                        <a:t>Alat penilaian reservoir disimpan di dalam bekas yang dikunci atau bunker sedia ada. Kunci hendaklah dipegang oleh PPS atau PY.</a:t>
                      </a:r>
                    </a:p>
                    <a:p>
                      <a:pPr marL="342900" marR="45720" lvl="0" indent="-342900" algn="just">
                        <a:spcBef>
                          <a:spcPts val="0"/>
                        </a:spcBef>
                        <a:spcAft>
                          <a:spcPts val="600"/>
                        </a:spcAft>
                        <a:buFont typeface="+mj-lt"/>
                        <a:buAutoNum type="arabicPeriod"/>
                      </a:pPr>
                      <a:r>
                        <a:rPr lang="en-US" sz="1400">
                          <a:effectLst/>
                          <a:latin typeface="Times New Roman"/>
                          <a:ea typeface="Times New Roman"/>
                        </a:rPr>
                        <a:t>Lencana filem akan disediakan kepada semua pekerja yang terlibat dalam operasi ini.</a:t>
                      </a:r>
                    </a:p>
                    <a:p>
                      <a:pPr marL="342900" marR="45720" lvl="0" indent="-342900" algn="just">
                        <a:spcBef>
                          <a:spcPts val="0"/>
                        </a:spcBef>
                        <a:spcAft>
                          <a:spcPts val="600"/>
                        </a:spcAft>
                        <a:buFont typeface="+mj-lt"/>
                        <a:buAutoNum type="arabicPeriod"/>
                      </a:pPr>
                      <a:r>
                        <a:rPr lang="en-US" sz="1400">
                          <a:effectLst/>
                          <a:latin typeface="Times New Roman"/>
                          <a:ea typeface="Times New Roman"/>
                        </a:rPr>
                        <a:t>Bahagian Neutron Generator hendaklah diasingkan daripada </a:t>
                      </a:r>
                      <a:r>
                        <a:rPr lang="en-US" sz="1400" i="1">
                          <a:effectLst/>
                          <a:latin typeface="Times New Roman"/>
                          <a:ea typeface="Times New Roman"/>
                        </a:rPr>
                        <a:t>tool string</a:t>
                      </a:r>
                      <a:r>
                        <a:rPr lang="en-US" sz="1400">
                          <a:effectLst/>
                          <a:latin typeface="Times New Roman"/>
                          <a:ea typeface="Times New Roman"/>
                        </a:rPr>
                        <a:t> semasa pemeriksaan sistem alatan.</a:t>
                      </a:r>
                    </a:p>
                    <a:p>
                      <a:pPr marL="342900" marR="45720" lvl="0" indent="-342900" algn="just">
                        <a:spcBef>
                          <a:spcPts val="0"/>
                        </a:spcBef>
                        <a:spcAft>
                          <a:spcPts val="600"/>
                        </a:spcAft>
                        <a:buFont typeface="+mj-lt"/>
                        <a:buAutoNum type="arabicPeriod"/>
                      </a:pPr>
                      <a:r>
                        <a:rPr lang="en-US" sz="1400">
                          <a:effectLst/>
                          <a:latin typeface="Times New Roman"/>
                          <a:ea typeface="Times New Roman"/>
                        </a:rPr>
                        <a:t>Tangki air mestilah digunakan sekiranya pemeriksaan Neutron Generator perlu dilakukan.</a:t>
                      </a:r>
                    </a:p>
                    <a:p>
                      <a:pPr marL="342900" marR="45720" lvl="0" indent="-342900" algn="just">
                        <a:spcBef>
                          <a:spcPts val="0"/>
                        </a:spcBef>
                        <a:spcAft>
                          <a:spcPts val="600"/>
                        </a:spcAft>
                        <a:buFont typeface="+mj-lt"/>
                        <a:buAutoNum type="arabicPeriod"/>
                      </a:pPr>
                      <a:r>
                        <a:rPr lang="en-US" sz="1400">
                          <a:effectLst/>
                          <a:latin typeface="Times New Roman"/>
                          <a:ea typeface="Times New Roman"/>
                        </a:rPr>
                        <a:t>Syarikat akan memiliki sekurang-kurangnya dua (2) unit alat pengesan sinaran luar bagi setiap premis. Disediakan juga tali sawar bersama dengan tanda amaran “</a:t>
                      </a:r>
                      <a:r>
                        <a:rPr lang="en-US" sz="1400" i="1">
                          <a:effectLst/>
                          <a:latin typeface="Times New Roman"/>
                          <a:ea typeface="Times New Roman"/>
                        </a:rPr>
                        <a:t>Danger Radiation</a:t>
                      </a:r>
                      <a:r>
                        <a:rPr lang="en-US" sz="1400">
                          <a:effectLst/>
                          <a:latin typeface="Times New Roman"/>
                          <a:ea typeface="Times New Roman"/>
                        </a:rPr>
                        <a:t>”, salinan prosedur kecemasan dan lain-lain yang berkaitan.</a:t>
                      </a:r>
                    </a:p>
                    <a:p>
                      <a:pPr marL="0" marR="0" algn="just">
                        <a:spcBef>
                          <a:spcPts val="0"/>
                        </a:spcBef>
                        <a:spcAft>
                          <a:spcPts val="0"/>
                        </a:spcAft>
                      </a:pPr>
                      <a:r>
                        <a:rPr lang="en-US" sz="14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400" dirty="0">
                          <a:effectLst/>
                          <a:latin typeface="Times New Roman"/>
                          <a:ea typeface="Times New Roman"/>
                        </a:rPr>
                        <a:t> </a:t>
                      </a:r>
                    </a:p>
                    <a:p>
                      <a:pPr marL="342900" marR="45720" lvl="0" indent="-342900" algn="just">
                        <a:spcBef>
                          <a:spcPts val="0"/>
                        </a:spcBef>
                        <a:spcAft>
                          <a:spcPts val="600"/>
                        </a:spcAft>
                        <a:buFont typeface="+mj-lt"/>
                        <a:buAutoNum type="arabicPeriod"/>
                      </a:pPr>
                      <a:r>
                        <a:rPr lang="en-US" sz="1400" dirty="0" err="1">
                          <a:effectLst/>
                          <a:latin typeface="Times New Roman"/>
                          <a:ea typeface="Times New Roman"/>
                        </a:rPr>
                        <a:t>Alat</a:t>
                      </a:r>
                      <a:r>
                        <a:rPr lang="en-US" sz="1400" dirty="0">
                          <a:effectLst/>
                          <a:latin typeface="Times New Roman"/>
                          <a:ea typeface="Times New Roman"/>
                        </a:rPr>
                        <a:t> </a:t>
                      </a:r>
                      <a:r>
                        <a:rPr lang="en-US" sz="1400" dirty="0" err="1">
                          <a:effectLst/>
                          <a:latin typeface="Times New Roman"/>
                          <a:ea typeface="Times New Roman"/>
                        </a:rPr>
                        <a:t>penilaian</a:t>
                      </a:r>
                      <a:r>
                        <a:rPr lang="en-US" sz="1400" dirty="0">
                          <a:effectLst/>
                          <a:latin typeface="Times New Roman"/>
                          <a:ea typeface="Times New Roman"/>
                        </a:rPr>
                        <a:t> reservoir </a:t>
                      </a:r>
                      <a:r>
                        <a:rPr lang="en-US" sz="1400" dirty="0" err="1">
                          <a:effectLst/>
                          <a:latin typeface="Times New Roman"/>
                          <a:ea typeface="Times New Roman"/>
                        </a:rPr>
                        <a:t>tidak</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dihidupkan</a:t>
                      </a:r>
                      <a:r>
                        <a:rPr lang="en-US" sz="1400" dirty="0">
                          <a:effectLst/>
                          <a:latin typeface="Times New Roman"/>
                          <a:ea typeface="Times New Roman"/>
                        </a:rPr>
                        <a:t> </a:t>
                      </a:r>
                      <a:r>
                        <a:rPr lang="en-US" sz="1400" dirty="0" err="1">
                          <a:effectLst/>
                          <a:latin typeface="Times New Roman"/>
                          <a:ea typeface="Times New Roman"/>
                        </a:rPr>
                        <a:t>semasa</a:t>
                      </a:r>
                      <a:r>
                        <a:rPr lang="en-US" sz="1400" dirty="0">
                          <a:effectLst/>
                          <a:latin typeface="Times New Roman"/>
                          <a:ea typeface="Times New Roman"/>
                        </a:rPr>
                        <a:t> di </a:t>
                      </a:r>
                      <a:r>
                        <a:rPr lang="en-US" sz="1400" dirty="0" err="1">
                          <a:effectLst/>
                          <a:latin typeface="Times New Roman"/>
                          <a:ea typeface="Times New Roman"/>
                        </a:rPr>
                        <a:t>permukaan</a:t>
                      </a:r>
                      <a:r>
                        <a:rPr lang="en-US" sz="1400" dirty="0">
                          <a:effectLst/>
                          <a:latin typeface="Times New Roman"/>
                          <a:ea typeface="Times New Roman"/>
                        </a:rPr>
                        <a:t> </a:t>
                      </a:r>
                      <a:r>
                        <a:rPr lang="en-US" sz="1400" dirty="0" err="1">
                          <a:effectLst/>
                          <a:latin typeface="Times New Roman"/>
                          <a:ea typeface="Times New Roman"/>
                        </a:rPr>
                        <a:t>kawasan</a:t>
                      </a:r>
                      <a:r>
                        <a:rPr lang="en-US" sz="1400" dirty="0">
                          <a:effectLst/>
                          <a:latin typeface="Times New Roman"/>
                          <a:ea typeface="Times New Roman"/>
                        </a:rPr>
                        <a:t> </a:t>
                      </a:r>
                      <a:r>
                        <a:rPr lang="en-US" sz="1400" dirty="0" err="1">
                          <a:effectLst/>
                          <a:latin typeface="Times New Roman"/>
                          <a:ea typeface="Times New Roman"/>
                        </a:rPr>
                        <a:t>operasi</a:t>
                      </a:r>
                      <a:r>
                        <a:rPr lang="en-US" sz="1400" dirty="0">
                          <a:effectLst/>
                          <a:latin typeface="Times New Roman"/>
                          <a:ea typeface="Times New Roman"/>
                        </a:rPr>
                        <a:t> </a:t>
                      </a:r>
                      <a:r>
                        <a:rPr lang="en-US" sz="1400" dirty="0" err="1">
                          <a:effectLst/>
                          <a:latin typeface="Times New Roman"/>
                          <a:ea typeface="Times New Roman"/>
                        </a:rPr>
                        <a:t>pengelongan</a:t>
                      </a:r>
                      <a:r>
                        <a:rPr lang="en-US" sz="1400" dirty="0">
                          <a:effectLst/>
                          <a:latin typeface="Times New Roman"/>
                          <a:ea typeface="Times New Roman"/>
                        </a:rPr>
                        <a:t>. </a:t>
                      </a:r>
                      <a:r>
                        <a:rPr lang="en-US" sz="1400" dirty="0" err="1">
                          <a:effectLst/>
                          <a:latin typeface="Times New Roman"/>
                          <a:ea typeface="Times New Roman"/>
                        </a:rPr>
                        <a:t>Ia</a:t>
                      </a:r>
                      <a:r>
                        <a:rPr lang="en-US" sz="1400" dirty="0">
                          <a:effectLst/>
                          <a:latin typeface="Times New Roman"/>
                          <a:ea typeface="Times New Roman"/>
                        </a:rPr>
                        <a:t> </a:t>
                      </a:r>
                      <a:r>
                        <a:rPr lang="en-US" sz="1400" dirty="0" err="1">
                          <a:effectLst/>
                          <a:latin typeface="Times New Roman"/>
                          <a:ea typeface="Times New Roman"/>
                        </a:rPr>
                        <a:t>hanya</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diaktifkan</a:t>
                      </a:r>
                      <a:r>
                        <a:rPr lang="en-US" sz="1400" dirty="0">
                          <a:effectLst/>
                          <a:latin typeface="Times New Roman"/>
                          <a:ea typeface="Times New Roman"/>
                        </a:rPr>
                        <a:t> (</a:t>
                      </a:r>
                      <a:r>
                        <a:rPr lang="en-US" sz="1400" i="1" dirty="0">
                          <a:effectLst/>
                          <a:latin typeface="Times New Roman"/>
                          <a:ea typeface="Times New Roman"/>
                        </a:rPr>
                        <a:t>on</a:t>
                      </a:r>
                      <a:r>
                        <a:rPr lang="en-US" sz="1400" dirty="0">
                          <a:effectLst/>
                          <a:latin typeface="Times New Roman"/>
                          <a:ea typeface="Times New Roman"/>
                        </a:rPr>
                        <a:t>) </a:t>
                      </a:r>
                      <a:r>
                        <a:rPr lang="en-US" sz="1400" dirty="0" err="1">
                          <a:effectLst/>
                          <a:latin typeface="Times New Roman"/>
                          <a:ea typeface="Times New Roman"/>
                        </a:rPr>
                        <a:t>atau</a:t>
                      </a:r>
                      <a:r>
                        <a:rPr lang="en-US" sz="1400" dirty="0">
                          <a:effectLst/>
                          <a:latin typeface="Times New Roman"/>
                          <a:ea typeface="Times New Roman"/>
                        </a:rPr>
                        <a:t> </a:t>
                      </a:r>
                      <a:r>
                        <a:rPr lang="en-US" sz="1400" dirty="0" err="1">
                          <a:effectLst/>
                          <a:latin typeface="Times New Roman"/>
                          <a:ea typeface="Times New Roman"/>
                        </a:rPr>
                        <a:t>dimatikan</a:t>
                      </a:r>
                      <a:r>
                        <a:rPr lang="en-US" sz="1400" dirty="0">
                          <a:effectLst/>
                          <a:latin typeface="Times New Roman"/>
                          <a:ea typeface="Times New Roman"/>
                        </a:rPr>
                        <a:t> (</a:t>
                      </a:r>
                      <a:r>
                        <a:rPr lang="en-US" sz="1400" i="1" dirty="0">
                          <a:effectLst/>
                          <a:latin typeface="Times New Roman"/>
                          <a:ea typeface="Times New Roman"/>
                        </a:rPr>
                        <a:t>off</a:t>
                      </a:r>
                      <a:r>
                        <a:rPr lang="en-US" sz="1400" dirty="0">
                          <a:effectLst/>
                          <a:latin typeface="Times New Roman"/>
                          <a:ea typeface="Times New Roman"/>
                        </a:rPr>
                        <a:t>)</a:t>
                      </a:r>
                      <a:r>
                        <a:rPr lang="en-US" sz="1400" i="1" dirty="0">
                          <a:effectLst/>
                          <a:latin typeface="Times New Roman"/>
                          <a:ea typeface="Times New Roman"/>
                        </a:rPr>
                        <a:t> </a:t>
                      </a:r>
                      <a:r>
                        <a:rPr lang="en-US" sz="1400" dirty="0">
                          <a:effectLst/>
                          <a:latin typeface="Times New Roman"/>
                          <a:ea typeface="Times New Roman"/>
                        </a:rPr>
                        <a:t>di paras 30 meter di </a:t>
                      </a:r>
                      <a:r>
                        <a:rPr lang="en-US" sz="1400" dirty="0" err="1">
                          <a:effectLst/>
                          <a:latin typeface="Times New Roman"/>
                          <a:ea typeface="Times New Roman"/>
                        </a:rPr>
                        <a:t>bawah</a:t>
                      </a:r>
                      <a:r>
                        <a:rPr lang="en-US" sz="1400" dirty="0">
                          <a:effectLst/>
                          <a:latin typeface="Times New Roman"/>
                          <a:ea typeface="Times New Roman"/>
                        </a:rPr>
                        <a:t> </a:t>
                      </a:r>
                      <a:r>
                        <a:rPr lang="en-US" sz="1400" dirty="0" err="1">
                          <a:effectLst/>
                          <a:latin typeface="Times New Roman"/>
                          <a:ea typeface="Times New Roman"/>
                        </a:rPr>
                        <a:t>dasar</a:t>
                      </a:r>
                      <a:r>
                        <a:rPr lang="en-US" sz="1400" dirty="0">
                          <a:effectLst/>
                          <a:latin typeface="Times New Roman"/>
                          <a:ea typeface="Times New Roman"/>
                        </a:rPr>
                        <a:t> </a:t>
                      </a:r>
                      <a:r>
                        <a:rPr lang="en-US" sz="1400" dirty="0" err="1">
                          <a:effectLst/>
                          <a:latin typeface="Times New Roman"/>
                          <a:ea typeface="Times New Roman"/>
                        </a:rPr>
                        <a:t>laut</a:t>
                      </a:r>
                      <a:r>
                        <a:rPr lang="en-US" sz="1400" dirty="0">
                          <a:effectLst/>
                          <a:latin typeface="Times New Roman"/>
                          <a:ea typeface="Times New Roman"/>
                        </a:rPr>
                        <a:t>.</a:t>
                      </a:r>
                    </a:p>
                    <a:p>
                      <a:pPr marL="342900" marR="45720" lvl="0" indent="-342900" algn="just">
                        <a:spcBef>
                          <a:spcPts val="0"/>
                        </a:spcBef>
                        <a:spcAft>
                          <a:spcPts val="600"/>
                        </a:spcAft>
                        <a:buFont typeface="+mj-lt"/>
                        <a:buAutoNum type="arabicPeriod"/>
                      </a:pPr>
                      <a:r>
                        <a:rPr lang="en-US" sz="1400" dirty="0" err="1">
                          <a:effectLst/>
                          <a:latin typeface="Times New Roman"/>
                          <a:ea typeface="Times New Roman"/>
                        </a:rPr>
                        <a:t>Pemonitoran</a:t>
                      </a:r>
                      <a:r>
                        <a:rPr lang="en-US" sz="1400" dirty="0">
                          <a:effectLst/>
                          <a:latin typeface="Times New Roman"/>
                          <a:ea typeface="Times New Roman"/>
                        </a:rPr>
                        <a:t> paras </a:t>
                      </a:r>
                      <a:r>
                        <a:rPr lang="en-US" sz="1400" dirty="0" err="1">
                          <a:effectLst/>
                          <a:latin typeface="Times New Roman"/>
                          <a:ea typeface="Times New Roman"/>
                        </a:rPr>
                        <a:t>sinaran</a:t>
                      </a:r>
                      <a:r>
                        <a:rPr lang="en-US" sz="1400" dirty="0">
                          <a:effectLst/>
                          <a:latin typeface="Times New Roman"/>
                          <a:ea typeface="Times New Roman"/>
                        </a:rPr>
                        <a:t> </a:t>
                      </a:r>
                      <a:r>
                        <a:rPr lang="en-US" sz="1400" dirty="0" err="1">
                          <a:effectLst/>
                          <a:latin typeface="Times New Roman"/>
                          <a:ea typeface="Times New Roman"/>
                        </a:rPr>
                        <a:t>luar</a:t>
                      </a:r>
                      <a:r>
                        <a:rPr lang="en-US" sz="1400" dirty="0">
                          <a:effectLst/>
                          <a:latin typeface="Times New Roman"/>
                          <a:ea typeface="Times New Roman"/>
                        </a:rPr>
                        <a:t> (</a:t>
                      </a:r>
                      <a:r>
                        <a:rPr lang="en-US" sz="1400" i="1" dirty="0">
                          <a:effectLst/>
                          <a:latin typeface="Times New Roman"/>
                          <a:ea typeface="Times New Roman"/>
                        </a:rPr>
                        <a:t>external area monitoring</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dilakukan</a:t>
                      </a:r>
                      <a:r>
                        <a:rPr lang="en-US" sz="1400" dirty="0">
                          <a:effectLst/>
                          <a:latin typeface="Times New Roman"/>
                          <a:ea typeface="Times New Roman"/>
                        </a:rPr>
                        <a:t> </a:t>
                      </a:r>
                      <a:r>
                        <a:rPr lang="en-US" sz="1400" dirty="0" err="1">
                          <a:effectLst/>
                          <a:latin typeface="Times New Roman"/>
                          <a:ea typeface="Times New Roman"/>
                        </a:rPr>
                        <a:t>setiap</a:t>
                      </a:r>
                      <a:r>
                        <a:rPr lang="en-US" sz="1400" dirty="0">
                          <a:effectLst/>
                          <a:latin typeface="Times New Roman"/>
                          <a:ea typeface="Times New Roman"/>
                        </a:rPr>
                        <a:t> masa </a:t>
                      </a:r>
                      <a:r>
                        <a:rPr lang="en-US" sz="1400" dirty="0" err="1">
                          <a:effectLst/>
                          <a:latin typeface="Times New Roman"/>
                          <a:ea typeface="Times New Roman"/>
                        </a:rPr>
                        <a:t>untuk</a:t>
                      </a:r>
                      <a:r>
                        <a:rPr lang="en-US" sz="1400" dirty="0">
                          <a:effectLst/>
                          <a:latin typeface="Times New Roman"/>
                          <a:ea typeface="Times New Roman"/>
                        </a:rPr>
                        <a:t> </a:t>
                      </a:r>
                      <a:r>
                        <a:rPr lang="en-US" sz="1400" dirty="0" err="1">
                          <a:effectLst/>
                          <a:latin typeface="Times New Roman"/>
                          <a:ea typeface="Times New Roman"/>
                        </a:rPr>
                        <a:t>memastikan</a:t>
                      </a:r>
                      <a:r>
                        <a:rPr lang="en-US" sz="1400" dirty="0">
                          <a:effectLst/>
                          <a:latin typeface="Times New Roman"/>
                          <a:ea typeface="Times New Roman"/>
                        </a:rPr>
                        <a:t> </a:t>
                      </a:r>
                      <a:r>
                        <a:rPr lang="en-US" sz="1400" dirty="0" err="1">
                          <a:effectLst/>
                          <a:latin typeface="Times New Roman"/>
                          <a:ea typeface="Times New Roman"/>
                        </a:rPr>
                        <a:t>tiada</a:t>
                      </a:r>
                      <a:r>
                        <a:rPr lang="en-US" sz="1400" dirty="0">
                          <a:effectLst/>
                          <a:latin typeface="Times New Roman"/>
                          <a:ea typeface="Times New Roman"/>
                        </a:rPr>
                        <a:t> </a:t>
                      </a:r>
                      <a:r>
                        <a:rPr lang="en-US" sz="1400" dirty="0" err="1">
                          <a:effectLst/>
                          <a:latin typeface="Times New Roman"/>
                          <a:ea typeface="Times New Roman"/>
                        </a:rPr>
                        <a:t>pembebasan</a:t>
                      </a:r>
                      <a:r>
                        <a:rPr lang="en-US" sz="1400" dirty="0">
                          <a:effectLst/>
                          <a:latin typeface="Times New Roman"/>
                          <a:ea typeface="Times New Roman"/>
                        </a:rPr>
                        <a:t> neutron di </a:t>
                      </a:r>
                      <a:r>
                        <a:rPr lang="en-US" sz="1400" dirty="0" err="1">
                          <a:effectLst/>
                          <a:latin typeface="Times New Roman"/>
                          <a:ea typeface="Times New Roman"/>
                        </a:rPr>
                        <a:t>permukaan</a:t>
                      </a:r>
                      <a:r>
                        <a:rPr lang="en-US" sz="1400" dirty="0">
                          <a:effectLst/>
                          <a:latin typeface="Times New Roman"/>
                          <a:ea typeface="Times New Roman"/>
                        </a:rPr>
                        <a:t>.</a:t>
                      </a:r>
                    </a:p>
                    <a:p>
                      <a:pPr marL="342900" marR="45720" lvl="0" indent="-342900" algn="just">
                        <a:spcBef>
                          <a:spcPts val="0"/>
                        </a:spcBef>
                        <a:spcAft>
                          <a:spcPts val="600"/>
                        </a:spcAft>
                        <a:buFont typeface="+mj-lt"/>
                        <a:buAutoNum type="arabicPeriod"/>
                      </a:pPr>
                      <a:r>
                        <a:rPr lang="en-US" sz="1400" dirty="0" err="1">
                          <a:effectLst/>
                          <a:latin typeface="Times New Roman"/>
                          <a:ea typeface="Times New Roman"/>
                        </a:rPr>
                        <a:t>Kawasan</a:t>
                      </a:r>
                      <a:r>
                        <a:rPr lang="en-US" sz="1400" dirty="0">
                          <a:effectLst/>
                          <a:latin typeface="Times New Roman"/>
                          <a:ea typeface="Times New Roman"/>
                        </a:rPr>
                        <a:t> </a:t>
                      </a:r>
                      <a:r>
                        <a:rPr lang="en-US" sz="1400" dirty="0" err="1">
                          <a:effectLst/>
                          <a:latin typeface="Times New Roman"/>
                          <a:ea typeface="Times New Roman"/>
                        </a:rPr>
                        <a:t>kerja</a:t>
                      </a:r>
                      <a:r>
                        <a:rPr lang="en-US" sz="1400" dirty="0">
                          <a:effectLst/>
                          <a:latin typeface="Times New Roman"/>
                          <a:ea typeface="Times New Roman"/>
                        </a:rPr>
                        <a:t> </a:t>
                      </a:r>
                      <a:r>
                        <a:rPr lang="en-US" sz="1400" dirty="0" err="1">
                          <a:effectLst/>
                          <a:latin typeface="Times New Roman"/>
                          <a:ea typeface="Times New Roman"/>
                        </a:rPr>
                        <a:t>hendaklah</a:t>
                      </a:r>
                      <a:r>
                        <a:rPr lang="en-US" sz="1400" dirty="0">
                          <a:effectLst/>
                          <a:latin typeface="Times New Roman"/>
                          <a:ea typeface="Times New Roman"/>
                        </a:rPr>
                        <a:t> di-</a:t>
                      </a:r>
                      <a:r>
                        <a:rPr lang="en-US" sz="1400" i="1" dirty="0">
                          <a:effectLst/>
                          <a:latin typeface="Times New Roman"/>
                          <a:ea typeface="Times New Roman"/>
                        </a:rPr>
                        <a:t>barricade </a:t>
                      </a:r>
                      <a:r>
                        <a:rPr lang="en-US" sz="1400" dirty="0" err="1">
                          <a:effectLst/>
                          <a:latin typeface="Times New Roman"/>
                          <a:ea typeface="Times New Roman"/>
                        </a:rPr>
                        <a:t>dengan</a:t>
                      </a:r>
                      <a:r>
                        <a:rPr lang="en-US" sz="1400" dirty="0">
                          <a:effectLst/>
                          <a:latin typeface="Times New Roman"/>
                          <a:ea typeface="Times New Roman"/>
                        </a:rPr>
                        <a:t> </a:t>
                      </a:r>
                      <a:r>
                        <a:rPr lang="en-US" sz="1400" dirty="0" err="1">
                          <a:effectLst/>
                          <a:latin typeface="Times New Roman"/>
                          <a:ea typeface="Times New Roman"/>
                        </a:rPr>
                        <a:t>menggunakan</a:t>
                      </a:r>
                      <a:r>
                        <a:rPr lang="en-US" sz="1400" dirty="0">
                          <a:effectLst/>
                          <a:latin typeface="Times New Roman"/>
                          <a:ea typeface="Times New Roman"/>
                        </a:rPr>
                        <a:t> </a:t>
                      </a:r>
                      <a:r>
                        <a:rPr lang="en-US" sz="1400" i="1" dirty="0">
                          <a:effectLst/>
                          <a:latin typeface="Times New Roman"/>
                          <a:ea typeface="Times New Roman"/>
                        </a:rPr>
                        <a:t>hazard tape</a:t>
                      </a:r>
                      <a:r>
                        <a:rPr lang="en-US" sz="1400" dirty="0">
                          <a:effectLst/>
                          <a:latin typeface="Times New Roman"/>
                          <a:ea typeface="Times New Roman"/>
                        </a:rPr>
                        <a:t> </a:t>
                      </a:r>
                      <a:r>
                        <a:rPr lang="en-US" sz="1400" dirty="0" err="1">
                          <a:effectLst/>
                          <a:latin typeface="Times New Roman"/>
                          <a:ea typeface="Times New Roman"/>
                        </a:rPr>
                        <a:t>dan</a:t>
                      </a:r>
                      <a:r>
                        <a:rPr lang="en-US" sz="1400" dirty="0">
                          <a:effectLst/>
                          <a:latin typeface="Times New Roman"/>
                          <a:ea typeface="Times New Roman"/>
                        </a:rPr>
                        <a:t> </a:t>
                      </a:r>
                      <a:r>
                        <a:rPr lang="en-US" sz="1400" dirty="0" err="1">
                          <a:effectLst/>
                          <a:latin typeface="Times New Roman"/>
                          <a:ea typeface="Times New Roman"/>
                        </a:rPr>
                        <a:t>tanda</a:t>
                      </a:r>
                      <a:r>
                        <a:rPr lang="en-US" sz="1400" dirty="0">
                          <a:effectLst/>
                          <a:latin typeface="Times New Roman"/>
                          <a:ea typeface="Times New Roman"/>
                        </a:rPr>
                        <a:t> </a:t>
                      </a:r>
                      <a:r>
                        <a:rPr lang="en-US" sz="1400" dirty="0" err="1">
                          <a:effectLst/>
                          <a:latin typeface="Times New Roman"/>
                          <a:ea typeface="Times New Roman"/>
                        </a:rPr>
                        <a:t>amaran</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dipamerkan</a:t>
                      </a:r>
                      <a:r>
                        <a:rPr lang="en-US" sz="1400" dirty="0">
                          <a:effectLst/>
                          <a:latin typeface="Times New Roman"/>
                          <a:ea typeface="Times New Roman"/>
                        </a:rPr>
                        <a:t> </a:t>
                      </a:r>
                      <a:r>
                        <a:rPr lang="en-US" sz="1400" dirty="0" err="1">
                          <a:effectLst/>
                          <a:latin typeface="Times New Roman"/>
                          <a:ea typeface="Times New Roman"/>
                        </a:rPr>
                        <a:t>bagi</a:t>
                      </a:r>
                      <a:r>
                        <a:rPr lang="en-US" sz="1400" dirty="0">
                          <a:effectLst/>
                          <a:latin typeface="Times New Roman"/>
                          <a:ea typeface="Times New Roman"/>
                        </a:rPr>
                        <a:t> </a:t>
                      </a:r>
                      <a:r>
                        <a:rPr lang="en-US" sz="1400" dirty="0" err="1">
                          <a:effectLst/>
                          <a:latin typeface="Times New Roman"/>
                          <a:ea typeface="Times New Roman"/>
                        </a:rPr>
                        <a:t>memberi</a:t>
                      </a:r>
                      <a:r>
                        <a:rPr lang="en-US" sz="1400" dirty="0">
                          <a:effectLst/>
                          <a:latin typeface="Times New Roman"/>
                          <a:ea typeface="Times New Roman"/>
                        </a:rPr>
                        <a:t> </a:t>
                      </a:r>
                      <a:r>
                        <a:rPr lang="en-US" sz="1400" dirty="0" err="1">
                          <a:effectLst/>
                          <a:latin typeface="Times New Roman"/>
                          <a:ea typeface="Times New Roman"/>
                        </a:rPr>
                        <a:t>amaran</a:t>
                      </a:r>
                      <a:r>
                        <a:rPr lang="en-US" sz="1400" dirty="0">
                          <a:effectLst/>
                          <a:latin typeface="Times New Roman"/>
                          <a:ea typeface="Times New Roman"/>
                        </a:rPr>
                        <a:t> </a:t>
                      </a:r>
                      <a:r>
                        <a:rPr lang="en-US" sz="1400" dirty="0" err="1">
                          <a:effectLst/>
                          <a:latin typeface="Times New Roman"/>
                          <a:ea typeface="Times New Roman"/>
                        </a:rPr>
                        <a:t>kepada</a:t>
                      </a:r>
                      <a:r>
                        <a:rPr lang="en-US" sz="1400" dirty="0">
                          <a:effectLst/>
                          <a:latin typeface="Times New Roman"/>
                          <a:ea typeface="Times New Roman"/>
                        </a:rPr>
                        <a:t> orang lain.</a:t>
                      </a:r>
                    </a:p>
                    <a:p>
                      <a:pPr marL="342900" marR="45720" lvl="0" indent="-342900" algn="just">
                        <a:spcBef>
                          <a:spcPts val="0"/>
                        </a:spcBef>
                        <a:spcAft>
                          <a:spcPts val="600"/>
                        </a:spcAft>
                        <a:buFont typeface="+mj-lt"/>
                        <a:buAutoNum type="arabicPeriod"/>
                      </a:pPr>
                      <a:r>
                        <a:rPr lang="en-US" sz="1400" dirty="0" err="1">
                          <a:effectLst/>
                          <a:latin typeface="Times New Roman"/>
                          <a:ea typeface="Times New Roman"/>
                        </a:rPr>
                        <a:t>Tidak</a:t>
                      </a:r>
                      <a:r>
                        <a:rPr lang="en-US" sz="1400" dirty="0">
                          <a:effectLst/>
                          <a:latin typeface="Times New Roman"/>
                          <a:ea typeface="Times New Roman"/>
                        </a:rPr>
                        <a:t> </a:t>
                      </a:r>
                      <a:r>
                        <a:rPr lang="en-US" sz="1400" dirty="0" err="1">
                          <a:effectLst/>
                          <a:latin typeface="Times New Roman"/>
                          <a:ea typeface="Times New Roman"/>
                        </a:rPr>
                        <a:t>seorang</a:t>
                      </a:r>
                      <a:r>
                        <a:rPr lang="en-US" sz="1400" dirty="0">
                          <a:effectLst/>
                          <a:latin typeface="Times New Roman"/>
                          <a:ea typeface="Times New Roman"/>
                        </a:rPr>
                        <a:t> pun </a:t>
                      </a:r>
                      <a:r>
                        <a:rPr lang="en-US" sz="1400" dirty="0" err="1">
                          <a:effectLst/>
                          <a:latin typeface="Times New Roman"/>
                          <a:ea typeface="Times New Roman"/>
                        </a:rPr>
                        <a:t>dibenarkan</a:t>
                      </a:r>
                      <a:r>
                        <a:rPr lang="en-US" sz="1400" dirty="0">
                          <a:effectLst/>
                          <a:latin typeface="Times New Roman"/>
                          <a:ea typeface="Times New Roman"/>
                        </a:rPr>
                        <a:t> </a:t>
                      </a:r>
                      <a:r>
                        <a:rPr lang="en-US" sz="1400" dirty="0" err="1">
                          <a:effectLst/>
                          <a:latin typeface="Times New Roman"/>
                          <a:ea typeface="Times New Roman"/>
                        </a:rPr>
                        <a:t>masuk</a:t>
                      </a:r>
                      <a:r>
                        <a:rPr lang="en-US" sz="1400" dirty="0">
                          <a:effectLst/>
                          <a:latin typeface="Times New Roman"/>
                          <a:ea typeface="Times New Roman"/>
                        </a:rPr>
                        <a:t> </a:t>
                      </a:r>
                      <a:r>
                        <a:rPr lang="en-US" sz="1400" dirty="0" err="1">
                          <a:effectLst/>
                          <a:latin typeface="Times New Roman"/>
                          <a:ea typeface="Times New Roman"/>
                        </a:rPr>
                        <a:t>ke</a:t>
                      </a:r>
                      <a:r>
                        <a:rPr lang="en-US" sz="1400" dirty="0">
                          <a:effectLst/>
                          <a:latin typeface="Times New Roman"/>
                          <a:ea typeface="Times New Roman"/>
                        </a:rPr>
                        <a:t> </a:t>
                      </a:r>
                      <a:r>
                        <a:rPr lang="en-US" sz="1400" dirty="0" err="1">
                          <a:effectLst/>
                          <a:latin typeface="Times New Roman"/>
                          <a:ea typeface="Times New Roman"/>
                        </a:rPr>
                        <a:t>dalam</a:t>
                      </a:r>
                      <a:r>
                        <a:rPr lang="en-US" sz="1400" dirty="0">
                          <a:effectLst/>
                          <a:latin typeface="Times New Roman"/>
                          <a:ea typeface="Times New Roman"/>
                        </a:rPr>
                        <a:t> </a:t>
                      </a:r>
                      <a:r>
                        <a:rPr lang="en-US" sz="1400" dirty="0" err="1">
                          <a:effectLst/>
                          <a:latin typeface="Times New Roman"/>
                          <a:ea typeface="Times New Roman"/>
                        </a:rPr>
                        <a:t>kawasan</a:t>
                      </a:r>
                      <a:r>
                        <a:rPr lang="en-US" sz="1400" dirty="0">
                          <a:effectLst/>
                          <a:latin typeface="Times New Roman"/>
                          <a:ea typeface="Times New Roman"/>
                        </a:rPr>
                        <a:t> </a:t>
                      </a:r>
                      <a:r>
                        <a:rPr lang="en-US" sz="1400" dirty="0" err="1">
                          <a:effectLst/>
                          <a:latin typeface="Times New Roman"/>
                          <a:ea typeface="Times New Roman"/>
                        </a:rPr>
                        <a:t>operasi</a:t>
                      </a:r>
                      <a:r>
                        <a:rPr lang="en-US" sz="1400" dirty="0">
                          <a:effectLst/>
                          <a:latin typeface="Times New Roman"/>
                          <a:ea typeface="Times New Roman"/>
                        </a:rPr>
                        <a:t> </a:t>
                      </a:r>
                      <a:r>
                        <a:rPr lang="en-US" sz="1400" dirty="0" err="1">
                          <a:effectLst/>
                          <a:latin typeface="Times New Roman"/>
                          <a:ea typeface="Times New Roman"/>
                        </a:rPr>
                        <a:t>kecuali</a:t>
                      </a:r>
                      <a:r>
                        <a:rPr lang="en-US" sz="1400" dirty="0">
                          <a:effectLst/>
                          <a:latin typeface="Times New Roman"/>
                          <a:ea typeface="Times New Roman"/>
                        </a:rPr>
                        <a:t> </a:t>
                      </a:r>
                      <a:r>
                        <a:rPr lang="en-US" sz="1400" dirty="0" err="1">
                          <a:effectLst/>
                          <a:latin typeface="Times New Roman"/>
                          <a:ea typeface="Times New Roman"/>
                        </a:rPr>
                        <a:t>pekerja</a:t>
                      </a:r>
                      <a:r>
                        <a:rPr lang="en-US" sz="1400" dirty="0">
                          <a:effectLst/>
                          <a:latin typeface="Times New Roman"/>
                          <a:ea typeface="Times New Roman"/>
                        </a:rPr>
                        <a:t> </a:t>
                      </a:r>
                      <a:r>
                        <a:rPr lang="en-US" sz="1400" dirty="0" err="1">
                          <a:effectLst/>
                          <a:latin typeface="Times New Roman"/>
                          <a:ea typeface="Times New Roman"/>
                        </a:rPr>
                        <a:t>sinaran</a:t>
                      </a:r>
                      <a:r>
                        <a:rPr lang="en-US" sz="1400" dirty="0">
                          <a:effectLst/>
                          <a:latin typeface="Times New Roman"/>
                          <a:ea typeface="Times New Roman"/>
                        </a:rPr>
                        <a:t> </a:t>
                      </a:r>
                      <a:r>
                        <a:rPr lang="en-US" sz="1400" dirty="0" err="1">
                          <a:effectLst/>
                          <a:latin typeface="Times New Roman"/>
                          <a:ea typeface="Times New Roman"/>
                        </a:rPr>
                        <a:t>sahaja</a:t>
                      </a:r>
                      <a:r>
                        <a:rPr lang="en-US" sz="1400" dirty="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400" dirty="0">
                          <a:effectLst/>
                          <a:latin typeface="Times New Roman"/>
                          <a:ea typeface="Times New Roman"/>
                        </a:rPr>
                        <a:t> </a:t>
                      </a:r>
                    </a:p>
                    <a:p>
                      <a:pPr marL="342900" marR="45720" lvl="0" indent="-342900" algn="just">
                        <a:spcBef>
                          <a:spcPts val="0"/>
                        </a:spcBef>
                        <a:spcAft>
                          <a:spcPts val="600"/>
                        </a:spcAft>
                        <a:buFont typeface="+mj-lt"/>
                        <a:buAutoNum type="arabicPeriod"/>
                      </a:pPr>
                      <a:r>
                        <a:rPr lang="en-US" sz="1400" dirty="0" err="1">
                          <a:effectLst/>
                          <a:latin typeface="Times New Roman"/>
                          <a:ea typeface="Times New Roman"/>
                        </a:rPr>
                        <a:t>Alat</a:t>
                      </a:r>
                      <a:r>
                        <a:rPr lang="en-US" sz="1400" dirty="0">
                          <a:effectLst/>
                          <a:latin typeface="Times New Roman"/>
                          <a:ea typeface="Times New Roman"/>
                        </a:rPr>
                        <a:t> </a:t>
                      </a:r>
                      <a:r>
                        <a:rPr lang="en-US" sz="1400" dirty="0" err="1">
                          <a:effectLst/>
                          <a:latin typeface="Times New Roman"/>
                          <a:ea typeface="Times New Roman"/>
                        </a:rPr>
                        <a:t>penilaian</a:t>
                      </a:r>
                      <a:r>
                        <a:rPr lang="en-US" sz="1400" dirty="0">
                          <a:effectLst/>
                          <a:latin typeface="Times New Roman"/>
                          <a:ea typeface="Times New Roman"/>
                        </a:rPr>
                        <a:t> reservoir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dimatikan</a:t>
                      </a:r>
                      <a:r>
                        <a:rPr lang="en-US" sz="1400" dirty="0">
                          <a:effectLst/>
                          <a:latin typeface="Times New Roman"/>
                          <a:ea typeface="Times New Roman"/>
                        </a:rPr>
                        <a:t> (</a:t>
                      </a:r>
                      <a:r>
                        <a:rPr lang="en-US" sz="1400" i="1" dirty="0">
                          <a:effectLst/>
                          <a:latin typeface="Times New Roman"/>
                          <a:ea typeface="Times New Roman"/>
                        </a:rPr>
                        <a:t>off</a:t>
                      </a:r>
                      <a:r>
                        <a:rPr lang="en-US" sz="1400" dirty="0">
                          <a:effectLst/>
                          <a:latin typeface="Times New Roman"/>
                          <a:ea typeface="Times New Roman"/>
                        </a:rPr>
                        <a:t>) di paras 30 meter di </a:t>
                      </a:r>
                      <a:r>
                        <a:rPr lang="en-US" sz="1400" dirty="0" err="1">
                          <a:effectLst/>
                          <a:latin typeface="Times New Roman"/>
                          <a:ea typeface="Times New Roman"/>
                        </a:rPr>
                        <a:t>bawah</a:t>
                      </a:r>
                      <a:r>
                        <a:rPr lang="en-US" sz="1400" dirty="0">
                          <a:effectLst/>
                          <a:latin typeface="Times New Roman"/>
                          <a:ea typeface="Times New Roman"/>
                        </a:rPr>
                        <a:t> </a:t>
                      </a:r>
                      <a:r>
                        <a:rPr lang="en-US" sz="1400" dirty="0" err="1">
                          <a:effectLst/>
                          <a:latin typeface="Times New Roman"/>
                          <a:ea typeface="Times New Roman"/>
                        </a:rPr>
                        <a:t>dasar</a:t>
                      </a:r>
                      <a:r>
                        <a:rPr lang="en-US" sz="1400" dirty="0">
                          <a:effectLst/>
                          <a:latin typeface="Times New Roman"/>
                          <a:ea typeface="Times New Roman"/>
                        </a:rPr>
                        <a:t> </a:t>
                      </a:r>
                      <a:r>
                        <a:rPr lang="en-US" sz="1400" dirty="0" err="1">
                          <a:effectLst/>
                          <a:latin typeface="Times New Roman"/>
                          <a:ea typeface="Times New Roman"/>
                        </a:rPr>
                        <a:t>laut</a:t>
                      </a:r>
                      <a:r>
                        <a:rPr lang="en-US" sz="1400" dirty="0">
                          <a:effectLst/>
                          <a:latin typeface="Times New Roman"/>
                          <a:ea typeface="Times New Roman"/>
                        </a:rPr>
                        <a:t> </a:t>
                      </a:r>
                      <a:r>
                        <a:rPr lang="en-US" sz="1400" dirty="0" err="1">
                          <a:effectLst/>
                          <a:latin typeface="Times New Roman"/>
                          <a:ea typeface="Times New Roman"/>
                        </a:rPr>
                        <a:t>dan</a:t>
                      </a:r>
                      <a:r>
                        <a:rPr lang="en-US" sz="1400" dirty="0">
                          <a:effectLst/>
                          <a:latin typeface="Times New Roman"/>
                          <a:ea typeface="Times New Roman"/>
                        </a:rPr>
                        <a:t> </a:t>
                      </a:r>
                      <a:r>
                        <a:rPr lang="en-US" sz="1400" dirty="0" err="1">
                          <a:effectLst/>
                          <a:latin typeface="Times New Roman"/>
                          <a:ea typeface="Times New Roman"/>
                        </a:rPr>
                        <a:t>dibiarkan</a:t>
                      </a:r>
                      <a:r>
                        <a:rPr lang="en-US" sz="1400" dirty="0">
                          <a:effectLst/>
                          <a:latin typeface="Times New Roman"/>
                          <a:ea typeface="Times New Roman"/>
                        </a:rPr>
                        <a:t> </a:t>
                      </a:r>
                      <a:r>
                        <a:rPr lang="en-US" sz="1400" dirty="0" err="1">
                          <a:effectLst/>
                          <a:latin typeface="Times New Roman"/>
                          <a:ea typeface="Times New Roman"/>
                        </a:rPr>
                        <a:t>selama</a:t>
                      </a:r>
                      <a:r>
                        <a:rPr lang="en-US" sz="1400" dirty="0">
                          <a:effectLst/>
                          <a:latin typeface="Times New Roman"/>
                          <a:ea typeface="Times New Roman"/>
                        </a:rPr>
                        <a:t> </a:t>
                      </a:r>
                      <a:r>
                        <a:rPr lang="en-US" sz="1400" dirty="0" err="1">
                          <a:effectLst/>
                          <a:latin typeface="Times New Roman"/>
                          <a:ea typeface="Times New Roman"/>
                        </a:rPr>
                        <a:t>satu</a:t>
                      </a:r>
                      <a:r>
                        <a:rPr lang="en-US" sz="1400" dirty="0">
                          <a:effectLst/>
                          <a:latin typeface="Times New Roman"/>
                          <a:ea typeface="Times New Roman"/>
                        </a:rPr>
                        <a:t> (1) jam </a:t>
                      </a:r>
                      <a:r>
                        <a:rPr lang="en-US" sz="1400" dirty="0" err="1">
                          <a:effectLst/>
                          <a:latin typeface="Times New Roman"/>
                          <a:ea typeface="Times New Roman"/>
                        </a:rPr>
                        <a:t>sebelum</a:t>
                      </a:r>
                      <a:r>
                        <a:rPr lang="en-US" sz="1400" dirty="0">
                          <a:effectLst/>
                          <a:latin typeface="Times New Roman"/>
                          <a:ea typeface="Times New Roman"/>
                        </a:rPr>
                        <a:t> </a:t>
                      </a:r>
                      <a:r>
                        <a:rPr lang="en-US" sz="1400" dirty="0" err="1">
                          <a:effectLst/>
                          <a:latin typeface="Times New Roman"/>
                          <a:ea typeface="Times New Roman"/>
                        </a:rPr>
                        <a:t>ditarik</a:t>
                      </a:r>
                      <a:r>
                        <a:rPr lang="en-US" sz="1400" dirty="0">
                          <a:effectLst/>
                          <a:latin typeface="Times New Roman"/>
                          <a:ea typeface="Times New Roman"/>
                        </a:rPr>
                        <a:t> </a:t>
                      </a:r>
                      <a:r>
                        <a:rPr lang="en-US" sz="1400" dirty="0" err="1">
                          <a:effectLst/>
                          <a:latin typeface="Times New Roman"/>
                          <a:ea typeface="Times New Roman"/>
                        </a:rPr>
                        <a:t>keluar</a:t>
                      </a:r>
                      <a:r>
                        <a:rPr lang="en-US" sz="1400" dirty="0">
                          <a:effectLst/>
                          <a:latin typeface="Times New Roman"/>
                          <a:ea typeface="Times New Roman"/>
                        </a:rPr>
                        <a:t> </a:t>
                      </a:r>
                      <a:r>
                        <a:rPr lang="en-US" sz="1400" dirty="0" err="1">
                          <a:effectLst/>
                          <a:latin typeface="Times New Roman"/>
                          <a:ea typeface="Times New Roman"/>
                        </a:rPr>
                        <a:t>ke</a:t>
                      </a:r>
                      <a:r>
                        <a:rPr lang="en-US" sz="1400" dirty="0">
                          <a:effectLst/>
                          <a:latin typeface="Times New Roman"/>
                          <a:ea typeface="Times New Roman"/>
                        </a:rPr>
                        <a:t> </a:t>
                      </a:r>
                      <a:r>
                        <a:rPr lang="en-US" sz="1400" dirty="0" err="1">
                          <a:effectLst/>
                          <a:latin typeface="Times New Roman"/>
                          <a:ea typeface="Times New Roman"/>
                        </a:rPr>
                        <a:t>permukaan</a:t>
                      </a:r>
                      <a:r>
                        <a:rPr lang="en-US" sz="1400" dirty="0">
                          <a:effectLst/>
                          <a:latin typeface="Times New Roman"/>
                          <a:ea typeface="Times New Roman"/>
                        </a:rPr>
                        <a:t>.</a:t>
                      </a:r>
                    </a:p>
                    <a:p>
                      <a:pPr marL="342900" marR="45720" lvl="0" indent="-342900" algn="just">
                        <a:spcBef>
                          <a:spcPts val="0"/>
                        </a:spcBef>
                        <a:spcAft>
                          <a:spcPts val="600"/>
                        </a:spcAft>
                        <a:buFont typeface="+mj-lt"/>
                        <a:buAutoNum type="arabicPeriod"/>
                      </a:pPr>
                      <a:r>
                        <a:rPr lang="en-US" sz="1400" dirty="0" err="1">
                          <a:effectLst/>
                          <a:latin typeface="Times New Roman"/>
                          <a:ea typeface="Times New Roman"/>
                        </a:rPr>
                        <a:t>Semua</a:t>
                      </a:r>
                      <a:r>
                        <a:rPr lang="en-US" sz="1400" dirty="0">
                          <a:effectLst/>
                          <a:latin typeface="Times New Roman"/>
                          <a:ea typeface="Times New Roman"/>
                        </a:rPr>
                        <a:t> </a:t>
                      </a:r>
                      <a:r>
                        <a:rPr lang="en-US" sz="1400" dirty="0" err="1">
                          <a:effectLst/>
                          <a:latin typeface="Times New Roman"/>
                          <a:ea typeface="Times New Roman"/>
                        </a:rPr>
                        <a:t>peralatan</a:t>
                      </a:r>
                      <a:r>
                        <a:rPr lang="en-US" sz="1400" dirty="0">
                          <a:effectLst/>
                          <a:latin typeface="Times New Roman"/>
                          <a:ea typeface="Times New Roman"/>
                        </a:rPr>
                        <a:t> </a:t>
                      </a:r>
                      <a:r>
                        <a:rPr lang="en-US" sz="1400" dirty="0" err="1">
                          <a:effectLst/>
                          <a:latin typeface="Times New Roman"/>
                          <a:ea typeface="Times New Roman"/>
                        </a:rPr>
                        <a:t>seperti</a:t>
                      </a:r>
                      <a:r>
                        <a:rPr lang="en-US" sz="1400" dirty="0">
                          <a:effectLst/>
                          <a:latin typeface="Times New Roman"/>
                          <a:ea typeface="Times New Roman"/>
                        </a:rPr>
                        <a:t> meter </a:t>
                      </a:r>
                      <a:r>
                        <a:rPr lang="en-US" sz="1400" dirty="0" err="1">
                          <a:effectLst/>
                          <a:latin typeface="Times New Roman"/>
                          <a:ea typeface="Times New Roman"/>
                        </a:rPr>
                        <a:t>tinjau</a:t>
                      </a:r>
                      <a:r>
                        <a:rPr lang="en-US" sz="1400" dirty="0">
                          <a:effectLst/>
                          <a:latin typeface="Times New Roman"/>
                          <a:ea typeface="Times New Roman"/>
                        </a:rPr>
                        <a:t> </a:t>
                      </a:r>
                      <a:r>
                        <a:rPr lang="en-US" sz="1400" dirty="0" err="1">
                          <a:effectLst/>
                          <a:latin typeface="Times New Roman"/>
                          <a:ea typeface="Times New Roman"/>
                        </a:rPr>
                        <a:t>dan</a:t>
                      </a:r>
                      <a:r>
                        <a:rPr lang="en-US" sz="1400" dirty="0">
                          <a:effectLst/>
                          <a:latin typeface="Times New Roman"/>
                          <a:ea typeface="Times New Roman"/>
                        </a:rPr>
                        <a:t> </a:t>
                      </a:r>
                      <a:r>
                        <a:rPr lang="en-US" sz="1400" dirty="0" err="1">
                          <a:effectLst/>
                          <a:latin typeface="Times New Roman"/>
                          <a:ea typeface="Times New Roman"/>
                        </a:rPr>
                        <a:t>lencana</a:t>
                      </a:r>
                      <a:r>
                        <a:rPr lang="en-US" sz="1400" dirty="0">
                          <a:effectLst/>
                          <a:latin typeface="Times New Roman"/>
                          <a:ea typeface="Times New Roman"/>
                        </a:rPr>
                        <a:t> </a:t>
                      </a:r>
                      <a:r>
                        <a:rPr lang="en-US" sz="1400" dirty="0" err="1">
                          <a:effectLst/>
                          <a:latin typeface="Times New Roman"/>
                          <a:ea typeface="Times New Roman"/>
                        </a:rPr>
                        <a:t>filem</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diletakkan</a:t>
                      </a:r>
                      <a:r>
                        <a:rPr lang="en-US" sz="1400" dirty="0">
                          <a:effectLst/>
                          <a:latin typeface="Times New Roman"/>
                          <a:ea typeface="Times New Roman"/>
                        </a:rPr>
                        <a:t> </a:t>
                      </a:r>
                      <a:r>
                        <a:rPr lang="en-US" sz="1400" dirty="0" err="1">
                          <a:effectLst/>
                          <a:latin typeface="Times New Roman"/>
                          <a:ea typeface="Times New Roman"/>
                        </a:rPr>
                        <a:t>ke</a:t>
                      </a:r>
                      <a:r>
                        <a:rPr lang="en-US" sz="1400" dirty="0">
                          <a:effectLst/>
                          <a:latin typeface="Times New Roman"/>
                          <a:ea typeface="Times New Roman"/>
                        </a:rPr>
                        <a:t> </a:t>
                      </a:r>
                      <a:r>
                        <a:rPr lang="en-US" sz="1400" dirty="0" err="1">
                          <a:effectLst/>
                          <a:latin typeface="Times New Roman"/>
                          <a:ea typeface="Times New Roman"/>
                        </a:rPr>
                        <a:t>tempat</a:t>
                      </a:r>
                      <a:r>
                        <a:rPr lang="en-US" sz="1400" dirty="0">
                          <a:effectLst/>
                          <a:latin typeface="Times New Roman"/>
                          <a:ea typeface="Times New Roman"/>
                        </a:rPr>
                        <a:t> </a:t>
                      </a:r>
                      <a:r>
                        <a:rPr lang="en-US" sz="1400" dirty="0" err="1">
                          <a:effectLst/>
                          <a:latin typeface="Times New Roman"/>
                          <a:ea typeface="Times New Roman"/>
                        </a:rPr>
                        <a:t>asal</a:t>
                      </a:r>
                      <a:r>
                        <a:rPr lang="en-US" sz="1400" dirty="0">
                          <a:effectLst/>
                          <a:latin typeface="Times New Roman"/>
                          <a:ea typeface="Times New Roman"/>
                        </a:rPr>
                        <a:t> </a:t>
                      </a:r>
                      <a:r>
                        <a:rPr lang="en-US" sz="1400" dirty="0" err="1">
                          <a:effectLst/>
                          <a:latin typeface="Times New Roman"/>
                          <a:ea typeface="Times New Roman"/>
                        </a:rPr>
                        <a:t>setelah</a:t>
                      </a:r>
                      <a:r>
                        <a:rPr lang="en-US" sz="1400" dirty="0">
                          <a:effectLst/>
                          <a:latin typeface="Times New Roman"/>
                          <a:ea typeface="Times New Roman"/>
                        </a:rPr>
                        <a:t> </a:t>
                      </a:r>
                      <a:r>
                        <a:rPr lang="en-US" sz="1400" dirty="0" err="1">
                          <a:effectLst/>
                          <a:latin typeface="Times New Roman"/>
                          <a:ea typeface="Times New Roman"/>
                        </a:rPr>
                        <a:t>digunakan</a:t>
                      </a:r>
                      <a:r>
                        <a:rPr lang="en-US" sz="1400" dirty="0">
                          <a:effectLst/>
                          <a:latin typeface="Times New Roman"/>
                          <a:ea typeface="Times New Roman"/>
                        </a:rPr>
                        <a:t>.</a:t>
                      </a:r>
                    </a:p>
                    <a:p>
                      <a:pPr marL="342900" marR="45720" lvl="0" indent="-342900" algn="just">
                        <a:spcBef>
                          <a:spcPts val="0"/>
                        </a:spcBef>
                        <a:spcAft>
                          <a:spcPts val="600"/>
                        </a:spcAft>
                        <a:buFont typeface="+mj-lt"/>
                        <a:buAutoNum type="arabicPeriod"/>
                      </a:pPr>
                      <a:r>
                        <a:rPr lang="en-US" sz="1400" dirty="0" err="1">
                          <a:effectLst/>
                          <a:latin typeface="Times New Roman"/>
                          <a:ea typeface="Times New Roman"/>
                        </a:rPr>
                        <a:t>Pengendali</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melaporkan</a:t>
                      </a:r>
                      <a:r>
                        <a:rPr lang="en-US" sz="1400" dirty="0">
                          <a:effectLst/>
                          <a:latin typeface="Times New Roman"/>
                          <a:ea typeface="Times New Roman"/>
                        </a:rPr>
                        <a:t> </a:t>
                      </a:r>
                      <a:r>
                        <a:rPr lang="en-US" sz="1400" dirty="0" err="1">
                          <a:effectLst/>
                          <a:latin typeface="Times New Roman"/>
                          <a:ea typeface="Times New Roman"/>
                        </a:rPr>
                        <a:t>aktiviti</a:t>
                      </a:r>
                      <a:r>
                        <a:rPr lang="en-US" sz="1400" dirty="0">
                          <a:effectLst/>
                          <a:latin typeface="Times New Roman"/>
                          <a:ea typeface="Times New Roman"/>
                        </a:rPr>
                        <a:t> </a:t>
                      </a:r>
                      <a:r>
                        <a:rPr lang="en-US" sz="1400" dirty="0" err="1">
                          <a:effectLst/>
                          <a:latin typeface="Times New Roman"/>
                          <a:ea typeface="Times New Roman"/>
                        </a:rPr>
                        <a:t>sinaran</a:t>
                      </a:r>
                      <a:r>
                        <a:rPr lang="en-US" sz="1400" dirty="0">
                          <a:effectLst/>
                          <a:latin typeface="Times New Roman"/>
                          <a:ea typeface="Times New Roman"/>
                        </a:rPr>
                        <a:t> di </a:t>
                      </a:r>
                      <a:r>
                        <a:rPr lang="en-US" sz="1400" dirty="0" err="1">
                          <a:effectLst/>
                          <a:latin typeface="Times New Roman"/>
                          <a:ea typeface="Times New Roman"/>
                        </a:rPr>
                        <a:t>dalam</a:t>
                      </a:r>
                      <a:r>
                        <a:rPr lang="en-US" sz="1400" dirty="0">
                          <a:effectLst/>
                          <a:latin typeface="Times New Roman"/>
                          <a:ea typeface="Times New Roman"/>
                        </a:rPr>
                        <a:t> </a:t>
                      </a:r>
                      <a:r>
                        <a:rPr lang="en-US" sz="1400" dirty="0" err="1">
                          <a:effectLst/>
                          <a:latin typeface="Times New Roman"/>
                          <a:ea typeface="Times New Roman"/>
                        </a:rPr>
                        <a:t>buku</a:t>
                      </a:r>
                      <a:r>
                        <a:rPr lang="en-US" sz="1400" dirty="0">
                          <a:effectLst/>
                          <a:latin typeface="Times New Roman"/>
                          <a:ea typeface="Times New Roman"/>
                        </a:rPr>
                        <a:t> </a:t>
                      </a:r>
                      <a:r>
                        <a:rPr lang="en-US" sz="1400" i="1" dirty="0">
                          <a:effectLst/>
                          <a:latin typeface="Times New Roman"/>
                          <a:ea typeface="Times New Roman"/>
                        </a:rPr>
                        <a:t>log</a:t>
                      </a:r>
                      <a:r>
                        <a:rPr lang="en-US" sz="1400" dirty="0">
                          <a:effectLst/>
                          <a:latin typeface="Times New Roman"/>
                          <a:ea typeface="Times New Roman"/>
                        </a:rPr>
                        <a:t> </a:t>
                      </a:r>
                      <a:r>
                        <a:rPr lang="en-US" sz="1400" dirty="0" err="1">
                          <a:effectLst/>
                          <a:latin typeface="Times New Roman"/>
                          <a:ea typeface="Times New Roman"/>
                        </a:rPr>
                        <a:t>dan</a:t>
                      </a:r>
                      <a:r>
                        <a:rPr lang="en-US" sz="1400" dirty="0">
                          <a:effectLst/>
                          <a:latin typeface="Times New Roman"/>
                          <a:ea typeface="Times New Roman"/>
                        </a:rPr>
                        <a:t> </a:t>
                      </a:r>
                      <a:r>
                        <a:rPr lang="en-US" sz="1400" dirty="0" err="1">
                          <a:effectLst/>
                          <a:latin typeface="Times New Roman"/>
                          <a:ea typeface="Times New Roman"/>
                        </a:rPr>
                        <a:t>memaklumkan</a:t>
                      </a:r>
                      <a:r>
                        <a:rPr lang="en-US" sz="1400" dirty="0">
                          <a:effectLst/>
                          <a:latin typeface="Times New Roman"/>
                          <a:ea typeface="Times New Roman"/>
                        </a:rPr>
                        <a:t> </a:t>
                      </a:r>
                      <a:r>
                        <a:rPr lang="en-US" sz="1400" dirty="0" err="1">
                          <a:effectLst/>
                          <a:latin typeface="Times New Roman"/>
                          <a:ea typeface="Times New Roman"/>
                        </a:rPr>
                        <a:t>kepada</a:t>
                      </a:r>
                      <a:r>
                        <a:rPr lang="en-US" sz="1400" dirty="0">
                          <a:effectLst/>
                          <a:latin typeface="Times New Roman"/>
                          <a:ea typeface="Times New Roman"/>
                        </a:rPr>
                        <a:t> PPS </a:t>
                      </a:r>
                      <a:r>
                        <a:rPr lang="en-US" sz="1400" dirty="0" err="1">
                          <a:effectLst/>
                          <a:latin typeface="Times New Roman"/>
                          <a:ea typeface="Times New Roman"/>
                        </a:rPr>
                        <a:t>atau</a:t>
                      </a:r>
                      <a:r>
                        <a:rPr lang="en-US" sz="1400" dirty="0">
                          <a:effectLst/>
                          <a:latin typeface="Times New Roman"/>
                          <a:ea typeface="Times New Roman"/>
                        </a:rPr>
                        <a:t> PY </a:t>
                      </a:r>
                      <a:r>
                        <a:rPr lang="en-US" sz="1400" dirty="0" err="1">
                          <a:effectLst/>
                          <a:latin typeface="Times New Roman"/>
                          <a:ea typeface="Times New Roman"/>
                        </a:rPr>
                        <a:t>setelah</a:t>
                      </a:r>
                      <a:r>
                        <a:rPr lang="en-US" sz="1400" dirty="0">
                          <a:effectLst/>
                          <a:latin typeface="Times New Roman"/>
                          <a:ea typeface="Times New Roman"/>
                        </a:rPr>
                        <a:t> </a:t>
                      </a:r>
                      <a:r>
                        <a:rPr lang="en-US" sz="1400" dirty="0" err="1">
                          <a:effectLst/>
                          <a:latin typeface="Times New Roman"/>
                          <a:ea typeface="Times New Roman"/>
                        </a:rPr>
                        <a:t>selesai</a:t>
                      </a:r>
                      <a:r>
                        <a:rPr lang="en-US" sz="1400" dirty="0">
                          <a:effectLst/>
                          <a:latin typeface="Times New Roman"/>
                          <a:ea typeface="Times New Roman"/>
                        </a:rPr>
                        <a:t> </a:t>
                      </a:r>
                      <a:r>
                        <a:rPr lang="en-US" sz="1400" dirty="0" err="1">
                          <a:effectLst/>
                          <a:latin typeface="Times New Roman"/>
                          <a:ea typeface="Times New Roman"/>
                        </a:rPr>
                        <a:t>kerja</a:t>
                      </a:r>
                      <a:r>
                        <a:rPr lang="en-US" sz="1400" dirty="0">
                          <a:effectLst/>
                          <a:latin typeface="Times New Roman"/>
                          <a:ea typeface="Times New Roman"/>
                        </a:rPr>
                        <a:t>. </a:t>
                      </a:r>
                      <a:r>
                        <a:rPr lang="en-US" sz="1400" dirty="0" err="1">
                          <a:effectLst/>
                          <a:latin typeface="Times New Roman"/>
                          <a:ea typeface="Times New Roman"/>
                        </a:rPr>
                        <a:t>Segala</a:t>
                      </a:r>
                      <a:r>
                        <a:rPr lang="en-US" sz="1400" dirty="0">
                          <a:effectLst/>
                          <a:latin typeface="Times New Roman"/>
                          <a:ea typeface="Times New Roman"/>
                        </a:rPr>
                        <a:t> </a:t>
                      </a:r>
                      <a:r>
                        <a:rPr lang="en-US" sz="1400" dirty="0" err="1">
                          <a:effectLst/>
                          <a:latin typeface="Times New Roman"/>
                          <a:ea typeface="Times New Roman"/>
                        </a:rPr>
                        <a:t>insiden</a:t>
                      </a:r>
                      <a:r>
                        <a:rPr lang="en-US" sz="1400" dirty="0">
                          <a:effectLst/>
                          <a:latin typeface="Times New Roman"/>
                          <a:ea typeface="Times New Roman"/>
                        </a:rPr>
                        <a:t> </a:t>
                      </a:r>
                      <a:r>
                        <a:rPr lang="en-US" sz="1400" dirty="0" err="1">
                          <a:effectLst/>
                          <a:latin typeface="Times New Roman"/>
                          <a:ea typeface="Times New Roman"/>
                        </a:rPr>
                        <a:t>perlu</a:t>
                      </a:r>
                      <a:r>
                        <a:rPr lang="en-US" sz="1400" dirty="0">
                          <a:effectLst/>
                          <a:latin typeface="Times New Roman"/>
                          <a:ea typeface="Times New Roman"/>
                        </a:rPr>
                        <a:t> </a:t>
                      </a:r>
                      <a:r>
                        <a:rPr lang="en-US" sz="1400" dirty="0" err="1">
                          <a:effectLst/>
                          <a:latin typeface="Times New Roman"/>
                          <a:ea typeface="Times New Roman"/>
                        </a:rPr>
                        <a:t>dilaporkan</a:t>
                      </a:r>
                      <a:r>
                        <a:rPr lang="en-US" sz="1400" dirty="0">
                          <a:effectLst/>
                          <a:latin typeface="Times New Roman"/>
                          <a:ea typeface="Times New Roman"/>
                        </a:rPr>
                        <a:t> </a:t>
                      </a:r>
                      <a:r>
                        <a:rPr lang="en-US" sz="1400" dirty="0" err="1">
                          <a:effectLst/>
                          <a:latin typeface="Times New Roman"/>
                          <a:ea typeface="Times New Roman"/>
                        </a:rPr>
                        <a:t>serta</a:t>
                      </a:r>
                      <a:r>
                        <a:rPr lang="en-US" sz="1400" dirty="0">
                          <a:effectLst/>
                          <a:latin typeface="Times New Roman"/>
                          <a:ea typeface="Times New Roman"/>
                        </a:rPr>
                        <a:t> </a:t>
                      </a:r>
                      <a:r>
                        <a:rPr lang="en-US" sz="1400" dirty="0" err="1">
                          <a:effectLst/>
                          <a:latin typeface="Times New Roman"/>
                          <a:ea typeface="Times New Roman"/>
                        </a:rPr>
                        <a:t>merta</a:t>
                      </a:r>
                      <a:r>
                        <a:rPr lang="en-US" sz="1400" dirty="0">
                          <a:effectLst/>
                          <a:latin typeface="Times New Roman"/>
                          <a:ea typeface="Times New Roman"/>
                        </a:rPr>
                        <a:t> </a:t>
                      </a:r>
                      <a:r>
                        <a:rPr lang="en-US" sz="1400" dirty="0" err="1">
                          <a:effectLst/>
                          <a:latin typeface="Times New Roman"/>
                          <a:ea typeface="Times New Roman"/>
                        </a:rPr>
                        <a:t>kepada</a:t>
                      </a:r>
                      <a:r>
                        <a:rPr lang="en-US" sz="1400" dirty="0">
                          <a:effectLst/>
                          <a:latin typeface="Times New Roman"/>
                          <a:ea typeface="Times New Roman"/>
                        </a:rPr>
                        <a:t> PPS </a:t>
                      </a:r>
                      <a:r>
                        <a:rPr lang="en-US" sz="1400" dirty="0" err="1">
                          <a:effectLst/>
                          <a:latin typeface="Times New Roman"/>
                          <a:ea typeface="Times New Roman"/>
                        </a:rPr>
                        <a:t>atau</a:t>
                      </a:r>
                      <a:r>
                        <a:rPr lang="en-US" sz="1400" dirty="0">
                          <a:effectLst/>
                          <a:latin typeface="Times New Roman"/>
                          <a:ea typeface="Times New Roman"/>
                        </a:rPr>
                        <a:t> PY. </a:t>
                      </a:r>
                    </a:p>
                    <a:p>
                      <a:pPr marL="342900" marR="45720" lvl="0" indent="-342900" algn="just">
                        <a:spcBef>
                          <a:spcPts val="0"/>
                        </a:spcBef>
                        <a:spcAft>
                          <a:spcPts val="600"/>
                        </a:spcAft>
                        <a:buFont typeface="+mj-lt"/>
                        <a:buAutoNum type="arabicPeriod"/>
                      </a:pPr>
                      <a:r>
                        <a:rPr lang="en-US" sz="1400" dirty="0">
                          <a:effectLst/>
                          <a:latin typeface="Times New Roman"/>
                          <a:ea typeface="Times New Roman"/>
                        </a:rPr>
                        <a:t>PPS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menghantar</a:t>
                      </a:r>
                      <a:r>
                        <a:rPr lang="en-US" sz="1400" dirty="0">
                          <a:effectLst/>
                          <a:latin typeface="Times New Roman"/>
                          <a:ea typeface="Times New Roman"/>
                        </a:rPr>
                        <a:t> </a:t>
                      </a:r>
                      <a:r>
                        <a:rPr lang="en-US" sz="1400" dirty="0" err="1">
                          <a:effectLst/>
                          <a:latin typeface="Times New Roman"/>
                          <a:ea typeface="Times New Roman"/>
                        </a:rPr>
                        <a:t>lencana</a:t>
                      </a:r>
                      <a:r>
                        <a:rPr lang="en-US" sz="1400" dirty="0">
                          <a:effectLst/>
                          <a:latin typeface="Times New Roman"/>
                          <a:ea typeface="Times New Roman"/>
                        </a:rPr>
                        <a:t> </a:t>
                      </a:r>
                      <a:r>
                        <a:rPr lang="en-US" sz="1400" dirty="0" err="1">
                          <a:effectLst/>
                          <a:latin typeface="Times New Roman"/>
                          <a:ea typeface="Times New Roman"/>
                        </a:rPr>
                        <a:t>filem</a:t>
                      </a:r>
                      <a:r>
                        <a:rPr lang="en-US" sz="1400" dirty="0">
                          <a:effectLst/>
                          <a:latin typeface="Times New Roman"/>
                          <a:ea typeface="Times New Roman"/>
                        </a:rPr>
                        <a:t> </a:t>
                      </a:r>
                      <a:r>
                        <a:rPr lang="en-US" sz="1400" dirty="0" err="1">
                          <a:effectLst/>
                          <a:latin typeface="Times New Roman"/>
                          <a:ea typeface="Times New Roman"/>
                        </a:rPr>
                        <a:t>kepada</a:t>
                      </a:r>
                      <a:r>
                        <a:rPr lang="en-US" sz="1400" dirty="0">
                          <a:effectLst/>
                          <a:latin typeface="Times New Roman"/>
                          <a:ea typeface="Times New Roman"/>
                        </a:rPr>
                        <a:t> </a:t>
                      </a:r>
                      <a:r>
                        <a:rPr lang="en-US" sz="1400" dirty="0" err="1">
                          <a:effectLst/>
                          <a:latin typeface="Times New Roman"/>
                          <a:ea typeface="Times New Roman"/>
                        </a:rPr>
                        <a:t>Agensi</a:t>
                      </a:r>
                      <a:r>
                        <a:rPr lang="en-US" sz="1400" dirty="0">
                          <a:effectLst/>
                          <a:latin typeface="Times New Roman"/>
                          <a:ea typeface="Times New Roman"/>
                        </a:rPr>
                        <a:t> </a:t>
                      </a:r>
                      <a:r>
                        <a:rPr lang="en-US" sz="1400" dirty="0" err="1">
                          <a:effectLst/>
                          <a:latin typeface="Times New Roman"/>
                          <a:ea typeface="Times New Roman"/>
                        </a:rPr>
                        <a:t>Nuklear</a:t>
                      </a:r>
                      <a:r>
                        <a:rPr lang="en-US" sz="1400" dirty="0">
                          <a:effectLst/>
                          <a:latin typeface="Times New Roman"/>
                          <a:ea typeface="Times New Roman"/>
                        </a:rPr>
                        <a:t> Malaysia </a:t>
                      </a:r>
                      <a:r>
                        <a:rPr lang="en-US" sz="1400" dirty="0" err="1">
                          <a:effectLst/>
                          <a:latin typeface="Times New Roman"/>
                          <a:ea typeface="Times New Roman"/>
                        </a:rPr>
                        <a:t>untuk</a:t>
                      </a:r>
                      <a:r>
                        <a:rPr lang="en-US" sz="1400" dirty="0">
                          <a:effectLst/>
                          <a:latin typeface="Times New Roman"/>
                          <a:ea typeface="Times New Roman"/>
                        </a:rPr>
                        <a:t> </a:t>
                      </a:r>
                      <a:r>
                        <a:rPr lang="en-US" sz="1400" dirty="0" err="1">
                          <a:effectLst/>
                          <a:latin typeface="Times New Roman"/>
                          <a:ea typeface="Times New Roman"/>
                        </a:rPr>
                        <a:t>dianalisis</a:t>
                      </a:r>
                      <a:r>
                        <a:rPr lang="en-US" sz="1400" dirty="0">
                          <a:effectLst/>
                          <a:latin typeface="Times New Roman"/>
                          <a:ea typeface="Times New Roman"/>
                        </a:rPr>
                        <a:t> </a:t>
                      </a:r>
                      <a:r>
                        <a:rPr lang="en-US" sz="1400" dirty="0" err="1">
                          <a:effectLst/>
                          <a:latin typeface="Times New Roman"/>
                          <a:ea typeface="Times New Roman"/>
                        </a:rPr>
                        <a:t>setiap</a:t>
                      </a:r>
                      <a:r>
                        <a:rPr lang="en-US" sz="1400" dirty="0">
                          <a:effectLst/>
                          <a:latin typeface="Times New Roman"/>
                          <a:ea typeface="Times New Roman"/>
                        </a:rPr>
                        <a:t> </a:t>
                      </a:r>
                      <a:r>
                        <a:rPr lang="en-US" sz="1400" dirty="0" err="1">
                          <a:effectLst/>
                          <a:latin typeface="Times New Roman"/>
                          <a:ea typeface="Times New Roman"/>
                        </a:rPr>
                        <a:t>bulan</a:t>
                      </a:r>
                      <a:r>
                        <a:rPr lang="en-US" sz="1400" dirty="0">
                          <a:effectLst/>
                          <a:latin typeface="Times New Roman"/>
                          <a:ea typeface="Times New Roman"/>
                        </a:rPr>
                        <a:t>. Kadar dos </a:t>
                      </a:r>
                      <a:r>
                        <a:rPr lang="en-US" sz="1400" dirty="0" err="1">
                          <a:effectLst/>
                          <a:latin typeface="Times New Roman"/>
                          <a:ea typeface="Times New Roman"/>
                        </a:rPr>
                        <a:t>dedahan</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diberitahu</a:t>
                      </a:r>
                      <a:r>
                        <a:rPr lang="en-US" sz="1400" dirty="0">
                          <a:effectLst/>
                          <a:latin typeface="Times New Roman"/>
                          <a:ea typeface="Times New Roman"/>
                        </a:rPr>
                        <a:t> </a:t>
                      </a:r>
                      <a:r>
                        <a:rPr lang="en-US" sz="1400" dirty="0" err="1">
                          <a:effectLst/>
                          <a:latin typeface="Times New Roman"/>
                          <a:ea typeface="Times New Roman"/>
                        </a:rPr>
                        <a:t>oleh</a:t>
                      </a:r>
                      <a:r>
                        <a:rPr lang="en-US" sz="1400" dirty="0">
                          <a:effectLst/>
                          <a:latin typeface="Times New Roman"/>
                          <a:ea typeface="Times New Roman"/>
                        </a:rPr>
                        <a:t> PPS </a:t>
                      </a:r>
                      <a:r>
                        <a:rPr lang="en-US" sz="1400" dirty="0" err="1">
                          <a:effectLst/>
                          <a:latin typeface="Times New Roman"/>
                          <a:ea typeface="Times New Roman"/>
                        </a:rPr>
                        <a:t>kepada</a:t>
                      </a:r>
                      <a:r>
                        <a:rPr lang="en-US" sz="1400" dirty="0">
                          <a:effectLst/>
                          <a:latin typeface="Times New Roman"/>
                          <a:ea typeface="Times New Roman"/>
                        </a:rPr>
                        <a:t> </a:t>
                      </a:r>
                      <a:r>
                        <a:rPr lang="en-US" sz="1400" dirty="0" err="1">
                          <a:effectLst/>
                          <a:latin typeface="Times New Roman"/>
                          <a:ea typeface="Times New Roman"/>
                        </a:rPr>
                        <a:t>pekerja</a:t>
                      </a:r>
                      <a:r>
                        <a:rPr lang="en-US" sz="1400" dirty="0">
                          <a:effectLst/>
                          <a:latin typeface="Times New Roman"/>
                          <a:ea typeface="Times New Roman"/>
                        </a:rPr>
                        <a:t> </a:t>
                      </a:r>
                      <a:r>
                        <a:rPr lang="en-US" sz="1400" dirty="0" err="1">
                          <a:effectLst/>
                          <a:latin typeface="Times New Roman"/>
                          <a:ea typeface="Times New Roman"/>
                        </a:rPr>
                        <a:t>tidak</a:t>
                      </a:r>
                      <a:r>
                        <a:rPr lang="en-US" sz="1400" dirty="0">
                          <a:effectLst/>
                          <a:latin typeface="Times New Roman"/>
                          <a:ea typeface="Times New Roman"/>
                        </a:rPr>
                        <a:t> </a:t>
                      </a:r>
                      <a:r>
                        <a:rPr lang="en-US" sz="1400" dirty="0" err="1">
                          <a:effectLst/>
                          <a:latin typeface="Times New Roman"/>
                          <a:ea typeface="Times New Roman"/>
                        </a:rPr>
                        <a:t>lewat</a:t>
                      </a:r>
                      <a:r>
                        <a:rPr lang="en-US" sz="1400" dirty="0">
                          <a:effectLst/>
                          <a:latin typeface="Times New Roman"/>
                          <a:ea typeface="Times New Roman"/>
                        </a:rPr>
                        <a:t> 14 </a:t>
                      </a:r>
                      <a:r>
                        <a:rPr lang="en-US" sz="1400" dirty="0" err="1">
                          <a:effectLst/>
                          <a:latin typeface="Times New Roman"/>
                          <a:ea typeface="Times New Roman"/>
                        </a:rPr>
                        <a:t>hari</a:t>
                      </a:r>
                      <a:r>
                        <a:rPr lang="en-US" sz="1400" dirty="0">
                          <a:effectLst/>
                          <a:latin typeface="Times New Roman"/>
                          <a:ea typeface="Times New Roman"/>
                        </a:rPr>
                        <a:t> </a:t>
                      </a:r>
                      <a:r>
                        <a:rPr lang="en-US" sz="1400" dirty="0" err="1">
                          <a:effectLst/>
                          <a:latin typeface="Times New Roman"/>
                          <a:ea typeface="Times New Roman"/>
                        </a:rPr>
                        <a:t>dari</a:t>
                      </a:r>
                      <a:r>
                        <a:rPr lang="en-US" sz="1400" dirty="0">
                          <a:effectLst/>
                          <a:latin typeface="Times New Roman"/>
                          <a:ea typeface="Times New Roman"/>
                        </a:rPr>
                        <a:t> </a:t>
                      </a:r>
                      <a:r>
                        <a:rPr lang="en-US" sz="1400" dirty="0" err="1">
                          <a:effectLst/>
                          <a:latin typeface="Times New Roman"/>
                          <a:ea typeface="Times New Roman"/>
                        </a:rPr>
                        <a:t>tarikh</a:t>
                      </a:r>
                      <a:r>
                        <a:rPr lang="en-US" sz="1400" dirty="0">
                          <a:effectLst/>
                          <a:latin typeface="Times New Roman"/>
                          <a:ea typeface="Times New Roman"/>
                        </a:rPr>
                        <a:t> </a:t>
                      </a:r>
                      <a:r>
                        <a:rPr lang="en-US" sz="1400" dirty="0" err="1">
                          <a:effectLst/>
                          <a:latin typeface="Times New Roman"/>
                          <a:ea typeface="Times New Roman"/>
                        </a:rPr>
                        <a:t>keputusan</a:t>
                      </a:r>
                      <a:r>
                        <a:rPr lang="en-US" sz="1400" dirty="0">
                          <a:effectLst/>
                          <a:latin typeface="Times New Roman"/>
                          <a:ea typeface="Times New Roman"/>
                        </a:rPr>
                        <a:t> </a:t>
                      </a:r>
                      <a:r>
                        <a:rPr lang="en-US" sz="1400" dirty="0" err="1">
                          <a:effectLst/>
                          <a:latin typeface="Times New Roman"/>
                          <a:ea typeface="Times New Roman"/>
                        </a:rPr>
                        <a:t>diterima</a:t>
                      </a:r>
                      <a:r>
                        <a:rPr lang="en-US" sz="1400" dirty="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7911995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34</a:t>
            </a:fld>
            <a:endParaRPr lang="en-MY"/>
          </a:p>
        </p:txBody>
      </p:sp>
      <p:sp>
        <p:nvSpPr>
          <p:cNvPr id="5" name="TextBox 4"/>
          <p:cNvSpPr txBox="1"/>
          <p:nvPr/>
        </p:nvSpPr>
        <p:spPr>
          <a:xfrm>
            <a:off x="195336" y="70111"/>
            <a:ext cx="7171002"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6</a:t>
            </a:r>
            <a:r>
              <a:rPr lang="en-US" sz="2600" b="1" dirty="0" smtClean="0"/>
              <a:t> </a:t>
            </a:r>
            <a:r>
              <a:rPr lang="en-US" sz="2600" b="1" dirty="0"/>
              <a:t>: </a:t>
            </a:r>
            <a:r>
              <a:rPr lang="en-US" sz="2600" b="1" dirty="0" err="1" smtClean="0"/>
              <a:t>Prosedur</a:t>
            </a:r>
            <a:r>
              <a:rPr lang="en-US" sz="2600" b="1" dirty="0" smtClean="0"/>
              <a:t> </a:t>
            </a:r>
            <a:r>
              <a:rPr lang="en-US" sz="2600" b="1" dirty="0" err="1" smtClean="0"/>
              <a:t>Kendalian</a:t>
            </a:r>
            <a:r>
              <a:rPr lang="en-US" sz="2600" b="1" dirty="0" smtClean="0"/>
              <a:t> </a:t>
            </a:r>
            <a:r>
              <a:rPr lang="en-US" sz="2600" b="1" dirty="0" err="1" smtClean="0"/>
              <a:t>Peralatan</a:t>
            </a:r>
            <a:r>
              <a:rPr lang="en-US" sz="2600" b="1" dirty="0" smtClean="0"/>
              <a:t> </a:t>
            </a:r>
            <a:r>
              <a:rPr lang="en-US" sz="2600" b="1" dirty="0" err="1" smtClean="0"/>
              <a:t>Sinaran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2511414666"/>
              </p:ext>
            </p:extLst>
          </p:nvPr>
        </p:nvGraphicFramePr>
        <p:xfrm>
          <a:off x="142472" y="836669"/>
          <a:ext cx="11744727" cy="4849303"/>
        </p:xfrm>
        <a:graphic>
          <a:graphicData uri="http://schemas.openxmlformats.org/drawingml/2006/table">
            <a:tbl>
              <a:tblPr firstRow="1" firstCol="1" lastRow="1" lastCol="1" bandRow="1" bandCol="1"/>
              <a:tblGrid>
                <a:gridCol w="571902"/>
                <a:gridCol w="1755492"/>
                <a:gridCol w="2983842"/>
                <a:gridCol w="3282223"/>
                <a:gridCol w="3151268"/>
              </a:tblGrid>
              <a:tr h="277303">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dirty="0">
                          <a:effectLst/>
                          <a:latin typeface="Times New Roman"/>
                          <a:ea typeface="Times New Roman"/>
                        </a:rPr>
                        <a:t>SEMASA KENDALIAN</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3892719">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Penstoran bahan radioaktif</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a:effectLst/>
                          <a:latin typeface="Times New Roman"/>
                          <a:ea typeface="Times New Roman"/>
                        </a:rPr>
                        <a:t> </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Sekurang-kurangnya satu (1) kemudahan penstoran tetap akan disediakan.</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Pemegang lesen akan mendapatkan kelulusan awal dari AELB untuk rekabentuk dan penempatan (lokasi) sesuatu kemudahan penstoran bahan radioaktif yang akan digunakan.</a:t>
                      </a:r>
                    </a:p>
                    <a:p>
                      <a:pPr marL="342900" marR="45720" lvl="0" indent="-342900" algn="just">
                        <a:spcBef>
                          <a:spcPts val="0"/>
                        </a:spcBef>
                        <a:spcAft>
                          <a:spcPts val="0"/>
                        </a:spcAft>
                        <a:buFont typeface="+mj-lt"/>
                        <a:buAutoNum type="arabicPeriod"/>
                      </a:pPr>
                      <a:r>
                        <a:rPr lang="en-US" sz="1500">
                          <a:effectLst/>
                          <a:latin typeface="Times New Roman"/>
                          <a:ea typeface="Times New Roman"/>
                        </a:rPr>
                        <a:t>Penstoran yang diluluskan oleh AELB tidak akan dikongsi dengan pemegang lesen yang lain kecuali dengan kebenaran daripada AELB.</a:t>
                      </a:r>
                    </a:p>
                    <a:p>
                      <a:pPr marL="0" marR="0" algn="just">
                        <a:spcBef>
                          <a:spcPts val="0"/>
                        </a:spcBef>
                        <a:spcAft>
                          <a:spcPts val="0"/>
                        </a:spcAft>
                      </a:pPr>
                      <a:r>
                        <a:rPr lang="en-US" sz="15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a:effectLst/>
                          <a:latin typeface="Times New Roman"/>
                          <a:ea typeface="Times New Roman"/>
                        </a:rPr>
                        <a:t> </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Semasa penstoran, semua peralatan sinaran akan disimpan di tempat penstoran ini sekiranya tidak digunakan.</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Tempat penstoran akan dikunci dan kunci tempat penstoran hanya dibenarkan disimpan oleh OBTL, PPS, PY atau pengendali (tolok) sahaja.</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Tanda-tanda amaran dan pemberitahuan akan dilekatkan dip agar atau pintu masuk tempat penstoran mengikut format yang ditetapkan oleh AELB.</a:t>
                      </a:r>
                    </a:p>
                    <a:p>
                      <a:pPr marL="342900" marR="45720" lvl="0" indent="-342900" algn="just">
                        <a:spcBef>
                          <a:spcPts val="0"/>
                        </a:spcBef>
                        <a:spcAft>
                          <a:spcPts val="0"/>
                        </a:spcAft>
                        <a:buFont typeface="+mj-lt"/>
                        <a:buAutoNum type="arabicPeriod"/>
                      </a:pPr>
                      <a:r>
                        <a:rPr lang="en-US" sz="1500">
                          <a:effectLst/>
                          <a:latin typeface="Times New Roman"/>
                          <a:ea typeface="Times New Roman"/>
                        </a:rPr>
                        <a:t>Tidak seorang pun dibenarkan masuk kecuali pekerja sinaran sahaja.</a:t>
                      </a:r>
                    </a:p>
                    <a:p>
                      <a:pPr marL="0" marR="45720" algn="just">
                        <a:spcBef>
                          <a:spcPts val="0"/>
                        </a:spcBef>
                        <a:spcAft>
                          <a:spcPts val="600"/>
                        </a:spcAft>
                      </a:pPr>
                      <a:r>
                        <a:rPr lang="en-US" sz="15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0" algn="ctr">
                        <a:spcBef>
                          <a:spcPts val="0"/>
                        </a:spcBef>
                        <a:spcAft>
                          <a:spcPts val="0"/>
                        </a:spcAft>
                      </a:pPr>
                      <a:r>
                        <a:rPr lang="en-US" sz="1500" dirty="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3482012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35</a:t>
            </a:fld>
            <a:endParaRPr lang="en-MY"/>
          </a:p>
        </p:txBody>
      </p:sp>
      <p:sp>
        <p:nvSpPr>
          <p:cNvPr id="5" name="TextBox 4"/>
          <p:cNvSpPr txBox="1"/>
          <p:nvPr/>
        </p:nvSpPr>
        <p:spPr>
          <a:xfrm>
            <a:off x="195336" y="70111"/>
            <a:ext cx="7171002"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6</a:t>
            </a:r>
            <a:r>
              <a:rPr lang="en-US" sz="2600" b="1" dirty="0" smtClean="0"/>
              <a:t> </a:t>
            </a:r>
            <a:r>
              <a:rPr lang="en-US" sz="2600" b="1" dirty="0"/>
              <a:t>: </a:t>
            </a:r>
            <a:r>
              <a:rPr lang="en-US" sz="2600" b="1" dirty="0" err="1" smtClean="0"/>
              <a:t>Prosedur</a:t>
            </a:r>
            <a:r>
              <a:rPr lang="en-US" sz="2600" b="1" dirty="0" smtClean="0"/>
              <a:t> </a:t>
            </a:r>
            <a:r>
              <a:rPr lang="en-US" sz="2600" b="1" dirty="0" err="1" smtClean="0"/>
              <a:t>Kendalian</a:t>
            </a:r>
            <a:r>
              <a:rPr lang="en-US" sz="2600" b="1" dirty="0" smtClean="0"/>
              <a:t> </a:t>
            </a:r>
            <a:r>
              <a:rPr lang="en-US" sz="2600" b="1" dirty="0" err="1" smtClean="0"/>
              <a:t>Peralatan</a:t>
            </a:r>
            <a:r>
              <a:rPr lang="en-US" sz="2600" b="1" dirty="0" smtClean="0"/>
              <a:t> </a:t>
            </a:r>
            <a:r>
              <a:rPr lang="en-US" sz="2600" b="1" dirty="0" err="1" smtClean="0"/>
              <a:t>Sinaran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437839578"/>
              </p:ext>
            </p:extLst>
          </p:nvPr>
        </p:nvGraphicFramePr>
        <p:xfrm>
          <a:off x="142472" y="836669"/>
          <a:ext cx="11744727" cy="5763703"/>
        </p:xfrm>
        <a:graphic>
          <a:graphicData uri="http://schemas.openxmlformats.org/drawingml/2006/table">
            <a:tbl>
              <a:tblPr firstRow="1" firstCol="1" lastRow="1" lastCol="1" bandRow="1" bandCol="1"/>
              <a:tblGrid>
                <a:gridCol w="571902"/>
                <a:gridCol w="1755492"/>
                <a:gridCol w="2983842"/>
                <a:gridCol w="3282223"/>
                <a:gridCol w="3151268"/>
              </a:tblGrid>
              <a:tr h="277303">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dirty="0">
                          <a:effectLst/>
                          <a:latin typeface="Times New Roman"/>
                          <a:ea typeface="Times New Roman"/>
                        </a:rPr>
                        <a:t>SEMASA KENDALIAN</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3892719">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Pengangkutan bahan radioaktif termasuk import/ eksport peralatan sinaran</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r>
                        <a:rPr lang="en-US" sz="1500" b="1" u="sng" dirty="0" err="1" smtClean="0">
                          <a:effectLst/>
                          <a:latin typeface="Times New Roman"/>
                          <a:ea typeface="Times New Roman"/>
                        </a:rPr>
                        <a:t>Pembungkusan</a:t>
                      </a:r>
                      <a:endParaRPr lang="en-US" sz="1500" dirty="0">
                        <a:effectLst/>
                        <a:latin typeface="Times New Roman"/>
                        <a:ea typeface="Times New Roman"/>
                      </a:endParaRP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Pengesahan</a:t>
                      </a:r>
                      <a:r>
                        <a:rPr lang="en-US" sz="1500" dirty="0">
                          <a:effectLst/>
                          <a:latin typeface="Times New Roman"/>
                          <a:ea typeface="Times New Roman"/>
                        </a:rPr>
                        <a:t> </a:t>
                      </a:r>
                      <a:r>
                        <a:rPr lang="en-US" sz="1500" dirty="0" err="1">
                          <a:effectLst/>
                          <a:latin typeface="Times New Roman"/>
                          <a:ea typeface="Times New Roman"/>
                        </a:rPr>
                        <a:t>dari</a:t>
                      </a:r>
                      <a:r>
                        <a:rPr lang="en-US" sz="1500" dirty="0">
                          <a:effectLst/>
                          <a:latin typeface="Times New Roman"/>
                          <a:ea typeface="Times New Roman"/>
                        </a:rPr>
                        <a:t> AELB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didapatkan</a:t>
                      </a:r>
                      <a:r>
                        <a:rPr lang="en-US" sz="1500" dirty="0">
                          <a:effectLst/>
                          <a:latin typeface="Times New Roman"/>
                          <a:ea typeface="Times New Roman"/>
                        </a:rPr>
                        <a:t>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rekabentuk</a:t>
                      </a:r>
                      <a:r>
                        <a:rPr lang="en-US" sz="1500" dirty="0">
                          <a:effectLst/>
                          <a:latin typeface="Times New Roman"/>
                          <a:ea typeface="Times New Roman"/>
                        </a:rPr>
                        <a:t> </a:t>
                      </a:r>
                      <a:r>
                        <a:rPr lang="en-US" sz="1500" dirty="0" err="1">
                          <a:effectLst/>
                          <a:latin typeface="Times New Roman"/>
                          <a:ea typeface="Times New Roman"/>
                        </a:rPr>
                        <a:t>sesuatu</a:t>
                      </a:r>
                      <a:r>
                        <a:rPr lang="en-US" sz="1500" dirty="0">
                          <a:effectLst/>
                          <a:latin typeface="Times New Roman"/>
                          <a:ea typeface="Times New Roman"/>
                        </a:rPr>
                        <a:t> </a:t>
                      </a:r>
                      <a:r>
                        <a:rPr lang="en-US" sz="1500" dirty="0" err="1">
                          <a:effectLst/>
                          <a:latin typeface="Times New Roman"/>
                          <a:ea typeface="Times New Roman"/>
                        </a:rPr>
                        <a:t>bungkusan</a:t>
                      </a:r>
                      <a:r>
                        <a:rPr lang="en-US" sz="1500" dirty="0">
                          <a:effectLst/>
                          <a:latin typeface="Times New Roman"/>
                          <a:ea typeface="Times New Roman"/>
                        </a:rPr>
                        <a:t> </a:t>
                      </a:r>
                      <a:r>
                        <a:rPr lang="en-US" sz="1500" dirty="0" err="1">
                          <a:effectLst/>
                          <a:latin typeface="Times New Roman"/>
                          <a:ea typeface="Times New Roman"/>
                        </a:rPr>
                        <a:t>sebelum</a:t>
                      </a:r>
                      <a:r>
                        <a:rPr lang="en-US" sz="1500" dirty="0">
                          <a:effectLst/>
                          <a:latin typeface="Times New Roman"/>
                          <a:ea typeface="Times New Roman"/>
                        </a:rPr>
                        <a:t> </a:t>
                      </a:r>
                      <a:r>
                        <a:rPr lang="en-US" sz="1500" dirty="0" err="1">
                          <a:effectLst/>
                          <a:latin typeface="Times New Roman"/>
                          <a:ea typeface="Times New Roman"/>
                        </a:rPr>
                        <a:t>digunakan</a:t>
                      </a:r>
                      <a:r>
                        <a:rPr lang="en-US" sz="1500" dirty="0">
                          <a:effectLst/>
                          <a:latin typeface="Times New Roman"/>
                          <a:ea typeface="Times New Roman"/>
                        </a:rPr>
                        <a:t>.</a:t>
                      </a:r>
                    </a:p>
                    <a:p>
                      <a:pPr marL="0" marR="45720" algn="just">
                        <a:spcBef>
                          <a:spcPts val="0"/>
                        </a:spcBef>
                        <a:spcAft>
                          <a:spcPts val="600"/>
                        </a:spcAft>
                      </a:pPr>
                      <a:r>
                        <a:rPr lang="en-US" sz="1500" dirty="0">
                          <a:effectLst/>
                          <a:latin typeface="Times New Roman"/>
                          <a:ea typeface="Times New Roman"/>
                        </a:rPr>
                        <a:t> </a:t>
                      </a:r>
                      <a:r>
                        <a:rPr lang="en-US" sz="1500" b="1" u="sng" dirty="0" err="1" smtClean="0">
                          <a:effectLst/>
                          <a:latin typeface="Times New Roman"/>
                          <a:ea typeface="Times New Roman"/>
                        </a:rPr>
                        <a:t>Penerimaan</a:t>
                      </a:r>
                      <a:r>
                        <a:rPr lang="en-US" sz="1500" b="1" u="sng" dirty="0" smtClean="0">
                          <a:effectLst/>
                          <a:latin typeface="Times New Roman"/>
                          <a:ea typeface="Times New Roman"/>
                        </a:rPr>
                        <a:t> </a:t>
                      </a:r>
                      <a:r>
                        <a:rPr lang="en-US" sz="1500" b="1" u="sng" dirty="0" err="1">
                          <a:effectLst/>
                          <a:latin typeface="Times New Roman"/>
                          <a:ea typeface="Times New Roman"/>
                        </a:rPr>
                        <a:t>bungkusan</a:t>
                      </a:r>
                      <a:endParaRPr lang="en-US" sz="1500" dirty="0">
                        <a:effectLst/>
                        <a:latin typeface="Times New Roman"/>
                        <a:ea typeface="Times New Roman"/>
                      </a:endParaRP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Bungkusan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diperiksa</a:t>
                      </a:r>
                      <a:r>
                        <a:rPr lang="en-US" sz="1500" dirty="0">
                          <a:effectLst/>
                          <a:latin typeface="Times New Roman"/>
                          <a:ea typeface="Times New Roman"/>
                        </a:rPr>
                        <a:t> </a:t>
                      </a:r>
                      <a:r>
                        <a:rPr lang="en-US" sz="1500" dirty="0" err="1">
                          <a:effectLst/>
                          <a:latin typeface="Times New Roman"/>
                          <a:ea typeface="Times New Roman"/>
                        </a:rPr>
                        <a:t>terlebih</a:t>
                      </a:r>
                      <a:r>
                        <a:rPr lang="en-US" sz="1500" dirty="0">
                          <a:effectLst/>
                          <a:latin typeface="Times New Roman"/>
                          <a:ea typeface="Times New Roman"/>
                        </a:rPr>
                        <a:t> </a:t>
                      </a:r>
                      <a:r>
                        <a:rPr lang="en-US" sz="1500" dirty="0" err="1">
                          <a:effectLst/>
                          <a:latin typeface="Times New Roman"/>
                          <a:ea typeface="Times New Roman"/>
                        </a:rPr>
                        <a:t>dahulu</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meter </a:t>
                      </a:r>
                      <a:r>
                        <a:rPr lang="en-US" sz="1500" dirty="0" err="1">
                          <a:effectLst/>
                          <a:latin typeface="Times New Roman"/>
                          <a:ea typeface="Times New Roman"/>
                        </a:rPr>
                        <a:t>tinjau</a:t>
                      </a:r>
                      <a:r>
                        <a:rPr lang="en-US" sz="1500" dirty="0">
                          <a:effectLst/>
                          <a:latin typeface="Times New Roman"/>
                          <a:ea typeface="Times New Roman"/>
                        </a:rPr>
                        <a:t> </a:t>
                      </a:r>
                      <a:r>
                        <a:rPr lang="en-US" sz="1500" dirty="0" err="1">
                          <a:effectLst/>
                          <a:latin typeface="Times New Roman"/>
                          <a:ea typeface="Times New Roman"/>
                        </a:rPr>
                        <a:t>secepat</a:t>
                      </a:r>
                      <a:r>
                        <a:rPr lang="en-US" sz="1500" dirty="0">
                          <a:effectLst/>
                          <a:latin typeface="Times New Roman"/>
                          <a:ea typeface="Times New Roman"/>
                        </a:rPr>
                        <a:t> yang </a:t>
                      </a:r>
                      <a:r>
                        <a:rPr lang="en-US" sz="1500" dirty="0" err="1">
                          <a:effectLst/>
                          <a:latin typeface="Times New Roman"/>
                          <a:ea typeface="Times New Roman"/>
                        </a:rPr>
                        <a:t>boleh</a:t>
                      </a:r>
                      <a:r>
                        <a:rPr lang="en-US" sz="1500" dirty="0">
                          <a:effectLst/>
                          <a:latin typeface="Times New Roman"/>
                          <a:ea typeface="Times New Roman"/>
                        </a:rPr>
                        <a:t>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memastikan</a:t>
                      </a:r>
                      <a:r>
                        <a:rPr lang="en-US" sz="1500" dirty="0">
                          <a:effectLst/>
                          <a:latin typeface="Times New Roman"/>
                          <a:ea typeface="Times New Roman"/>
                        </a:rPr>
                        <a:t> </a:t>
                      </a:r>
                      <a:r>
                        <a:rPr lang="en-US" sz="1500" dirty="0" err="1">
                          <a:effectLst/>
                          <a:latin typeface="Times New Roman"/>
                          <a:ea typeface="Times New Roman"/>
                        </a:rPr>
                        <a:t>jika</a:t>
                      </a:r>
                      <a:r>
                        <a:rPr lang="en-US" sz="1500" dirty="0">
                          <a:effectLst/>
                          <a:latin typeface="Times New Roman"/>
                          <a:ea typeface="Times New Roman"/>
                        </a:rPr>
                        <a:t> </a:t>
                      </a:r>
                      <a:r>
                        <a:rPr lang="en-US" sz="1500" dirty="0" err="1">
                          <a:effectLst/>
                          <a:latin typeface="Times New Roman"/>
                          <a:ea typeface="Times New Roman"/>
                        </a:rPr>
                        <a:t>ada</a:t>
                      </a:r>
                      <a:r>
                        <a:rPr lang="en-US" sz="1500" dirty="0">
                          <a:effectLst/>
                          <a:latin typeface="Times New Roman"/>
                          <a:ea typeface="Times New Roman"/>
                        </a:rPr>
                        <a:t> </a:t>
                      </a:r>
                      <a:r>
                        <a:rPr lang="en-US" sz="1500" dirty="0" err="1">
                          <a:effectLst/>
                          <a:latin typeface="Times New Roman"/>
                          <a:ea typeface="Times New Roman"/>
                        </a:rPr>
                        <a:t>kerosakan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kebocoran</a:t>
                      </a:r>
                      <a:r>
                        <a:rPr lang="en-US" sz="1500" dirty="0">
                          <a:effectLst/>
                          <a:latin typeface="Times New Roman"/>
                          <a:ea typeface="Times New Roman"/>
                        </a:rPr>
                        <a:t>.</a:t>
                      </a: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Jika</a:t>
                      </a:r>
                      <a:r>
                        <a:rPr lang="en-US" sz="1500" dirty="0">
                          <a:effectLst/>
                          <a:latin typeface="Times New Roman"/>
                          <a:ea typeface="Times New Roman"/>
                        </a:rPr>
                        <a:t> </a:t>
                      </a:r>
                      <a:r>
                        <a:rPr lang="en-US" sz="1500" dirty="0" err="1">
                          <a:effectLst/>
                          <a:latin typeface="Times New Roman"/>
                          <a:ea typeface="Times New Roman"/>
                        </a:rPr>
                        <a:t>berlaku</a:t>
                      </a:r>
                      <a:r>
                        <a:rPr lang="en-US" sz="1500" dirty="0">
                          <a:effectLst/>
                          <a:latin typeface="Times New Roman"/>
                          <a:ea typeface="Times New Roman"/>
                        </a:rPr>
                        <a:t> </a:t>
                      </a:r>
                      <a:r>
                        <a:rPr lang="en-US" sz="1500" dirty="0" err="1">
                          <a:effectLst/>
                          <a:latin typeface="Times New Roman"/>
                          <a:ea typeface="Times New Roman"/>
                        </a:rPr>
                        <a:t>kebocoran</a:t>
                      </a:r>
                      <a:r>
                        <a:rPr lang="en-US" sz="1500" dirty="0">
                          <a:effectLst/>
                          <a:latin typeface="Times New Roman"/>
                          <a:ea typeface="Times New Roman"/>
                        </a:rPr>
                        <a:t> </a:t>
                      </a:r>
                      <a:r>
                        <a:rPr lang="en-US" sz="1500" dirty="0" err="1">
                          <a:effectLst/>
                          <a:latin typeface="Times New Roman"/>
                          <a:ea typeface="Times New Roman"/>
                        </a:rPr>
                        <a:t>melebihi</a:t>
                      </a:r>
                      <a:r>
                        <a:rPr lang="en-US" sz="1500" dirty="0">
                          <a:effectLst/>
                          <a:latin typeface="Times New Roman"/>
                          <a:ea typeface="Times New Roman"/>
                        </a:rPr>
                        <a:t> had, </a:t>
                      </a:r>
                      <a:r>
                        <a:rPr lang="en-US" sz="1500" dirty="0" err="1">
                          <a:effectLst/>
                          <a:latin typeface="Times New Roman"/>
                          <a:ea typeface="Times New Roman"/>
                        </a:rPr>
                        <a:t>perkara</a:t>
                      </a:r>
                      <a:r>
                        <a:rPr lang="en-US" sz="1500" dirty="0">
                          <a:effectLst/>
                          <a:latin typeface="Times New Roman"/>
                          <a:ea typeface="Times New Roman"/>
                        </a:rPr>
                        <a:t> </a:t>
                      </a:r>
                      <a:r>
                        <a:rPr lang="en-US" sz="1500" dirty="0" err="1">
                          <a:effectLst/>
                          <a:latin typeface="Times New Roman"/>
                          <a:ea typeface="Times New Roman"/>
                        </a:rPr>
                        <a:t>berikut</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a:t>
                      </a:r>
                    </a:p>
                    <a:p>
                      <a:pPr marL="342900" marR="45720" lvl="0" indent="-342900" algn="just">
                        <a:spcBef>
                          <a:spcPts val="0"/>
                        </a:spcBef>
                        <a:spcAft>
                          <a:spcPts val="0"/>
                        </a:spcAft>
                        <a:buFont typeface="+mj-lt"/>
                        <a:buAutoNum type="alphaLcPeriod"/>
                        <a:tabLst>
                          <a:tab pos="476250" algn="l"/>
                        </a:tabLst>
                      </a:pPr>
                      <a:r>
                        <a:rPr lang="en-US" sz="1500" dirty="0" err="1">
                          <a:effectLst/>
                          <a:latin typeface="Times New Roman"/>
                          <a:ea typeface="Times New Roman"/>
                        </a:rPr>
                        <a:t>Ukur</a:t>
                      </a:r>
                      <a:r>
                        <a:rPr lang="en-US" sz="1500" dirty="0">
                          <a:effectLst/>
                          <a:latin typeface="Times New Roman"/>
                          <a:ea typeface="Times New Roman"/>
                        </a:rPr>
                        <a:t> paras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pada</a:t>
                      </a:r>
                      <a:r>
                        <a:rPr lang="en-US" sz="1500" dirty="0">
                          <a:effectLst/>
                          <a:latin typeface="Times New Roman"/>
                          <a:ea typeface="Times New Roman"/>
                        </a:rPr>
                        <a:t> </a:t>
                      </a:r>
                      <a:r>
                        <a:rPr lang="en-US" sz="1500" dirty="0" err="1">
                          <a:effectLst/>
                          <a:latin typeface="Times New Roman"/>
                          <a:ea typeface="Times New Roman"/>
                        </a:rPr>
                        <a:t>jarak</a:t>
                      </a:r>
                      <a:r>
                        <a:rPr lang="en-US" sz="1500" dirty="0">
                          <a:effectLst/>
                          <a:latin typeface="Times New Roman"/>
                          <a:ea typeface="Times New Roman"/>
                        </a:rPr>
                        <a:t> 1 meter </a:t>
                      </a:r>
                      <a:r>
                        <a:rPr lang="en-US" sz="1500" dirty="0" err="1">
                          <a:effectLst/>
                          <a:latin typeface="Times New Roman"/>
                          <a:ea typeface="Times New Roman"/>
                        </a:rPr>
                        <a:t>dari</a:t>
                      </a:r>
                      <a:r>
                        <a:rPr lang="en-US" sz="1500" dirty="0">
                          <a:effectLst/>
                          <a:latin typeface="Times New Roman"/>
                          <a:ea typeface="Times New Roman"/>
                        </a:rPr>
                        <a:t> </a:t>
                      </a:r>
                      <a:r>
                        <a:rPr lang="en-US" sz="1500" dirty="0" err="1">
                          <a:effectLst/>
                          <a:latin typeface="Times New Roman"/>
                          <a:ea typeface="Times New Roman"/>
                        </a:rPr>
                        <a:t>permukaan</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atas</a:t>
                      </a:r>
                      <a:r>
                        <a:rPr lang="en-US" sz="1500" dirty="0">
                          <a:effectLst/>
                          <a:latin typeface="Times New Roman"/>
                          <a:ea typeface="Times New Roman"/>
                        </a:rPr>
                        <a:t> </a:t>
                      </a:r>
                      <a:r>
                        <a:rPr lang="en-US" sz="1500" dirty="0" err="1">
                          <a:effectLst/>
                          <a:latin typeface="Times New Roman"/>
                          <a:ea typeface="Times New Roman"/>
                        </a:rPr>
                        <a:t>bungkusan</a:t>
                      </a:r>
                      <a:r>
                        <a:rPr lang="en-US" sz="1500" dirty="0">
                          <a:effectLst/>
                          <a:latin typeface="Times New Roman"/>
                          <a:ea typeface="Times New Roman"/>
                        </a:rPr>
                        <a:t>.</a:t>
                      </a:r>
                    </a:p>
                    <a:p>
                      <a:pPr marL="342900" marR="45720" lvl="0" indent="-342900" algn="just">
                        <a:spcBef>
                          <a:spcPts val="0"/>
                        </a:spcBef>
                        <a:spcAft>
                          <a:spcPts val="0"/>
                        </a:spcAft>
                        <a:buFont typeface="+mj-lt"/>
                        <a:buAutoNum type="alphaLcPeriod"/>
                        <a:tabLst>
                          <a:tab pos="476250" algn="l"/>
                        </a:tabLst>
                      </a:pPr>
                      <a:r>
                        <a:rPr lang="en-US" sz="1500" dirty="0" err="1">
                          <a:effectLst/>
                          <a:latin typeface="Times New Roman"/>
                          <a:ea typeface="Times New Roman"/>
                        </a:rPr>
                        <a:t>Ukur</a:t>
                      </a:r>
                      <a:r>
                        <a:rPr lang="en-US" sz="1500" dirty="0">
                          <a:effectLst/>
                          <a:latin typeface="Times New Roman"/>
                          <a:ea typeface="Times New Roman"/>
                        </a:rPr>
                        <a:t> paras </a:t>
                      </a:r>
                      <a:r>
                        <a:rPr lang="en-US" sz="1500" dirty="0" err="1">
                          <a:effectLst/>
                          <a:latin typeface="Times New Roman"/>
                          <a:ea typeface="Times New Roman"/>
                        </a:rPr>
                        <a:t>kontaminasi</a:t>
                      </a:r>
                      <a:r>
                        <a:rPr lang="en-US" sz="1500" dirty="0">
                          <a:effectLst/>
                          <a:latin typeface="Times New Roman"/>
                          <a:ea typeface="Times New Roman"/>
                        </a:rPr>
                        <a:t> </a:t>
                      </a:r>
                      <a:r>
                        <a:rPr lang="en-US" sz="1500" dirty="0" err="1">
                          <a:effectLst/>
                          <a:latin typeface="Times New Roman"/>
                          <a:ea typeface="Times New Roman"/>
                        </a:rPr>
                        <a:t>dipermukaan</a:t>
                      </a:r>
                      <a:r>
                        <a:rPr lang="en-US" sz="1500" dirty="0">
                          <a:effectLst/>
                          <a:latin typeface="Times New Roman"/>
                          <a:ea typeface="Times New Roman"/>
                        </a:rPr>
                        <a:t> </a:t>
                      </a:r>
                      <a:r>
                        <a:rPr lang="en-US" sz="1500" dirty="0" err="1">
                          <a:effectLst/>
                          <a:latin typeface="Times New Roman"/>
                          <a:ea typeface="Times New Roman"/>
                        </a:rPr>
                        <a:t>luarannya</a:t>
                      </a:r>
                      <a:r>
                        <a:rPr lang="en-US" sz="1500" dirty="0">
                          <a:effectLst/>
                          <a:latin typeface="Times New Roman"/>
                          <a:ea typeface="Times New Roman"/>
                        </a:rPr>
                        <a:t>.</a:t>
                      </a:r>
                    </a:p>
                    <a:p>
                      <a:pPr marL="342900" marR="45720" lvl="0" indent="-342900" algn="just">
                        <a:spcBef>
                          <a:spcPts val="0"/>
                        </a:spcBef>
                        <a:spcAft>
                          <a:spcPts val="0"/>
                        </a:spcAft>
                        <a:buFont typeface="+mj-lt"/>
                        <a:buAutoNum type="alphaLcPeriod"/>
                        <a:tabLst>
                          <a:tab pos="476250" algn="l"/>
                        </a:tabLst>
                      </a:pPr>
                      <a:r>
                        <a:rPr lang="en-US" sz="1500" dirty="0" err="1">
                          <a:effectLst/>
                          <a:latin typeface="Times New Roman"/>
                          <a:ea typeface="Times New Roman"/>
                        </a:rPr>
                        <a:t>Laporkan</a:t>
                      </a:r>
                      <a:r>
                        <a:rPr lang="en-US" sz="1500" dirty="0">
                          <a:effectLst/>
                          <a:latin typeface="Times New Roman"/>
                          <a:ea typeface="Times New Roman"/>
                        </a:rPr>
                        <a:t> </a:t>
                      </a:r>
                      <a:r>
                        <a:rPr lang="en-US" sz="1500" dirty="0" err="1">
                          <a:effectLst/>
                          <a:latin typeface="Times New Roman"/>
                          <a:ea typeface="Times New Roman"/>
                        </a:rPr>
                        <a:t>keputusan</a:t>
                      </a:r>
                      <a:r>
                        <a:rPr lang="en-US" sz="1500" dirty="0">
                          <a:effectLst/>
                          <a:latin typeface="Times New Roman"/>
                          <a:ea typeface="Times New Roman"/>
                        </a:rPr>
                        <a:t> </a:t>
                      </a:r>
                      <a:r>
                        <a:rPr lang="en-US" sz="1500" dirty="0" err="1">
                          <a:effectLst/>
                          <a:latin typeface="Times New Roman"/>
                          <a:ea typeface="Times New Roman"/>
                        </a:rPr>
                        <a:t>pengukuran</a:t>
                      </a:r>
                      <a:r>
                        <a:rPr lang="en-US" sz="1500" dirty="0">
                          <a:effectLst/>
                          <a:latin typeface="Times New Roman"/>
                          <a:ea typeface="Times New Roman"/>
                        </a:rPr>
                        <a:t> yang </a:t>
                      </a:r>
                      <a:r>
                        <a:rPr lang="en-US" sz="1500" dirty="0" err="1">
                          <a:effectLst/>
                          <a:latin typeface="Times New Roman"/>
                          <a:ea typeface="Times New Roman"/>
                        </a:rPr>
                        <a:t>dijalankan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r>
                        <a:rPr lang="en-US" sz="1500" b="1" u="sng" dirty="0" err="1" smtClean="0">
                          <a:effectLst/>
                          <a:latin typeface="Times New Roman"/>
                          <a:ea typeface="Times New Roman"/>
                        </a:rPr>
                        <a:t>Melalui</a:t>
                      </a:r>
                      <a:r>
                        <a:rPr lang="en-US" sz="1500" b="1" u="sng" dirty="0" smtClean="0">
                          <a:effectLst/>
                          <a:latin typeface="Times New Roman"/>
                          <a:ea typeface="Times New Roman"/>
                        </a:rPr>
                        <a:t> </a:t>
                      </a:r>
                      <a:r>
                        <a:rPr lang="en-US" sz="1500" b="1" u="sng" dirty="0" err="1">
                          <a:effectLst/>
                          <a:latin typeface="Times New Roman"/>
                          <a:ea typeface="Times New Roman"/>
                        </a:rPr>
                        <a:t>jalanraya</a:t>
                      </a:r>
                      <a:r>
                        <a:rPr lang="en-US" sz="1500" b="1" u="sng" dirty="0">
                          <a:effectLst/>
                          <a:latin typeface="Times New Roman"/>
                          <a:ea typeface="Times New Roman"/>
                        </a:rPr>
                        <a:t>/</a:t>
                      </a:r>
                      <a:r>
                        <a:rPr lang="en-US" sz="1500" b="1" u="sng" dirty="0" err="1">
                          <a:effectLst/>
                          <a:latin typeface="Times New Roman"/>
                          <a:ea typeface="Times New Roman"/>
                        </a:rPr>
                        <a:t>rel</a:t>
                      </a:r>
                      <a:endParaRPr lang="en-US" sz="1500" dirty="0">
                        <a:effectLst/>
                        <a:latin typeface="Times New Roman"/>
                        <a:ea typeface="Times New Roman"/>
                      </a:endParaRP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Pastikan</a:t>
                      </a:r>
                      <a:r>
                        <a:rPr lang="en-US" sz="1500" dirty="0">
                          <a:effectLst/>
                          <a:latin typeface="Times New Roman"/>
                          <a:ea typeface="Times New Roman"/>
                        </a:rPr>
                        <a:t> </a:t>
                      </a:r>
                      <a:r>
                        <a:rPr lang="en-US" sz="1500" dirty="0" err="1">
                          <a:effectLst/>
                          <a:latin typeface="Times New Roman"/>
                          <a:ea typeface="Times New Roman"/>
                        </a:rPr>
                        <a:t>semua</a:t>
                      </a:r>
                      <a:r>
                        <a:rPr lang="en-US" sz="1500" dirty="0">
                          <a:effectLst/>
                          <a:latin typeface="Times New Roman"/>
                          <a:ea typeface="Times New Roman"/>
                        </a:rPr>
                        <a:t> </a:t>
                      </a:r>
                      <a:r>
                        <a:rPr lang="en-US" sz="1500" dirty="0" err="1">
                          <a:effectLst/>
                          <a:latin typeface="Times New Roman"/>
                          <a:ea typeface="Times New Roman"/>
                        </a:rPr>
                        <a:t>dokumen</a:t>
                      </a:r>
                      <a:r>
                        <a:rPr lang="en-US" sz="1500" dirty="0">
                          <a:effectLst/>
                          <a:latin typeface="Times New Roman"/>
                          <a:ea typeface="Times New Roman"/>
                        </a:rPr>
                        <a:t> yang </a:t>
                      </a:r>
                      <a:r>
                        <a:rPr lang="en-US" sz="1500" dirty="0" err="1">
                          <a:effectLst/>
                          <a:latin typeface="Times New Roman"/>
                          <a:ea typeface="Times New Roman"/>
                        </a:rPr>
                        <a:t>berkaitan</a:t>
                      </a:r>
                      <a:r>
                        <a:rPr lang="en-US" sz="1500" dirty="0">
                          <a:effectLst/>
                          <a:latin typeface="Times New Roman"/>
                          <a:ea typeface="Times New Roman"/>
                        </a:rPr>
                        <a:t> </a:t>
                      </a:r>
                      <a:r>
                        <a:rPr lang="en-US" sz="1500" dirty="0" err="1">
                          <a:effectLst/>
                          <a:latin typeface="Times New Roman"/>
                          <a:ea typeface="Times New Roman"/>
                        </a:rPr>
                        <a:t>berada</a:t>
                      </a:r>
                      <a:r>
                        <a:rPr lang="en-US" sz="1500" dirty="0">
                          <a:effectLst/>
                          <a:latin typeface="Times New Roman"/>
                          <a:ea typeface="Times New Roman"/>
                        </a:rPr>
                        <a:t> </a:t>
                      </a:r>
                      <a:r>
                        <a:rPr lang="en-US" sz="1500" dirty="0" err="1">
                          <a:effectLst/>
                          <a:latin typeface="Times New Roman"/>
                          <a:ea typeface="Times New Roman"/>
                        </a:rPr>
                        <a:t>bersama</a:t>
                      </a:r>
                      <a:r>
                        <a:rPr lang="en-US" sz="1500" dirty="0">
                          <a:effectLst/>
                          <a:latin typeface="Times New Roman"/>
                          <a:ea typeface="Times New Roman"/>
                        </a:rPr>
                        <a:t> PPS </a:t>
                      </a:r>
                      <a:r>
                        <a:rPr lang="en-US" sz="1500" dirty="0" err="1">
                          <a:effectLst/>
                          <a:latin typeface="Times New Roman"/>
                          <a:ea typeface="Times New Roman"/>
                        </a:rPr>
                        <a:t>atau</a:t>
                      </a:r>
                      <a:r>
                        <a:rPr lang="en-US" sz="1500" dirty="0">
                          <a:effectLst/>
                          <a:latin typeface="Times New Roman"/>
                          <a:ea typeface="Times New Roman"/>
                        </a:rPr>
                        <a:t> PY </a:t>
                      </a:r>
                      <a:r>
                        <a:rPr lang="en-US" sz="1500" dirty="0" err="1">
                          <a:effectLst/>
                          <a:latin typeface="Times New Roman"/>
                          <a:ea typeface="Times New Roman"/>
                        </a:rPr>
                        <a:t>semasa</a:t>
                      </a:r>
                      <a:r>
                        <a:rPr lang="en-US" sz="1500" dirty="0">
                          <a:effectLst/>
                          <a:latin typeface="Times New Roman"/>
                          <a:ea typeface="Times New Roman"/>
                        </a:rPr>
                        <a:t> </a:t>
                      </a:r>
                      <a:r>
                        <a:rPr lang="en-US" sz="1500" dirty="0" err="1">
                          <a:effectLst/>
                          <a:latin typeface="Times New Roman"/>
                          <a:ea typeface="Times New Roman"/>
                        </a:rPr>
                        <a:t>pengangkutan</a:t>
                      </a:r>
                      <a:r>
                        <a:rPr lang="en-US" sz="1500" dirty="0">
                          <a:effectLst/>
                          <a:latin typeface="Times New Roman"/>
                          <a:ea typeface="Times New Roman"/>
                        </a:rPr>
                        <a:t>.</a:t>
                      </a:r>
                    </a:p>
                    <a:p>
                      <a:pPr marL="342900" marR="45720" lvl="0" indent="-342900" algn="just">
                        <a:spcBef>
                          <a:spcPts val="0"/>
                        </a:spcBef>
                        <a:spcAft>
                          <a:spcPts val="600"/>
                        </a:spcAft>
                        <a:buFont typeface="+mj-lt"/>
                        <a:buAutoNum type="arabicPeriod"/>
                      </a:pPr>
                      <a:r>
                        <a:rPr lang="en-US" sz="1500" dirty="0">
                          <a:effectLst/>
                          <a:latin typeface="Times New Roman"/>
                          <a:ea typeface="Times New Roman"/>
                        </a:rPr>
                        <a:t>PPS </a:t>
                      </a:r>
                      <a:r>
                        <a:rPr lang="en-US" sz="1500" dirty="0" err="1">
                          <a:effectLst/>
                          <a:latin typeface="Times New Roman"/>
                          <a:ea typeface="Times New Roman"/>
                        </a:rPr>
                        <a:t>atau</a:t>
                      </a:r>
                      <a:r>
                        <a:rPr lang="en-US" sz="1500" dirty="0">
                          <a:effectLst/>
                          <a:latin typeface="Times New Roman"/>
                          <a:ea typeface="Times New Roman"/>
                        </a:rPr>
                        <a:t> PY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mengiringi</a:t>
                      </a:r>
                      <a:r>
                        <a:rPr lang="en-US" sz="1500" dirty="0">
                          <a:effectLst/>
                          <a:latin typeface="Times New Roman"/>
                          <a:ea typeface="Times New Roman"/>
                        </a:rPr>
                        <a:t> mana-mana </a:t>
                      </a:r>
                      <a:r>
                        <a:rPr lang="en-US" sz="1500" dirty="0" err="1">
                          <a:effectLst/>
                          <a:latin typeface="Times New Roman"/>
                          <a:ea typeface="Times New Roman"/>
                        </a:rPr>
                        <a:t>pergerakan</a:t>
                      </a:r>
                      <a:r>
                        <a:rPr lang="en-US" sz="1500" dirty="0">
                          <a:effectLst/>
                          <a:latin typeface="Times New Roman"/>
                          <a:ea typeface="Times New Roman"/>
                        </a:rPr>
                        <a:t> </a:t>
                      </a:r>
                      <a:r>
                        <a:rPr lang="en-US" sz="1500" dirty="0" err="1">
                          <a:effectLst/>
                          <a:latin typeface="Times New Roman"/>
                          <a:ea typeface="Times New Roman"/>
                        </a:rPr>
                        <a:t>bungkusan</a:t>
                      </a:r>
                      <a:r>
                        <a:rPr lang="en-US" sz="1500" dirty="0">
                          <a:effectLst/>
                          <a:latin typeface="Times New Roman"/>
                          <a:ea typeface="Times New Roman"/>
                        </a:rPr>
                        <a:t>.</a:t>
                      </a: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Semua</a:t>
                      </a:r>
                      <a:r>
                        <a:rPr lang="en-US" sz="1500" dirty="0">
                          <a:effectLst/>
                          <a:latin typeface="Times New Roman"/>
                          <a:ea typeface="Times New Roman"/>
                        </a:rPr>
                        <a:t> yang </a:t>
                      </a:r>
                      <a:r>
                        <a:rPr lang="en-US" sz="1500" dirty="0" err="1">
                          <a:effectLst/>
                          <a:latin typeface="Times New Roman"/>
                          <a:ea typeface="Times New Roman"/>
                        </a:rPr>
                        <a:t>terlibat</a:t>
                      </a:r>
                      <a:r>
                        <a:rPr lang="en-US" sz="1500" dirty="0">
                          <a:effectLst/>
                          <a:latin typeface="Times New Roman"/>
                          <a:ea typeface="Times New Roman"/>
                        </a:rPr>
                        <a:t> </a:t>
                      </a:r>
                      <a:r>
                        <a:rPr lang="en-US" sz="1500" dirty="0" err="1">
                          <a:effectLst/>
                          <a:latin typeface="Times New Roman"/>
                          <a:ea typeface="Times New Roman"/>
                        </a:rPr>
                        <a:t>semasa</a:t>
                      </a:r>
                      <a:r>
                        <a:rPr lang="en-US" sz="1500" dirty="0">
                          <a:effectLst/>
                          <a:latin typeface="Times New Roman"/>
                          <a:ea typeface="Times New Roman"/>
                        </a:rPr>
                        <a:t> </a:t>
                      </a:r>
                      <a:r>
                        <a:rPr lang="en-US" sz="1500" dirty="0" err="1">
                          <a:effectLst/>
                          <a:latin typeface="Times New Roman"/>
                          <a:ea typeface="Times New Roman"/>
                        </a:rPr>
                        <a:t>pengangkutan</a:t>
                      </a:r>
                      <a:r>
                        <a:rPr lang="en-US" sz="1500" dirty="0">
                          <a:effectLst/>
                          <a:latin typeface="Times New Roman"/>
                          <a:ea typeface="Times New Roman"/>
                        </a:rPr>
                        <a:t> </a:t>
                      </a:r>
                      <a:r>
                        <a:rPr lang="en-US" sz="1500" dirty="0" err="1">
                          <a:effectLst/>
                          <a:latin typeface="Times New Roman"/>
                          <a:ea typeface="Times New Roman"/>
                        </a:rPr>
                        <a:t>termasuklah</a:t>
                      </a:r>
                      <a:r>
                        <a:rPr lang="en-US" sz="1500" dirty="0">
                          <a:effectLst/>
                          <a:latin typeface="Times New Roman"/>
                          <a:ea typeface="Times New Roman"/>
                        </a:rPr>
                        <a:t> PPS </a:t>
                      </a:r>
                      <a:r>
                        <a:rPr lang="en-US" sz="1500" dirty="0" err="1">
                          <a:effectLst/>
                          <a:latin typeface="Times New Roman"/>
                          <a:ea typeface="Times New Roman"/>
                        </a:rPr>
                        <a:t>atau</a:t>
                      </a:r>
                      <a:r>
                        <a:rPr lang="en-US" sz="1500" dirty="0">
                          <a:effectLst/>
                          <a:latin typeface="Times New Roman"/>
                          <a:ea typeface="Times New Roman"/>
                        </a:rPr>
                        <a:t> PY, </a:t>
                      </a:r>
                      <a:r>
                        <a:rPr lang="en-US" sz="1500" dirty="0" err="1">
                          <a:effectLst/>
                          <a:latin typeface="Times New Roman"/>
                          <a:ea typeface="Times New Roman"/>
                        </a:rPr>
                        <a:t>pemandu</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penolongnya</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memakai</a:t>
                      </a:r>
                      <a:r>
                        <a:rPr lang="en-US" sz="1500" dirty="0">
                          <a:effectLst/>
                          <a:latin typeface="Times New Roman"/>
                          <a:ea typeface="Times New Roman"/>
                        </a:rPr>
                        <a:t> </a:t>
                      </a:r>
                      <a:r>
                        <a:rPr lang="en-US" sz="1500" dirty="0" err="1">
                          <a:effectLst/>
                          <a:latin typeface="Times New Roman"/>
                          <a:ea typeface="Times New Roman"/>
                        </a:rPr>
                        <a:t>lencana</a:t>
                      </a:r>
                      <a:r>
                        <a:rPr lang="en-US" sz="1500" dirty="0">
                          <a:effectLst/>
                          <a:latin typeface="Times New Roman"/>
                          <a:ea typeface="Times New Roman"/>
                        </a:rPr>
                        <a:t> </a:t>
                      </a:r>
                      <a:r>
                        <a:rPr lang="en-US" sz="1500" dirty="0" err="1">
                          <a:effectLst/>
                          <a:latin typeface="Times New Roman"/>
                          <a:ea typeface="Times New Roman"/>
                        </a:rPr>
                        <a:t>filem</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dosimeter </a:t>
                      </a:r>
                      <a:r>
                        <a:rPr lang="en-US" sz="1500" dirty="0" err="1">
                          <a:effectLst/>
                          <a:latin typeface="Times New Roman"/>
                          <a:ea typeface="Times New Roman"/>
                        </a:rPr>
                        <a:t>saku</a:t>
                      </a:r>
                      <a:r>
                        <a:rPr lang="en-US" sz="1500" dirty="0">
                          <a:effectLst/>
                          <a:latin typeface="Times New Roman"/>
                          <a:ea typeface="Times New Roman"/>
                        </a:rPr>
                        <a:t>.</a:t>
                      </a: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Penumpang</a:t>
                      </a:r>
                      <a:r>
                        <a:rPr lang="en-US" sz="1500" dirty="0">
                          <a:effectLst/>
                          <a:latin typeface="Times New Roman"/>
                          <a:ea typeface="Times New Roman"/>
                        </a:rPr>
                        <a:t> </a:t>
                      </a:r>
                      <a:r>
                        <a:rPr lang="en-US" sz="1500" dirty="0" err="1">
                          <a:effectLst/>
                          <a:latin typeface="Times New Roman"/>
                          <a:ea typeface="Times New Roman"/>
                        </a:rPr>
                        <a:t>selain</a:t>
                      </a:r>
                      <a:r>
                        <a:rPr lang="en-US" sz="1500" dirty="0">
                          <a:effectLst/>
                          <a:latin typeface="Times New Roman"/>
                          <a:ea typeface="Times New Roman"/>
                        </a:rPr>
                        <a:t> </a:t>
                      </a:r>
                      <a:r>
                        <a:rPr lang="en-US" sz="1500" dirty="0" err="1">
                          <a:effectLst/>
                          <a:latin typeface="Times New Roman"/>
                          <a:ea typeface="Times New Roman"/>
                        </a:rPr>
                        <a:t>daripada</a:t>
                      </a:r>
                      <a:r>
                        <a:rPr lang="en-US" sz="1500" dirty="0">
                          <a:effectLst/>
                          <a:latin typeface="Times New Roman"/>
                          <a:ea typeface="Times New Roman"/>
                        </a:rPr>
                        <a:t> </a:t>
                      </a:r>
                      <a:r>
                        <a:rPr lang="en-US" sz="1500" dirty="0" err="1">
                          <a:effectLst/>
                          <a:latin typeface="Times New Roman"/>
                          <a:ea typeface="Times New Roman"/>
                        </a:rPr>
                        <a:t>penolong</a:t>
                      </a:r>
                      <a:r>
                        <a:rPr lang="en-US" sz="1500" dirty="0">
                          <a:effectLst/>
                          <a:latin typeface="Times New Roman"/>
                          <a:ea typeface="Times New Roman"/>
                        </a:rPr>
                        <a:t> </a:t>
                      </a:r>
                      <a:r>
                        <a:rPr lang="en-US" sz="1500" dirty="0" err="1">
                          <a:effectLst/>
                          <a:latin typeface="Times New Roman"/>
                          <a:ea typeface="Times New Roman"/>
                        </a:rPr>
                        <a:t>pemandu</a:t>
                      </a:r>
                      <a:r>
                        <a:rPr lang="en-US" sz="1500" dirty="0">
                          <a:effectLst/>
                          <a:latin typeface="Times New Roman"/>
                          <a:ea typeface="Times New Roman"/>
                        </a:rPr>
                        <a:t> </a:t>
                      </a:r>
                      <a:r>
                        <a:rPr lang="en-US" sz="1500" dirty="0" err="1">
                          <a:effectLst/>
                          <a:latin typeface="Times New Roman"/>
                          <a:ea typeface="Times New Roman"/>
                        </a:rPr>
                        <a:t>tidak</a:t>
                      </a:r>
                      <a:r>
                        <a:rPr lang="en-US" sz="1500" dirty="0">
                          <a:effectLst/>
                          <a:latin typeface="Times New Roman"/>
                          <a:ea typeface="Times New Roman"/>
                        </a:rPr>
                        <a:t> </a:t>
                      </a:r>
                      <a:r>
                        <a:rPr lang="en-US" sz="1500" dirty="0" err="1">
                          <a:effectLst/>
                          <a:latin typeface="Times New Roman"/>
                          <a:ea typeface="Times New Roman"/>
                        </a:rPr>
                        <a:t>dibenarkan</a:t>
                      </a:r>
                      <a:r>
                        <a:rPr lang="en-US" sz="1500" dirty="0">
                          <a:effectLst/>
                          <a:latin typeface="Times New Roman"/>
                          <a:ea typeface="Times New Roman"/>
                        </a:rPr>
                        <a:t> </a:t>
                      </a:r>
                      <a:r>
                        <a:rPr lang="en-US" sz="1500" dirty="0" err="1">
                          <a:effectLst/>
                          <a:latin typeface="Times New Roman"/>
                          <a:ea typeface="Times New Roman"/>
                        </a:rPr>
                        <a:t>dibawa</a:t>
                      </a:r>
                      <a:r>
                        <a:rPr lang="en-US" sz="1500" dirty="0">
                          <a:effectLst/>
                          <a:latin typeface="Times New Roman"/>
                          <a:ea typeface="Times New Roman"/>
                        </a:rPr>
                        <a:t> </a:t>
                      </a:r>
                      <a:r>
                        <a:rPr lang="en-US" sz="1500" dirty="0" err="1">
                          <a:effectLst/>
                          <a:latin typeface="Times New Roman"/>
                          <a:ea typeface="Times New Roman"/>
                        </a:rPr>
                        <a:t>ke</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kenderaan</a:t>
                      </a:r>
                      <a:r>
                        <a:rPr lang="en-US" sz="1500" dirty="0">
                          <a:effectLst/>
                          <a:latin typeface="Times New Roman"/>
                          <a:ea typeface="Times New Roman"/>
                        </a:rPr>
                        <a:t> </a:t>
                      </a:r>
                      <a:r>
                        <a:rPr lang="en-US" sz="1500" dirty="0" err="1">
                          <a:effectLst/>
                          <a:latin typeface="Times New Roman"/>
                          <a:ea typeface="Times New Roman"/>
                        </a:rPr>
                        <a:t>itu</a:t>
                      </a:r>
                      <a:r>
                        <a:rPr lang="en-US" sz="1500" dirty="0">
                          <a:effectLst/>
                          <a:latin typeface="Times New Roman"/>
                          <a:ea typeface="Times New Roman"/>
                        </a:rPr>
                        <a:t>.</a:t>
                      </a: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Bungkusan</a:t>
                      </a:r>
                      <a:r>
                        <a:rPr lang="en-US" sz="1500" dirty="0">
                          <a:effectLst/>
                          <a:latin typeface="Times New Roman"/>
                          <a:ea typeface="Times New Roman"/>
                        </a:rPr>
                        <a:t> </a:t>
                      </a:r>
                      <a:r>
                        <a:rPr lang="en-US" sz="1500" dirty="0" err="1">
                          <a:effectLst/>
                          <a:latin typeface="Times New Roman"/>
                          <a:ea typeface="Times New Roman"/>
                        </a:rPr>
                        <a:t>diletakkan</a:t>
                      </a:r>
                      <a:r>
                        <a:rPr lang="en-US" sz="1500" dirty="0">
                          <a:effectLst/>
                          <a:latin typeface="Times New Roman"/>
                          <a:ea typeface="Times New Roman"/>
                        </a:rPr>
                        <a:t> di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kotak</a:t>
                      </a:r>
                      <a:r>
                        <a:rPr lang="en-US" sz="1500" dirty="0">
                          <a:effectLst/>
                          <a:latin typeface="Times New Roman"/>
                          <a:ea typeface="Times New Roman"/>
                        </a:rPr>
                        <a:t> transit/</a:t>
                      </a:r>
                      <a:r>
                        <a:rPr lang="en-US" sz="1500" dirty="0" err="1">
                          <a:effectLst/>
                          <a:latin typeface="Times New Roman"/>
                          <a:ea typeface="Times New Roman"/>
                        </a:rPr>
                        <a:t>ruang</a:t>
                      </a:r>
                      <a:r>
                        <a:rPr lang="en-US" sz="1500" dirty="0">
                          <a:effectLst/>
                          <a:latin typeface="Times New Roman"/>
                          <a:ea typeface="Times New Roman"/>
                        </a:rPr>
                        <a:t> </a:t>
                      </a:r>
                      <a:r>
                        <a:rPr lang="en-US" sz="1500" dirty="0" err="1">
                          <a:effectLst/>
                          <a:latin typeface="Times New Roman"/>
                          <a:ea typeface="Times New Roman"/>
                        </a:rPr>
                        <a:t>pengangkutan</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dikunci</a:t>
                      </a:r>
                      <a:r>
                        <a:rPr lang="en-US" sz="1500" dirty="0">
                          <a:effectLst/>
                          <a:latin typeface="Times New Roman"/>
                          <a:ea typeface="Times New Roman"/>
                        </a:rPr>
                        <a:t>.</a:t>
                      </a: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Kunci</a:t>
                      </a:r>
                      <a:r>
                        <a:rPr lang="en-US" sz="1500" dirty="0">
                          <a:effectLst/>
                          <a:latin typeface="Times New Roman"/>
                          <a:ea typeface="Times New Roman"/>
                        </a:rPr>
                        <a:t> </a:t>
                      </a:r>
                      <a:r>
                        <a:rPr lang="en-US" sz="1500" dirty="0" err="1">
                          <a:effectLst/>
                          <a:latin typeface="Times New Roman"/>
                          <a:ea typeface="Times New Roman"/>
                        </a:rPr>
                        <a:t>dipegang</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PPS </a:t>
                      </a:r>
                      <a:r>
                        <a:rPr lang="en-US" sz="1500" dirty="0" err="1">
                          <a:effectLst/>
                          <a:latin typeface="Times New Roman"/>
                          <a:ea typeface="Times New Roman"/>
                        </a:rPr>
                        <a:t>atau</a:t>
                      </a:r>
                      <a:r>
                        <a:rPr lang="en-US" sz="1500" dirty="0">
                          <a:effectLst/>
                          <a:latin typeface="Times New Roman"/>
                          <a:ea typeface="Times New Roman"/>
                        </a:rPr>
                        <a:t> PY.</a:t>
                      </a:r>
                    </a:p>
                    <a:p>
                      <a:pPr marL="342900" marR="45720" lvl="0" indent="-342900" algn="just">
                        <a:spcBef>
                          <a:spcPts val="0"/>
                        </a:spcBef>
                        <a:spcAft>
                          <a:spcPts val="600"/>
                        </a:spcAft>
                        <a:buFont typeface="+mj-lt"/>
                        <a:buAutoNum type="arabicPeriod"/>
                      </a:pPr>
                      <a:r>
                        <a:rPr lang="en-US" sz="1500" dirty="0" err="1">
                          <a:effectLst/>
                          <a:latin typeface="Times New Roman"/>
                          <a:ea typeface="Times New Roman"/>
                        </a:rPr>
                        <a:t>Dibawa</a:t>
                      </a:r>
                      <a:r>
                        <a:rPr lang="en-US" sz="1500" dirty="0">
                          <a:effectLst/>
                          <a:latin typeface="Times New Roman"/>
                          <a:ea typeface="Times New Roman"/>
                        </a:rPr>
                        <a:t> </a:t>
                      </a:r>
                      <a:r>
                        <a:rPr lang="en-US" sz="1500" dirty="0" err="1">
                          <a:effectLst/>
                          <a:latin typeface="Times New Roman"/>
                          <a:ea typeface="Times New Roman"/>
                        </a:rPr>
                        <a:t>bersama</a:t>
                      </a:r>
                      <a:r>
                        <a:rPr lang="en-US" sz="1500" dirty="0">
                          <a:effectLst/>
                          <a:latin typeface="Times New Roman"/>
                          <a:ea typeface="Times New Roman"/>
                        </a:rPr>
                        <a:t> </a:t>
                      </a:r>
                      <a:r>
                        <a:rPr lang="en-US" sz="1500" dirty="0" err="1">
                          <a:effectLst/>
                          <a:latin typeface="Times New Roman"/>
                          <a:ea typeface="Times New Roman"/>
                        </a:rPr>
                        <a:t>alat</a:t>
                      </a:r>
                      <a:r>
                        <a:rPr lang="en-US" sz="1500" dirty="0">
                          <a:effectLst/>
                          <a:latin typeface="Times New Roman"/>
                          <a:ea typeface="Times New Roman"/>
                        </a:rPr>
                        <a:t> </a:t>
                      </a:r>
                      <a:r>
                        <a:rPr lang="en-US" sz="1500" dirty="0" err="1">
                          <a:effectLst/>
                          <a:latin typeface="Times New Roman"/>
                          <a:ea typeface="Times New Roman"/>
                        </a:rPr>
                        <a:t>pengesan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tali</a:t>
                      </a:r>
                      <a:r>
                        <a:rPr lang="en-US" sz="1500" dirty="0">
                          <a:effectLst/>
                          <a:latin typeface="Times New Roman"/>
                          <a:ea typeface="Times New Roman"/>
                        </a:rPr>
                        <a:t> </a:t>
                      </a:r>
                      <a:r>
                        <a:rPr lang="en-US" sz="1500" dirty="0" err="1">
                          <a:effectLst/>
                          <a:latin typeface="Times New Roman"/>
                          <a:ea typeface="Times New Roman"/>
                        </a:rPr>
                        <a:t>sawar</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tanda</a:t>
                      </a:r>
                      <a:r>
                        <a:rPr lang="en-US" sz="1500" dirty="0">
                          <a:effectLst/>
                          <a:latin typeface="Times New Roman"/>
                          <a:ea typeface="Times New Roman"/>
                        </a:rPr>
                        <a:t> </a:t>
                      </a:r>
                      <a:r>
                        <a:rPr lang="en-US" sz="1500" dirty="0" err="1">
                          <a:effectLst/>
                          <a:latin typeface="Times New Roman"/>
                          <a:ea typeface="Times New Roman"/>
                        </a:rPr>
                        <a:t>amaran</a:t>
                      </a:r>
                      <a:r>
                        <a:rPr lang="en-US" sz="1500" dirty="0" smtClean="0">
                          <a:effectLst/>
                          <a:latin typeface="Times New Roman"/>
                          <a:ea typeface="Times New Roman"/>
                        </a:rPr>
                        <a:t>.</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endParaRPr lang="en-US" sz="1500" dirty="0" smtClean="0">
                        <a:effectLst/>
                        <a:latin typeface="Times New Roman"/>
                        <a:ea typeface="Times New Roman"/>
                      </a:endParaRPr>
                    </a:p>
                    <a:p>
                      <a:pPr marL="742950" marR="0" lvl="1" indent="-285750" algn="just">
                        <a:spcBef>
                          <a:spcPts val="0"/>
                        </a:spcBef>
                        <a:spcAft>
                          <a:spcPts val="600"/>
                        </a:spcAft>
                        <a:buFont typeface="+mj-lt"/>
                        <a:buAutoNum type="arabicPeriod"/>
                      </a:pPr>
                      <a:r>
                        <a:rPr lang="en-US" sz="1500" dirty="0" err="1" smtClean="0">
                          <a:effectLst/>
                          <a:latin typeface="Times New Roman"/>
                          <a:ea typeface="Times New Roman"/>
                        </a:rPr>
                        <a:t>Distor</a:t>
                      </a:r>
                      <a:r>
                        <a:rPr lang="en-US" sz="1500" dirty="0" smtClean="0">
                          <a:effectLst/>
                          <a:latin typeface="Times New Roman"/>
                          <a:ea typeface="Times New Roman"/>
                        </a:rPr>
                        <a:t> </a:t>
                      </a:r>
                      <a:r>
                        <a:rPr lang="en-US" sz="1500" dirty="0" err="1" smtClean="0">
                          <a:effectLst/>
                          <a:latin typeface="Times New Roman"/>
                          <a:ea typeface="Times New Roman"/>
                        </a:rPr>
                        <a:t>ditempat</a:t>
                      </a:r>
                      <a:r>
                        <a:rPr lang="en-US" sz="1500" dirty="0" smtClean="0">
                          <a:effectLst/>
                          <a:latin typeface="Times New Roman"/>
                          <a:ea typeface="Times New Roman"/>
                        </a:rPr>
                        <a:t> </a:t>
                      </a:r>
                      <a:r>
                        <a:rPr lang="en-US" sz="1500" dirty="0" err="1" smtClean="0">
                          <a:effectLst/>
                          <a:latin typeface="Times New Roman"/>
                          <a:ea typeface="Times New Roman"/>
                        </a:rPr>
                        <a:t>penstoran</a:t>
                      </a:r>
                      <a:r>
                        <a:rPr lang="en-US" sz="1500" dirty="0" smtClean="0">
                          <a:effectLst/>
                          <a:latin typeface="Times New Roman"/>
                          <a:ea typeface="Times New Roman"/>
                        </a:rPr>
                        <a:t> yang </a:t>
                      </a:r>
                      <a:r>
                        <a:rPr lang="en-US" sz="1500" dirty="0" err="1" smtClean="0">
                          <a:effectLst/>
                          <a:latin typeface="Times New Roman"/>
                          <a:ea typeface="Times New Roman"/>
                        </a:rPr>
                        <a:t>telah</a:t>
                      </a:r>
                      <a:r>
                        <a:rPr lang="en-US" sz="1500" dirty="0" smtClean="0">
                          <a:effectLst/>
                          <a:latin typeface="Times New Roman"/>
                          <a:ea typeface="Times New Roman"/>
                        </a:rPr>
                        <a:t> </a:t>
                      </a:r>
                      <a:r>
                        <a:rPr lang="en-US" sz="1500" dirty="0" err="1" smtClean="0">
                          <a:effectLst/>
                          <a:latin typeface="Times New Roman"/>
                          <a:ea typeface="Times New Roman"/>
                        </a:rPr>
                        <a:t>diluluskan</a:t>
                      </a:r>
                      <a:r>
                        <a:rPr lang="en-US" sz="1500" dirty="0" smtClean="0">
                          <a:effectLst/>
                          <a:latin typeface="Times New Roman"/>
                          <a:ea typeface="Times New Roman"/>
                        </a:rPr>
                        <a:t> </a:t>
                      </a:r>
                      <a:r>
                        <a:rPr lang="en-US" sz="1500" dirty="0" err="1" smtClean="0">
                          <a:effectLst/>
                          <a:latin typeface="Times New Roman"/>
                          <a:ea typeface="Times New Roman"/>
                        </a:rPr>
                        <a:t>oleh</a:t>
                      </a:r>
                      <a:r>
                        <a:rPr lang="en-US" sz="1500" dirty="0" smtClean="0">
                          <a:effectLst/>
                          <a:latin typeface="Times New Roman"/>
                          <a:ea typeface="Times New Roman"/>
                        </a:rPr>
                        <a:t> AELB.</a:t>
                      </a:r>
                    </a:p>
                    <a:p>
                      <a:pPr marL="742950" marR="0" lvl="1" indent="-285750" algn="just">
                        <a:spcBef>
                          <a:spcPts val="0"/>
                        </a:spcBef>
                        <a:spcAft>
                          <a:spcPts val="600"/>
                        </a:spcAft>
                        <a:buFont typeface="+mj-lt"/>
                        <a:buAutoNum type="arabicPeriod"/>
                      </a:pPr>
                      <a:r>
                        <a:rPr lang="en-US" sz="1500" dirty="0" err="1" smtClean="0">
                          <a:effectLst/>
                          <a:latin typeface="Times New Roman"/>
                          <a:ea typeface="Times New Roman"/>
                        </a:rPr>
                        <a:t>Semua</a:t>
                      </a:r>
                      <a:r>
                        <a:rPr lang="en-US" sz="1500" dirty="0" smtClean="0">
                          <a:effectLst/>
                          <a:latin typeface="Times New Roman"/>
                          <a:ea typeface="Times New Roman"/>
                        </a:rPr>
                        <a:t> </a:t>
                      </a:r>
                      <a:r>
                        <a:rPr lang="en-US" sz="1500" dirty="0" err="1">
                          <a:effectLst/>
                          <a:latin typeface="Times New Roman"/>
                          <a:ea typeface="Times New Roman"/>
                        </a:rPr>
                        <a:t>bungkusan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diperiksa</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t>
                      </a:r>
                      <a:r>
                        <a:rPr lang="en-US" sz="1500" dirty="0" err="1">
                          <a:effectLst/>
                          <a:latin typeface="Times New Roman"/>
                          <a:ea typeface="Times New Roman"/>
                        </a:rPr>
                        <a:t>tinjau</a:t>
                      </a:r>
                      <a:r>
                        <a:rPr lang="en-US" sz="1500" dirty="0">
                          <a:effectLst/>
                          <a:latin typeface="Times New Roman"/>
                          <a:ea typeface="Times New Roman"/>
                        </a:rPr>
                        <a:t> meter </a:t>
                      </a:r>
                      <a:r>
                        <a:rPr lang="en-US" sz="1500" dirty="0" err="1">
                          <a:effectLst/>
                          <a:latin typeface="Times New Roman"/>
                          <a:ea typeface="Times New Roman"/>
                        </a:rPr>
                        <a:t>bagi</a:t>
                      </a:r>
                      <a:r>
                        <a:rPr lang="en-US" sz="1500" dirty="0">
                          <a:effectLst/>
                          <a:latin typeface="Times New Roman"/>
                          <a:ea typeface="Times New Roman"/>
                        </a:rPr>
                        <a:t> </a:t>
                      </a:r>
                      <a:r>
                        <a:rPr lang="en-US" sz="1500" dirty="0" err="1">
                          <a:effectLst/>
                          <a:latin typeface="Times New Roman"/>
                          <a:ea typeface="Times New Roman"/>
                        </a:rPr>
                        <a:t>memastikan</a:t>
                      </a:r>
                      <a:r>
                        <a:rPr lang="en-US" sz="1500" dirty="0">
                          <a:effectLst/>
                          <a:latin typeface="Times New Roman"/>
                          <a:ea typeface="Times New Roman"/>
                        </a:rPr>
                        <a:t> </a:t>
                      </a:r>
                      <a:r>
                        <a:rPr lang="en-US" sz="1500" dirty="0" err="1">
                          <a:effectLst/>
                          <a:latin typeface="Times New Roman"/>
                          <a:ea typeface="Times New Roman"/>
                        </a:rPr>
                        <a:t>tiada</a:t>
                      </a:r>
                      <a:r>
                        <a:rPr lang="en-US" sz="1500" dirty="0">
                          <a:effectLst/>
                          <a:latin typeface="Times New Roman"/>
                          <a:ea typeface="Times New Roman"/>
                        </a:rPr>
                        <a:t> </a:t>
                      </a:r>
                      <a:r>
                        <a:rPr lang="en-US" sz="1500" dirty="0" err="1">
                          <a:effectLst/>
                          <a:latin typeface="Times New Roman"/>
                          <a:ea typeface="Times New Roman"/>
                        </a:rPr>
                        <a:t>kebocoran</a:t>
                      </a:r>
                      <a:r>
                        <a:rPr lang="en-US" sz="1500" dirty="0">
                          <a:effectLst/>
                          <a:latin typeface="Times New Roman"/>
                          <a:ea typeface="Times New Roman"/>
                        </a:rPr>
                        <a:t>, </a:t>
                      </a:r>
                      <a:r>
                        <a:rPr lang="en-US" sz="1500" dirty="0" err="1">
                          <a:effectLst/>
                          <a:latin typeface="Times New Roman"/>
                          <a:ea typeface="Times New Roman"/>
                        </a:rPr>
                        <a:t>kerosakan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kehilangan</a:t>
                      </a:r>
                      <a:r>
                        <a:rPr lang="en-US" sz="1500" dirty="0">
                          <a:effectLst/>
                          <a:latin typeface="Times New Roman"/>
                          <a:ea typeface="Times New Roman"/>
                        </a:rPr>
                        <a:t> </a:t>
                      </a:r>
                      <a:r>
                        <a:rPr lang="en-US" sz="1500" dirty="0" err="1">
                          <a:effectLst/>
                          <a:latin typeface="Times New Roman"/>
                          <a:ea typeface="Times New Roman"/>
                        </a:rPr>
                        <a:t>bahan</a:t>
                      </a:r>
                      <a:r>
                        <a:rPr lang="en-US" sz="1500" dirty="0">
                          <a:effectLst/>
                          <a:latin typeface="Times New Roman"/>
                          <a:ea typeface="Times New Roman"/>
                        </a:rPr>
                        <a:t> </a:t>
                      </a:r>
                      <a:r>
                        <a:rPr lang="en-US" sz="1500" dirty="0" err="1">
                          <a:effectLst/>
                          <a:latin typeface="Times New Roman"/>
                          <a:ea typeface="Times New Roman"/>
                        </a:rPr>
                        <a:t>radioaktif</a:t>
                      </a:r>
                      <a:r>
                        <a:rPr lang="en-US" sz="1500" dirty="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25460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36</a:t>
            </a:fld>
            <a:endParaRPr lang="en-MY"/>
          </a:p>
        </p:txBody>
      </p:sp>
      <p:sp>
        <p:nvSpPr>
          <p:cNvPr id="5" name="TextBox 4"/>
          <p:cNvSpPr txBox="1"/>
          <p:nvPr/>
        </p:nvSpPr>
        <p:spPr>
          <a:xfrm>
            <a:off x="195336" y="70111"/>
            <a:ext cx="7171002"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6</a:t>
            </a:r>
            <a:r>
              <a:rPr lang="en-US" sz="2600" b="1" dirty="0" smtClean="0"/>
              <a:t> </a:t>
            </a:r>
            <a:r>
              <a:rPr lang="en-US" sz="2600" b="1" dirty="0"/>
              <a:t>: </a:t>
            </a:r>
            <a:r>
              <a:rPr lang="en-US" sz="2600" b="1" dirty="0" err="1" smtClean="0"/>
              <a:t>Prosedur</a:t>
            </a:r>
            <a:r>
              <a:rPr lang="en-US" sz="2600" b="1" dirty="0" smtClean="0"/>
              <a:t> </a:t>
            </a:r>
            <a:r>
              <a:rPr lang="en-US" sz="2600" b="1" dirty="0" err="1" smtClean="0"/>
              <a:t>Kendalian</a:t>
            </a:r>
            <a:r>
              <a:rPr lang="en-US" sz="2600" b="1" dirty="0" smtClean="0"/>
              <a:t> </a:t>
            </a:r>
            <a:r>
              <a:rPr lang="en-US" sz="2600" b="1" dirty="0" err="1" smtClean="0"/>
              <a:t>Peralatan</a:t>
            </a:r>
            <a:r>
              <a:rPr lang="en-US" sz="2600" b="1" dirty="0" smtClean="0"/>
              <a:t> </a:t>
            </a:r>
            <a:r>
              <a:rPr lang="en-US" sz="2600" b="1" dirty="0" err="1" smtClean="0"/>
              <a:t>Sinaran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766759287"/>
              </p:ext>
            </p:extLst>
          </p:nvPr>
        </p:nvGraphicFramePr>
        <p:xfrm>
          <a:off x="142472" y="836669"/>
          <a:ext cx="11744727" cy="5651664"/>
        </p:xfrm>
        <a:graphic>
          <a:graphicData uri="http://schemas.openxmlformats.org/drawingml/2006/table">
            <a:tbl>
              <a:tblPr firstRow="1" firstCol="1" lastRow="1" lastCol="1" bandRow="1" bandCol="1"/>
              <a:tblGrid>
                <a:gridCol w="571902"/>
                <a:gridCol w="1755492"/>
                <a:gridCol w="2983842"/>
                <a:gridCol w="3282223"/>
                <a:gridCol w="3151268"/>
              </a:tblGrid>
              <a:tr h="241464">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dirty="0">
                          <a:effectLst/>
                          <a:latin typeface="Times New Roman"/>
                          <a:ea typeface="Times New Roman"/>
                        </a:rPr>
                        <a:t>SEMASA KENDALIAN</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5308153">
                <a:tc>
                  <a:txBody>
                    <a:bodyPr/>
                    <a:lstStyle/>
                    <a:p>
                      <a:pPr marL="0" marR="0" algn="ctr">
                        <a:spcBef>
                          <a:spcPts val="0"/>
                        </a:spcBef>
                        <a:spcAft>
                          <a:spcPts val="0"/>
                        </a:spcAft>
                      </a:pPr>
                      <a:r>
                        <a:rPr lang="en-US" sz="1500" dirty="0">
                          <a:effectLst/>
                          <a:latin typeface="Times New Roman"/>
                          <a:ea typeface="Times New Roman"/>
                        </a:rPr>
                        <a:t> </a:t>
                      </a:r>
                    </a:p>
                    <a:p>
                      <a:pPr marL="0" marR="0" algn="ctr">
                        <a:spcBef>
                          <a:spcPts val="0"/>
                        </a:spcBef>
                        <a:spcAft>
                          <a:spcPts val="0"/>
                        </a:spcAft>
                      </a:pP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dirty="0">
                          <a:effectLst/>
                          <a:latin typeface="Times New Roman"/>
                          <a:ea typeface="Times New Roman"/>
                        </a:rPr>
                        <a:t> </a:t>
                      </a:r>
                      <a:endParaRPr lang="en-US" sz="1500" dirty="0">
                        <a:effectLst/>
                        <a:latin typeface="Times New Roman"/>
                        <a:ea typeface="Times New Roman"/>
                      </a:endParaRPr>
                    </a:p>
                    <a:p>
                      <a:pPr marL="0" marR="0" algn="ctr">
                        <a:spcBef>
                          <a:spcPts val="0"/>
                        </a:spcBef>
                        <a:spcAft>
                          <a:spcPts val="0"/>
                        </a:spcAft>
                      </a:pPr>
                      <a:r>
                        <a:rPr lang="en-US" sz="1500" b="1" dirty="0">
                          <a:effectLst/>
                          <a:latin typeface="Times New Roman"/>
                          <a:ea typeface="Times New Roman"/>
                        </a:rPr>
                        <a:t> </a:t>
                      </a:r>
                      <a:r>
                        <a:rPr lang="en-US" sz="1500" b="1" dirty="0" smtClean="0">
                          <a:effectLst/>
                          <a:latin typeface="Times New Roman"/>
                          <a:ea typeface="Times New Roman"/>
                        </a:rPr>
                        <a:t>-</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algn="just">
                        <a:spcBef>
                          <a:spcPts val="0"/>
                        </a:spcBef>
                        <a:spcAft>
                          <a:spcPts val="0"/>
                        </a:spcAft>
                      </a:pPr>
                      <a:r>
                        <a:rPr lang="en-US" sz="1500">
                          <a:effectLst/>
                          <a:latin typeface="Times New Roman"/>
                          <a:ea typeface="Times New Roman"/>
                        </a:rPr>
                        <a:t> </a:t>
                      </a:r>
                    </a:p>
                    <a:p>
                      <a:pPr marL="0" marR="45720" algn="just">
                        <a:spcBef>
                          <a:spcPts val="0"/>
                        </a:spcBef>
                        <a:spcAft>
                          <a:spcPts val="600"/>
                        </a:spcAft>
                      </a:pPr>
                      <a:r>
                        <a:rPr lang="en-US" sz="1500" b="1" u="sng">
                          <a:effectLst/>
                          <a:latin typeface="Times New Roman"/>
                          <a:ea typeface="Times New Roman"/>
                        </a:rPr>
                        <a:t>Perlabelan bungkusan</a:t>
                      </a:r>
                      <a:endParaRPr lang="en-US" sz="1500">
                        <a:effectLst/>
                        <a:latin typeface="Times New Roman"/>
                        <a:ea typeface="Times New Roman"/>
                      </a:endParaRPr>
                    </a:p>
                    <a:p>
                      <a:pPr marL="342900" marR="45720" lvl="0" indent="-342900" algn="just">
                        <a:spcBef>
                          <a:spcPts val="0"/>
                        </a:spcBef>
                        <a:spcAft>
                          <a:spcPts val="600"/>
                        </a:spcAft>
                        <a:buFont typeface="+mj-lt"/>
                        <a:buAutoNum type="arabicPeriod"/>
                      </a:pPr>
                      <a:r>
                        <a:rPr lang="en-US" sz="1500">
                          <a:effectLst/>
                          <a:latin typeface="Times New Roman"/>
                          <a:ea typeface="Times New Roman"/>
                        </a:rPr>
                        <a:t>Label atau tanda akan dilekatkan pada bungkusan seperti yang telah ditetapkan dalam peraturan 25, 26, 27, dan 29, Peraturan-Peraturan Perlindungan Sinaran (Pengangkutan) 1989.</a:t>
                      </a:r>
                    </a:p>
                    <a:p>
                      <a:pPr marL="342900" marR="45720" lvl="0" indent="-342900" algn="just">
                        <a:spcBef>
                          <a:spcPts val="0"/>
                        </a:spcBef>
                        <a:spcAft>
                          <a:spcPts val="600"/>
                        </a:spcAft>
                        <a:buFont typeface="+mj-lt"/>
                        <a:buAutoNum type="arabicPeriod"/>
                      </a:pPr>
                      <a:r>
                        <a:rPr lang="en-US" sz="1500">
                          <a:effectLst/>
                          <a:latin typeface="Times New Roman"/>
                          <a:ea typeface="Times New Roman"/>
                        </a:rPr>
                        <a:t>Label tambahan akan dilekatkan pada bungkusan dan ini meliputi:</a:t>
                      </a:r>
                    </a:p>
                    <a:p>
                      <a:pPr marL="342900" marR="45720" lvl="0" indent="-342900" algn="just">
                        <a:spcBef>
                          <a:spcPts val="0"/>
                        </a:spcBef>
                        <a:spcAft>
                          <a:spcPts val="0"/>
                        </a:spcAft>
                        <a:buFont typeface="+mj-lt"/>
                        <a:buAutoNum type="alphaLcPeriod"/>
                        <a:tabLst>
                          <a:tab pos="457200" algn="l"/>
                        </a:tabLst>
                      </a:pPr>
                      <a:r>
                        <a:rPr lang="en-US" sz="1500">
                          <a:effectLst/>
                          <a:latin typeface="Times New Roman"/>
                          <a:ea typeface="Times New Roman"/>
                        </a:rPr>
                        <a:t>Nama bahan radioaktif.</a:t>
                      </a:r>
                    </a:p>
                    <a:p>
                      <a:pPr marL="342900" marR="45720" lvl="0" indent="-342900" algn="just">
                        <a:spcBef>
                          <a:spcPts val="0"/>
                        </a:spcBef>
                        <a:spcAft>
                          <a:spcPts val="0"/>
                        </a:spcAft>
                        <a:buFont typeface="+mj-lt"/>
                        <a:buAutoNum type="alphaLcPeriod"/>
                        <a:tabLst>
                          <a:tab pos="457200" algn="l"/>
                        </a:tabLst>
                      </a:pPr>
                      <a:r>
                        <a:rPr lang="en-US" sz="1500">
                          <a:effectLst/>
                          <a:latin typeface="Times New Roman"/>
                          <a:ea typeface="Times New Roman"/>
                        </a:rPr>
                        <a:t>Keaktifan maksimum dalam Becquerel (Bq) pada masa pengangkutan.</a:t>
                      </a:r>
                    </a:p>
                    <a:p>
                      <a:pPr marL="342900" marR="45720" lvl="0" indent="-342900" algn="just">
                        <a:spcBef>
                          <a:spcPts val="0"/>
                        </a:spcBef>
                        <a:spcAft>
                          <a:spcPts val="0"/>
                        </a:spcAft>
                        <a:buFont typeface="+mj-lt"/>
                        <a:buAutoNum type="alphaLcPeriod"/>
                        <a:tabLst>
                          <a:tab pos="457200" algn="l"/>
                        </a:tabLst>
                      </a:pPr>
                      <a:r>
                        <a:rPr lang="en-US" sz="1500">
                          <a:effectLst/>
                          <a:latin typeface="Times New Roman"/>
                          <a:ea typeface="Times New Roman"/>
                        </a:rPr>
                        <a:t>Indeks pengangkutan di masa sesuai.</a:t>
                      </a:r>
                    </a:p>
                    <a:p>
                      <a:pPr marL="0" marR="45720" algn="just">
                        <a:spcBef>
                          <a:spcPts val="0"/>
                        </a:spcBef>
                        <a:spcAft>
                          <a:spcPts val="600"/>
                        </a:spcAft>
                      </a:pPr>
                      <a:r>
                        <a:rPr lang="en-US" sz="1500" b="1" u="none" strike="noStrike">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0" marR="45720" lvl="0" indent="0" algn="just">
                        <a:spcBef>
                          <a:spcPts val="0"/>
                        </a:spcBef>
                        <a:spcAft>
                          <a:spcPts val="600"/>
                        </a:spcAft>
                        <a:buFont typeface="+mj-lt"/>
                        <a:buNone/>
                      </a:pPr>
                      <a:r>
                        <a:rPr lang="en-US" sz="1500" dirty="0" smtClean="0">
                          <a:effectLst/>
                          <a:latin typeface="Times New Roman"/>
                          <a:ea typeface="Times New Roman"/>
                        </a:rPr>
                        <a:t>8. Paras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pada</a:t>
                      </a:r>
                      <a:r>
                        <a:rPr lang="en-US" sz="1500" dirty="0">
                          <a:effectLst/>
                          <a:latin typeface="Times New Roman"/>
                          <a:ea typeface="Times New Roman"/>
                        </a:rPr>
                        <a:t> mana-mana </a:t>
                      </a:r>
                      <a:r>
                        <a:rPr lang="en-US" sz="1500" dirty="0" smtClean="0">
                          <a:effectLst/>
                          <a:latin typeface="Times New Roman"/>
                          <a:ea typeface="Times New Roman"/>
                        </a:rPr>
                        <a:t>   </a:t>
                      </a:r>
                    </a:p>
                    <a:p>
                      <a:pPr marL="0" marR="45720" lvl="0" indent="0" algn="just">
                        <a:spcBef>
                          <a:spcPts val="0"/>
                        </a:spcBef>
                        <a:spcAft>
                          <a:spcPts val="600"/>
                        </a:spcAft>
                        <a:buFont typeface="+mj-lt"/>
                        <a:buNone/>
                      </a:pPr>
                      <a:r>
                        <a:rPr lang="en-US" sz="1500" dirty="0" smtClean="0">
                          <a:effectLst/>
                          <a:latin typeface="Times New Roman"/>
                          <a:ea typeface="Times New Roman"/>
                        </a:rPr>
                        <a:t>    </a:t>
                      </a:r>
                      <a:r>
                        <a:rPr lang="en-US" sz="1500" dirty="0" err="1" smtClean="0">
                          <a:effectLst/>
                          <a:latin typeface="Times New Roman"/>
                          <a:ea typeface="Times New Roman"/>
                        </a:rPr>
                        <a:t>kedudukan</a:t>
                      </a:r>
                      <a:r>
                        <a:rPr lang="en-US" sz="1500" dirty="0" smtClean="0">
                          <a:effectLst/>
                          <a:latin typeface="Times New Roman"/>
                          <a:ea typeface="Times New Roman"/>
                        </a:rPr>
                        <a:t> </a:t>
                      </a:r>
                      <a:r>
                        <a:rPr lang="en-US" sz="1500" dirty="0" err="1">
                          <a:effectLst/>
                          <a:latin typeface="Times New Roman"/>
                          <a:ea typeface="Times New Roman"/>
                        </a:rPr>
                        <a:t>pekerjaan</a:t>
                      </a:r>
                      <a:r>
                        <a:rPr lang="en-US" sz="1500" dirty="0">
                          <a:effectLst/>
                          <a:latin typeface="Times New Roman"/>
                          <a:ea typeface="Times New Roman"/>
                        </a:rPr>
                        <a:t> </a:t>
                      </a:r>
                      <a:r>
                        <a:rPr lang="en-US" sz="1500" dirty="0" err="1">
                          <a:effectLst/>
                          <a:latin typeface="Times New Roman"/>
                          <a:ea typeface="Times New Roman"/>
                        </a:rPr>
                        <a:t>biasa</a:t>
                      </a:r>
                      <a:r>
                        <a:rPr lang="en-US" sz="1500" dirty="0">
                          <a:effectLst/>
                          <a:latin typeface="Times New Roman"/>
                          <a:ea typeface="Times New Roman"/>
                        </a:rPr>
                        <a:t> </a:t>
                      </a:r>
                      <a:r>
                        <a:rPr lang="en-US" sz="1500" dirty="0" err="1">
                          <a:effectLst/>
                          <a:latin typeface="Times New Roman"/>
                          <a:ea typeface="Times New Roman"/>
                        </a:rPr>
                        <a:t>tidak</a:t>
                      </a:r>
                      <a:r>
                        <a:rPr lang="en-US" sz="1500" dirty="0">
                          <a:effectLst/>
                          <a:latin typeface="Times New Roman"/>
                          <a:ea typeface="Times New Roman"/>
                        </a:rPr>
                        <a:t> </a:t>
                      </a:r>
                      <a:endParaRPr lang="en-US" sz="1500" dirty="0" smtClean="0">
                        <a:effectLst/>
                        <a:latin typeface="Times New Roman"/>
                        <a:ea typeface="Times New Roman"/>
                      </a:endParaRPr>
                    </a:p>
                    <a:p>
                      <a:pPr marL="0" marR="45720" lvl="0" indent="0" algn="just">
                        <a:spcBef>
                          <a:spcPts val="0"/>
                        </a:spcBef>
                        <a:spcAft>
                          <a:spcPts val="600"/>
                        </a:spcAft>
                        <a:buFont typeface="+mj-lt"/>
                        <a:buNone/>
                      </a:pPr>
                      <a:r>
                        <a:rPr lang="en-US" sz="1500" dirty="0" smtClean="0">
                          <a:effectLst/>
                          <a:latin typeface="Times New Roman"/>
                          <a:ea typeface="Times New Roman"/>
                        </a:rPr>
                        <a:t>    </a:t>
                      </a:r>
                      <a:r>
                        <a:rPr lang="en-US" sz="1500" dirty="0" err="1" smtClean="0">
                          <a:effectLst/>
                          <a:latin typeface="Times New Roman"/>
                          <a:ea typeface="Times New Roman"/>
                        </a:rPr>
                        <a:t>melebihi</a:t>
                      </a:r>
                      <a:r>
                        <a:rPr lang="en-US" sz="1500" dirty="0" smtClean="0">
                          <a:effectLst/>
                          <a:latin typeface="Times New Roman"/>
                          <a:ea typeface="Times New Roman"/>
                        </a:rPr>
                        <a:t> </a:t>
                      </a:r>
                      <a:r>
                        <a:rPr lang="en-US" sz="1500" dirty="0">
                          <a:effectLst/>
                          <a:latin typeface="Times New Roman"/>
                          <a:ea typeface="Times New Roman"/>
                        </a:rPr>
                        <a:t>0.02 </a:t>
                      </a:r>
                      <a:r>
                        <a:rPr lang="en-US" sz="1500" dirty="0" err="1">
                          <a:effectLst/>
                          <a:latin typeface="Times New Roman"/>
                          <a:ea typeface="Times New Roman"/>
                        </a:rPr>
                        <a:t>mSv</a:t>
                      </a:r>
                      <a:r>
                        <a:rPr lang="en-US" sz="1500" dirty="0">
                          <a:effectLst/>
                          <a:latin typeface="Times New Roman"/>
                          <a:ea typeface="Times New Roman"/>
                        </a:rPr>
                        <a:t>/j. Paras </a:t>
                      </a:r>
                      <a:r>
                        <a:rPr lang="en-US" sz="1500" dirty="0" err="1">
                          <a:effectLst/>
                          <a:latin typeface="Times New Roman"/>
                          <a:ea typeface="Times New Roman"/>
                        </a:rPr>
                        <a:t>sinaran</a:t>
                      </a:r>
                      <a:r>
                        <a:rPr lang="en-US" sz="1500" dirty="0">
                          <a:effectLst/>
                          <a:latin typeface="Times New Roman"/>
                          <a:ea typeface="Times New Roman"/>
                        </a:rPr>
                        <a:t> </a:t>
                      </a:r>
                      <a:endParaRPr lang="en-US" sz="1500" dirty="0" smtClean="0">
                        <a:effectLst/>
                        <a:latin typeface="Times New Roman"/>
                        <a:ea typeface="Times New Roman"/>
                      </a:endParaRPr>
                    </a:p>
                    <a:p>
                      <a:pPr marL="0" marR="45720" lvl="0" indent="0" algn="just">
                        <a:spcBef>
                          <a:spcPts val="0"/>
                        </a:spcBef>
                        <a:spcAft>
                          <a:spcPts val="600"/>
                        </a:spcAft>
                        <a:buFont typeface="+mj-lt"/>
                        <a:buNone/>
                      </a:pPr>
                      <a:r>
                        <a:rPr lang="en-US" sz="1500" dirty="0" smtClean="0">
                          <a:effectLst/>
                          <a:latin typeface="Times New Roman"/>
                          <a:ea typeface="Times New Roman"/>
                        </a:rPr>
                        <a:t>    </a:t>
                      </a:r>
                      <a:r>
                        <a:rPr lang="en-US" sz="1500" dirty="0" err="1" smtClean="0">
                          <a:effectLst/>
                          <a:latin typeface="Times New Roman"/>
                          <a:ea typeface="Times New Roman"/>
                        </a:rPr>
                        <a:t>disebelah</a:t>
                      </a:r>
                      <a:r>
                        <a:rPr lang="en-US" sz="1500" dirty="0" smtClean="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dirty="0" err="1">
                          <a:effectLst/>
                          <a:latin typeface="Times New Roman"/>
                          <a:ea typeface="Times New Roman"/>
                        </a:rPr>
                        <a:t>dinding</a:t>
                      </a:r>
                      <a:r>
                        <a:rPr lang="en-US" sz="1500" dirty="0">
                          <a:effectLst/>
                          <a:latin typeface="Times New Roman"/>
                          <a:ea typeface="Times New Roman"/>
                        </a:rPr>
                        <a:t> </a:t>
                      </a:r>
                      <a:r>
                        <a:rPr lang="en-US" sz="1500" dirty="0" err="1">
                          <a:effectLst/>
                          <a:latin typeface="Times New Roman"/>
                          <a:ea typeface="Times New Roman"/>
                        </a:rPr>
                        <a:t>kenderaan</a:t>
                      </a:r>
                      <a:r>
                        <a:rPr lang="en-US" sz="1500" dirty="0">
                          <a:effectLst/>
                          <a:latin typeface="Times New Roman"/>
                          <a:ea typeface="Times New Roman"/>
                        </a:rPr>
                        <a:t> </a:t>
                      </a:r>
                      <a:endParaRPr lang="en-US" sz="1500" dirty="0" smtClean="0">
                        <a:effectLst/>
                        <a:latin typeface="Times New Roman"/>
                        <a:ea typeface="Times New Roman"/>
                      </a:endParaRPr>
                    </a:p>
                    <a:p>
                      <a:pPr marL="0" marR="45720" lvl="0" indent="0" algn="just">
                        <a:spcBef>
                          <a:spcPts val="0"/>
                        </a:spcBef>
                        <a:spcAft>
                          <a:spcPts val="600"/>
                        </a:spcAft>
                        <a:buFont typeface="+mj-lt"/>
                        <a:buNone/>
                      </a:pPr>
                      <a:r>
                        <a:rPr lang="en-US" sz="1500" dirty="0" smtClean="0">
                          <a:effectLst/>
                          <a:latin typeface="Times New Roman"/>
                          <a:ea typeface="Times New Roman"/>
                        </a:rPr>
                        <a:t>    </a:t>
                      </a:r>
                      <a:r>
                        <a:rPr lang="en-US" sz="1500" dirty="0" err="1" smtClean="0">
                          <a:effectLst/>
                          <a:latin typeface="Times New Roman"/>
                          <a:ea typeface="Times New Roman"/>
                        </a:rPr>
                        <a:t>tidak</a:t>
                      </a:r>
                      <a:r>
                        <a:rPr lang="en-US" sz="1500" dirty="0" smtClean="0">
                          <a:effectLst/>
                          <a:latin typeface="Times New Roman"/>
                          <a:ea typeface="Times New Roman"/>
                        </a:rPr>
                        <a:t> </a:t>
                      </a:r>
                      <a:r>
                        <a:rPr lang="en-US" sz="1500" dirty="0" err="1">
                          <a:effectLst/>
                          <a:latin typeface="Times New Roman"/>
                          <a:ea typeface="Times New Roman"/>
                        </a:rPr>
                        <a:t>melebihi</a:t>
                      </a:r>
                      <a:r>
                        <a:rPr lang="en-US" sz="1500" dirty="0">
                          <a:effectLst/>
                          <a:latin typeface="Times New Roman"/>
                          <a:ea typeface="Times New Roman"/>
                        </a:rPr>
                        <a:t> 2 </a:t>
                      </a:r>
                      <a:r>
                        <a:rPr lang="en-US" sz="1500" dirty="0" err="1">
                          <a:effectLst/>
                          <a:latin typeface="Times New Roman"/>
                          <a:ea typeface="Times New Roman"/>
                        </a:rPr>
                        <a:t>mSv</a:t>
                      </a:r>
                      <a:r>
                        <a:rPr lang="en-US" sz="1500" dirty="0">
                          <a:effectLst/>
                          <a:latin typeface="Times New Roman"/>
                          <a:ea typeface="Times New Roman"/>
                        </a:rPr>
                        <a:t>/j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jarak</a:t>
                      </a:r>
                      <a:r>
                        <a:rPr lang="en-US" sz="1500" dirty="0">
                          <a:effectLst/>
                          <a:latin typeface="Times New Roman"/>
                          <a:ea typeface="Times New Roman"/>
                        </a:rPr>
                        <a:t> 2 </a:t>
                      </a:r>
                      <a:r>
                        <a:rPr lang="en-US" sz="1500" dirty="0" smtClean="0">
                          <a:effectLst/>
                          <a:latin typeface="Times New Roman"/>
                          <a:ea typeface="Times New Roman"/>
                        </a:rPr>
                        <a:t> </a:t>
                      </a:r>
                    </a:p>
                    <a:p>
                      <a:pPr marL="0" marR="45720" lvl="0" indent="0" algn="just">
                        <a:spcBef>
                          <a:spcPts val="0"/>
                        </a:spcBef>
                        <a:spcAft>
                          <a:spcPts val="600"/>
                        </a:spcAft>
                        <a:buFont typeface="+mj-lt"/>
                        <a:buNone/>
                      </a:pPr>
                      <a:r>
                        <a:rPr lang="en-US" sz="1500" dirty="0" smtClean="0">
                          <a:effectLst/>
                          <a:latin typeface="Times New Roman"/>
                          <a:ea typeface="Times New Roman"/>
                        </a:rPr>
                        <a:t>    meter </a:t>
                      </a:r>
                      <a:r>
                        <a:rPr lang="en-US" sz="1500" dirty="0" err="1">
                          <a:effectLst/>
                          <a:latin typeface="Times New Roman"/>
                          <a:ea typeface="Times New Roman"/>
                        </a:rPr>
                        <a:t>dari</a:t>
                      </a:r>
                      <a:r>
                        <a:rPr lang="en-US" sz="1500" dirty="0">
                          <a:effectLst/>
                          <a:latin typeface="Times New Roman"/>
                          <a:ea typeface="Times New Roman"/>
                        </a:rPr>
                        <a:t> </a:t>
                      </a:r>
                      <a:r>
                        <a:rPr lang="en-US" sz="1500" dirty="0" err="1">
                          <a:effectLst/>
                          <a:latin typeface="Times New Roman"/>
                          <a:ea typeface="Times New Roman"/>
                        </a:rPr>
                        <a:t>dinding</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dirty="0" err="1">
                          <a:effectLst/>
                          <a:latin typeface="Times New Roman"/>
                          <a:ea typeface="Times New Roman"/>
                        </a:rPr>
                        <a:t>kenderaan</a:t>
                      </a:r>
                      <a:r>
                        <a:rPr lang="en-US" sz="1500" dirty="0">
                          <a:effectLst/>
                          <a:latin typeface="Times New Roman"/>
                          <a:ea typeface="Times New Roman"/>
                        </a:rPr>
                        <a:t> </a:t>
                      </a:r>
                      <a:endParaRPr lang="en-US" sz="1500" dirty="0" smtClean="0">
                        <a:effectLst/>
                        <a:latin typeface="Times New Roman"/>
                        <a:ea typeface="Times New Roman"/>
                      </a:endParaRPr>
                    </a:p>
                    <a:p>
                      <a:pPr marL="0" marR="45720" lvl="0" indent="0" algn="just">
                        <a:spcBef>
                          <a:spcPts val="0"/>
                        </a:spcBef>
                        <a:spcAft>
                          <a:spcPts val="600"/>
                        </a:spcAft>
                        <a:buFont typeface="+mj-lt"/>
                        <a:buNone/>
                      </a:pPr>
                      <a:r>
                        <a:rPr lang="en-US" sz="1500" dirty="0" smtClean="0">
                          <a:effectLst/>
                          <a:latin typeface="Times New Roman"/>
                          <a:ea typeface="Times New Roman"/>
                        </a:rPr>
                        <a:t>    </a:t>
                      </a:r>
                      <a:r>
                        <a:rPr lang="en-US" sz="1500" dirty="0" err="1" smtClean="0">
                          <a:effectLst/>
                          <a:latin typeface="Times New Roman"/>
                          <a:ea typeface="Times New Roman"/>
                        </a:rPr>
                        <a:t>tidak</a:t>
                      </a:r>
                      <a:r>
                        <a:rPr lang="en-US" sz="1500" dirty="0" smtClean="0">
                          <a:effectLst/>
                          <a:latin typeface="Times New Roman"/>
                          <a:ea typeface="Times New Roman"/>
                        </a:rPr>
                        <a:t> </a:t>
                      </a:r>
                      <a:r>
                        <a:rPr lang="en-US" sz="1500" dirty="0" err="1">
                          <a:effectLst/>
                          <a:latin typeface="Times New Roman"/>
                          <a:ea typeface="Times New Roman"/>
                        </a:rPr>
                        <a:t>melebihi</a:t>
                      </a:r>
                      <a:r>
                        <a:rPr lang="en-US" sz="1500" dirty="0">
                          <a:effectLst/>
                          <a:latin typeface="Times New Roman"/>
                          <a:ea typeface="Times New Roman"/>
                        </a:rPr>
                        <a:t> 0.1 </a:t>
                      </a:r>
                      <a:r>
                        <a:rPr lang="en-US" sz="1500" dirty="0" err="1" smtClean="0">
                          <a:effectLst/>
                          <a:latin typeface="Times New Roman"/>
                          <a:ea typeface="Times New Roman"/>
                        </a:rPr>
                        <a:t>mSv</a:t>
                      </a:r>
                      <a:r>
                        <a:rPr lang="en-US" sz="1500" dirty="0" smtClean="0">
                          <a:effectLst/>
                          <a:latin typeface="Times New Roman"/>
                          <a:ea typeface="Times New Roman"/>
                        </a:rPr>
                        <a:t>/j.</a:t>
                      </a:r>
                    </a:p>
                    <a:p>
                      <a:pPr marL="0" marR="45720" lvl="0" indent="0" algn="just">
                        <a:spcBef>
                          <a:spcPts val="0"/>
                        </a:spcBef>
                        <a:spcAft>
                          <a:spcPts val="600"/>
                        </a:spcAft>
                        <a:buFont typeface="+mj-lt"/>
                        <a:buNone/>
                      </a:pPr>
                      <a:r>
                        <a:rPr lang="en-US" sz="1500" dirty="0" smtClean="0">
                          <a:effectLst/>
                          <a:latin typeface="Times New Roman"/>
                          <a:ea typeface="Times New Roman"/>
                        </a:rPr>
                        <a:t>9. </a:t>
                      </a:r>
                      <a:r>
                        <a:rPr lang="en-US" sz="1500" dirty="0" err="1" smtClean="0">
                          <a:effectLst/>
                          <a:latin typeface="Times New Roman"/>
                          <a:ea typeface="Times New Roman"/>
                        </a:rPr>
                        <a:t>Kenderaan</a:t>
                      </a:r>
                      <a:r>
                        <a:rPr lang="en-US" sz="1500" dirty="0" smtClean="0">
                          <a:effectLst/>
                          <a:latin typeface="Times New Roman"/>
                          <a:ea typeface="Times New Roman"/>
                        </a:rPr>
                        <a:t> </a:t>
                      </a:r>
                      <a:r>
                        <a:rPr lang="en-US" sz="1500" dirty="0">
                          <a:effectLst/>
                          <a:latin typeface="Times New Roman"/>
                          <a:ea typeface="Times New Roman"/>
                        </a:rPr>
                        <a:t>yang </a:t>
                      </a:r>
                      <a:r>
                        <a:rPr lang="en-US" sz="1500" dirty="0" err="1">
                          <a:effectLst/>
                          <a:latin typeface="Times New Roman"/>
                          <a:ea typeface="Times New Roman"/>
                        </a:rPr>
                        <a:t>digunakan</a:t>
                      </a:r>
                      <a:r>
                        <a:rPr lang="en-US" sz="1500" dirty="0">
                          <a:effectLst/>
                          <a:latin typeface="Times New Roman"/>
                          <a:ea typeface="Times New Roman"/>
                        </a:rPr>
                        <a:t> </a:t>
                      </a:r>
                      <a:r>
                        <a:rPr lang="en-US" sz="1500" dirty="0" err="1">
                          <a:effectLst/>
                          <a:latin typeface="Times New Roman"/>
                          <a:ea typeface="Times New Roman"/>
                        </a:rPr>
                        <a:t>untuk</a:t>
                      </a:r>
                      <a:r>
                        <a:rPr lang="en-US" sz="1500" dirty="0">
                          <a:effectLst/>
                          <a:latin typeface="Times New Roman"/>
                          <a:ea typeface="Times New Roman"/>
                        </a:rPr>
                        <a:t> </a:t>
                      </a:r>
                      <a:endParaRPr lang="en-US" sz="1500" dirty="0" smtClean="0">
                        <a:effectLst/>
                        <a:latin typeface="Times New Roman"/>
                        <a:ea typeface="Times New Roman"/>
                      </a:endParaRPr>
                    </a:p>
                    <a:p>
                      <a:pPr marL="0" marR="45720" lvl="0" indent="0" algn="just">
                        <a:spcBef>
                          <a:spcPts val="0"/>
                        </a:spcBef>
                        <a:spcAft>
                          <a:spcPts val="600"/>
                        </a:spcAft>
                        <a:buFont typeface="+mj-lt"/>
                        <a:buNone/>
                      </a:pPr>
                      <a:r>
                        <a:rPr lang="en-US" sz="1500" dirty="0" smtClean="0">
                          <a:effectLst/>
                          <a:latin typeface="Times New Roman"/>
                          <a:ea typeface="Times New Roman"/>
                        </a:rPr>
                        <a:t>    </a:t>
                      </a:r>
                      <a:r>
                        <a:rPr lang="en-US" sz="1500" dirty="0" err="1" smtClean="0">
                          <a:effectLst/>
                          <a:latin typeface="Times New Roman"/>
                          <a:ea typeface="Times New Roman"/>
                        </a:rPr>
                        <a:t>membawa</a:t>
                      </a:r>
                      <a:r>
                        <a:rPr lang="en-US" sz="1500" dirty="0" smtClean="0">
                          <a:effectLst/>
                          <a:latin typeface="Times New Roman"/>
                          <a:ea typeface="Times New Roman"/>
                        </a:rPr>
                        <a:t> </a:t>
                      </a:r>
                      <a:r>
                        <a:rPr lang="en-US" sz="1500" dirty="0" err="1">
                          <a:effectLst/>
                          <a:latin typeface="Times New Roman"/>
                          <a:ea typeface="Times New Roman"/>
                        </a:rPr>
                        <a:t>peralatan</a:t>
                      </a:r>
                      <a:r>
                        <a:rPr lang="en-US" sz="1500" dirty="0">
                          <a:effectLst/>
                          <a:latin typeface="Times New Roman"/>
                          <a:ea typeface="Times New Roman"/>
                        </a:rPr>
                        <a:t>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tidak</a:t>
                      </a:r>
                      <a:r>
                        <a:rPr lang="en-US" sz="1500" dirty="0">
                          <a:effectLst/>
                          <a:latin typeface="Times New Roman"/>
                          <a:ea typeface="Times New Roman"/>
                        </a:rPr>
                        <a:t> </a:t>
                      </a:r>
                      <a:r>
                        <a:rPr lang="en-US" sz="1500" dirty="0" smtClean="0">
                          <a:effectLst/>
                          <a:latin typeface="Times New Roman"/>
                          <a:ea typeface="Times New Roman"/>
                        </a:rPr>
                        <a:t>  </a:t>
                      </a:r>
                    </a:p>
                    <a:p>
                      <a:pPr marL="0" marR="45720" lvl="0" indent="0" algn="just">
                        <a:spcBef>
                          <a:spcPts val="0"/>
                        </a:spcBef>
                        <a:spcAft>
                          <a:spcPts val="600"/>
                        </a:spcAft>
                        <a:buFont typeface="+mj-lt"/>
                        <a:buNone/>
                      </a:pPr>
                      <a:r>
                        <a:rPr lang="en-US" sz="1500" dirty="0" smtClean="0">
                          <a:effectLst/>
                          <a:latin typeface="Times New Roman"/>
                          <a:ea typeface="Times New Roman"/>
                        </a:rPr>
                        <a:t>    </a:t>
                      </a:r>
                      <a:r>
                        <a:rPr lang="en-US" sz="1500" dirty="0" err="1" smtClean="0">
                          <a:effectLst/>
                          <a:latin typeface="Times New Roman"/>
                          <a:ea typeface="Times New Roman"/>
                        </a:rPr>
                        <a:t>akan</a:t>
                      </a:r>
                      <a:r>
                        <a:rPr lang="en-US" sz="1500" dirty="0" smtClean="0">
                          <a:effectLst/>
                          <a:latin typeface="Times New Roman"/>
                          <a:ea typeface="Times New Roman"/>
                        </a:rPr>
                        <a:t> </a:t>
                      </a:r>
                      <a:r>
                        <a:rPr lang="en-US" sz="1500" dirty="0" err="1">
                          <a:effectLst/>
                          <a:latin typeface="Times New Roman"/>
                          <a:ea typeface="Times New Roman"/>
                        </a:rPr>
                        <a:t>dibenarkan</a:t>
                      </a:r>
                      <a:r>
                        <a:rPr lang="en-US" sz="1500" dirty="0">
                          <a:effectLst/>
                          <a:latin typeface="Times New Roman"/>
                          <a:ea typeface="Times New Roman"/>
                        </a:rPr>
                        <a:t> </a:t>
                      </a:r>
                      <a:r>
                        <a:rPr lang="en-US" sz="1500" dirty="0" err="1">
                          <a:effectLst/>
                          <a:latin typeface="Times New Roman"/>
                          <a:ea typeface="Times New Roman"/>
                        </a:rPr>
                        <a:t>membawa</a:t>
                      </a:r>
                      <a:r>
                        <a:rPr lang="en-US" sz="1500" dirty="0">
                          <a:effectLst/>
                          <a:latin typeface="Times New Roman"/>
                          <a:ea typeface="Times New Roman"/>
                        </a:rPr>
                        <a:t> </a:t>
                      </a:r>
                      <a:r>
                        <a:rPr lang="en-US" sz="1500" dirty="0" err="1">
                          <a:effectLst/>
                          <a:latin typeface="Times New Roman"/>
                          <a:ea typeface="Times New Roman"/>
                        </a:rPr>
                        <a:t>bahan</a:t>
                      </a:r>
                      <a:r>
                        <a:rPr lang="en-US" sz="1500" dirty="0">
                          <a:effectLst/>
                          <a:latin typeface="Times New Roman"/>
                          <a:ea typeface="Times New Roman"/>
                        </a:rPr>
                        <a:t> </a:t>
                      </a:r>
                      <a:endParaRPr lang="en-US" sz="1500" dirty="0" smtClean="0">
                        <a:effectLst/>
                        <a:latin typeface="Times New Roman"/>
                        <a:ea typeface="Times New Roman"/>
                      </a:endParaRPr>
                    </a:p>
                    <a:p>
                      <a:pPr marL="0" marR="45720" lvl="0" indent="0" algn="just">
                        <a:spcBef>
                          <a:spcPts val="0"/>
                        </a:spcBef>
                        <a:spcAft>
                          <a:spcPts val="600"/>
                        </a:spcAft>
                        <a:buFont typeface="+mj-lt"/>
                        <a:buNone/>
                      </a:pPr>
                      <a:r>
                        <a:rPr lang="en-US" sz="1500" dirty="0" smtClean="0">
                          <a:effectLst/>
                          <a:latin typeface="Times New Roman"/>
                          <a:ea typeface="Times New Roman"/>
                        </a:rPr>
                        <a:t>    </a:t>
                      </a:r>
                      <a:r>
                        <a:rPr lang="en-US" sz="1500" dirty="0" err="1" smtClean="0">
                          <a:effectLst/>
                          <a:latin typeface="Times New Roman"/>
                          <a:ea typeface="Times New Roman"/>
                        </a:rPr>
                        <a:t>berbahaya</a:t>
                      </a:r>
                      <a:r>
                        <a:rPr lang="en-US" sz="1500" dirty="0" smtClean="0">
                          <a:effectLst/>
                          <a:latin typeface="Times New Roman"/>
                          <a:ea typeface="Times New Roman"/>
                        </a:rPr>
                        <a:t> </a:t>
                      </a:r>
                      <a:r>
                        <a:rPr lang="en-US" sz="1500" dirty="0">
                          <a:effectLst/>
                          <a:latin typeface="Times New Roman"/>
                          <a:ea typeface="Times New Roman"/>
                        </a:rPr>
                        <a:t>lain </a:t>
                      </a:r>
                      <a:r>
                        <a:rPr lang="en-US" sz="1500" dirty="0" err="1">
                          <a:effectLst/>
                          <a:latin typeface="Times New Roman"/>
                          <a:ea typeface="Times New Roman"/>
                        </a:rPr>
                        <a:t>pada</a:t>
                      </a:r>
                      <a:r>
                        <a:rPr lang="en-US" sz="1500" dirty="0">
                          <a:effectLst/>
                          <a:latin typeface="Times New Roman"/>
                          <a:ea typeface="Times New Roman"/>
                        </a:rPr>
                        <a:t> masa yang </a:t>
                      </a:r>
                      <a:r>
                        <a:rPr lang="en-US" sz="1500" dirty="0" err="1">
                          <a:effectLst/>
                          <a:latin typeface="Times New Roman"/>
                          <a:ea typeface="Times New Roman"/>
                        </a:rPr>
                        <a:t>sama</a:t>
                      </a:r>
                      <a:r>
                        <a:rPr lang="en-US" sz="1500" dirty="0">
                          <a:effectLst/>
                          <a:latin typeface="Times New Roman"/>
                          <a:ea typeface="Times New Roman"/>
                        </a:rPr>
                        <a:t>.</a:t>
                      </a:r>
                    </a:p>
                    <a:p>
                      <a:pPr marL="164465" marR="45720" indent="-164465" algn="just">
                        <a:spcBef>
                          <a:spcPts val="0"/>
                        </a:spcBef>
                        <a:spcAft>
                          <a:spcPts val="0"/>
                        </a:spcAft>
                      </a:pPr>
                      <a:r>
                        <a:rPr lang="en-US" sz="1500" dirty="0">
                          <a:effectLst/>
                          <a:latin typeface="Times New Roman"/>
                          <a:ea typeface="Times New Roman"/>
                        </a:rPr>
                        <a:t>10.Pelekat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dipamerkan</a:t>
                      </a:r>
                      <a:r>
                        <a:rPr lang="en-US" sz="1500" dirty="0">
                          <a:effectLst/>
                          <a:latin typeface="Times New Roman"/>
                          <a:ea typeface="Times New Roman"/>
                        </a:rPr>
                        <a:t> </a:t>
                      </a:r>
                      <a:r>
                        <a:rPr lang="en-US" sz="1500" dirty="0" err="1">
                          <a:effectLst/>
                          <a:latin typeface="Times New Roman"/>
                          <a:ea typeface="Times New Roman"/>
                        </a:rPr>
                        <a:t>pada</a:t>
                      </a:r>
                      <a:r>
                        <a:rPr lang="en-US" sz="1500" dirty="0">
                          <a:effectLst/>
                          <a:latin typeface="Times New Roman"/>
                          <a:ea typeface="Times New Roman"/>
                        </a:rPr>
                        <a:t> </a:t>
                      </a:r>
                      <a:r>
                        <a:rPr lang="en-US" sz="1500" dirty="0" err="1">
                          <a:effectLst/>
                          <a:latin typeface="Times New Roman"/>
                          <a:ea typeface="Times New Roman"/>
                        </a:rPr>
                        <a:t>kenderaan</a:t>
                      </a:r>
                      <a:r>
                        <a:rPr lang="en-US" sz="1500" dirty="0">
                          <a:effectLst/>
                          <a:latin typeface="Times New Roman"/>
                          <a:ea typeface="Times New Roman"/>
                        </a:rPr>
                        <a:t> </a:t>
                      </a:r>
                      <a:r>
                        <a:rPr lang="en-US" sz="1500" dirty="0" err="1">
                          <a:effectLst/>
                          <a:latin typeface="Times New Roman"/>
                          <a:ea typeface="Times New Roman"/>
                        </a:rPr>
                        <a:t>iaitu</a:t>
                      </a:r>
                      <a:r>
                        <a:rPr lang="en-US" sz="1500" dirty="0">
                          <a:effectLst/>
                          <a:latin typeface="Times New Roman"/>
                          <a:ea typeface="Times New Roman"/>
                        </a:rPr>
                        <a:t> di </a:t>
                      </a:r>
                      <a:r>
                        <a:rPr lang="en-US" sz="1500" dirty="0" err="1">
                          <a:effectLst/>
                          <a:latin typeface="Times New Roman"/>
                          <a:ea typeface="Times New Roman"/>
                        </a:rPr>
                        <a:t>sebelah</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dirty="0" err="1">
                          <a:effectLst/>
                          <a:latin typeface="Times New Roman"/>
                          <a:ea typeface="Times New Roman"/>
                        </a:rPr>
                        <a:t>setiap</a:t>
                      </a:r>
                      <a:r>
                        <a:rPr lang="en-US" sz="1500" dirty="0">
                          <a:effectLst/>
                          <a:latin typeface="Times New Roman"/>
                          <a:ea typeface="Times New Roman"/>
                        </a:rPr>
                        <a:t> </a:t>
                      </a:r>
                      <a:r>
                        <a:rPr lang="en-US" sz="1500" dirty="0" err="1">
                          <a:effectLst/>
                          <a:latin typeface="Times New Roman"/>
                          <a:ea typeface="Times New Roman"/>
                        </a:rPr>
                        <a:t>dinding</a:t>
                      </a:r>
                      <a:r>
                        <a:rPr lang="en-US" sz="1500" dirty="0">
                          <a:effectLst/>
                          <a:latin typeface="Times New Roman"/>
                          <a:ea typeface="Times New Roman"/>
                        </a:rPr>
                        <a:t> </a:t>
                      </a:r>
                      <a:r>
                        <a:rPr lang="en-US" sz="1500" dirty="0" err="1">
                          <a:effectLst/>
                          <a:latin typeface="Times New Roman"/>
                          <a:ea typeface="Times New Roman"/>
                        </a:rPr>
                        <a:t>sisi</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dinding</a:t>
                      </a:r>
                      <a:r>
                        <a:rPr lang="en-US" sz="1500" dirty="0">
                          <a:effectLst/>
                          <a:latin typeface="Times New Roman"/>
                          <a:ea typeface="Times New Roman"/>
                        </a:rPr>
                        <a:t> </a:t>
                      </a:r>
                      <a:r>
                        <a:rPr lang="en-US" sz="1500" dirty="0" err="1">
                          <a:effectLst/>
                          <a:latin typeface="Times New Roman"/>
                          <a:ea typeface="Times New Roman"/>
                        </a:rPr>
                        <a:t>belakang</a:t>
                      </a:r>
                      <a:r>
                        <a:rPr lang="en-US" sz="1500" dirty="0">
                          <a:effectLst/>
                          <a:latin typeface="Times New Roman"/>
                          <a:ea typeface="Times New Roman"/>
                        </a:rPr>
                        <a:t> </a:t>
                      </a:r>
                      <a:r>
                        <a:rPr lang="en-US" sz="1500" dirty="0" err="1">
                          <a:effectLst/>
                          <a:latin typeface="Times New Roman"/>
                          <a:ea typeface="Times New Roman"/>
                        </a:rPr>
                        <a:t>kenderaan</a:t>
                      </a:r>
                      <a:r>
                        <a:rPr lang="en-US" sz="1500" dirty="0">
                          <a:effectLst/>
                          <a:latin typeface="Times New Roman"/>
                          <a:ea typeface="Times New Roman"/>
                        </a:rPr>
                        <a:t>. </a:t>
                      </a:r>
                      <a:r>
                        <a:rPr lang="en-US" sz="1500" dirty="0" err="1">
                          <a:effectLst/>
                          <a:latin typeface="Times New Roman"/>
                          <a:ea typeface="Times New Roman"/>
                        </a:rPr>
                        <a:t>Bagi</a:t>
                      </a:r>
                      <a:r>
                        <a:rPr lang="en-US" sz="1500" dirty="0">
                          <a:effectLst/>
                          <a:latin typeface="Times New Roman"/>
                          <a:ea typeface="Times New Roman"/>
                        </a:rPr>
                        <a:t> </a:t>
                      </a:r>
                      <a:r>
                        <a:rPr lang="en-US" sz="1500" dirty="0" err="1">
                          <a:effectLst/>
                          <a:latin typeface="Times New Roman"/>
                          <a:ea typeface="Times New Roman"/>
                        </a:rPr>
                        <a:t>keretapi</a:t>
                      </a:r>
                      <a:r>
                        <a:rPr lang="en-US" sz="1500" dirty="0">
                          <a:effectLst/>
                          <a:latin typeface="Times New Roman"/>
                          <a:ea typeface="Times New Roman"/>
                        </a:rPr>
                        <a:t>, di </a:t>
                      </a:r>
                      <a:r>
                        <a:rPr lang="en-US" sz="1500" dirty="0" err="1">
                          <a:effectLst/>
                          <a:latin typeface="Times New Roman"/>
                          <a:ea typeface="Times New Roman"/>
                        </a:rPr>
                        <a:t>sebelah</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dirty="0" err="1">
                          <a:effectLst/>
                          <a:latin typeface="Times New Roman"/>
                          <a:ea typeface="Times New Roman"/>
                        </a:rPr>
                        <a:t>bagi</a:t>
                      </a:r>
                      <a:r>
                        <a:rPr lang="en-US" sz="1500" dirty="0">
                          <a:effectLst/>
                          <a:latin typeface="Times New Roman"/>
                          <a:ea typeface="Times New Roman"/>
                        </a:rPr>
                        <a:t> </a:t>
                      </a:r>
                      <a:r>
                        <a:rPr lang="en-US" sz="1500" dirty="0" err="1">
                          <a:effectLst/>
                          <a:latin typeface="Times New Roman"/>
                          <a:ea typeface="Times New Roman"/>
                        </a:rPr>
                        <a:t>setiap</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dinding</a:t>
                      </a:r>
                      <a:r>
                        <a:rPr lang="en-US" sz="1500" dirty="0">
                          <a:effectLst/>
                          <a:latin typeface="Times New Roman"/>
                          <a:ea typeface="Times New Roman"/>
                        </a:rPr>
                        <a:t> </a:t>
                      </a:r>
                      <a:r>
                        <a:rPr lang="en-US" sz="1500" dirty="0" err="1">
                          <a:effectLst/>
                          <a:latin typeface="Times New Roman"/>
                          <a:ea typeface="Times New Roman"/>
                        </a:rPr>
                        <a:t>sisi</a:t>
                      </a:r>
                      <a:r>
                        <a:rPr lang="en-US" sz="1500" dirty="0">
                          <a:effectLst/>
                          <a:latin typeface="Times New Roman"/>
                          <a:ea typeface="Times New Roman"/>
                        </a:rPr>
                        <a:t>.</a:t>
                      </a:r>
                    </a:p>
                    <a:p>
                      <a:pPr marL="164465" marR="45720" indent="-164465" algn="just">
                        <a:spcBef>
                          <a:spcPts val="0"/>
                        </a:spcBef>
                        <a:spcAft>
                          <a:spcPts val="0"/>
                        </a:spcAft>
                      </a:pPr>
                      <a:r>
                        <a:rPr lang="en-US" sz="1500" dirty="0">
                          <a:effectLst/>
                          <a:latin typeface="Times New Roman"/>
                          <a:ea typeface="Times New Roman"/>
                        </a:rPr>
                        <a:t> </a:t>
                      </a:r>
                      <a:endParaRPr lang="en-US" sz="1500" dirty="0" smtClean="0">
                        <a:effectLst/>
                        <a:latin typeface="Times New Roman"/>
                        <a:ea typeface="Times New Roman"/>
                      </a:endParaRPr>
                    </a:p>
                    <a:p>
                      <a:pPr marL="164465" marR="45720" indent="-118745" algn="just">
                        <a:spcBef>
                          <a:spcPts val="0"/>
                        </a:spcBef>
                        <a:spcAft>
                          <a:spcPts val="0"/>
                        </a:spcAft>
                      </a:pPr>
                      <a:endParaRPr lang="en-US" sz="1500" dirty="0" smtClean="0">
                        <a:effectLst/>
                        <a:latin typeface="Times New Roman"/>
                        <a:ea typeface="Times New Roman"/>
                      </a:endParaRPr>
                    </a:p>
                    <a:p>
                      <a:pPr marL="164465" marR="45720" indent="-118745" algn="just">
                        <a:spcBef>
                          <a:spcPts val="0"/>
                        </a:spcBef>
                        <a:spcAft>
                          <a:spcPts val="0"/>
                        </a:spcAft>
                      </a:pP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500" dirty="0">
                          <a:effectLst/>
                          <a:latin typeface="Times New Roman"/>
                          <a:ea typeface="Times New Roman"/>
                        </a:rPr>
                        <a:t> </a:t>
                      </a:r>
                      <a:r>
                        <a:rPr lang="en-US" sz="1500" dirty="0" smtClean="0">
                          <a:effectLst/>
                          <a:latin typeface="Times New Roman"/>
                          <a:ea typeface="Times New Roman"/>
                        </a:rPr>
                        <a:t>-</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0580496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37</a:t>
            </a:fld>
            <a:endParaRPr lang="en-MY"/>
          </a:p>
        </p:txBody>
      </p:sp>
      <p:sp>
        <p:nvSpPr>
          <p:cNvPr id="5" name="TextBox 4"/>
          <p:cNvSpPr txBox="1"/>
          <p:nvPr/>
        </p:nvSpPr>
        <p:spPr>
          <a:xfrm>
            <a:off x="195336" y="70111"/>
            <a:ext cx="7171002"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6</a:t>
            </a:r>
            <a:r>
              <a:rPr lang="en-US" sz="2600" b="1" dirty="0" smtClean="0"/>
              <a:t> </a:t>
            </a:r>
            <a:r>
              <a:rPr lang="en-US" sz="2600" b="1" dirty="0"/>
              <a:t>: </a:t>
            </a:r>
            <a:r>
              <a:rPr lang="en-US" sz="2600" b="1" dirty="0" err="1" smtClean="0"/>
              <a:t>Prosedur</a:t>
            </a:r>
            <a:r>
              <a:rPr lang="en-US" sz="2600" b="1" dirty="0" smtClean="0"/>
              <a:t> </a:t>
            </a:r>
            <a:r>
              <a:rPr lang="en-US" sz="2600" b="1" dirty="0" err="1" smtClean="0"/>
              <a:t>Kendalian</a:t>
            </a:r>
            <a:r>
              <a:rPr lang="en-US" sz="2600" b="1" dirty="0" smtClean="0"/>
              <a:t> </a:t>
            </a:r>
            <a:r>
              <a:rPr lang="en-US" sz="2600" b="1" dirty="0" err="1" smtClean="0"/>
              <a:t>Peralatan</a:t>
            </a:r>
            <a:r>
              <a:rPr lang="en-US" sz="2600" b="1" dirty="0" smtClean="0"/>
              <a:t> </a:t>
            </a:r>
            <a:r>
              <a:rPr lang="en-US" sz="2600" b="1" dirty="0" err="1" smtClean="0"/>
              <a:t>Sinaran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2366484511"/>
              </p:ext>
            </p:extLst>
          </p:nvPr>
        </p:nvGraphicFramePr>
        <p:xfrm>
          <a:off x="142472" y="836669"/>
          <a:ext cx="11744727" cy="5549617"/>
        </p:xfrm>
        <a:graphic>
          <a:graphicData uri="http://schemas.openxmlformats.org/drawingml/2006/table">
            <a:tbl>
              <a:tblPr firstRow="1" firstCol="1" lastRow="1" lastCol="1" bandRow="1" bandCol="1"/>
              <a:tblGrid>
                <a:gridCol w="571902"/>
                <a:gridCol w="1755492"/>
                <a:gridCol w="2983842"/>
                <a:gridCol w="3282223"/>
                <a:gridCol w="3151268"/>
              </a:tblGrid>
              <a:tr h="241464">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dirty="0">
                          <a:effectLst/>
                          <a:latin typeface="Times New Roman"/>
                          <a:ea typeface="Times New Roman"/>
                        </a:rPr>
                        <a:t>SEMASA KENDALIAN</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5308153">
                <a:tc>
                  <a:txBody>
                    <a:bodyPr/>
                    <a:lstStyle/>
                    <a:p>
                      <a:pPr marL="0" marR="0" algn="ctr">
                        <a:spcBef>
                          <a:spcPts val="0"/>
                        </a:spcBef>
                        <a:spcAft>
                          <a:spcPts val="0"/>
                        </a:spcAft>
                      </a:pPr>
                      <a:r>
                        <a:rPr lang="en-US" sz="1500" dirty="0">
                          <a:effectLst/>
                          <a:latin typeface="Times New Roman"/>
                          <a:ea typeface="Times New Roman"/>
                        </a:rPr>
                        <a:t> </a:t>
                      </a:r>
                    </a:p>
                    <a:p>
                      <a:pPr marL="0" marR="0" algn="ctr">
                        <a:spcBef>
                          <a:spcPts val="0"/>
                        </a:spcBef>
                        <a:spcAft>
                          <a:spcPts val="0"/>
                        </a:spcAft>
                      </a:pP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dirty="0">
                          <a:effectLst/>
                          <a:latin typeface="Times New Roman"/>
                          <a:ea typeface="Times New Roman"/>
                        </a:rPr>
                        <a:t> </a:t>
                      </a:r>
                      <a:endParaRPr lang="en-US" sz="1500" dirty="0">
                        <a:effectLst/>
                        <a:latin typeface="Times New Roman"/>
                        <a:ea typeface="Times New Roman"/>
                      </a:endParaRPr>
                    </a:p>
                    <a:p>
                      <a:pPr marL="0" marR="0" algn="ctr">
                        <a:spcBef>
                          <a:spcPts val="0"/>
                        </a:spcBef>
                        <a:spcAft>
                          <a:spcPts val="0"/>
                        </a:spcAft>
                      </a:pPr>
                      <a:r>
                        <a:rPr lang="en-US" sz="1500" b="1" dirty="0">
                          <a:effectLst/>
                          <a:latin typeface="Times New Roman"/>
                          <a:ea typeface="Times New Roman"/>
                        </a:rPr>
                        <a:t> </a:t>
                      </a:r>
                      <a:r>
                        <a:rPr lang="en-US" sz="1500" b="1" dirty="0" smtClean="0">
                          <a:effectLst/>
                          <a:latin typeface="Times New Roman"/>
                          <a:ea typeface="Times New Roman"/>
                        </a:rPr>
                        <a:t>-</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indent="0" algn="ctr" defTabSz="914400" rtl="0" eaLnBrk="1" fontAlgn="auto" latinLnBrk="0" hangingPunct="1">
                        <a:lnSpc>
                          <a:spcPct val="100000"/>
                        </a:lnSpc>
                        <a:spcBef>
                          <a:spcPts val="0"/>
                        </a:spcBef>
                        <a:spcAft>
                          <a:spcPts val="0"/>
                        </a:spcAft>
                        <a:buClrTx/>
                        <a:buSzTx/>
                        <a:buFontTx/>
                        <a:buNone/>
                        <a:tabLst/>
                        <a:defRPr/>
                      </a:pPr>
                      <a:r>
                        <a:rPr lang="en-US" sz="1500" dirty="0">
                          <a:effectLst/>
                          <a:latin typeface="Times New Roman"/>
                          <a:ea typeface="Times New Roman"/>
                        </a:rPr>
                        <a:t> </a:t>
                      </a:r>
                      <a:r>
                        <a:rPr lang="en-US" sz="1500" b="1" dirty="0" smtClean="0">
                          <a:effectLst/>
                          <a:latin typeface="Times New Roman"/>
                          <a:ea typeface="Times New Roman"/>
                        </a:rPr>
                        <a:t> </a:t>
                      </a:r>
                    </a:p>
                    <a:p>
                      <a:pPr marL="0" marR="45720" indent="0" algn="ctr" defTabSz="914400" rtl="0" eaLnBrk="1" fontAlgn="auto" latinLnBrk="0" hangingPunct="1">
                        <a:lnSpc>
                          <a:spcPct val="100000"/>
                        </a:lnSpc>
                        <a:spcBef>
                          <a:spcPts val="0"/>
                        </a:spcBef>
                        <a:spcAft>
                          <a:spcPts val="0"/>
                        </a:spcAft>
                        <a:buClrTx/>
                        <a:buSzTx/>
                        <a:buFontTx/>
                        <a:buNone/>
                        <a:tabLst/>
                        <a:defRPr/>
                      </a:pPr>
                      <a:r>
                        <a:rPr lang="en-US" sz="1500" b="1" dirty="0" smtClean="0">
                          <a:effectLst/>
                          <a:latin typeface="Times New Roman"/>
                          <a:ea typeface="Times New Roman"/>
                        </a:rPr>
                        <a:t>-</a:t>
                      </a:r>
                      <a:endParaRPr lang="en-US" sz="1500" dirty="0" smtClean="0">
                        <a:effectLst/>
                        <a:latin typeface="Times New Roman"/>
                        <a:ea typeface="Times New Roman"/>
                      </a:endParaRPr>
                    </a:p>
                    <a:p>
                      <a:pPr marL="0" marR="45720" algn="ctr">
                        <a:spcBef>
                          <a:spcPts val="0"/>
                        </a:spcBef>
                        <a:spcAft>
                          <a:spcPts val="0"/>
                        </a:spcAft>
                      </a:pP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164465" marR="45720" indent="-164465" algn="just">
                        <a:spcBef>
                          <a:spcPts val="0"/>
                        </a:spcBef>
                        <a:spcAft>
                          <a:spcPts val="0"/>
                        </a:spcAft>
                      </a:pPr>
                      <a:endParaRPr lang="en-US" sz="1500" dirty="0" smtClean="0">
                        <a:effectLst/>
                        <a:latin typeface="Times New Roman"/>
                        <a:ea typeface="Times New Roman"/>
                      </a:endParaRPr>
                    </a:p>
                    <a:p>
                      <a:pPr marL="160020" marR="45720" indent="-160020" algn="just">
                        <a:spcBef>
                          <a:spcPts val="0"/>
                        </a:spcBef>
                        <a:spcAft>
                          <a:spcPts val="600"/>
                        </a:spcAft>
                      </a:pPr>
                      <a:r>
                        <a:rPr lang="en-US" sz="1500" b="1" u="sng" dirty="0" err="1" smtClean="0">
                          <a:effectLst/>
                          <a:latin typeface="Times New Roman" panose="02020603050405020304" pitchFamily="18" charset="0"/>
                          <a:ea typeface="Times New Roman"/>
                          <a:cs typeface="Times New Roman" panose="02020603050405020304" pitchFamily="18" charset="0"/>
                        </a:rPr>
                        <a:t>Melalui</a:t>
                      </a:r>
                      <a:r>
                        <a:rPr lang="en-US" sz="1500" b="1" u="sng" dirty="0" smtClean="0">
                          <a:effectLst/>
                          <a:latin typeface="Times New Roman" panose="02020603050405020304" pitchFamily="18" charset="0"/>
                          <a:ea typeface="Times New Roman"/>
                          <a:cs typeface="Times New Roman" panose="02020603050405020304" pitchFamily="18" charset="0"/>
                        </a:rPr>
                        <a:t> vessel </a:t>
                      </a:r>
                      <a:r>
                        <a:rPr lang="en-US" sz="1500" b="1" u="sng" dirty="0" err="1" smtClean="0">
                          <a:effectLst/>
                          <a:latin typeface="Times New Roman" panose="02020603050405020304" pitchFamily="18" charset="0"/>
                          <a:ea typeface="Times New Roman"/>
                          <a:cs typeface="Times New Roman" panose="02020603050405020304" pitchFamily="18" charset="0"/>
                        </a:rPr>
                        <a:t>laut</a:t>
                      </a:r>
                      <a:r>
                        <a:rPr lang="en-US" sz="1500" b="1" u="sng" dirty="0" smtClean="0">
                          <a:effectLst/>
                          <a:latin typeface="Times New Roman" panose="02020603050405020304" pitchFamily="18" charset="0"/>
                          <a:ea typeface="Times New Roman"/>
                          <a:cs typeface="Times New Roman" panose="02020603050405020304" pitchFamily="18" charset="0"/>
                        </a:rPr>
                        <a:t> </a:t>
                      </a:r>
                      <a:r>
                        <a:rPr lang="en-US" sz="1500" b="1" u="sng" dirty="0" err="1" smtClean="0">
                          <a:effectLst/>
                          <a:latin typeface="Times New Roman" panose="02020603050405020304" pitchFamily="18" charset="0"/>
                          <a:ea typeface="Times New Roman"/>
                          <a:cs typeface="Times New Roman" panose="02020603050405020304" pitchFamily="18" charset="0"/>
                        </a:rPr>
                        <a:t>dan</a:t>
                      </a:r>
                      <a:r>
                        <a:rPr lang="en-US" sz="1500" b="1" u="sng" dirty="0" smtClean="0">
                          <a:effectLst/>
                          <a:latin typeface="Times New Roman" panose="02020603050405020304" pitchFamily="18" charset="0"/>
                          <a:ea typeface="Times New Roman"/>
                          <a:cs typeface="Times New Roman" panose="02020603050405020304" pitchFamily="18" charset="0"/>
                        </a:rPr>
                        <a:t> </a:t>
                      </a:r>
                      <a:r>
                        <a:rPr lang="en-US" sz="1500" b="1" u="sng" dirty="0" err="1" smtClean="0">
                          <a:effectLst/>
                          <a:latin typeface="Times New Roman" panose="02020603050405020304" pitchFamily="18" charset="0"/>
                          <a:ea typeface="Times New Roman"/>
                          <a:cs typeface="Times New Roman" panose="02020603050405020304" pitchFamily="18" charset="0"/>
                        </a:rPr>
                        <a:t>sungai</a:t>
                      </a:r>
                      <a:endParaRPr lang="en-US" sz="1500" dirty="0" smtClean="0">
                        <a:effectLst/>
                        <a:latin typeface="Times New Roman" panose="02020603050405020304" pitchFamily="18" charset="0"/>
                        <a:ea typeface="Times New Roman"/>
                        <a:cs typeface="Times New Roman" panose="02020603050405020304" pitchFamily="18" charset="0"/>
                      </a:endParaRPr>
                    </a:p>
                    <a:p>
                      <a:pPr marL="164465" marR="45720" indent="-118745" algn="just">
                        <a:spcBef>
                          <a:spcPts val="0"/>
                        </a:spcBef>
                        <a:spcAft>
                          <a:spcPts val="0"/>
                        </a:spcAft>
                      </a:pPr>
                      <a:r>
                        <a:rPr lang="en-US" sz="1500" dirty="0" smtClean="0">
                          <a:effectLst/>
                          <a:latin typeface="Times New Roman" panose="02020603050405020304" pitchFamily="18" charset="0"/>
                          <a:ea typeface="Times New Roman"/>
                          <a:cs typeface="Times New Roman" panose="02020603050405020304" pitchFamily="18" charset="0"/>
                        </a:rPr>
                        <a:t>1.Sebagai </a:t>
                      </a:r>
                      <a:r>
                        <a:rPr lang="en-US" sz="1500" dirty="0" err="1" smtClean="0">
                          <a:effectLst/>
                          <a:latin typeface="Times New Roman" panose="02020603050405020304" pitchFamily="18" charset="0"/>
                          <a:ea typeface="Times New Roman"/>
                          <a:cs typeface="Times New Roman" panose="02020603050405020304" pitchFamily="18" charset="0"/>
                        </a:rPr>
                        <a:t>tambahan</a:t>
                      </a:r>
                      <a:r>
                        <a:rPr lang="en-US" sz="1500" dirty="0" smtClean="0">
                          <a:effectLst/>
                          <a:latin typeface="Times New Roman" panose="02020603050405020304" pitchFamily="18" charset="0"/>
                          <a:ea typeface="Times New Roman"/>
                          <a:cs typeface="Times New Roman" panose="02020603050405020304" pitchFamily="18" charset="0"/>
                        </a:rPr>
                        <a:t> </a:t>
                      </a:r>
                      <a:r>
                        <a:rPr lang="en-US" sz="1500" dirty="0" err="1" smtClean="0">
                          <a:effectLst/>
                          <a:latin typeface="Times New Roman" panose="02020603050405020304" pitchFamily="18" charset="0"/>
                          <a:ea typeface="Times New Roman"/>
                          <a:cs typeface="Times New Roman" panose="02020603050405020304" pitchFamily="18" charset="0"/>
                        </a:rPr>
                        <a:t>kepada</a:t>
                      </a:r>
                      <a:r>
                        <a:rPr lang="en-US" sz="1500" dirty="0" smtClean="0">
                          <a:effectLst/>
                          <a:latin typeface="Times New Roman" panose="02020603050405020304" pitchFamily="18" charset="0"/>
                          <a:ea typeface="Times New Roman"/>
                          <a:cs typeface="Times New Roman" panose="02020603050405020304" pitchFamily="18" charset="0"/>
                        </a:rPr>
                        <a:t> </a:t>
                      </a:r>
                      <a:r>
                        <a:rPr lang="en-US" sz="1500" dirty="0" err="1" smtClean="0">
                          <a:effectLst/>
                          <a:latin typeface="Times New Roman" panose="02020603050405020304" pitchFamily="18" charset="0"/>
                          <a:ea typeface="Times New Roman"/>
                          <a:cs typeface="Times New Roman" panose="02020603050405020304" pitchFamily="18" charset="0"/>
                        </a:rPr>
                        <a:t>peraturan</a:t>
                      </a:r>
                      <a:r>
                        <a:rPr lang="en-US" sz="1500" dirty="0" smtClean="0">
                          <a:effectLst/>
                          <a:latin typeface="Times New Roman" panose="02020603050405020304" pitchFamily="18" charset="0"/>
                          <a:ea typeface="Times New Roman"/>
                          <a:cs typeface="Times New Roman" panose="02020603050405020304" pitchFamily="18" charset="0"/>
                        </a:rPr>
                        <a:t> </a:t>
                      </a:r>
                      <a:r>
                        <a:rPr lang="en-US" sz="1500" dirty="0" err="1" smtClean="0">
                          <a:effectLst/>
                          <a:latin typeface="Times New Roman" panose="02020603050405020304" pitchFamily="18" charset="0"/>
                          <a:ea typeface="Times New Roman"/>
                          <a:cs typeface="Times New Roman" panose="02020603050405020304" pitchFamily="18" charset="0"/>
                        </a:rPr>
                        <a:t>Peraturan-Peraturan</a:t>
                      </a:r>
                      <a:r>
                        <a:rPr lang="en-US" sz="1500" dirty="0" smtClean="0">
                          <a:effectLst/>
                          <a:latin typeface="Times New Roman" panose="02020603050405020304" pitchFamily="18" charset="0"/>
                          <a:ea typeface="Times New Roman"/>
                          <a:cs typeface="Times New Roman" panose="02020603050405020304" pitchFamily="18" charset="0"/>
                        </a:rPr>
                        <a:t> </a:t>
                      </a:r>
                      <a:r>
                        <a:rPr lang="en-US" sz="1500" dirty="0" err="1" smtClean="0">
                          <a:effectLst/>
                          <a:latin typeface="Times New Roman" panose="02020603050405020304" pitchFamily="18" charset="0"/>
                          <a:ea typeface="Times New Roman"/>
                          <a:cs typeface="Times New Roman" panose="02020603050405020304" pitchFamily="18" charset="0"/>
                        </a:rPr>
                        <a:t>Perlindungan</a:t>
                      </a:r>
                      <a:r>
                        <a:rPr lang="en-US" sz="1500" dirty="0" smtClean="0">
                          <a:effectLst/>
                          <a:latin typeface="Times New Roman" panose="02020603050405020304" pitchFamily="18" charset="0"/>
                          <a:ea typeface="Times New Roman"/>
                          <a:cs typeface="Times New Roman" panose="02020603050405020304" pitchFamily="18" charset="0"/>
                        </a:rPr>
                        <a:t> </a:t>
                      </a:r>
                      <a:r>
                        <a:rPr lang="en-US" sz="1500" dirty="0" err="1" smtClean="0">
                          <a:effectLst/>
                          <a:latin typeface="Times New Roman" panose="02020603050405020304" pitchFamily="18" charset="0"/>
                          <a:ea typeface="Times New Roman"/>
                          <a:cs typeface="Times New Roman" panose="02020603050405020304" pitchFamily="18" charset="0"/>
                        </a:rPr>
                        <a:t>Sinaran</a:t>
                      </a:r>
                      <a:r>
                        <a:rPr lang="en-US" sz="1500" dirty="0" smtClean="0">
                          <a:effectLst/>
                          <a:latin typeface="Times New Roman" panose="02020603050405020304" pitchFamily="18" charset="0"/>
                          <a:ea typeface="Times New Roman"/>
                          <a:cs typeface="Times New Roman" panose="02020603050405020304" pitchFamily="18" charset="0"/>
                        </a:rPr>
                        <a:t> (</a:t>
                      </a:r>
                      <a:r>
                        <a:rPr lang="en-US" sz="1500" dirty="0" err="1" smtClean="0">
                          <a:effectLst/>
                          <a:latin typeface="Times New Roman" panose="02020603050405020304" pitchFamily="18" charset="0"/>
                          <a:ea typeface="Times New Roman"/>
                          <a:cs typeface="Times New Roman" panose="02020603050405020304" pitchFamily="18" charset="0"/>
                        </a:rPr>
                        <a:t>Pengangkutan</a:t>
                      </a:r>
                      <a:r>
                        <a:rPr lang="en-US" sz="1500" dirty="0" smtClean="0">
                          <a:effectLst/>
                          <a:latin typeface="Times New Roman" panose="02020603050405020304" pitchFamily="18" charset="0"/>
                          <a:ea typeface="Times New Roman"/>
                          <a:cs typeface="Times New Roman" panose="02020603050405020304" pitchFamily="18" charset="0"/>
                        </a:rPr>
                        <a:t>) 1989, </a:t>
                      </a:r>
                      <a:r>
                        <a:rPr lang="en-US" sz="1500" dirty="0" err="1" smtClean="0">
                          <a:effectLst/>
                          <a:latin typeface="Times New Roman" panose="02020603050405020304" pitchFamily="18" charset="0"/>
                          <a:ea typeface="Times New Roman"/>
                          <a:cs typeface="Times New Roman" panose="02020603050405020304" pitchFamily="18" charset="0"/>
                        </a:rPr>
                        <a:t>kehendak</a:t>
                      </a:r>
                      <a:r>
                        <a:rPr lang="en-US" sz="1500" dirty="0" smtClean="0">
                          <a:effectLst/>
                          <a:latin typeface="Times New Roman" panose="02020603050405020304" pitchFamily="18" charset="0"/>
                          <a:ea typeface="Times New Roman"/>
                          <a:cs typeface="Times New Roman" panose="02020603050405020304" pitchFamily="18" charset="0"/>
                        </a:rPr>
                        <a:t> </a:t>
                      </a:r>
                      <a:r>
                        <a:rPr lang="en-US" sz="1500" dirty="0" err="1" smtClean="0">
                          <a:effectLst/>
                          <a:latin typeface="Times New Roman" panose="02020603050405020304" pitchFamily="18" charset="0"/>
                          <a:ea typeface="Times New Roman"/>
                          <a:cs typeface="Times New Roman" panose="02020603050405020304" pitchFamily="18" charset="0"/>
                        </a:rPr>
                        <a:t>edisi</a:t>
                      </a:r>
                      <a:r>
                        <a:rPr lang="en-US" sz="1500" dirty="0" smtClean="0">
                          <a:effectLst/>
                          <a:latin typeface="Times New Roman" panose="02020603050405020304" pitchFamily="18" charset="0"/>
                          <a:ea typeface="Times New Roman"/>
                          <a:cs typeface="Times New Roman" panose="02020603050405020304" pitchFamily="18" charset="0"/>
                        </a:rPr>
                        <a:t> </a:t>
                      </a:r>
                      <a:r>
                        <a:rPr lang="en-US" sz="1500" dirty="0" err="1" smtClean="0">
                          <a:effectLst/>
                          <a:latin typeface="Times New Roman" panose="02020603050405020304" pitchFamily="18" charset="0"/>
                          <a:ea typeface="Times New Roman"/>
                          <a:cs typeface="Times New Roman" panose="02020603050405020304" pitchFamily="18" charset="0"/>
                        </a:rPr>
                        <a:t>terbaru</a:t>
                      </a:r>
                      <a:r>
                        <a:rPr lang="en-US" sz="1500" dirty="0" smtClean="0">
                          <a:effectLst/>
                          <a:latin typeface="Times New Roman" panose="02020603050405020304" pitchFamily="18" charset="0"/>
                          <a:ea typeface="Times New Roman"/>
                          <a:cs typeface="Times New Roman" panose="02020603050405020304" pitchFamily="18" charset="0"/>
                        </a:rPr>
                        <a:t> IMDG juga </a:t>
                      </a:r>
                      <a:r>
                        <a:rPr lang="en-US" sz="1500" dirty="0" err="1" smtClean="0">
                          <a:effectLst/>
                          <a:latin typeface="Times New Roman" panose="02020603050405020304" pitchFamily="18" charset="0"/>
                          <a:ea typeface="Times New Roman"/>
                          <a:cs typeface="Times New Roman" panose="02020603050405020304" pitchFamily="18" charset="0"/>
                        </a:rPr>
                        <a:t>dipatuhi</a:t>
                      </a:r>
                      <a:r>
                        <a:rPr lang="en-US" sz="1500" dirty="0" smtClean="0">
                          <a:effectLst/>
                          <a:latin typeface="Times New Roman" panose="02020603050405020304" pitchFamily="18" charset="0"/>
                          <a:ea typeface="Times New Roman"/>
                          <a:cs typeface="Times New Roman" panose="02020603050405020304" pitchFamily="18" charset="0"/>
                        </a:rPr>
                        <a:t>.</a:t>
                      </a:r>
                    </a:p>
                    <a:p>
                      <a:pPr marL="164465" marR="45720" indent="-118745" algn="just">
                        <a:spcBef>
                          <a:spcPts val="0"/>
                        </a:spcBef>
                        <a:spcAft>
                          <a:spcPts val="0"/>
                        </a:spcAft>
                      </a:pPr>
                      <a:endParaRPr lang="en-US" sz="1500" dirty="0" smtClean="0">
                        <a:effectLst/>
                        <a:latin typeface="Times New Roman" panose="02020603050405020304" pitchFamily="18" charset="0"/>
                        <a:ea typeface="Times New Roman"/>
                        <a:cs typeface="Times New Roman" panose="02020603050405020304" pitchFamily="18" charset="0"/>
                      </a:endParaRPr>
                    </a:p>
                    <a:p>
                      <a:r>
                        <a:rPr lang="en-US" sz="1500" b="1" u="sng" kern="1200" dirty="0" err="1" smtClean="0">
                          <a:solidFill>
                            <a:schemeClr val="tx1"/>
                          </a:solidFill>
                          <a:effectLst/>
                          <a:latin typeface="Times New Roman" panose="02020603050405020304" pitchFamily="18" charset="0"/>
                          <a:ea typeface="+mn-ea"/>
                          <a:cs typeface="Times New Roman" panose="02020603050405020304" pitchFamily="18" charset="0"/>
                        </a:rPr>
                        <a:t>Melalui</a:t>
                      </a:r>
                      <a:r>
                        <a:rPr lang="en-US" sz="1500" b="1" u="sng"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b="1" u="sng" kern="1200" dirty="0" err="1" smtClean="0">
                          <a:solidFill>
                            <a:schemeClr val="tx1"/>
                          </a:solidFill>
                          <a:effectLst/>
                          <a:latin typeface="Times New Roman" panose="02020603050405020304" pitchFamily="18" charset="0"/>
                          <a:ea typeface="+mn-ea"/>
                          <a:cs typeface="Times New Roman" panose="02020603050405020304" pitchFamily="18" charset="0"/>
                        </a:rPr>
                        <a:t>udara</a:t>
                      </a:r>
                      <a:endParaRPr lang="en-US" sz="1500" kern="1200" dirty="0" smtClean="0">
                        <a:solidFill>
                          <a:schemeClr val="tx1"/>
                        </a:solidFill>
                        <a:effectLst/>
                        <a:latin typeface="Times New Roman" panose="02020603050405020304" pitchFamily="18" charset="0"/>
                        <a:ea typeface="+mn-ea"/>
                        <a:cs typeface="Times New Roman" panose="02020603050405020304" pitchFamily="18" charset="0"/>
                      </a:endParaRPr>
                    </a:p>
                    <a:p>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1.Sebagai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tambahan</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kepada</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peraturan</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Peraturan-Peraturan</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Perlindungan</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Sinaran</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Pengangkutan</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1989,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kehendak</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edisi</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terbaru</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ICAO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dan</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IATA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bertajuk</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Peraturan</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Barang-Barang</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Berbahaya</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juga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akan</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500" kern="1200" dirty="0" err="1" smtClean="0">
                          <a:solidFill>
                            <a:schemeClr val="tx1"/>
                          </a:solidFill>
                          <a:effectLst/>
                          <a:latin typeface="Times New Roman" panose="02020603050405020304" pitchFamily="18" charset="0"/>
                          <a:ea typeface="+mn-ea"/>
                          <a:cs typeface="Times New Roman" panose="02020603050405020304" pitchFamily="18" charset="0"/>
                        </a:rPr>
                        <a:t>dipatuhi</a:t>
                      </a:r>
                      <a:r>
                        <a:rPr lang="en-US" sz="1500" kern="1200" dirty="0" smtClean="0">
                          <a:solidFill>
                            <a:schemeClr val="tx1"/>
                          </a:solidFill>
                          <a:effectLst/>
                          <a:latin typeface="Times New Roman" panose="02020603050405020304" pitchFamily="18" charset="0"/>
                          <a:ea typeface="+mn-ea"/>
                          <a:cs typeface="Times New Roman" panose="02020603050405020304" pitchFamily="18" charset="0"/>
                        </a:rPr>
                        <a:t>.</a:t>
                      </a:r>
                    </a:p>
                    <a:p>
                      <a:pPr marL="164465" marR="45720" indent="-118745" algn="just">
                        <a:spcBef>
                          <a:spcPts val="0"/>
                        </a:spcBef>
                        <a:spcAft>
                          <a:spcPts val="0"/>
                        </a:spcAft>
                      </a:pPr>
                      <a:endParaRPr lang="en-US" sz="1500" dirty="0" smtClean="0">
                        <a:effectLst/>
                        <a:latin typeface="Times New Roman"/>
                        <a:ea typeface="Times New Roman"/>
                      </a:endParaRPr>
                    </a:p>
                    <a:p>
                      <a:pPr marL="164465" marR="45720" indent="-118745" algn="just">
                        <a:spcBef>
                          <a:spcPts val="0"/>
                        </a:spcBef>
                        <a:spcAft>
                          <a:spcPts val="0"/>
                        </a:spcAft>
                      </a:pPr>
                      <a:endParaRPr lang="en-US" sz="1500" dirty="0" smtClean="0">
                        <a:effectLst/>
                        <a:latin typeface="Times New Roman"/>
                        <a:ea typeface="Times New Roman"/>
                      </a:endParaRPr>
                    </a:p>
                    <a:p>
                      <a:pPr marL="164465" marR="45720" indent="-164465" algn="just">
                        <a:spcBef>
                          <a:spcPts val="0"/>
                        </a:spcBef>
                        <a:spcAft>
                          <a:spcPts val="0"/>
                        </a:spcAft>
                      </a:pPr>
                      <a:r>
                        <a:rPr lang="en-US" sz="1500" dirty="0">
                          <a:effectLst/>
                          <a:latin typeface="Times New Roman"/>
                          <a:ea typeface="Times New Roman"/>
                        </a:rPr>
                        <a:t> </a:t>
                      </a:r>
                      <a:endParaRPr lang="en-US" sz="1500" dirty="0" smtClean="0">
                        <a:effectLst/>
                        <a:latin typeface="Times New Roman"/>
                        <a:ea typeface="Times New Roman"/>
                      </a:endParaRPr>
                    </a:p>
                    <a:p>
                      <a:pPr marL="164465" marR="45720" indent="-118745" algn="just">
                        <a:spcBef>
                          <a:spcPts val="0"/>
                        </a:spcBef>
                        <a:spcAft>
                          <a:spcPts val="0"/>
                        </a:spcAft>
                      </a:pPr>
                      <a:endParaRPr lang="en-US" sz="1500" dirty="0" smtClean="0">
                        <a:effectLst/>
                        <a:latin typeface="Times New Roman"/>
                        <a:ea typeface="Times New Roman"/>
                      </a:endParaRPr>
                    </a:p>
                    <a:p>
                      <a:pPr marL="164465" marR="45720" indent="-118745" algn="just">
                        <a:spcBef>
                          <a:spcPts val="0"/>
                        </a:spcBef>
                        <a:spcAft>
                          <a:spcPts val="0"/>
                        </a:spcAft>
                      </a:pP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endParaRPr lang="en-US" sz="1500" dirty="0" smtClean="0">
                        <a:effectLst/>
                        <a:latin typeface="Times New Roman"/>
                        <a:ea typeface="Times New Roman"/>
                      </a:endParaRPr>
                    </a:p>
                    <a:p>
                      <a:pPr marL="0" marR="0" algn="ctr">
                        <a:spcBef>
                          <a:spcPts val="0"/>
                        </a:spcBef>
                        <a:spcAft>
                          <a:spcPts val="0"/>
                        </a:spcAft>
                      </a:pPr>
                      <a:r>
                        <a:rPr lang="en-US" sz="1500" dirty="0">
                          <a:effectLst/>
                          <a:latin typeface="Times New Roman"/>
                          <a:ea typeface="Times New Roman"/>
                        </a:rPr>
                        <a:t> </a:t>
                      </a:r>
                      <a:r>
                        <a:rPr lang="en-US" sz="1500" dirty="0" smtClean="0">
                          <a:effectLst/>
                          <a:latin typeface="Times New Roman"/>
                          <a:ea typeface="Times New Roman"/>
                        </a:rPr>
                        <a:t>-</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9483263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38</a:t>
            </a:fld>
            <a:endParaRPr lang="en-MY"/>
          </a:p>
        </p:txBody>
      </p:sp>
      <p:sp>
        <p:nvSpPr>
          <p:cNvPr id="5" name="TextBox 4"/>
          <p:cNvSpPr txBox="1"/>
          <p:nvPr/>
        </p:nvSpPr>
        <p:spPr>
          <a:xfrm>
            <a:off x="195336" y="70111"/>
            <a:ext cx="7171002"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6</a:t>
            </a:r>
            <a:r>
              <a:rPr lang="en-US" sz="2600" b="1" dirty="0" smtClean="0"/>
              <a:t> </a:t>
            </a:r>
            <a:r>
              <a:rPr lang="en-US" sz="2600" b="1" dirty="0"/>
              <a:t>: </a:t>
            </a:r>
            <a:r>
              <a:rPr lang="en-US" sz="2600" b="1" dirty="0" err="1" smtClean="0"/>
              <a:t>Prosedur</a:t>
            </a:r>
            <a:r>
              <a:rPr lang="en-US" sz="2600" b="1" dirty="0" smtClean="0"/>
              <a:t> </a:t>
            </a:r>
            <a:r>
              <a:rPr lang="en-US" sz="2600" b="1" dirty="0" err="1" smtClean="0"/>
              <a:t>Kendalian</a:t>
            </a:r>
            <a:r>
              <a:rPr lang="en-US" sz="2600" b="1" dirty="0" smtClean="0"/>
              <a:t> </a:t>
            </a:r>
            <a:r>
              <a:rPr lang="en-US" sz="2600" b="1" dirty="0" err="1" smtClean="0"/>
              <a:t>Peralatan</a:t>
            </a:r>
            <a:r>
              <a:rPr lang="en-US" sz="2600" b="1" dirty="0" smtClean="0"/>
              <a:t> </a:t>
            </a:r>
            <a:r>
              <a:rPr lang="en-US" sz="2600" b="1" dirty="0" err="1" smtClean="0"/>
              <a:t>Sinaran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3913917993"/>
              </p:ext>
            </p:extLst>
          </p:nvPr>
        </p:nvGraphicFramePr>
        <p:xfrm>
          <a:off x="142472" y="836669"/>
          <a:ext cx="11744727" cy="2966074"/>
        </p:xfrm>
        <a:graphic>
          <a:graphicData uri="http://schemas.openxmlformats.org/drawingml/2006/table">
            <a:tbl>
              <a:tblPr firstRow="1" firstCol="1" lastRow="1" lastCol="1" bandRow="1" bandCol="1"/>
              <a:tblGrid>
                <a:gridCol w="571902"/>
                <a:gridCol w="1755492"/>
                <a:gridCol w="2983842"/>
                <a:gridCol w="3282223"/>
                <a:gridCol w="3151268"/>
              </a:tblGrid>
              <a:tr h="241464">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dirty="0">
                          <a:effectLst/>
                          <a:latin typeface="Times New Roman"/>
                          <a:ea typeface="Times New Roman"/>
                        </a:rPr>
                        <a:t>SEMASA KENDALIAN</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2724610">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4.</a:t>
                      </a:r>
                    </a:p>
                    <a:p>
                      <a:pPr marL="0" marR="0" algn="ctr">
                        <a:spcBef>
                          <a:spcPts val="0"/>
                        </a:spcBef>
                        <a:spcAft>
                          <a:spcPts val="0"/>
                        </a:spcAft>
                      </a:pPr>
                      <a:r>
                        <a:rPr lang="en-US" sz="15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Pelupusan sisa radioaktif/ peralatan sinaran</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algn="just">
                        <a:spcBef>
                          <a:spcPts val="0"/>
                        </a:spcBef>
                        <a:spcAft>
                          <a:spcPts val="0"/>
                        </a:spcAft>
                      </a:pPr>
                      <a:r>
                        <a:rPr lang="en-US" sz="1500" b="1" u="none" strike="noStrike">
                          <a:effectLst/>
                          <a:latin typeface="Times New Roman"/>
                          <a:ea typeface="Times New Roman"/>
                        </a:rPr>
                        <a:t> </a:t>
                      </a:r>
                      <a:endParaRPr lang="en-US" sz="1500">
                        <a:effectLst/>
                        <a:latin typeface="Times New Roman"/>
                        <a:ea typeface="Times New Roman"/>
                      </a:endParaRPr>
                    </a:p>
                    <a:p>
                      <a:pPr marL="742950" marR="45720" lvl="1" indent="-285750" algn="just">
                        <a:spcBef>
                          <a:spcPts val="0"/>
                        </a:spcBef>
                        <a:spcAft>
                          <a:spcPts val="0"/>
                        </a:spcAft>
                        <a:buFont typeface="+mj-lt"/>
                        <a:buAutoNum type="arabicPeriod"/>
                        <a:tabLst>
                          <a:tab pos="160020" algn="l"/>
                        </a:tabLst>
                      </a:pPr>
                      <a:r>
                        <a:rPr lang="en-US" sz="1500">
                          <a:effectLst/>
                          <a:latin typeface="Times New Roman"/>
                          <a:ea typeface="Times New Roman"/>
                        </a:rPr>
                        <a:t>Kelulusan untuk pergerakan/ import/eksport hendaklah diperoleh daripada AELB sebelum bahan radioaktif dihantar kepada pembekal bagi tujuan pelupusan.</a:t>
                      </a:r>
                    </a:p>
                    <a:p>
                      <a:pPr marL="685800" marR="45720" algn="just">
                        <a:spcBef>
                          <a:spcPts val="0"/>
                        </a:spcBef>
                        <a:spcAft>
                          <a:spcPts val="0"/>
                        </a:spcAft>
                      </a:pPr>
                      <a:r>
                        <a:rPr lang="en-US" sz="15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4465" marR="45720" indent="-118745"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600"/>
                        </a:spcAft>
                        <a:buFont typeface="+mj-lt"/>
                        <a:buAutoNum type="arabicPeriod"/>
                        <a:tabLst>
                          <a:tab pos="160020" algn="l"/>
                        </a:tabLst>
                      </a:pPr>
                      <a:r>
                        <a:rPr lang="en-US" sz="1500" dirty="0" err="1">
                          <a:effectLst/>
                          <a:latin typeface="Times New Roman"/>
                          <a:ea typeface="Times New Roman"/>
                        </a:rPr>
                        <a:t>Bahan</a:t>
                      </a:r>
                      <a:r>
                        <a:rPr lang="en-US" sz="1500" dirty="0">
                          <a:effectLst/>
                          <a:latin typeface="Times New Roman"/>
                          <a:ea typeface="Times New Roman"/>
                        </a:rPr>
                        <a:t> </a:t>
                      </a:r>
                      <a:r>
                        <a:rPr lang="en-US" sz="1500" dirty="0" err="1">
                          <a:effectLst/>
                          <a:latin typeface="Times New Roman"/>
                          <a:ea typeface="Times New Roman"/>
                        </a:rPr>
                        <a:t>radioaktif</a:t>
                      </a:r>
                      <a:r>
                        <a:rPr lang="en-US" sz="1500" dirty="0">
                          <a:effectLst/>
                          <a:latin typeface="Times New Roman"/>
                          <a:ea typeface="Times New Roman"/>
                        </a:rPr>
                        <a:t> </a:t>
                      </a:r>
                      <a:r>
                        <a:rPr lang="en-US" sz="1500" dirty="0" err="1">
                          <a:effectLst/>
                          <a:latin typeface="Times New Roman"/>
                          <a:ea typeface="Times New Roman"/>
                        </a:rPr>
                        <a:t>hendaklah</a:t>
                      </a:r>
                      <a:r>
                        <a:rPr lang="en-US" sz="1500" dirty="0">
                          <a:effectLst/>
                          <a:latin typeface="Times New Roman"/>
                          <a:ea typeface="Times New Roman"/>
                        </a:rPr>
                        <a:t> </a:t>
                      </a:r>
                      <a:r>
                        <a:rPr lang="en-US" sz="1500" dirty="0" err="1">
                          <a:effectLst/>
                          <a:latin typeface="Times New Roman"/>
                          <a:ea typeface="Times New Roman"/>
                        </a:rPr>
                        <a:t>dibungkus</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dilabelkan</a:t>
                      </a:r>
                      <a:r>
                        <a:rPr lang="en-US" sz="1500" dirty="0">
                          <a:effectLst/>
                          <a:latin typeface="Times New Roman"/>
                          <a:ea typeface="Times New Roman"/>
                        </a:rPr>
                        <a:t> </a:t>
                      </a:r>
                      <a:r>
                        <a:rPr lang="en-US" sz="1500" dirty="0" err="1">
                          <a:effectLst/>
                          <a:latin typeface="Times New Roman"/>
                          <a:ea typeface="Times New Roman"/>
                        </a:rPr>
                        <a:t>sepertimana</a:t>
                      </a:r>
                      <a:r>
                        <a:rPr lang="en-US" sz="1500" dirty="0">
                          <a:effectLst/>
                          <a:latin typeface="Times New Roman"/>
                          <a:ea typeface="Times New Roman"/>
                        </a:rPr>
                        <a:t> yang </a:t>
                      </a:r>
                      <a:r>
                        <a:rPr lang="en-US" sz="1500" dirty="0" err="1">
                          <a:effectLst/>
                          <a:latin typeface="Times New Roman"/>
                          <a:ea typeface="Times New Roman"/>
                        </a:rPr>
                        <a:t>telah</a:t>
                      </a:r>
                      <a:r>
                        <a:rPr lang="en-US" sz="1500" dirty="0">
                          <a:effectLst/>
                          <a:latin typeface="Times New Roman"/>
                          <a:ea typeface="Times New Roman"/>
                        </a:rPr>
                        <a:t> </a:t>
                      </a:r>
                      <a:r>
                        <a:rPr lang="en-US" sz="1500" dirty="0" err="1">
                          <a:effectLst/>
                          <a:latin typeface="Times New Roman"/>
                          <a:ea typeface="Times New Roman"/>
                        </a:rPr>
                        <a:t>diluluskan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a:t>
                      </a:r>
                    </a:p>
                    <a:p>
                      <a:pPr marL="342900" marR="45720" lvl="0" indent="-342900" algn="just">
                        <a:spcBef>
                          <a:spcPts val="0"/>
                        </a:spcBef>
                        <a:spcAft>
                          <a:spcPts val="0"/>
                        </a:spcAft>
                        <a:buFont typeface="+mj-lt"/>
                        <a:buAutoNum type="arabicPeriod"/>
                        <a:tabLst>
                          <a:tab pos="160020" algn="l"/>
                        </a:tabLst>
                      </a:pPr>
                      <a:r>
                        <a:rPr lang="en-US" sz="1500" dirty="0" err="1">
                          <a:effectLst/>
                          <a:latin typeface="Times New Roman"/>
                          <a:ea typeface="Times New Roman"/>
                        </a:rPr>
                        <a:t>Pemonitoran</a:t>
                      </a:r>
                      <a:r>
                        <a:rPr lang="en-US" sz="1500" dirty="0">
                          <a:effectLst/>
                          <a:latin typeface="Times New Roman"/>
                          <a:ea typeface="Times New Roman"/>
                        </a:rPr>
                        <a:t> paras </a:t>
                      </a:r>
                      <a:r>
                        <a:rPr lang="en-US" sz="1500" dirty="0" err="1">
                          <a:effectLst/>
                          <a:latin typeface="Times New Roman"/>
                          <a:ea typeface="Times New Roman"/>
                        </a:rPr>
                        <a:t>sinaran</a:t>
                      </a:r>
                      <a:r>
                        <a:rPr lang="en-US" sz="1500" dirty="0">
                          <a:effectLst/>
                          <a:latin typeface="Times New Roman"/>
                          <a:ea typeface="Times New Roman"/>
                        </a:rPr>
                        <a:t> </a:t>
                      </a:r>
                      <a:r>
                        <a:rPr lang="en-US" sz="1500" dirty="0" err="1">
                          <a:effectLst/>
                          <a:latin typeface="Times New Roman"/>
                          <a:ea typeface="Times New Roman"/>
                        </a:rPr>
                        <a:t>luar</a:t>
                      </a:r>
                      <a:r>
                        <a:rPr lang="en-US" sz="1500" dirty="0">
                          <a:effectLst/>
                          <a:latin typeface="Times New Roman"/>
                          <a:ea typeface="Times New Roman"/>
                        </a:rPr>
                        <a:t> (</a:t>
                      </a:r>
                      <a:r>
                        <a:rPr lang="en-US" sz="1500" i="1" dirty="0">
                          <a:effectLst/>
                          <a:latin typeface="Times New Roman"/>
                          <a:ea typeface="Times New Roman"/>
                        </a:rPr>
                        <a:t>external area monitoring</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a:t>
                      </a:r>
                      <a:r>
                        <a:rPr lang="en-US" sz="1500" dirty="0" err="1">
                          <a:effectLst/>
                          <a:latin typeface="Times New Roman"/>
                          <a:ea typeface="Times New Roman"/>
                        </a:rPr>
                        <a:t>bagi</a:t>
                      </a:r>
                      <a:r>
                        <a:rPr lang="en-US" sz="1500" dirty="0">
                          <a:effectLst/>
                          <a:latin typeface="Times New Roman"/>
                          <a:ea typeface="Times New Roman"/>
                        </a:rPr>
                        <a:t> </a:t>
                      </a:r>
                      <a:r>
                        <a:rPr lang="en-US" sz="1500" dirty="0" err="1">
                          <a:effectLst/>
                          <a:latin typeface="Times New Roman"/>
                          <a:ea typeface="Times New Roman"/>
                        </a:rPr>
                        <a:t>memastikan</a:t>
                      </a:r>
                      <a:r>
                        <a:rPr lang="en-US" sz="1500" dirty="0">
                          <a:effectLst/>
                          <a:latin typeface="Times New Roman"/>
                          <a:ea typeface="Times New Roman"/>
                        </a:rPr>
                        <a:t> </a:t>
                      </a:r>
                      <a:r>
                        <a:rPr lang="en-US" sz="1500" dirty="0" err="1">
                          <a:effectLst/>
                          <a:latin typeface="Times New Roman"/>
                          <a:ea typeface="Times New Roman"/>
                        </a:rPr>
                        <a:t>tiada</a:t>
                      </a:r>
                      <a:r>
                        <a:rPr lang="en-US" sz="1500" dirty="0">
                          <a:effectLst/>
                          <a:latin typeface="Times New Roman"/>
                          <a:ea typeface="Times New Roman"/>
                        </a:rPr>
                        <a:t> </a:t>
                      </a:r>
                      <a:r>
                        <a:rPr lang="en-US" sz="1500" dirty="0" err="1">
                          <a:effectLst/>
                          <a:latin typeface="Times New Roman"/>
                          <a:ea typeface="Times New Roman"/>
                        </a:rPr>
                        <a:t>kebocoran</a:t>
                      </a:r>
                      <a:r>
                        <a:rPr lang="en-US" sz="1500" dirty="0">
                          <a:effectLst/>
                          <a:latin typeface="Times New Roman"/>
                          <a:ea typeface="Times New Roman"/>
                        </a:rPr>
                        <a:t> </a:t>
                      </a:r>
                      <a:r>
                        <a:rPr lang="en-US" sz="1500" dirty="0" err="1">
                          <a:effectLst/>
                          <a:latin typeface="Times New Roman"/>
                          <a:ea typeface="Times New Roman"/>
                        </a:rPr>
                        <a:t>berlaku</a:t>
                      </a:r>
                      <a:r>
                        <a:rPr lang="en-US" sz="1500" dirty="0">
                          <a:effectLst/>
                          <a:latin typeface="Times New Roman"/>
                          <a:ea typeface="Times New Roman"/>
                        </a:rPr>
                        <a:t>.</a:t>
                      </a:r>
                    </a:p>
                    <a:p>
                      <a:pPr marL="164465" marR="45720" indent="-118745"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600"/>
                        </a:spcAft>
                        <a:buFont typeface="+mj-lt"/>
                        <a:buAutoNum type="arabicPeriod"/>
                        <a:tabLst>
                          <a:tab pos="160020" algn="l"/>
                        </a:tabLst>
                      </a:pPr>
                      <a:r>
                        <a:rPr lang="en-US" sz="1500" dirty="0" err="1">
                          <a:effectLst/>
                          <a:latin typeface="Times New Roman"/>
                          <a:ea typeface="Times New Roman"/>
                        </a:rPr>
                        <a:t>Rekod</a:t>
                      </a:r>
                      <a:r>
                        <a:rPr lang="en-US" sz="1500" dirty="0">
                          <a:effectLst/>
                          <a:latin typeface="Times New Roman"/>
                          <a:ea typeface="Times New Roman"/>
                        </a:rPr>
                        <a:t> </a:t>
                      </a:r>
                      <a:r>
                        <a:rPr lang="en-US" sz="1500" dirty="0" err="1">
                          <a:effectLst/>
                          <a:latin typeface="Times New Roman"/>
                          <a:ea typeface="Times New Roman"/>
                        </a:rPr>
                        <a:t>pelupusan</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disimpan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err="1">
                          <a:effectLst/>
                          <a:latin typeface="Times New Roman"/>
                          <a:ea typeface="Times New Roman"/>
                        </a:rPr>
                        <a:t>pemegang</a:t>
                      </a:r>
                      <a:r>
                        <a:rPr lang="en-US" sz="1500" dirty="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a:t>
                      </a:r>
                      <a:r>
                        <a:rPr lang="en-US" sz="1500" dirty="0" err="1">
                          <a:effectLst/>
                          <a:latin typeface="Times New Roman"/>
                          <a:ea typeface="Times New Roman"/>
                        </a:rPr>
                        <a:t>dua</a:t>
                      </a:r>
                      <a:r>
                        <a:rPr lang="en-US" sz="1500" dirty="0">
                          <a:effectLst/>
                          <a:latin typeface="Times New Roman"/>
                          <a:ea typeface="Times New Roman"/>
                        </a:rPr>
                        <a:t> (2) </a:t>
                      </a:r>
                      <a:r>
                        <a:rPr lang="en-US" sz="1500" dirty="0" err="1">
                          <a:effectLst/>
                          <a:latin typeface="Times New Roman"/>
                          <a:ea typeface="Times New Roman"/>
                        </a:rPr>
                        <a:t>tahun</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aktiviti</a:t>
                      </a:r>
                      <a:r>
                        <a:rPr lang="en-US" sz="1500" dirty="0">
                          <a:effectLst/>
                          <a:latin typeface="Times New Roman"/>
                          <a:ea typeface="Times New Roman"/>
                        </a:rPr>
                        <a:t> </a:t>
                      </a:r>
                      <a:r>
                        <a:rPr lang="en-US" sz="1500" dirty="0" err="1">
                          <a:effectLst/>
                          <a:latin typeface="Times New Roman"/>
                          <a:ea typeface="Times New Roman"/>
                        </a:rPr>
                        <a:t>dijalankan</a:t>
                      </a:r>
                      <a:r>
                        <a:rPr lang="en-US" sz="1500" dirty="0">
                          <a:effectLst/>
                          <a:latin typeface="Times New Roman"/>
                          <a:ea typeface="Times New Roman"/>
                        </a:rPr>
                        <a:t>.</a:t>
                      </a:r>
                    </a:p>
                    <a:p>
                      <a:pPr marL="0" marR="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047994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39</a:t>
            </a:fld>
            <a:endParaRPr lang="en-MY"/>
          </a:p>
        </p:txBody>
      </p:sp>
      <p:sp>
        <p:nvSpPr>
          <p:cNvPr id="5" name="TextBox 4"/>
          <p:cNvSpPr txBox="1"/>
          <p:nvPr/>
        </p:nvSpPr>
        <p:spPr>
          <a:xfrm>
            <a:off x="195336" y="70111"/>
            <a:ext cx="6880730"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a:t>
            </a:r>
            <a:r>
              <a:rPr lang="en-US" sz="2600" b="1" dirty="0" smtClean="0"/>
              <a:t>7 </a:t>
            </a:r>
            <a:r>
              <a:rPr lang="en-US" sz="2600" b="1" dirty="0"/>
              <a:t>: </a:t>
            </a:r>
            <a:r>
              <a:rPr lang="en-US" sz="2600" b="1" dirty="0" err="1" smtClean="0"/>
              <a:t>Prosedur</a:t>
            </a:r>
            <a:r>
              <a:rPr lang="en-US" sz="2600" b="1" dirty="0" smtClean="0"/>
              <a:t> </a:t>
            </a:r>
            <a:r>
              <a:rPr lang="en-US" sz="2600" b="1" dirty="0" err="1" smtClean="0"/>
              <a:t>Keadaan</a:t>
            </a:r>
            <a:r>
              <a:rPr lang="en-US" sz="2600" b="1" dirty="0" smtClean="0"/>
              <a:t> Di </a:t>
            </a:r>
            <a:r>
              <a:rPr lang="en-US" sz="2600" b="1" dirty="0" err="1" smtClean="0"/>
              <a:t>Luar</a:t>
            </a:r>
            <a:r>
              <a:rPr lang="en-US" sz="2600" b="1" dirty="0" smtClean="0"/>
              <a:t> </a:t>
            </a:r>
            <a:r>
              <a:rPr lang="en-US" sz="2600" b="1" dirty="0" err="1" smtClean="0"/>
              <a:t>Jangkaan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2039529533"/>
              </p:ext>
            </p:extLst>
          </p:nvPr>
        </p:nvGraphicFramePr>
        <p:xfrm>
          <a:off x="142472" y="836669"/>
          <a:ext cx="11744727" cy="5392584"/>
        </p:xfrm>
        <a:graphic>
          <a:graphicData uri="http://schemas.openxmlformats.org/drawingml/2006/table">
            <a:tbl>
              <a:tblPr firstRow="1" firstCol="1" lastRow="1" lastCol="1" bandRow="1" bandCol="1"/>
              <a:tblGrid>
                <a:gridCol w="571902"/>
                <a:gridCol w="1755492"/>
                <a:gridCol w="2983842"/>
                <a:gridCol w="3282223"/>
                <a:gridCol w="3151268"/>
              </a:tblGrid>
              <a:tr h="241464">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dirty="0">
                          <a:effectLst/>
                          <a:latin typeface="Times New Roman"/>
                          <a:ea typeface="Times New Roman"/>
                        </a:rPr>
                        <a:t>SEMASA KENDALIAN</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2724610">
                <a:tc>
                  <a:txBody>
                    <a:bodyPr/>
                    <a:lstStyle/>
                    <a:p>
                      <a:pPr marL="0" marR="0" algn="ctr">
                        <a:spcBef>
                          <a:spcPts val="0"/>
                        </a:spcBef>
                        <a:spcAft>
                          <a:spcPts val="0"/>
                        </a:spcAft>
                      </a:pPr>
                      <a:r>
                        <a:rPr lang="en-US" sz="1400">
                          <a:effectLst/>
                          <a:latin typeface="Times New Roman"/>
                          <a:ea typeface="Times New Roman"/>
                        </a:rPr>
                        <a:t> </a:t>
                      </a:r>
                    </a:p>
                    <a:p>
                      <a:pPr marL="0" marR="0" algn="ctr">
                        <a:spcBef>
                          <a:spcPts val="0"/>
                        </a:spcBef>
                        <a:spcAft>
                          <a:spcPts val="0"/>
                        </a:spcAft>
                      </a:pPr>
                      <a:r>
                        <a:rPr lang="en-US" sz="1400">
                          <a:effectLst/>
                          <a:latin typeface="Times New Roman"/>
                          <a:ea typeface="Times New Roman"/>
                        </a:rPr>
                        <a:t>1.</a:t>
                      </a:r>
                    </a:p>
                    <a:p>
                      <a:pPr marL="0" marR="0" algn="ctr">
                        <a:spcBef>
                          <a:spcPts val="0"/>
                        </a:spcBef>
                        <a:spcAft>
                          <a:spcPts val="0"/>
                        </a:spcAft>
                      </a:pPr>
                      <a:r>
                        <a:rPr lang="en-US" sz="14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400" b="1">
                          <a:effectLst/>
                          <a:latin typeface="Times New Roman"/>
                          <a:ea typeface="Times New Roman"/>
                        </a:rPr>
                        <a:t> </a:t>
                      </a:r>
                      <a:endParaRPr lang="en-US" sz="1400">
                        <a:effectLst/>
                        <a:latin typeface="Times New Roman"/>
                        <a:ea typeface="Times New Roman"/>
                      </a:endParaRPr>
                    </a:p>
                    <a:p>
                      <a:pPr marL="0" marR="0">
                        <a:spcBef>
                          <a:spcPts val="0"/>
                        </a:spcBef>
                        <a:spcAft>
                          <a:spcPts val="0"/>
                        </a:spcAft>
                      </a:pPr>
                      <a:r>
                        <a:rPr lang="en-US" sz="1400" b="1">
                          <a:effectLst/>
                          <a:latin typeface="Times New Roman"/>
                          <a:ea typeface="Times New Roman"/>
                        </a:rPr>
                        <a:t>Kejadian/ kemalangan sinaran</a:t>
                      </a:r>
                      <a:endParaRPr lang="en-US" sz="1400">
                        <a:effectLst/>
                        <a:latin typeface="Times New Roman"/>
                        <a:ea typeface="Times New Roman"/>
                      </a:endParaRPr>
                    </a:p>
                    <a:p>
                      <a:pPr marL="0" marR="0">
                        <a:spcBef>
                          <a:spcPts val="0"/>
                        </a:spcBef>
                        <a:spcAft>
                          <a:spcPts val="0"/>
                        </a:spcAft>
                      </a:pPr>
                      <a:r>
                        <a:rPr lang="en-US" sz="1400" b="1">
                          <a:effectLst/>
                          <a:latin typeface="Times New Roman"/>
                          <a:ea typeface="Times New Roman"/>
                        </a:rPr>
                        <a:t> </a:t>
                      </a:r>
                      <a:endParaRPr lang="en-US" sz="14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algn="ctr">
                        <a:spcBef>
                          <a:spcPts val="0"/>
                        </a:spcBef>
                        <a:spcAft>
                          <a:spcPts val="600"/>
                        </a:spcAft>
                      </a:pPr>
                      <a:r>
                        <a:rPr lang="en-US" sz="1400" b="1" u="none" strike="noStrike">
                          <a:effectLst/>
                          <a:latin typeface="Times New Roman"/>
                          <a:ea typeface="Times New Roman"/>
                        </a:rPr>
                        <a:t> </a:t>
                      </a:r>
                      <a:endParaRPr lang="en-US" sz="1400">
                        <a:effectLst/>
                        <a:latin typeface="Times New Roman"/>
                        <a:ea typeface="Times New Roman"/>
                      </a:endParaRPr>
                    </a:p>
                    <a:p>
                      <a:pPr marL="0" marR="45720" algn="ctr">
                        <a:spcBef>
                          <a:spcPts val="0"/>
                        </a:spcBef>
                        <a:spcAft>
                          <a:spcPts val="600"/>
                        </a:spcAft>
                      </a:pPr>
                      <a:r>
                        <a:rPr lang="en-US" sz="140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4465" marR="45720" indent="-118745" algn="just">
                        <a:spcBef>
                          <a:spcPts val="0"/>
                        </a:spcBef>
                        <a:spcAft>
                          <a:spcPts val="0"/>
                        </a:spcAft>
                      </a:pPr>
                      <a:r>
                        <a:rPr lang="en-US" sz="1400">
                          <a:effectLst/>
                          <a:latin typeface="Times New Roman"/>
                          <a:ea typeface="Times New Roman"/>
                        </a:rPr>
                        <a:t> </a:t>
                      </a:r>
                    </a:p>
                    <a:p>
                      <a:pPr marL="342900" marR="45720" lvl="0" indent="-342900" algn="just">
                        <a:spcBef>
                          <a:spcPts val="0"/>
                        </a:spcBef>
                        <a:spcAft>
                          <a:spcPts val="600"/>
                        </a:spcAft>
                        <a:buFont typeface="+mj-lt"/>
                        <a:buAutoNum type="arabicPeriod"/>
                        <a:tabLst>
                          <a:tab pos="120015" algn="l"/>
                        </a:tabLst>
                      </a:pPr>
                      <a:r>
                        <a:rPr lang="en-US" sz="1400">
                          <a:effectLst/>
                          <a:latin typeface="Times New Roman"/>
                          <a:ea typeface="Times New Roman"/>
                        </a:rPr>
                        <a:t>PPS akan laporkan kejadian tersebut kepada AELB dalam tempoh 24 jam.</a:t>
                      </a:r>
                    </a:p>
                    <a:p>
                      <a:pPr marL="342900" marR="45720" lvl="0" indent="-342900" algn="just">
                        <a:spcBef>
                          <a:spcPts val="0"/>
                        </a:spcBef>
                        <a:spcAft>
                          <a:spcPts val="600"/>
                        </a:spcAft>
                        <a:buFont typeface="+mj-lt"/>
                        <a:buAutoNum type="arabicPeriod"/>
                        <a:tabLst>
                          <a:tab pos="120015" algn="l"/>
                        </a:tabLst>
                      </a:pPr>
                      <a:r>
                        <a:rPr lang="en-US" sz="1400">
                          <a:effectLst/>
                          <a:latin typeface="Times New Roman"/>
                          <a:ea typeface="Times New Roman"/>
                        </a:rPr>
                        <a:t>Peralatan pengesan sinaran akan digunakan untuk mengukur paras sinaran di sekeliling kawasan terlibat. Paras sinaran di luar sempadan akan dipastikan kurang daripada 2.5 µSv/j (0.25 mRem/j).</a:t>
                      </a:r>
                    </a:p>
                    <a:p>
                      <a:pPr marL="342900" marR="45720" lvl="0" indent="-342900" algn="just">
                        <a:spcBef>
                          <a:spcPts val="0"/>
                        </a:spcBef>
                        <a:spcAft>
                          <a:spcPts val="600"/>
                        </a:spcAft>
                        <a:buFont typeface="+mj-lt"/>
                        <a:buAutoNum type="arabicPeriod"/>
                        <a:tabLst>
                          <a:tab pos="120015" algn="l"/>
                        </a:tabLst>
                      </a:pPr>
                      <a:r>
                        <a:rPr lang="en-US" sz="1400">
                          <a:effectLst/>
                          <a:latin typeface="Times New Roman"/>
                          <a:ea typeface="Times New Roman"/>
                        </a:rPr>
                        <a:t>Lambang amaran bahaya sinaran akan diletakkan berhampiran kawasan kejadian dan diawasi supaya tidak seorang pun memasuki kawasan terkawal.</a:t>
                      </a:r>
                    </a:p>
                    <a:p>
                      <a:pPr marL="342900" marR="45720" lvl="0" indent="-342900" algn="just">
                        <a:spcBef>
                          <a:spcPts val="0"/>
                        </a:spcBef>
                        <a:spcAft>
                          <a:spcPts val="600"/>
                        </a:spcAft>
                        <a:buFont typeface="+mj-lt"/>
                        <a:buAutoNum type="arabicPeriod"/>
                        <a:tabLst>
                          <a:tab pos="120015" algn="l"/>
                        </a:tabLst>
                      </a:pPr>
                      <a:r>
                        <a:rPr lang="en-US" sz="1400">
                          <a:effectLst/>
                          <a:latin typeface="Times New Roman"/>
                          <a:ea typeface="Times New Roman"/>
                        </a:rPr>
                        <a:t>Sekiranya bahan radioaktif tersebut tidak boleh diambil, tunggu tindakan seterusnya daripada AELB.</a:t>
                      </a:r>
                    </a:p>
                    <a:p>
                      <a:pPr marL="342900" marR="45720" lvl="0" indent="-342900" algn="just">
                        <a:spcBef>
                          <a:spcPts val="0"/>
                        </a:spcBef>
                        <a:spcAft>
                          <a:spcPts val="600"/>
                        </a:spcAft>
                        <a:buFont typeface="+mj-lt"/>
                        <a:buAutoNum type="arabicPeriod"/>
                        <a:tabLst>
                          <a:tab pos="120015" algn="l"/>
                        </a:tabLst>
                      </a:pPr>
                      <a:r>
                        <a:rPr lang="en-US" sz="1400">
                          <a:effectLst/>
                          <a:latin typeface="Times New Roman"/>
                          <a:ea typeface="Times New Roman"/>
                        </a:rPr>
                        <a:t>Sekiranya melibatkan radas penyinaran tutupkan suis bekalan elektrik.</a:t>
                      </a:r>
                    </a:p>
                    <a:p>
                      <a:pPr marL="164465" marR="45720" indent="-118745" algn="just">
                        <a:spcBef>
                          <a:spcPts val="0"/>
                        </a:spcBef>
                        <a:spcAft>
                          <a:spcPts val="0"/>
                        </a:spcAft>
                      </a:pPr>
                      <a:r>
                        <a:rPr lang="en-US" sz="14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400" dirty="0">
                          <a:effectLst/>
                          <a:latin typeface="Times New Roman"/>
                          <a:ea typeface="Times New Roman"/>
                        </a:rPr>
                        <a:t> </a:t>
                      </a:r>
                    </a:p>
                    <a:p>
                      <a:pPr marL="342900" marR="45720" lvl="0" indent="-342900" algn="just">
                        <a:spcBef>
                          <a:spcPts val="0"/>
                        </a:spcBef>
                        <a:spcAft>
                          <a:spcPts val="600"/>
                        </a:spcAft>
                        <a:buFont typeface="+mj-lt"/>
                        <a:buAutoNum type="arabicPeriod"/>
                        <a:tabLst>
                          <a:tab pos="160020" algn="l"/>
                        </a:tabLst>
                      </a:pPr>
                      <a:r>
                        <a:rPr lang="en-US" sz="1400" dirty="0" err="1">
                          <a:effectLst/>
                          <a:latin typeface="Times New Roman"/>
                          <a:ea typeface="Times New Roman"/>
                        </a:rPr>
                        <a:t>Pekerja</a:t>
                      </a:r>
                      <a:r>
                        <a:rPr lang="en-US" sz="1400" dirty="0">
                          <a:effectLst/>
                          <a:latin typeface="Times New Roman"/>
                          <a:ea typeface="Times New Roman"/>
                        </a:rPr>
                        <a:t> yang </a:t>
                      </a:r>
                      <a:r>
                        <a:rPr lang="en-US" sz="1400" dirty="0" err="1">
                          <a:effectLst/>
                          <a:latin typeface="Times New Roman"/>
                          <a:ea typeface="Times New Roman"/>
                        </a:rPr>
                        <a:t>terlibat</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diberikan</a:t>
                      </a:r>
                      <a:r>
                        <a:rPr lang="en-US" sz="1400" dirty="0">
                          <a:effectLst/>
                          <a:latin typeface="Times New Roman"/>
                          <a:ea typeface="Times New Roman"/>
                        </a:rPr>
                        <a:t> </a:t>
                      </a:r>
                      <a:r>
                        <a:rPr lang="en-US" sz="1400" dirty="0" err="1">
                          <a:effectLst/>
                          <a:latin typeface="Times New Roman"/>
                          <a:ea typeface="Times New Roman"/>
                        </a:rPr>
                        <a:t>pemeriksaan</a:t>
                      </a:r>
                      <a:r>
                        <a:rPr lang="en-US" sz="1400" dirty="0">
                          <a:effectLst/>
                          <a:latin typeface="Times New Roman"/>
                          <a:ea typeface="Times New Roman"/>
                        </a:rPr>
                        <a:t> </a:t>
                      </a:r>
                      <a:r>
                        <a:rPr lang="en-US" sz="1400" dirty="0" err="1">
                          <a:effectLst/>
                          <a:latin typeface="Times New Roman"/>
                          <a:ea typeface="Times New Roman"/>
                        </a:rPr>
                        <a:t>perubatan</a:t>
                      </a:r>
                      <a:r>
                        <a:rPr lang="en-US" sz="1400" dirty="0">
                          <a:effectLst/>
                          <a:latin typeface="Times New Roman"/>
                          <a:ea typeface="Times New Roman"/>
                        </a:rPr>
                        <a:t>.</a:t>
                      </a:r>
                    </a:p>
                    <a:p>
                      <a:pPr marL="342900" marR="45720" lvl="0" indent="-342900" algn="just">
                        <a:spcBef>
                          <a:spcPts val="0"/>
                        </a:spcBef>
                        <a:spcAft>
                          <a:spcPts val="600"/>
                        </a:spcAft>
                        <a:buFont typeface="+mj-lt"/>
                        <a:buAutoNum type="arabicPeriod"/>
                        <a:tabLst>
                          <a:tab pos="160020" algn="l"/>
                        </a:tabLst>
                      </a:pPr>
                      <a:r>
                        <a:rPr lang="en-US" sz="1400" dirty="0" err="1">
                          <a:effectLst/>
                          <a:latin typeface="Times New Roman"/>
                          <a:ea typeface="Times New Roman"/>
                        </a:rPr>
                        <a:t>Analisis</a:t>
                      </a:r>
                      <a:r>
                        <a:rPr lang="en-US" sz="1400" dirty="0">
                          <a:effectLst/>
                          <a:latin typeface="Times New Roman"/>
                          <a:ea typeface="Times New Roman"/>
                        </a:rPr>
                        <a:t> </a:t>
                      </a:r>
                      <a:r>
                        <a:rPr lang="en-US" sz="1400" dirty="0" err="1">
                          <a:effectLst/>
                          <a:latin typeface="Times New Roman"/>
                          <a:ea typeface="Times New Roman"/>
                        </a:rPr>
                        <a:t>aberasi</a:t>
                      </a:r>
                      <a:r>
                        <a:rPr lang="en-US" sz="1400" dirty="0">
                          <a:effectLst/>
                          <a:latin typeface="Times New Roman"/>
                          <a:ea typeface="Times New Roman"/>
                        </a:rPr>
                        <a:t> </a:t>
                      </a:r>
                      <a:r>
                        <a:rPr lang="en-US" sz="1400" dirty="0" err="1">
                          <a:effectLst/>
                          <a:latin typeface="Times New Roman"/>
                          <a:ea typeface="Times New Roman"/>
                        </a:rPr>
                        <a:t>kromosom</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dilakukan</a:t>
                      </a:r>
                      <a:r>
                        <a:rPr lang="en-US" sz="1400" dirty="0">
                          <a:effectLst/>
                          <a:latin typeface="Times New Roman"/>
                          <a:ea typeface="Times New Roman"/>
                        </a:rPr>
                        <a:t> </a:t>
                      </a:r>
                      <a:r>
                        <a:rPr lang="en-US" sz="1400" dirty="0" err="1">
                          <a:effectLst/>
                          <a:latin typeface="Times New Roman"/>
                          <a:ea typeface="Times New Roman"/>
                        </a:rPr>
                        <a:t>ke</a:t>
                      </a:r>
                      <a:r>
                        <a:rPr lang="en-US" sz="1400" dirty="0">
                          <a:effectLst/>
                          <a:latin typeface="Times New Roman"/>
                          <a:ea typeface="Times New Roman"/>
                        </a:rPr>
                        <a:t> </a:t>
                      </a:r>
                      <a:r>
                        <a:rPr lang="en-US" sz="1400" dirty="0" err="1">
                          <a:effectLst/>
                          <a:latin typeface="Times New Roman"/>
                          <a:ea typeface="Times New Roman"/>
                        </a:rPr>
                        <a:t>atas</a:t>
                      </a:r>
                      <a:r>
                        <a:rPr lang="en-US" sz="1400" dirty="0">
                          <a:effectLst/>
                          <a:latin typeface="Times New Roman"/>
                          <a:ea typeface="Times New Roman"/>
                        </a:rPr>
                        <a:t> </a:t>
                      </a:r>
                      <a:r>
                        <a:rPr lang="en-US" sz="1400" dirty="0" err="1">
                          <a:effectLst/>
                          <a:latin typeface="Times New Roman"/>
                          <a:ea typeface="Times New Roman"/>
                        </a:rPr>
                        <a:t>pekerja</a:t>
                      </a:r>
                      <a:r>
                        <a:rPr lang="en-US" sz="1400" dirty="0">
                          <a:effectLst/>
                          <a:latin typeface="Times New Roman"/>
                          <a:ea typeface="Times New Roman"/>
                        </a:rPr>
                        <a:t> yang </a:t>
                      </a:r>
                      <a:r>
                        <a:rPr lang="en-US" sz="1400" dirty="0" err="1">
                          <a:effectLst/>
                          <a:latin typeface="Times New Roman"/>
                          <a:ea typeface="Times New Roman"/>
                        </a:rPr>
                        <a:t>disyaki</a:t>
                      </a:r>
                      <a:r>
                        <a:rPr lang="en-US" sz="1400" dirty="0">
                          <a:effectLst/>
                          <a:latin typeface="Times New Roman"/>
                          <a:ea typeface="Times New Roman"/>
                        </a:rPr>
                        <a:t> </a:t>
                      </a:r>
                      <a:r>
                        <a:rPr lang="en-US" sz="1400" dirty="0" err="1">
                          <a:effectLst/>
                          <a:latin typeface="Times New Roman"/>
                          <a:ea typeface="Times New Roman"/>
                        </a:rPr>
                        <a:t>menerima</a:t>
                      </a:r>
                      <a:r>
                        <a:rPr lang="en-US" sz="1400" dirty="0">
                          <a:effectLst/>
                          <a:latin typeface="Times New Roman"/>
                          <a:ea typeface="Times New Roman"/>
                        </a:rPr>
                        <a:t> dos </a:t>
                      </a:r>
                      <a:r>
                        <a:rPr lang="en-US" sz="1400" dirty="0" err="1">
                          <a:effectLst/>
                          <a:latin typeface="Times New Roman"/>
                          <a:ea typeface="Times New Roman"/>
                        </a:rPr>
                        <a:t>dedahan</a:t>
                      </a:r>
                      <a:r>
                        <a:rPr lang="en-US" sz="1400" dirty="0">
                          <a:effectLst/>
                          <a:latin typeface="Times New Roman"/>
                          <a:ea typeface="Times New Roman"/>
                        </a:rPr>
                        <a:t> </a:t>
                      </a:r>
                      <a:r>
                        <a:rPr lang="en-US" sz="1400" dirty="0" err="1">
                          <a:effectLst/>
                          <a:latin typeface="Times New Roman"/>
                          <a:ea typeface="Times New Roman"/>
                        </a:rPr>
                        <a:t>melebihi</a:t>
                      </a:r>
                      <a:r>
                        <a:rPr lang="en-US" sz="1400" dirty="0">
                          <a:effectLst/>
                          <a:latin typeface="Times New Roman"/>
                          <a:ea typeface="Times New Roman"/>
                        </a:rPr>
                        <a:t> 100 </a:t>
                      </a:r>
                      <a:r>
                        <a:rPr lang="en-US" sz="1400" dirty="0" err="1">
                          <a:effectLst/>
                          <a:latin typeface="Times New Roman"/>
                          <a:ea typeface="Times New Roman"/>
                        </a:rPr>
                        <a:t>mSv</a:t>
                      </a:r>
                      <a:r>
                        <a:rPr lang="en-US" sz="1400" dirty="0">
                          <a:effectLst/>
                          <a:latin typeface="Times New Roman"/>
                          <a:ea typeface="Times New Roman"/>
                        </a:rPr>
                        <a:t>/</a:t>
                      </a:r>
                      <a:r>
                        <a:rPr lang="en-US" sz="1400" dirty="0" err="1">
                          <a:effectLst/>
                          <a:latin typeface="Times New Roman"/>
                          <a:ea typeface="Times New Roman"/>
                        </a:rPr>
                        <a:t>tahun</a:t>
                      </a:r>
                      <a:r>
                        <a:rPr lang="en-US" sz="1400" dirty="0">
                          <a:effectLst/>
                          <a:latin typeface="Times New Roman"/>
                          <a:ea typeface="Times New Roman"/>
                        </a:rPr>
                        <a:t>.</a:t>
                      </a:r>
                    </a:p>
                    <a:p>
                      <a:pPr marL="342900" marR="45720" lvl="0" indent="-342900" algn="just">
                        <a:spcBef>
                          <a:spcPts val="0"/>
                        </a:spcBef>
                        <a:spcAft>
                          <a:spcPts val="600"/>
                        </a:spcAft>
                        <a:buFont typeface="+mj-lt"/>
                        <a:buAutoNum type="arabicPeriod"/>
                        <a:tabLst>
                          <a:tab pos="160020" algn="l"/>
                        </a:tabLst>
                      </a:pPr>
                      <a:r>
                        <a:rPr lang="en-US" sz="1400" dirty="0" err="1">
                          <a:effectLst/>
                          <a:latin typeface="Times New Roman"/>
                          <a:ea typeface="Times New Roman"/>
                        </a:rPr>
                        <a:t>Penyiasatan</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dilakukan</a:t>
                      </a:r>
                      <a:r>
                        <a:rPr lang="en-US" sz="1400" dirty="0">
                          <a:effectLst/>
                          <a:latin typeface="Times New Roman"/>
                          <a:ea typeface="Times New Roman"/>
                        </a:rPr>
                        <a:t> </a:t>
                      </a:r>
                      <a:r>
                        <a:rPr lang="en-US" sz="1400" dirty="0" err="1">
                          <a:effectLst/>
                          <a:latin typeface="Times New Roman"/>
                          <a:ea typeface="Times New Roman"/>
                        </a:rPr>
                        <a:t>oleh</a:t>
                      </a:r>
                      <a:r>
                        <a:rPr lang="en-US" sz="1400" dirty="0">
                          <a:effectLst/>
                          <a:latin typeface="Times New Roman"/>
                          <a:ea typeface="Times New Roman"/>
                        </a:rPr>
                        <a:t> </a:t>
                      </a:r>
                      <a:r>
                        <a:rPr lang="en-US" sz="1400" dirty="0" err="1">
                          <a:effectLst/>
                          <a:latin typeface="Times New Roman"/>
                          <a:ea typeface="Times New Roman"/>
                        </a:rPr>
                        <a:t>pemegang</a:t>
                      </a:r>
                      <a:r>
                        <a:rPr lang="en-US" sz="1400" dirty="0">
                          <a:effectLst/>
                          <a:latin typeface="Times New Roman"/>
                          <a:ea typeface="Times New Roman"/>
                        </a:rPr>
                        <a:t> </a:t>
                      </a:r>
                      <a:r>
                        <a:rPr lang="en-US" sz="1400" dirty="0" err="1">
                          <a:effectLst/>
                          <a:latin typeface="Times New Roman"/>
                          <a:ea typeface="Times New Roman"/>
                        </a:rPr>
                        <a:t>lesen</a:t>
                      </a:r>
                      <a:r>
                        <a:rPr lang="en-US" sz="1400" dirty="0">
                          <a:effectLst/>
                          <a:latin typeface="Times New Roman"/>
                          <a:ea typeface="Times New Roman"/>
                        </a:rPr>
                        <a:t> </a:t>
                      </a:r>
                      <a:r>
                        <a:rPr lang="en-US" sz="1400" dirty="0" err="1">
                          <a:effectLst/>
                          <a:latin typeface="Times New Roman"/>
                          <a:ea typeface="Times New Roman"/>
                        </a:rPr>
                        <a:t>tentang</a:t>
                      </a:r>
                      <a:r>
                        <a:rPr lang="en-US" sz="1400" dirty="0">
                          <a:effectLst/>
                          <a:latin typeface="Times New Roman"/>
                          <a:ea typeface="Times New Roman"/>
                        </a:rPr>
                        <a:t> </a:t>
                      </a:r>
                      <a:r>
                        <a:rPr lang="en-US" sz="1400" dirty="0" err="1">
                          <a:effectLst/>
                          <a:latin typeface="Times New Roman"/>
                          <a:ea typeface="Times New Roman"/>
                        </a:rPr>
                        <a:t>bagaimana</a:t>
                      </a:r>
                      <a:r>
                        <a:rPr lang="en-US" sz="1400" dirty="0">
                          <a:effectLst/>
                          <a:latin typeface="Times New Roman"/>
                          <a:ea typeface="Times New Roman"/>
                        </a:rPr>
                        <a:t> </a:t>
                      </a:r>
                      <a:r>
                        <a:rPr lang="en-US" sz="1400" dirty="0" err="1">
                          <a:effectLst/>
                          <a:latin typeface="Times New Roman"/>
                          <a:ea typeface="Times New Roman"/>
                        </a:rPr>
                        <a:t>kejadian</a:t>
                      </a:r>
                      <a:r>
                        <a:rPr lang="en-US" sz="1400" dirty="0">
                          <a:effectLst/>
                          <a:latin typeface="Times New Roman"/>
                          <a:ea typeface="Times New Roman"/>
                        </a:rPr>
                        <a:t> </a:t>
                      </a:r>
                      <a:r>
                        <a:rPr lang="en-US" sz="1400" dirty="0" err="1">
                          <a:effectLst/>
                          <a:latin typeface="Times New Roman"/>
                          <a:ea typeface="Times New Roman"/>
                        </a:rPr>
                        <a:t>ini</a:t>
                      </a:r>
                      <a:r>
                        <a:rPr lang="en-US" sz="1400" dirty="0">
                          <a:effectLst/>
                          <a:latin typeface="Times New Roman"/>
                          <a:ea typeface="Times New Roman"/>
                        </a:rPr>
                        <a:t> </a:t>
                      </a:r>
                      <a:r>
                        <a:rPr lang="en-US" sz="1400" dirty="0" err="1">
                          <a:effectLst/>
                          <a:latin typeface="Times New Roman"/>
                          <a:ea typeface="Times New Roman"/>
                        </a:rPr>
                        <a:t>boleh</a:t>
                      </a:r>
                      <a:r>
                        <a:rPr lang="en-US" sz="1400" dirty="0">
                          <a:effectLst/>
                          <a:latin typeface="Times New Roman"/>
                          <a:ea typeface="Times New Roman"/>
                        </a:rPr>
                        <a:t> </a:t>
                      </a:r>
                      <a:r>
                        <a:rPr lang="en-US" sz="1400" dirty="0" err="1">
                          <a:effectLst/>
                          <a:latin typeface="Times New Roman"/>
                          <a:ea typeface="Times New Roman"/>
                        </a:rPr>
                        <a:t>berlaku</a:t>
                      </a:r>
                      <a:r>
                        <a:rPr lang="en-US" sz="1400" dirty="0">
                          <a:effectLst/>
                          <a:latin typeface="Times New Roman"/>
                          <a:ea typeface="Times New Roman"/>
                        </a:rPr>
                        <a:t>.</a:t>
                      </a:r>
                    </a:p>
                    <a:p>
                      <a:pPr marL="342900" marR="45720" lvl="0" indent="-342900" algn="just">
                        <a:spcBef>
                          <a:spcPts val="0"/>
                        </a:spcBef>
                        <a:spcAft>
                          <a:spcPts val="600"/>
                        </a:spcAft>
                        <a:buFont typeface="+mj-lt"/>
                        <a:buAutoNum type="arabicPeriod"/>
                        <a:tabLst>
                          <a:tab pos="160020" algn="l"/>
                        </a:tabLst>
                      </a:pPr>
                      <a:r>
                        <a:rPr lang="en-US" sz="1400" dirty="0" err="1">
                          <a:effectLst/>
                          <a:latin typeface="Times New Roman"/>
                          <a:ea typeface="Times New Roman"/>
                        </a:rPr>
                        <a:t>Laporan</a:t>
                      </a:r>
                      <a:r>
                        <a:rPr lang="en-US" sz="1400" dirty="0">
                          <a:effectLst/>
                          <a:latin typeface="Times New Roman"/>
                          <a:ea typeface="Times New Roman"/>
                        </a:rPr>
                        <a:t> </a:t>
                      </a:r>
                      <a:r>
                        <a:rPr lang="en-US" sz="1400" dirty="0" err="1">
                          <a:effectLst/>
                          <a:latin typeface="Times New Roman"/>
                          <a:ea typeface="Times New Roman"/>
                        </a:rPr>
                        <a:t>bertulis</a:t>
                      </a:r>
                      <a:r>
                        <a:rPr lang="en-US" sz="1400" dirty="0">
                          <a:effectLst/>
                          <a:latin typeface="Times New Roman"/>
                          <a:ea typeface="Times New Roman"/>
                        </a:rPr>
                        <a:t>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dikemukakan</a:t>
                      </a:r>
                      <a:r>
                        <a:rPr lang="en-US" sz="1400" dirty="0">
                          <a:effectLst/>
                          <a:latin typeface="Times New Roman"/>
                          <a:ea typeface="Times New Roman"/>
                        </a:rPr>
                        <a:t> </a:t>
                      </a:r>
                      <a:r>
                        <a:rPr lang="en-US" sz="1400" dirty="0" err="1">
                          <a:effectLst/>
                          <a:latin typeface="Times New Roman"/>
                          <a:ea typeface="Times New Roman"/>
                        </a:rPr>
                        <a:t>kepada</a:t>
                      </a:r>
                      <a:r>
                        <a:rPr lang="en-US" sz="1400" dirty="0">
                          <a:effectLst/>
                          <a:latin typeface="Times New Roman"/>
                          <a:ea typeface="Times New Roman"/>
                        </a:rPr>
                        <a:t> AELB </a:t>
                      </a:r>
                      <a:r>
                        <a:rPr lang="en-US" sz="1400" dirty="0" err="1">
                          <a:effectLst/>
                          <a:latin typeface="Times New Roman"/>
                          <a:ea typeface="Times New Roman"/>
                        </a:rPr>
                        <a:t>dalam</a:t>
                      </a:r>
                      <a:r>
                        <a:rPr lang="en-US" sz="1400" dirty="0">
                          <a:effectLst/>
                          <a:latin typeface="Times New Roman"/>
                          <a:ea typeface="Times New Roman"/>
                        </a:rPr>
                        <a:t> </a:t>
                      </a:r>
                      <a:r>
                        <a:rPr lang="en-US" sz="1400" dirty="0" err="1">
                          <a:effectLst/>
                          <a:latin typeface="Times New Roman"/>
                          <a:ea typeface="Times New Roman"/>
                        </a:rPr>
                        <a:t>tempoh</a:t>
                      </a:r>
                      <a:r>
                        <a:rPr lang="en-US" sz="1400" dirty="0">
                          <a:effectLst/>
                          <a:latin typeface="Times New Roman"/>
                          <a:ea typeface="Times New Roman"/>
                        </a:rPr>
                        <a:t> 30 </a:t>
                      </a:r>
                      <a:r>
                        <a:rPr lang="en-US" sz="1400" dirty="0" err="1">
                          <a:effectLst/>
                          <a:latin typeface="Times New Roman"/>
                          <a:ea typeface="Times New Roman"/>
                        </a:rPr>
                        <a:t>hari</a:t>
                      </a:r>
                      <a:r>
                        <a:rPr lang="en-US" sz="1400" dirty="0">
                          <a:effectLst/>
                          <a:latin typeface="Times New Roman"/>
                          <a:ea typeface="Times New Roman"/>
                        </a:rPr>
                        <a:t>. </a:t>
                      </a:r>
                      <a:r>
                        <a:rPr lang="en-US" sz="1400" dirty="0" err="1">
                          <a:effectLst/>
                          <a:latin typeface="Times New Roman"/>
                          <a:ea typeface="Times New Roman"/>
                        </a:rPr>
                        <a:t>Maklumat</a:t>
                      </a:r>
                      <a:r>
                        <a:rPr lang="en-US" sz="1400" dirty="0">
                          <a:effectLst/>
                          <a:latin typeface="Times New Roman"/>
                          <a:ea typeface="Times New Roman"/>
                        </a:rPr>
                        <a:t> yang </a:t>
                      </a:r>
                      <a:r>
                        <a:rPr lang="en-US" sz="1400" dirty="0" err="1">
                          <a:effectLst/>
                          <a:latin typeface="Times New Roman"/>
                          <a:ea typeface="Times New Roman"/>
                        </a:rPr>
                        <a:t>akan</a:t>
                      </a:r>
                      <a:r>
                        <a:rPr lang="en-US" sz="1400" dirty="0">
                          <a:effectLst/>
                          <a:latin typeface="Times New Roman"/>
                          <a:ea typeface="Times New Roman"/>
                        </a:rPr>
                        <a:t> </a:t>
                      </a:r>
                      <a:r>
                        <a:rPr lang="en-US" sz="1400" dirty="0" err="1">
                          <a:effectLst/>
                          <a:latin typeface="Times New Roman"/>
                          <a:ea typeface="Times New Roman"/>
                        </a:rPr>
                        <a:t>dikemukakan</a:t>
                      </a:r>
                      <a:r>
                        <a:rPr lang="en-US" sz="1400" dirty="0">
                          <a:effectLst/>
                          <a:latin typeface="Times New Roman"/>
                          <a:ea typeface="Times New Roman"/>
                        </a:rPr>
                        <a:t> </a:t>
                      </a:r>
                      <a:r>
                        <a:rPr lang="en-US" sz="1400" dirty="0" err="1">
                          <a:effectLst/>
                          <a:latin typeface="Times New Roman"/>
                          <a:ea typeface="Times New Roman"/>
                        </a:rPr>
                        <a:t>adalah</a:t>
                      </a:r>
                      <a:r>
                        <a:rPr lang="en-US" sz="1400" dirty="0">
                          <a:effectLst/>
                          <a:latin typeface="Times New Roman"/>
                          <a:ea typeface="Times New Roman"/>
                        </a:rPr>
                        <a:t>:</a:t>
                      </a:r>
                    </a:p>
                    <a:p>
                      <a:pPr marL="342900" marR="0" lvl="0" indent="-342900" algn="just">
                        <a:spcBef>
                          <a:spcPts val="0"/>
                        </a:spcBef>
                        <a:spcAft>
                          <a:spcPts val="600"/>
                        </a:spcAft>
                        <a:buFont typeface="+mj-lt"/>
                        <a:buAutoNum type="alphaLcPeriod"/>
                        <a:tabLst>
                          <a:tab pos="457200" algn="l"/>
                        </a:tabLst>
                      </a:pPr>
                      <a:r>
                        <a:rPr lang="en-US" sz="1400" dirty="0" err="1">
                          <a:effectLst/>
                          <a:latin typeface="Times New Roman"/>
                          <a:ea typeface="Times New Roman"/>
                        </a:rPr>
                        <a:t>Butir-butir</a:t>
                      </a:r>
                      <a:r>
                        <a:rPr lang="en-US" sz="1400" dirty="0">
                          <a:effectLst/>
                          <a:latin typeface="Times New Roman"/>
                          <a:ea typeface="Times New Roman"/>
                        </a:rPr>
                        <a:t> </a:t>
                      </a:r>
                      <a:r>
                        <a:rPr lang="en-US" sz="1400" dirty="0" err="1">
                          <a:effectLst/>
                          <a:latin typeface="Times New Roman"/>
                          <a:ea typeface="Times New Roman"/>
                        </a:rPr>
                        <a:t>pemegang</a:t>
                      </a:r>
                      <a:r>
                        <a:rPr lang="en-US" sz="1400" dirty="0">
                          <a:effectLst/>
                          <a:latin typeface="Times New Roman"/>
                          <a:ea typeface="Times New Roman"/>
                        </a:rPr>
                        <a:t> </a:t>
                      </a:r>
                      <a:r>
                        <a:rPr lang="en-US" sz="1400" dirty="0" err="1">
                          <a:effectLst/>
                          <a:latin typeface="Times New Roman"/>
                          <a:ea typeface="Times New Roman"/>
                        </a:rPr>
                        <a:t>lesen</a:t>
                      </a:r>
                      <a:r>
                        <a:rPr lang="en-US" sz="1400" dirty="0">
                          <a:effectLst/>
                          <a:latin typeface="Times New Roman"/>
                          <a:ea typeface="Times New Roman"/>
                        </a:rPr>
                        <a:t>, masa, </a:t>
                      </a:r>
                      <a:r>
                        <a:rPr lang="en-US" sz="1400" dirty="0" err="1">
                          <a:effectLst/>
                          <a:latin typeface="Times New Roman"/>
                          <a:ea typeface="Times New Roman"/>
                        </a:rPr>
                        <a:t>tarikh</a:t>
                      </a:r>
                      <a:r>
                        <a:rPr lang="en-US" sz="1400" dirty="0">
                          <a:effectLst/>
                          <a:latin typeface="Times New Roman"/>
                          <a:ea typeface="Times New Roman"/>
                        </a:rPr>
                        <a:t> </a:t>
                      </a:r>
                      <a:r>
                        <a:rPr lang="en-US" sz="1400" dirty="0" err="1">
                          <a:effectLst/>
                          <a:latin typeface="Times New Roman"/>
                          <a:ea typeface="Times New Roman"/>
                        </a:rPr>
                        <a:t>dan</a:t>
                      </a:r>
                      <a:r>
                        <a:rPr lang="en-US" sz="1400" dirty="0">
                          <a:effectLst/>
                          <a:latin typeface="Times New Roman"/>
                          <a:ea typeface="Times New Roman"/>
                        </a:rPr>
                        <a:t> </a:t>
                      </a:r>
                      <a:r>
                        <a:rPr lang="en-US" sz="1400" dirty="0" err="1">
                          <a:effectLst/>
                          <a:latin typeface="Times New Roman"/>
                          <a:ea typeface="Times New Roman"/>
                        </a:rPr>
                        <a:t>tempat</a:t>
                      </a:r>
                      <a:r>
                        <a:rPr lang="en-US" sz="1400" dirty="0">
                          <a:effectLst/>
                          <a:latin typeface="Times New Roman"/>
                          <a:ea typeface="Times New Roman"/>
                        </a:rPr>
                        <a:t> </a:t>
                      </a:r>
                      <a:r>
                        <a:rPr lang="en-US" sz="1400" dirty="0" err="1">
                          <a:effectLst/>
                          <a:latin typeface="Times New Roman"/>
                          <a:ea typeface="Times New Roman"/>
                        </a:rPr>
                        <a:t>berlaku</a:t>
                      </a:r>
                      <a:r>
                        <a:rPr lang="en-US" sz="1400" dirty="0">
                          <a:effectLst/>
                          <a:latin typeface="Times New Roman"/>
                          <a:ea typeface="Times New Roman"/>
                        </a:rPr>
                        <a:t> </a:t>
                      </a:r>
                      <a:r>
                        <a:rPr lang="en-US" sz="1400" dirty="0" err="1">
                          <a:effectLst/>
                          <a:latin typeface="Times New Roman"/>
                          <a:ea typeface="Times New Roman"/>
                        </a:rPr>
                        <a:t>kejadian</a:t>
                      </a:r>
                      <a:r>
                        <a:rPr lang="en-US" sz="1400" dirty="0">
                          <a:effectLst/>
                          <a:latin typeface="Times New Roman"/>
                          <a:ea typeface="Times New Roman"/>
                        </a:rPr>
                        <a:t>.</a:t>
                      </a:r>
                    </a:p>
                    <a:p>
                      <a:pPr marL="342900" marR="0" lvl="0" indent="-342900" algn="just">
                        <a:spcBef>
                          <a:spcPts val="0"/>
                        </a:spcBef>
                        <a:spcAft>
                          <a:spcPts val="600"/>
                        </a:spcAft>
                        <a:buFont typeface="+mj-lt"/>
                        <a:buAutoNum type="alphaLcPeriod"/>
                        <a:tabLst>
                          <a:tab pos="457200" algn="l"/>
                        </a:tabLst>
                      </a:pPr>
                      <a:r>
                        <a:rPr lang="en-US" sz="1400" dirty="0" err="1">
                          <a:effectLst/>
                          <a:latin typeface="Times New Roman"/>
                          <a:ea typeface="Times New Roman"/>
                        </a:rPr>
                        <a:t>Bagaimana</a:t>
                      </a:r>
                      <a:r>
                        <a:rPr lang="en-US" sz="1400" dirty="0">
                          <a:effectLst/>
                          <a:latin typeface="Times New Roman"/>
                          <a:ea typeface="Times New Roman"/>
                        </a:rPr>
                        <a:t> </a:t>
                      </a:r>
                      <a:r>
                        <a:rPr lang="en-US" sz="1400" dirty="0" err="1">
                          <a:effectLst/>
                          <a:latin typeface="Times New Roman"/>
                          <a:ea typeface="Times New Roman"/>
                        </a:rPr>
                        <a:t>kejadian</a:t>
                      </a:r>
                      <a:r>
                        <a:rPr lang="en-US" sz="1400" dirty="0">
                          <a:effectLst/>
                          <a:latin typeface="Times New Roman"/>
                          <a:ea typeface="Times New Roman"/>
                        </a:rPr>
                        <a:t> </a:t>
                      </a:r>
                      <a:r>
                        <a:rPr lang="en-US" sz="1400" dirty="0" err="1">
                          <a:effectLst/>
                          <a:latin typeface="Times New Roman"/>
                          <a:ea typeface="Times New Roman"/>
                        </a:rPr>
                        <a:t>ini</a:t>
                      </a:r>
                      <a:r>
                        <a:rPr lang="en-US" sz="1400" dirty="0">
                          <a:effectLst/>
                          <a:latin typeface="Times New Roman"/>
                          <a:ea typeface="Times New Roman"/>
                        </a:rPr>
                        <a:t> </a:t>
                      </a:r>
                      <a:r>
                        <a:rPr lang="en-US" sz="1400" dirty="0" err="1">
                          <a:effectLst/>
                          <a:latin typeface="Times New Roman"/>
                          <a:ea typeface="Times New Roman"/>
                        </a:rPr>
                        <a:t>berlaku</a:t>
                      </a:r>
                      <a:r>
                        <a:rPr lang="en-US" sz="1400" dirty="0">
                          <a:effectLst/>
                          <a:latin typeface="Times New Roman"/>
                          <a:ea typeface="Times New Roman"/>
                        </a:rPr>
                        <a:t>.</a:t>
                      </a:r>
                    </a:p>
                    <a:p>
                      <a:pPr marL="342900" marR="0" lvl="0" indent="-342900" algn="just">
                        <a:spcBef>
                          <a:spcPts val="0"/>
                        </a:spcBef>
                        <a:spcAft>
                          <a:spcPts val="0"/>
                        </a:spcAft>
                        <a:buFont typeface="+mj-lt"/>
                        <a:buAutoNum type="alphaLcPeriod"/>
                        <a:tabLst>
                          <a:tab pos="457200" algn="l"/>
                        </a:tabLst>
                      </a:pPr>
                      <a:r>
                        <a:rPr lang="en-US" sz="1400" dirty="0" err="1">
                          <a:effectLst/>
                          <a:latin typeface="Times New Roman"/>
                          <a:ea typeface="Times New Roman"/>
                        </a:rPr>
                        <a:t>Sekiranya</a:t>
                      </a:r>
                      <a:r>
                        <a:rPr lang="en-US" sz="1400" dirty="0">
                          <a:effectLst/>
                          <a:latin typeface="Times New Roman"/>
                          <a:ea typeface="Times New Roman"/>
                        </a:rPr>
                        <a:t> </a:t>
                      </a:r>
                      <a:r>
                        <a:rPr lang="en-US" sz="1400" dirty="0" err="1">
                          <a:effectLst/>
                          <a:latin typeface="Times New Roman"/>
                          <a:ea typeface="Times New Roman"/>
                        </a:rPr>
                        <a:t>melibatkan</a:t>
                      </a:r>
                      <a:r>
                        <a:rPr lang="en-US" sz="1400" dirty="0">
                          <a:effectLst/>
                          <a:latin typeface="Times New Roman"/>
                          <a:ea typeface="Times New Roman"/>
                        </a:rPr>
                        <a:t> </a:t>
                      </a:r>
                      <a:r>
                        <a:rPr lang="en-US" sz="1400" dirty="0" err="1">
                          <a:effectLst/>
                          <a:latin typeface="Times New Roman"/>
                          <a:ea typeface="Times New Roman"/>
                        </a:rPr>
                        <a:t>bahan</a:t>
                      </a:r>
                      <a:r>
                        <a:rPr lang="en-US" sz="1400" dirty="0">
                          <a:effectLst/>
                          <a:latin typeface="Times New Roman"/>
                          <a:ea typeface="Times New Roman"/>
                        </a:rPr>
                        <a:t> </a:t>
                      </a:r>
                      <a:r>
                        <a:rPr lang="en-US" sz="1400" dirty="0" err="1">
                          <a:effectLst/>
                          <a:latin typeface="Times New Roman"/>
                          <a:ea typeface="Times New Roman"/>
                        </a:rPr>
                        <a:t>radioaktif</a:t>
                      </a:r>
                      <a:r>
                        <a:rPr lang="en-US" sz="1400" dirty="0">
                          <a:effectLst/>
                          <a:latin typeface="Times New Roman"/>
                          <a:ea typeface="Times New Roman"/>
                        </a:rPr>
                        <a:t>: </a:t>
                      </a:r>
                      <a:r>
                        <a:rPr lang="en-US" sz="1400" dirty="0" err="1">
                          <a:effectLst/>
                          <a:latin typeface="Times New Roman"/>
                          <a:ea typeface="Times New Roman"/>
                        </a:rPr>
                        <a:t>nyatakan</a:t>
                      </a:r>
                      <a:r>
                        <a:rPr lang="en-US" sz="1400" dirty="0">
                          <a:effectLst/>
                          <a:latin typeface="Times New Roman"/>
                          <a:ea typeface="Times New Roman"/>
                        </a:rPr>
                        <a:t> </a:t>
                      </a:r>
                      <a:r>
                        <a:rPr lang="en-US" sz="1400" dirty="0" err="1">
                          <a:effectLst/>
                          <a:latin typeface="Times New Roman"/>
                          <a:ea typeface="Times New Roman"/>
                        </a:rPr>
                        <a:t>jenis</a:t>
                      </a:r>
                      <a:r>
                        <a:rPr lang="en-US" sz="1400" dirty="0">
                          <a:effectLst/>
                          <a:latin typeface="Times New Roman"/>
                          <a:ea typeface="Times New Roman"/>
                        </a:rPr>
                        <a:t>, </a:t>
                      </a:r>
                      <a:r>
                        <a:rPr lang="en-US" sz="1400" dirty="0" err="1">
                          <a:effectLst/>
                          <a:latin typeface="Times New Roman"/>
                          <a:ea typeface="Times New Roman"/>
                        </a:rPr>
                        <a:t>kuantiti</a:t>
                      </a:r>
                      <a:r>
                        <a:rPr lang="en-US" sz="1400" dirty="0">
                          <a:effectLst/>
                          <a:latin typeface="Times New Roman"/>
                          <a:ea typeface="Times New Roman"/>
                        </a:rPr>
                        <a:t>, </a:t>
                      </a:r>
                      <a:r>
                        <a:rPr lang="en-US" sz="1400" dirty="0" err="1">
                          <a:effectLst/>
                          <a:latin typeface="Times New Roman"/>
                          <a:ea typeface="Times New Roman"/>
                        </a:rPr>
                        <a:t>keaktifan</a:t>
                      </a:r>
                      <a:r>
                        <a:rPr lang="en-US" sz="1400" dirty="0">
                          <a:effectLst/>
                          <a:latin typeface="Times New Roman"/>
                          <a:ea typeface="Times New Roman"/>
                        </a:rPr>
                        <a:t> </a:t>
                      </a:r>
                      <a:r>
                        <a:rPr lang="en-US" sz="1400" dirty="0" err="1">
                          <a:effectLst/>
                          <a:latin typeface="Times New Roman"/>
                          <a:ea typeface="Times New Roman"/>
                        </a:rPr>
                        <a:t>serta</a:t>
                      </a:r>
                      <a:r>
                        <a:rPr lang="en-US" sz="1400" dirty="0">
                          <a:effectLst/>
                          <a:latin typeface="Times New Roman"/>
                          <a:ea typeface="Times New Roman"/>
                        </a:rPr>
                        <a:t> </a:t>
                      </a:r>
                      <a:r>
                        <a:rPr lang="en-US" sz="1400" dirty="0" err="1">
                          <a:effectLst/>
                          <a:latin typeface="Times New Roman"/>
                          <a:ea typeface="Times New Roman"/>
                        </a:rPr>
                        <a:t>bentuk</a:t>
                      </a:r>
                      <a:r>
                        <a:rPr lang="en-US" sz="1400" dirty="0">
                          <a:effectLst/>
                          <a:latin typeface="Times New Roman"/>
                          <a:ea typeface="Times New Roman"/>
                        </a:rPr>
                        <a:t> </a:t>
                      </a:r>
                      <a:r>
                        <a:rPr lang="en-US" sz="1400" dirty="0" err="1">
                          <a:effectLst/>
                          <a:latin typeface="Times New Roman"/>
                          <a:ea typeface="Times New Roman"/>
                        </a:rPr>
                        <a:t>kimia</a:t>
                      </a:r>
                      <a:r>
                        <a:rPr lang="en-US" sz="1400" dirty="0">
                          <a:effectLst/>
                          <a:latin typeface="Times New Roman"/>
                          <a:ea typeface="Times New Roman"/>
                        </a:rPr>
                        <a:t> </a:t>
                      </a:r>
                      <a:r>
                        <a:rPr lang="en-US" sz="1400" dirty="0" err="1">
                          <a:effectLst/>
                          <a:latin typeface="Times New Roman"/>
                          <a:ea typeface="Times New Roman"/>
                        </a:rPr>
                        <a:t>dan</a:t>
                      </a:r>
                      <a:r>
                        <a:rPr lang="en-US" sz="1400" dirty="0">
                          <a:effectLst/>
                          <a:latin typeface="Times New Roman"/>
                          <a:ea typeface="Times New Roman"/>
                        </a:rPr>
                        <a:t> </a:t>
                      </a:r>
                      <a:r>
                        <a:rPr lang="en-US" sz="1400" dirty="0" err="1">
                          <a:effectLst/>
                          <a:latin typeface="Times New Roman"/>
                          <a:ea typeface="Times New Roman"/>
                        </a:rPr>
                        <a:t>fizikal</a:t>
                      </a:r>
                      <a:r>
                        <a:rPr lang="en-US" sz="1400" dirty="0">
                          <a:effectLst/>
                          <a:latin typeface="Times New Roman"/>
                          <a:ea typeface="Times New Roman"/>
                        </a:rPr>
                        <a:t> </a:t>
                      </a:r>
                      <a:r>
                        <a:rPr lang="en-US" sz="1400" dirty="0" err="1">
                          <a:effectLst/>
                          <a:latin typeface="Times New Roman"/>
                          <a:ea typeface="Times New Roman"/>
                        </a:rPr>
                        <a:t>bahan</a:t>
                      </a:r>
                      <a:r>
                        <a:rPr lang="en-US" sz="1400" dirty="0">
                          <a:effectLst/>
                          <a:latin typeface="Times New Roman"/>
                          <a:ea typeface="Times New Roman"/>
                        </a:rPr>
                        <a:t> yang </a:t>
                      </a:r>
                      <a:r>
                        <a:rPr lang="en-US" sz="1400" dirty="0" err="1">
                          <a:effectLst/>
                          <a:latin typeface="Times New Roman"/>
                          <a:ea typeface="Times New Roman"/>
                        </a:rPr>
                        <a:t>terlibat</a:t>
                      </a:r>
                      <a:r>
                        <a:rPr lang="en-US" sz="1400" dirty="0">
                          <a:effectLst/>
                          <a:latin typeface="Times New Roman"/>
                          <a:ea typeface="Times New Roman"/>
                        </a:rPr>
                        <a:t>.</a:t>
                      </a:r>
                    </a:p>
                    <a:p>
                      <a:pPr marL="228600" marR="0" algn="just">
                        <a:spcBef>
                          <a:spcPts val="0"/>
                        </a:spcBef>
                        <a:spcAft>
                          <a:spcPts val="0"/>
                        </a:spcAft>
                      </a:pPr>
                      <a:r>
                        <a:rPr lang="en-US" sz="14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471477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40</a:t>
            </a:fld>
            <a:endParaRPr lang="en-MY"/>
          </a:p>
        </p:txBody>
      </p:sp>
      <p:sp>
        <p:nvSpPr>
          <p:cNvPr id="5" name="TextBox 4"/>
          <p:cNvSpPr txBox="1"/>
          <p:nvPr/>
        </p:nvSpPr>
        <p:spPr>
          <a:xfrm>
            <a:off x="195336" y="70111"/>
            <a:ext cx="6880730"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8</a:t>
            </a:r>
            <a:r>
              <a:rPr lang="en-US" sz="2600" b="1" dirty="0" smtClean="0"/>
              <a:t> </a:t>
            </a:r>
            <a:r>
              <a:rPr lang="en-US" sz="2600" b="1" dirty="0"/>
              <a:t>: </a:t>
            </a:r>
            <a:r>
              <a:rPr lang="en-US" sz="2600" b="1" dirty="0" err="1" smtClean="0"/>
              <a:t>Prosedur</a:t>
            </a:r>
            <a:r>
              <a:rPr lang="en-US" sz="2600" b="1" dirty="0" smtClean="0"/>
              <a:t> </a:t>
            </a:r>
            <a:r>
              <a:rPr lang="en-US" sz="2600" b="1" dirty="0" err="1" smtClean="0"/>
              <a:t>Keadaan</a:t>
            </a:r>
            <a:r>
              <a:rPr lang="en-US" sz="2600" b="1" dirty="0" smtClean="0"/>
              <a:t> Di </a:t>
            </a:r>
            <a:r>
              <a:rPr lang="en-US" sz="2600" b="1" dirty="0" err="1" smtClean="0"/>
              <a:t>Luar</a:t>
            </a:r>
            <a:r>
              <a:rPr lang="en-US" sz="2600" b="1" dirty="0" smtClean="0"/>
              <a:t> </a:t>
            </a:r>
            <a:r>
              <a:rPr lang="en-US" sz="2600" b="1" dirty="0" err="1" smtClean="0"/>
              <a:t>Jangkaan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855540221"/>
              </p:ext>
            </p:extLst>
          </p:nvPr>
        </p:nvGraphicFramePr>
        <p:xfrm>
          <a:off x="142472" y="836669"/>
          <a:ext cx="11744727" cy="4569624"/>
        </p:xfrm>
        <a:graphic>
          <a:graphicData uri="http://schemas.openxmlformats.org/drawingml/2006/table">
            <a:tbl>
              <a:tblPr firstRow="1" firstCol="1" lastRow="1" lastCol="1" bandRow="1" bandCol="1"/>
              <a:tblGrid>
                <a:gridCol w="571902"/>
                <a:gridCol w="1755492"/>
                <a:gridCol w="2983842"/>
                <a:gridCol w="3282223"/>
                <a:gridCol w="3151268"/>
              </a:tblGrid>
              <a:tr h="241464">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dirty="0">
                          <a:effectLst/>
                          <a:latin typeface="Times New Roman"/>
                          <a:ea typeface="Times New Roman"/>
                        </a:rPr>
                        <a:t>SEMASA KENDALIAN</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2724610">
                <a:tc>
                  <a:txBody>
                    <a:bodyPr/>
                    <a:lstStyle/>
                    <a:p>
                      <a:pPr marL="0" marR="0" algn="ctr">
                        <a:spcBef>
                          <a:spcPts val="0"/>
                        </a:spcBef>
                        <a:spcAft>
                          <a:spcPts val="0"/>
                        </a:spcAft>
                      </a:pPr>
                      <a:r>
                        <a:rPr lang="en-US" sz="1400" dirty="0">
                          <a:effectLst/>
                          <a:latin typeface="Times New Roman"/>
                          <a:ea typeface="Times New Roman"/>
                        </a:rPr>
                        <a:t> </a:t>
                      </a:r>
                    </a:p>
                    <a:p>
                      <a:pPr marL="0" marR="0" algn="ctr">
                        <a:spcBef>
                          <a:spcPts val="0"/>
                        </a:spcBef>
                        <a:spcAft>
                          <a:spcPts val="0"/>
                        </a:spcAft>
                      </a:pPr>
                      <a:r>
                        <a:rPr lang="en-US" sz="14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400" b="1" dirty="0">
                          <a:effectLst/>
                          <a:latin typeface="Times New Roman"/>
                          <a:ea typeface="Times New Roman"/>
                        </a:rPr>
                        <a:t> </a:t>
                      </a:r>
                      <a:endParaRPr lang="en-US" sz="1400" dirty="0">
                        <a:effectLst/>
                        <a:latin typeface="Times New Roman"/>
                        <a:ea typeface="Times New Roman"/>
                      </a:endParaRPr>
                    </a:p>
                    <a:p>
                      <a:pPr marL="0" marR="45720" algn="ctr">
                        <a:spcBef>
                          <a:spcPts val="0"/>
                        </a:spcBef>
                        <a:spcAft>
                          <a:spcPts val="600"/>
                        </a:spcAft>
                      </a:pPr>
                      <a:r>
                        <a:rPr lang="en-US" sz="1400" dirty="0" smtClean="0">
                          <a:effectLst/>
                          <a:latin typeface="Times New Roman"/>
                          <a:ea typeface="Times New Roman"/>
                        </a:rPr>
                        <a:t>–</a:t>
                      </a:r>
                    </a:p>
                    <a:p>
                      <a:pPr marL="0" marR="0">
                        <a:spcBef>
                          <a:spcPts val="0"/>
                        </a:spcBef>
                        <a:spcAft>
                          <a:spcPts val="0"/>
                        </a:spcAft>
                      </a:pPr>
                      <a:r>
                        <a:rPr lang="en-US" sz="1400" b="1" dirty="0">
                          <a:effectLst/>
                          <a:latin typeface="Times New Roman"/>
                          <a:ea typeface="Times New Roman"/>
                        </a:rPr>
                        <a:t> </a:t>
                      </a:r>
                      <a:endParaRPr lang="en-US" sz="14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algn="ctr">
                        <a:spcBef>
                          <a:spcPts val="0"/>
                        </a:spcBef>
                        <a:spcAft>
                          <a:spcPts val="600"/>
                        </a:spcAft>
                      </a:pPr>
                      <a:r>
                        <a:rPr lang="en-US" sz="1400" b="1" u="none" strike="noStrike" dirty="0">
                          <a:effectLst/>
                          <a:latin typeface="Times New Roman"/>
                          <a:ea typeface="Times New Roman"/>
                        </a:rPr>
                        <a:t> </a:t>
                      </a:r>
                      <a:endParaRPr lang="en-US" sz="1400" dirty="0">
                        <a:effectLst/>
                        <a:latin typeface="Times New Roman"/>
                        <a:ea typeface="Times New Roman"/>
                      </a:endParaRPr>
                    </a:p>
                    <a:p>
                      <a:pPr marL="0" marR="45720" algn="ctr">
                        <a:spcBef>
                          <a:spcPts val="0"/>
                        </a:spcBef>
                        <a:spcAft>
                          <a:spcPts val="600"/>
                        </a:spcAft>
                      </a:pPr>
                      <a:r>
                        <a:rPr lang="en-US" sz="1400" dirty="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4465" marR="45720" indent="-118745" algn="just">
                        <a:spcBef>
                          <a:spcPts val="0"/>
                        </a:spcBef>
                        <a:spcAft>
                          <a:spcPts val="0"/>
                        </a:spcAft>
                      </a:pPr>
                      <a:r>
                        <a:rPr lang="en-US" sz="1400" dirty="0">
                          <a:effectLst/>
                          <a:latin typeface="Times New Roman"/>
                          <a:ea typeface="Times New Roman"/>
                        </a:rPr>
                        <a:t> </a:t>
                      </a:r>
                    </a:p>
                    <a:p>
                      <a:pPr marL="0" marR="45720" algn="ctr">
                        <a:spcBef>
                          <a:spcPts val="0"/>
                        </a:spcBef>
                        <a:spcAft>
                          <a:spcPts val="600"/>
                        </a:spcAft>
                      </a:pPr>
                      <a:r>
                        <a:rPr lang="en-US" sz="1400" dirty="0" smtClean="0">
                          <a:effectLst/>
                          <a:latin typeface="Times New Roman"/>
                          <a:ea typeface="Times New Roman"/>
                        </a:rPr>
                        <a:t>–</a:t>
                      </a:r>
                    </a:p>
                    <a:p>
                      <a:pPr marL="164465" marR="45720" indent="-118745" algn="just">
                        <a:spcBef>
                          <a:spcPts val="0"/>
                        </a:spcBef>
                        <a:spcAft>
                          <a:spcPts val="0"/>
                        </a:spcAft>
                      </a:pPr>
                      <a:r>
                        <a:rPr lang="en-US" sz="14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400" dirty="0">
                          <a:effectLst/>
                          <a:latin typeface="Times New Roman"/>
                          <a:ea typeface="Times New Roman"/>
                        </a:rPr>
                        <a:t> </a:t>
                      </a:r>
                    </a:p>
                    <a:p>
                      <a:r>
                        <a:rPr lang="en-US" sz="1800" kern="1200" dirty="0" smtClean="0">
                          <a:solidFill>
                            <a:schemeClr val="tx1"/>
                          </a:solidFill>
                          <a:effectLst/>
                          <a:latin typeface="+mn-lt"/>
                          <a:ea typeface="+mn-ea"/>
                          <a:cs typeface="+mn-cs"/>
                        </a:rPr>
                        <a:t> </a:t>
                      </a: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d.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Sekiranya</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melibatkan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radas</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penyiaran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nyatakan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jenis</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model,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nombor</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siri</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dan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bilangan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radas</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yang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terlibat</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a:t>
                      </a:r>
                    </a:p>
                    <a:p>
                      <a:pPr lvl="0"/>
                      <a:endParaRPr lang="en-US" sz="1400" kern="1200" dirty="0" smtClean="0">
                        <a:solidFill>
                          <a:schemeClr val="tx1"/>
                        </a:solidFill>
                        <a:effectLst/>
                        <a:latin typeface="Times New Roman" panose="02020603050405020304" pitchFamily="18" charset="0"/>
                        <a:ea typeface="+mn-ea"/>
                        <a:cs typeface="Times New Roman" panose="02020603050405020304" pitchFamily="18" charset="0"/>
                      </a:endParaRP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e.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Keputusan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penilaian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dos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individu</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yang </a:t>
                      </a: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terlibat</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dan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keterangan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mengenai</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bagaimana</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dedahan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itu</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diterima</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a:t>
                      </a:r>
                    </a:p>
                    <a:p>
                      <a:pPr lvl="0"/>
                      <a:endParaRPr lang="en-US" sz="1400" kern="1200" dirty="0" smtClean="0">
                        <a:solidFill>
                          <a:schemeClr val="tx1"/>
                        </a:solidFill>
                        <a:effectLst/>
                        <a:latin typeface="Times New Roman" panose="02020603050405020304" pitchFamily="18" charset="0"/>
                        <a:ea typeface="+mn-ea"/>
                        <a:cs typeface="Times New Roman" panose="02020603050405020304" pitchFamily="18" charset="0"/>
                      </a:endParaRP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f.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Tindakan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yang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telah</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dan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akan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diambil</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untuk</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mengatasi</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bahaya</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yang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mungkin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timbul</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dari</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kejadian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itu</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a:t>
                      </a:r>
                    </a:p>
                    <a:p>
                      <a:pPr lvl="0"/>
                      <a:endParaRPr lang="en-US" sz="1400" kern="1200" dirty="0" smtClean="0">
                        <a:solidFill>
                          <a:schemeClr val="tx1"/>
                        </a:solidFill>
                        <a:effectLst/>
                        <a:latin typeface="Times New Roman" panose="02020603050405020304" pitchFamily="18" charset="0"/>
                        <a:ea typeface="+mn-ea"/>
                        <a:cs typeface="Times New Roman" panose="02020603050405020304" pitchFamily="18" charset="0"/>
                      </a:endParaRP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g.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Prosedur</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atau</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langkah</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yang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telah</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atau</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akan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dilakukan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untuk</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mencegah</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p>
                    <a:p>
                      <a:pPr lvl="0"/>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kejadian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itu</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berulang</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a:t>
                      </a:r>
                    </a:p>
                    <a:p>
                      <a:pPr lvl="0"/>
                      <a:endParaRPr lang="en-US" sz="1400" kern="1200" dirty="0" smtClean="0">
                        <a:solidFill>
                          <a:schemeClr val="tx1"/>
                        </a:solidFill>
                        <a:effectLst/>
                        <a:latin typeface="Times New Roman" panose="02020603050405020304" pitchFamily="18" charset="0"/>
                        <a:ea typeface="+mn-ea"/>
                        <a:cs typeface="Times New Roman" panose="02020603050405020304" pitchFamily="18" charset="0"/>
                      </a:endParaRPr>
                    </a:p>
                    <a:p>
                      <a:pPr lvl="0"/>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Maklumat</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lain yang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difikirkan</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smtClean="0">
                          <a:solidFill>
                            <a:schemeClr val="tx1"/>
                          </a:solidFill>
                          <a:effectLst/>
                          <a:latin typeface="Times New Roman" panose="02020603050405020304" pitchFamily="18" charset="0"/>
                          <a:ea typeface="+mn-ea"/>
                          <a:cs typeface="Times New Roman" panose="02020603050405020304" pitchFamily="18" charset="0"/>
                        </a:rPr>
                        <a:t>perlu</a:t>
                      </a:r>
                      <a:r>
                        <a:rPr lang="en-US" sz="1400" kern="1200" dirty="0" smtClean="0">
                          <a:solidFill>
                            <a:schemeClr val="tx1"/>
                          </a:solidFill>
                          <a:effectLst/>
                          <a:latin typeface="Times New Roman" panose="02020603050405020304" pitchFamily="18" charset="0"/>
                          <a:ea typeface="+mn-ea"/>
                          <a:cs typeface="Times New Roman" panose="02020603050405020304" pitchFamily="18" charset="0"/>
                        </a:rPr>
                        <a:t>.</a:t>
                      </a:r>
                    </a:p>
                    <a:p>
                      <a:pPr marL="228600" marR="0" algn="just">
                        <a:spcBef>
                          <a:spcPts val="0"/>
                        </a:spcBef>
                        <a:spcAft>
                          <a:spcPts val="0"/>
                        </a:spcAft>
                      </a:pPr>
                      <a:r>
                        <a:rPr lang="en-US" sz="14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0732720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41</a:t>
            </a:fld>
            <a:endParaRPr lang="en-MY"/>
          </a:p>
        </p:txBody>
      </p:sp>
      <p:sp>
        <p:nvSpPr>
          <p:cNvPr id="5" name="TextBox 4"/>
          <p:cNvSpPr txBox="1"/>
          <p:nvPr/>
        </p:nvSpPr>
        <p:spPr>
          <a:xfrm>
            <a:off x="195336" y="70111"/>
            <a:ext cx="6880730"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a:t>
            </a:r>
            <a:r>
              <a:rPr lang="en-US" sz="2600" b="1" dirty="0" smtClean="0"/>
              <a:t>7 </a:t>
            </a:r>
            <a:r>
              <a:rPr lang="en-US" sz="2600" b="1" dirty="0"/>
              <a:t>: </a:t>
            </a:r>
            <a:r>
              <a:rPr lang="en-US" sz="2600" b="1" dirty="0" err="1" smtClean="0"/>
              <a:t>Prosedur</a:t>
            </a:r>
            <a:r>
              <a:rPr lang="en-US" sz="2600" b="1" dirty="0" smtClean="0"/>
              <a:t> </a:t>
            </a:r>
            <a:r>
              <a:rPr lang="en-US" sz="2600" b="1" dirty="0" err="1" smtClean="0"/>
              <a:t>Keadaan</a:t>
            </a:r>
            <a:r>
              <a:rPr lang="en-US" sz="2600" b="1" dirty="0" smtClean="0"/>
              <a:t> Di </a:t>
            </a:r>
            <a:r>
              <a:rPr lang="en-US" sz="2600" b="1" dirty="0" err="1" smtClean="0"/>
              <a:t>Luar</a:t>
            </a:r>
            <a:r>
              <a:rPr lang="en-US" sz="2600" b="1" dirty="0" smtClean="0"/>
              <a:t> </a:t>
            </a:r>
            <a:r>
              <a:rPr lang="en-US" sz="2600" b="1" dirty="0" err="1" smtClean="0"/>
              <a:t>Jangkaan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4225288893"/>
              </p:ext>
            </p:extLst>
          </p:nvPr>
        </p:nvGraphicFramePr>
        <p:xfrm>
          <a:off x="142472" y="836669"/>
          <a:ext cx="11918899" cy="5549617"/>
        </p:xfrm>
        <a:graphic>
          <a:graphicData uri="http://schemas.openxmlformats.org/drawingml/2006/table">
            <a:tbl>
              <a:tblPr firstRow="1" firstCol="1" lastRow="1" lastCol="1" bandRow="1" bandCol="1"/>
              <a:tblGrid>
                <a:gridCol w="438099"/>
                <a:gridCol w="1923810"/>
                <a:gridCol w="2270819"/>
                <a:gridCol w="2888343"/>
                <a:gridCol w="4397828"/>
              </a:tblGrid>
              <a:tr h="241464">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dirty="0">
                          <a:effectLst/>
                          <a:latin typeface="Times New Roman"/>
                          <a:ea typeface="Times New Roman"/>
                        </a:rPr>
                        <a:t>SEMASA KENDALIAN</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1955353">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Kerosakan</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algn="ctr">
                        <a:spcBef>
                          <a:spcPts val="0"/>
                        </a:spcBef>
                        <a:spcAft>
                          <a:spcPts val="600"/>
                        </a:spcAft>
                      </a:pPr>
                      <a:r>
                        <a:rPr lang="en-US" sz="1500">
                          <a:effectLst/>
                          <a:latin typeface="Times New Roman"/>
                          <a:ea typeface="Times New Roman"/>
                        </a:rPr>
                        <a:t> </a:t>
                      </a:r>
                    </a:p>
                    <a:p>
                      <a:pPr marL="0" marR="45720" algn="ctr">
                        <a:spcBef>
                          <a:spcPts val="0"/>
                        </a:spcBef>
                        <a:spcAft>
                          <a:spcPts val="600"/>
                        </a:spcAft>
                      </a:pPr>
                      <a:r>
                        <a:rPr lang="en-US" sz="150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4465" marR="45720" indent="-118745"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600"/>
                        </a:spcAft>
                        <a:buFont typeface="+mj-lt"/>
                        <a:buAutoNum type="arabicPeriod"/>
                        <a:tabLst>
                          <a:tab pos="140970" algn="l"/>
                        </a:tabLst>
                      </a:pPr>
                      <a:r>
                        <a:rPr lang="en-US" sz="1500" dirty="0" err="1">
                          <a:effectLst/>
                          <a:latin typeface="Times New Roman"/>
                          <a:ea typeface="Times New Roman"/>
                        </a:rPr>
                        <a:t>Kenalpasti</a:t>
                      </a:r>
                      <a:r>
                        <a:rPr lang="en-US" sz="1500" dirty="0">
                          <a:effectLst/>
                          <a:latin typeface="Times New Roman"/>
                          <a:ea typeface="Times New Roman"/>
                        </a:rPr>
                        <a:t> </a:t>
                      </a:r>
                      <a:r>
                        <a:rPr lang="en-US" sz="1500" dirty="0" err="1">
                          <a:effectLst/>
                          <a:latin typeface="Times New Roman"/>
                          <a:ea typeface="Times New Roman"/>
                        </a:rPr>
                        <a:t>jenis</a:t>
                      </a:r>
                      <a:r>
                        <a:rPr lang="en-US" sz="1500" dirty="0">
                          <a:effectLst/>
                          <a:latin typeface="Times New Roman"/>
                          <a:ea typeface="Times New Roman"/>
                        </a:rPr>
                        <a:t> </a:t>
                      </a:r>
                      <a:r>
                        <a:rPr lang="en-US" sz="1500" dirty="0" err="1">
                          <a:effectLst/>
                          <a:latin typeface="Times New Roman"/>
                          <a:ea typeface="Times New Roman"/>
                        </a:rPr>
                        <a:t>kerosakan</a:t>
                      </a:r>
                      <a:r>
                        <a:rPr lang="en-US" sz="1500" dirty="0">
                          <a:effectLst/>
                          <a:latin typeface="Times New Roman"/>
                          <a:ea typeface="Times New Roman"/>
                        </a:rPr>
                        <a:t>.</a:t>
                      </a:r>
                    </a:p>
                    <a:p>
                      <a:pPr marL="342900" marR="45720" lvl="0" indent="-342900" algn="just">
                        <a:spcBef>
                          <a:spcPts val="0"/>
                        </a:spcBef>
                        <a:spcAft>
                          <a:spcPts val="0"/>
                        </a:spcAft>
                        <a:buFont typeface="+mj-lt"/>
                        <a:buAutoNum type="arabicPeriod"/>
                        <a:tabLst>
                          <a:tab pos="140970" algn="l"/>
                        </a:tabLst>
                      </a:pPr>
                      <a:r>
                        <a:rPr lang="en-US" sz="1500" dirty="0" err="1">
                          <a:effectLst/>
                          <a:latin typeface="Times New Roman"/>
                          <a:ea typeface="Times New Roman"/>
                        </a:rPr>
                        <a:t>Dicatatkan</a:t>
                      </a:r>
                      <a:r>
                        <a:rPr lang="en-US" sz="1500" dirty="0">
                          <a:effectLst/>
                          <a:latin typeface="Times New Roman"/>
                          <a:ea typeface="Times New Roman"/>
                        </a:rPr>
                        <a:t> masa </a:t>
                      </a:r>
                      <a:r>
                        <a:rPr lang="en-US" sz="1500" dirty="0" err="1">
                          <a:effectLst/>
                          <a:latin typeface="Times New Roman"/>
                          <a:ea typeface="Times New Roman"/>
                        </a:rPr>
                        <a:t>berlaku</a:t>
                      </a:r>
                      <a:r>
                        <a:rPr lang="en-US" sz="1500" dirty="0">
                          <a:effectLst/>
                          <a:latin typeface="Times New Roman"/>
                          <a:ea typeface="Times New Roman"/>
                        </a:rPr>
                        <a:t> </a:t>
                      </a:r>
                      <a:r>
                        <a:rPr lang="en-US" sz="1500" dirty="0" err="1">
                          <a:effectLst/>
                          <a:latin typeface="Times New Roman"/>
                          <a:ea typeface="Times New Roman"/>
                        </a:rPr>
                        <a:t>kerosakan</a:t>
                      </a:r>
                      <a:r>
                        <a:rPr lang="en-US" sz="1500" dirty="0">
                          <a:effectLst/>
                          <a:latin typeface="Times New Roman"/>
                          <a:ea typeface="Times New Roman"/>
                        </a:rPr>
                        <a:t>, </a:t>
                      </a:r>
                      <a:r>
                        <a:rPr lang="en-US" sz="1500" dirty="0" err="1">
                          <a:effectLst/>
                          <a:latin typeface="Times New Roman"/>
                          <a:ea typeface="Times New Roman"/>
                        </a:rPr>
                        <a:t>punca</a:t>
                      </a:r>
                      <a:r>
                        <a:rPr lang="en-US" sz="1500" dirty="0">
                          <a:effectLst/>
                          <a:latin typeface="Times New Roman"/>
                          <a:ea typeface="Times New Roman"/>
                        </a:rPr>
                        <a:t> </a:t>
                      </a:r>
                      <a:r>
                        <a:rPr lang="en-US" sz="1500" dirty="0" err="1">
                          <a:effectLst/>
                          <a:latin typeface="Times New Roman"/>
                          <a:ea typeface="Times New Roman"/>
                        </a:rPr>
                        <a:t>kerosakan</a:t>
                      </a:r>
                      <a:r>
                        <a:rPr lang="en-US" sz="1500" dirty="0">
                          <a:effectLst/>
                          <a:latin typeface="Times New Roman"/>
                          <a:ea typeface="Times New Roman"/>
                        </a:rPr>
                        <a:t>, </a:t>
                      </a:r>
                      <a:r>
                        <a:rPr lang="en-US" sz="1500" dirty="0" err="1">
                          <a:effectLst/>
                          <a:latin typeface="Times New Roman"/>
                          <a:ea typeface="Times New Roman"/>
                        </a:rPr>
                        <a:t>cara</a:t>
                      </a:r>
                      <a:r>
                        <a:rPr lang="en-US" sz="1500" dirty="0">
                          <a:effectLst/>
                          <a:latin typeface="Times New Roman"/>
                          <a:ea typeface="Times New Roman"/>
                        </a:rPr>
                        <a:t> </a:t>
                      </a:r>
                      <a:r>
                        <a:rPr lang="en-US" sz="1500" dirty="0" err="1">
                          <a:effectLst/>
                          <a:latin typeface="Times New Roman"/>
                          <a:ea typeface="Times New Roman"/>
                        </a:rPr>
                        <a:t>diperbaiki</a:t>
                      </a:r>
                      <a:r>
                        <a:rPr lang="en-US" sz="1500" dirty="0">
                          <a:effectLst/>
                          <a:latin typeface="Times New Roman"/>
                          <a:ea typeface="Times New Roman"/>
                        </a:rPr>
                        <a:t> </a:t>
                      </a:r>
                      <a:r>
                        <a:rPr lang="en-US" sz="1500" dirty="0" err="1">
                          <a:effectLst/>
                          <a:latin typeface="Times New Roman"/>
                          <a:ea typeface="Times New Roman"/>
                        </a:rPr>
                        <a:t>dan</a:t>
                      </a:r>
                      <a:r>
                        <a:rPr lang="en-US" sz="1500" dirty="0">
                          <a:effectLst/>
                          <a:latin typeface="Times New Roman"/>
                          <a:ea typeface="Times New Roman"/>
                        </a:rPr>
                        <a:t> </a:t>
                      </a:r>
                      <a:r>
                        <a:rPr lang="en-US" sz="1500" dirty="0" err="1">
                          <a:effectLst/>
                          <a:latin typeface="Times New Roman"/>
                          <a:ea typeface="Times New Roman"/>
                        </a:rPr>
                        <a:t>sebarang</a:t>
                      </a:r>
                      <a:r>
                        <a:rPr lang="en-US" sz="1500" dirty="0">
                          <a:effectLst/>
                          <a:latin typeface="Times New Roman"/>
                          <a:ea typeface="Times New Roman"/>
                        </a:rPr>
                        <a:t> </a:t>
                      </a:r>
                      <a:r>
                        <a:rPr lang="en-US" sz="1500" dirty="0" err="1">
                          <a:effectLst/>
                          <a:latin typeface="Times New Roman"/>
                          <a:ea typeface="Times New Roman"/>
                        </a:rPr>
                        <a:t>perubahan</a:t>
                      </a:r>
                      <a:r>
                        <a:rPr lang="en-US" sz="1500" dirty="0">
                          <a:effectLst/>
                          <a:latin typeface="Times New Roman"/>
                          <a:ea typeface="Times New Roman"/>
                        </a:rPr>
                        <a:t> </a:t>
                      </a:r>
                      <a:r>
                        <a:rPr lang="en-US" sz="1500" dirty="0" err="1">
                          <a:effectLst/>
                          <a:latin typeface="Times New Roman"/>
                          <a:ea typeface="Times New Roman"/>
                        </a:rPr>
                        <a:t>atau</a:t>
                      </a:r>
                      <a:r>
                        <a:rPr lang="en-US" sz="1500" dirty="0">
                          <a:effectLst/>
                          <a:latin typeface="Times New Roman"/>
                          <a:ea typeface="Times New Roman"/>
                        </a:rPr>
                        <a:t> </a:t>
                      </a:r>
                      <a:r>
                        <a:rPr lang="en-US" sz="1500" dirty="0" err="1">
                          <a:effectLst/>
                          <a:latin typeface="Times New Roman"/>
                          <a:ea typeface="Times New Roman"/>
                        </a:rPr>
                        <a:t>tambahan</a:t>
                      </a:r>
                      <a:r>
                        <a:rPr lang="en-US" sz="1500" dirty="0">
                          <a:effectLst/>
                          <a:latin typeface="Times New Roman"/>
                          <a:ea typeface="Times New Roman"/>
                        </a:rPr>
                        <a:t> yang </a:t>
                      </a:r>
                      <a:r>
                        <a:rPr lang="en-US" sz="1500" dirty="0" err="1">
                          <a:effectLst/>
                          <a:latin typeface="Times New Roman"/>
                          <a:ea typeface="Times New Roman"/>
                        </a:rPr>
                        <a:t>dilakukan</a:t>
                      </a:r>
                      <a:r>
                        <a:rPr lang="en-US" sz="1500" dirty="0">
                          <a:effectLst/>
                          <a:latin typeface="Times New Roman"/>
                          <a:ea typeface="Times New Roman"/>
                        </a:rPr>
                        <a:t> </a:t>
                      </a:r>
                      <a:r>
                        <a:rPr lang="en-US" sz="1500" dirty="0" err="1">
                          <a:effectLst/>
                          <a:latin typeface="Times New Roman"/>
                          <a:ea typeface="Times New Roman"/>
                        </a:rPr>
                        <a:t>ke</a:t>
                      </a:r>
                      <a:r>
                        <a:rPr lang="en-US" sz="1500" dirty="0">
                          <a:effectLst/>
                          <a:latin typeface="Times New Roman"/>
                          <a:ea typeface="Times New Roman"/>
                        </a:rPr>
                        <a:t> </a:t>
                      </a:r>
                      <a:r>
                        <a:rPr lang="en-US" sz="1500" dirty="0" err="1">
                          <a:effectLst/>
                          <a:latin typeface="Times New Roman"/>
                          <a:ea typeface="Times New Roman"/>
                        </a:rPr>
                        <a:t>atas</a:t>
                      </a:r>
                      <a:r>
                        <a:rPr lang="en-US" sz="1500" dirty="0">
                          <a:effectLst/>
                          <a:latin typeface="Times New Roman"/>
                          <a:ea typeface="Times New Roman"/>
                        </a:rPr>
                        <a:t> </a:t>
                      </a:r>
                      <a:r>
                        <a:rPr lang="en-US" sz="1500" dirty="0" err="1">
                          <a:effectLst/>
                          <a:latin typeface="Times New Roman"/>
                          <a:ea typeface="Times New Roman"/>
                        </a:rPr>
                        <a:t>alat</a:t>
                      </a:r>
                      <a:r>
                        <a:rPr lang="en-US" sz="1500" dirty="0">
                          <a:effectLst/>
                          <a:latin typeface="Times New Roman"/>
                          <a:ea typeface="Times New Roman"/>
                        </a:rPr>
                        <a:t> </a:t>
                      </a:r>
                      <a:r>
                        <a:rPr lang="en-US" sz="1500" dirty="0" err="1">
                          <a:effectLst/>
                          <a:latin typeface="Times New Roman"/>
                          <a:ea typeface="Times New Roman"/>
                        </a:rPr>
                        <a:t>tersebut</a:t>
                      </a:r>
                      <a:r>
                        <a:rPr lang="en-US" sz="1500" dirty="0">
                          <a:effectLst/>
                          <a:latin typeface="Times New Roman"/>
                          <a:ea typeface="Times New Roman"/>
                        </a:rPr>
                        <a:t>.</a:t>
                      </a:r>
                    </a:p>
                    <a:p>
                      <a:pPr marL="26670" marR="45720" algn="just">
                        <a:spcBef>
                          <a:spcPts val="0"/>
                        </a:spcBef>
                        <a:spcAft>
                          <a:spcPts val="0"/>
                        </a:spcAft>
                      </a:pP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742950" marR="0" lvl="1" indent="-285750" algn="l">
                        <a:spcBef>
                          <a:spcPts val="0"/>
                        </a:spcBef>
                        <a:spcAft>
                          <a:spcPts val="600"/>
                        </a:spcAft>
                        <a:buFont typeface="+mj-lt"/>
                        <a:buAutoNum type="arabicPeriod"/>
                        <a:tabLst>
                          <a:tab pos="160020" algn="l"/>
                        </a:tabLst>
                      </a:pPr>
                      <a:r>
                        <a:rPr lang="en-US" sz="1500" dirty="0" err="1">
                          <a:effectLst/>
                          <a:latin typeface="Times New Roman"/>
                          <a:ea typeface="Times New Roman"/>
                        </a:rPr>
                        <a:t>Hubungi</a:t>
                      </a:r>
                      <a:r>
                        <a:rPr lang="en-US" sz="1500" dirty="0">
                          <a:effectLst/>
                          <a:latin typeface="Times New Roman"/>
                          <a:ea typeface="Times New Roman"/>
                        </a:rPr>
                        <a:t> </a:t>
                      </a:r>
                      <a:r>
                        <a:rPr lang="en-US" sz="1500" dirty="0" err="1">
                          <a:effectLst/>
                          <a:latin typeface="Times New Roman"/>
                          <a:ea typeface="Times New Roman"/>
                        </a:rPr>
                        <a:t>syarikat</a:t>
                      </a:r>
                      <a:r>
                        <a:rPr lang="en-US" sz="1500" dirty="0">
                          <a:effectLst/>
                          <a:latin typeface="Times New Roman"/>
                          <a:ea typeface="Times New Roman"/>
                        </a:rPr>
                        <a:t> </a:t>
                      </a:r>
                      <a:r>
                        <a:rPr lang="en-US" sz="1500" dirty="0" err="1">
                          <a:effectLst/>
                          <a:latin typeface="Times New Roman"/>
                          <a:ea typeface="Times New Roman"/>
                        </a:rPr>
                        <a:t>pembekal</a:t>
                      </a:r>
                      <a:r>
                        <a:rPr lang="en-US" sz="1500" dirty="0">
                          <a:effectLst/>
                          <a:latin typeface="Times New Roman"/>
                          <a:ea typeface="Times New Roman"/>
                        </a:rPr>
                        <a:t> yang </a:t>
                      </a:r>
                      <a:r>
                        <a:rPr lang="en-US" sz="1500" dirty="0" err="1">
                          <a:effectLst/>
                          <a:latin typeface="Times New Roman"/>
                          <a:ea typeface="Times New Roman"/>
                        </a:rPr>
                        <a:t>berlesen</a:t>
                      </a:r>
                      <a:r>
                        <a:rPr lang="en-US" sz="1500" dirty="0">
                          <a:effectLst/>
                          <a:latin typeface="Times New Roman"/>
                          <a:ea typeface="Times New Roman"/>
                        </a:rPr>
                        <a:t> </a:t>
                      </a:r>
                      <a:r>
                        <a:rPr lang="en-US" sz="1500" dirty="0" err="1">
                          <a:effectLst/>
                          <a:latin typeface="Times New Roman"/>
                          <a:ea typeface="Times New Roman"/>
                        </a:rPr>
                        <a:t>dengan</a:t>
                      </a:r>
                      <a:r>
                        <a:rPr lang="en-US" sz="1500" dirty="0">
                          <a:effectLst/>
                          <a:latin typeface="Times New Roman"/>
                          <a:ea typeface="Times New Roman"/>
                        </a:rPr>
                        <a:t> AELB </a:t>
                      </a:r>
                      <a:r>
                        <a:rPr lang="en-US" sz="1500" dirty="0" err="1">
                          <a:effectLst/>
                          <a:latin typeface="Times New Roman"/>
                          <a:ea typeface="Times New Roman"/>
                        </a:rPr>
                        <a:t>untuk</a:t>
                      </a:r>
                      <a:r>
                        <a:rPr lang="en-US" sz="1500" dirty="0">
                          <a:effectLst/>
                          <a:latin typeface="Times New Roman"/>
                          <a:ea typeface="Times New Roman"/>
                        </a:rPr>
                        <a:t> </a:t>
                      </a:r>
                      <a:r>
                        <a:rPr lang="en-US" sz="1500" dirty="0" err="1">
                          <a:effectLst/>
                          <a:latin typeface="Times New Roman"/>
                          <a:ea typeface="Times New Roman"/>
                        </a:rPr>
                        <a:t>melakukan</a:t>
                      </a:r>
                      <a:r>
                        <a:rPr lang="en-US" sz="1500" dirty="0">
                          <a:effectLst/>
                          <a:latin typeface="Times New Roman"/>
                          <a:ea typeface="Times New Roman"/>
                        </a:rPr>
                        <a:t> </a:t>
                      </a:r>
                      <a:r>
                        <a:rPr lang="en-US" sz="1500" dirty="0" err="1">
                          <a:effectLst/>
                          <a:latin typeface="Times New Roman"/>
                          <a:ea typeface="Times New Roman"/>
                        </a:rPr>
                        <a:t>penyenggaraan</a:t>
                      </a:r>
                      <a:r>
                        <a:rPr lang="en-US" sz="1500" dirty="0">
                          <a:effectLst/>
                          <a:latin typeface="Times New Roman"/>
                          <a:ea typeface="Times New Roman"/>
                        </a:rPr>
                        <a:t>.</a:t>
                      </a:r>
                    </a:p>
                    <a:p>
                      <a:pPr marL="742950" marR="0" lvl="1" indent="-285750" algn="l">
                        <a:spcBef>
                          <a:spcPts val="0"/>
                        </a:spcBef>
                        <a:spcAft>
                          <a:spcPts val="0"/>
                        </a:spcAft>
                        <a:buFont typeface="+mj-lt"/>
                        <a:buAutoNum type="arabicPeriod"/>
                        <a:tabLst>
                          <a:tab pos="160020" algn="l"/>
                        </a:tabLst>
                      </a:pPr>
                      <a:r>
                        <a:rPr lang="en-US" sz="1500" dirty="0" err="1">
                          <a:effectLst/>
                          <a:latin typeface="Times New Roman"/>
                          <a:ea typeface="Times New Roman"/>
                        </a:rPr>
                        <a:t>Mendapatkan</a:t>
                      </a:r>
                      <a:r>
                        <a:rPr lang="en-US" sz="1500" dirty="0">
                          <a:effectLst/>
                          <a:latin typeface="Times New Roman"/>
                          <a:ea typeface="Times New Roman"/>
                        </a:rPr>
                        <a:t> </a:t>
                      </a:r>
                      <a:r>
                        <a:rPr lang="en-US" sz="1500" dirty="0" err="1">
                          <a:effectLst/>
                          <a:latin typeface="Times New Roman"/>
                          <a:ea typeface="Times New Roman"/>
                        </a:rPr>
                        <a:t>laporan</a:t>
                      </a:r>
                      <a:r>
                        <a:rPr lang="en-US" sz="1500" dirty="0">
                          <a:effectLst/>
                          <a:latin typeface="Times New Roman"/>
                          <a:ea typeface="Times New Roman"/>
                        </a:rPr>
                        <a:t> </a:t>
                      </a:r>
                      <a:r>
                        <a:rPr lang="en-US" sz="1500" dirty="0" err="1">
                          <a:effectLst/>
                          <a:latin typeface="Times New Roman"/>
                          <a:ea typeface="Times New Roman"/>
                        </a:rPr>
                        <a:t>penyenggaraan</a:t>
                      </a:r>
                      <a:r>
                        <a:rPr lang="en-US" sz="1500" dirty="0">
                          <a:effectLst/>
                          <a:latin typeface="Times New Roman"/>
                          <a:ea typeface="Times New Roman"/>
                        </a:rPr>
                        <a:t> </a:t>
                      </a:r>
                      <a:r>
                        <a:rPr lang="en-US" sz="1500" dirty="0" err="1">
                          <a:effectLst/>
                          <a:latin typeface="Times New Roman"/>
                          <a:ea typeface="Times New Roman"/>
                        </a:rPr>
                        <a:t>dari</a:t>
                      </a:r>
                      <a:r>
                        <a:rPr lang="en-US" sz="1500" dirty="0">
                          <a:effectLst/>
                          <a:latin typeface="Times New Roman"/>
                          <a:ea typeface="Times New Roman"/>
                        </a:rPr>
                        <a:t> </a:t>
                      </a:r>
                      <a:r>
                        <a:rPr lang="en-US" sz="1500" dirty="0" err="1">
                          <a:effectLst/>
                          <a:latin typeface="Times New Roman"/>
                          <a:ea typeface="Times New Roman"/>
                        </a:rPr>
                        <a:t>syarikat</a:t>
                      </a:r>
                      <a:r>
                        <a:rPr lang="en-US" sz="1500" dirty="0">
                          <a:effectLst/>
                          <a:latin typeface="Times New Roman"/>
                          <a:ea typeface="Times New Roman"/>
                        </a:rPr>
                        <a:t> </a:t>
                      </a:r>
                      <a:r>
                        <a:rPr lang="en-US" sz="1500" dirty="0" err="1">
                          <a:effectLst/>
                          <a:latin typeface="Times New Roman"/>
                          <a:ea typeface="Times New Roman"/>
                        </a:rPr>
                        <a:t>pembekal</a:t>
                      </a:r>
                      <a:r>
                        <a:rPr lang="en-US" sz="1500" dirty="0">
                          <a:effectLst/>
                          <a:latin typeface="Times New Roman"/>
                          <a:ea typeface="Times New Roman"/>
                        </a:rPr>
                        <a:t> </a:t>
                      </a:r>
                      <a:r>
                        <a:rPr lang="en-US" sz="1500" dirty="0" err="1">
                          <a:effectLst/>
                          <a:latin typeface="Times New Roman"/>
                          <a:ea typeface="Times New Roman"/>
                        </a:rPr>
                        <a:t>selepas</a:t>
                      </a:r>
                      <a:r>
                        <a:rPr lang="en-US" sz="1500" dirty="0">
                          <a:effectLst/>
                          <a:latin typeface="Times New Roman"/>
                          <a:ea typeface="Times New Roman"/>
                        </a:rPr>
                        <a:t> </a:t>
                      </a:r>
                      <a:r>
                        <a:rPr lang="en-US" sz="1500" dirty="0" err="1">
                          <a:effectLst/>
                          <a:latin typeface="Times New Roman"/>
                          <a:ea typeface="Times New Roman"/>
                        </a:rPr>
                        <a:t>diperbaiki</a:t>
                      </a:r>
                      <a:r>
                        <a:rPr lang="en-US" sz="1500" dirty="0" smtClean="0">
                          <a:effectLst/>
                          <a:latin typeface="Times New Roman"/>
                          <a:ea typeface="Times New Roman"/>
                        </a:rPr>
                        <a:t>.</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16610">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3.</a:t>
                      </a:r>
                    </a:p>
                    <a:p>
                      <a:pPr marL="0" marR="0" algn="ctr">
                        <a:spcBef>
                          <a:spcPts val="0"/>
                        </a:spcBef>
                        <a:spcAft>
                          <a:spcPts val="0"/>
                        </a:spcAft>
                      </a:pPr>
                      <a:r>
                        <a:rPr lang="en-US" sz="15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Kehilangan atau kecurian peralatan sinaran dan kemalangan semasa mengangkut bahan radioaktif</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algn="ctr">
                        <a:spcBef>
                          <a:spcPts val="0"/>
                        </a:spcBef>
                        <a:spcAft>
                          <a:spcPts val="0"/>
                        </a:spcAft>
                      </a:pPr>
                      <a:r>
                        <a:rPr lang="en-US" sz="1500">
                          <a:effectLst/>
                          <a:latin typeface="Times New Roman"/>
                          <a:ea typeface="Times New Roman"/>
                        </a:rPr>
                        <a:t> </a:t>
                      </a:r>
                    </a:p>
                    <a:p>
                      <a:pPr marL="0" marR="45720" algn="ctr">
                        <a:spcBef>
                          <a:spcPts val="0"/>
                        </a:spcBef>
                        <a:spcAft>
                          <a:spcPts val="600"/>
                        </a:spcAft>
                      </a:pPr>
                      <a:r>
                        <a:rPr lang="en-US" sz="150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algn="just">
                        <a:spcBef>
                          <a:spcPts val="0"/>
                        </a:spcBef>
                        <a:spcAft>
                          <a:spcPts val="0"/>
                        </a:spcAft>
                      </a:pPr>
                      <a:r>
                        <a:rPr lang="en-US" sz="1500" dirty="0">
                          <a:effectLst/>
                          <a:latin typeface="Times New Roman"/>
                          <a:ea typeface="Times New Roman"/>
                        </a:rPr>
                        <a:t> </a:t>
                      </a:r>
                    </a:p>
                    <a:p>
                      <a:pPr marL="0" marR="45720" algn="ctr">
                        <a:spcBef>
                          <a:spcPts val="0"/>
                        </a:spcBef>
                        <a:spcAft>
                          <a:spcPts val="0"/>
                        </a:spcAft>
                      </a:pPr>
                      <a:r>
                        <a:rPr lang="en-US" sz="1500" dirty="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marR="0" algn="just">
                        <a:spcBef>
                          <a:spcPts val="0"/>
                        </a:spcBef>
                        <a:spcAft>
                          <a:spcPts val="0"/>
                        </a:spcAft>
                      </a:pPr>
                      <a:r>
                        <a:rPr lang="en-US" sz="1500" dirty="0">
                          <a:effectLst/>
                          <a:latin typeface="Times New Roman"/>
                          <a:ea typeface="Times New Roman"/>
                        </a:rPr>
                        <a:t> </a:t>
                      </a:r>
                      <a:endParaRPr lang="en-US" sz="1500" dirty="0" smtClean="0">
                        <a:effectLst/>
                        <a:latin typeface="Times New Roman"/>
                        <a:ea typeface="Times New Roman"/>
                      </a:endParaRPr>
                    </a:p>
                    <a:p>
                      <a:pPr marL="342900" marR="0" lvl="0" indent="-342900" algn="just">
                        <a:spcBef>
                          <a:spcPts val="0"/>
                        </a:spcBef>
                        <a:spcAft>
                          <a:spcPts val="600"/>
                        </a:spcAft>
                        <a:buFont typeface="+mj-lt"/>
                        <a:buAutoNum type="arabicPeriod"/>
                        <a:tabLst>
                          <a:tab pos="160020" algn="l"/>
                        </a:tabLst>
                      </a:pPr>
                      <a:r>
                        <a:rPr lang="en-US" sz="1500" dirty="0" err="1" smtClean="0">
                          <a:effectLst/>
                          <a:latin typeface="Times New Roman"/>
                          <a:ea typeface="Times New Roman"/>
                        </a:rPr>
                        <a:t>Dilaporkan</a:t>
                      </a:r>
                      <a:r>
                        <a:rPr lang="en-US" sz="1500" dirty="0" smtClean="0">
                          <a:effectLst/>
                          <a:latin typeface="Times New Roman"/>
                          <a:ea typeface="Times New Roman"/>
                        </a:rPr>
                        <a:t> </a:t>
                      </a:r>
                      <a:r>
                        <a:rPr lang="en-US" sz="1500" dirty="0" err="1" smtClean="0">
                          <a:effectLst/>
                          <a:latin typeface="Times New Roman"/>
                          <a:ea typeface="Times New Roman"/>
                        </a:rPr>
                        <a:t>kepada</a:t>
                      </a:r>
                      <a:r>
                        <a:rPr lang="en-US" sz="1500" dirty="0" smtClean="0">
                          <a:effectLst/>
                          <a:latin typeface="Times New Roman"/>
                          <a:ea typeface="Times New Roman"/>
                        </a:rPr>
                        <a:t> </a:t>
                      </a:r>
                      <a:r>
                        <a:rPr lang="en-US" sz="1500" dirty="0" err="1" smtClean="0">
                          <a:effectLst/>
                          <a:latin typeface="Times New Roman"/>
                          <a:ea typeface="Times New Roman"/>
                        </a:rPr>
                        <a:t>pihak</a:t>
                      </a:r>
                      <a:r>
                        <a:rPr lang="en-US" sz="1500" dirty="0" smtClean="0">
                          <a:effectLst/>
                          <a:latin typeface="Times New Roman"/>
                          <a:ea typeface="Times New Roman"/>
                        </a:rPr>
                        <a:t> </a:t>
                      </a:r>
                      <a:r>
                        <a:rPr lang="en-US" sz="1500" dirty="0" err="1" smtClean="0">
                          <a:effectLst/>
                          <a:latin typeface="Times New Roman"/>
                          <a:ea typeface="Times New Roman"/>
                        </a:rPr>
                        <a:t>berikut</a:t>
                      </a:r>
                      <a:r>
                        <a:rPr lang="en-US" sz="1500" dirty="0" smtClean="0">
                          <a:effectLst/>
                          <a:latin typeface="Times New Roman"/>
                          <a:ea typeface="Times New Roman"/>
                        </a:rPr>
                        <a:t>:</a:t>
                      </a:r>
                    </a:p>
                    <a:p>
                      <a:pPr marL="0" marR="0" lvl="0" indent="0" algn="just">
                        <a:spcBef>
                          <a:spcPts val="0"/>
                        </a:spcBef>
                        <a:spcAft>
                          <a:spcPts val="0"/>
                        </a:spcAft>
                        <a:buFont typeface="+mj-lt"/>
                        <a:buNone/>
                        <a:tabLst>
                          <a:tab pos="457200" algn="l"/>
                        </a:tabLst>
                      </a:pPr>
                      <a:r>
                        <a:rPr lang="en-US" sz="1500" dirty="0" smtClean="0">
                          <a:effectLst/>
                          <a:latin typeface="Times New Roman"/>
                          <a:ea typeface="Times New Roman"/>
                        </a:rPr>
                        <a:t>       a.  Polis</a:t>
                      </a:r>
                      <a:endParaRPr lang="en-US" sz="1500" dirty="0">
                        <a:effectLst/>
                        <a:latin typeface="Times New Roman"/>
                        <a:ea typeface="Times New Roman"/>
                      </a:endParaRPr>
                    </a:p>
                    <a:p>
                      <a:pPr marL="0" marR="0" lvl="0" indent="0" algn="just">
                        <a:spcBef>
                          <a:spcPts val="0"/>
                        </a:spcBef>
                        <a:spcAft>
                          <a:spcPts val="0"/>
                        </a:spcAft>
                        <a:buFont typeface="+mj-lt"/>
                        <a:buNone/>
                        <a:tabLst>
                          <a:tab pos="457200" algn="l"/>
                        </a:tabLst>
                      </a:pPr>
                      <a:r>
                        <a:rPr lang="en-US" sz="1500" dirty="0" smtClean="0">
                          <a:effectLst/>
                          <a:latin typeface="Times New Roman"/>
                          <a:ea typeface="Times New Roman"/>
                        </a:rPr>
                        <a:t>       b.</a:t>
                      </a:r>
                      <a:r>
                        <a:rPr lang="en-US" sz="1500" baseline="0" dirty="0" smtClean="0">
                          <a:effectLst/>
                          <a:latin typeface="Times New Roman"/>
                          <a:ea typeface="Times New Roman"/>
                        </a:rPr>
                        <a:t>  </a:t>
                      </a:r>
                      <a:r>
                        <a:rPr lang="en-US" sz="1500" dirty="0" smtClean="0">
                          <a:effectLst/>
                          <a:latin typeface="Times New Roman"/>
                          <a:ea typeface="Times New Roman"/>
                        </a:rPr>
                        <a:t>OBTL</a:t>
                      </a:r>
                      <a:r>
                        <a:rPr lang="en-US" sz="1500" dirty="0">
                          <a:effectLst/>
                          <a:latin typeface="Times New Roman"/>
                          <a:ea typeface="Times New Roman"/>
                        </a:rPr>
                        <a:t>, PPS </a:t>
                      </a:r>
                      <a:r>
                        <a:rPr lang="en-US" sz="1500" dirty="0" err="1">
                          <a:effectLst/>
                          <a:latin typeface="Times New Roman"/>
                          <a:ea typeface="Times New Roman"/>
                        </a:rPr>
                        <a:t>atau</a:t>
                      </a:r>
                      <a:r>
                        <a:rPr lang="en-US" sz="1500" dirty="0">
                          <a:effectLst/>
                          <a:latin typeface="Times New Roman"/>
                          <a:ea typeface="Times New Roman"/>
                        </a:rPr>
                        <a:t> PY</a:t>
                      </a:r>
                    </a:p>
                    <a:p>
                      <a:pPr marL="0" marR="0" lvl="0" indent="0" algn="just">
                        <a:spcBef>
                          <a:spcPts val="0"/>
                        </a:spcBef>
                        <a:spcAft>
                          <a:spcPts val="600"/>
                        </a:spcAft>
                        <a:buFont typeface="+mj-lt"/>
                        <a:buNone/>
                        <a:tabLst>
                          <a:tab pos="457200" algn="l"/>
                        </a:tabLst>
                      </a:pPr>
                      <a:r>
                        <a:rPr lang="en-US" sz="1500" dirty="0" smtClean="0">
                          <a:effectLst/>
                          <a:latin typeface="Times New Roman"/>
                          <a:ea typeface="Times New Roman"/>
                        </a:rPr>
                        <a:t>       c.  AELB</a:t>
                      </a:r>
                      <a:endParaRPr lang="en-US" sz="1500" dirty="0">
                        <a:effectLst/>
                        <a:latin typeface="Times New Roman"/>
                        <a:ea typeface="Times New Roman"/>
                      </a:endParaRPr>
                    </a:p>
                    <a:p>
                      <a:pPr marL="342900" marR="0" lvl="0" indent="-342900" algn="l">
                        <a:spcBef>
                          <a:spcPts val="0"/>
                        </a:spcBef>
                        <a:spcAft>
                          <a:spcPts val="600"/>
                        </a:spcAft>
                        <a:buFont typeface="+mj-lt"/>
                        <a:buAutoNum type="arabicPeriod" startAt="2"/>
                        <a:tabLst>
                          <a:tab pos="160020" algn="l"/>
                        </a:tabLst>
                      </a:pPr>
                      <a:r>
                        <a:rPr lang="en-US" sz="1500" dirty="0" err="1" smtClean="0">
                          <a:effectLst/>
                          <a:latin typeface="Times New Roman"/>
                          <a:ea typeface="Times New Roman"/>
                        </a:rPr>
                        <a:t>Penyiasatan</a:t>
                      </a:r>
                      <a:r>
                        <a:rPr lang="en-US" sz="1500" dirty="0" smtClean="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dilakukan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t>
                      </a:r>
                      <a:r>
                        <a:rPr lang="en-US" sz="1500" dirty="0" smtClean="0">
                          <a:effectLst/>
                          <a:latin typeface="Times New Roman"/>
                          <a:ea typeface="Times New Roman"/>
                        </a:rPr>
                        <a:t> </a:t>
                      </a:r>
                      <a:r>
                        <a:rPr lang="en-US" sz="1500" dirty="0" err="1" smtClean="0">
                          <a:effectLst/>
                          <a:latin typeface="Times New Roman"/>
                          <a:ea typeface="Times New Roman"/>
                        </a:rPr>
                        <a:t>pemegang</a:t>
                      </a:r>
                      <a:r>
                        <a:rPr lang="en-US" sz="1500" dirty="0" smtClean="0">
                          <a:effectLst/>
                          <a:latin typeface="Times New Roman"/>
                          <a:ea typeface="Times New Roman"/>
                        </a:rPr>
                        <a:t> </a:t>
                      </a:r>
                      <a:r>
                        <a:rPr lang="en-US" sz="1500" dirty="0" err="1">
                          <a:effectLst/>
                          <a:latin typeface="Times New Roman"/>
                          <a:ea typeface="Times New Roman"/>
                        </a:rPr>
                        <a:t>lesen</a:t>
                      </a:r>
                      <a:r>
                        <a:rPr lang="en-US" sz="1500" dirty="0">
                          <a:effectLst/>
                          <a:latin typeface="Times New Roman"/>
                          <a:ea typeface="Times New Roman"/>
                        </a:rPr>
                        <a:t> </a:t>
                      </a:r>
                      <a:r>
                        <a:rPr lang="en-US" sz="1500" dirty="0" err="1">
                          <a:effectLst/>
                          <a:latin typeface="Times New Roman"/>
                          <a:ea typeface="Times New Roman"/>
                        </a:rPr>
                        <a:t>tentang</a:t>
                      </a:r>
                      <a:r>
                        <a:rPr lang="en-US" sz="1500" dirty="0">
                          <a:effectLst/>
                          <a:latin typeface="Times New Roman"/>
                          <a:ea typeface="Times New Roman"/>
                        </a:rPr>
                        <a:t> </a:t>
                      </a:r>
                      <a:r>
                        <a:rPr lang="en-US" sz="1500" dirty="0" smtClean="0">
                          <a:effectLst/>
                          <a:latin typeface="Times New Roman"/>
                          <a:ea typeface="Times New Roman"/>
                        </a:rPr>
                        <a:t> </a:t>
                      </a:r>
                      <a:r>
                        <a:rPr lang="en-US" sz="1500" dirty="0" err="1" smtClean="0">
                          <a:effectLst/>
                          <a:latin typeface="Times New Roman"/>
                          <a:ea typeface="Times New Roman"/>
                        </a:rPr>
                        <a:t>bagaimana</a:t>
                      </a:r>
                      <a:r>
                        <a:rPr lang="en-US" sz="1500" dirty="0" smtClean="0">
                          <a:effectLst/>
                          <a:latin typeface="Times New Roman"/>
                          <a:ea typeface="Times New Roman"/>
                        </a:rPr>
                        <a:t> </a:t>
                      </a:r>
                      <a:r>
                        <a:rPr lang="en-US" sz="1500" dirty="0" err="1">
                          <a:effectLst/>
                          <a:latin typeface="Times New Roman"/>
                          <a:ea typeface="Times New Roman"/>
                        </a:rPr>
                        <a:t>kejadian</a:t>
                      </a:r>
                      <a:r>
                        <a:rPr lang="en-US" sz="1500" dirty="0">
                          <a:effectLst/>
                          <a:latin typeface="Times New Roman"/>
                          <a:ea typeface="Times New Roman"/>
                        </a:rPr>
                        <a:t> </a:t>
                      </a:r>
                      <a:r>
                        <a:rPr lang="en-US" sz="1500" dirty="0" err="1">
                          <a:effectLst/>
                          <a:latin typeface="Times New Roman"/>
                          <a:ea typeface="Times New Roman"/>
                        </a:rPr>
                        <a:t>ini</a:t>
                      </a:r>
                      <a:r>
                        <a:rPr lang="en-US" sz="1500" dirty="0">
                          <a:effectLst/>
                          <a:latin typeface="Times New Roman"/>
                          <a:ea typeface="Times New Roman"/>
                        </a:rPr>
                        <a:t> </a:t>
                      </a:r>
                      <a:r>
                        <a:rPr lang="en-US" sz="1500" dirty="0" err="1">
                          <a:effectLst/>
                          <a:latin typeface="Times New Roman"/>
                          <a:ea typeface="Times New Roman"/>
                        </a:rPr>
                        <a:t>boleh</a:t>
                      </a:r>
                      <a:r>
                        <a:rPr lang="en-US" sz="1500" dirty="0">
                          <a:effectLst/>
                          <a:latin typeface="Times New Roman"/>
                          <a:ea typeface="Times New Roman"/>
                        </a:rPr>
                        <a:t> </a:t>
                      </a:r>
                      <a:r>
                        <a:rPr lang="en-US" sz="1500" dirty="0" err="1" smtClean="0">
                          <a:effectLst/>
                          <a:latin typeface="Times New Roman"/>
                          <a:ea typeface="Times New Roman"/>
                        </a:rPr>
                        <a:t>berlaku</a:t>
                      </a:r>
                      <a:r>
                        <a:rPr lang="en-US" sz="1500" dirty="0">
                          <a:effectLst/>
                          <a:latin typeface="Times New Roman"/>
                          <a:ea typeface="Times New Roman"/>
                        </a:rPr>
                        <a:t>.</a:t>
                      </a:r>
                    </a:p>
                    <a:p>
                      <a:pPr marL="342900" marR="0" lvl="0" indent="-342900" algn="just">
                        <a:spcBef>
                          <a:spcPts val="0"/>
                        </a:spcBef>
                        <a:spcAft>
                          <a:spcPts val="600"/>
                        </a:spcAft>
                        <a:buFont typeface="+mj-lt"/>
                        <a:buAutoNum type="arabicPeriod" startAt="3"/>
                        <a:tabLst>
                          <a:tab pos="160020" algn="l"/>
                        </a:tabLst>
                      </a:pPr>
                      <a:r>
                        <a:rPr lang="en-US" sz="1500" dirty="0" smtClean="0">
                          <a:effectLst/>
                          <a:latin typeface="Times New Roman"/>
                          <a:ea typeface="Times New Roman"/>
                        </a:rPr>
                        <a:t>PPS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melaporkan</a:t>
                      </a:r>
                      <a:r>
                        <a:rPr lang="en-US" sz="1500" dirty="0">
                          <a:effectLst/>
                          <a:latin typeface="Times New Roman"/>
                          <a:ea typeface="Times New Roman"/>
                        </a:rPr>
                        <a:t> </a:t>
                      </a:r>
                      <a:r>
                        <a:rPr lang="en-US" sz="1500" dirty="0" err="1">
                          <a:effectLst/>
                          <a:latin typeface="Times New Roman"/>
                          <a:ea typeface="Times New Roman"/>
                        </a:rPr>
                        <a:t>kejadian</a:t>
                      </a:r>
                      <a:r>
                        <a:rPr lang="en-US" sz="1500" dirty="0">
                          <a:effectLst/>
                          <a:latin typeface="Times New Roman"/>
                          <a:ea typeface="Times New Roman"/>
                        </a:rPr>
                        <a:t> </a:t>
                      </a:r>
                      <a:r>
                        <a:rPr lang="en-US" sz="1500" dirty="0" err="1" smtClean="0">
                          <a:effectLst/>
                          <a:latin typeface="Times New Roman"/>
                          <a:ea typeface="Times New Roman"/>
                        </a:rPr>
                        <a:t>ini</a:t>
                      </a:r>
                      <a:r>
                        <a:rPr lang="en-US" sz="1500" baseline="0" dirty="0" smtClean="0">
                          <a:effectLst/>
                          <a:latin typeface="Times New Roman"/>
                          <a:ea typeface="Times New Roman"/>
                        </a:rPr>
                        <a:t> </a:t>
                      </a:r>
                      <a:r>
                        <a:rPr lang="en-US" sz="1500" dirty="0" err="1" smtClean="0">
                          <a:effectLst/>
                          <a:latin typeface="Times New Roman"/>
                          <a:ea typeface="Times New Roman"/>
                        </a:rPr>
                        <a:t>secara</a:t>
                      </a:r>
                      <a:r>
                        <a:rPr lang="en-US" sz="1500" dirty="0" smtClean="0">
                          <a:effectLst/>
                          <a:latin typeface="Times New Roman"/>
                          <a:ea typeface="Times New Roman"/>
                        </a:rPr>
                        <a:t> </a:t>
                      </a:r>
                      <a:r>
                        <a:rPr lang="en-US" sz="1500" dirty="0" err="1">
                          <a:effectLst/>
                          <a:latin typeface="Times New Roman"/>
                          <a:ea typeface="Times New Roman"/>
                        </a:rPr>
                        <a:t>lisan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smtClean="0">
                          <a:effectLst/>
                          <a:latin typeface="Times New Roman"/>
                          <a:ea typeface="Times New Roman"/>
                        </a:rPr>
                        <a:t>dalam</a:t>
                      </a:r>
                      <a:r>
                        <a:rPr lang="en-US" sz="1500" dirty="0" smtClean="0">
                          <a:effectLst/>
                          <a:latin typeface="Times New Roman"/>
                          <a:ea typeface="Times New Roman"/>
                        </a:rPr>
                        <a:t> </a:t>
                      </a:r>
                      <a:r>
                        <a:rPr lang="en-US" sz="1500" dirty="0" err="1" smtClean="0">
                          <a:effectLst/>
                          <a:latin typeface="Times New Roman"/>
                          <a:ea typeface="Times New Roman"/>
                        </a:rPr>
                        <a:t>tempoh</a:t>
                      </a:r>
                      <a:r>
                        <a:rPr lang="en-US" sz="1500" dirty="0" smtClean="0">
                          <a:effectLst/>
                          <a:latin typeface="Times New Roman"/>
                          <a:ea typeface="Times New Roman"/>
                        </a:rPr>
                        <a:t> </a:t>
                      </a:r>
                      <a:r>
                        <a:rPr lang="en-US" sz="1500" dirty="0">
                          <a:effectLst/>
                          <a:latin typeface="Times New Roman"/>
                          <a:ea typeface="Times New Roman"/>
                        </a:rPr>
                        <a:t>24 </a:t>
                      </a:r>
                      <a:r>
                        <a:rPr lang="en-US" sz="1500" dirty="0" smtClean="0">
                          <a:effectLst/>
                          <a:latin typeface="Times New Roman"/>
                          <a:ea typeface="Times New Roman"/>
                        </a:rPr>
                        <a:t>jam.</a:t>
                      </a:r>
                    </a:p>
                    <a:p>
                      <a:pPr marL="342900" marR="0" lvl="0" indent="-342900" algn="just">
                        <a:spcBef>
                          <a:spcPts val="0"/>
                        </a:spcBef>
                        <a:spcAft>
                          <a:spcPts val="600"/>
                        </a:spcAft>
                        <a:buFont typeface="+mj-lt"/>
                        <a:buAutoNum type="arabicPeriod" startAt="3"/>
                        <a:tabLst>
                          <a:tab pos="160020" algn="l"/>
                        </a:tabLst>
                      </a:pPr>
                      <a:r>
                        <a:rPr lang="en-US" sz="1500" dirty="0" err="1" smtClean="0">
                          <a:effectLst/>
                          <a:latin typeface="Times New Roman"/>
                          <a:ea typeface="Times New Roman"/>
                        </a:rPr>
                        <a:t>Laporan</a:t>
                      </a:r>
                      <a:r>
                        <a:rPr lang="en-US" sz="1500" dirty="0" smtClean="0">
                          <a:effectLst/>
                          <a:latin typeface="Times New Roman"/>
                          <a:ea typeface="Times New Roman"/>
                        </a:rPr>
                        <a:t> </a:t>
                      </a:r>
                      <a:r>
                        <a:rPr lang="en-US" sz="1500" dirty="0" err="1">
                          <a:effectLst/>
                          <a:latin typeface="Times New Roman"/>
                          <a:ea typeface="Times New Roman"/>
                        </a:rPr>
                        <a:t>bertulis</a:t>
                      </a:r>
                      <a:r>
                        <a:rPr lang="en-US" sz="1500" dirty="0">
                          <a:effectLst/>
                          <a:latin typeface="Times New Roman"/>
                          <a:ea typeface="Times New Roman"/>
                        </a:rPr>
                        <a:t> </a:t>
                      </a:r>
                      <a:r>
                        <a:rPr lang="en-US" sz="1500" dirty="0" err="1">
                          <a:effectLst/>
                          <a:latin typeface="Times New Roman"/>
                          <a:ea typeface="Times New Roman"/>
                        </a:rPr>
                        <a:t>akan</a:t>
                      </a:r>
                      <a:r>
                        <a:rPr lang="en-US" sz="1500" dirty="0">
                          <a:effectLst/>
                          <a:latin typeface="Times New Roman"/>
                          <a:ea typeface="Times New Roman"/>
                        </a:rPr>
                        <a:t> </a:t>
                      </a:r>
                      <a:r>
                        <a:rPr lang="en-US" sz="1500" dirty="0" err="1">
                          <a:effectLst/>
                          <a:latin typeface="Times New Roman"/>
                          <a:ea typeface="Times New Roman"/>
                        </a:rPr>
                        <a:t>dikemukan</a:t>
                      </a:r>
                      <a:r>
                        <a:rPr lang="en-US" sz="1500" dirty="0">
                          <a:effectLst/>
                          <a:latin typeface="Times New Roman"/>
                          <a:ea typeface="Times New Roman"/>
                        </a:rPr>
                        <a:t> </a:t>
                      </a:r>
                      <a:r>
                        <a:rPr lang="en-US" sz="1500" dirty="0" err="1">
                          <a:effectLst/>
                          <a:latin typeface="Times New Roman"/>
                          <a:ea typeface="Times New Roman"/>
                        </a:rPr>
                        <a:t>kepada</a:t>
                      </a:r>
                      <a:r>
                        <a:rPr lang="en-US" sz="1500" dirty="0">
                          <a:effectLst/>
                          <a:latin typeface="Times New Roman"/>
                          <a:ea typeface="Times New Roman"/>
                        </a:rPr>
                        <a:t> AELB </a:t>
                      </a:r>
                      <a:r>
                        <a:rPr lang="en-US" sz="1500" dirty="0" err="1">
                          <a:effectLst/>
                          <a:latin typeface="Times New Roman"/>
                          <a:ea typeface="Times New Roman"/>
                        </a:rPr>
                        <a:t>dalam</a:t>
                      </a:r>
                      <a:r>
                        <a:rPr lang="en-US" sz="1500" dirty="0">
                          <a:effectLst/>
                          <a:latin typeface="Times New Roman"/>
                          <a:ea typeface="Times New Roman"/>
                        </a:rPr>
                        <a:t> </a:t>
                      </a:r>
                      <a:r>
                        <a:rPr lang="en-US" sz="1500" dirty="0" err="1">
                          <a:effectLst/>
                          <a:latin typeface="Times New Roman"/>
                          <a:ea typeface="Times New Roman"/>
                        </a:rPr>
                        <a:t>tempoh</a:t>
                      </a:r>
                      <a:r>
                        <a:rPr lang="en-US" sz="1500" dirty="0">
                          <a:effectLst/>
                          <a:latin typeface="Times New Roman"/>
                          <a:ea typeface="Times New Roman"/>
                        </a:rPr>
                        <a:t> 30 </a:t>
                      </a:r>
                      <a:r>
                        <a:rPr lang="en-US" sz="1500" dirty="0" err="1">
                          <a:effectLst/>
                          <a:latin typeface="Times New Roman"/>
                          <a:ea typeface="Times New Roman"/>
                        </a:rPr>
                        <a:t>hari</a:t>
                      </a:r>
                      <a:r>
                        <a:rPr lang="en-US" sz="1500" dirty="0">
                          <a:effectLst/>
                          <a:latin typeface="Times New Roman"/>
                          <a:ea typeface="Times New Roman"/>
                        </a:rPr>
                        <a:t>.</a:t>
                      </a:r>
                    </a:p>
                    <a:p>
                      <a:pPr marL="0" marR="0" algn="just">
                        <a:spcBef>
                          <a:spcPts val="0"/>
                        </a:spcBef>
                        <a:spcAft>
                          <a:spcPts val="0"/>
                        </a:spcAft>
                      </a:pPr>
                      <a:r>
                        <a:rPr lang="en-US" sz="1500" dirty="0">
                          <a:effectLst/>
                          <a:latin typeface="Times New Roman"/>
                          <a:ea typeface="Times New Roman"/>
                        </a:rPr>
                        <a:t>    </a:t>
                      </a:r>
                      <a:r>
                        <a:rPr lang="en-US" sz="1500" dirty="0" smtClean="0">
                          <a:effectLst/>
                          <a:latin typeface="Times New Roman"/>
                          <a:ea typeface="Times New Roman"/>
                        </a:rPr>
                        <a:t>   </a:t>
                      </a:r>
                      <a:r>
                        <a:rPr lang="en-US" sz="1500" i="1" dirty="0" smtClean="0">
                          <a:effectLst/>
                          <a:latin typeface="Times New Roman"/>
                          <a:ea typeface="Times New Roman"/>
                        </a:rPr>
                        <a:t>[</a:t>
                      </a:r>
                      <a:r>
                        <a:rPr lang="en-US" sz="1500" i="1" dirty="0" err="1">
                          <a:effectLst/>
                          <a:latin typeface="Times New Roman"/>
                          <a:ea typeface="Times New Roman"/>
                        </a:rPr>
                        <a:t>Rujuk</a:t>
                      </a:r>
                      <a:r>
                        <a:rPr lang="en-US" sz="1500" i="1" dirty="0">
                          <a:effectLst/>
                          <a:latin typeface="Times New Roman"/>
                          <a:ea typeface="Times New Roman"/>
                        </a:rPr>
                        <a:t> </a:t>
                      </a:r>
                      <a:r>
                        <a:rPr lang="en-US" sz="1500" i="1" dirty="0" err="1">
                          <a:effectLst/>
                          <a:latin typeface="Times New Roman"/>
                          <a:ea typeface="Times New Roman"/>
                        </a:rPr>
                        <a:t>Bahagian</a:t>
                      </a:r>
                      <a:r>
                        <a:rPr lang="en-US" sz="1500" i="1" dirty="0">
                          <a:effectLst/>
                          <a:latin typeface="Times New Roman"/>
                          <a:ea typeface="Times New Roman"/>
                        </a:rPr>
                        <a:t> 7(1)]</a:t>
                      </a:r>
                      <a:endParaRPr lang="en-US" sz="1500" dirty="0">
                        <a:effectLst/>
                        <a:latin typeface="Times New Roman"/>
                        <a:ea typeface="Times New Roman"/>
                      </a:endParaRPr>
                    </a:p>
                    <a:p>
                      <a:pPr marL="0" marR="0" algn="just">
                        <a:spcBef>
                          <a:spcPts val="0"/>
                        </a:spcBef>
                        <a:spcAft>
                          <a:spcPts val="0"/>
                        </a:spcAft>
                      </a:pPr>
                      <a:r>
                        <a:rPr lang="en-US" sz="1500" dirty="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881659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42</a:t>
            </a:fld>
            <a:endParaRPr lang="en-MY"/>
          </a:p>
        </p:txBody>
      </p:sp>
      <p:sp>
        <p:nvSpPr>
          <p:cNvPr id="5" name="TextBox 4"/>
          <p:cNvSpPr txBox="1"/>
          <p:nvPr/>
        </p:nvSpPr>
        <p:spPr>
          <a:xfrm>
            <a:off x="195336" y="70111"/>
            <a:ext cx="6880730"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8</a:t>
            </a:r>
            <a:r>
              <a:rPr lang="en-US" sz="2600" b="1" dirty="0" smtClean="0"/>
              <a:t> </a:t>
            </a:r>
            <a:r>
              <a:rPr lang="en-US" sz="2600" b="1" dirty="0"/>
              <a:t>: </a:t>
            </a:r>
            <a:r>
              <a:rPr lang="en-US" sz="2600" b="1" dirty="0" err="1" smtClean="0"/>
              <a:t>Prosedur</a:t>
            </a:r>
            <a:r>
              <a:rPr lang="en-US" sz="2600" b="1" dirty="0" smtClean="0"/>
              <a:t> </a:t>
            </a:r>
            <a:r>
              <a:rPr lang="en-US" sz="2600" b="1" dirty="0" err="1" smtClean="0"/>
              <a:t>Keadaan</a:t>
            </a:r>
            <a:r>
              <a:rPr lang="en-US" sz="2600" b="1" dirty="0" smtClean="0"/>
              <a:t> Di </a:t>
            </a:r>
            <a:r>
              <a:rPr lang="en-US" sz="2600" b="1" dirty="0" err="1" smtClean="0"/>
              <a:t>Luar</a:t>
            </a:r>
            <a:r>
              <a:rPr lang="en-US" sz="2600" b="1" dirty="0" smtClean="0"/>
              <a:t> </a:t>
            </a:r>
            <a:r>
              <a:rPr lang="en-US" sz="2600" b="1" dirty="0" err="1" smtClean="0"/>
              <a:t>Jangkaan</a:t>
            </a:r>
            <a:endParaRPr lang="en-US" sz="2600" b="1" dirty="0"/>
          </a:p>
        </p:txBody>
      </p:sp>
      <p:graphicFrame>
        <p:nvGraphicFramePr>
          <p:cNvPr id="6" name="Table 5"/>
          <p:cNvGraphicFramePr>
            <a:graphicFrameLocks noGrp="1"/>
          </p:cNvGraphicFramePr>
          <p:nvPr>
            <p:extLst>
              <p:ext uri="{D42A27DB-BD31-4B8C-83A1-F6EECF244321}">
                <p14:modId xmlns:p14="http://schemas.microsoft.com/office/powerpoint/2010/main" val="458378395"/>
              </p:ext>
            </p:extLst>
          </p:nvPr>
        </p:nvGraphicFramePr>
        <p:xfrm>
          <a:off x="142472" y="836669"/>
          <a:ext cx="11918899" cy="5912474"/>
        </p:xfrm>
        <a:graphic>
          <a:graphicData uri="http://schemas.openxmlformats.org/drawingml/2006/table">
            <a:tbl>
              <a:tblPr firstRow="1" firstCol="1" lastRow="1" lastCol="1" bandRow="1" bandCol="1"/>
              <a:tblGrid>
                <a:gridCol w="438099"/>
                <a:gridCol w="1923810"/>
                <a:gridCol w="2270819"/>
                <a:gridCol w="4122057"/>
                <a:gridCol w="3164114"/>
              </a:tblGrid>
              <a:tr h="199302">
                <a:tc>
                  <a:txBody>
                    <a:bodyPr/>
                    <a:lstStyle/>
                    <a:p>
                      <a:pPr marL="0" marR="0" algn="ctr">
                        <a:spcBef>
                          <a:spcPts val="0"/>
                        </a:spcBef>
                        <a:spcAft>
                          <a:spcPts val="0"/>
                        </a:spcAft>
                      </a:pPr>
                      <a:r>
                        <a:rPr lang="en-US" sz="1500" b="1" dirty="0">
                          <a:effectLst/>
                          <a:latin typeface="Times New Roman"/>
                          <a:ea typeface="Times New Roman"/>
                        </a:rPr>
                        <a:t>BIL.</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SEBELUM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dirty="0">
                          <a:effectLst/>
                          <a:latin typeface="Times New Roman"/>
                          <a:ea typeface="Times New Roman"/>
                        </a:rPr>
                        <a:t>SEMASA KENDALIAN</a:t>
                      </a:r>
                      <a:endParaRPr lang="en-US" sz="1500" dirty="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c>
                  <a:txBody>
                    <a:bodyPr/>
                    <a:lstStyle/>
                    <a:p>
                      <a:pPr marL="0" marR="0" algn="ctr">
                        <a:spcBef>
                          <a:spcPts val="0"/>
                        </a:spcBef>
                        <a:spcAft>
                          <a:spcPts val="0"/>
                        </a:spcAft>
                      </a:pPr>
                      <a:r>
                        <a:rPr lang="en-US" sz="1500" b="1">
                          <a:effectLst/>
                          <a:latin typeface="Times New Roman"/>
                          <a:ea typeface="Times New Roman"/>
                        </a:rPr>
                        <a:t>SELEPAS KENDALIAN</a:t>
                      </a:r>
                      <a:endParaRPr lang="en-US" sz="1500">
                        <a:effectLst/>
                        <a:latin typeface="Times New Roman"/>
                        <a:ea typeface="Times New Roman"/>
                      </a:endParaRPr>
                    </a:p>
                  </a:txBody>
                  <a:tcPr marL="19289" marR="192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6E6"/>
                    </a:solidFill>
                  </a:tcPr>
                </a:tc>
              </a:tr>
              <a:tr h="4052465">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4.</a:t>
                      </a:r>
                    </a:p>
                    <a:p>
                      <a:pPr marL="0" marR="0" algn="ctr">
                        <a:spcBef>
                          <a:spcPts val="0"/>
                        </a:spcBef>
                        <a:spcAft>
                          <a:spcPts val="0"/>
                        </a:spcAft>
                      </a:pPr>
                      <a:r>
                        <a:rPr lang="en-US" sz="15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Kebakaran, banjir atau bencana alam lain</a:t>
                      </a:r>
                      <a:endParaRPr lang="en-US" sz="1500">
                        <a:effectLst/>
                        <a:latin typeface="Times New Roman"/>
                        <a:ea typeface="Times New Roman"/>
                      </a:endParaRPr>
                    </a:p>
                    <a:p>
                      <a:pPr marL="0" marR="0">
                        <a:spcBef>
                          <a:spcPts val="0"/>
                        </a:spcBef>
                        <a:spcAft>
                          <a:spcPts val="0"/>
                        </a:spcAft>
                      </a:pPr>
                      <a:r>
                        <a:rPr lang="en-US" sz="1500" b="1">
                          <a:effectLst/>
                          <a:latin typeface="Times New Roman"/>
                          <a:ea typeface="Times New Roman"/>
                        </a:rPr>
                        <a:t> </a:t>
                      </a:r>
                      <a:endParaRPr lang="en-US" sz="150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algn="ctr">
                        <a:spcBef>
                          <a:spcPts val="0"/>
                        </a:spcBef>
                        <a:spcAft>
                          <a:spcPts val="0"/>
                        </a:spcAft>
                      </a:pPr>
                      <a:r>
                        <a:rPr lang="en-US" sz="1500">
                          <a:effectLst/>
                          <a:latin typeface="Times New Roman"/>
                          <a:ea typeface="Times New Roman"/>
                        </a:rPr>
                        <a:t> </a:t>
                      </a:r>
                    </a:p>
                    <a:p>
                      <a:pPr marL="0" marR="45720" algn="ctr">
                        <a:spcBef>
                          <a:spcPts val="0"/>
                        </a:spcBef>
                        <a:spcAft>
                          <a:spcPts val="600"/>
                        </a:spcAft>
                      </a:pPr>
                      <a:r>
                        <a:rPr lang="en-US" sz="1500">
                          <a:effectLst/>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algn="just">
                        <a:spcBef>
                          <a:spcPts val="0"/>
                        </a:spcBef>
                        <a:spcAft>
                          <a:spcPts val="0"/>
                        </a:spcAft>
                      </a:pPr>
                      <a:r>
                        <a:rPr lang="en-US" sz="1500">
                          <a:effectLst/>
                          <a:latin typeface="Times New Roman"/>
                          <a:ea typeface="Times New Roman"/>
                        </a:rPr>
                        <a:t> </a:t>
                      </a:r>
                    </a:p>
                    <a:p>
                      <a:pPr marL="742950" marR="45720" lvl="1" indent="-285750" algn="just">
                        <a:spcBef>
                          <a:spcPts val="0"/>
                        </a:spcBef>
                        <a:spcAft>
                          <a:spcPts val="600"/>
                        </a:spcAft>
                        <a:buFont typeface="+mj-lt"/>
                        <a:buAutoNum type="arabicPeriod"/>
                        <a:tabLst>
                          <a:tab pos="140970" algn="l"/>
                        </a:tabLst>
                      </a:pPr>
                      <a:r>
                        <a:rPr lang="en-US" sz="1500">
                          <a:effectLst/>
                          <a:latin typeface="Times New Roman"/>
                          <a:ea typeface="Times New Roman"/>
                        </a:rPr>
                        <a:t>Pihak berikut akan dihubungi:</a:t>
                      </a:r>
                    </a:p>
                    <a:p>
                      <a:pPr marL="342900" marR="45720" lvl="0" indent="-342900" algn="just">
                        <a:spcBef>
                          <a:spcPts val="0"/>
                        </a:spcBef>
                        <a:spcAft>
                          <a:spcPts val="0"/>
                        </a:spcAft>
                        <a:buFont typeface="+mj-lt"/>
                        <a:buAutoNum type="alphaLcPeriod"/>
                        <a:tabLst>
                          <a:tab pos="457200" algn="l"/>
                        </a:tabLst>
                      </a:pPr>
                      <a:r>
                        <a:rPr lang="en-US" sz="1500">
                          <a:effectLst/>
                          <a:latin typeface="Times New Roman"/>
                          <a:ea typeface="Times New Roman"/>
                        </a:rPr>
                        <a:t>Pasukan penyelamat syarikat (</a:t>
                      </a:r>
                      <a:r>
                        <a:rPr lang="en-US" sz="1500" i="1">
                          <a:effectLst/>
                          <a:latin typeface="Times New Roman"/>
                          <a:ea typeface="Times New Roman"/>
                        </a:rPr>
                        <a:t>rescue team</a:t>
                      </a:r>
                      <a:r>
                        <a:rPr lang="en-US" sz="1500">
                          <a:effectLst/>
                          <a:latin typeface="Times New Roman"/>
                          <a:ea typeface="Times New Roman"/>
                        </a:rPr>
                        <a:t>), pasukan perubatan atau polis.</a:t>
                      </a:r>
                    </a:p>
                    <a:p>
                      <a:pPr marL="342900" marR="45720" lvl="0" indent="-342900" algn="just">
                        <a:spcBef>
                          <a:spcPts val="0"/>
                        </a:spcBef>
                        <a:spcAft>
                          <a:spcPts val="0"/>
                        </a:spcAft>
                        <a:buFont typeface="+mj-lt"/>
                        <a:buAutoNum type="alphaLcPeriod"/>
                        <a:tabLst>
                          <a:tab pos="457200" algn="l"/>
                        </a:tabLst>
                      </a:pPr>
                      <a:r>
                        <a:rPr lang="en-US" sz="1500">
                          <a:effectLst/>
                          <a:latin typeface="Times New Roman"/>
                          <a:ea typeface="Times New Roman"/>
                        </a:rPr>
                        <a:t>Pengawal Keselamatan kawasan.</a:t>
                      </a:r>
                    </a:p>
                    <a:p>
                      <a:pPr marL="342900" marR="45720" lvl="0" indent="-342900" algn="just">
                        <a:spcBef>
                          <a:spcPts val="0"/>
                        </a:spcBef>
                        <a:spcAft>
                          <a:spcPts val="0"/>
                        </a:spcAft>
                        <a:buFont typeface="+mj-lt"/>
                        <a:buAutoNum type="alphaLcPeriod"/>
                        <a:tabLst>
                          <a:tab pos="457200" algn="l"/>
                        </a:tabLst>
                      </a:pPr>
                      <a:r>
                        <a:rPr lang="en-US" sz="1500">
                          <a:effectLst/>
                          <a:latin typeface="Times New Roman"/>
                          <a:ea typeface="Times New Roman"/>
                        </a:rPr>
                        <a:t>OBTL, PPS atau PY.</a:t>
                      </a:r>
                    </a:p>
                    <a:p>
                      <a:pPr marL="342900" marR="45720" lvl="0" indent="-342900" algn="just">
                        <a:spcBef>
                          <a:spcPts val="0"/>
                        </a:spcBef>
                        <a:spcAft>
                          <a:spcPts val="600"/>
                        </a:spcAft>
                        <a:buFont typeface="+mj-lt"/>
                        <a:buAutoNum type="alphaLcPeriod"/>
                        <a:tabLst>
                          <a:tab pos="457200" algn="l"/>
                        </a:tabLst>
                      </a:pPr>
                      <a:r>
                        <a:rPr lang="en-US" sz="1500">
                          <a:effectLst/>
                          <a:latin typeface="Times New Roman"/>
                          <a:ea typeface="Times New Roman"/>
                        </a:rPr>
                        <a:t>AELB dalam tempoh 24 jam.</a:t>
                      </a:r>
                    </a:p>
                    <a:p>
                      <a:pPr marL="742950" marR="45720" lvl="1" indent="-285750" algn="just">
                        <a:spcBef>
                          <a:spcPts val="0"/>
                        </a:spcBef>
                        <a:spcAft>
                          <a:spcPts val="600"/>
                        </a:spcAft>
                        <a:buFont typeface="+mj-lt"/>
                        <a:buAutoNum type="arabicPeriod"/>
                        <a:tabLst>
                          <a:tab pos="140970" algn="l"/>
                        </a:tabLst>
                      </a:pPr>
                      <a:r>
                        <a:rPr lang="en-US" sz="1500">
                          <a:effectLst/>
                          <a:latin typeface="Times New Roman"/>
                          <a:ea typeface="Times New Roman"/>
                        </a:rPr>
                        <a:t>Peralatan sinaran diubah lokasi dari kawasan kebakaran/banjir, sekiranya boleh.</a:t>
                      </a:r>
                    </a:p>
                    <a:p>
                      <a:pPr marL="742950" marR="45720" lvl="1" indent="-285750" algn="just">
                        <a:spcBef>
                          <a:spcPts val="0"/>
                        </a:spcBef>
                        <a:spcAft>
                          <a:spcPts val="600"/>
                        </a:spcAft>
                        <a:buFont typeface="+mj-lt"/>
                        <a:buAutoNum type="arabicPeriod"/>
                        <a:tabLst>
                          <a:tab pos="140970" algn="l"/>
                        </a:tabLst>
                      </a:pPr>
                      <a:r>
                        <a:rPr lang="en-US" sz="1500">
                          <a:effectLst/>
                          <a:latin typeface="Times New Roman"/>
                          <a:ea typeface="Times New Roman"/>
                        </a:rPr>
                        <a:t>Pastikan tiada orang awam menghampiri kawasan itu.</a:t>
                      </a:r>
                    </a:p>
                    <a:p>
                      <a:pPr marL="742950" marR="45720" lvl="1" indent="-285750" algn="just">
                        <a:spcBef>
                          <a:spcPts val="0"/>
                        </a:spcBef>
                        <a:spcAft>
                          <a:spcPts val="0"/>
                        </a:spcAft>
                        <a:buFont typeface="+mj-lt"/>
                        <a:buAutoNum type="arabicPeriod"/>
                        <a:tabLst>
                          <a:tab pos="140970" algn="l"/>
                        </a:tabLst>
                      </a:pPr>
                      <a:r>
                        <a:rPr lang="en-US" sz="1500">
                          <a:effectLst/>
                          <a:latin typeface="Times New Roman"/>
                          <a:ea typeface="Times New Roman"/>
                        </a:rPr>
                        <a:t>Jika peralatan sinaran terbakar/terlibat dengan banjir, PPS akan memastikan tidak ada berlaku pencemaran. Jika ada, PPS akan merancang dengan teliti bagaimana hendak melakukan kerja-kerja nyahcemar.</a:t>
                      </a:r>
                    </a:p>
                    <a:p>
                      <a:pPr marL="685800" marR="45720">
                        <a:spcBef>
                          <a:spcPts val="0"/>
                        </a:spcBef>
                        <a:spcAft>
                          <a:spcPts val="0"/>
                        </a:spcAft>
                      </a:pPr>
                      <a:r>
                        <a:rPr lang="en-US" sz="15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marR="0" algn="just">
                        <a:spcBef>
                          <a:spcPts val="0"/>
                        </a:spcBef>
                        <a:spcAft>
                          <a:spcPts val="0"/>
                        </a:spcAft>
                      </a:pPr>
                      <a:r>
                        <a:rPr lang="en-US" sz="1500">
                          <a:effectLst/>
                          <a:latin typeface="Times New Roman"/>
                          <a:ea typeface="Times New Roman"/>
                        </a:rPr>
                        <a:t> </a:t>
                      </a:r>
                    </a:p>
                    <a:p>
                      <a:pPr marL="342900" marR="0" lvl="0" indent="-342900" algn="just">
                        <a:spcBef>
                          <a:spcPts val="0"/>
                        </a:spcBef>
                        <a:spcAft>
                          <a:spcPts val="0"/>
                        </a:spcAft>
                        <a:buFont typeface="+mj-lt"/>
                        <a:buAutoNum type="arabicPeriod"/>
                        <a:tabLst>
                          <a:tab pos="160020" algn="l"/>
                        </a:tabLst>
                      </a:pPr>
                      <a:r>
                        <a:rPr lang="en-US" sz="1500">
                          <a:effectLst/>
                          <a:latin typeface="Times New Roman"/>
                          <a:ea typeface="Times New Roman"/>
                        </a:rPr>
                        <a:t>Sediakan laporan kepada AELB.</a:t>
                      </a:r>
                    </a:p>
                    <a:p>
                      <a:pPr marL="0" marR="0" algn="just">
                        <a:spcBef>
                          <a:spcPts val="0"/>
                        </a:spcBef>
                        <a:spcAft>
                          <a:spcPts val="0"/>
                        </a:spcAft>
                      </a:pPr>
                      <a:r>
                        <a:rPr lang="en-US" sz="1500">
                          <a:effectLst/>
                          <a:latin typeface="Times New Roman"/>
                          <a:ea typeface="Times New Roman"/>
                        </a:rPr>
                        <a:t>    </a:t>
                      </a:r>
                      <a:r>
                        <a:rPr lang="en-US" sz="1500" i="1">
                          <a:effectLst/>
                          <a:latin typeface="Times New Roman"/>
                          <a:ea typeface="Times New Roman"/>
                        </a:rPr>
                        <a:t>[Rujuk Bahagian 7(1)]</a:t>
                      </a:r>
                      <a:endParaRPr lang="en-US" sz="1500">
                        <a:effectLst/>
                        <a:latin typeface="Times New Roman"/>
                        <a:ea typeface="Times New Roman"/>
                      </a:endParaRPr>
                    </a:p>
                    <a:p>
                      <a:pPr marL="0" marR="0" algn="just">
                        <a:spcBef>
                          <a:spcPts val="0"/>
                        </a:spcBef>
                        <a:spcAft>
                          <a:spcPts val="0"/>
                        </a:spcAft>
                      </a:pPr>
                      <a:r>
                        <a:rPr lang="en-US" sz="15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35674">
                <a:tc>
                  <a:txBody>
                    <a:bodyPr/>
                    <a:lstStyle/>
                    <a:p>
                      <a:pPr marL="0" marR="0" algn="ctr">
                        <a:spcBef>
                          <a:spcPts val="0"/>
                        </a:spcBef>
                        <a:spcAft>
                          <a:spcPts val="0"/>
                        </a:spcAft>
                      </a:pPr>
                      <a:r>
                        <a:rPr lang="en-US" sz="1500">
                          <a:effectLst/>
                          <a:latin typeface="Times New Roman"/>
                          <a:ea typeface="Times New Roman"/>
                        </a:rPr>
                        <a:t> </a:t>
                      </a:r>
                    </a:p>
                    <a:p>
                      <a:pPr marL="0" marR="0" algn="ctr">
                        <a:spcBef>
                          <a:spcPts val="0"/>
                        </a:spcBef>
                        <a:spcAft>
                          <a:spcPts val="0"/>
                        </a:spcAft>
                      </a:pPr>
                      <a:r>
                        <a:rPr lang="en-US" sz="1500">
                          <a:effectLst/>
                          <a:latin typeface="Times New Roman"/>
                          <a:ea typeface="Times New Roman"/>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500" b="1" dirty="0">
                          <a:effectLst/>
                          <a:latin typeface="Times New Roman"/>
                          <a:ea typeface="Times New Roman"/>
                        </a:rPr>
                        <a:t> </a:t>
                      </a:r>
                      <a:endParaRPr lang="en-US" sz="1500" dirty="0">
                        <a:effectLst/>
                        <a:latin typeface="Times New Roman"/>
                        <a:ea typeface="Times New Roman"/>
                      </a:endParaRPr>
                    </a:p>
                    <a:p>
                      <a:pPr marL="0" marR="0">
                        <a:spcBef>
                          <a:spcPts val="0"/>
                        </a:spcBef>
                        <a:spcAft>
                          <a:spcPts val="0"/>
                        </a:spcAft>
                      </a:pPr>
                      <a:r>
                        <a:rPr lang="en-US" sz="1500" b="1" dirty="0" err="1">
                          <a:effectLst/>
                          <a:latin typeface="Times New Roman"/>
                          <a:ea typeface="Times New Roman"/>
                        </a:rPr>
                        <a:t>Dedahan</a:t>
                      </a:r>
                      <a:r>
                        <a:rPr lang="en-US" sz="1500" b="1" dirty="0">
                          <a:effectLst/>
                          <a:latin typeface="Times New Roman"/>
                          <a:ea typeface="Times New Roman"/>
                        </a:rPr>
                        <a:t> </a:t>
                      </a:r>
                      <a:r>
                        <a:rPr lang="en-US" sz="1500" b="1" dirty="0" err="1">
                          <a:effectLst/>
                          <a:latin typeface="Times New Roman"/>
                          <a:ea typeface="Times New Roman"/>
                        </a:rPr>
                        <a:t>Khas</a:t>
                      </a:r>
                      <a:r>
                        <a:rPr lang="en-US" sz="1500" b="1" dirty="0">
                          <a:effectLst/>
                          <a:latin typeface="Times New Roman"/>
                          <a:ea typeface="Times New Roman"/>
                        </a:rPr>
                        <a:t> </a:t>
                      </a:r>
                      <a:r>
                        <a:rPr lang="en-US" sz="1500" b="1" dirty="0" err="1">
                          <a:effectLst/>
                          <a:latin typeface="Times New Roman"/>
                          <a:ea typeface="Times New Roman"/>
                        </a:rPr>
                        <a:t>Terancang</a:t>
                      </a:r>
                      <a:endParaRPr lang="en-US" sz="1500" dirty="0">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45720" algn="ctr">
                        <a:spcBef>
                          <a:spcPts val="0"/>
                        </a:spcBef>
                        <a:spcAft>
                          <a:spcPts val="0"/>
                        </a:spcAft>
                      </a:pPr>
                      <a:r>
                        <a:rPr lang="en-US" sz="1500">
                          <a:effectLst/>
                          <a:latin typeface="Times New Roman"/>
                          <a:ea typeface="Times New Roman"/>
                        </a:rPr>
                        <a:t> </a:t>
                      </a:r>
                    </a:p>
                    <a:p>
                      <a:pPr marL="45720" marR="45720" indent="-45720" algn="just">
                        <a:spcBef>
                          <a:spcPts val="0"/>
                        </a:spcBef>
                        <a:spcAft>
                          <a:spcPts val="0"/>
                        </a:spcAft>
                      </a:pPr>
                      <a:r>
                        <a:rPr lang="en-US" sz="1500">
                          <a:effectLst/>
                          <a:latin typeface="Times New Roman"/>
                          <a:ea typeface="Times New Roman"/>
                        </a:rPr>
                        <a:t>1. Dapatkan kebenaran AELB terlebih dahulu.</a:t>
                      </a:r>
                    </a:p>
                    <a:p>
                      <a:pPr marL="45720" marR="45720" indent="-45720" algn="just">
                        <a:spcBef>
                          <a:spcPts val="0"/>
                        </a:spcBef>
                        <a:spcAft>
                          <a:spcPts val="0"/>
                        </a:spcAft>
                      </a:pPr>
                      <a:r>
                        <a:rPr lang="en-US" sz="1500">
                          <a:effectLst/>
                          <a:latin typeface="Times New Roman"/>
                          <a:ea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4465" marR="45720" indent="-118745" algn="just">
                        <a:spcBef>
                          <a:spcPts val="0"/>
                        </a:spcBef>
                        <a:spcAft>
                          <a:spcPts val="0"/>
                        </a:spcAft>
                      </a:pPr>
                      <a:r>
                        <a:rPr lang="en-US" sz="1500" dirty="0">
                          <a:effectLst/>
                          <a:latin typeface="Times New Roman"/>
                          <a:ea typeface="Times New Roman"/>
                        </a:rPr>
                        <a:t> </a:t>
                      </a:r>
                    </a:p>
                    <a:p>
                      <a:pPr marL="342900" marR="45720" lvl="0" indent="-342900" algn="just">
                        <a:spcBef>
                          <a:spcPts val="0"/>
                        </a:spcBef>
                        <a:spcAft>
                          <a:spcPts val="600"/>
                        </a:spcAft>
                        <a:buFont typeface="+mj-lt"/>
                        <a:buAutoNum type="arabicPeriod"/>
                        <a:tabLst>
                          <a:tab pos="140970" algn="l"/>
                        </a:tabLst>
                      </a:pPr>
                      <a:r>
                        <a:rPr lang="en-US" sz="1500" dirty="0">
                          <a:effectLst/>
                          <a:latin typeface="Times New Roman"/>
                          <a:ea typeface="Times New Roman"/>
                        </a:rPr>
                        <a:t>Akan </a:t>
                      </a:r>
                      <a:r>
                        <a:rPr lang="en-US" sz="1500" dirty="0" err="1">
                          <a:effectLst/>
                          <a:latin typeface="Times New Roman"/>
                          <a:ea typeface="Times New Roman"/>
                        </a:rPr>
                        <a:t>ditentukan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spcBef>
                          <a:spcPts val="0"/>
                        </a:spcBef>
                        <a:spcAft>
                          <a:spcPts val="0"/>
                        </a:spcAft>
                      </a:pPr>
                      <a:r>
                        <a:rPr lang="en-US" sz="1500" dirty="0">
                          <a:effectLst/>
                          <a:latin typeface="Times New Roman"/>
                          <a:ea typeface="Times New Roman"/>
                        </a:rPr>
                        <a:t> </a:t>
                      </a:r>
                    </a:p>
                    <a:p>
                      <a:pPr marL="342900" marR="0" lvl="0" indent="-342900" algn="just">
                        <a:spcBef>
                          <a:spcPts val="0"/>
                        </a:spcBef>
                        <a:spcAft>
                          <a:spcPts val="600"/>
                        </a:spcAft>
                        <a:buFont typeface="+mj-lt"/>
                        <a:buAutoNum type="arabicPeriod"/>
                        <a:tabLst>
                          <a:tab pos="160020" algn="l"/>
                        </a:tabLst>
                      </a:pPr>
                      <a:r>
                        <a:rPr lang="en-US" sz="1500" dirty="0">
                          <a:effectLst/>
                          <a:latin typeface="Times New Roman"/>
                          <a:ea typeface="Times New Roman"/>
                        </a:rPr>
                        <a:t>Akan </a:t>
                      </a:r>
                      <a:r>
                        <a:rPr lang="en-US" sz="1500" dirty="0" err="1">
                          <a:effectLst/>
                          <a:latin typeface="Times New Roman"/>
                          <a:ea typeface="Times New Roman"/>
                        </a:rPr>
                        <a:t>ditentukan</a:t>
                      </a:r>
                      <a:r>
                        <a:rPr lang="en-US" sz="1500" dirty="0">
                          <a:effectLst/>
                          <a:latin typeface="Times New Roman"/>
                          <a:ea typeface="Times New Roman"/>
                        </a:rPr>
                        <a:t> </a:t>
                      </a:r>
                      <a:r>
                        <a:rPr lang="en-US" sz="1500" dirty="0" err="1">
                          <a:effectLst/>
                          <a:latin typeface="Times New Roman"/>
                          <a:ea typeface="Times New Roman"/>
                        </a:rPr>
                        <a:t>oleh</a:t>
                      </a:r>
                      <a:r>
                        <a:rPr lang="en-US" sz="1500" dirty="0">
                          <a:effectLst/>
                          <a:latin typeface="Times New Roman"/>
                          <a:ea typeface="Times New Roman"/>
                        </a:rPr>
                        <a:t> AELB.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121084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6809" y="1905353"/>
            <a:ext cx="5564774" cy="369246"/>
          </a:xfrm>
          <a:prstGeom prst="rect">
            <a:avLst/>
          </a:prstGeom>
          <a:noFill/>
        </p:spPr>
        <p:txBody>
          <a:bodyPr wrap="square" rtlCol="0">
            <a:spAutoFit/>
          </a:bodyPr>
          <a:lstStyle/>
          <a:p>
            <a:endParaRPr lang="en-US" dirty="0"/>
          </a:p>
        </p:txBody>
      </p:sp>
      <p:sp>
        <p:nvSpPr>
          <p:cNvPr id="3" name="TextBox 2"/>
          <p:cNvSpPr txBox="1"/>
          <p:nvPr/>
        </p:nvSpPr>
        <p:spPr>
          <a:xfrm>
            <a:off x="226307" y="939869"/>
            <a:ext cx="11129547" cy="3477070"/>
          </a:xfrm>
          <a:prstGeom prst="rect">
            <a:avLst/>
          </a:prstGeom>
          <a:noFill/>
        </p:spPr>
        <p:txBody>
          <a:bodyPr wrap="square" rtlCol="0">
            <a:spAutoFit/>
          </a:bodyPr>
          <a:lstStyle/>
          <a:p>
            <a:pPr marL="342900" indent="-3429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Know your RAM (activity and best protection (shielding).</a:t>
            </a:r>
          </a:p>
          <a:p>
            <a:pPr marL="342900" indent="-3429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Use personnel monitoring device</a:t>
            </a:r>
          </a:p>
          <a:p>
            <a:pPr marL="342900" indent="-3429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Use radiation safety accessories and PPE when required.</a:t>
            </a:r>
          </a:p>
          <a:p>
            <a:pPr marL="342900" indent="-3429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Follow radiation dose reduction techniques or Apply ALARA concept when dealing with RAM.</a:t>
            </a:r>
          </a:p>
          <a:p>
            <a:pPr marL="342900" indent="-3429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Follow the basic principle of radiation safety.</a:t>
            </a:r>
          </a:p>
          <a:p>
            <a:pPr marL="342900" indent="-342900">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Radiation safety awareness and training program.</a:t>
            </a:r>
          </a:p>
          <a:p>
            <a:pPr marL="342900" indent="-342900">
              <a:buFont typeface="Arial" panose="020B0604020202020204" pitchFamily="34" charset="0"/>
              <a:buChar char="•"/>
            </a:pPr>
            <a:endParaRPr lang="en-US" sz="2400" dirty="0" smtClean="0">
              <a:latin typeface="Times New Roman" panose="02020603050405020304" pitchFamily="18" charset="0"/>
              <a:cs typeface="Times New Roman" panose="02020603050405020304" pitchFamily="18" charset="0"/>
            </a:endParaRPr>
          </a:p>
        </p:txBody>
      </p:sp>
      <p:sp>
        <p:nvSpPr>
          <p:cNvPr id="4" name="Text Box 37"/>
          <p:cNvSpPr txBox="1">
            <a:spLocks noChangeArrowheads="1"/>
          </p:cNvSpPr>
          <p:nvPr/>
        </p:nvSpPr>
        <p:spPr bwMode="auto">
          <a:xfrm>
            <a:off x="226307" y="368583"/>
            <a:ext cx="6299200" cy="556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8832" tIns="54416" rIns="108832" bIns="54416">
            <a:spAutoFit/>
          </a:bodyPr>
          <a:lstStyle/>
          <a:p>
            <a:pPr eaLnBrk="1" hangingPunct="1">
              <a:spcBef>
                <a:spcPct val="50000"/>
              </a:spcBef>
            </a:pPr>
            <a:r>
              <a:rPr lang="en-US" altLang="en-US" sz="2900" dirty="0">
                <a:solidFill>
                  <a:srgbClr val="000000"/>
                </a:solidFill>
                <a:latin typeface="Times New Roman" pitchFamily="18" charset="0"/>
              </a:rPr>
              <a:t> </a:t>
            </a:r>
            <a:r>
              <a:rPr lang="en-US" altLang="en-US" sz="2900" b="1" dirty="0" smtClean="0">
                <a:solidFill>
                  <a:schemeClr val="tx2"/>
                </a:solidFill>
                <a:effectLst>
                  <a:outerShdw blurRad="38100" dist="38100" dir="2700000" algn="tl">
                    <a:srgbClr val="000000"/>
                  </a:outerShdw>
                </a:effectLst>
                <a:latin typeface="Times New Roman" pitchFamily="18" charset="0"/>
              </a:rPr>
              <a:t>SUMMARY</a:t>
            </a:r>
            <a:endParaRPr lang="en-US" altLang="en-US" sz="2900" b="1" dirty="0">
              <a:solidFill>
                <a:schemeClr val="tx2"/>
              </a:solidFill>
              <a:effectLst>
                <a:outerShdw blurRad="38100" dist="38100" dir="2700000" algn="tl">
                  <a:srgbClr val="000000"/>
                </a:outerShdw>
              </a:effectLst>
              <a:latin typeface="Times New Roman" pitchFamily="18" charset="0"/>
            </a:endParaRPr>
          </a:p>
        </p:txBody>
      </p:sp>
    </p:spTree>
    <p:extLst>
      <p:ext uri="{BB962C8B-B14F-4D97-AF65-F5344CB8AC3E}">
        <p14:creationId xmlns:p14="http://schemas.microsoft.com/office/powerpoint/2010/main" val="3608480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7"/>
          </p:nvPr>
        </p:nvSpPr>
        <p:spPr/>
        <p:txBody>
          <a:bodyPr/>
          <a:lstStyle/>
          <a:p>
            <a:fld id="{B6F15528-21DE-4FAA-801E-634DDDAF4B2B}" type="slidenum">
              <a:rPr lang="en-US" smtClean="0"/>
              <a:t>44</a:t>
            </a:fld>
            <a:endParaRPr lang="en-US"/>
          </a:p>
        </p:txBody>
      </p:sp>
      <p:sp>
        <p:nvSpPr>
          <p:cNvPr id="3" name="TextBox 2"/>
          <p:cNvSpPr txBox="1"/>
          <p:nvPr/>
        </p:nvSpPr>
        <p:spPr>
          <a:xfrm>
            <a:off x="195336" y="70111"/>
            <a:ext cx="3085268" cy="692497"/>
          </a:xfrm>
          <a:prstGeom prst="rect">
            <a:avLst/>
          </a:prstGeom>
          <a:solidFill>
            <a:schemeClr val="accent1">
              <a:lumMod val="60000"/>
              <a:lumOff val="40000"/>
            </a:schemeClr>
          </a:solidFill>
          <a:ln>
            <a:solidFill>
              <a:schemeClr val="tx1"/>
            </a:solidFill>
          </a:ln>
          <a:effectLst>
            <a:outerShdw blurRad="50800" dist="38100" algn="l" rotWithShape="0">
              <a:prstClr val="black">
                <a:alpha val="40000"/>
              </a:prstClr>
            </a:outerShdw>
          </a:effectLst>
        </p:spPr>
        <p:txBody>
          <a:bodyPr wrap="none" rtlCol="0">
            <a:spAutoFit/>
          </a:bodyPr>
          <a:lstStyle/>
          <a:p>
            <a:pPr>
              <a:lnSpc>
                <a:spcPct val="150000"/>
              </a:lnSpc>
            </a:pPr>
            <a:r>
              <a:rPr lang="en-US" sz="2600" b="1" dirty="0" err="1"/>
              <a:t>Bahagian</a:t>
            </a:r>
            <a:r>
              <a:rPr lang="en-US" sz="2600" b="1" dirty="0"/>
              <a:t> 8</a:t>
            </a:r>
            <a:r>
              <a:rPr lang="en-US" sz="2600" b="1" dirty="0" smtClean="0"/>
              <a:t> </a:t>
            </a:r>
            <a:r>
              <a:rPr lang="en-US" sz="2600" b="1" dirty="0"/>
              <a:t>: </a:t>
            </a:r>
            <a:r>
              <a:rPr lang="en-US" sz="2600" b="1" dirty="0" err="1" smtClean="0"/>
              <a:t>Rujukan</a:t>
            </a:r>
            <a:endParaRPr lang="en-US" sz="2600" b="1" dirty="0"/>
          </a:p>
        </p:txBody>
      </p:sp>
      <p:sp>
        <p:nvSpPr>
          <p:cNvPr id="4" name="TextBox 3"/>
          <p:cNvSpPr txBox="1"/>
          <p:nvPr/>
        </p:nvSpPr>
        <p:spPr>
          <a:xfrm>
            <a:off x="195336" y="899886"/>
            <a:ext cx="11880550" cy="4939814"/>
          </a:xfrm>
          <a:prstGeom prst="rect">
            <a:avLst/>
          </a:prstGeom>
          <a:noFill/>
        </p:spPr>
        <p:txBody>
          <a:bodyPr wrap="square" rtlCol="0">
            <a:spAutoFit/>
          </a:bodyPr>
          <a:lstStyle/>
          <a:p>
            <a:pPr marL="342900" lvl="0" indent="-342900">
              <a:lnSpc>
                <a:spcPct val="150000"/>
              </a:lnSpc>
              <a:buFont typeface="+mj-lt"/>
              <a:buAutoNum type="arabicPeriod"/>
            </a:pPr>
            <a:r>
              <a:rPr lang="en-US" sz="2200" dirty="0" err="1"/>
              <a:t>Akta</a:t>
            </a:r>
            <a:r>
              <a:rPr lang="en-US" sz="2200" dirty="0"/>
              <a:t> </a:t>
            </a:r>
            <a:r>
              <a:rPr lang="en-US" sz="2200" dirty="0" err="1"/>
              <a:t>Perlesenan</a:t>
            </a:r>
            <a:r>
              <a:rPr lang="en-US" sz="2200" dirty="0"/>
              <a:t> Tenaga Atom 1984 (</a:t>
            </a:r>
            <a:r>
              <a:rPr lang="en-US" sz="2200" dirty="0" err="1"/>
              <a:t>Akta</a:t>
            </a:r>
            <a:r>
              <a:rPr lang="en-US" sz="2200" dirty="0"/>
              <a:t> 304).</a:t>
            </a:r>
          </a:p>
          <a:p>
            <a:pPr marL="342900" lvl="0" indent="-342900">
              <a:lnSpc>
                <a:spcPct val="150000"/>
              </a:lnSpc>
              <a:buFont typeface="+mj-lt"/>
              <a:buAutoNum type="arabicPeriod"/>
            </a:pPr>
            <a:r>
              <a:rPr lang="en-US" sz="2200" dirty="0" err="1"/>
              <a:t>Peraturan-Peraturan</a:t>
            </a:r>
            <a:r>
              <a:rPr lang="en-US" sz="2200" dirty="0"/>
              <a:t> </a:t>
            </a:r>
            <a:r>
              <a:rPr lang="en-US" sz="2200" dirty="0" err="1"/>
              <a:t>Perlindungan</a:t>
            </a:r>
            <a:r>
              <a:rPr lang="en-US" sz="2200" dirty="0"/>
              <a:t> </a:t>
            </a:r>
            <a:r>
              <a:rPr lang="en-US" sz="2200" dirty="0" err="1"/>
              <a:t>Sinaran</a:t>
            </a:r>
            <a:r>
              <a:rPr lang="en-US" sz="2200" dirty="0"/>
              <a:t> (</a:t>
            </a:r>
            <a:r>
              <a:rPr lang="en-US" sz="2200" dirty="0" err="1"/>
              <a:t>Perlesenan</a:t>
            </a:r>
            <a:r>
              <a:rPr lang="en-US" sz="2200" dirty="0"/>
              <a:t>) 1986 [P.U. (A) 149].</a:t>
            </a:r>
          </a:p>
          <a:p>
            <a:pPr marL="342900" lvl="0" indent="-342900">
              <a:lnSpc>
                <a:spcPct val="150000"/>
              </a:lnSpc>
              <a:buFont typeface="+mj-lt"/>
              <a:buAutoNum type="arabicPeriod"/>
            </a:pPr>
            <a:r>
              <a:rPr lang="en-US" sz="2200" dirty="0" err="1"/>
              <a:t>Peraturan-Peraturan</a:t>
            </a:r>
            <a:r>
              <a:rPr lang="en-US" sz="2200" dirty="0"/>
              <a:t> </a:t>
            </a:r>
            <a:r>
              <a:rPr lang="en-US" sz="2200" dirty="0" err="1"/>
              <a:t>Perlindungan</a:t>
            </a:r>
            <a:r>
              <a:rPr lang="en-US" sz="2200" dirty="0"/>
              <a:t> </a:t>
            </a:r>
            <a:r>
              <a:rPr lang="en-US" sz="2200" dirty="0" err="1"/>
              <a:t>Sinaran</a:t>
            </a:r>
            <a:r>
              <a:rPr lang="en-US" sz="2200" dirty="0"/>
              <a:t> (</a:t>
            </a:r>
            <a:r>
              <a:rPr lang="en-US" sz="2200" dirty="0" err="1"/>
              <a:t>Pengangkutan</a:t>
            </a:r>
            <a:r>
              <a:rPr lang="en-US" sz="2200" dirty="0"/>
              <a:t>) 1989 [P.U. (A) 456].</a:t>
            </a:r>
          </a:p>
          <a:p>
            <a:pPr marL="342900" lvl="0" indent="-342900">
              <a:lnSpc>
                <a:spcPct val="150000"/>
              </a:lnSpc>
              <a:buFont typeface="+mj-lt"/>
              <a:buAutoNum type="arabicPeriod"/>
            </a:pPr>
            <a:r>
              <a:rPr lang="en-US" sz="2200" dirty="0" err="1"/>
              <a:t>Peraturan-Peraturan</a:t>
            </a:r>
            <a:r>
              <a:rPr lang="en-US" sz="2200" dirty="0"/>
              <a:t> </a:t>
            </a:r>
            <a:r>
              <a:rPr lang="en-US" sz="2200" dirty="0" err="1"/>
              <a:t>Perlesenan</a:t>
            </a:r>
            <a:r>
              <a:rPr lang="en-US" sz="2200" dirty="0"/>
              <a:t> Tenaga Atom (</a:t>
            </a:r>
            <a:r>
              <a:rPr lang="en-US" sz="2200" dirty="0" err="1"/>
              <a:t>Perlindungan</a:t>
            </a:r>
            <a:r>
              <a:rPr lang="en-US" sz="2200" dirty="0"/>
              <a:t> </a:t>
            </a:r>
            <a:r>
              <a:rPr lang="en-US" sz="2200" dirty="0" err="1"/>
              <a:t>Sinaran</a:t>
            </a:r>
            <a:r>
              <a:rPr lang="en-US" sz="2200" dirty="0"/>
              <a:t> </a:t>
            </a:r>
            <a:r>
              <a:rPr lang="en-US" sz="2200" dirty="0" err="1"/>
              <a:t>Keselamatan</a:t>
            </a:r>
            <a:r>
              <a:rPr lang="en-US" sz="2200" dirty="0"/>
              <a:t> </a:t>
            </a:r>
            <a:r>
              <a:rPr lang="en-US" sz="2200" dirty="0" err="1"/>
              <a:t>Asas</a:t>
            </a:r>
            <a:r>
              <a:rPr lang="en-US" sz="2200" dirty="0"/>
              <a:t>) 2010 [P.U.(A) 46].</a:t>
            </a:r>
          </a:p>
          <a:p>
            <a:pPr marL="342900" lvl="0" indent="-342900">
              <a:lnSpc>
                <a:spcPct val="150000"/>
              </a:lnSpc>
              <a:buFont typeface="+mj-lt"/>
              <a:buAutoNum type="arabicPeriod"/>
            </a:pPr>
            <a:r>
              <a:rPr lang="en-US" sz="2200" dirty="0" err="1"/>
              <a:t>Akta</a:t>
            </a:r>
            <a:r>
              <a:rPr lang="en-US" sz="2200" dirty="0"/>
              <a:t> </a:t>
            </a:r>
            <a:r>
              <a:rPr lang="en-US" sz="2200" dirty="0" err="1"/>
              <a:t>Keselamatan</a:t>
            </a:r>
            <a:r>
              <a:rPr lang="en-US" sz="2200" dirty="0"/>
              <a:t> </a:t>
            </a:r>
            <a:r>
              <a:rPr lang="en-US" sz="2200" dirty="0" err="1"/>
              <a:t>dan</a:t>
            </a:r>
            <a:r>
              <a:rPr lang="en-US" sz="2200" dirty="0"/>
              <a:t> </a:t>
            </a:r>
            <a:r>
              <a:rPr lang="en-US" sz="2200" dirty="0" err="1"/>
              <a:t>Kesihatan</a:t>
            </a:r>
            <a:r>
              <a:rPr lang="en-US" sz="2200" dirty="0"/>
              <a:t> </a:t>
            </a:r>
            <a:r>
              <a:rPr lang="en-US" sz="2200" dirty="0" err="1"/>
              <a:t>Pekerjaan</a:t>
            </a:r>
            <a:r>
              <a:rPr lang="en-US" sz="2200" dirty="0"/>
              <a:t> 1994 (</a:t>
            </a:r>
            <a:r>
              <a:rPr lang="en-US" sz="2200" dirty="0" err="1"/>
              <a:t>Akta</a:t>
            </a:r>
            <a:r>
              <a:rPr lang="en-US" sz="2200" dirty="0"/>
              <a:t> 514).</a:t>
            </a:r>
          </a:p>
          <a:p>
            <a:pPr marL="342900" lvl="0" indent="-342900">
              <a:lnSpc>
                <a:spcPct val="150000"/>
              </a:lnSpc>
              <a:buFont typeface="+mj-lt"/>
              <a:buAutoNum type="arabicPeriod"/>
            </a:pPr>
            <a:r>
              <a:rPr lang="en-US" sz="2200" dirty="0"/>
              <a:t>HSE-MS Manual </a:t>
            </a:r>
            <a:r>
              <a:rPr lang="en-US" sz="2200" dirty="0" err="1"/>
              <a:t>Keselamatan</a:t>
            </a:r>
            <a:r>
              <a:rPr lang="en-US" sz="2200" dirty="0"/>
              <a:t> Dimension Bid </a:t>
            </a:r>
            <a:r>
              <a:rPr lang="en-US" sz="2200" dirty="0" err="1"/>
              <a:t>Sdn</a:t>
            </a:r>
            <a:r>
              <a:rPr lang="en-US" sz="2200" dirty="0"/>
              <a:t>. Bhd.</a:t>
            </a:r>
          </a:p>
          <a:p>
            <a:pPr marL="342900" lvl="0" indent="-342900">
              <a:lnSpc>
                <a:spcPct val="150000"/>
              </a:lnSpc>
              <a:buFont typeface="+mj-lt"/>
              <a:buAutoNum type="arabicPeriod"/>
            </a:pPr>
            <a:r>
              <a:rPr lang="en-US" sz="2200" dirty="0"/>
              <a:t>Manual </a:t>
            </a:r>
            <a:r>
              <a:rPr lang="en-US" sz="2200" dirty="0" err="1"/>
              <a:t>Kendalian</a:t>
            </a:r>
            <a:r>
              <a:rPr lang="en-US" sz="2200" dirty="0"/>
              <a:t> </a:t>
            </a:r>
            <a:r>
              <a:rPr lang="en-US" sz="2200" dirty="0" err="1"/>
              <a:t>Sondex’s</a:t>
            </a:r>
            <a:r>
              <a:rPr lang="en-US" sz="2200" dirty="0"/>
              <a:t> Fluid Density Radioactive Tool </a:t>
            </a:r>
          </a:p>
          <a:p>
            <a:pPr marL="342900" lvl="0" indent="-342900">
              <a:lnSpc>
                <a:spcPct val="150000"/>
              </a:lnSpc>
              <a:buFont typeface="+mj-lt"/>
              <a:buAutoNum type="arabicPeriod"/>
            </a:pPr>
            <a:r>
              <a:rPr lang="en-US" sz="2200" dirty="0"/>
              <a:t>Manual </a:t>
            </a:r>
            <a:r>
              <a:rPr lang="en-US" sz="2200" dirty="0" err="1"/>
              <a:t>Kendalian</a:t>
            </a:r>
            <a:r>
              <a:rPr lang="en-US" sz="2200" dirty="0"/>
              <a:t> </a:t>
            </a:r>
            <a:r>
              <a:rPr lang="en-US" sz="2200" dirty="0" err="1"/>
              <a:t>Hotwell’s</a:t>
            </a:r>
            <a:r>
              <a:rPr lang="en-US" sz="2200" dirty="0"/>
              <a:t> Pulsed Neutron </a:t>
            </a:r>
            <a:r>
              <a:rPr lang="en-US" sz="2200" dirty="0" err="1"/>
              <a:t>Neutron</a:t>
            </a:r>
            <a:r>
              <a:rPr lang="en-US" sz="2200" dirty="0"/>
              <a:t> Tool</a:t>
            </a:r>
          </a:p>
          <a:p>
            <a:pPr marL="342900" indent="-342900">
              <a:buFont typeface="+mj-lt"/>
              <a:buAutoNum type="arabicPeriod"/>
            </a:pPr>
            <a:endParaRPr lang="en-US" dirty="0"/>
          </a:p>
        </p:txBody>
      </p:sp>
    </p:spTree>
    <p:extLst>
      <p:ext uri="{BB962C8B-B14F-4D97-AF65-F5344CB8AC3E}">
        <p14:creationId xmlns:p14="http://schemas.microsoft.com/office/powerpoint/2010/main" val="3193827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t>45</a:t>
            </a:fld>
            <a:endParaRPr lang="en-MY"/>
          </a:p>
        </p:txBody>
      </p:sp>
      <p:sp>
        <p:nvSpPr>
          <p:cNvPr id="8" name="object 52"/>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9" name="object 53"/>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sp>
        <p:nvSpPr>
          <p:cNvPr id="10" name="object 140"/>
          <p:cNvSpPr/>
          <p:nvPr/>
        </p:nvSpPr>
        <p:spPr>
          <a:xfrm>
            <a:off x="2720053" y="899642"/>
            <a:ext cx="99910" cy="105950"/>
          </a:xfrm>
          <a:custGeom>
            <a:avLst/>
            <a:gdLst/>
            <a:ahLst/>
            <a:cxnLst/>
            <a:rect l="l" t="t" r="r" b="b"/>
            <a:pathLst>
              <a:path w="116839" h="116840">
                <a:moveTo>
                  <a:pt x="116667" y="0"/>
                </a:moveTo>
                <a:lnTo>
                  <a:pt x="0" y="116692"/>
                </a:lnTo>
              </a:path>
            </a:pathLst>
          </a:custGeom>
          <a:ln w="6349">
            <a:solidFill>
              <a:srgbClr val="FFFFFF"/>
            </a:solidFill>
          </a:ln>
        </p:spPr>
        <p:txBody>
          <a:bodyPr wrap="square" lIns="0" tIns="0" rIns="0" bIns="0" rtlCol="0"/>
          <a:lstStyle/>
          <a:p>
            <a:endParaRPr/>
          </a:p>
        </p:txBody>
      </p:sp>
      <p:sp>
        <p:nvSpPr>
          <p:cNvPr id="11" name="object 141"/>
          <p:cNvSpPr/>
          <p:nvPr/>
        </p:nvSpPr>
        <p:spPr>
          <a:xfrm>
            <a:off x="2793072" y="977092"/>
            <a:ext cx="27150" cy="28791"/>
          </a:xfrm>
          <a:custGeom>
            <a:avLst/>
            <a:gdLst/>
            <a:ahLst/>
            <a:cxnLst/>
            <a:rect l="l" t="t" r="r" b="b"/>
            <a:pathLst>
              <a:path w="31750" h="31750">
                <a:moveTo>
                  <a:pt x="31274" y="0"/>
                </a:moveTo>
                <a:lnTo>
                  <a:pt x="0" y="31283"/>
                </a:lnTo>
              </a:path>
            </a:pathLst>
          </a:custGeom>
          <a:ln w="6350">
            <a:solidFill>
              <a:srgbClr val="FFFFFF"/>
            </a:solidFill>
          </a:ln>
        </p:spPr>
        <p:txBody>
          <a:bodyPr wrap="square" lIns="0" tIns="0" rIns="0" bIns="0" rtlCol="0"/>
          <a:lstStyle/>
          <a:p>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962514">
            <a:off x="1978267" y="593637"/>
            <a:ext cx="7288208" cy="5727762"/>
          </a:xfrm>
          <a:prstGeom prst="rect">
            <a:avLst/>
          </a:prstGeom>
          <a:ln>
            <a:solidFill>
              <a:schemeClr val="bg1"/>
            </a:solidFill>
          </a:ln>
        </p:spPr>
      </p:pic>
    </p:spTree>
    <p:extLst>
      <p:ext uri="{BB962C8B-B14F-4D97-AF65-F5344CB8AC3E}">
        <p14:creationId xmlns:p14="http://schemas.microsoft.com/office/powerpoint/2010/main" val="39161549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resentation2" id="{291E202C-0181-4EA6-B292-89827F346146}" vid="{FBD09A4F-0B3F-4A23-908A-ADF7E0AB87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QMS INTRODUCTION &amp; AWARENESS (Rev.01) - new comers</Template>
  <TotalTime>1271</TotalTime>
  <Words>1843</Words>
  <Application>Microsoft Office PowerPoint</Application>
  <PresentationFormat>Custom</PresentationFormat>
  <Paragraphs>905</Paragraphs>
  <Slides>45</Slides>
  <Notes>12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45</vt:i4>
      </vt:variant>
    </vt:vector>
  </HeadingPairs>
  <TitlesOfParts>
    <vt:vector size="47" baseType="lpstr">
      <vt:lpstr>Office Theme</vt:lpstr>
      <vt:lpstr>Clip</vt:lpstr>
      <vt:lpstr>PowerPoint Presentation</vt:lpstr>
      <vt:lpstr>PowerPoint Presentation</vt:lpstr>
      <vt:lpstr>PowerPoint Presentation</vt:lpstr>
      <vt:lpstr>Struktur Pengurusan Perlindungan Sinaran Syarikat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norshafiza</dc:creator>
  <cp:lastModifiedBy>Noorhafzan</cp:lastModifiedBy>
  <cp:revision>103</cp:revision>
  <cp:lastPrinted>2018-08-06T01:18:15Z</cp:lastPrinted>
  <dcterms:created xsi:type="dcterms:W3CDTF">2018-03-18T01:50:13Z</dcterms:created>
  <dcterms:modified xsi:type="dcterms:W3CDTF">2022-06-07T03:42:04Z</dcterms:modified>
</cp:coreProperties>
</file>