
<file path=[Content_Types].xml><?xml version="1.0" encoding="utf-8"?>
<Types xmlns="http://schemas.openxmlformats.org/package/2006/content-types">
  <Default Extension="jpeg" ContentType="image/jpeg"/>
  <Default Extension="jpg" ContentType="image/jp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6" r:id="rId9"/>
    <p:sldId id="267" r:id="rId10"/>
  </p:sldIdLst>
  <p:sldSz cx="18288000" cy="10287000"/>
  <p:notesSz cx="18288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60"/>
  </p:normalViewPr>
  <p:slideViewPr>
    <p:cSldViewPr>
      <p:cViewPr varScale="1">
        <p:scale>
          <a:sx n="73" d="100"/>
          <a:sy n="73" d="100"/>
        </p:scale>
        <p:origin x="58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"/>
            <a:ext cx="9920605" cy="10287000"/>
          </a:xfrm>
          <a:custGeom>
            <a:avLst/>
            <a:gdLst/>
            <a:ahLst/>
            <a:cxnLst/>
            <a:rect l="l" t="t" r="r" b="b"/>
            <a:pathLst>
              <a:path w="9920605" h="10287000">
                <a:moveTo>
                  <a:pt x="0" y="0"/>
                </a:moveTo>
                <a:lnTo>
                  <a:pt x="7116365" y="0"/>
                </a:lnTo>
                <a:lnTo>
                  <a:pt x="9920355" y="4857938"/>
                </a:lnTo>
                <a:lnTo>
                  <a:pt x="6786716" y="10286997"/>
                </a:lnTo>
                <a:lnTo>
                  <a:pt x="24212" y="10286997"/>
                </a:lnTo>
                <a:lnTo>
                  <a:pt x="0" y="10245055"/>
                </a:lnTo>
                <a:lnTo>
                  <a:pt x="0" y="0"/>
                </a:lnTo>
                <a:close/>
              </a:path>
            </a:pathLst>
          </a:custGeom>
          <a:solidFill>
            <a:srgbClr val="0045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786776" y="2"/>
            <a:ext cx="5276850" cy="4283710"/>
          </a:xfrm>
          <a:custGeom>
            <a:avLst/>
            <a:gdLst/>
            <a:ahLst/>
            <a:cxnLst/>
            <a:rect l="l" t="t" r="r" b="b"/>
            <a:pathLst>
              <a:path w="5276850" h="4283710">
                <a:moveTo>
                  <a:pt x="1152773" y="0"/>
                </a:moveTo>
                <a:lnTo>
                  <a:pt x="4124069" y="0"/>
                </a:lnTo>
                <a:lnTo>
                  <a:pt x="5276841" y="1997657"/>
                </a:lnTo>
                <a:lnTo>
                  <a:pt x="3957681" y="4283651"/>
                </a:lnTo>
                <a:lnTo>
                  <a:pt x="1319346" y="4283651"/>
                </a:lnTo>
                <a:lnTo>
                  <a:pt x="0" y="1997656"/>
                </a:lnTo>
                <a:lnTo>
                  <a:pt x="1152773" y="0"/>
                </a:lnTo>
                <a:close/>
              </a:path>
            </a:pathLst>
          </a:custGeom>
          <a:solidFill>
            <a:srgbClr val="00A1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52867" y="2766674"/>
            <a:ext cx="17382264" cy="2730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53119" y="5941015"/>
            <a:ext cx="17381761" cy="1377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solidFill>
            <a:srgbClr val="0045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solidFill>
            <a:srgbClr val="0045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749381" y="1968459"/>
            <a:ext cx="12792089" cy="72865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6264" y="927241"/>
            <a:ext cx="17415471" cy="1351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5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4189FD2-2131-90E8-6564-3F5A0888BB2A}"/>
              </a:ext>
            </a:extLst>
          </p:cNvPr>
          <p:cNvSpPr/>
          <p:nvPr/>
        </p:nvSpPr>
        <p:spPr>
          <a:xfrm>
            <a:off x="0" y="0"/>
            <a:ext cx="1874520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bject 10"/>
          <p:cNvSpPr/>
          <p:nvPr/>
        </p:nvSpPr>
        <p:spPr>
          <a:xfrm>
            <a:off x="1257651" y="1267586"/>
            <a:ext cx="3183518" cy="1151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8">
            <a:extLst>
              <a:ext uri="{FF2B5EF4-FFF2-40B4-BE49-F238E27FC236}">
                <a16:creationId xmlns:a16="http://schemas.microsoft.com/office/drawing/2014/main" id="{75BBB02D-BCAC-131A-873D-CAE3AD4F457F}"/>
              </a:ext>
            </a:extLst>
          </p:cNvPr>
          <p:cNvSpPr/>
          <p:nvPr/>
        </p:nvSpPr>
        <p:spPr>
          <a:xfrm>
            <a:off x="13487400" y="599802"/>
            <a:ext cx="3657600" cy="24862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9">
            <a:extLst>
              <a:ext uri="{FF2B5EF4-FFF2-40B4-BE49-F238E27FC236}">
                <a16:creationId xmlns:a16="http://schemas.microsoft.com/office/drawing/2014/main" id="{DC300F8D-A306-38DF-464D-BC7D4F0AD37F}"/>
              </a:ext>
            </a:extLst>
          </p:cNvPr>
          <p:cNvSpPr/>
          <p:nvPr/>
        </p:nvSpPr>
        <p:spPr>
          <a:xfrm>
            <a:off x="1447799" y="6819900"/>
            <a:ext cx="3183518" cy="266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A3B865-A09B-FD11-CE4C-1E4650864338}"/>
              </a:ext>
            </a:extLst>
          </p:cNvPr>
          <p:cNvSpPr txBox="1"/>
          <p:nvPr/>
        </p:nvSpPr>
        <p:spPr>
          <a:xfrm>
            <a:off x="4876800" y="3924300"/>
            <a:ext cx="914400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spc="30" dirty="0">
                <a:latin typeface="Arial Rounded MT Bold" panose="020F0704030504030204" pitchFamily="34" charset="0"/>
              </a:rPr>
              <a:t>LINE </a:t>
            </a:r>
            <a:r>
              <a:rPr lang="en-US" sz="6600" spc="20" dirty="0">
                <a:latin typeface="Arial Rounded MT Bold" panose="020F0704030504030204" pitchFamily="34" charset="0"/>
              </a:rPr>
              <a:t>OF </a:t>
            </a:r>
            <a:r>
              <a:rPr lang="en-US" sz="6600" spc="30" dirty="0">
                <a:latin typeface="Arial Rounded MT Bold" panose="020F0704030504030204" pitchFamily="34" charset="0"/>
              </a:rPr>
              <a:t>FIRE</a:t>
            </a:r>
            <a:r>
              <a:rPr lang="en-US" sz="6600" spc="25" dirty="0">
                <a:latin typeface="Arial Rounded MT Bold" panose="020F0704030504030204" pitchFamily="34" charset="0"/>
              </a:rPr>
              <a:t> </a:t>
            </a:r>
            <a:r>
              <a:rPr lang="en-US" sz="6600" spc="15" dirty="0">
                <a:latin typeface="Arial Rounded MT Bold" panose="020F0704030504030204" pitchFamily="34" charset="0"/>
              </a:rPr>
              <a:t>AWARENESS</a:t>
            </a:r>
            <a:endParaRPr lang="en-US" sz="6600" dirty="0"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626EF50-9786-0896-0328-45F4063EE933}"/>
              </a:ext>
            </a:extLst>
          </p:cNvPr>
          <p:cNvSpPr/>
          <p:nvPr/>
        </p:nvSpPr>
        <p:spPr>
          <a:xfrm>
            <a:off x="-1330" y="0"/>
            <a:ext cx="1828933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object 11"/>
          <p:cNvGrpSpPr/>
          <p:nvPr/>
        </p:nvGrpSpPr>
        <p:grpSpPr>
          <a:xfrm>
            <a:off x="13243985" y="0"/>
            <a:ext cx="5044440" cy="5269230"/>
            <a:chOff x="13243985" y="0"/>
            <a:chExt cx="5044440" cy="5269230"/>
          </a:xfrm>
        </p:grpSpPr>
        <p:sp>
          <p:nvSpPr>
            <p:cNvPr id="12" name="object 12"/>
            <p:cNvSpPr/>
            <p:nvPr/>
          </p:nvSpPr>
          <p:spPr>
            <a:xfrm>
              <a:off x="16799112" y="2687863"/>
              <a:ext cx="1489075" cy="2581275"/>
            </a:xfrm>
            <a:custGeom>
              <a:avLst/>
              <a:gdLst/>
              <a:ahLst/>
              <a:cxnLst/>
              <a:rect l="l" t="t" r="r" b="b"/>
              <a:pathLst>
                <a:path w="1489075" h="2581275">
                  <a:moveTo>
                    <a:pt x="1488887" y="2581271"/>
                  </a:moveTo>
                  <a:lnTo>
                    <a:pt x="745303" y="2581271"/>
                  </a:lnTo>
                  <a:lnTo>
                    <a:pt x="0" y="1290636"/>
                  </a:lnTo>
                  <a:lnTo>
                    <a:pt x="745303" y="0"/>
                  </a:lnTo>
                  <a:lnTo>
                    <a:pt x="1488887" y="0"/>
                  </a:lnTo>
                  <a:lnTo>
                    <a:pt x="1488887" y="2581271"/>
                  </a:lnTo>
                  <a:close/>
                </a:path>
              </a:pathLst>
            </a:custGeom>
            <a:solidFill>
              <a:srgbClr val="0045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660129" y="0"/>
              <a:ext cx="4200525" cy="3503295"/>
            </a:xfrm>
            <a:custGeom>
              <a:avLst/>
              <a:gdLst/>
              <a:ahLst/>
              <a:cxnLst/>
              <a:rect l="l" t="t" r="r" b="b"/>
              <a:pathLst>
                <a:path w="4200525" h="3503295">
                  <a:moveTo>
                    <a:pt x="3150387" y="3503267"/>
                  </a:moveTo>
                  <a:lnTo>
                    <a:pt x="1050079" y="3503267"/>
                  </a:lnTo>
                  <a:lnTo>
                    <a:pt x="0" y="1683992"/>
                  </a:lnTo>
                  <a:lnTo>
                    <a:pt x="971995" y="0"/>
                  </a:lnTo>
                  <a:lnTo>
                    <a:pt x="3228335" y="0"/>
                  </a:lnTo>
                  <a:lnTo>
                    <a:pt x="4200467" y="1683992"/>
                  </a:lnTo>
                  <a:lnTo>
                    <a:pt x="3150387" y="3503267"/>
                  </a:lnTo>
                  <a:close/>
                </a:path>
              </a:pathLst>
            </a:custGeom>
            <a:solidFill>
              <a:srgbClr val="00A1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243985" y="0"/>
              <a:ext cx="2486025" cy="1196975"/>
            </a:xfrm>
            <a:custGeom>
              <a:avLst/>
              <a:gdLst/>
              <a:ahLst/>
              <a:cxnLst/>
              <a:rect l="l" t="t" r="r" b="b"/>
              <a:pathLst>
                <a:path w="2486025" h="1196975">
                  <a:moveTo>
                    <a:pt x="1864511" y="1196498"/>
                  </a:moveTo>
                  <a:lnTo>
                    <a:pt x="621452" y="1196498"/>
                  </a:lnTo>
                  <a:lnTo>
                    <a:pt x="0" y="120226"/>
                  </a:lnTo>
                  <a:lnTo>
                    <a:pt x="69360" y="0"/>
                  </a:lnTo>
                  <a:lnTo>
                    <a:pt x="2416593" y="0"/>
                  </a:lnTo>
                  <a:lnTo>
                    <a:pt x="2485964" y="120123"/>
                  </a:lnTo>
                  <a:lnTo>
                    <a:pt x="1864511" y="1196498"/>
                  </a:lnTo>
                  <a:close/>
                </a:path>
              </a:pathLst>
            </a:custGeom>
            <a:solidFill>
              <a:srgbClr val="A3E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3">
            <a:extLst>
              <a:ext uri="{FF2B5EF4-FFF2-40B4-BE49-F238E27FC236}">
                <a16:creationId xmlns:a16="http://schemas.microsoft.com/office/drawing/2014/main" id="{AE4197E0-373B-9471-F955-4095A15F6486}"/>
              </a:ext>
            </a:extLst>
          </p:cNvPr>
          <p:cNvSpPr txBox="1"/>
          <p:nvPr/>
        </p:nvSpPr>
        <p:spPr>
          <a:xfrm>
            <a:off x="1607155" y="4229100"/>
            <a:ext cx="7551420" cy="4431341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355600" marR="120650" indent="-343535">
              <a:lnSpc>
                <a:spcPts val="2160"/>
              </a:lnSpc>
              <a:spcBef>
                <a:spcPts val="375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Line of Fire, which was originally a military term, is now commonly used in  industrial safety.</a:t>
            </a:r>
          </a:p>
          <a:p>
            <a:pPr marL="756285" marR="5080" lvl="1" indent="-287020">
              <a:lnSpc>
                <a:spcPts val="2160"/>
              </a:lnSpc>
              <a:spcBef>
                <a:spcPts val="1080"/>
              </a:spcBef>
              <a:buClr>
                <a:srgbClr val="DC9E1F"/>
              </a:buClr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Situations where workers put themselves in harm's way by virtue of the  type of work they are carrying out.</a:t>
            </a:r>
          </a:p>
          <a:p>
            <a:pPr marL="756285" lvl="1" indent="-287020">
              <a:lnSpc>
                <a:spcPct val="100000"/>
              </a:lnSpc>
              <a:spcBef>
                <a:spcPts val="810"/>
              </a:spcBef>
              <a:buClr>
                <a:srgbClr val="DC9E1F"/>
              </a:buClr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Lack of awareness</a:t>
            </a:r>
          </a:p>
          <a:p>
            <a:pPr marL="756285" lvl="1" indent="-287020">
              <a:lnSpc>
                <a:spcPct val="100000"/>
              </a:lnSpc>
              <a:spcBef>
                <a:spcPts val="840"/>
              </a:spcBef>
              <a:buClr>
                <a:srgbClr val="DC9E1F"/>
              </a:buClr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Lack of education</a:t>
            </a:r>
          </a:p>
          <a:p>
            <a:pPr marL="355600" indent="-343535">
              <a:lnSpc>
                <a:spcPct val="100000"/>
              </a:lnSpc>
              <a:spcBef>
                <a:spcPts val="840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Hazards can be hard to recognize and can</a:t>
            </a:r>
          </a:p>
          <a:p>
            <a:pPr marL="756285" lvl="1" indent="-287020">
              <a:lnSpc>
                <a:spcPct val="100000"/>
              </a:lnSpc>
              <a:spcBef>
                <a:spcPts val="840"/>
              </a:spcBef>
              <a:buClr>
                <a:srgbClr val="DC9E1F"/>
              </a:buClr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Cause injury</a:t>
            </a:r>
          </a:p>
          <a:p>
            <a:pPr marL="756285" lvl="1" indent="-287020">
              <a:lnSpc>
                <a:spcPct val="100000"/>
              </a:lnSpc>
              <a:spcBef>
                <a:spcPts val="845"/>
              </a:spcBef>
              <a:buClr>
                <a:srgbClr val="DC9E1F"/>
              </a:buClr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Incapacitate</a:t>
            </a:r>
          </a:p>
          <a:p>
            <a:pPr marL="756285" lvl="1" indent="-287020">
              <a:lnSpc>
                <a:spcPct val="100000"/>
              </a:lnSpc>
              <a:spcBef>
                <a:spcPts val="840"/>
              </a:spcBef>
              <a:buClr>
                <a:srgbClr val="DC9E1F"/>
              </a:buClr>
              <a:buFont typeface="Arial"/>
              <a:buChar char="•"/>
              <a:tabLst>
                <a:tab pos="756285" algn="l"/>
                <a:tab pos="756920" algn="l"/>
              </a:tabLst>
            </a:pPr>
            <a:r>
              <a:rPr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ans Narrow"/>
                <a:cs typeface="Liberation Sans Narrow"/>
              </a:rPr>
              <a:t>In severe cases, kill the employee or coworkers</a:t>
            </a: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872C0C96-14C5-F61E-A42D-795E3B66F6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52600" y="2309404"/>
            <a:ext cx="392049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WHAT </a:t>
            </a:r>
            <a:r>
              <a:rPr spc="20" dirty="0"/>
              <a:t>IS </a:t>
            </a:r>
            <a:r>
              <a:rPr spc="40" dirty="0"/>
              <a:t>“LINE </a:t>
            </a:r>
            <a:r>
              <a:rPr spc="25" dirty="0"/>
              <a:t>OF</a:t>
            </a:r>
            <a:r>
              <a:rPr spc="210" dirty="0"/>
              <a:t> </a:t>
            </a:r>
            <a:r>
              <a:rPr spc="40" dirty="0"/>
              <a:t>FIRE”?</a:t>
            </a: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EFCB9FB8-BEEB-9A10-E182-D639A3D3C156}"/>
              </a:ext>
            </a:extLst>
          </p:cNvPr>
          <p:cNvSpPr/>
          <p:nvPr/>
        </p:nvSpPr>
        <p:spPr>
          <a:xfrm>
            <a:off x="1587561" y="600647"/>
            <a:ext cx="3183518" cy="1151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D3CA0C5-67A8-40D0-B439-EC80EC86C174}"/>
              </a:ext>
            </a:extLst>
          </p:cNvPr>
          <p:cNvSpPr/>
          <p:nvPr/>
        </p:nvSpPr>
        <p:spPr>
          <a:xfrm>
            <a:off x="15240" y="0"/>
            <a:ext cx="18288000" cy="105156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184785" indent="-172720" algn="ctr">
              <a:lnSpc>
                <a:spcPct val="100000"/>
              </a:lnSpc>
              <a:spcBef>
                <a:spcPts val="1275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endParaRPr lang="en-US" sz="1800" dirty="0">
              <a:latin typeface="Liberation Sans Narrow"/>
              <a:cs typeface="Liberation Sans Narrow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0AC52A-E830-1B86-00D5-5BD218C63795}"/>
              </a:ext>
            </a:extLst>
          </p:cNvPr>
          <p:cNvSpPr txBox="1"/>
          <p:nvPr/>
        </p:nvSpPr>
        <p:spPr>
          <a:xfrm>
            <a:off x="4724400" y="1562100"/>
            <a:ext cx="915706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spc="40" dirty="0">
                <a:latin typeface="Trebuchet MS" panose="020B0603020202020204" pitchFamily="34" charset="0"/>
              </a:rPr>
              <a:t>COMMON </a:t>
            </a:r>
            <a:r>
              <a:rPr lang="en-US" sz="4800" spc="5" dirty="0">
                <a:latin typeface="Trebuchet MS" panose="020B0603020202020204" pitchFamily="34" charset="0"/>
              </a:rPr>
              <a:t>TARGET </a:t>
            </a:r>
            <a:r>
              <a:rPr lang="en-US" sz="4800" spc="35" dirty="0">
                <a:latin typeface="Trebuchet MS" panose="020B0603020202020204" pitchFamily="34" charset="0"/>
              </a:rPr>
              <a:t>AREAS </a:t>
            </a:r>
            <a:r>
              <a:rPr lang="en-US" sz="4800" spc="25" dirty="0">
                <a:latin typeface="Trebuchet MS" panose="020B0603020202020204" pitchFamily="34" charset="0"/>
              </a:rPr>
              <a:t>OF</a:t>
            </a:r>
            <a:r>
              <a:rPr lang="en-US" sz="4800" dirty="0">
                <a:latin typeface="Trebuchet MS" panose="020B0603020202020204" pitchFamily="34" charset="0"/>
              </a:rPr>
              <a:t> </a:t>
            </a:r>
            <a:r>
              <a:rPr lang="en-US" sz="4800" spc="35" dirty="0">
                <a:latin typeface="Trebuchet MS" panose="020B0603020202020204" pitchFamily="34" charset="0"/>
              </a:rPr>
              <a:t>CONCERN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A423B04-7899-2B6C-7E6B-764517E77323}"/>
              </a:ext>
            </a:extLst>
          </p:cNvPr>
          <p:cNvSpPr txBox="1"/>
          <p:nvPr/>
        </p:nvSpPr>
        <p:spPr>
          <a:xfrm>
            <a:off x="2057400" y="4457700"/>
            <a:ext cx="10439400" cy="4093428"/>
          </a:xfrm>
          <a:prstGeom prst="rect">
            <a:avLst/>
          </a:prstGeom>
          <a:ln>
            <a:noFill/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97815" indent="-285750">
              <a:lnSpc>
                <a:spcPct val="100000"/>
              </a:lnSpc>
              <a:spcBef>
                <a:spcPts val="1275"/>
              </a:spcBef>
              <a:buClr>
                <a:srgbClr val="DC9E1F"/>
              </a:buClr>
              <a:buFont typeface="Arial" panose="020B0604020202020204" pitchFamily="34" charset="0"/>
              <a:buChar char="•"/>
              <a:tabLst>
                <a:tab pos="185420" algn="l"/>
              </a:tabLst>
            </a:pP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Heavy</a:t>
            </a:r>
            <a:r>
              <a:rPr lang="en-US" sz="3200" spc="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Equipment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297815" indent="-285750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 panose="020B0604020202020204" pitchFamily="34" charset="0"/>
              <a:buChar char="•"/>
              <a:tabLst>
                <a:tab pos="185420" algn="l"/>
              </a:tabLst>
            </a:pP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Machinery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297815" indent="-285750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 panose="020B0604020202020204" pitchFamily="34" charset="0"/>
              <a:buChar char="•"/>
              <a:tabLst>
                <a:tab pos="185420" algn="l"/>
              </a:tabLst>
            </a:pPr>
            <a:r>
              <a:rPr lang="en-US" sz="3200" spc="3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Manufacturing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297815" indent="-285750">
              <a:lnSpc>
                <a:spcPct val="100000"/>
              </a:lnSpc>
              <a:spcBef>
                <a:spcPts val="1180"/>
              </a:spcBef>
              <a:buClr>
                <a:srgbClr val="DC9E1F"/>
              </a:buClr>
              <a:buFont typeface="Arial" panose="020B0604020202020204" pitchFamily="34" charset="0"/>
              <a:buChar char="•"/>
              <a:tabLst>
                <a:tab pos="185420" algn="l"/>
              </a:tabLst>
            </a:pP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Assembly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297815" indent="-285750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 panose="020B0604020202020204" pitchFamily="34" charset="0"/>
              <a:buChar char="•"/>
              <a:tabLst>
                <a:tab pos="185420" algn="l"/>
              </a:tabLst>
            </a:pP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Hand and Power</a:t>
            </a:r>
            <a:r>
              <a:rPr lang="en-US" sz="3200" spc="8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200" spc="-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Tools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297815" indent="-285750">
              <a:lnSpc>
                <a:spcPct val="100000"/>
              </a:lnSpc>
              <a:spcBef>
                <a:spcPts val="1180"/>
              </a:spcBef>
              <a:buClr>
                <a:srgbClr val="DC9E1F"/>
              </a:buClr>
              <a:buFont typeface="Arial" panose="020B0604020202020204" pitchFamily="34" charset="0"/>
              <a:buChar char="•"/>
              <a:tabLst>
                <a:tab pos="185420" algn="l"/>
              </a:tabLst>
            </a:pP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Material</a:t>
            </a:r>
            <a:r>
              <a:rPr lang="en-US" sz="32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Handling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8" name="object 4">
            <a:extLst>
              <a:ext uri="{FF2B5EF4-FFF2-40B4-BE49-F238E27FC236}">
                <a16:creationId xmlns:a16="http://schemas.microsoft.com/office/drawing/2014/main" id="{13E18624-BF00-9445-051C-78EFB8363312}"/>
              </a:ext>
            </a:extLst>
          </p:cNvPr>
          <p:cNvGrpSpPr/>
          <p:nvPr/>
        </p:nvGrpSpPr>
        <p:grpSpPr>
          <a:xfrm>
            <a:off x="8702040" y="3487697"/>
            <a:ext cx="6697980" cy="6033433"/>
            <a:chOff x="2504713" y="911448"/>
            <a:chExt cx="6697980" cy="6033433"/>
          </a:xfrm>
        </p:grpSpPr>
        <p:sp>
          <p:nvSpPr>
            <p:cNvPr id="29" name="object 5">
              <a:extLst>
                <a:ext uri="{FF2B5EF4-FFF2-40B4-BE49-F238E27FC236}">
                  <a16:creationId xmlns:a16="http://schemas.microsoft.com/office/drawing/2014/main" id="{96E7739E-9E05-CBBB-0319-D6DC24CE2B67}"/>
                </a:ext>
              </a:extLst>
            </p:cNvPr>
            <p:cNvSpPr/>
            <p:nvPr/>
          </p:nvSpPr>
          <p:spPr>
            <a:xfrm>
              <a:off x="4493533" y="911448"/>
              <a:ext cx="4709160" cy="2667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6">
              <a:extLst>
                <a:ext uri="{FF2B5EF4-FFF2-40B4-BE49-F238E27FC236}">
                  <a16:creationId xmlns:a16="http://schemas.microsoft.com/office/drawing/2014/main" id="{877923B7-6D33-6041-5E27-5BC2692E211C}"/>
                </a:ext>
              </a:extLst>
            </p:cNvPr>
            <p:cNvSpPr/>
            <p:nvPr/>
          </p:nvSpPr>
          <p:spPr>
            <a:xfrm>
              <a:off x="2504713" y="3960698"/>
              <a:ext cx="4343400" cy="298418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1" name="object 7">
            <a:extLst>
              <a:ext uri="{FF2B5EF4-FFF2-40B4-BE49-F238E27FC236}">
                <a16:creationId xmlns:a16="http://schemas.microsoft.com/office/drawing/2014/main" id="{F4BC5E86-8D06-EE0D-3F4C-8F04A5CE9924}"/>
              </a:ext>
            </a:extLst>
          </p:cNvPr>
          <p:cNvSpPr/>
          <p:nvPr/>
        </p:nvSpPr>
        <p:spPr>
          <a:xfrm>
            <a:off x="990600" y="876300"/>
            <a:ext cx="3183518" cy="1151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D380536-54A4-E852-D3EC-9104E5F35E11}"/>
              </a:ext>
            </a:extLst>
          </p:cNvPr>
          <p:cNvSpPr/>
          <p:nvPr/>
        </p:nvSpPr>
        <p:spPr>
          <a:xfrm>
            <a:off x="0" y="1089"/>
            <a:ext cx="1828800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5E76587-B5A4-AF62-D785-9E8995235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06 Line Of Fire">
            <a:hlinkClick r:id="" action="ppaction://media"/>
            <a:extLst>
              <a:ext uri="{FF2B5EF4-FFF2-40B4-BE49-F238E27FC236}">
                <a16:creationId xmlns:a16="http://schemas.microsoft.com/office/drawing/2014/main" id="{D3B66937-14B7-DB70-2B70-679A6BC7A24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7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B94AA666-E71F-C465-291C-ADD528C786CD}"/>
              </a:ext>
            </a:extLst>
          </p:cNvPr>
          <p:cNvSpPr/>
          <p:nvPr/>
        </p:nvSpPr>
        <p:spPr>
          <a:xfrm>
            <a:off x="0" y="21936"/>
            <a:ext cx="1828800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357EEBA4-A54E-C89B-A234-DE4DCC25D6B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6800" y="1714500"/>
            <a:ext cx="751840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30" dirty="0"/>
              <a:t>LINE </a:t>
            </a:r>
            <a:r>
              <a:rPr sz="5400" spc="25" dirty="0"/>
              <a:t>OF </a:t>
            </a:r>
            <a:r>
              <a:rPr sz="5400" spc="30" dirty="0"/>
              <a:t>FIRE</a:t>
            </a:r>
            <a:r>
              <a:rPr sz="5400" spc="170" dirty="0"/>
              <a:t> </a:t>
            </a:r>
            <a:r>
              <a:rPr sz="5400" spc="35" dirty="0"/>
              <a:t>EXAMPLES</a:t>
            </a:r>
          </a:p>
        </p:txBody>
      </p:sp>
      <p:grpSp>
        <p:nvGrpSpPr>
          <p:cNvPr id="20" name="object 4">
            <a:extLst>
              <a:ext uri="{FF2B5EF4-FFF2-40B4-BE49-F238E27FC236}">
                <a16:creationId xmlns:a16="http://schemas.microsoft.com/office/drawing/2014/main" id="{4A4866FA-2A74-1774-A1FA-4340FE917A6C}"/>
              </a:ext>
            </a:extLst>
          </p:cNvPr>
          <p:cNvGrpSpPr/>
          <p:nvPr/>
        </p:nvGrpSpPr>
        <p:grpSpPr>
          <a:xfrm>
            <a:off x="11125200" y="2019300"/>
            <a:ext cx="5334000" cy="6797769"/>
            <a:chOff x="4648200" y="1424939"/>
            <a:chExt cx="3830320" cy="5126990"/>
          </a:xfrm>
        </p:grpSpPr>
        <p:sp>
          <p:nvSpPr>
            <p:cNvPr id="21" name="object 5">
              <a:extLst>
                <a:ext uri="{FF2B5EF4-FFF2-40B4-BE49-F238E27FC236}">
                  <a16:creationId xmlns:a16="http://schemas.microsoft.com/office/drawing/2014/main" id="{B068BEC8-CCBF-EC06-07E9-0D78AEF06829}"/>
                </a:ext>
              </a:extLst>
            </p:cNvPr>
            <p:cNvSpPr/>
            <p:nvPr/>
          </p:nvSpPr>
          <p:spPr>
            <a:xfrm>
              <a:off x="4648200" y="1424939"/>
              <a:ext cx="3829811" cy="219913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6">
              <a:extLst>
                <a:ext uri="{FF2B5EF4-FFF2-40B4-BE49-F238E27FC236}">
                  <a16:creationId xmlns:a16="http://schemas.microsoft.com/office/drawing/2014/main" id="{B4008C8D-44CF-EA4D-3A7F-2EDA9C63200E}"/>
                </a:ext>
              </a:extLst>
            </p:cNvPr>
            <p:cNvSpPr/>
            <p:nvPr/>
          </p:nvSpPr>
          <p:spPr>
            <a:xfrm>
              <a:off x="4648200" y="3797807"/>
              <a:ext cx="3715511" cy="275386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92F40E08-DE13-C2C4-EFC5-7266DAABA0DA}"/>
              </a:ext>
            </a:extLst>
          </p:cNvPr>
          <p:cNvSpPr txBox="1"/>
          <p:nvPr/>
        </p:nvSpPr>
        <p:spPr>
          <a:xfrm>
            <a:off x="1399295" y="4125272"/>
            <a:ext cx="9144000" cy="4129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4785" marR="474980" indent="-172720">
              <a:lnSpc>
                <a:spcPct val="100000"/>
              </a:lnSpc>
              <a:spcBef>
                <a:spcPts val="105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Opening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and closing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energy  control</a:t>
            </a:r>
            <a:r>
              <a:rPr lang="en-US" sz="3600" spc="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devices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84785" marR="377825" indent="-172720">
              <a:lnSpc>
                <a:spcPct val="100000"/>
              </a:lnSpc>
              <a:spcBef>
                <a:spcPts val="1080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Being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aware </a:t>
            </a:r>
            <a:r>
              <a:rPr lang="en-US" sz="3600" spc="1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of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automated  equipment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and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their</a:t>
            </a:r>
            <a:r>
              <a:rPr lang="en-US" sz="3600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potential  movement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84785" indent="-172720">
              <a:lnSpc>
                <a:spcPct val="100000"/>
              </a:lnSpc>
              <a:spcBef>
                <a:spcPts val="1080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Pedestrians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and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moving</a:t>
            </a:r>
            <a:r>
              <a:rPr lang="en-US" sz="3600" spc="-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vehicles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84785" indent="-172720">
              <a:lnSpc>
                <a:spcPct val="100000"/>
              </a:lnSpc>
              <a:spcBef>
                <a:spcPts val="1080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Contact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with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stationary</a:t>
            </a:r>
            <a:r>
              <a:rPr lang="en-US" sz="36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hazards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84785" marR="474980" indent="-172720">
              <a:lnSpc>
                <a:spcPct val="100000"/>
              </a:lnSpc>
              <a:spcBef>
                <a:spcPts val="105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endParaRPr lang="en-US" sz="1800" dirty="0">
              <a:latin typeface="Liberation Sans Narrow"/>
              <a:cs typeface="Liberation Sans Narrow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933A9E32-FABD-62F9-5F60-AB2A7B220191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ject 6"/>
          <p:cNvSpPr/>
          <p:nvPr/>
        </p:nvSpPr>
        <p:spPr>
          <a:xfrm>
            <a:off x="15594602" y="0"/>
            <a:ext cx="2695575" cy="1468120"/>
          </a:xfrm>
          <a:custGeom>
            <a:avLst/>
            <a:gdLst/>
            <a:ahLst/>
            <a:cxnLst/>
            <a:rect l="l" t="t" r="r" b="b"/>
            <a:pathLst>
              <a:path w="2695575" h="1468120">
                <a:moveTo>
                  <a:pt x="2021583" y="1467910"/>
                </a:moveTo>
                <a:lnTo>
                  <a:pt x="673857" y="1467910"/>
                </a:lnTo>
                <a:lnTo>
                  <a:pt x="0" y="301101"/>
                </a:lnTo>
                <a:lnTo>
                  <a:pt x="173892" y="0"/>
                </a:lnTo>
                <a:lnTo>
                  <a:pt x="2521548" y="0"/>
                </a:lnTo>
                <a:lnTo>
                  <a:pt x="2695441" y="301101"/>
                </a:lnTo>
                <a:lnTo>
                  <a:pt x="2021583" y="1467910"/>
                </a:lnTo>
                <a:close/>
              </a:path>
            </a:pathLst>
          </a:custGeom>
          <a:solidFill>
            <a:srgbClr val="00A1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585519" y="7270782"/>
            <a:ext cx="123825" cy="1238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585519" y="9290082"/>
            <a:ext cx="123825" cy="1238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itle 25">
            <a:extLst>
              <a:ext uri="{FF2B5EF4-FFF2-40B4-BE49-F238E27FC236}">
                <a16:creationId xmlns:a16="http://schemas.microsoft.com/office/drawing/2014/main" id="{985625A4-D56B-54AF-487E-962B0806D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264" y="1613777"/>
            <a:ext cx="17415471" cy="738664"/>
          </a:xfrm>
        </p:spPr>
        <p:txBody>
          <a:bodyPr/>
          <a:lstStyle/>
          <a:p>
            <a:pPr algn="ctr"/>
            <a:r>
              <a:rPr lang="en-US" sz="4800" spc="20" dirty="0"/>
              <a:t>BEHAVIORS </a:t>
            </a:r>
            <a:r>
              <a:rPr lang="en-US" sz="4800" spc="-15" dirty="0"/>
              <a:t>THAT </a:t>
            </a:r>
            <a:r>
              <a:rPr lang="en-US" sz="4800" spc="30" dirty="0"/>
              <a:t>LEAD </a:t>
            </a:r>
            <a:r>
              <a:rPr lang="en-US" sz="4800" dirty="0"/>
              <a:t>TO</a:t>
            </a:r>
            <a:r>
              <a:rPr lang="en-US" sz="4800" spc="150" dirty="0"/>
              <a:t> </a:t>
            </a:r>
            <a:r>
              <a:rPr lang="en-US" sz="4800" spc="35" dirty="0"/>
              <a:t>HAZARDS</a:t>
            </a:r>
            <a:endParaRPr lang="en-US" sz="4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D4F6167-B2C1-2DB3-646E-BF60371DF6DA}"/>
              </a:ext>
            </a:extLst>
          </p:cNvPr>
          <p:cNvSpPr txBox="1"/>
          <p:nvPr/>
        </p:nvSpPr>
        <p:spPr>
          <a:xfrm>
            <a:off x="1219200" y="3687243"/>
            <a:ext cx="9144000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marR="423545" indent="-343535">
              <a:lnSpc>
                <a:spcPct val="100000"/>
              </a:lnSpc>
              <a:spcBef>
                <a:spcPts val="100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3600" i="1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Rushing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– </a:t>
            </a:r>
            <a:r>
              <a:rPr lang="en-US" sz="3600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are </a:t>
            </a:r>
            <a:r>
              <a:rPr lang="en-US" sz="3600" spc="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in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 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hurry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complete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</a:t>
            </a:r>
            <a:r>
              <a:rPr lang="en-US" sz="3600" spc="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task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355600" marR="5080" indent="-343535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3600" i="1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Frustration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– </a:t>
            </a:r>
            <a:r>
              <a:rPr lang="en-US" sz="3600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are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angry, 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irritated, </a:t>
            </a:r>
            <a:r>
              <a:rPr lang="en-US" sz="3600" spc="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or</a:t>
            </a:r>
            <a:r>
              <a:rPr lang="en-US" sz="3600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annoyed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355600" indent="-343535">
              <a:lnSpc>
                <a:spcPct val="100000"/>
              </a:lnSpc>
              <a:spcBef>
                <a:spcPts val="1180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3600" i="1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Fatigue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– </a:t>
            </a:r>
            <a:r>
              <a:rPr lang="en-US" sz="3600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are</a:t>
            </a:r>
            <a:r>
              <a:rPr lang="en-US" sz="3600" spc="19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tired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355600" marR="71755" indent="-343535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3600" i="1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Complacency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– </a:t>
            </a:r>
            <a:r>
              <a:rPr lang="en-US" sz="3600" spc="-4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have 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completed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task many 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times </a:t>
            </a:r>
            <a:r>
              <a:rPr lang="en-US" sz="3600" spc="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and have never been  hurt</a:t>
            </a:r>
            <a:r>
              <a:rPr lang="en-US" sz="3600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before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</p:txBody>
      </p:sp>
      <p:sp>
        <p:nvSpPr>
          <p:cNvPr id="29" name="object 4">
            <a:extLst>
              <a:ext uri="{FF2B5EF4-FFF2-40B4-BE49-F238E27FC236}">
                <a16:creationId xmlns:a16="http://schemas.microsoft.com/office/drawing/2014/main" id="{C7DEB611-4701-AD7C-D579-8A2DA3F22117}"/>
              </a:ext>
            </a:extLst>
          </p:cNvPr>
          <p:cNvSpPr/>
          <p:nvPr/>
        </p:nvSpPr>
        <p:spPr>
          <a:xfrm>
            <a:off x="12039600" y="3390900"/>
            <a:ext cx="4572000" cy="4648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DD00718-90E9-004B-F96A-7C62924A4FC6}"/>
              </a:ext>
            </a:extLst>
          </p:cNvPr>
          <p:cNvSpPr/>
          <p:nvPr/>
        </p:nvSpPr>
        <p:spPr>
          <a:xfrm>
            <a:off x="0" y="0"/>
            <a:ext cx="18599331" cy="105918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indent="-343535">
              <a:lnSpc>
                <a:spcPct val="100000"/>
              </a:lnSpc>
              <a:spcBef>
                <a:spcPts val="1260"/>
              </a:spcBef>
              <a:buClr>
                <a:srgbClr val="DC9E1F"/>
              </a:buClr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lang="en-US" sz="3600" b="1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Use </a:t>
            </a:r>
            <a:r>
              <a:rPr lang="en-US" sz="3600" b="1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best </a:t>
            </a:r>
            <a:r>
              <a:rPr lang="en-US" sz="3600" b="1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practices </a:t>
            </a:r>
            <a:r>
              <a:rPr lang="en-US" sz="3600" b="1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for </a:t>
            </a:r>
            <a:r>
              <a:rPr lang="en-US" sz="3600" b="1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minimizing</a:t>
            </a:r>
            <a:r>
              <a:rPr lang="en-US" sz="3600" b="1" spc="114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b="1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hazards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155700" marR="5080" lvl="1" indent="-228600">
              <a:lnSpc>
                <a:spcPct val="100000"/>
              </a:lnSpc>
              <a:spcBef>
                <a:spcPts val="1165"/>
              </a:spcBef>
              <a:buClr>
                <a:srgbClr val="DC9E1F"/>
              </a:buClr>
              <a:buFont typeface="Arial"/>
              <a:buChar char="•"/>
              <a:tabLst>
                <a:tab pos="1156335" algn="l"/>
              </a:tabLst>
            </a:pP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Organize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the work area </a:t>
            </a:r>
            <a:r>
              <a:rPr lang="en-US" sz="36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provide unobstructed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and easy 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access </a:t>
            </a:r>
            <a:r>
              <a:rPr lang="en-US" sz="36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</a:t>
            </a:r>
            <a:r>
              <a:rPr lang="en-US" sz="3600" spc="8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equipment.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155700" lvl="1" indent="-229235">
              <a:lnSpc>
                <a:spcPct val="100000"/>
              </a:lnSpc>
              <a:spcBef>
                <a:spcPts val="1180"/>
              </a:spcBef>
              <a:buClr>
                <a:srgbClr val="DC9E1F"/>
              </a:buClr>
              <a:buFont typeface="Arial"/>
              <a:buChar char="•"/>
              <a:tabLst>
                <a:tab pos="1156335" algn="l"/>
              </a:tabLst>
            </a:pP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Use signs </a:t>
            </a:r>
            <a:r>
              <a:rPr lang="en-US" sz="36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warn </a:t>
            </a:r>
            <a:r>
              <a:rPr lang="en-US" sz="36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of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known </a:t>
            </a:r>
            <a:r>
              <a:rPr lang="en-US" sz="3600" i="1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line </a:t>
            </a:r>
            <a:r>
              <a:rPr lang="en-US" sz="3600" i="1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of</a:t>
            </a:r>
            <a:r>
              <a:rPr lang="en-US" sz="3600" i="1" spc="38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i="1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fire.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155700" lvl="1" indent="-229235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/>
              <a:buChar char="•"/>
              <a:tabLst>
                <a:tab pos="1156335" algn="l"/>
              </a:tabLst>
            </a:pP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Keep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pathways</a:t>
            </a:r>
            <a:r>
              <a:rPr lang="en-US" sz="3600" spc="9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clear.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155700" lvl="1" indent="-229235">
              <a:lnSpc>
                <a:spcPct val="100000"/>
              </a:lnSpc>
              <a:spcBef>
                <a:spcPts val="1180"/>
              </a:spcBef>
              <a:buClr>
                <a:srgbClr val="DC9E1F"/>
              </a:buClr>
              <a:buFont typeface="Arial"/>
              <a:buChar char="•"/>
              <a:tabLst>
                <a:tab pos="1156335" algn="l"/>
              </a:tabLst>
            </a:pP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Eliminate possible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pinch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points </a:t>
            </a:r>
            <a:r>
              <a:rPr lang="en-US" sz="36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on</a:t>
            </a:r>
            <a:r>
              <a:rPr lang="en-US" sz="3600" spc="17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guarding.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155700" lvl="1" indent="-229235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/>
              <a:buChar char="•"/>
              <a:tabLst>
                <a:tab pos="1156335" algn="l"/>
              </a:tabLst>
            </a:pPr>
            <a:r>
              <a:rPr lang="en-US" sz="36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Use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the </a:t>
            </a:r>
            <a:r>
              <a:rPr lang="en-US" sz="36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correct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tool for the</a:t>
            </a:r>
            <a:r>
              <a:rPr lang="en-US" sz="3600" spc="19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6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job.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A9E5A871-A468-13A5-3301-D8C265259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264" y="927241"/>
            <a:ext cx="17415471" cy="677108"/>
          </a:xfrm>
        </p:spPr>
        <p:txBody>
          <a:bodyPr/>
          <a:lstStyle/>
          <a:p>
            <a:r>
              <a:rPr lang="en-US" sz="4400" spc="-15" dirty="0"/>
              <a:t>WHAT </a:t>
            </a:r>
            <a:r>
              <a:rPr lang="en-US" sz="4400" dirty="0"/>
              <a:t>TO </a:t>
            </a:r>
            <a:r>
              <a:rPr lang="en-US" sz="4400" spc="20" dirty="0"/>
              <a:t>DO </a:t>
            </a:r>
            <a:r>
              <a:rPr lang="en-US" sz="4400" spc="30" dirty="0"/>
              <a:t>WHEN </a:t>
            </a:r>
            <a:r>
              <a:rPr lang="en-US" sz="4400" spc="35" dirty="0"/>
              <a:t>HAZARDS </a:t>
            </a:r>
            <a:r>
              <a:rPr lang="en-US" sz="4400" spc="30" dirty="0"/>
              <a:t>ARE</a:t>
            </a:r>
            <a:r>
              <a:rPr lang="en-US" sz="4400" spc="265" dirty="0"/>
              <a:t> </a:t>
            </a:r>
            <a:r>
              <a:rPr lang="en-US" sz="4400" spc="35" dirty="0"/>
              <a:t>IDENTIFIED</a:t>
            </a:r>
            <a:endParaRPr lang="en-US" sz="4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0C5BC50-5C4D-F0E2-170E-652F636FBD72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ED9208-9393-13A1-EA97-B5B42ECB0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605350"/>
            <a:ext cx="17415471" cy="677108"/>
          </a:xfrm>
        </p:spPr>
        <p:txBody>
          <a:bodyPr/>
          <a:lstStyle/>
          <a:p>
            <a:r>
              <a:rPr lang="en-US" spc="35" dirty="0"/>
              <a:t>KEEPING YOURSELF </a:t>
            </a:r>
            <a:r>
              <a:rPr lang="en-US" spc="30" dirty="0"/>
              <a:t>SAFE </a:t>
            </a:r>
            <a:r>
              <a:rPr lang="en-US" spc="20" dirty="0"/>
              <a:t>IN </a:t>
            </a:r>
            <a:r>
              <a:rPr lang="en-US" sz="4400" spc="25" dirty="0"/>
              <a:t>THE</a:t>
            </a:r>
            <a:r>
              <a:rPr lang="en-US" spc="25" dirty="0"/>
              <a:t> </a:t>
            </a:r>
            <a:r>
              <a:rPr lang="en-US" spc="30" dirty="0"/>
              <a:t>LINE </a:t>
            </a:r>
            <a:r>
              <a:rPr lang="en-US" spc="25" dirty="0"/>
              <a:t>OF</a:t>
            </a:r>
            <a:r>
              <a:rPr lang="en-US" spc="345" dirty="0"/>
              <a:t> </a:t>
            </a:r>
            <a:r>
              <a:rPr lang="en-US" spc="30" dirty="0"/>
              <a:t>FIRE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53898-603F-8B87-8B7E-34D625DAC0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400" y="3711811"/>
            <a:ext cx="10744200" cy="3046988"/>
          </a:xfrm>
        </p:spPr>
        <p:txBody>
          <a:bodyPr/>
          <a:lstStyle/>
          <a:p>
            <a:pPr marL="184785" marR="382270" indent="-172720">
              <a:lnSpc>
                <a:spcPct val="100000"/>
              </a:lnSpc>
              <a:spcBef>
                <a:spcPts val="100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2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Be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aware </a:t>
            </a:r>
            <a:r>
              <a:rPr lang="en-US" sz="32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of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the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hazards  around</a:t>
            </a:r>
            <a:r>
              <a:rPr lang="en-US" sz="3200" spc="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84785" marR="5080" indent="-172720">
              <a:lnSpc>
                <a:spcPct val="100000"/>
              </a:lnSpc>
              <a:spcBef>
                <a:spcPts val="1175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Understand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the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machines 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and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operations </a:t>
            </a:r>
            <a:r>
              <a:rPr lang="en-US" sz="3200" spc="1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in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your work  area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marL="184785" marR="12700" indent="-172720">
              <a:lnSpc>
                <a:spcPct val="100000"/>
              </a:lnSpc>
              <a:spcBef>
                <a:spcPts val="1180"/>
              </a:spcBef>
              <a:buClr>
                <a:srgbClr val="DC9E1F"/>
              </a:buClr>
              <a:buFont typeface="Arial"/>
              <a:buChar char="•"/>
              <a:tabLst>
                <a:tab pos="185420" algn="l"/>
              </a:tabLst>
            </a:pPr>
            <a:r>
              <a:rPr lang="en-US" sz="3200" spc="-3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Take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time </a:t>
            </a:r>
            <a:r>
              <a:rPr lang="en-US" sz="32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think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about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the 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consequences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that could  </a:t>
            </a:r>
            <a:r>
              <a:rPr lang="en-US" sz="3200" spc="2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result from </a:t>
            </a:r>
            <a:r>
              <a:rPr lang="en-US" sz="3200" spc="2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what you are  about </a:t>
            </a:r>
            <a:r>
              <a:rPr lang="en-US" sz="32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to</a:t>
            </a:r>
            <a:r>
              <a:rPr lang="en-US" sz="3200" spc="8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3200" spc="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do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endParaRPr lang="en-US" dirty="0"/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47A7F413-DB1E-BD1B-6886-6EC01C9AABCC}"/>
              </a:ext>
            </a:extLst>
          </p:cNvPr>
          <p:cNvGrpSpPr/>
          <p:nvPr/>
        </p:nvGrpSpPr>
        <p:grpSpPr>
          <a:xfrm>
            <a:off x="11811000" y="1953487"/>
            <a:ext cx="4838699" cy="6890067"/>
            <a:chOff x="4876800" y="1600200"/>
            <a:chExt cx="3926204" cy="4788535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E978E5E4-2F6B-3E46-01AD-128D6828C3B6}"/>
                </a:ext>
              </a:extLst>
            </p:cNvPr>
            <p:cNvSpPr/>
            <p:nvPr/>
          </p:nvSpPr>
          <p:spPr>
            <a:xfrm>
              <a:off x="5715000" y="1600200"/>
              <a:ext cx="2654807" cy="190957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703EFAC4-D070-65A6-EE7C-BF65CDB9E8C9}"/>
                </a:ext>
              </a:extLst>
            </p:cNvPr>
            <p:cNvSpPr/>
            <p:nvPr/>
          </p:nvSpPr>
          <p:spPr>
            <a:xfrm>
              <a:off x="4876800" y="3810000"/>
              <a:ext cx="3925824" cy="257860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154136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EF2AC5-2C9E-3720-A044-881CCA5C17B7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0" i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💪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CEC89C-93C8-DF62-105E-03DAC5E0E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952500"/>
            <a:ext cx="16459200" cy="2136482"/>
          </a:xfrm>
        </p:spPr>
        <p:txBody>
          <a:bodyPr/>
          <a:lstStyle/>
          <a:p>
            <a:pPr marL="7620" algn="ctr">
              <a:lnSpc>
                <a:spcPct val="100000"/>
              </a:lnSpc>
              <a:spcBef>
                <a:spcPts val="105"/>
              </a:spcBef>
            </a:pPr>
            <a:r>
              <a:rPr lang="en-US" sz="4000" spc="3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ANY</a:t>
            </a:r>
            <a:r>
              <a:rPr lang="en-US" sz="4000" spc="4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 </a:t>
            </a:r>
            <a:r>
              <a:rPr lang="en-US" sz="4000" spc="3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QUESTIONS?</a:t>
            </a:r>
            <a:endParaRPr 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pPr algn="ctr">
              <a:lnSpc>
                <a:spcPct val="100000"/>
              </a:lnSpc>
            </a:pPr>
            <a:r>
              <a:rPr lang="en-US" sz="4000" spc="3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THANK </a:t>
            </a:r>
            <a:r>
              <a:rPr lang="en-US" sz="4000" spc="3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YOU </a:t>
            </a:r>
            <a:r>
              <a:rPr lang="en-US" sz="4000" spc="3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ENJOY AND WORK SAFE</a:t>
            </a:r>
            <a:r>
              <a:rPr lang="en-US" sz="4000" spc="-15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 Narrow"/>
                <a:cs typeface="Liberation Sans Narrow"/>
              </a:rPr>
              <a:t>!</a:t>
            </a:r>
            <a:r>
              <a:rPr lang="en-US" sz="40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 💪💪💪</a:t>
            </a:r>
            <a:endParaRPr 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 Narrow"/>
              <a:cs typeface="Liberation Sans Narrow"/>
            </a:endParaRPr>
          </a:p>
          <a:p>
            <a:endParaRPr lang="en-US" dirty="0"/>
          </a:p>
        </p:txBody>
      </p:sp>
      <p:sp>
        <p:nvSpPr>
          <p:cNvPr id="5" name="object 7">
            <a:extLst>
              <a:ext uri="{FF2B5EF4-FFF2-40B4-BE49-F238E27FC236}">
                <a16:creationId xmlns:a16="http://schemas.microsoft.com/office/drawing/2014/main" id="{37DFB91D-EC0B-63EB-33EE-5505415412EB}"/>
              </a:ext>
            </a:extLst>
          </p:cNvPr>
          <p:cNvSpPr/>
          <p:nvPr/>
        </p:nvSpPr>
        <p:spPr>
          <a:xfrm>
            <a:off x="762000" y="952500"/>
            <a:ext cx="3183518" cy="1151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D10A75-2DAA-7320-51B5-DB381382B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023989"/>
            <a:ext cx="6172200" cy="693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854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274</Words>
  <Application>Microsoft Office PowerPoint</Application>
  <PresentationFormat>Custom</PresentationFormat>
  <Paragraphs>42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Liberation Sans Narrow</vt:lpstr>
      <vt:lpstr>Arial</vt:lpstr>
      <vt:lpstr>Arial</vt:lpstr>
      <vt:lpstr>Arial Rounded MT Bold</vt:lpstr>
      <vt:lpstr>Calibri</vt:lpstr>
      <vt:lpstr>Trebuchet MS</vt:lpstr>
      <vt:lpstr>Office Theme</vt:lpstr>
      <vt:lpstr>PowerPoint Presentation</vt:lpstr>
      <vt:lpstr>WHAT IS “LINE OF FIRE”?</vt:lpstr>
      <vt:lpstr>PowerPoint Presentation</vt:lpstr>
      <vt:lpstr>PowerPoint Presentation</vt:lpstr>
      <vt:lpstr>LINE OF FIRE EXAMPLES</vt:lpstr>
      <vt:lpstr>BEHAVIORS THAT LEAD TO HAZARDS</vt:lpstr>
      <vt:lpstr>WHAT TO DO WHEN HAZARDS ARE IDENTIFIED</vt:lpstr>
      <vt:lpstr>KEEPING YOURSELF SAFE IN THE LINE OF FIRE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Dark Green Light Green White Corporate Geometric Company Internal Deck Business Presentation</dc:title>
  <dc:creator>Edrie Giena</dc:creator>
  <cp:keywords>DAFGTYDJghw,BAEQLyuE78Q</cp:keywords>
  <cp:lastModifiedBy>Mohamad</cp:lastModifiedBy>
  <cp:revision>2</cp:revision>
  <dcterms:created xsi:type="dcterms:W3CDTF">2023-07-06T07:09:15Z</dcterms:created>
  <dcterms:modified xsi:type="dcterms:W3CDTF">2023-07-06T08:20:12Z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2022-07-26T00:00:00Z</vt:filetime>
  </property>
  <property fmtid="{D5CDD505-2E9C-101B-9397-08002B2CF9AE}" pid="3" name="Creator">
    <vt:lpwstr>Canva</vt:lpwstr>
  </property>
  <property fmtid="{D5CDD505-2E9C-101B-9397-08002B2CF9AE}" pid="4" name="LastSaved">
    <vt:filetime>2023-07-06T00:00:00Z</vt:filetime>
  </property>
</Properties>
</file>