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xlsx" ContentType="application/vnd.openxmlformats-officedocument.spreadsheetml.shee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3B4F"/>
    <a:srgbClr val="FF3300"/>
    <a:srgbClr val="660066"/>
    <a:srgbClr val="6600FF"/>
    <a:srgbClr val="F77F2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handoutMaster" Target="handoutMasters/handoutMaster1.xml"/><Relationship Id="rId27" Type="http://schemas.openxmlformats.org/officeDocument/2006/relationships/notesMaster" Target="notesMasters/notesMaster1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099C72-A2F1-46DA-93E5-FCAEE49569ED}" type="doc">
      <dgm:prSet loTypeId="urn:microsoft.com/office/officeart/2005/8/layout/process1" loCatId="process" qsTypeId="urn:microsoft.com/office/officeart/2005/8/quickstyle/simple5" qsCatId="simple" csTypeId="urn:microsoft.com/office/officeart/2005/8/colors/colorful1" csCatId="accent1" phldr="1"/>
      <dgm:spPr/>
    </dgm:pt>
    <dgm:pt modelId="{A3639B7B-6785-47A3-A568-891B376907CD}">
      <dgm:prSet phldrT="[Text]"/>
      <dgm:spPr/>
      <dgm:t>
        <a:bodyPr/>
        <a:lstStyle/>
        <a:p>
          <a:r>
            <a:rPr lang="en-US" dirty="0" smtClean="0"/>
            <a:t>Clean all components</a:t>
          </a:r>
          <a:endParaRPr lang="en-MY" dirty="0"/>
        </a:p>
      </dgm:t>
    </dgm:pt>
    <dgm:pt modelId="{5050AACF-1B7C-48EB-8A3B-0F76794E140D}" cxnId="{DD7DE7BF-1305-41A2-8868-F526DA96C82C}" type="parTrans">
      <dgm:prSet/>
      <dgm:spPr/>
      <dgm:t>
        <a:bodyPr/>
        <a:lstStyle/>
        <a:p>
          <a:endParaRPr lang="en-MY"/>
        </a:p>
      </dgm:t>
    </dgm:pt>
    <dgm:pt modelId="{6F609AAA-8E5F-4CA3-9119-0455F920CB49}" cxnId="{DD7DE7BF-1305-41A2-8868-F526DA96C82C}" type="sibTrans">
      <dgm:prSet/>
      <dgm:spPr/>
      <dgm:t>
        <a:bodyPr/>
        <a:lstStyle/>
        <a:p>
          <a:endParaRPr lang="en-MY"/>
        </a:p>
      </dgm:t>
    </dgm:pt>
    <dgm:pt modelId="{0C26A604-3F75-4551-BC7A-74235697AF61}">
      <dgm:prSet phldrT="[Text]"/>
      <dgm:spPr/>
      <dgm:t>
        <a:bodyPr/>
        <a:lstStyle/>
        <a:p>
          <a:r>
            <a:rPr lang="en-US" dirty="0" smtClean="0"/>
            <a:t>Complete visual inspection</a:t>
          </a:r>
          <a:endParaRPr lang="en-MY" dirty="0"/>
        </a:p>
      </dgm:t>
    </dgm:pt>
    <dgm:pt modelId="{8BB66C9F-4D70-4ADB-8873-25ED441B8863}" cxnId="{65868828-EA41-49DB-B6C3-90CEDE17B660}" type="parTrans">
      <dgm:prSet/>
      <dgm:spPr/>
      <dgm:t>
        <a:bodyPr/>
        <a:lstStyle/>
        <a:p>
          <a:endParaRPr lang="en-MY"/>
        </a:p>
      </dgm:t>
    </dgm:pt>
    <dgm:pt modelId="{3DA03C4F-762D-4D00-907F-73D6CE2F72B7}" cxnId="{65868828-EA41-49DB-B6C3-90CEDE17B660}" type="sibTrans">
      <dgm:prSet/>
      <dgm:spPr/>
      <dgm:t>
        <a:bodyPr/>
        <a:lstStyle/>
        <a:p>
          <a:endParaRPr lang="en-MY"/>
        </a:p>
      </dgm:t>
    </dgm:pt>
    <dgm:pt modelId="{2843805F-A43E-42B2-A973-49CEDB7DF92B}">
      <dgm:prSet phldrT="[Text]" custT="1"/>
      <dgm:spPr/>
      <dgm:t>
        <a:bodyPr/>
        <a:lstStyle/>
        <a:p>
          <a:r>
            <a:rPr lang="en-US" sz="1800" dirty="0" smtClean="0"/>
            <a:t>Component(s) with suspected erosion will be subjected to ultrasonic thickness testing</a:t>
          </a:r>
          <a:endParaRPr lang="en-MY" sz="1800" dirty="0"/>
        </a:p>
      </dgm:t>
    </dgm:pt>
    <dgm:pt modelId="{C5318EE8-E6E9-4295-BE57-1DFEE10C88D1}" cxnId="{EB4309C7-F743-4FF2-A77C-BFE5C4867F19}" type="parTrans">
      <dgm:prSet/>
      <dgm:spPr/>
      <dgm:t>
        <a:bodyPr/>
        <a:lstStyle/>
        <a:p>
          <a:endParaRPr lang="en-MY"/>
        </a:p>
      </dgm:t>
    </dgm:pt>
    <dgm:pt modelId="{F58CEBA1-9DE8-455B-9776-F4CA5E8084C3}" cxnId="{EB4309C7-F743-4FF2-A77C-BFE5C4867F19}" type="sibTrans">
      <dgm:prSet/>
      <dgm:spPr/>
      <dgm:t>
        <a:bodyPr/>
        <a:lstStyle/>
        <a:p>
          <a:endParaRPr lang="en-MY"/>
        </a:p>
      </dgm:t>
    </dgm:pt>
    <dgm:pt modelId="{0C2198A2-45E5-482A-B9CB-C2AF4A703FE4}">
      <dgm:prSet custT="1"/>
      <dgm:spPr/>
      <dgm:t>
        <a:bodyPr/>
        <a:lstStyle/>
        <a:p>
          <a:r>
            <a:rPr lang="en-US" sz="1800" dirty="0" smtClean="0"/>
            <a:t>Component(s) with suspected crack will be subjected to Magnetic Particle Inspection (MPI)</a:t>
          </a:r>
          <a:endParaRPr lang="en-MY" sz="1800" dirty="0"/>
        </a:p>
      </dgm:t>
    </dgm:pt>
    <dgm:pt modelId="{D3AA9CC6-5FE9-45B2-831F-DCF9FE2C29A6}" cxnId="{BAC0272E-8820-44F7-B665-8814179E344B}" type="parTrans">
      <dgm:prSet/>
      <dgm:spPr/>
      <dgm:t>
        <a:bodyPr/>
        <a:lstStyle/>
        <a:p>
          <a:endParaRPr lang="en-MY"/>
        </a:p>
      </dgm:t>
    </dgm:pt>
    <dgm:pt modelId="{DC07AF47-4A19-4BE6-A358-E4C0945D4BAB}" cxnId="{BAC0272E-8820-44F7-B665-8814179E344B}" type="sibTrans">
      <dgm:prSet/>
      <dgm:spPr/>
      <dgm:t>
        <a:bodyPr/>
        <a:lstStyle/>
        <a:p>
          <a:endParaRPr lang="en-MY"/>
        </a:p>
      </dgm:t>
    </dgm:pt>
    <dgm:pt modelId="{7FC16AF0-9009-4C30-A970-7CFB8710D204}" type="pres">
      <dgm:prSet presAssocID="{C7099C72-A2F1-46DA-93E5-FCAEE49569ED}" presName="Name0" presStyleCnt="0">
        <dgm:presLayoutVars>
          <dgm:dir/>
          <dgm:resizeHandles val="exact"/>
        </dgm:presLayoutVars>
      </dgm:prSet>
      <dgm:spPr/>
    </dgm:pt>
    <dgm:pt modelId="{D1ADC543-14CE-4256-8191-32FD2193DB7F}" type="pres">
      <dgm:prSet presAssocID="{A3639B7B-6785-47A3-A568-891B376907CD}" presName="node" presStyleLbl="node1" presStyleIdx="0" presStyleCnt="4" custLinFactNeighborX="11365" custLinFactNeighborY="-3946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0DDD4031-BD0C-4098-8B1B-0318BA199CB6}" type="pres">
      <dgm:prSet presAssocID="{6F609AAA-8E5F-4CA3-9119-0455F920CB49}" presName="sibTrans" presStyleLbl="sibTrans2D1" presStyleIdx="0" presStyleCnt="3"/>
      <dgm:spPr/>
      <dgm:t>
        <a:bodyPr/>
        <a:lstStyle/>
        <a:p>
          <a:endParaRPr lang="en-MY"/>
        </a:p>
      </dgm:t>
    </dgm:pt>
    <dgm:pt modelId="{372F8129-0173-4138-B384-708CBABE053E}" type="pres">
      <dgm:prSet presAssocID="{6F609AAA-8E5F-4CA3-9119-0455F920CB49}" presName="connectorText" presStyleLbl="sibTrans2D1" presStyleIdx="0" presStyleCnt="3"/>
      <dgm:spPr/>
      <dgm:t>
        <a:bodyPr/>
        <a:lstStyle/>
        <a:p>
          <a:endParaRPr lang="en-MY"/>
        </a:p>
      </dgm:t>
    </dgm:pt>
    <dgm:pt modelId="{8068E039-F6AA-43D8-922A-792B8814F4BF}" type="pres">
      <dgm:prSet presAssocID="{0C26A604-3F75-4551-BC7A-74235697AF61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B10CAE7C-141B-45B1-8C09-C8CBBC4BE462}" type="pres">
      <dgm:prSet presAssocID="{3DA03C4F-762D-4D00-907F-73D6CE2F72B7}" presName="sibTrans" presStyleLbl="sibTrans2D1" presStyleIdx="1" presStyleCnt="3"/>
      <dgm:spPr/>
      <dgm:t>
        <a:bodyPr/>
        <a:lstStyle/>
        <a:p>
          <a:endParaRPr lang="en-MY"/>
        </a:p>
      </dgm:t>
    </dgm:pt>
    <dgm:pt modelId="{226818F2-4F9F-45C3-81BA-7B9ABC57D377}" type="pres">
      <dgm:prSet presAssocID="{3DA03C4F-762D-4D00-907F-73D6CE2F72B7}" presName="connectorText" presStyleLbl="sibTrans2D1" presStyleIdx="1" presStyleCnt="3"/>
      <dgm:spPr/>
      <dgm:t>
        <a:bodyPr/>
        <a:lstStyle/>
        <a:p>
          <a:endParaRPr lang="en-MY"/>
        </a:p>
      </dgm:t>
    </dgm:pt>
    <dgm:pt modelId="{881F179E-823F-4B36-BA92-73686B411875}" type="pres">
      <dgm:prSet presAssocID="{2843805F-A43E-42B2-A973-49CEDB7DF92B}" presName="node" presStyleLbl="node1" presStyleIdx="2" presStyleCnt="4" custScaleX="143702" custScaleY="106695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8CB6F6FF-5C72-4DB1-A64A-4C8685D609EC}" type="pres">
      <dgm:prSet presAssocID="{F58CEBA1-9DE8-455B-9776-F4CA5E8084C3}" presName="sibTrans" presStyleLbl="sibTrans2D1" presStyleIdx="2" presStyleCnt="3"/>
      <dgm:spPr/>
      <dgm:t>
        <a:bodyPr/>
        <a:lstStyle/>
        <a:p>
          <a:endParaRPr lang="en-MY"/>
        </a:p>
      </dgm:t>
    </dgm:pt>
    <dgm:pt modelId="{8BAA015E-4612-4E46-AFF9-ED02240689FD}" type="pres">
      <dgm:prSet presAssocID="{F58CEBA1-9DE8-455B-9776-F4CA5E8084C3}" presName="connectorText" presStyleLbl="sibTrans2D1" presStyleIdx="2" presStyleCnt="3"/>
      <dgm:spPr/>
      <dgm:t>
        <a:bodyPr/>
        <a:lstStyle/>
        <a:p>
          <a:endParaRPr lang="en-MY"/>
        </a:p>
      </dgm:t>
    </dgm:pt>
    <dgm:pt modelId="{E466BA8F-A321-49CA-BAFD-65FE80D4A33A}" type="pres">
      <dgm:prSet presAssocID="{0C2198A2-45E5-482A-B9CB-C2AF4A703FE4}" presName="node" presStyleLbl="node1" presStyleIdx="3" presStyleCnt="4" custScaleX="153620" custScaleY="92501">
        <dgm:presLayoutVars>
          <dgm:bulletEnabled val="1"/>
        </dgm:presLayoutVars>
      </dgm:prSet>
      <dgm:spPr/>
      <dgm:t>
        <a:bodyPr/>
        <a:lstStyle/>
        <a:p>
          <a:endParaRPr lang="en-MY"/>
        </a:p>
      </dgm:t>
    </dgm:pt>
  </dgm:ptLst>
  <dgm:cxnLst>
    <dgm:cxn modelId="{BAC3D162-917D-46B4-9E86-813D21029C3B}" type="presOf" srcId="{3DA03C4F-762D-4D00-907F-73D6CE2F72B7}" destId="{226818F2-4F9F-45C3-81BA-7B9ABC57D377}" srcOrd="1" destOrd="0" presId="urn:microsoft.com/office/officeart/2005/8/layout/process1"/>
    <dgm:cxn modelId="{6D0133EB-C179-4CF4-B789-9EA0ED4D708F}" type="presOf" srcId="{0C26A604-3F75-4551-BC7A-74235697AF61}" destId="{8068E039-F6AA-43D8-922A-792B8814F4BF}" srcOrd="0" destOrd="0" presId="urn:microsoft.com/office/officeart/2005/8/layout/process1"/>
    <dgm:cxn modelId="{FF0DE554-5CC2-4D87-817F-FBC7B3E0A388}" type="presOf" srcId="{F58CEBA1-9DE8-455B-9776-F4CA5E8084C3}" destId="{8BAA015E-4612-4E46-AFF9-ED02240689FD}" srcOrd="1" destOrd="0" presId="urn:microsoft.com/office/officeart/2005/8/layout/process1"/>
    <dgm:cxn modelId="{BB35CD6E-552D-45B9-B916-AD1DC1C99C25}" type="presOf" srcId="{3DA03C4F-762D-4D00-907F-73D6CE2F72B7}" destId="{B10CAE7C-141B-45B1-8C09-C8CBBC4BE462}" srcOrd="0" destOrd="0" presId="urn:microsoft.com/office/officeart/2005/8/layout/process1"/>
    <dgm:cxn modelId="{65868828-EA41-49DB-B6C3-90CEDE17B660}" srcId="{C7099C72-A2F1-46DA-93E5-FCAEE49569ED}" destId="{0C26A604-3F75-4551-BC7A-74235697AF61}" srcOrd="1" destOrd="0" parTransId="{8BB66C9F-4D70-4ADB-8873-25ED441B8863}" sibTransId="{3DA03C4F-762D-4D00-907F-73D6CE2F72B7}"/>
    <dgm:cxn modelId="{1C333906-635F-4292-B79A-4F5690EF6A1C}" type="presOf" srcId="{6F609AAA-8E5F-4CA3-9119-0455F920CB49}" destId="{0DDD4031-BD0C-4098-8B1B-0318BA199CB6}" srcOrd="0" destOrd="0" presId="urn:microsoft.com/office/officeart/2005/8/layout/process1"/>
    <dgm:cxn modelId="{EB4309C7-F743-4FF2-A77C-BFE5C4867F19}" srcId="{C7099C72-A2F1-46DA-93E5-FCAEE49569ED}" destId="{2843805F-A43E-42B2-A973-49CEDB7DF92B}" srcOrd="2" destOrd="0" parTransId="{C5318EE8-E6E9-4295-BE57-1DFEE10C88D1}" sibTransId="{F58CEBA1-9DE8-455B-9776-F4CA5E8084C3}"/>
    <dgm:cxn modelId="{BAC0272E-8820-44F7-B665-8814179E344B}" srcId="{C7099C72-A2F1-46DA-93E5-FCAEE49569ED}" destId="{0C2198A2-45E5-482A-B9CB-C2AF4A703FE4}" srcOrd="3" destOrd="0" parTransId="{D3AA9CC6-5FE9-45B2-831F-DCF9FE2C29A6}" sibTransId="{DC07AF47-4A19-4BE6-A358-E4C0945D4BAB}"/>
    <dgm:cxn modelId="{EDBE9829-BB1B-46F0-8CC6-9119EC8EA3FC}" type="presOf" srcId="{0C2198A2-45E5-482A-B9CB-C2AF4A703FE4}" destId="{E466BA8F-A321-49CA-BAFD-65FE80D4A33A}" srcOrd="0" destOrd="0" presId="urn:microsoft.com/office/officeart/2005/8/layout/process1"/>
    <dgm:cxn modelId="{61550311-122E-4F92-9B78-E98B724453B7}" type="presOf" srcId="{A3639B7B-6785-47A3-A568-891B376907CD}" destId="{D1ADC543-14CE-4256-8191-32FD2193DB7F}" srcOrd="0" destOrd="0" presId="urn:microsoft.com/office/officeart/2005/8/layout/process1"/>
    <dgm:cxn modelId="{B917E27E-4038-44DE-A191-E21E42865542}" type="presOf" srcId="{F58CEBA1-9DE8-455B-9776-F4CA5E8084C3}" destId="{8CB6F6FF-5C72-4DB1-A64A-4C8685D609EC}" srcOrd="0" destOrd="0" presId="urn:microsoft.com/office/officeart/2005/8/layout/process1"/>
    <dgm:cxn modelId="{DD7DE7BF-1305-41A2-8868-F526DA96C82C}" srcId="{C7099C72-A2F1-46DA-93E5-FCAEE49569ED}" destId="{A3639B7B-6785-47A3-A568-891B376907CD}" srcOrd="0" destOrd="0" parTransId="{5050AACF-1B7C-48EB-8A3B-0F76794E140D}" sibTransId="{6F609AAA-8E5F-4CA3-9119-0455F920CB49}"/>
    <dgm:cxn modelId="{AE649237-E53D-425B-9FE6-6738CF5B192E}" type="presOf" srcId="{2843805F-A43E-42B2-A973-49CEDB7DF92B}" destId="{881F179E-823F-4B36-BA92-73686B411875}" srcOrd="0" destOrd="0" presId="urn:microsoft.com/office/officeart/2005/8/layout/process1"/>
    <dgm:cxn modelId="{29B475BD-5745-48B4-85C1-27F082468DEA}" type="presOf" srcId="{6F609AAA-8E5F-4CA3-9119-0455F920CB49}" destId="{372F8129-0173-4138-B384-708CBABE053E}" srcOrd="1" destOrd="0" presId="urn:microsoft.com/office/officeart/2005/8/layout/process1"/>
    <dgm:cxn modelId="{5D52AA59-6367-4655-902D-4116595DEEA5}" type="presOf" srcId="{C7099C72-A2F1-46DA-93E5-FCAEE49569ED}" destId="{7FC16AF0-9009-4C30-A970-7CFB8710D204}" srcOrd="0" destOrd="0" presId="urn:microsoft.com/office/officeart/2005/8/layout/process1"/>
    <dgm:cxn modelId="{006A3343-9BD1-412E-AF1B-A7044C5009C3}" type="presParOf" srcId="{7FC16AF0-9009-4C30-A970-7CFB8710D204}" destId="{D1ADC543-14CE-4256-8191-32FD2193DB7F}" srcOrd="0" destOrd="0" presId="urn:microsoft.com/office/officeart/2005/8/layout/process1"/>
    <dgm:cxn modelId="{831C0917-5C98-4671-AF6F-997C62460F4B}" type="presParOf" srcId="{7FC16AF0-9009-4C30-A970-7CFB8710D204}" destId="{0DDD4031-BD0C-4098-8B1B-0318BA199CB6}" srcOrd="1" destOrd="0" presId="urn:microsoft.com/office/officeart/2005/8/layout/process1"/>
    <dgm:cxn modelId="{E6AD5F8D-A37E-450A-9AC4-063FA87F7DD6}" type="presParOf" srcId="{0DDD4031-BD0C-4098-8B1B-0318BA199CB6}" destId="{372F8129-0173-4138-B384-708CBABE053E}" srcOrd="0" destOrd="0" presId="urn:microsoft.com/office/officeart/2005/8/layout/process1"/>
    <dgm:cxn modelId="{BEC76028-C38B-4EE1-8134-06B951AAFA44}" type="presParOf" srcId="{7FC16AF0-9009-4C30-A970-7CFB8710D204}" destId="{8068E039-F6AA-43D8-922A-792B8814F4BF}" srcOrd="2" destOrd="0" presId="urn:microsoft.com/office/officeart/2005/8/layout/process1"/>
    <dgm:cxn modelId="{46252D38-1443-4C39-A56F-6327F6931343}" type="presParOf" srcId="{7FC16AF0-9009-4C30-A970-7CFB8710D204}" destId="{B10CAE7C-141B-45B1-8C09-C8CBBC4BE462}" srcOrd="3" destOrd="0" presId="urn:microsoft.com/office/officeart/2005/8/layout/process1"/>
    <dgm:cxn modelId="{92C3E257-2422-4A69-9A82-DEEF787D7ACC}" type="presParOf" srcId="{B10CAE7C-141B-45B1-8C09-C8CBBC4BE462}" destId="{226818F2-4F9F-45C3-81BA-7B9ABC57D377}" srcOrd="0" destOrd="0" presId="urn:microsoft.com/office/officeart/2005/8/layout/process1"/>
    <dgm:cxn modelId="{66DAE2EB-2661-4546-80CF-FBB13B988F36}" type="presParOf" srcId="{7FC16AF0-9009-4C30-A970-7CFB8710D204}" destId="{881F179E-823F-4B36-BA92-73686B411875}" srcOrd="4" destOrd="0" presId="urn:microsoft.com/office/officeart/2005/8/layout/process1"/>
    <dgm:cxn modelId="{7746AF2A-47D6-40EF-8EBC-551C02DF1538}" type="presParOf" srcId="{7FC16AF0-9009-4C30-A970-7CFB8710D204}" destId="{8CB6F6FF-5C72-4DB1-A64A-4C8685D609EC}" srcOrd="5" destOrd="0" presId="urn:microsoft.com/office/officeart/2005/8/layout/process1"/>
    <dgm:cxn modelId="{234BB365-0613-4BF7-AE1C-4F6F800F433F}" type="presParOf" srcId="{8CB6F6FF-5C72-4DB1-A64A-4C8685D609EC}" destId="{8BAA015E-4612-4E46-AFF9-ED02240689FD}" srcOrd="0" destOrd="0" presId="urn:microsoft.com/office/officeart/2005/8/layout/process1"/>
    <dgm:cxn modelId="{6A7C94C2-4CE7-4A75-A610-C5CF68BCEA07}" type="presParOf" srcId="{7FC16AF0-9009-4C30-A970-7CFB8710D204}" destId="{E466BA8F-A321-49CA-BAFD-65FE80D4A33A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8686800" cy="4255869"/>
        <a:chOff x="0" y="0"/>
        <a:chExt cx="8686800" cy="4255869"/>
      </a:xfrm>
    </dsp:grpSpPr>
    <dsp:sp modelId="{D1ADC543-14CE-4256-8191-32FD2193DB7F}">
      <dsp:nvSpPr>
        <dsp:cNvPr id="3" name="Rounded Rectangle 2"/>
        <dsp:cNvSpPr/>
      </dsp:nvSpPr>
      <dsp:spPr bwMode="white">
        <a:xfrm>
          <a:off x="75943" y="815598"/>
          <a:ext cx="1670538" cy="2432685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2"/>
        </a:fillRef>
        <a:effectRef idx="3">
          <a:scrgbClr r="0" g="0" b="0"/>
        </a:effectRef>
        <a:fontRef idx="minor">
          <a:schemeClr val="lt1"/>
        </a:fontRef>
      </dsp:style>
      <dsp:txBody>
        <a:bodyPr lIns="80010" tIns="80010" rIns="80010" bIns="80010" anchor="ctr"/>
        <a:lstStyle>
          <a:lvl1pPr algn="ctr">
            <a:defRPr sz="21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dirty="0" smtClean="0"/>
            <a:t>Clean all components</a:t>
          </a:r>
          <a:endParaRPr lang="en-MY" dirty="0"/>
        </a:p>
      </dsp:txBody>
      <dsp:txXfrm>
        <a:off x="75943" y="815598"/>
        <a:ext cx="1670538" cy="2432685"/>
      </dsp:txXfrm>
    </dsp:sp>
    <dsp:sp modelId="{0DDD4031-BD0C-4098-8B1B-0318BA199CB6}">
      <dsp:nvSpPr>
        <dsp:cNvPr id="4" name="Right Arrow 3"/>
        <dsp:cNvSpPr/>
      </dsp:nvSpPr>
      <dsp:spPr bwMode="white">
        <a:xfrm rot="60082">
          <a:off x="1885524" y="1872791"/>
          <a:ext cx="314187" cy="414294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lt1">
            <a:hueOff val="0"/>
            <a:satOff val="0"/>
            <a:lumOff val="0"/>
            <a:alpha val="100000"/>
          </a:schemeClr>
        </a:lnRef>
        <a:fillRef idx="3">
          <a:schemeClr val="accent2"/>
        </a:fillRef>
        <a:effectRef idx="3">
          <a:scrgbClr r="0" g="0" b="0"/>
        </a:effectRef>
        <a:fontRef idx="minor">
          <a:schemeClr val="lt1"/>
        </a:fontRef>
      </dsp:style>
      <dsp:txBody>
        <a:bodyPr lIns="0" tIns="0" rIns="0" bIns="0" anchor="ctr"/>
        <a:lstStyle>
          <a:lvl1pPr algn="ctr">
            <a:defRPr sz="1600"/>
          </a:lvl1pPr>
          <a:lvl2pPr marL="114300" indent="-114300" algn="ctr">
            <a:defRPr sz="1200"/>
          </a:lvl2pPr>
          <a:lvl3pPr marL="228600" indent="-114300" algn="ctr">
            <a:defRPr sz="1200"/>
          </a:lvl3pPr>
          <a:lvl4pPr marL="342900" indent="-114300" algn="ctr">
            <a:defRPr sz="1200"/>
          </a:lvl4pPr>
          <a:lvl5pPr marL="457200" indent="-114300" algn="ctr">
            <a:defRPr sz="1200"/>
          </a:lvl5pPr>
          <a:lvl6pPr marL="571500" indent="-114300" algn="ctr">
            <a:defRPr sz="1200"/>
          </a:lvl6pPr>
          <a:lvl7pPr marL="685800" indent="-114300" algn="ctr">
            <a:defRPr sz="1200"/>
          </a:lvl7pPr>
          <a:lvl8pPr marL="800100" indent="-114300" algn="ctr">
            <a:defRPr sz="1200"/>
          </a:lvl8pPr>
          <a:lvl9pPr marL="914400" indent="-114300" algn="ctr">
            <a:defRPr sz="12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MY"/>
        </a:p>
      </dsp:txBody>
      <dsp:txXfrm rot="60082">
        <a:off x="1885524" y="1872791"/>
        <a:ext cx="314187" cy="414294"/>
      </dsp:txXfrm>
    </dsp:sp>
    <dsp:sp modelId="{8068E039-F6AA-43D8-922A-792B8814F4BF}">
      <dsp:nvSpPr>
        <dsp:cNvPr id="5" name="Rounded Rectangle 4"/>
        <dsp:cNvSpPr/>
      </dsp:nvSpPr>
      <dsp:spPr bwMode="white">
        <a:xfrm>
          <a:off x="2338754" y="911592"/>
          <a:ext cx="1670538" cy="2432685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3"/>
        </a:fillRef>
        <a:effectRef idx="3">
          <a:scrgbClr r="0" g="0" b="0"/>
        </a:effectRef>
        <a:fontRef idx="minor">
          <a:schemeClr val="lt1"/>
        </a:fontRef>
      </dsp:style>
      <dsp:txBody>
        <a:bodyPr lIns="80010" tIns="80010" rIns="80010" bIns="80010" anchor="ctr"/>
        <a:lstStyle>
          <a:lvl1pPr algn="ctr">
            <a:defRPr sz="21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dirty="0" smtClean="0"/>
            <a:t>Complete visual inspection</a:t>
          </a:r>
          <a:endParaRPr lang="en-MY" dirty="0"/>
        </a:p>
      </dsp:txBody>
      <dsp:txXfrm>
        <a:off x="2338754" y="911592"/>
        <a:ext cx="1670538" cy="2432685"/>
      </dsp:txXfrm>
    </dsp:sp>
    <dsp:sp modelId="{B10CAE7C-141B-45B1-8C09-C8CBBC4BE462}">
      <dsp:nvSpPr>
        <dsp:cNvPr id="6" name="Right Arrow 5"/>
        <dsp:cNvSpPr/>
      </dsp:nvSpPr>
      <dsp:spPr bwMode="white">
        <a:xfrm>
          <a:off x="4166323" y="1920788"/>
          <a:ext cx="354154" cy="414294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lt1">
            <a:hueOff val="0"/>
            <a:satOff val="0"/>
            <a:lumOff val="0"/>
            <a:alpha val="100000"/>
          </a:schemeClr>
        </a:lnRef>
        <a:fillRef idx="3">
          <a:schemeClr val="accent3"/>
        </a:fillRef>
        <a:effectRef idx="3">
          <a:scrgbClr r="0" g="0" b="0"/>
        </a:effectRef>
        <a:fontRef idx="minor">
          <a:schemeClr val="lt1"/>
        </a:fontRef>
      </dsp:style>
      <dsp:txBody>
        <a:bodyPr lIns="0" tIns="0" rIns="0" bIns="0" anchor="ctr"/>
        <a:lstStyle>
          <a:lvl1pPr algn="ctr">
            <a:defRPr sz="1600"/>
          </a:lvl1pPr>
          <a:lvl2pPr marL="114300" indent="-114300" algn="ctr">
            <a:defRPr sz="1200"/>
          </a:lvl2pPr>
          <a:lvl3pPr marL="228600" indent="-114300" algn="ctr">
            <a:defRPr sz="1200"/>
          </a:lvl3pPr>
          <a:lvl4pPr marL="342900" indent="-114300" algn="ctr">
            <a:defRPr sz="1200"/>
          </a:lvl4pPr>
          <a:lvl5pPr marL="457200" indent="-114300" algn="ctr">
            <a:defRPr sz="1200"/>
          </a:lvl5pPr>
          <a:lvl6pPr marL="571500" indent="-114300" algn="ctr">
            <a:defRPr sz="1200"/>
          </a:lvl6pPr>
          <a:lvl7pPr marL="685800" indent="-114300" algn="ctr">
            <a:defRPr sz="1200"/>
          </a:lvl7pPr>
          <a:lvl8pPr marL="800100" indent="-114300" algn="ctr">
            <a:defRPr sz="1200"/>
          </a:lvl8pPr>
          <a:lvl9pPr marL="914400" indent="-114300" algn="ctr">
            <a:defRPr sz="12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MY"/>
        </a:p>
      </dsp:txBody>
      <dsp:txXfrm>
        <a:off x="4166323" y="1920788"/>
        <a:ext cx="354154" cy="414294"/>
      </dsp:txXfrm>
    </dsp:sp>
    <dsp:sp modelId="{881F179E-823F-4B36-BA92-73686B411875}">
      <dsp:nvSpPr>
        <dsp:cNvPr id="7" name="Rounded Rectangle 6"/>
        <dsp:cNvSpPr/>
      </dsp:nvSpPr>
      <dsp:spPr bwMode="white">
        <a:xfrm>
          <a:off x="4677508" y="911592"/>
          <a:ext cx="1670538" cy="2432685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4"/>
        </a:fillRef>
        <a:effectRef idx="3">
          <a:scrgbClr r="0" g="0" b="0"/>
        </a:effectRef>
        <a:fontRef idx="minor">
          <a:schemeClr val="lt1"/>
        </a:fontRef>
      </dsp:style>
      <dsp:txBody>
        <a:bodyPr lIns="68580" tIns="68580" rIns="68580" bIns="68580" anchor="ctr"/>
        <a:lstStyle>
          <a:lvl1pPr algn="ctr">
            <a:defRPr sz="21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dirty="0" smtClean="0"/>
            <a:t>Component(s) with suspected erosion will be subjected to ultrasonic thickness testing</a:t>
          </a:r>
          <a:endParaRPr lang="en-MY" sz="1800" dirty="0"/>
        </a:p>
      </dsp:txBody>
      <dsp:txXfrm>
        <a:off x="4677508" y="911592"/>
        <a:ext cx="1670538" cy="2432685"/>
      </dsp:txXfrm>
    </dsp:sp>
    <dsp:sp modelId="{8CB6F6FF-5C72-4DB1-A64A-4C8685D609EC}">
      <dsp:nvSpPr>
        <dsp:cNvPr id="8" name="Right Arrow 7"/>
        <dsp:cNvSpPr/>
      </dsp:nvSpPr>
      <dsp:spPr bwMode="white">
        <a:xfrm>
          <a:off x="6505077" y="1920788"/>
          <a:ext cx="354154" cy="414294"/>
        </a:xfrm>
        <a:prstGeom prst="rightArrow">
          <a:avLst>
            <a:gd name="adj1" fmla="val 60000"/>
            <a:gd name="adj2" fmla="val 50000"/>
          </a:avLst>
        </a:prstGeom>
      </dsp:spPr>
      <dsp:style>
        <a:lnRef idx="0">
          <a:schemeClr val="lt1">
            <a:hueOff val="0"/>
            <a:satOff val="0"/>
            <a:lumOff val="0"/>
            <a:alpha val="100000"/>
          </a:schemeClr>
        </a:lnRef>
        <a:fillRef idx="3">
          <a:schemeClr val="accent4"/>
        </a:fillRef>
        <a:effectRef idx="3">
          <a:scrgbClr r="0" g="0" b="0"/>
        </a:effectRef>
        <a:fontRef idx="minor">
          <a:schemeClr val="lt1"/>
        </a:fontRef>
      </dsp:style>
      <dsp:txBody>
        <a:bodyPr lIns="0" tIns="0" rIns="0" bIns="0" anchor="ctr"/>
        <a:lstStyle>
          <a:lvl1pPr algn="ctr">
            <a:defRPr sz="1600"/>
          </a:lvl1pPr>
          <a:lvl2pPr marL="114300" indent="-114300" algn="ctr">
            <a:defRPr sz="1200"/>
          </a:lvl2pPr>
          <a:lvl3pPr marL="228600" indent="-114300" algn="ctr">
            <a:defRPr sz="1200"/>
          </a:lvl3pPr>
          <a:lvl4pPr marL="342900" indent="-114300" algn="ctr">
            <a:defRPr sz="1200"/>
          </a:lvl4pPr>
          <a:lvl5pPr marL="457200" indent="-114300" algn="ctr">
            <a:defRPr sz="1200"/>
          </a:lvl5pPr>
          <a:lvl6pPr marL="571500" indent="-114300" algn="ctr">
            <a:defRPr sz="1200"/>
          </a:lvl6pPr>
          <a:lvl7pPr marL="685800" indent="-114300" algn="ctr">
            <a:defRPr sz="1200"/>
          </a:lvl7pPr>
          <a:lvl8pPr marL="800100" indent="-114300" algn="ctr">
            <a:defRPr sz="1200"/>
          </a:lvl8pPr>
          <a:lvl9pPr marL="914400" indent="-114300" algn="ctr">
            <a:defRPr sz="12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MY"/>
        </a:p>
      </dsp:txBody>
      <dsp:txXfrm>
        <a:off x="6505077" y="1920788"/>
        <a:ext cx="354154" cy="414294"/>
      </dsp:txXfrm>
    </dsp:sp>
    <dsp:sp modelId="{E466BA8F-A321-49CA-BAFD-65FE80D4A33A}">
      <dsp:nvSpPr>
        <dsp:cNvPr id="9" name="Rounded Rectangle 8"/>
        <dsp:cNvSpPr/>
      </dsp:nvSpPr>
      <dsp:spPr bwMode="white">
        <a:xfrm>
          <a:off x="7016262" y="911592"/>
          <a:ext cx="1670538" cy="2432685"/>
        </a:xfrm>
        <a:prstGeom prst="roundRect">
          <a:avLst>
            <a:gd name="adj" fmla="val 10000"/>
          </a:avLst>
        </a:prstGeom>
      </dsp:spPr>
      <dsp:style>
        <a:lnRef idx="0">
          <a:schemeClr val="lt1"/>
        </a:lnRef>
        <a:fillRef idx="3">
          <a:schemeClr val="accent5"/>
        </a:fillRef>
        <a:effectRef idx="3">
          <a:scrgbClr r="0" g="0" b="0"/>
        </a:effectRef>
        <a:fontRef idx="minor">
          <a:schemeClr val="lt1"/>
        </a:fontRef>
      </dsp:style>
      <dsp:txBody>
        <a:bodyPr lIns="68580" tIns="68580" rIns="68580" bIns="68580" anchor="ctr"/>
        <a:lstStyle>
          <a:lvl1pPr algn="ctr">
            <a:defRPr sz="2100"/>
          </a:lvl1pPr>
          <a:lvl2pPr marL="171450" indent="-171450" algn="ctr">
            <a:defRPr sz="1600"/>
          </a:lvl2pPr>
          <a:lvl3pPr marL="342900" indent="-171450" algn="ctr">
            <a:defRPr sz="1600"/>
          </a:lvl3pPr>
          <a:lvl4pPr marL="514350" indent="-171450" algn="ctr">
            <a:defRPr sz="1600"/>
          </a:lvl4pPr>
          <a:lvl5pPr marL="685800" indent="-171450" algn="ctr">
            <a:defRPr sz="1600"/>
          </a:lvl5pPr>
          <a:lvl6pPr marL="857250" indent="-171450" algn="ctr">
            <a:defRPr sz="1600"/>
          </a:lvl6pPr>
          <a:lvl7pPr marL="1028700" indent="-171450" algn="ctr">
            <a:defRPr sz="1600"/>
          </a:lvl7pPr>
          <a:lvl8pPr marL="1200150" indent="-171450" algn="ctr">
            <a:defRPr sz="1600"/>
          </a:lvl8pPr>
          <a:lvl9pPr marL="1371600" indent="-171450" algn="ctr">
            <a:defRPr sz="16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dirty="0" smtClean="0"/>
            <a:t>Component(s) with suspected crack will be subjected to Magnetic Particle Inspection (MPI)</a:t>
          </a:r>
          <a:endParaRPr lang="en-MY" sz="1800" dirty="0"/>
        </a:p>
      </dsp:txBody>
      <dsp:txXfrm>
        <a:off x="7016262" y="911592"/>
        <a:ext cx="1670538" cy="24326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>
          <dgm:prSet csTypeId="urn:microsoft.com/office/officeart/2005/8/colors/accent6_5"/>
        </dgm:pt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C3527-E1E6-4782-BC8B-1947AB0747FA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BD357-2F54-4699-86AA-12A90C8C67D0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8" Type="http://schemas.openxmlformats.org/officeDocument/2006/relationships/image" Target="../media/image7.png"/><Relationship Id="rId7" Type="http://schemas.openxmlformats.org/officeDocument/2006/relationships/image" Target="../media/image6.png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  <a:endParaRPr lang="en-MY" dirty="0"/>
          </a:p>
        </p:txBody>
      </p:sp>
      <p:sp>
        <p:nvSpPr>
          <p:cNvPr id="13" name="Rectangle 12"/>
          <p:cNvSpPr/>
          <p:nvPr userDrawn="1"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/>
          <p:cNvGrpSpPr/>
          <p:nvPr userDrawn="1"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977" b="1"/>
            <a:stretch>
              <a:fillRect/>
            </a:stretch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35274"/>
            <a:stretch>
              <a:fillRect/>
            </a:stretch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 userDrawn="1"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2220"/>
            <a:stretch>
              <a:fillRect/>
            </a:stretch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1648" b="-1"/>
            <a:stretch>
              <a:fillRect/>
            </a:stretch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96" t="1648" b="74008"/>
          <a:stretch>
            <a:fillRect/>
          </a:stretch>
        </p:blipFill>
        <p:spPr>
          <a:xfrm rot="5400000" flipV="1">
            <a:off x="11648709" y="6348418"/>
            <a:ext cx="684564" cy="38678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-72748"/>
            <a:ext cx="115824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855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 userDrawn="1"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/>
          <p:cNvGrpSpPr/>
          <p:nvPr userDrawn="1"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977" b="1"/>
            <a:stretch>
              <a:fillRect/>
            </a:stretch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35274"/>
            <a:stretch>
              <a:fillRect/>
            </a:stretch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 userDrawn="1"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977" b="1"/>
            <a:stretch>
              <a:fillRect/>
            </a:stretch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-2187" r="1351" b="-1"/>
            <a:stretch>
              <a:fillRect/>
            </a:stretch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 userDrawn="1"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-2187" r="1351" b="-1"/>
            <a:stretch>
              <a:fillRect/>
            </a:stretch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4456" y="6543630"/>
            <a:ext cx="459377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03973" y="6500135"/>
            <a:ext cx="2336074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824" y="6559692"/>
            <a:ext cx="2743200" cy="365125"/>
          </a:xfrm>
        </p:spPr>
        <p:txBody>
          <a:bodyPr/>
          <a:lstStyle>
            <a:lvl1pPr>
              <a:defRPr b="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fld id="{7394B257-4EC1-4F3A-87C2-D91111C4BA27}" type="datetime1">
              <a:rPr lang="en-MY" smtClean="0"/>
            </a:fld>
            <a:endParaRPr lang="en-MY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745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655" lvl="0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  <a:endParaRPr lang="en-US" dirty="0"/>
          </a:p>
          <a:p>
            <a:pPr marL="287655" lvl="1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  <a:endParaRPr lang="en-US" dirty="0"/>
          </a:p>
          <a:p>
            <a:pPr marL="287655" lvl="2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  <a:endParaRPr lang="en-US" dirty="0"/>
          </a:p>
          <a:p>
            <a:pPr marL="287655" lvl="3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  <a:endParaRPr lang="en-US" dirty="0"/>
          </a:p>
          <a:p>
            <a:pPr marL="287655" lvl="4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23.png"/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26.png"/><Relationship Id="rId11" Type="http://schemas.openxmlformats.org/officeDocument/2006/relationships/image" Target="../media/image25.png"/><Relationship Id="rId10" Type="http://schemas.openxmlformats.org/officeDocument/2006/relationships/image" Target="../media/image24.png"/><Relationship Id="rId1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2.emf"/><Relationship Id="rId1" Type="http://schemas.openxmlformats.org/officeDocument/2006/relationships/package" Target="../embeddings/Workbook1.xlsx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sym typeface="+mn-ea"/>
              </a:rPr>
              <a:t>Inspection and Testing of Treating Equipment</a:t>
            </a:r>
            <a:endParaRPr lang="en-US" dirty="0" smtClean="0">
              <a:solidFill>
                <a:srgbClr val="FF0000"/>
              </a:solidFill>
              <a:sym typeface="+mn-ea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MY" dirty="0"/>
              <a:t>By </a:t>
            </a:r>
            <a:r>
              <a:rPr altLang="en-MY" dirty="0">
                <a:solidFill>
                  <a:srgbClr val="00B050"/>
                </a:solidFill>
              </a:rPr>
              <a:t>ZALANI B IBRAHIM</a:t>
            </a:r>
            <a:endParaRPr lang="en-GB" dirty="0">
              <a:solidFill>
                <a:srgbClr val="00B050"/>
              </a:solidFill>
            </a:endParaRPr>
          </a:p>
          <a:p>
            <a:r>
              <a:rPr altLang="en-MY" dirty="0">
                <a:solidFill>
                  <a:srgbClr val="00B050"/>
                </a:solidFill>
              </a:rPr>
              <a:t>G.E.O CTS</a:t>
            </a:r>
            <a:endParaRPr altLang="en-MY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257301" y="968201"/>
            <a:ext cx="11582400" cy="4921369"/>
          </a:xfrm>
        </p:spPr>
        <p:txBody>
          <a:bodyPr/>
          <a:lstStyle/>
          <a:p>
            <a:pPr marL="0" indent="0">
              <a:buNone/>
            </a:pPr>
            <a:r>
              <a:rPr b="1" u="sng">
                <a:solidFill>
                  <a:srgbClr val="FF0000"/>
                </a:solidFill>
                <a:sym typeface="+mn-ea"/>
              </a:rPr>
              <a:t>Annual Inspection Requirement</a:t>
            </a:r>
            <a:r>
              <a:rPr>
                <a:solidFill>
                  <a:srgbClr val="FF0000"/>
                </a:solidFill>
                <a:sym typeface="+mn-ea"/>
              </a:rPr>
              <a:t>:-</a:t>
            </a:r>
            <a:endParaRPr lang="en-US" dirty="0" smtClean="0">
              <a:solidFill>
                <a:srgbClr val="FF0000"/>
              </a:solidFill>
            </a:endParaRPr>
          </a:p>
          <a:p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altLang="en-MY">
                <a:sym typeface="+mn-ea"/>
              </a:rPr>
              <a:t> </a:t>
            </a:r>
            <a:r>
              <a:rPr lang="en-MY">
                <a:sym typeface="+mn-ea"/>
              </a:rPr>
              <a:t>Visual inspection </a:t>
            </a:r>
            <a:endParaRPr lang="en-MY" dirty="0"/>
          </a:p>
          <a:p>
            <a:pPr marL="514350" indent="-514350">
              <a:buFont typeface="+mj-lt"/>
              <a:buAutoNum type="arabicPeriod"/>
            </a:pPr>
            <a:r>
              <a:rPr altLang="en-MY">
                <a:sym typeface="+mn-ea"/>
              </a:rPr>
              <a:t> </a:t>
            </a:r>
            <a:r>
              <a:rPr lang="en-MY">
                <a:sym typeface="+mn-ea"/>
              </a:rPr>
              <a:t>Wall thickness test </a:t>
            </a:r>
            <a:endParaRPr lang="en-MY" dirty="0"/>
          </a:p>
          <a:p>
            <a:pPr marL="514350" indent="-514350">
              <a:buFont typeface="+mj-lt"/>
              <a:buAutoNum type="arabicPeriod"/>
            </a:pPr>
            <a:r>
              <a:rPr altLang="en-MY">
                <a:sym typeface="+mn-ea"/>
              </a:rPr>
              <a:t> </a:t>
            </a:r>
            <a:r>
              <a:rPr lang="en-MY">
                <a:sym typeface="+mn-ea"/>
              </a:rPr>
              <a:t>Union inspection </a:t>
            </a:r>
            <a:endParaRPr lang="en-MY" dirty="0"/>
          </a:p>
          <a:p>
            <a:pPr marL="514350" indent="-514350">
              <a:buFont typeface="+mj-lt"/>
              <a:buAutoNum type="arabicPeriod"/>
            </a:pPr>
            <a:r>
              <a:rPr altLang="en-MY">
                <a:sym typeface="+mn-ea"/>
              </a:rPr>
              <a:t> </a:t>
            </a:r>
            <a:r>
              <a:rPr lang="en-MY">
                <a:sym typeface="+mn-ea"/>
              </a:rPr>
              <a:t>Identification and banding of the component </a:t>
            </a:r>
            <a:endParaRPr lang="en-MY" dirty="0"/>
          </a:p>
          <a:p>
            <a:pPr marL="514350" indent="-514350">
              <a:buFont typeface="+mj-lt"/>
              <a:buAutoNum type="arabicPeriod"/>
            </a:pPr>
            <a:r>
              <a:rPr altLang="en-MY">
                <a:sym typeface="+mn-ea"/>
              </a:rPr>
              <a:t> </a:t>
            </a:r>
            <a:r>
              <a:rPr lang="en-MY">
                <a:sym typeface="+mn-ea"/>
              </a:rPr>
              <a:t>Pressure test </a:t>
            </a:r>
            <a:endParaRPr lang="en-MY" dirty="0"/>
          </a:p>
          <a:p>
            <a:pPr marL="514350" indent="-514350">
              <a:buFont typeface="+mj-lt"/>
              <a:buAutoNum type="arabicPeriod"/>
            </a:pPr>
            <a:r>
              <a:rPr altLang="en-MY">
                <a:sym typeface="+mn-ea"/>
              </a:rPr>
              <a:t> </a:t>
            </a:r>
            <a:r>
              <a:rPr lang="en-MY">
                <a:sym typeface="+mn-ea"/>
              </a:rPr>
              <a:t>Documentation of results</a:t>
            </a:r>
            <a:endParaRPr lang="en-MY" dirty="0"/>
          </a:p>
          <a:p>
            <a:endParaRPr lang="en-MY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04801" y="366672"/>
            <a:ext cx="11582400" cy="1325563"/>
          </a:xfrm>
        </p:spPr>
        <p:txBody>
          <a:bodyPr/>
          <a:p>
            <a:r>
              <a:rPr lang="en-US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SCOPE OF </a:t>
            </a:r>
            <a:r>
              <a:rPr lang="en-US" dirty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INSPECTION</a:t>
            </a:r>
            <a:endParaRPr lang="en-US" dirty="0">
              <a:solidFill>
                <a:srgbClr val="FFC000"/>
              </a:solidFill>
              <a:latin typeface="Arial Narrow" panose="020B0606020202030204" pitchFamily="34" charset="0"/>
              <a:sym typeface="+mn-ea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304801" y="1878156"/>
          <a:ext cx="11582400" cy="3363120"/>
        </p:xfrm>
        <a:graphic>
          <a:graphicData uri="http://schemas.openxmlformats.org/drawingml/2006/table">
            <a:tbl>
              <a:tblPr/>
              <a:tblGrid>
                <a:gridCol w="5969000"/>
                <a:gridCol w="5613400"/>
              </a:tblGrid>
              <a:tr h="560520">
                <a:tc>
                  <a:txBody>
                    <a:bodyPr/>
                    <a:p>
                      <a:pPr algn="ctr" fontAlgn="ctr"/>
                      <a:r>
                        <a:rPr lang="en-MY" sz="2000" b="1" i="0" u="none" strike="noStrike" dirty="0">
                          <a:effectLst/>
                          <a:latin typeface="+mn-lt"/>
                        </a:rPr>
                        <a:t>Inspection</a:t>
                      </a:r>
                      <a:endParaRPr lang="en-MY" sz="2000" b="1" i="0" u="none" strike="noStrike" dirty="0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MY" sz="2000" b="1" i="0" u="none" strike="noStrike" dirty="0" smtClean="0">
                          <a:effectLst/>
                          <a:latin typeface="+mn-lt"/>
                        </a:rPr>
                        <a:t>Equipment </a:t>
                      </a:r>
                      <a:r>
                        <a:rPr lang="en-MY" sz="2000" b="1" i="0" u="none" strike="noStrike" dirty="0">
                          <a:effectLst/>
                          <a:latin typeface="+mn-lt"/>
                        </a:rPr>
                        <a:t>used</a:t>
                      </a:r>
                      <a:endParaRPr lang="en-MY" sz="2000" b="1" i="0" u="none" strike="noStrike" dirty="0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560520">
                <a:tc>
                  <a:txBody>
                    <a:bodyPr/>
                    <a:p>
                      <a:pPr algn="ctr" fontAlgn="ctr"/>
                      <a:r>
                        <a:rPr lang="en-MY" sz="1800" b="0" i="0" u="none" strike="noStrike" dirty="0">
                          <a:effectLst/>
                          <a:latin typeface="+mn-lt"/>
                        </a:rPr>
                        <a:t>Visual Inspection</a:t>
                      </a:r>
                      <a:endParaRPr lang="en-MY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MY" sz="1800" b="0" i="0" u="none" strike="noStrike">
                          <a:effectLst/>
                          <a:latin typeface="+mn-lt"/>
                        </a:rPr>
                        <a:t>Light</a:t>
                      </a:r>
                      <a:endParaRPr lang="en-MY" sz="1800" b="0" i="0" u="none" strike="noStrike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0520">
                <a:tc>
                  <a:txBody>
                    <a:bodyPr/>
                    <a:p>
                      <a:pPr algn="ctr" fontAlgn="ctr"/>
                      <a:r>
                        <a:rPr lang="en-MY" sz="1800" b="0" i="0" u="none" strike="noStrike" dirty="0">
                          <a:effectLst/>
                          <a:latin typeface="+mn-lt"/>
                        </a:rPr>
                        <a:t>Thread &amp; Wing Half Union Inspection</a:t>
                      </a:r>
                      <a:endParaRPr lang="en-MY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MY" sz="1800" b="0" i="0" u="none" strike="noStrike">
                          <a:effectLst/>
                          <a:latin typeface="+mn-lt"/>
                        </a:rPr>
                        <a:t>Size Gauge Kit</a:t>
                      </a:r>
                      <a:endParaRPr lang="en-MY" sz="1800" b="0" i="0" u="none" strike="noStrike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0520">
                <a:tc>
                  <a:txBody>
                    <a:bodyPr/>
                    <a:p>
                      <a:pPr algn="ctr" fontAlgn="ctr"/>
                      <a:r>
                        <a:rPr lang="en-MY" sz="1800" b="0" i="0" u="none" strike="noStrike" dirty="0">
                          <a:effectLst/>
                          <a:latin typeface="+mn-lt"/>
                        </a:rPr>
                        <a:t>Wall Thickness Test</a:t>
                      </a:r>
                      <a:endParaRPr lang="en-MY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MY" sz="1800" b="0" i="0" u="none" strike="noStrike" dirty="0">
                          <a:effectLst/>
                          <a:latin typeface="+mn-lt"/>
                        </a:rPr>
                        <a:t>Ultra Sonic Thickness Tester</a:t>
                      </a:r>
                      <a:endParaRPr lang="en-MY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0520">
                <a:tc>
                  <a:txBody>
                    <a:bodyPr/>
                    <a:p>
                      <a:pPr algn="ctr" fontAlgn="ctr"/>
                      <a:r>
                        <a:rPr lang="en-MY" sz="1800" b="0" i="0" u="none" strike="noStrike" dirty="0">
                          <a:effectLst/>
                          <a:latin typeface="+mn-lt"/>
                        </a:rPr>
                        <a:t>Swivel </a:t>
                      </a:r>
                      <a:r>
                        <a:rPr lang="en-MY" sz="1800" b="0" i="0" u="none" strike="noStrike" dirty="0" smtClean="0">
                          <a:effectLst/>
                          <a:latin typeface="+mn-lt"/>
                        </a:rPr>
                        <a:t>Ball Races Inspection </a:t>
                      </a:r>
                      <a:endParaRPr lang="en-MY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MY" sz="1800" b="0" i="0" u="none" strike="noStrike" dirty="0">
                          <a:effectLst/>
                          <a:latin typeface="+mn-lt"/>
                        </a:rPr>
                        <a:t>Ball </a:t>
                      </a:r>
                      <a:r>
                        <a:rPr lang="en-MY" sz="1800" b="0" i="0" u="none" strike="noStrike" dirty="0" smtClean="0">
                          <a:effectLst/>
                          <a:latin typeface="+mn-lt"/>
                        </a:rPr>
                        <a:t>Race </a:t>
                      </a:r>
                      <a:r>
                        <a:rPr lang="en-MY" sz="1800" b="0" i="0" u="none" strike="noStrike" dirty="0">
                          <a:effectLst/>
                          <a:latin typeface="+mn-lt"/>
                        </a:rPr>
                        <a:t>Go-No Go Gauge</a:t>
                      </a:r>
                      <a:endParaRPr lang="en-MY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0520">
                <a:tc>
                  <a:txBody>
                    <a:bodyPr/>
                    <a:p>
                      <a:pPr algn="ctr" fontAlgn="ctr"/>
                      <a:r>
                        <a:rPr lang="en-MY" sz="1800" b="0" i="0" u="none" strike="noStrike">
                          <a:effectLst/>
                          <a:latin typeface="+mn-lt"/>
                        </a:rPr>
                        <a:t>Pressure Test</a:t>
                      </a:r>
                      <a:endParaRPr lang="en-MY" sz="1800" b="0" i="0" u="none" strike="noStrike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MY" sz="1800" b="0" i="0" u="none" strike="noStrike" dirty="0">
                          <a:effectLst/>
                          <a:latin typeface="+mn-lt"/>
                        </a:rPr>
                        <a:t>Air </a:t>
                      </a:r>
                      <a:r>
                        <a:rPr lang="en-MY" sz="1800" b="0" i="0" u="none" strike="noStrike" dirty="0" smtClean="0">
                          <a:effectLst/>
                          <a:latin typeface="+mn-lt"/>
                        </a:rPr>
                        <a:t>Operated </a:t>
                      </a:r>
                      <a:r>
                        <a:rPr lang="en-MY" sz="1800" b="0" i="0" u="none" strike="noStrike" dirty="0">
                          <a:effectLst/>
                          <a:latin typeface="+mn-lt"/>
                        </a:rPr>
                        <a:t>Test Pump</a:t>
                      </a:r>
                      <a:endParaRPr lang="en-MY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5" name="Rectangle 1"/>
          <p:cNvSpPr/>
          <p:nvPr/>
        </p:nvSpPr>
        <p:spPr>
          <a:xfrm>
            <a:off x="3051810" y="427355"/>
            <a:ext cx="8096885" cy="119888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sz="3600" b="1" dirty="0" smtClean="0">
                <a:solidFill>
                  <a:srgbClr val="FFC000"/>
                </a:solidFill>
                <a:latin typeface="Arial Narrow" panose="020B0606020202030204" pitchFamily="34" charset="0"/>
              </a:rPr>
              <a:t>NO-GO GAUGE KITS</a:t>
            </a:r>
            <a:endParaRPr lang="en-US" sz="3600" b="1" dirty="0">
              <a:solidFill>
                <a:srgbClr val="FFC000"/>
              </a:solidFill>
              <a:latin typeface="Arial Narrow" panose="020B0606020202030204" pitchFamily="34" charset="0"/>
            </a:endParaRPr>
          </a:p>
          <a:p>
            <a:endParaRPr lang="en-US" sz="3600" b="1" u="sng" dirty="0">
              <a:solidFill>
                <a:srgbClr val="FFC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578" y="1336612"/>
            <a:ext cx="2819400" cy="2669985"/>
          </a:xfrm>
          <a:prstGeom prst="rect">
            <a:avLst/>
          </a:prstGeom>
        </p:spPr>
      </p:pic>
      <p:sp>
        <p:nvSpPr>
          <p:cNvPr id="7" name="TextBox 4"/>
          <p:cNvSpPr txBox="1"/>
          <p:nvPr/>
        </p:nvSpPr>
        <p:spPr>
          <a:xfrm>
            <a:off x="4694555" y="1336675"/>
            <a:ext cx="6737350" cy="16300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285750" indent="-285750">
              <a:buClr>
                <a:srgbClr val="F77F24"/>
              </a:buClr>
              <a:buFont typeface="Wingdings" panose="05000000000000000000" charset="0"/>
              <a:buChar char="v"/>
            </a:pPr>
            <a:r>
              <a:rPr lang="en-MY" sz="2000" dirty="0" smtClean="0"/>
              <a:t>Gauges use for qualification </a:t>
            </a:r>
            <a:r>
              <a:rPr lang="en-MY" sz="2000" dirty="0"/>
              <a:t>of worn hammer union assemblies, swivel ball races, and sub </a:t>
            </a:r>
            <a:r>
              <a:rPr lang="en-MY" sz="2000" dirty="0" smtClean="0"/>
              <a:t>connections.</a:t>
            </a:r>
            <a:endParaRPr lang="en-US" sz="2000" dirty="0" smtClean="0"/>
          </a:p>
          <a:p>
            <a:pPr marL="285750" indent="-285750">
              <a:buClr>
                <a:srgbClr val="F77F24"/>
              </a:buClr>
              <a:buFont typeface="Wingdings" panose="05000000000000000000" charset="0"/>
              <a:buChar char="v"/>
            </a:pPr>
            <a:endParaRPr lang="en-US" sz="2000" dirty="0"/>
          </a:p>
          <a:p>
            <a:pPr marL="285750" indent="-285750">
              <a:buClr>
                <a:srgbClr val="F77F24"/>
              </a:buClr>
              <a:buFont typeface="Wingdings" panose="05000000000000000000" charset="0"/>
              <a:buChar char="v"/>
            </a:pPr>
            <a:r>
              <a:rPr lang="en-MY" sz="2000" dirty="0" smtClean="0"/>
              <a:t>Inserting the </a:t>
            </a:r>
            <a:r>
              <a:rPr lang="en-MY" sz="2000" dirty="0"/>
              <a:t>gauge into </a:t>
            </a:r>
            <a:r>
              <a:rPr lang="en-MY" sz="2000" dirty="0" smtClean="0"/>
              <a:t>the </a:t>
            </a:r>
            <a:r>
              <a:rPr lang="en-MY" sz="2000" dirty="0"/>
              <a:t>components, the part </a:t>
            </a:r>
            <a:r>
              <a:rPr lang="en-MY" sz="2000" dirty="0" smtClean="0"/>
              <a:t>will be determined as acceptable </a:t>
            </a:r>
            <a:r>
              <a:rPr lang="en-MY" sz="2000" dirty="0"/>
              <a:t>or </a:t>
            </a:r>
            <a:r>
              <a:rPr lang="en-MY" sz="2000" dirty="0" smtClean="0"/>
              <a:t>unacceptable.</a:t>
            </a:r>
            <a:endParaRPr lang="en-MY" sz="2000" dirty="0" smtClean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4392" y="5023346"/>
            <a:ext cx="2057400" cy="13328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387" y="3352800"/>
            <a:ext cx="2001921" cy="56930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7934" y="3250603"/>
            <a:ext cx="1419287" cy="165323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0195" y="3250603"/>
            <a:ext cx="1581701" cy="165323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361" y="5185112"/>
            <a:ext cx="1890818" cy="113095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570" y="4647107"/>
            <a:ext cx="2132005" cy="51079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8136" y="4532673"/>
            <a:ext cx="1599913" cy="8116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872" y="5371328"/>
            <a:ext cx="1885670" cy="9428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374" y="5445747"/>
            <a:ext cx="1247949" cy="30484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7786" y="4532791"/>
            <a:ext cx="1533739" cy="22863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268" y="4473754"/>
            <a:ext cx="1352659" cy="17320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475257"/>
            <a:ext cx="11582400" cy="1325563"/>
          </a:xfrm>
        </p:spPr>
        <p:txBody>
          <a:bodyPr/>
          <a:p>
            <a:r>
              <a:rPr lang="en-US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1.0 VISUAL INSPECTION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graphicFrame>
        <p:nvGraphicFramePr>
          <p:cNvPr id="5" name="Diagram 4"/>
          <p:cNvGraphicFramePr/>
          <p:nvPr/>
        </p:nvGraphicFramePr>
        <p:xfrm>
          <a:off x="1752600" y="1800860"/>
          <a:ext cx="8686800" cy="4255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7301" y="178712"/>
            <a:ext cx="11582400" cy="1325563"/>
          </a:xfrm>
        </p:spPr>
        <p:txBody>
          <a:bodyPr/>
          <a:p>
            <a:r>
              <a:rPr lang="en-US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1.1 VISUAL INSPECTION - CHIKSANS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5" name="TextBox 2"/>
          <p:cNvSpPr txBox="1"/>
          <p:nvPr/>
        </p:nvSpPr>
        <p:spPr>
          <a:xfrm>
            <a:off x="1892935" y="1504315"/>
            <a:ext cx="7239000" cy="47078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342900" indent="-342900">
              <a:buClr>
                <a:srgbClr val="F77F24"/>
              </a:buClr>
              <a:buFont typeface="Wingdings" panose="05000000000000000000" charset="0"/>
              <a:buChar char="v"/>
            </a:pPr>
            <a:r>
              <a:rPr lang="en-MY" sz="2000" b="1" dirty="0"/>
              <a:t>B</a:t>
            </a:r>
            <a:r>
              <a:rPr lang="en-MY" sz="2000" b="1" dirty="0" smtClean="0"/>
              <a:t>ore condition for wear or erosion. </a:t>
            </a:r>
            <a:endParaRPr lang="en-MY" sz="2000" b="1" dirty="0" smtClean="0"/>
          </a:p>
          <a:p>
            <a:pPr marL="342900" indent="-342900">
              <a:buClr>
                <a:srgbClr val="F77F24"/>
              </a:buClr>
              <a:buFont typeface="Wingdings" panose="05000000000000000000" charset="0"/>
              <a:buChar char="v"/>
            </a:pPr>
            <a:endParaRPr lang="en-MY" sz="2000" b="1" dirty="0"/>
          </a:p>
          <a:p>
            <a:pPr marL="342900" indent="-342900">
              <a:buClr>
                <a:srgbClr val="F77F24"/>
              </a:buClr>
              <a:buFont typeface="Wingdings" panose="05000000000000000000" charset="0"/>
              <a:buChar char="v"/>
            </a:pPr>
            <a:r>
              <a:rPr lang="en-MY" sz="2000" b="1" dirty="0"/>
              <a:t>C</a:t>
            </a:r>
            <a:r>
              <a:rPr lang="en-MY" sz="2000" b="1" dirty="0" smtClean="0"/>
              <a:t>racks and damage of </a:t>
            </a:r>
            <a:r>
              <a:rPr lang="en-MY" sz="2000" b="1" dirty="0"/>
              <a:t>the 1502 acme thread.</a:t>
            </a:r>
            <a:endParaRPr lang="en-MY" sz="2000" b="1" dirty="0"/>
          </a:p>
          <a:p>
            <a:pPr marL="342900" indent="-342900">
              <a:buClr>
                <a:srgbClr val="F77F24"/>
              </a:buClr>
              <a:buFont typeface="Wingdings" panose="05000000000000000000" charset="0"/>
              <a:buChar char="v"/>
            </a:pPr>
            <a:endParaRPr lang="en-MY" sz="2000" b="1" dirty="0" smtClean="0"/>
          </a:p>
          <a:p>
            <a:pPr marL="342900" indent="-342900">
              <a:buClr>
                <a:srgbClr val="F77F24"/>
              </a:buClr>
              <a:buFont typeface="Wingdings" panose="05000000000000000000" charset="0"/>
              <a:buChar char="v"/>
            </a:pPr>
            <a:r>
              <a:rPr lang="en-MY" sz="2000" b="1" dirty="0" smtClean="0"/>
              <a:t>Wing nut lug.</a:t>
            </a:r>
            <a:endParaRPr lang="en-MY" sz="2000" b="1" dirty="0" smtClean="0"/>
          </a:p>
          <a:p>
            <a:pPr marL="342900" indent="-342900">
              <a:buClr>
                <a:srgbClr val="F77F24"/>
              </a:buClr>
              <a:buFont typeface="Wingdings" panose="05000000000000000000" charset="0"/>
              <a:buChar char="v"/>
            </a:pPr>
            <a:endParaRPr lang="en-MY" sz="2000" b="1" dirty="0" smtClean="0"/>
          </a:p>
          <a:p>
            <a:pPr marL="342900" indent="-342900">
              <a:buClr>
                <a:srgbClr val="F77F24"/>
              </a:buClr>
              <a:buFont typeface="Wingdings" panose="05000000000000000000" charset="0"/>
              <a:buChar char="v"/>
            </a:pPr>
            <a:r>
              <a:rPr lang="en-MY" sz="2000" b="1" dirty="0" smtClean="0"/>
              <a:t>Seal rubber. </a:t>
            </a:r>
            <a:endParaRPr lang="en-MY" sz="2000" b="1" dirty="0" smtClean="0"/>
          </a:p>
          <a:p>
            <a:pPr marL="342900" indent="-342900">
              <a:buClr>
                <a:srgbClr val="F77F24"/>
              </a:buClr>
              <a:buFont typeface="Wingdings" panose="05000000000000000000" charset="0"/>
              <a:buChar char="v"/>
            </a:pPr>
            <a:endParaRPr lang="en-MY" sz="2000" b="1" dirty="0" smtClean="0"/>
          </a:p>
          <a:p>
            <a:pPr marL="342900" indent="-342900">
              <a:buClr>
                <a:srgbClr val="F77F24"/>
              </a:buClr>
              <a:buFont typeface="Wingdings" panose="05000000000000000000" charset="0"/>
              <a:buChar char="v"/>
            </a:pPr>
            <a:r>
              <a:rPr lang="en-MY" sz="2000" b="1" dirty="0" smtClean="0"/>
              <a:t>Swivel condition (stiffness).</a:t>
            </a:r>
            <a:endParaRPr lang="en-MY" sz="2000" b="1" dirty="0" smtClean="0"/>
          </a:p>
          <a:p>
            <a:pPr marL="342900" indent="-342900">
              <a:buClr>
                <a:srgbClr val="F77F24"/>
              </a:buClr>
              <a:buFont typeface="Wingdings" panose="05000000000000000000" charset="0"/>
              <a:buChar char="v"/>
            </a:pPr>
            <a:endParaRPr lang="en-MY" sz="2000" b="1" dirty="0" smtClean="0"/>
          </a:p>
          <a:p>
            <a:pPr marL="342900" indent="-342900">
              <a:buClr>
                <a:srgbClr val="F77F24"/>
              </a:buClr>
              <a:buFont typeface="Wingdings" panose="05000000000000000000" charset="0"/>
              <a:buChar char="v"/>
            </a:pPr>
            <a:r>
              <a:rPr lang="en-MY" sz="2000" b="1" dirty="0" smtClean="0"/>
              <a:t>Check </a:t>
            </a:r>
            <a:r>
              <a:rPr lang="en-MY" sz="2000" b="1" dirty="0"/>
              <a:t>the ball race with the Go (Smooth pattern end) </a:t>
            </a:r>
            <a:r>
              <a:rPr lang="en-MY" sz="2000" b="1" dirty="0" smtClean="0"/>
              <a:t>gauge and No Go </a:t>
            </a:r>
            <a:r>
              <a:rPr lang="en-MY" sz="2000" b="1" dirty="0"/>
              <a:t>(Knurl pattern end) gauge. </a:t>
            </a:r>
            <a:r>
              <a:rPr lang="en-MY" sz="2000" b="1" dirty="0" smtClean="0"/>
              <a:t> </a:t>
            </a:r>
            <a:endParaRPr lang="en-MY" sz="2000" b="1" dirty="0"/>
          </a:p>
          <a:p>
            <a:pPr marL="342900" indent="-342900">
              <a:buClr>
                <a:srgbClr val="F77F24"/>
              </a:buClr>
              <a:buFont typeface="Wingdings" panose="05000000000000000000" charset="0"/>
              <a:buChar char="v"/>
            </a:pPr>
            <a:endParaRPr lang="en-MY" sz="2000" b="1" dirty="0" smtClean="0"/>
          </a:p>
          <a:p>
            <a:pPr marL="342900" indent="-342900">
              <a:buClr>
                <a:srgbClr val="F77F24"/>
              </a:buClr>
              <a:buFont typeface="Wingdings" panose="05000000000000000000" charset="0"/>
              <a:buChar char="v"/>
            </a:pPr>
            <a:r>
              <a:rPr lang="en-MY" sz="2000" b="1" dirty="0" smtClean="0"/>
              <a:t>If </a:t>
            </a:r>
            <a:r>
              <a:rPr lang="en-MY" sz="2000" b="1" dirty="0"/>
              <a:t>there is no clearance </a:t>
            </a:r>
            <a:r>
              <a:rPr lang="en-MY" sz="2000" b="1" dirty="0" smtClean="0"/>
              <a:t>for both gauges, replace ball race’s section.</a:t>
            </a:r>
            <a:endParaRPr lang="en-MY" sz="2000" b="1" dirty="0"/>
          </a:p>
        </p:txBody>
      </p:sp>
      <p:sp>
        <p:nvSpPr>
          <p:cNvPr id="6" name="Rectangle 3"/>
          <p:cNvSpPr/>
          <p:nvPr/>
        </p:nvSpPr>
        <p:spPr>
          <a:xfrm>
            <a:off x="7635608" y="1639907"/>
            <a:ext cx="1891932" cy="1706503"/>
          </a:xfrm>
          <a:prstGeom prst="rect">
            <a:avLst/>
          </a:prstGeom>
          <a:blipFill rotWithShape="1">
            <a:blip r:embed="rId1"/>
            <a:stretch>
              <a:fillRect/>
            </a:stretch>
          </a:blipFill>
          <a:ln w="25400" cap="flat" cmpd="sng" algn="ctr">
            <a:solidFill>
              <a:srgbClr val="4F81BD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</p:sp>
      <p:sp>
        <p:nvSpPr>
          <p:cNvPr id="7" name="Oval 6"/>
          <p:cNvSpPr/>
          <p:nvPr/>
        </p:nvSpPr>
        <p:spPr>
          <a:xfrm>
            <a:off x="8261130" y="2654651"/>
            <a:ext cx="801132" cy="583019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p>
            <a:pPr algn="ctr"/>
            <a:endParaRPr lang="en-MY">
              <a:solidFill>
                <a:sysClr val="window" lastClr="FFFFFF"/>
              </a:solidFill>
              <a:latin typeface="Calibri" panose="020F0502020204030204" pitchFamily="34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9046340" y="2249507"/>
            <a:ext cx="622776" cy="497463"/>
          </a:xfrm>
          <a:prstGeom prst="straightConnector1">
            <a:avLst/>
          </a:prstGeom>
          <a:noFill/>
          <a:ln w="50800" cap="flat" cmpd="sng" algn="ctr">
            <a:solidFill>
              <a:srgbClr val="FF0000"/>
            </a:solidFill>
            <a:prstDash val="solid"/>
            <a:tailEnd type="triangle"/>
          </a:ln>
          <a:effectLst/>
        </p:spPr>
      </p:cxnSp>
      <p:sp>
        <p:nvSpPr>
          <p:cNvPr id="9" name="TextBox 6"/>
          <p:cNvSpPr txBox="1"/>
          <p:nvPr/>
        </p:nvSpPr>
        <p:spPr>
          <a:xfrm>
            <a:off x="9669116" y="2050316"/>
            <a:ext cx="555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dirty="0" smtClean="0"/>
              <a:t>Lug</a:t>
            </a:r>
            <a:endParaRPr lang="en-MY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439697"/>
            <a:ext cx="11582400" cy="1325563"/>
          </a:xfrm>
        </p:spPr>
        <p:txBody>
          <a:bodyPr/>
          <a:p>
            <a:r>
              <a:rPr lang="en-US" sz="3200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1.2 VISUAL INSPECTION – TEE, LATERAL &amp; CROSSOVER</a:t>
            </a:r>
            <a:endParaRPr lang="en-US" sz="32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1" y="1622251"/>
            <a:ext cx="11582400" cy="4921369"/>
          </a:xfrm>
        </p:spPr>
        <p:txBody>
          <a:bodyPr/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Bores(intersecting) condition for internal erosion and cracks.</a:t>
            </a: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Damage and cracks of the 1502 acme thread. </a:t>
            </a:r>
            <a:endParaRPr lang="en-MY" dirty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Wing nut lug.</a:t>
            </a:r>
            <a:endParaRPr lang="en-MY" dirty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Seal rubber.</a:t>
            </a:r>
            <a:endParaRPr lang="en-MY" dirty="0" smtClean="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96822"/>
            <a:ext cx="11582400" cy="1325563"/>
          </a:xfrm>
        </p:spPr>
        <p:txBody>
          <a:bodyPr/>
          <a:p>
            <a:r>
              <a:rPr lang="en-US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1.3 VISUAL INSPECTION – VALVE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8536" y="1622251"/>
            <a:ext cx="11582400" cy="4921369"/>
          </a:xfrm>
        </p:spPr>
        <p:txBody>
          <a:bodyPr/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Internal bore condition for erosion. </a:t>
            </a:r>
            <a:endParaRPr lang="en-MY" dirty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Damage and cracks of the 1502 acme thread. </a:t>
            </a:r>
            <a:endParaRPr lang="en-MY" dirty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Wing nut lug.</a:t>
            </a:r>
            <a:endParaRPr lang="en-MY" dirty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Seal rubber.</a:t>
            </a:r>
            <a:endParaRPr lang="en-MY" dirty="0" smtClean="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5" name="Text Box 4"/>
          <p:cNvSpPr txBox="1"/>
          <p:nvPr/>
        </p:nvSpPr>
        <p:spPr>
          <a:xfrm>
            <a:off x="11804650" y="73025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616" y="161567"/>
            <a:ext cx="11582400" cy="1325563"/>
          </a:xfrm>
        </p:spPr>
        <p:txBody>
          <a:bodyPr/>
          <a:p>
            <a:r>
              <a:rPr lang="en-US" sz="3600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1.4 VISUAL INSPECTION – CHECK VALVE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2696" y="1306656"/>
            <a:ext cx="11582400" cy="4921369"/>
          </a:xfrm>
        </p:spPr>
        <p:txBody>
          <a:bodyPr>
            <a:normAutofit fontScale="90000" lnSpcReduction="20000"/>
          </a:bodyPr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Sign of internal erosion. </a:t>
            </a:r>
            <a:endParaRPr lang="en-MY" dirty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Flapper or dart valve assembly is complete and free to move. </a:t>
            </a:r>
            <a:endParaRPr lang="en-MY" dirty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Flapper sealing rubber is bonded to the flapper. </a:t>
            </a:r>
            <a:endParaRPr lang="en-MY" dirty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Damage and cracks of the 1502 acme thread. </a:t>
            </a:r>
            <a:endParaRPr lang="en-MY" dirty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Wing nut lug.</a:t>
            </a:r>
            <a:endParaRPr lang="en-MY" dirty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Seal rubber.</a:t>
            </a:r>
            <a:endParaRPr lang="en-MY" dirty="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4261" y="661947"/>
            <a:ext cx="11582400" cy="1325563"/>
          </a:xfrm>
        </p:spPr>
        <p:txBody>
          <a:bodyPr/>
          <a:p>
            <a:r>
              <a:rPr lang="en-US" sz="3600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1.5 VISUAL INSPECTION – TREATING PIPE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8591" y="1987376"/>
            <a:ext cx="11582400" cy="4921369"/>
          </a:xfrm>
        </p:spPr>
        <p:txBody>
          <a:bodyPr/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Damage and cracks of the 1502 acme thread.</a:t>
            </a:r>
            <a:endParaRPr lang="en-MY" dirty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Wing nut lug.</a:t>
            </a:r>
            <a:endParaRPr lang="en-MY" dirty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Seal rubber.</a:t>
            </a:r>
            <a:endParaRPr lang="en-MY" dirty="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881" y="296822"/>
            <a:ext cx="11582400" cy="1325563"/>
          </a:xfrm>
        </p:spPr>
        <p:txBody>
          <a:bodyPr/>
          <a:p>
            <a:r>
              <a:rPr lang="en-US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2.0 WALL THICKNESS TEST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622251"/>
            <a:ext cx="11582400" cy="4921369"/>
          </a:xfrm>
        </p:spPr>
        <p:txBody>
          <a:bodyPr/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Wall thickness of the components will be measured through the use of an ultrasonic thickness  tester.  </a:t>
            </a: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endParaRPr lang="en-MY" dirty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Components that cannot be disassembled require complete ultrasonic testing.</a:t>
            </a: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Equipment will be removed from service and destroyed when the wall thickness of the component is equal to or lower than the requirements. </a:t>
            </a:r>
            <a:endParaRPr lang="en-MY" dirty="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190777"/>
            <a:ext cx="11582400" cy="1325563"/>
          </a:xfrm>
        </p:spPr>
        <p:txBody>
          <a:bodyPr/>
          <a:p>
            <a:r>
              <a:rPr lang="en-US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2.0 WALL </a:t>
            </a:r>
            <a:r>
              <a:rPr lang="en-US" dirty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THICKNESS TEST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1486" y="1387936"/>
            <a:ext cx="11582400" cy="4921369"/>
          </a:xfrm>
        </p:spPr>
        <p:txBody>
          <a:bodyPr>
            <a:normAutofit fontScale="50000"/>
          </a:bodyPr>
          <a:p>
            <a:pPr>
              <a:buFont typeface="Wingdings" panose="05000000000000000000" charset="0"/>
              <a:buChar char="v"/>
            </a:pPr>
            <a:r>
              <a:rPr sz="5335" b="1">
                <a:sym typeface="+mn-ea"/>
              </a:rPr>
              <a:t>Ultrasonic Test Procedure:-</a:t>
            </a:r>
            <a:endParaRPr lang="en-US" sz="5335" b="1" dirty="0" smtClean="0"/>
          </a:p>
          <a:p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MY" sz="4665">
                <a:sym typeface="+mn-ea"/>
              </a:rPr>
              <a:t>Calibrate the ultrasonic tester. </a:t>
            </a:r>
            <a:endParaRPr lang="en-MY" sz="4665" dirty="0" smtClean="0"/>
          </a:p>
          <a:p>
            <a:pPr marL="342900" indent="-342900">
              <a:buFont typeface="+mj-lt"/>
              <a:buAutoNum type="arabicPeriod"/>
            </a:pPr>
            <a:endParaRPr lang="en-MY" dirty="0" smtClean="0"/>
          </a:p>
          <a:p>
            <a:pPr marL="342900" indent="-342900">
              <a:buFont typeface="+mj-lt"/>
              <a:buAutoNum type="arabicPeriod"/>
            </a:pPr>
            <a:r>
              <a:rPr lang="en-MY" sz="4665">
                <a:sym typeface="+mn-ea"/>
              </a:rPr>
              <a:t>Clean the target area. </a:t>
            </a:r>
            <a:endParaRPr lang="en-MY" sz="4665" dirty="0" smtClean="0"/>
          </a:p>
          <a:p>
            <a:pPr marL="342900" indent="-342900">
              <a:buFont typeface="+mj-lt"/>
              <a:buAutoNum type="arabicPeriod"/>
            </a:pPr>
            <a:endParaRPr lang="en-MY" sz="4665" dirty="0"/>
          </a:p>
          <a:p>
            <a:pPr marL="342900" indent="-342900">
              <a:buFont typeface="+mj-lt"/>
              <a:buAutoNum type="arabicPeriod"/>
            </a:pPr>
            <a:r>
              <a:rPr lang="en-MY" sz="4800">
                <a:sym typeface="+mn-ea"/>
              </a:rPr>
              <a:t>Measure the wall thickness at the desired area. </a:t>
            </a:r>
            <a:endParaRPr lang="en-MY" sz="4800" dirty="0" smtClean="0"/>
          </a:p>
          <a:p>
            <a:pPr marL="342900" indent="-342900">
              <a:buFont typeface="+mj-lt"/>
              <a:buAutoNum type="arabicPeriod"/>
            </a:pPr>
            <a:endParaRPr lang="en-MY" dirty="0"/>
          </a:p>
          <a:p>
            <a:pPr marL="342900" indent="-342900">
              <a:buFont typeface="+mj-lt"/>
              <a:buAutoNum type="arabicPeriod"/>
            </a:pPr>
            <a:r>
              <a:rPr lang="en-MY" sz="4800">
                <a:sym typeface="+mn-ea"/>
              </a:rPr>
              <a:t>Compare the results of the tests to the Allowable Wall Thickness for the components.</a:t>
            </a:r>
            <a:endParaRPr lang="en-MY" sz="4800" dirty="0" smtClean="0"/>
          </a:p>
          <a:p>
            <a:pPr marL="342900" indent="-342900">
              <a:buFont typeface="+mj-lt"/>
              <a:buAutoNum type="arabicPeriod"/>
            </a:pPr>
            <a:endParaRPr lang="en-MY" dirty="0"/>
          </a:p>
          <a:p>
            <a:pPr marL="342900" indent="-342900">
              <a:buFont typeface="+mj-lt"/>
              <a:buAutoNum type="arabicPeriod"/>
            </a:pPr>
            <a:r>
              <a:rPr lang="en-MY" sz="4800">
                <a:sym typeface="+mn-ea"/>
              </a:rPr>
              <a:t>Component that shows a wall thickness equal to or less than the allowable thickness must be removed from service and destroyed. </a:t>
            </a:r>
            <a:endParaRPr lang="en-MY" sz="4800" dirty="0"/>
          </a:p>
          <a:p>
            <a:endParaRPr lang="en-US" sz="48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2670" y="1183005"/>
            <a:ext cx="3912235" cy="326009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72985" y="3762375"/>
            <a:ext cx="3981450" cy="20288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01" y="249197"/>
            <a:ext cx="11582400" cy="1325563"/>
          </a:xfrm>
        </p:spPr>
        <p:txBody>
          <a:bodyPr/>
          <a:p>
            <a:r>
              <a:rPr lang="en-US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3.0 UNION INSPECTION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1" y="1437466"/>
            <a:ext cx="11582400" cy="4921369"/>
          </a:xfrm>
        </p:spPr>
        <p:txBody>
          <a:bodyPr>
            <a:normAutofit lnSpcReduction="10000"/>
          </a:bodyPr>
          <a:p>
            <a:pPr marL="0" indent="0">
              <a:buNone/>
            </a:pPr>
            <a:r>
              <a:rPr lang="en-MY" sz="3600" b="1">
                <a:sym typeface="+mn-ea"/>
              </a:rPr>
              <a:t>The gauge kit is used to check the following items:-</a:t>
            </a:r>
            <a:endParaRPr lang="en-MY" sz="3600" b="1" dirty="0" smtClean="0"/>
          </a:p>
          <a:p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Thread condition and wear on the male wing nut.</a:t>
            </a:r>
            <a:endParaRPr lang="en-MY" dirty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Thread condition and wear on the female thread half. </a:t>
            </a: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Wear of the wing nut segments. </a:t>
            </a:r>
            <a:endParaRPr lang="en-MY" dirty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Wear on the backside of the male hub where the wing nut rests. </a:t>
            </a:r>
            <a:endParaRPr lang="en-MY" dirty="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381912"/>
            <a:ext cx="11582400" cy="1325563"/>
          </a:xfrm>
        </p:spPr>
        <p:txBody>
          <a:bodyPr/>
          <a:p>
            <a:r>
              <a:rPr lang="en-US" sz="3200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4.0 IDENTIFICATION AND BANDING OF THE EQUIPMENT</a:t>
            </a:r>
            <a:endParaRPr lang="en-US" sz="3200" dirty="0" smtClean="0">
              <a:solidFill>
                <a:srgbClr val="FFC000"/>
              </a:solidFill>
              <a:latin typeface="Arial Narrow" panose="020B0606020202030204" pitchFamily="34" charset="0"/>
              <a:sym typeface="+mn-ea"/>
            </a:endParaRPr>
          </a:p>
        </p:txBody>
      </p:sp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369945" y="3238500"/>
            <a:ext cx="4924425" cy="282892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7" name="Text Box 6"/>
          <p:cNvSpPr txBox="1"/>
          <p:nvPr/>
        </p:nvSpPr>
        <p:spPr>
          <a:xfrm>
            <a:off x="1788160" y="1598295"/>
            <a:ext cx="8895080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3600" b="1" dirty="0" smtClean="0">
                <a:sym typeface="+mn-ea"/>
              </a:rPr>
              <a:t>Stainless steel banding should contain:-</a:t>
            </a:r>
            <a:endParaRPr lang="en-US" sz="3600" b="1" dirty="0" smtClean="0"/>
          </a:p>
          <a:p>
            <a:pPr marL="342900" indent="-342900">
              <a:buClr>
                <a:srgbClr val="F77F24"/>
              </a:buClr>
              <a:buFont typeface="Wingdings" panose="05000000000000000000" charset="0"/>
              <a:buChar char="v"/>
            </a:pPr>
            <a:r>
              <a:rPr lang="en-US" sz="2400" dirty="0" smtClean="0">
                <a:sym typeface="+mn-ea"/>
              </a:rPr>
              <a:t>IDENTIFICATION NUMBER, e.g.: CTU-10-001</a:t>
            </a:r>
            <a:endParaRPr lang="en-US" sz="2400" dirty="0" smtClean="0"/>
          </a:p>
          <a:p>
            <a:pPr marL="342900" indent="-342900">
              <a:buClr>
                <a:srgbClr val="F77F24"/>
              </a:buClr>
              <a:buFont typeface="Wingdings" panose="05000000000000000000" charset="0"/>
              <a:buChar char="v"/>
            </a:pPr>
            <a:r>
              <a:rPr lang="en-US" sz="2400" dirty="0" smtClean="0">
                <a:sym typeface="+mn-ea"/>
              </a:rPr>
              <a:t>TEST DATE (Month/Year) e.g.: 05/24</a:t>
            </a:r>
            <a:endParaRPr lang="en-US" sz="2400" dirty="0" smtClean="0">
              <a:sym typeface="+mn-e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132357"/>
            <a:ext cx="11582400" cy="1325563"/>
          </a:xfrm>
        </p:spPr>
        <p:txBody>
          <a:bodyPr/>
          <a:p>
            <a:r>
              <a:rPr lang="en-US" sz="3200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4.0 IDENTIFICATION </a:t>
            </a:r>
            <a:r>
              <a:rPr lang="en-US" sz="3200" dirty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AND BANDING OF THE EQUIPMENT</a:t>
            </a:r>
            <a:endParaRPr lang="en-US" sz="32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304801" y="1072341"/>
          <a:ext cx="11582400" cy="53454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82945"/>
                <a:gridCol w="5799455"/>
              </a:tblGrid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ITEM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>
                          <a:effectLst/>
                        </a:rPr>
                        <a:t>ID No</a:t>
                      </a:r>
                      <a:endParaRPr lang="en-MY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ctr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10 </a:t>
                      </a:r>
                      <a:r>
                        <a:rPr lang="en-MY" sz="900" dirty="0" smtClean="0">
                          <a:effectLst/>
                        </a:rPr>
                        <a:t>Ft </a:t>
                      </a:r>
                      <a:r>
                        <a:rPr lang="en-MY" sz="900" dirty="0">
                          <a:effectLst/>
                        </a:rPr>
                        <a:t>Long Joint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10</a:t>
                      </a:r>
                      <a:r>
                        <a:rPr lang="en-MY" sz="900" dirty="0">
                          <a:effectLst/>
                        </a:rPr>
                        <a:t>-001, 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10</a:t>
                      </a:r>
                      <a:r>
                        <a:rPr lang="en-MY" sz="900" dirty="0">
                          <a:effectLst/>
                        </a:rPr>
                        <a:t>-002, …, 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10</a:t>
                      </a:r>
                      <a:r>
                        <a:rPr lang="en-MY" sz="900" dirty="0">
                          <a:effectLst/>
                        </a:rPr>
                        <a:t>-XXX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8 </a:t>
                      </a:r>
                      <a:r>
                        <a:rPr lang="en-MY" sz="900" dirty="0" smtClean="0">
                          <a:effectLst/>
                        </a:rPr>
                        <a:t>Ft </a:t>
                      </a:r>
                      <a:r>
                        <a:rPr lang="en-MY" sz="900" dirty="0">
                          <a:effectLst/>
                        </a:rPr>
                        <a:t>Long Joint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8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6 </a:t>
                      </a:r>
                      <a:r>
                        <a:rPr lang="en-MY" sz="900" dirty="0" smtClean="0">
                          <a:effectLst/>
                        </a:rPr>
                        <a:t>Ft </a:t>
                      </a:r>
                      <a:r>
                        <a:rPr lang="en-MY" sz="900" dirty="0">
                          <a:effectLst/>
                        </a:rPr>
                        <a:t>Long Joint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6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4 </a:t>
                      </a:r>
                      <a:r>
                        <a:rPr lang="en-MY" sz="900" dirty="0" smtClean="0">
                          <a:effectLst/>
                        </a:rPr>
                        <a:t>Ft </a:t>
                      </a:r>
                      <a:r>
                        <a:rPr lang="en-MY" sz="900" dirty="0">
                          <a:effectLst/>
                        </a:rPr>
                        <a:t>Pup-Joint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4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2 </a:t>
                      </a:r>
                      <a:r>
                        <a:rPr lang="en-MY" sz="900" dirty="0" smtClean="0">
                          <a:effectLst/>
                        </a:rPr>
                        <a:t>Ft </a:t>
                      </a:r>
                      <a:r>
                        <a:rPr lang="en-MY" sz="900" dirty="0">
                          <a:effectLst/>
                        </a:rPr>
                        <a:t>Pup-Joint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2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>
                          <a:effectLst/>
                        </a:rPr>
                        <a:t>1 FT Adapter (W x T)</a:t>
                      </a:r>
                      <a:endParaRPr lang="en-MY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WT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>
                          <a:effectLst/>
                        </a:rPr>
                        <a:t>1 FT Adapter (W x W)</a:t>
                      </a:r>
                      <a:endParaRPr lang="en-MY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WW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 smtClean="0">
                          <a:effectLst/>
                        </a:rPr>
                        <a:t>Elbow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EL</a:t>
                      </a:r>
                      <a:r>
                        <a:rPr lang="en-MY" sz="900" dirty="0">
                          <a:effectLst/>
                        </a:rPr>
                        <a:t>-P-001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 smtClean="0">
                          <a:effectLst/>
                        </a:rPr>
                        <a:t>Flapper Check Valve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FCV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 smtClean="0">
                          <a:effectLst/>
                        </a:rPr>
                        <a:t>Pop Off Valve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POV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 smtClean="0">
                          <a:effectLst/>
                        </a:rPr>
                        <a:t>Dart Check Valve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DCV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 smtClean="0">
                          <a:effectLst/>
                        </a:rPr>
                        <a:t>Choke </a:t>
                      </a:r>
                      <a:r>
                        <a:rPr lang="en-MY" sz="900" dirty="0">
                          <a:effectLst/>
                        </a:rPr>
                        <a:t>- </a:t>
                      </a:r>
                      <a:r>
                        <a:rPr lang="en-MY" sz="900" dirty="0" smtClean="0">
                          <a:effectLst/>
                        </a:rPr>
                        <a:t>Fix </a:t>
                      </a:r>
                      <a:r>
                        <a:rPr lang="en-MY" sz="900" dirty="0">
                          <a:effectLst/>
                        </a:rPr>
                        <a:t>(0.25)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C</a:t>
                      </a:r>
                      <a:r>
                        <a:rPr lang="en-MY" sz="900" dirty="0">
                          <a:effectLst/>
                        </a:rPr>
                        <a:t>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0.25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 smtClean="0">
                          <a:effectLst/>
                        </a:rPr>
                        <a:t>Choke </a:t>
                      </a:r>
                      <a:r>
                        <a:rPr lang="en-MY" sz="900" dirty="0">
                          <a:effectLst/>
                        </a:rPr>
                        <a:t>- </a:t>
                      </a:r>
                      <a:r>
                        <a:rPr lang="en-MY" sz="900" dirty="0" smtClean="0">
                          <a:effectLst/>
                        </a:rPr>
                        <a:t>Fix </a:t>
                      </a:r>
                      <a:r>
                        <a:rPr lang="en-MY" sz="900" dirty="0">
                          <a:effectLst/>
                        </a:rPr>
                        <a:t>(0.50)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C</a:t>
                      </a:r>
                      <a:r>
                        <a:rPr lang="en-MY" sz="900" dirty="0">
                          <a:effectLst/>
                        </a:rPr>
                        <a:t>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0.50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 smtClean="0">
                          <a:effectLst/>
                        </a:rPr>
                        <a:t>Choke </a:t>
                      </a:r>
                      <a:r>
                        <a:rPr lang="en-MY" sz="900" dirty="0">
                          <a:effectLst/>
                        </a:rPr>
                        <a:t>- </a:t>
                      </a:r>
                      <a:r>
                        <a:rPr lang="en-MY" sz="900" dirty="0" smtClean="0">
                          <a:effectLst/>
                        </a:rPr>
                        <a:t>Adjustable </a:t>
                      </a:r>
                      <a:r>
                        <a:rPr lang="en-MY" sz="900" dirty="0">
                          <a:effectLst/>
                        </a:rPr>
                        <a:t>(3/4" Max)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C</a:t>
                      </a:r>
                      <a:r>
                        <a:rPr lang="en-MY" sz="900" dirty="0">
                          <a:effectLst/>
                        </a:rPr>
                        <a:t>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ADJ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 smtClean="0">
                          <a:effectLst/>
                        </a:rPr>
                        <a:t>Lateral </a:t>
                      </a:r>
                      <a:r>
                        <a:rPr lang="en-MY" sz="900" dirty="0">
                          <a:effectLst/>
                        </a:rPr>
                        <a:t>- W x T x T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L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 smtClean="0">
                          <a:effectLst/>
                        </a:rPr>
                        <a:t>Lateral </a:t>
                      </a:r>
                      <a:r>
                        <a:rPr lang="en-MY" sz="900" dirty="0">
                          <a:effectLst/>
                        </a:rPr>
                        <a:t>"Y" - W x T x T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Y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 smtClean="0">
                          <a:effectLst/>
                        </a:rPr>
                        <a:t>Tee </a:t>
                      </a:r>
                      <a:r>
                        <a:rPr lang="en-MY" sz="900" dirty="0">
                          <a:effectLst/>
                        </a:rPr>
                        <a:t>- W x W x T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T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 smtClean="0">
                          <a:effectLst/>
                        </a:rPr>
                        <a:t>Swivel </a:t>
                      </a:r>
                      <a:r>
                        <a:rPr lang="en-MY" sz="900" dirty="0">
                          <a:effectLst/>
                        </a:rPr>
                        <a:t>2 </a:t>
                      </a:r>
                      <a:r>
                        <a:rPr lang="en-MY" sz="900" dirty="0" smtClean="0">
                          <a:effectLst/>
                        </a:rPr>
                        <a:t>Way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2W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 smtClean="0">
                          <a:effectLst/>
                        </a:rPr>
                        <a:t>Swivel </a:t>
                      </a:r>
                      <a:r>
                        <a:rPr lang="en-MY" sz="900" dirty="0">
                          <a:effectLst/>
                        </a:rPr>
                        <a:t>3 </a:t>
                      </a:r>
                      <a:r>
                        <a:rPr lang="en-MY" sz="900" dirty="0" smtClean="0">
                          <a:effectLst/>
                        </a:rPr>
                        <a:t>Way </a:t>
                      </a:r>
                      <a:r>
                        <a:rPr lang="en-MY" sz="900" dirty="0">
                          <a:effectLst/>
                        </a:rPr>
                        <a:t>- W x T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3WT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 smtClean="0">
                          <a:effectLst/>
                        </a:rPr>
                        <a:t>Swivel </a:t>
                      </a:r>
                      <a:r>
                        <a:rPr lang="en-MY" sz="900" dirty="0">
                          <a:effectLst/>
                        </a:rPr>
                        <a:t>3 </a:t>
                      </a:r>
                      <a:r>
                        <a:rPr lang="en-MY" sz="900" dirty="0" smtClean="0">
                          <a:effectLst/>
                        </a:rPr>
                        <a:t>Way </a:t>
                      </a:r>
                      <a:r>
                        <a:rPr lang="en-MY" sz="900" dirty="0">
                          <a:effectLst/>
                        </a:rPr>
                        <a:t>- W x W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3W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 smtClean="0">
                          <a:effectLst/>
                        </a:rPr>
                        <a:t>Plug Valve </a:t>
                      </a:r>
                      <a:r>
                        <a:rPr lang="en-MY" sz="900" dirty="0">
                          <a:effectLst/>
                        </a:rPr>
                        <a:t>(2" x 2")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2PV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 smtClean="0">
                          <a:effectLst/>
                        </a:rPr>
                        <a:t>Plug Valve </a:t>
                      </a:r>
                      <a:r>
                        <a:rPr lang="en-MY" sz="900" dirty="0">
                          <a:effectLst/>
                        </a:rPr>
                        <a:t>(2" x 1")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1PV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>
                          <a:effectLst/>
                        </a:rPr>
                        <a:t>Surface Filter (200 micron)</a:t>
                      </a:r>
                      <a:endParaRPr lang="en-MY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SF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>
                          <a:effectLst/>
                        </a:rPr>
                        <a:t>Weco Plug</a:t>
                      </a:r>
                      <a:endParaRPr lang="en-MY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WP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>
                          <a:effectLst/>
                        </a:rPr>
                        <a:t>Weco Plug + 1/2" NPT Female</a:t>
                      </a:r>
                      <a:endParaRPr lang="en-MY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WP</a:t>
                      </a:r>
                      <a:r>
                        <a:rPr lang="en-MY" sz="900" dirty="0">
                          <a:effectLst/>
                        </a:rPr>
                        <a:t>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NPT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>
                          <a:effectLst/>
                        </a:rPr>
                        <a:t>Weco Plug + 1/4" NPT Female</a:t>
                      </a:r>
                      <a:endParaRPr lang="en-MY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WP-NPT</a:t>
                      </a:r>
                      <a:r>
                        <a:rPr lang="en-MY" sz="900" dirty="0">
                          <a:effectLst/>
                        </a:rPr>
                        <a:t>-003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  <a:tr h="1909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Swivel 2" 15K Non H2S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MY" sz="900" dirty="0">
                          <a:effectLst/>
                        </a:rPr>
                        <a:t>CTU-</a:t>
                      </a:r>
                      <a:r>
                        <a:rPr lang="en-MY" sz="900" dirty="0">
                          <a:solidFill>
                            <a:srgbClr val="FF0000"/>
                          </a:solidFill>
                          <a:effectLst/>
                        </a:rPr>
                        <a:t>REEL</a:t>
                      </a:r>
                      <a:r>
                        <a:rPr lang="en-MY" sz="900" dirty="0">
                          <a:effectLst/>
                        </a:rPr>
                        <a:t>-001</a:t>
                      </a:r>
                      <a:endParaRPr lang="en-MY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363" marR="57363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96822"/>
            <a:ext cx="11582400" cy="1325563"/>
          </a:xfrm>
        </p:spPr>
        <p:txBody>
          <a:bodyPr/>
          <a:p>
            <a:r>
              <a:rPr lang="en-US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5.0 PRESSURE TEST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1" y="1622251"/>
            <a:ext cx="11582400" cy="4921369"/>
          </a:xfrm>
        </p:spPr>
        <p:txBody>
          <a:bodyPr>
            <a:normAutofit lnSpcReduction="20000"/>
          </a:bodyPr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Pressure test to the maximum working pressure of the treating iron. </a:t>
            </a: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Duration: Three (3) minutes unless otherwise specified.</a:t>
            </a: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A minimum of every 12 months.</a:t>
            </a: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Tested with water. </a:t>
            </a:r>
            <a:endParaRPr lang="en-MY" dirty="0" smtClean="0"/>
          </a:p>
          <a:p>
            <a:pPr>
              <a:buFont typeface="Wingdings" panose="05000000000000000000" charset="0"/>
              <a:buChar char="v"/>
            </a:pPr>
            <a:endParaRPr lang="en-US" dirty="0"/>
          </a:p>
          <a:p>
            <a:pPr>
              <a:buFont typeface="Wingdings" panose="05000000000000000000" charset="0"/>
              <a:buChar char="v"/>
            </a:pPr>
            <a:r>
              <a:rPr lang="en-MY">
                <a:sym typeface="+mn-ea"/>
              </a:rPr>
              <a:t>Tested will be done using Air Operated Test Pump.</a:t>
            </a:r>
            <a:endParaRPr lang="en-MY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dirty="0" smtClean="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5011" y="190777"/>
            <a:ext cx="11582400" cy="1325563"/>
          </a:xfrm>
        </p:spPr>
        <p:txBody>
          <a:bodyPr/>
          <a:p>
            <a:r>
              <a:rPr lang="en-US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5.0 PRESSURE </a:t>
            </a:r>
            <a:r>
              <a:rPr lang="en-US" dirty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TEST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761" y="1306656"/>
            <a:ext cx="11582400" cy="4921369"/>
          </a:xfrm>
        </p:spPr>
        <p:txBody>
          <a:bodyPr/>
          <a:p>
            <a:pPr marL="914400" lvl="1" indent="-457200">
              <a:buClr>
                <a:srgbClr val="F77F24"/>
              </a:buClr>
              <a:buFont typeface="Wingdings" panose="05000000000000000000" charset="0"/>
              <a:buChar char="v"/>
            </a:pPr>
            <a:r>
              <a:rPr lang="en-MY" sz="3200">
                <a:sym typeface="+mn-ea"/>
              </a:rPr>
              <a:t>An acceptable pressure test is when the pressure stabilizes at the pressure at which the test is being conducted. </a:t>
            </a:r>
            <a:endParaRPr lang="en-MY" sz="3200" dirty="0"/>
          </a:p>
          <a:p>
            <a:pPr marL="906145" lvl="1" indent="-457200">
              <a:buClr>
                <a:srgbClr val="F77F24"/>
              </a:buClr>
              <a:buFont typeface="Wingdings" panose="05000000000000000000" charset="0"/>
              <a:buChar char="v"/>
            </a:pPr>
            <a:endParaRPr lang="en-MY" sz="3200" dirty="0" smtClean="0"/>
          </a:p>
          <a:p>
            <a:pPr marL="914400" lvl="1" indent="-457200">
              <a:buClr>
                <a:srgbClr val="F77F24"/>
              </a:buClr>
              <a:buFont typeface="Wingdings" panose="05000000000000000000" charset="0"/>
              <a:buChar char="v"/>
            </a:pPr>
            <a:r>
              <a:rPr lang="en-MY" sz="3200">
                <a:sym typeface="+mn-ea"/>
              </a:rPr>
              <a:t>The equipment (gauges) being used to read the pressure should falls within 25% to 75% of the range of the gauge. </a:t>
            </a:r>
            <a:endParaRPr lang="en-MY" sz="3200" dirty="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33800" y="3837940"/>
            <a:ext cx="3962400" cy="25527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0691" y="266342"/>
            <a:ext cx="11582400" cy="1325563"/>
          </a:xfrm>
        </p:spPr>
        <p:txBody>
          <a:bodyPr/>
          <a:p>
            <a:r>
              <a:rPr lang="en-US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5.0 PRESSURE </a:t>
            </a:r>
            <a:r>
              <a:rPr lang="en-US" dirty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TEST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graphicFrame>
        <p:nvGraphicFramePr>
          <p:cNvPr id="5" name="Content Placeholder 4"/>
          <p:cNvGraphicFramePr>
            <a:graphicFrameLocks noChangeAspect="1"/>
          </p:cNvGraphicFramePr>
          <p:nvPr>
            <p:ph idx="1"/>
          </p:nvPr>
        </p:nvGraphicFramePr>
        <p:xfrm>
          <a:off x="667385" y="2576830"/>
          <a:ext cx="10592435" cy="32600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7" name="Worksheet" r:id="rId1" imgW="10947400" imgH="3378200" progId="Excel.Sheet.12">
                  <p:embed/>
                </p:oleObj>
              </mc:Choice>
              <mc:Fallback>
                <p:oleObj name="Worksheet" r:id="rId1" imgW="10947400" imgH="3378200" progId="Excel.Sheet.12">
                  <p:embed/>
                  <p:pic>
                    <p:nvPicPr>
                      <p:cNvPr id="0" name="Picture 120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67385" y="2576830"/>
                        <a:ext cx="10592435" cy="32600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Box 5"/>
          <p:cNvSpPr txBox="1"/>
          <p:nvPr/>
        </p:nvSpPr>
        <p:spPr>
          <a:xfrm>
            <a:off x="440690" y="1591945"/>
            <a:ext cx="1125347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3600" dirty="0" smtClean="0">
                <a:sym typeface="+mn-ea"/>
              </a:rPr>
              <a:t>Acceptable Requirement for Respective Equipment Rating</a:t>
            </a:r>
            <a:endParaRPr lang="en-US" sz="3600" dirty="0" smtClean="0">
              <a:sym typeface="+mn-e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406042"/>
            <a:ext cx="11582400" cy="1325563"/>
          </a:xfrm>
        </p:spPr>
        <p:txBody>
          <a:bodyPr/>
          <a:p>
            <a:r>
              <a:rPr lang="en-US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5.0 PRESSURE </a:t>
            </a:r>
            <a:r>
              <a:rPr lang="en-US" dirty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TEST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731471"/>
            <a:ext cx="11582400" cy="4921369"/>
          </a:xfrm>
        </p:spPr>
        <p:txBody>
          <a:bodyPr/>
          <a:p>
            <a:pPr>
              <a:buFont typeface="Wingdings" panose="05000000000000000000" charset="0"/>
              <a:buChar char="v"/>
            </a:pPr>
            <a:r>
              <a:rPr lang="en-MY" sz="3200">
                <a:sym typeface="+mn-ea"/>
              </a:rPr>
              <a:t>High-pressure valve will be tested in two conditions:-</a:t>
            </a:r>
            <a:endParaRPr lang="en-MY" sz="3200" dirty="0" smtClean="0"/>
          </a:p>
          <a:p>
            <a:pPr marL="971550" lvl="1" indent="-514350">
              <a:buFont typeface="+mj-lt"/>
            </a:pPr>
            <a:r>
              <a:rPr lang="en-MY" sz="3200">
                <a:sym typeface="+mn-ea"/>
              </a:rPr>
              <a:t>Open position.</a:t>
            </a:r>
            <a:endParaRPr lang="en-MY" sz="3200" dirty="0" smtClean="0"/>
          </a:p>
          <a:p>
            <a:pPr marL="971550" lvl="1" indent="-514350">
              <a:buFont typeface="+mj-lt"/>
            </a:pPr>
            <a:r>
              <a:rPr lang="en-MY" sz="3200">
                <a:sym typeface="+mn-ea"/>
              </a:rPr>
              <a:t>Differential testing of plug valves (closed position).</a:t>
            </a:r>
            <a:endParaRPr lang="en-MY" sz="3200" dirty="0" smtClean="0"/>
          </a:p>
          <a:p>
            <a:pPr marL="514350" indent="-514350">
              <a:buFont typeface="+mj-lt"/>
              <a:buAutoNum type="arabicPeriod"/>
            </a:pPr>
            <a:endParaRPr lang="en-MY" sz="3200" dirty="0" smtClean="0"/>
          </a:p>
          <a:p>
            <a:pPr>
              <a:buFont typeface="Wingdings" panose="05000000000000000000" charset="0"/>
              <a:buChar char="v"/>
            </a:pPr>
            <a:r>
              <a:rPr lang="en-MY" sz="3200">
                <a:sym typeface="+mn-ea"/>
              </a:rPr>
              <a:t>Check Valves (dart and flapper) utilize two working pressure tests:</a:t>
            </a:r>
            <a:endParaRPr lang="en-MY" sz="3200" dirty="0" smtClean="0"/>
          </a:p>
          <a:p>
            <a:pPr marL="971550" lvl="1" indent="-514350">
              <a:buFont typeface="+mj-lt"/>
            </a:pPr>
            <a:r>
              <a:rPr lang="en-MY" sz="3200">
                <a:sym typeface="+mn-ea"/>
              </a:rPr>
              <a:t>Test against the checking assembly (opposite to the normal direction of flow). </a:t>
            </a:r>
            <a:endParaRPr lang="en-MY" sz="3200" dirty="0" smtClean="0"/>
          </a:p>
          <a:p>
            <a:pPr marL="971550" lvl="1" indent="-514350">
              <a:buFont typeface="+mj-lt"/>
            </a:pPr>
            <a:r>
              <a:rPr lang="en-MY" sz="3200">
                <a:sym typeface="+mn-ea"/>
              </a:rPr>
              <a:t>Test in the direction of flow for body integrity. </a:t>
            </a:r>
            <a:endParaRPr lang="en-MY" sz="3200" dirty="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277"/>
            <a:ext cx="11582400" cy="1325563"/>
          </a:xfrm>
        </p:spPr>
        <p:txBody>
          <a:bodyPr/>
          <a:p>
            <a:r>
              <a:rPr lang="en-US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6.0 DOCUMENTATION OF RESULTS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0000" lnSpcReduction="10000"/>
          </a:bodyPr>
          <a:p>
            <a:pPr>
              <a:buFont typeface="Wingdings" panose="05000000000000000000" charset="0"/>
              <a:buChar char="v"/>
            </a:pPr>
            <a:r>
              <a:rPr lang="en-MY" sz="3200">
                <a:sym typeface="+mn-ea"/>
              </a:rPr>
              <a:t>The documentation format can be paper or electronic and stored digitally. </a:t>
            </a:r>
            <a:endParaRPr lang="en-MY" sz="3200" dirty="0"/>
          </a:p>
          <a:p>
            <a:pPr>
              <a:buFont typeface="Wingdings" panose="05000000000000000000" charset="0"/>
              <a:buChar char="v"/>
            </a:pPr>
            <a:endParaRPr lang="en-MY" sz="3200" dirty="0" smtClean="0"/>
          </a:p>
          <a:p>
            <a:pPr>
              <a:buFont typeface="Wingdings" panose="05000000000000000000" charset="0"/>
              <a:buChar char="v"/>
            </a:pPr>
            <a:r>
              <a:rPr lang="en-MY" sz="3200">
                <a:sym typeface="+mn-ea"/>
              </a:rPr>
              <a:t>The documentation must show: </a:t>
            </a:r>
            <a:endParaRPr lang="en-MY" sz="3200" dirty="0" smtClean="0"/>
          </a:p>
          <a:p>
            <a:pPr marL="971550" lvl="1" indent="-514350">
              <a:buFont typeface="+mj-lt"/>
            </a:pPr>
            <a:r>
              <a:rPr lang="en-MY" sz="3200">
                <a:sym typeface="+mn-ea"/>
              </a:rPr>
              <a:t>Serial number of the individual components inspected</a:t>
            </a:r>
            <a:endParaRPr lang="en-MY" sz="3200" dirty="0"/>
          </a:p>
          <a:p>
            <a:pPr marL="971550" lvl="1" indent="-514350">
              <a:buFont typeface="+mj-lt"/>
            </a:pPr>
            <a:r>
              <a:rPr lang="en-MY" sz="3200">
                <a:sym typeface="+mn-ea"/>
              </a:rPr>
              <a:t>Inspection date </a:t>
            </a:r>
            <a:endParaRPr lang="en-MY" sz="3200" dirty="0"/>
          </a:p>
          <a:p>
            <a:pPr marL="971550" lvl="1" indent="-514350">
              <a:buFont typeface="+mj-lt"/>
            </a:pPr>
            <a:r>
              <a:rPr lang="en-MY" sz="3200">
                <a:sym typeface="+mn-ea"/>
              </a:rPr>
              <a:t>Person and company performing inspection </a:t>
            </a:r>
            <a:endParaRPr lang="en-MY" sz="3200" dirty="0" smtClean="0"/>
          </a:p>
          <a:p>
            <a:pPr marL="971550" lvl="1" indent="-514350">
              <a:buFont typeface="+mj-lt"/>
            </a:pPr>
            <a:r>
              <a:rPr sz="3200">
                <a:sym typeface="+mn-ea"/>
              </a:rPr>
              <a:t>Visual inspection</a:t>
            </a:r>
            <a:endParaRPr lang="en-MY" sz="3200" dirty="0" smtClean="0"/>
          </a:p>
          <a:p>
            <a:pPr marL="971550" lvl="1" indent="-514350">
              <a:buFont typeface="+mj-lt"/>
            </a:pPr>
            <a:r>
              <a:rPr lang="en-MY" sz="3200">
                <a:sym typeface="+mn-ea"/>
              </a:rPr>
              <a:t>Wall thickness test </a:t>
            </a:r>
            <a:endParaRPr lang="en-MY" sz="3200" dirty="0" smtClean="0"/>
          </a:p>
          <a:p>
            <a:pPr marL="971550" lvl="1" indent="-514350">
              <a:buFont typeface="+mj-lt"/>
            </a:pPr>
            <a:r>
              <a:rPr sz="3200">
                <a:sym typeface="+mn-ea"/>
              </a:rPr>
              <a:t>Union inspection</a:t>
            </a:r>
            <a:endParaRPr lang="en-MY" sz="3200" dirty="0" smtClean="0"/>
          </a:p>
          <a:p>
            <a:pPr marL="971550" lvl="1" indent="-514350">
              <a:buFont typeface="+mj-lt"/>
            </a:pPr>
            <a:r>
              <a:rPr lang="en-MY" sz="3200">
                <a:sym typeface="+mn-ea"/>
              </a:rPr>
              <a:t>Pressure test</a:t>
            </a:r>
            <a:endParaRPr lang="en-MY" sz="3200" dirty="0"/>
          </a:p>
          <a:p>
            <a:pPr marL="971550" lvl="1" indent="-514350">
              <a:buFont typeface="+mj-lt"/>
            </a:pPr>
            <a:r>
              <a:rPr lang="en-MY" sz="3200">
                <a:sym typeface="+mn-ea"/>
              </a:rPr>
              <a:t>Rejection details (if any)</a:t>
            </a:r>
            <a:endParaRPr lang="en-MY" sz="3200" dirty="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352067"/>
            <a:ext cx="11582400" cy="1325563"/>
          </a:xfrm>
        </p:spPr>
        <p:txBody>
          <a:bodyPr/>
          <a:p>
            <a:r>
              <a:rPr lang="en-US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6.0 DOCUMENTATION </a:t>
            </a:r>
            <a:r>
              <a:rPr lang="en-US" dirty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OF RESULTS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840" y="1856105"/>
            <a:ext cx="11389360" cy="4862195"/>
          </a:xfrm>
        </p:spPr>
        <p:txBody>
          <a:bodyPr>
            <a:normAutofit fontScale="25000"/>
          </a:bodyPr>
          <a:p>
            <a:pPr>
              <a:buFont typeface="Wingdings" panose="05000000000000000000" charset="0"/>
              <a:buChar char="v"/>
            </a:pPr>
            <a:r>
              <a:rPr sz="11200">
                <a:sym typeface="+mn-ea"/>
              </a:rPr>
              <a:t>Result of inspection:</a:t>
            </a:r>
            <a:endParaRPr lang="en-US" sz="11200" dirty="0" smtClean="0"/>
          </a:p>
          <a:p>
            <a:pPr marL="971550" lvl="1" indent="-514350">
              <a:buFont typeface="+mj-lt"/>
            </a:pPr>
            <a:r>
              <a:rPr sz="11200">
                <a:sym typeface="+mn-ea"/>
              </a:rPr>
              <a:t>Ready to go: </a:t>
            </a:r>
            <a:r>
              <a:rPr sz="11200">
                <a:solidFill>
                  <a:srgbClr val="00B050"/>
                </a:solidFill>
                <a:sym typeface="+mn-ea"/>
              </a:rPr>
              <a:t>GREEN TAG</a:t>
            </a:r>
            <a:endParaRPr lang="en-US" sz="11200" dirty="0" smtClean="0">
              <a:solidFill>
                <a:srgbClr val="00B050"/>
              </a:solidFill>
            </a:endParaRPr>
          </a:p>
          <a:p>
            <a:pPr marL="971550" lvl="1" indent="-514350">
              <a:buFont typeface="+mj-lt"/>
            </a:pPr>
            <a:r>
              <a:rPr sz="11200">
                <a:sym typeface="+mn-ea"/>
              </a:rPr>
              <a:t>Temporary Out of Service for Further Action: </a:t>
            </a:r>
            <a:r>
              <a:rPr sz="11200">
                <a:solidFill>
                  <a:srgbClr val="FF0000"/>
                </a:solidFill>
                <a:sym typeface="+mn-ea"/>
              </a:rPr>
              <a:t>RED TAG </a:t>
            </a:r>
            <a:endParaRPr lang="en-US" sz="11200" dirty="0" smtClean="0">
              <a:solidFill>
                <a:srgbClr val="FF0000"/>
              </a:solidFill>
            </a:endParaRPr>
          </a:p>
          <a:p>
            <a:pPr marL="963295" lvl="1" indent="-514350">
              <a:buFont typeface="+mj-lt"/>
            </a:pPr>
            <a:endParaRPr lang="en-US" sz="11200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charset="0"/>
              <a:buChar char="v"/>
            </a:pPr>
            <a:r>
              <a:rPr sz="11200">
                <a:sym typeface="+mn-ea"/>
              </a:rPr>
              <a:t>Quarantine area for rejection of treating equipment.</a:t>
            </a:r>
            <a:endParaRPr lang="en-US" sz="11200" dirty="0" smtClean="0"/>
          </a:p>
          <a:p>
            <a:pPr>
              <a:buFont typeface="Wingdings" panose="05000000000000000000" charset="0"/>
              <a:buChar char="v"/>
            </a:pPr>
            <a:endParaRPr lang="en-MY" sz="3200" dirty="0" smtClean="0"/>
          </a:p>
          <a:p>
            <a:pPr>
              <a:buFont typeface="Wingdings" panose="05000000000000000000" charset="0"/>
              <a:buChar char="v"/>
            </a:pPr>
            <a:endParaRPr lang="en-MY" sz="3200" dirty="0" smtClean="0"/>
          </a:p>
          <a:p>
            <a:pPr>
              <a:buFont typeface="Wingdings" panose="05000000000000000000" charset="0"/>
              <a:buChar char="v"/>
            </a:pPr>
            <a:r>
              <a:rPr lang="en-MY" sz="11200">
                <a:sym typeface="+mn-ea"/>
              </a:rPr>
              <a:t>Equipment that passed the inspection must have a stainless steel band installed and the in-service date stamped on the band. </a:t>
            </a:r>
            <a:endParaRPr lang="en-MY" sz="11200" dirty="0" smtClean="0"/>
          </a:p>
          <a:p>
            <a:endParaRPr lang="en-US" sz="112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6431" y="88542"/>
            <a:ext cx="11582400" cy="1325563"/>
          </a:xfrm>
        </p:spPr>
        <p:txBody>
          <a:bodyPr/>
          <a:p>
            <a:r>
              <a:rPr lang="en-US" sz="3600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EXAMPLE: INSPECTION CHECK LIST</a:t>
            </a:r>
            <a:endParaRPr lang="en-US" sz="3600" dirty="0" smtClean="0">
              <a:solidFill>
                <a:srgbClr val="FFC000"/>
              </a:solidFill>
              <a:latin typeface="Arial Narrow" panose="020B0606020202030204" pitchFamily="34" charset="0"/>
              <a:sym typeface="+mn-ea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pic>
        <p:nvPicPr>
          <p:cNvPr id="80" name="Content Placeholder 79"/>
          <p:cNvPicPr>
            <a:picLocks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550" y="1143635"/>
            <a:ext cx="6946900" cy="517207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9591" y="191412"/>
            <a:ext cx="11582400" cy="1325563"/>
          </a:xfrm>
        </p:spPr>
        <p:txBody>
          <a:bodyPr/>
          <a:p>
            <a:r>
              <a:rPr lang="en-US" sz="3600" dirty="0" smtClean="0">
                <a:solidFill>
                  <a:srgbClr val="FFC000"/>
                </a:solidFill>
                <a:latin typeface="Arial Narrow" panose="020B0606020202030204" pitchFamily="34" charset="0"/>
                <a:sym typeface="+mn-ea"/>
              </a:rPr>
              <a:t>EXAMPLE: INSPECTION CHECK LIST</a:t>
            </a:r>
            <a:endParaRPr lang="en-US" sz="3600" dirty="0" smtClean="0">
              <a:solidFill>
                <a:srgbClr val="FFC000"/>
              </a:solidFill>
              <a:latin typeface="Arial Narrow" panose="020B0606020202030204" pitchFamily="34" charset="0"/>
              <a:sym typeface="+mn-ea"/>
            </a:endParaRPr>
          </a:p>
        </p:txBody>
      </p:sp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228850" y="1306830"/>
            <a:ext cx="7733030" cy="492125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2346786"/>
            <a:ext cx="11582400" cy="4921369"/>
          </a:xfrm>
        </p:spPr>
        <p:txBody>
          <a:bodyPr/>
          <a:p>
            <a:pPr marL="0" indent="0" algn="ctr">
              <a:buNone/>
            </a:pPr>
            <a:r>
              <a:rPr lang="en-US" sz="7200" b="1"/>
              <a:t>THANK YOU</a:t>
            </a:r>
            <a:endParaRPr lang="en-US" sz="7200"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2018 High Res</Template>
  <TotalTime>0</TotalTime>
  <Words>5332</Words>
  <Application>WPS Presentation</Application>
  <PresentationFormat>Widescreen</PresentationFormat>
  <Paragraphs>386</Paragraphs>
  <Slides>24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6" baseType="lpstr">
      <vt:lpstr>Arial</vt:lpstr>
      <vt:lpstr>SimSun</vt:lpstr>
      <vt:lpstr>Wingdings</vt:lpstr>
      <vt:lpstr>Calibri</vt:lpstr>
      <vt:lpstr>Arial Narrow</vt:lpstr>
      <vt:lpstr>Microsoft YaHei</vt:lpstr>
      <vt:lpstr>Arial Unicode MS</vt:lpstr>
      <vt:lpstr>Wingdings</vt:lpstr>
      <vt:lpstr>Times New Roman</vt:lpstr>
      <vt:lpstr>Calibri Light</vt:lpstr>
      <vt:lpstr>Office Theme</vt:lpstr>
      <vt:lpstr>Excel.Sheet.12</vt:lpstr>
      <vt:lpstr>Inspection and Testing of Treating Equipment</vt:lpstr>
      <vt:lpstr>PowerPoint 演示文稿</vt:lpstr>
      <vt:lpstr>SCOPE OF INSPECTION</vt:lpstr>
      <vt:lpstr>PowerPoint 演示文稿</vt:lpstr>
      <vt:lpstr>1.0 VISUAL INSPECTION</vt:lpstr>
      <vt:lpstr>1.1 VISUAL INSPECTION - CHIKSANS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user1</dc:creator>
  <cp:lastModifiedBy>Nadtrah Afiqah</cp:lastModifiedBy>
  <cp:revision>62</cp:revision>
  <dcterms:created xsi:type="dcterms:W3CDTF">2019-04-03T06:28:00Z</dcterms:created>
  <dcterms:modified xsi:type="dcterms:W3CDTF">2024-08-23T16:48:28Z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1CCE91959E3845D89203C51A227B3F4A_13</vt:lpwstr>
  </property>
  <property fmtid="{D5CDD505-2E9C-101B-9397-08002B2CF9AE}" pid="3" name="KSOProductBuildVer">
    <vt:lpwstr>1033-12.2.0.17545</vt:lpwstr>
  </property>
</Properties>
</file>