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9"/>
  </p:notesMasterIdLst>
  <p:handoutMasterIdLst>
    <p:handoutMasterId r:id="rId20"/>
  </p:handoutMasterIdLst>
  <p:sldIdLst>
    <p:sldId id="557" r:id="rId2"/>
    <p:sldId id="541" r:id="rId3"/>
    <p:sldId id="544" r:id="rId4"/>
    <p:sldId id="540" r:id="rId5"/>
    <p:sldId id="512" r:id="rId6"/>
    <p:sldId id="534" r:id="rId7"/>
    <p:sldId id="542" r:id="rId8"/>
    <p:sldId id="559" r:id="rId9"/>
    <p:sldId id="546" r:id="rId10"/>
    <p:sldId id="547" r:id="rId11"/>
    <p:sldId id="548" r:id="rId12"/>
    <p:sldId id="560" r:id="rId13"/>
    <p:sldId id="561" r:id="rId14"/>
    <p:sldId id="562" r:id="rId15"/>
    <p:sldId id="549" r:id="rId16"/>
    <p:sldId id="558" r:id="rId17"/>
    <p:sldId id="37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CABD3DE-C0F7-48C3-B1ED-83AC6EB47751}">
          <p14:sldIdLst>
            <p14:sldId id="557"/>
          </p14:sldIdLst>
        </p14:section>
        <p14:section name="TFA" id="{744A7092-71E1-4B6C-B110-114005C3B156}">
          <p14:sldIdLst>
            <p14:sldId id="541"/>
            <p14:sldId id="544"/>
            <p14:sldId id="540"/>
            <p14:sldId id="512"/>
            <p14:sldId id="534"/>
            <p14:sldId id="542"/>
            <p14:sldId id="559"/>
          </p14:sldIdLst>
        </p14:section>
        <p14:section name="CIRCA" id="{7784B24E-43A4-458D-8934-FCE5F09E2576}">
          <p14:sldIdLst>
            <p14:sldId id="546"/>
            <p14:sldId id="547"/>
            <p14:sldId id="548"/>
            <p14:sldId id="560"/>
            <p14:sldId id="561"/>
            <p14:sldId id="562"/>
            <p14:sldId id="549"/>
            <p14:sldId id="558"/>
            <p14:sldId id="37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izal Ali" initials="FA" lastIdx="33" clrIdx="0">
    <p:extLst>
      <p:ext uri="{19B8F6BF-5375-455C-9EA6-DF929625EA0E}">
        <p15:presenceInfo xmlns:p15="http://schemas.microsoft.com/office/powerpoint/2012/main" userId="d4475a27af65490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50" autoAdjust="0"/>
    <p:restoredTop sz="94270" autoAdjust="0"/>
  </p:normalViewPr>
  <p:slideViewPr>
    <p:cSldViewPr snapToGrid="0">
      <p:cViewPr varScale="1">
        <p:scale>
          <a:sx n="69" d="100"/>
          <a:sy n="69" d="100"/>
        </p:scale>
        <p:origin x="93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5/27/2024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27/5/2024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80322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graphicdesign.stackexchange.com/questions/42913/lighter-colors-without-ending-up-with-pastel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raphicdesign.stackexchange.com/questions/42913/lighter-colors-without-ending-up-with-pastel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>
            <a:off x="-1" y="-5619"/>
            <a:ext cx="2042694" cy="686361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3B08946-8610-44BC-9E0E-FED96CF77838}"/>
              </a:ext>
            </a:extLst>
          </p:cNvPr>
          <p:cNvGrpSpPr/>
          <p:nvPr userDrawn="1"/>
        </p:nvGrpSpPr>
        <p:grpSpPr>
          <a:xfrm flipH="1">
            <a:off x="1006520" y="0"/>
            <a:ext cx="1070029" cy="6858001"/>
            <a:chOff x="346424" y="1220855"/>
            <a:chExt cx="1501531" cy="685800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8BCE14A-D8B5-4014-AE39-6ABA58AA50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20676"/>
            <a:stretch/>
          </p:blipFill>
          <p:spPr>
            <a:xfrm>
              <a:off x="346430" y="1220855"/>
              <a:ext cx="1501524" cy="122582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FE5C628-EBED-4F04-8F2D-47DEBC6B1E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46430" y="2446678"/>
              <a:ext cx="1501525" cy="1545339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53D94F75-C5B2-4863-864A-EC9CBD41FF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46427" y="3970753"/>
              <a:ext cx="1501526" cy="1545339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5C74D85-F934-4C46-94B6-CFD440B74F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46427" y="5516091"/>
              <a:ext cx="1501528" cy="154533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01AF651-C58A-49DD-9810-E0B035F94D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46424" y="7061432"/>
              <a:ext cx="1501530" cy="1017424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1972222-398C-4CF9-893E-FD25F90E8D34}"/>
              </a:ext>
            </a:extLst>
          </p:cNvPr>
          <p:cNvGrpSpPr/>
          <p:nvPr userDrawn="1"/>
        </p:nvGrpSpPr>
        <p:grpSpPr>
          <a:xfrm>
            <a:off x="-61152" y="-12878"/>
            <a:ext cx="1070028" cy="6878137"/>
            <a:chOff x="327274" y="1200717"/>
            <a:chExt cx="1501530" cy="6878137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6552FEC6-72FC-40B2-AACC-925DCF839E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19373"/>
            <a:stretch/>
          </p:blipFill>
          <p:spPr>
            <a:xfrm>
              <a:off x="327278" y="1200717"/>
              <a:ext cx="1501524" cy="124596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F54D345-DE16-42B1-AA5B-6FEE1D9263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27278" y="2446678"/>
              <a:ext cx="1501526" cy="154533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938FDF1F-31F4-4C5D-B91A-06394A8F61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27276" y="3970753"/>
              <a:ext cx="1501527" cy="1545339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149B7DB-047C-47F4-A822-089E3871EE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27276" y="5516091"/>
              <a:ext cx="1501528" cy="154533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613722D-C9F3-42AD-8C3B-5E9DD2DFCF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27274" y="7061431"/>
              <a:ext cx="1501529" cy="1017423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 userDrawn="1"/>
        </p:nvSpPr>
        <p:spPr>
          <a:xfrm>
            <a:off x="105821" y="6480873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dirty="0">
                <a:solidFill>
                  <a:schemeClr val="bg1"/>
                </a:solidFill>
                <a:effectLst>
                  <a:glow rad="165100">
                    <a:srgbClr val="7030A0">
                      <a:alpha val="60000"/>
                    </a:srgbClr>
                  </a:glow>
                </a:effectLst>
              </a:rPr>
              <a:t>© Neu</a:t>
            </a:r>
            <a:r>
              <a:rPr lang="en-MY" sz="1200" baseline="0" dirty="0">
                <a:solidFill>
                  <a:schemeClr val="bg1"/>
                </a:solidFill>
                <a:effectLst>
                  <a:glow rad="165100">
                    <a:srgbClr val="7030A0">
                      <a:alpha val="60000"/>
                    </a:srgbClr>
                  </a:glow>
                </a:effectLst>
              </a:rPr>
              <a:t> Dimension 2020</a:t>
            </a:r>
            <a:endParaRPr lang="en-MY" sz="1200" dirty="0">
              <a:solidFill>
                <a:schemeClr val="bg1"/>
              </a:solidFill>
              <a:effectLst>
                <a:glow rad="165100">
                  <a:srgbClr val="7030A0">
                    <a:alpha val="60000"/>
                  </a:srgbClr>
                </a:glo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glow rad="101600">
                    <a:srgbClr val="FFFFFF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079482" y="6359503"/>
            <a:ext cx="2743200" cy="365125"/>
          </a:xfrm>
        </p:spPr>
        <p:txBody>
          <a:bodyPr/>
          <a:lstStyle/>
          <a:p>
            <a:r>
              <a:rPr lang="en-MY" dirty="0"/>
              <a:t>9 January 2020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9029493" y="6356350"/>
            <a:ext cx="2336074" cy="365125"/>
          </a:xfr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11572378" y="6356350"/>
            <a:ext cx="459377" cy="365125"/>
          </a:xfrm>
        </p:spPr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" y="83517"/>
            <a:ext cx="1980776" cy="79975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9963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>
            <a:off x="-6702" y="-2208"/>
            <a:ext cx="1018899" cy="686361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734" y="-72748"/>
            <a:ext cx="9875466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27/5/2024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D6FCFCD-DA89-4B73-92A4-59537643F18D}"/>
              </a:ext>
            </a:extLst>
          </p:cNvPr>
          <p:cNvGrpSpPr/>
          <p:nvPr userDrawn="1"/>
        </p:nvGrpSpPr>
        <p:grpSpPr>
          <a:xfrm>
            <a:off x="-61152" y="-12878"/>
            <a:ext cx="1070028" cy="6878137"/>
            <a:chOff x="327274" y="1200717"/>
            <a:chExt cx="1501530" cy="687813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E9AB783-AD0F-41FA-9761-E9CEE01907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19373"/>
            <a:stretch/>
          </p:blipFill>
          <p:spPr>
            <a:xfrm>
              <a:off x="327278" y="1200717"/>
              <a:ext cx="1501524" cy="1245962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D701A82-D2F5-46E5-B44F-3556F16F34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27278" y="2446678"/>
              <a:ext cx="1501526" cy="154533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C46091C-C034-48EB-ACF6-E063EF34D5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27276" y="3970753"/>
              <a:ext cx="1501527" cy="154533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FB1867D-FDEA-4ECE-8034-41A655A06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27276" y="5516091"/>
              <a:ext cx="1501528" cy="154533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E8556B1-8D93-47B9-89CB-198CD294D8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27274" y="7061431"/>
              <a:ext cx="1501529" cy="1017423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" y="83517"/>
            <a:ext cx="1980776" cy="79975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59542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27/5/2024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6948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emf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143F8-73D1-3307-8838-17D25024D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4473" y="1342818"/>
            <a:ext cx="9144000" cy="2387600"/>
          </a:xfrm>
        </p:spPr>
        <p:txBody>
          <a:bodyPr/>
          <a:lstStyle/>
          <a:p>
            <a:r>
              <a:rPr lang="en-US" dirty="0"/>
              <a:t>Tubing Force &amp; Cleanout Analysis for HM-1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A99E9A-1799-F8DE-7080-2E5C2168FF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Dimension Bid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793DC0-509A-F741-A0C2-B1A95ACFE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89333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7FD64-F8B2-4788-0D27-1489058558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Tubing Force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25A48E-1BF8-C959-F676-DC3C699EB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Dimension Bid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6599D2-3715-E7D3-598E-BD43EE7D6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76945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72C77-30C2-DFB1-77BC-B238978E7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Well Schematic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EF5895-B9A3-34FB-027A-5E5347868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pic>
        <p:nvPicPr>
          <p:cNvPr id="41242" name="AutoShape 23">
            <a:extLst>
              <a:ext uri="{FF2B5EF4-FFF2-40B4-BE49-F238E27FC236}">
                <a16:creationId xmlns:a16="http://schemas.microsoft.com/office/drawing/2014/main" id="{52E8B7AA-F817-DBE8-ED6F-8C99C9B5F7F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1668125"/>
            <a:ext cx="6191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A8FA71-BFC3-E72A-AA10-F377AD72F03C}"/>
              </a:ext>
            </a:extLst>
          </p:cNvPr>
          <p:cNvSpPr txBox="1"/>
          <p:nvPr/>
        </p:nvSpPr>
        <p:spPr>
          <a:xfrm>
            <a:off x="1084262" y="1252815"/>
            <a:ext cx="4592637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Production tubing size: 5.5”(13Cr), 4.5” (13Cr), 3.5” (13Cr) </a:t>
            </a:r>
          </a:p>
          <a:p>
            <a:r>
              <a:rPr lang="en-US" dirty="0"/>
              <a:t>Min Id: 2.635” – Nipple BXN </a:t>
            </a:r>
          </a:p>
          <a:p>
            <a:r>
              <a:rPr lang="en-US" dirty="0"/>
              <a:t>Target Depth for SCO 10m below Perforation zone P1a  at depth: 2756m</a:t>
            </a:r>
          </a:p>
          <a:p>
            <a:endParaRPr lang="en-US" dirty="0"/>
          </a:p>
        </p:txBody>
      </p:sp>
      <p:grpSp>
        <p:nvGrpSpPr>
          <p:cNvPr id="41220" name="Group 115"/>
          <p:cNvGrpSpPr>
            <a:grpSpLocks/>
          </p:cNvGrpSpPr>
          <p:nvPr/>
        </p:nvGrpSpPr>
        <p:grpSpPr bwMode="auto">
          <a:xfrm>
            <a:off x="109538" y="700088"/>
            <a:ext cx="52387" cy="87312"/>
            <a:chOff x="157" y="236"/>
            <a:chExt cx="41" cy="95"/>
          </a:xfrm>
        </p:grpSpPr>
      </p:grpSp>
      <p:grpSp>
        <p:nvGrpSpPr>
          <p:cNvPr id="41203" name="Group 124"/>
          <p:cNvGrpSpPr>
            <a:grpSpLocks/>
          </p:cNvGrpSpPr>
          <p:nvPr/>
        </p:nvGrpSpPr>
        <p:grpSpPr bwMode="auto">
          <a:xfrm>
            <a:off x="180975" y="266700"/>
            <a:ext cx="41275" cy="19050"/>
            <a:chOff x="69" y="437"/>
            <a:chExt cx="33" cy="63"/>
          </a:xfrm>
        </p:grpSpPr>
        <p:grpSp>
          <p:nvGrpSpPr>
            <p:cNvPr id="41210" name="Group 125"/>
            <p:cNvGrpSpPr>
              <a:grpSpLocks/>
            </p:cNvGrpSpPr>
            <p:nvPr/>
          </p:nvGrpSpPr>
          <p:grpSpPr bwMode="auto">
            <a:xfrm>
              <a:off x="69" y="441"/>
              <a:ext cx="33" cy="55"/>
              <a:chOff x="157" y="236"/>
              <a:chExt cx="41" cy="95"/>
            </a:xfrm>
          </p:grpSpPr>
        </p:grpSp>
      </p:grpSp>
      <p:grpSp>
        <p:nvGrpSpPr>
          <p:cNvPr id="41047" name="Group 493"/>
          <p:cNvGrpSpPr>
            <a:grpSpLocks/>
          </p:cNvGrpSpPr>
          <p:nvPr/>
        </p:nvGrpSpPr>
        <p:grpSpPr bwMode="auto">
          <a:xfrm>
            <a:off x="193675" y="871538"/>
            <a:ext cx="55563" cy="28575"/>
            <a:chOff x="69" y="437"/>
            <a:chExt cx="33" cy="63"/>
          </a:xfrm>
        </p:grpSpPr>
        <p:grpSp>
          <p:nvGrpSpPr>
            <p:cNvPr id="41054" name="Group 494"/>
            <p:cNvGrpSpPr>
              <a:grpSpLocks/>
            </p:cNvGrpSpPr>
            <p:nvPr/>
          </p:nvGrpSpPr>
          <p:grpSpPr bwMode="auto">
            <a:xfrm>
              <a:off x="69" y="441"/>
              <a:ext cx="33" cy="55"/>
              <a:chOff x="157" y="236"/>
              <a:chExt cx="41" cy="95"/>
            </a:xfrm>
          </p:grpSpPr>
        </p:grpSp>
      </p:grpSp>
      <p:grpSp>
        <p:nvGrpSpPr>
          <p:cNvPr id="40987" name="Group 283"/>
          <p:cNvGrpSpPr>
            <a:grpSpLocks/>
          </p:cNvGrpSpPr>
          <p:nvPr/>
        </p:nvGrpSpPr>
        <p:grpSpPr bwMode="auto">
          <a:xfrm flipH="1">
            <a:off x="928688" y="1284288"/>
            <a:ext cx="36512" cy="50800"/>
            <a:chOff x="907" y="17"/>
            <a:chExt cx="14" cy="171"/>
          </a:xfrm>
        </p:grpSpPr>
      </p:grpSp>
      <p:grpSp>
        <p:nvGrpSpPr>
          <p:cNvPr id="41502" name="Group 542"/>
          <p:cNvGrpSpPr>
            <a:grpSpLocks/>
          </p:cNvGrpSpPr>
          <p:nvPr/>
        </p:nvGrpSpPr>
        <p:grpSpPr bwMode="auto">
          <a:xfrm>
            <a:off x="109538" y="700088"/>
            <a:ext cx="52387" cy="87312"/>
            <a:chOff x="157" y="236"/>
            <a:chExt cx="41" cy="95"/>
          </a:xfrm>
        </p:grpSpPr>
      </p:grpSp>
      <p:grpSp>
        <p:nvGrpSpPr>
          <p:cNvPr id="41485" name="Group 525"/>
          <p:cNvGrpSpPr>
            <a:grpSpLocks/>
          </p:cNvGrpSpPr>
          <p:nvPr/>
        </p:nvGrpSpPr>
        <p:grpSpPr bwMode="auto">
          <a:xfrm>
            <a:off x="180975" y="266700"/>
            <a:ext cx="41275" cy="19050"/>
            <a:chOff x="69" y="437"/>
            <a:chExt cx="33" cy="63"/>
          </a:xfrm>
        </p:grpSpPr>
        <p:grpSp>
          <p:nvGrpSpPr>
            <p:cNvPr id="41492" name="Group 125"/>
            <p:cNvGrpSpPr>
              <a:grpSpLocks/>
            </p:cNvGrpSpPr>
            <p:nvPr/>
          </p:nvGrpSpPr>
          <p:grpSpPr bwMode="auto">
            <a:xfrm>
              <a:off x="69" y="441"/>
              <a:ext cx="33" cy="55"/>
              <a:chOff x="157" y="236"/>
              <a:chExt cx="41" cy="95"/>
            </a:xfrm>
          </p:grpSpPr>
        </p:grpSp>
      </p:grpSp>
      <p:grpSp>
        <p:nvGrpSpPr>
          <p:cNvPr id="41329" name="Group 369"/>
          <p:cNvGrpSpPr>
            <a:grpSpLocks/>
          </p:cNvGrpSpPr>
          <p:nvPr/>
        </p:nvGrpSpPr>
        <p:grpSpPr bwMode="auto">
          <a:xfrm>
            <a:off x="193675" y="871538"/>
            <a:ext cx="55563" cy="28575"/>
            <a:chOff x="69" y="437"/>
            <a:chExt cx="33" cy="63"/>
          </a:xfrm>
        </p:grpSpPr>
        <p:grpSp>
          <p:nvGrpSpPr>
            <p:cNvPr id="41336" name="Group 494"/>
            <p:cNvGrpSpPr>
              <a:grpSpLocks/>
            </p:cNvGrpSpPr>
            <p:nvPr/>
          </p:nvGrpSpPr>
          <p:grpSpPr bwMode="auto">
            <a:xfrm>
              <a:off x="69" y="441"/>
              <a:ext cx="33" cy="55"/>
              <a:chOff x="157" y="236"/>
              <a:chExt cx="41" cy="95"/>
            </a:xfrm>
          </p:grpSpPr>
        </p:grpSp>
      </p:grpSp>
      <p:pic>
        <p:nvPicPr>
          <p:cNvPr id="41191" name="Picture 41190">
            <a:extLst>
              <a:ext uri="{FF2B5EF4-FFF2-40B4-BE49-F238E27FC236}">
                <a16:creationId xmlns:a16="http://schemas.microsoft.com/office/drawing/2014/main" id="{F258F160-D41A-7F8E-C46D-658FB6284A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849" y="14720"/>
            <a:ext cx="6120187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12346" name="Line 94">
            <a:extLst>
              <a:ext uri="{FF2B5EF4-FFF2-40B4-BE49-F238E27FC236}">
                <a16:creationId xmlns:a16="http://schemas.microsoft.com/office/drawing/2014/main" id="{5F2EA68C-8836-899E-5619-4056D20A7F94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732088" y="6186488"/>
            <a:ext cx="47625" cy="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341" name="Line 99">
            <a:extLst>
              <a:ext uri="{FF2B5EF4-FFF2-40B4-BE49-F238E27FC236}">
                <a16:creationId xmlns:a16="http://schemas.microsoft.com/office/drawing/2014/main" id="{BB188828-2E0B-294F-56BE-D93B98F99A71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714625" y="6135688"/>
            <a:ext cx="20638" cy="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335" name="Line 105">
            <a:extLst>
              <a:ext uri="{FF2B5EF4-FFF2-40B4-BE49-F238E27FC236}">
                <a16:creationId xmlns:a16="http://schemas.microsoft.com/office/drawing/2014/main" id="{00AEE185-DA0C-7183-1C18-306FFA65BF16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35263" y="6346825"/>
            <a:ext cx="6350" cy="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331" name="Line 108">
            <a:extLst>
              <a:ext uri="{FF2B5EF4-FFF2-40B4-BE49-F238E27FC236}">
                <a16:creationId xmlns:a16="http://schemas.microsoft.com/office/drawing/2014/main" id="{731A06AD-AF12-B273-570F-D4A0002A5DC4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6022975"/>
            <a:ext cx="11112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325" name="Line 114">
            <a:extLst>
              <a:ext uri="{FF2B5EF4-FFF2-40B4-BE49-F238E27FC236}">
                <a16:creationId xmlns:a16="http://schemas.microsoft.com/office/drawing/2014/main" id="{1970B3B7-30F9-0B2F-25A9-02C44302E3D8}"/>
              </a:ext>
            </a:extLst>
          </p:cNvPr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6900" y="6985000"/>
            <a:ext cx="9525" cy="2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304" name="Rectangle 135">
            <a:extLst>
              <a:ext uri="{FF2B5EF4-FFF2-40B4-BE49-F238E27FC236}">
                <a16:creationId xmlns:a16="http://schemas.microsoft.com/office/drawing/2014/main" id="{9C7BF8A0-9F22-4822-5677-5569BA474BCB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57538" y="8353425"/>
            <a:ext cx="53975" cy="7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272" name="Line 168">
            <a:extLst>
              <a:ext uri="{FF2B5EF4-FFF2-40B4-BE49-F238E27FC236}">
                <a16:creationId xmlns:a16="http://schemas.microsoft.com/office/drawing/2014/main" id="{96DF0416-3BB7-D419-53B9-F9B860BA0B1D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736850" y="6186488"/>
            <a:ext cx="44450" cy="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212" name="Line 226">
            <a:extLst>
              <a:ext uri="{FF2B5EF4-FFF2-40B4-BE49-F238E27FC236}">
                <a16:creationId xmlns:a16="http://schemas.microsoft.com/office/drawing/2014/main" id="{12D944FA-D649-1F20-06E9-DB4C3240DA64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2700"/>
            <a:ext cx="3175" cy="6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167" name="Rectangle 272">
            <a:extLst>
              <a:ext uri="{FF2B5EF4-FFF2-40B4-BE49-F238E27FC236}">
                <a16:creationId xmlns:a16="http://schemas.microsoft.com/office/drawing/2014/main" id="{DE132B81-F616-E617-111A-251CC538834B}"/>
              </a:ext>
            </a:extLst>
          </p:cNvPr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8753475"/>
            <a:ext cx="1009650" cy="12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2163" name="AutoShape 276">
            <a:extLst>
              <a:ext uri="{FF2B5EF4-FFF2-40B4-BE49-F238E27FC236}">
                <a16:creationId xmlns:a16="http://schemas.microsoft.com/office/drawing/2014/main" id="{5CCBA20C-4D66-8C9D-460B-0DC5FC700DA5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9502775"/>
            <a:ext cx="1012825" cy="1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543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E5C345-5964-F73A-F8BD-4DDF6F7A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A931C1-441F-B96A-7F17-FC171103C96D}"/>
              </a:ext>
            </a:extLst>
          </p:cNvPr>
          <p:cNvSpPr txBox="1"/>
          <p:nvPr/>
        </p:nvSpPr>
        <p:spPr>
          <a:xfrm>
            <a:off x="2199410" y="136526"/>
            <a:ext cx="94782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MY" sz="40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>
                  <a:glow>
                    <a:prstClr val="white"/>
                  </a:glow>
                  <a:outerShdw blurRad="38100" dist="19050" dir="2700000" algn="tl" rotWithShape="0">
                    <a:prstClr val="black">
                      <a:lumMod val="50000"/>
                      <a:alpha val="40000"/>
                    </a:prstClr>
                  </a:outerShdw>
                </a:effectLst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TUBING FORCE ANALYSIS – Well Geometry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02AC01-1560-7FDB-F20D-E6182E867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817" y="931540"/>
            <a:ext cx="10965583" cy="56073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3508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D870E45-4261-4A8B-9934-6D6CE97B1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2" y="136525"/>
            <a:ext cx="11014306" cy="737554"/>
          </a:xfrm>
        </p:spPr>
        <p:txBody>
          <a:bodyPr/>
          <a:lstStyle/>
          <a:p>
            <a:r>
              <a:rPr lang="en-MY" sz="4000" dirty="0"/>
              <a:t>TUBING FORCE ANALYSIS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E8FEF3-9638-45EC-A3BB-9DDE2E96D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1F8ACE6-60BF-D960-364C-A444F4654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09" y="874079"/>
            <a:ext cx="10800000" cy="576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ea typeface="Verdana" pitchFamily="34" charset="0"/>
              </a:rPr>
              <a:t>CT RIH &amp; POOH Until</a:t>
            </a:r>
            <a:r>
              <a:rPr lang="en-MY" sz="2000" b="1" u="sng" dirty="0">
                <a:ea typeface="Verdana" pitchFamily="34" charset="0"/>
              </a:rPr>
              <a:t> 2808m MDDF</a:t>
            </a:r>
            <a:endParaRPr lang="en-MY" sz="1900" b="1" u="sng" dirty="0"/>
          </a:p>
          <a:p>
            <a:pPr marL="0" indent="0">
              <a:buNone/>
            </a:pPr>
            <a:r>
              <a:rPr lang="en-MY" sz="2000" b="1" dirty="0">
                <a:ea typeface="Verdana" pitchFamily="34" charset="0"/>
              </a:rPr>
              <a:t>Fluid -1.1BPM, 400scfm</a:t>
            </a:r>
          </a:p>
          <a:p>
            <a:pPr marL="0" indent="0">
              <a:buNone/>
            </a:pPr>
            <a:endParaRPr lang="en-US" sz="2000" dirty="0">
              <a:ea typeface="Verdana" pitchFamily="34" charset="0"/>
            </a:endParaRPr>
          </a:p>
          <a:p>
            <a:pPr marL="720000" lvl="1" indent="-270000">
              <a:lnSpc>
                <a:spcPct val="110000"/>
              </a:lnSpc>
              <a:spcAft>
                <a:spcPts val="600"/>
              </a:spcAft>
              <a:buAutoNum type="arabicPeriod" startAt="2"/>
            </a:pPr>
            <a:endParaRPr lang="en-US" sz="2000" dirty="0">
              <a:ea typeface="Verdana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6802C-1509-4C46-D2E1-09ADBAFE6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657102"/>
            <a:ext cx="11125199" cy="497697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0151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D870E45-4261-4A8B-9934-6D6CE97B1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550" y="136525"/>
            <a:ext cx="10078557" cy="737554"/>
          </a:xfrm>
        </p:spPr>
        <p:txBody>
          <a:bodyPr/>
          <a:lstStyle/>
          <a:p>
            <a:r>
              <a:rPr lang="en-MY" sz="4000" dirty="0"/>
              <a:t>TUBING FORCE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E8FEF3-9638-45EC-A3BB-9DDE2E96D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1F8ACE6-60BF-D960-364C-A444F4654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09" y="874079"/>
            <a:ext cx="10800000" cy="576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ea typeface="Verdana" pitchFamily="34" charset="0"/>
              </a:rPr>
              <a:t>CT </a:t>
            </a:r>
            <a:r>
              <a:rPr lang="en-US" sz="2000" b="1" u="sng" dirty="0" err="1">
                <a:ea typeface="Verdana" pitchFamily="34" charset="0"/>
              </a:rPr>
              <a:t>Setdown</a:t>
            </a:r>
            <a:r>
              <a:rPr lang="en-US" sz="2000" b="1" u="sng" dirty="0">
                <a:ea typeface="Verdana" pitchFamily="34" charset="0"/>
              </a:rPr>
              <a:t> at </a:t>
            </a:r>
            <a:r>
              <a:rPr lang="en-MY" sz="2000" b="1" u="sng" dirty="0">
                <a:ea typeface="Verdana" pitchFamily="34" charset="0"/>
              </a:rPr>
              <a:t>2808m MDDF </a:t>
            </a:r>
          </a:p>
          <a:p>
            <a:pPr marL="0" indent="0">
              <a:buNone/>
            </a:pPr>
            <a:r>
              <a:rPr lang="en-MY" sz="1900" b="1" dirty="0">
                <a:ea typeface="Verdana" pitchFamily="34" charset="0"/>
              </a:rPr>
              <a:t>Fluid -1.1BPM, 400scfm</a:t>
            </a:r>
          </a:p>
          <a:p>
            <a:pPr marL="0" indent="0">
              <a:buNone/>
            </a:pPr>
            <a:endParaRPr lang="en-US" sz="2000" dirty="0">
              <a:ea typeface="Verdana" pitchFamily="34" charset="0"/>
            </a:endParaRPr>
          </a:p>
          <a:p>
            <a:pPr marL="720000" lvl="1" indent="-270000">
              <a:lnSpc>
                <a:spcPct val="110000"/>
              </a:lnSpc>
              <a:spcAft>
                <a:spcPts val="600"/>
              </a:spcAft>
              <a:buAutoNum type="arabicPeriod" startAt="2"/>
            </a:pPr>
            <a:endParaRPr lang="en-US" sz="2000" dirty="0">
              <a:ea typeface="Verdana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DF2F5-5293-0F29-FCD5-459AF5191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1611633"/>
            <a:ext cx="11126223" cy="50224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620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D870E45-4261-4A8B-9934-6D6CE97B1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550" y="136525"/>
            <a:ext cx="10078557" cy="737554"/>
          </a:xfrm>
        </p:spPr>
        <p:txBody>
          <a:bodyPr/>
          <a:lstStyle/>
          <a:p>
            <a:r>
              <a:rPr lang="en-MY" sz="4000" dirty="0"/>
              <a:t>TUBING FORCE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E8FEF3-9638-45EC-A3BB-9DDE2E96D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1F8ACE6-60BF-D960-364C-A444F4654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09" y="874079"/>
            <a:ext cx="10800000" cy="576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ea typeface="Verdana" pitchFamily="34" charset="0"/>
              </a:rPr>
              <a:t>CT Overpull at </a:t>
            </a:r>
            <a:r>
              <a:rPr lang="en-MY" sz="2000" b="1" u="sng" dirty="0">
                <a:ea typeface="Verdana" pitchFamily="34" charset="0"/>
              </a:rPr>
              <a:t>2808m MDDF </a:t>
            </a:r>
            <a:endParaRPr lang="en-MY" sz="1900" b="1" u="sng" dirty="0"/>
          </a:p>
          <a:p>
            <a:pPr marL="0" indent="0">
              <a:buNone/>
            </a:pPr>
            <a:r>
              <a:rPr lang="en-MY" sz="1900" b="1" dirty="0">
                <a:ea typeface="Verdana" pitchFamily="34" charset="0"/>
              </a:rPr>
              <a:t>Fluid -1.1BPM, 400scfm</a:t>
            </a:r>
          </a:p>
          <a:p>
            <a:pPr marL="0" indent="0">
              <a:buNone/>
            </a:pPr>
            <a:endParaRPr lang="en-US" sz="2000" dirty="0">
              <a:ea typeface="Verdana" pitchFamily="34" charset="0"/>
            </a:endParaRPr>
          </a:p>
          <a:p>
            <a:pPr marL="720000" lvl="1" indent="-270000">
              <a:lnSpc>
                <a:spcPct val="110000"/>
              </a:lnSpc>
              <a:spcAft>
                <a:spcPts val="600"/>
              </a:spcAft>
              <a:buAutoNum type="arabicPeriod" startAt="2"/>
            </a:pPr>
            <a:endParaRPr lang="en-US" sz="2000" dirty="0">
              <a:ea typeface="Verdana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817596-C61C-3987-F05A-179E48B7F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910" y="1611633"/>
            <a:ext cx="11114090" cy="51098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49211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83AD6-15E0-62CC-6F78-181AB3BD5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0EB24-99ED-FC30-E8E2-B5266ED14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the TFA, 1.5” CT able to reach depth until 2808m-MDDF without any issue.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4C4406-3CF4-F542-5BC3-A35B09F48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73323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7FD64-F8B2-4788-0D27-1489058558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Cleanout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25A48E-1BF8-C959-F676-DC3C699EB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Dimension Bid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6599D2-3715-E7D3-598E-BD43EE7D6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13489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9717C-C890-5097-EE30-FFDECB5A7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CIRCA SIMULATION - Overall Summary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1087FD-FACD-5101-C7CE-058D5BC84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552" y="1431370"/>
            <a:ext cx="5001323" cy="52901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A65F47-0CED-FFF1-4F4F-609AE4AB3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13F35F-4222-03AD-BCCF-7410F421007A}"/>
              </a:ext>
            </a:extLst>
          </p:cNvPr>
          <p:cNvSpPr txBox="1"/>
          <p:nvPr/>
        </p:nvSpPr>
        <p:spPr>
          <a:xfrm>
            <a:off x="1121552" y="1036864"/>
            <a:ext cx="7785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Rate: 1.1bpm, 400scfm. Fill Type: Formation Fines (density: 12.20lb/gal)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00DFF2C-4CD8-EC11-BB06-2AFCD8B54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9652" y="1431369"/>
            <a:ext cx="5627548" cy="52901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B03233-4EB0-1FB6-013B-0E96949F286E}"/>
              </a:ext>
            </a:extLst>
          </p:cNvPr>
          <p:cNvSpPr/>
          <p:nvPr/>
        </p:nvSpPr>
        <p:spPr>
          <a:xfrm>
            <a:off x="1209213" y="3070664"/>
            <a:ext cx="4826000" cy="4469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3E913C-20DD-F978-AB33-DBADD6A3999C}"/>
              </a:ext>
            </a:extLst>
          </p:cNvPr>
          <p:cNvSpPr/>
          <p:nvPr/>
        </p:nvSpPr>
        <p:spPr>
          <a:xfrm>
            <a:off x="1209213" y="5156923"/>
            <a:ext cx="4826000" cy="139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9E3E6A-EA01-02EB-B9D1-FBCD538C9C62}"/>
              </a:ext>
            </a:extLst>
          </p:cNvPr>
          <p:cNvSpPr/>
          <p:nvPr/>
        </p:nvSpPr>
        <p:spPr>
          <a:xfrm>
            <a:off x="6332220" y="4786312"/>
            <a:ext cx="5303520" cy="139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3AF1F2A-51D0-603F-2EC8-F0BF19EC7F85}"/>
              </a:ext>
            </a:extLst>
          </p:cNvPr>
          <p:cNvSpPr/>
          <p:nvPr/>
        </p:nvSpPr>
        <p:spPr>
          <a:xfrm>
            <a:off x="6332220" y="3000814"/>
            <a:ext cx="5154206" cy="139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3DE5CF-5FDD-B330-4067-7ED080BC7A68}"/>
              </a:ext>
            </a:extLst>
          </p:cNvPr>
          <p:cNvSpPr/>
          <p:nvPr/>
        </p:nvSpPr>
        <p:spPr>
          <a:xfrm>
            <a:off x="6330132" y="2292576"/>
            <a:ext cx="5303519" cy="2906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147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59C22-909C-B550-C489-1DFEBE31B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Solid Area %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1AD30-D6EC-1CBB-DF95-1A95B2FE5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C87642-7F00-C634-3372-E1C494250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0" y="1028423"/>
            <a:ext cx="11112500" cy="55297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054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5B0B8-ADB5-96F7-201B-0F9E35EBE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Tripping Speed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703C95-B8B2-B048-0987-A5D2A7AE4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BB5B5D-869E-FEFC-85C0-57C88271C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324" y="1086560"/>
            <a:ext cx="11141676" cy="563478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7244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0EA57-E937-842A-24C8-50B638155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Solid Travel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E73152-EA55-0631-6487-609DDD0F4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A8971C-6402-424C-8B5A-8FABBE921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944" y="1085523"/>
            <a:ext cx="10725256" cy="562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56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0D946-472F-12FC-E963-61EBC8C62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Annular Velocity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CD36F8-C092-E400-3169-29A52A13F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89DC8F-1522-217E-D6BE-ACA4872E9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1001550"/>
            <a:ext cx="11175999" cy="48658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1663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C6CB8-CB03-FBB0-63E3-3A8B73679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Solid Removed %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D0AA6B-8320-78CC-BEFA-E610FA7F0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A79547-44B5-AD79-EB32-15A1DAD0A186}"/>
              </a:ext>
            </a:extLst>
          </p:cNvPr>
          <p:cNvSpPr txBox="1"/>
          <p:nvPr/>
        </p:nvSpPr>
        <p:spPr>
          <a:xfrm>
            <a:off x="1088414" y="4794717"/>
            <a:ext cx="33588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Percentage Solid Removed: 95%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33F78-CFB5-78D3-40C0-31D6B7DF3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13" y="860771"/>
            <a:ext cx="11089644" cy="3831192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8" name="Table 5">
            <a:extLst>
              <a:ext uri="{FF2B5EF4-FFF2-40B4-BE49-F238E27FC236}">
                <a16:creationId xmlns:a16="http://schemas.microsoft.com/office/drawing/2014/main" id="{690452E1-68EE-269C-FB65-52F9F9DFD7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450793"/>
              </p:ext>
            </p:extLst>
          </p:nvPr>
        </p:nvGraphicFramePr>
        <p:xfrm>
          <a:off x="1088413" y="5266803"/>
          <a:ext cx="11103586" cy="124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7124">
                  <a:extLst>
                    <a:ext uri="{9D8B030D-6E8A-4147-A177-3AD203B41FA5}">
                      <a16:colId xmlns:a16="http://schemas.microsoft.com/office/drawing/2014/main" val="3273521746"/>
                    </a:ext>
                  </a:extLst>
                </a:gridCol>
                <a:gridCol w="900765">
                  <a:extLst>
                    <a:ext uri="{9D8B030D-6E8A-4147-A177-3AD203B41FA5}">
                      <a16:colId xmlns:a16="http://schemas.microsoft.com/office/drawing/2014/main" val="2121536945"/>
                    </a:ext>
                  </a:extLst>
                </a:gridCol>
                <a:gridCol w="1056397">
                  <a:extLst>
                    <a:ext uri="{9D8B030D-6E8A-4147-A177-3AD203B41FA5}">
                      <a16:colId xmlns:a16="http://schemas.microsoft.com/office/drawing/2014/main" val="3287815489"/>
                    </a:ext>
                  </a:extLst>
                </a:gridCol>
                <a:gridCol w="2138251">
                  <a:extLst>
                    <a:ext uri="{9D8B030D-6E8A-4147-A177-3AD203B41FA5}">
                      <a16:colId xmlns:a16="http://schemas.microsoft.com/office/drawing/2014/main" val="3202354151"/>
                    </a:ext>
                  </a:extLst>
                </a:gridCol>
                <a:gridCol w="1221858">
                  <a:extLst>
                    <a:ext uri="{9D8B030D-6E8A-4147-A177-3AD203B41FA5}">
                      <a16:colId xmlns:a16="http://schemas.microsoft.com/office/drawing/2014/main" val="1732111623"/>
                    </a:ext>
                  </a:extLst>
                </a:gridCol>
                <a:gridCol w="1221858">
                  <a:extLst>
                    <a:ext uri="{9D8B030D-6E8A-4147-A177-3AD203B41FA5}">
                      <a16:colId xmlns:a16="http://schemas.microsoft.com/office/drawing/2014/main" val="12386941"/>
                    </a:ext>
                  </a:extLst>
                </a:gridCol>
                <a:gridCol w="1221858">
                  <a:extLst>
                    <a:ext uri="{9D8B030D-6E8A-4147-A177-3AD203B41FA5}">
                      <a16:colId xmlns:a16="http://schemas.microsoft.com/office/drawing/2014/main" val="2985751111"/>
                    </a:ext>
                  </a:extLst>
                </a:gridCol>
                <a:gridCol w="1005487">
                  <a:extLst>
                    <a:ext uri="{9D8B030D-6E8A-4147-A177-3AD203B41FA5}">
                      <a16:colId xmlns:a16="http://schemas.microsoft.com/office/drawing/2014/main" val="179949924"/>
                    </a:ext>
                  </a:extLst>
                </a:gridCol>
                <a:gridCol w="1099988">
                  <a:extLst>
                    <a:ext uri="{9D8B030D-6E8A-4147-A177-3AD203B41FA5}">
                      <a16:colId xmlns:a16="http://schemas.microsoft.com/office/drawing/2014/main" val="4124753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Pump Rate, BPM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N2 Rate, </a:t>
                      </a:r>
                      <a:r>
                        <a:rPr lang="en-US" sz="1400" dirty="0" err="1"/>
                        <a:t>scfm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Circulation Depth, m-MDDF 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Fill Type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MY" sz="1400" dirty="0"/>
                        <a:t>Penetration Rate, ft/min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MY" sz="1400" dirty="0"/>
                        <a:t>Wiper Rate, ft/min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Cleanout Percentage, %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Circulation Time, </a:t>
                      </a:r>
                      <a:r>
                        <a:rPr lang="en-US" sz="1400" dirty="0" err="1"/>
                        <a:t>hrs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Remark</a:t>
                      </a:r>
                      <a:endParaRPr lang="en-MY" sz="1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071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1.1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400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2756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Formation Fines</a:t>
                      </a:r>
                      <a:endParaRPr lang="en-MY" sz="14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4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95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5% solid left in hole</a:t>
                      </a:r>
                      <a:endParaRPr lang="en-MY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7371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0369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83AD6-15E0-62CC-6F78-181AB3BD5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0EB24-99ED-FC30-E8E2-B5266ED14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the cleanout simulation, we are able to perform cleanout using 1.5” CT and obtained percentage cleanout more than 95%.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4C4406-3CF4-F542-5BC3-A35B09F48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39763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MY" dirty="0"/>
          </a:p>
          <a:p>
            <a:pPr marL="0" indent="0" algn="ctr">
              <a:buNone/>
            </a:pPr>
            <a:endParaRPr lang="en-MY" dirty="0"/>
          </a:p>
          <a:p>
            <a:pPr marL="0" indent="0" algn="ctr">
              <a:buNone/>
            </a:pPr>
            <a:r>
              <a:rPr lang="en-MY" dirty="0"/>
              <a:t>THANK YOU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6514053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31205</TotalTime>
  <Words>261</Words>
  <Application>Microsoft Office PowerPoint</Application>
  <PresentationFormat>Widescreen</PresentationFormat>
  <Paragraphs>71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Verdana</vt:lpstr>
      <vt:lpstr>Wingdings</vt:lpstr>
      <vt:lpstr>1_Office Theme</vt:lpstr>
      <vt:lpstr>Tubing Force &amp; Cleanout Analysis for HM-1</vt:lpstr>
      <vt:lpstr>Tubing Force Analysis</vt:lpstr>
      <vt:lpstr>Well Schematic</vt:lpstr>
      <vt:lpstr>PowerPoint Presentation</vt:lpstr>
      <vt:lpstr>TUBING FORCE ANALYSIS </vt:lpstr>
      <vt:lpstr>TUBING FORCE ANALYSIS</vt:lpstr>
      <vt:lpstr>TUBING FORCE ANALYSIS</vt:lpstr>
      <vt:lpstr>Conclusion</vt:lpstr>
      <vt:lpstr>Cleanout Analysis</vt:lpstr>
      <vt:lpstr>CIRCA SIMULATION - Overall Summary</vt:lpstr>
      <vt:lpstr>Solid Area % </vt:lpstr>
      <vt:lpstr>Tripping Speed </vt:lpstr>
      <vt:lpstr>Solid Travel</vt:lpstr>
      <vt:lpstr>Annular Velocity </vt:lpstr>
      <vt:lpstr>Solid Removed % 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Mohammad Faizal Ali</dc:creator>
  <cp:lastModifiedBy>shahfariz</cp:lastModifiedBy>
  <cp:revision>271</cp:revision>
  <dcterms:created xsi:type="dcterms:W3CDTF">2019-04-03T06:28:13Z</dcterms:created>
  <dcterms:modified xsi:type="dcterms:W3CDTF">2024-05-27T00:00:40Z</dcterms:modified>
</cp:coreProperties>
</file>