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72" r:id="rId3"/>
    <p:sldId id="259" r:id="rId4"/>
    <p:sldId id="260" r:id="rId5"/>
    <p:sldId id="261" r:id="rId6"/>
    <p:sldId id="262" r:id="rId7"/>
    <p:sldId id="298" r:id="rId8"/>
    <p:sldId id="274" r:id="rId9"/>
    <p:sldId id="299" r:id="rId10"/>
    <p:sldId id="307" r:id="rId11"/>
    <p:sldId id="263" r:id="rId12"/>
    <p:sldId id="308" r:id="rId13"/>
    <p:sldId id="301" r:id="rId14"/>
    <p:sldId id="310" r:id="rId15"/>
    <p:sldId id="309" r:id="rId16"/>
    <p:sldId id="300" r:id="rId17"/>
    <p:sldId id="305" r:id="rId18"/>
    <p:sldId id="304" r:id="rId19"/>
    <p:sldId id="312" r:id="rId20"/>
    <p:sldId id="276" r:id="rId21"/>
    <p:sldId id="302" r:id="rId22"/>
    <p:sldId id="303" r:id="rId23"/>
    <p:sldId id="292" r:id="rId24"/>
    <p:sldId id="293" r:id="rId25"/>
    <p:sldId id="294" r:id="rId26"/>
    <p:sldId id="306" r:id="rId27"/>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3B4F"/>
    <a:srgbClr val="660066"/>
    <a:srgbClr val="FF3300"/>
    <a:srgbClr val="6600FF"/>
    <a:srgbClr val="F77F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657" autoAdjust="0"/>
  </p:normalViewPr>
  <p:slideViewPr>
    <p:cSldViewPr snapToGrid="0">
      <p:cViewPr varScale="1">
        <p:scale>
          <a:sx n="68" d="100"/>
          <a:sy n="68" d="100"/>
        </p:scale>
        <p:origin x="1190" y="53"/>
      </p:cViewPr>
      <p:guideLst/>
    </p:cSldViewPr>
  </p:slideViewPr>
  <p:notesTextViewPr>
    <p:cViewPr>
      <p:scale>
        <a:sx n="100" d="100"/>
        <a:sy n="100" d="100"/>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33756412388207546"/>
          <c:y val="0.11733121570510634"/>
          <c:w val="0.32201392465554035"/>
          <c:h val="0.63503755213875934"/>
        </c:manualLayout>
      </c:layout>
      <c:pie3DChart>
        <c:varyColors val="1"/>
        <c:ser>
          <c:idx val="0"/>
          <c:order val="0"/>
          <c:tx>
            <c:strRef>
              <c:f>'B-07S'!$C$11</c:f>
              <c:strCache>
                <c:ptCount val="1"/>
                <c:pt idx="0">
                  <c:v>Hours</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A03F-4CE1-A834-4587EE3658B5}"/>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A03F-4CE1-A834-4587EE3658B5}"/>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A03F-4CE1-A834-4587EE3658B5}"/>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A03F-4CE1-A834-4587EE3658B5}"/>
              </c:ext>
            </c:extLst>
          </c:dPt>
          <c:dPt>
            <c:idx val="4"/>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9-A03F-4CE1-A834-4587EE3658B5}"/>
              </c:ext>
            </c:extLst>
          </c:dPt>
          <c:dPt>
            <c:idx val="5"/>
            <c:bubble3D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B-A03F-4CE1-A834-4587EE3658B5}"/>
              </c:ext>
            </c:extLst>
          </c:dPt>
          <c:dPt>
            <c:idx val="6"/>
            <c:bubble3D val="0"/>
            <c:spPr>
              <a:gradFill rotWithShape="1">
                <a:gsLst>
                  <a:gs pos="0">
                    <a:schemeClr val="accent1">
                      <a:lumMod val="60000"/>
                      <a:shade val="51000"/>
                      <a:satMod val="130000"/>
                    </a:schemeClr>
                  </a:gs>
                  <a:gs pos="80000">
                    <a:schemeClr val="accent1">
                      <a:lumMod val="60000"/>
                      <a:shade val="93000"/>
                      <a:satMod val="130000"/>
                    </a:schemeClr>
                  </a:gs>
                  <a:gs pos="100000">
                    <a:schemeClr val="accent1">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D-A03F-4CE1-A834-4587EE3658B5}"/>
              </c:ext>
            </c:extLst>
          </c:dPt>
          <c:dPt>
            <c:idx val="7"/>
            <c:bubble3D val="0"/>
            <c:spPr>
              <a:gradFill rotWithShape="1">
                <a:gsLst>
                  <a:gs pos="0">
                    <a:schemeClr val="accent2">
                      <a:lumMod val="60000"/>
                      <a:shade val="51000"/>
                      <a:satMod val="130000"/>
                    </a:schemeClr>
                  </a:gs>
                  <a:gs pos="80000">
                    <a:schemeClr val="accent2">
                      <a:lumMod val="60000"/>
                      <a:shade val="93000"/>
                      <a:satMod val="130000"/>
                    </a:schemeClr>
                  </a:gs>
                  <a:gs pos="100000">
                    <a:schemeClr val="accent2">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F-A03F-4CE1-A834-4587EE3658B5}"/>
              </c:ext>
            </c:extLst>
          </c:dPt>
          <c:dPt>
            <c:idx val="8"/>
            <c:bubble3D val="0"/>
            <c:spPr>
              <a:gradFill rotWithShape="1">
                <a:gsLst>
                  <a:gs pos="0">
                    <a:schemeClr val="accent3">
                      <a:lumMod val="60000"/>
                      <a:shade val="51000"/>
                      <a:satMod val="130000"/>
                    </a:schemeClr>
                  </a:gs>
                  <a:gs pos="80000">
                    <a:schemeClr val="accent3">
                      <a:lumMod val="60000"/>
                      <a:shade val="93000"/>
                      <a:satMod val="130000"/>
                    </a:schemeClr>
                  </a:gs>
                  <a:gs pos="100000">
                    <a:schemeClr val="accent3">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11-A03F-4CE1-A834-4587EE3658B5}"/>
              </c:ext>
            </c:extLst>
          </c:dPt>
          <c:dPt>
            <c:idx val="9"/>
            <c:bubble3D val="0"/>
            <c:spPr>
              <a:gradFill rotWithShape="1">
                <a:gsLst>
                  <a:gs pos="0">
                    <a:schemeClr val="accent4">
                      <a:lumMod val="60000"/>
                      <a:shade val="51000"/>
                      <a:satMod val="130000"/>
                    </a:schemeClr>
                  </a:gs>
                  <a:gs pos="80000">
                    <a:schemeClr val="accent4">
                      <a:lumMod val="60000"/>
                      <a:shade val="93000"/>
                      <a:satMod val="130000"/>
                    </a:schemeClr>
                  </a:gs>
                  <a:gs pos="100000">
                    <a:schemeClr val="accent4">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13-A03F-4CE1-A834-4587EE3658B5}"/>
              </c:ext>
            </c:extLst>
          </c:dPt>
          <c:dPt>
            <c:idx val="10"/>
            <c:bubble3D val="0"/>
            <c:spPr>
              <a:gradFill rotWithShape="1">
                <a:gsLst>
                  <a:gs pos="0">
                    <a:schemeClr val="accent5">
                      <a:lumMod val="60000"/>
                      <a:shade val="51000"/>
                      <a:satMod val="130000"/>
                    </a:schemeClr>
                  </a:gs>
                  <a:gs pos="80000">
                    <a:schemeClr val="accent5">
                      <a:lumMod val="60000"/>
                      <a:shade val="93000"/>
                      <a:satMod val="130000"/>
                    </a:schemeClr>
                  </a:gs>
                  <a:gs pos="100000">
                    <a:schemeClr val="accent5">
                      <a:lumMod val="6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15-A03F-4CE1-A834-4587EE3658B5}"/>
              </c:ext>
            </c:extLst>
          </c:dPt>
          <c:dLbls>
            <c:dLbl>
              <c:idx val="0"/>
              <c:layout>
                <c:manualLayout>
                  <c:x val="2.2650860778702691E-2"/>
                  <c:y val="-8.4149875224421938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A03F-4CE1-A834-4587EE3658B5}"/>
                </c:ext>
              </c:extLst>
            </c:dLbl>
            <c:dLbl>
              <c:idx val="1"/>
              <c:layout>
                <c:manualLayout>
                  <c:x val="4.638423097508327E-2"/>
                  <c:y val="-2.5664677710874252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A03F-4CE1-A834-4587EE3658B5}"/>
                </c:ext>
              </c:extLst>
            </c:dLbl>
            <c:dLbl>
              <c:idx val="2"/>
              <c:layout>
                <c:manualLayout>
                  <c:x val="4.3282133609874707E-2"/>
                  <c:y val="2.4921077581320138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A03F-4CE1-A834-4587EE3658B5}"/>
                </c:ext>
              </c:extLst>
            </c:dLbl>
            <c:dLbl>
              <c:idx val="3"/>
              <c:layout>
                <c:manualLayout>
                  <c:x val="2.3855419086339442E-2"/>
                  <c:y val="5.6061689485677392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A03F-4CE1-A834-4587EE3658B5}"/>
                </c:ext>
              </c:extLst>
            </c:dLbl>
            <c:dLbl>
              <c:idx val="4"/>
              <c:layout>
                <c:manualLayout>
                  <c:x val="-3.109394604102951E-2"/>
                  <c:y val="2.0479001739266953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A03F-4CE1-A834-4587EE3658B5}"/>
                </c:ext>
              </c:extLst>
            </c:dLbl>
            <c:dLbl>
              <c:idx val="5"/>
              <c:layout>
                <c:manualLayout>
                  <c:x val="-2.705926668401902E-2"/>
                  <c:y val="3.5980820353278139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A03F-4CE1-A834-4587EE3658B5}"/>
                </c:ext>
              </c:extLst>
            </c:dLbl>
            <c:dLbl>
              <c:idx val="6"/>
              <c:layout>
                <c:manualLayout>
                  <c:x val="-3.8722644026040864E-2"/>
                  <c:y val="5.7464056490568105E-3"/>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A03F-4CE1-A834-4587EE3658B5}"/>
                </c:ext>
              </c:extLst>
            </c:dLbl>
            <c:dLbl>
              <c:idx val="7"/>
              <c:layout>
                <c:manualLayout>
                  <c:x val="-5.0090020691783387E-2"/>
                  <c:y val="-3.0365068388956282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F-A03F-4CE1-A834-4587EE3658B5}"/>
                </c:ext>
              </c:extLst>
            </c:dLbl>
            <c:dLbl>
              <c:idx val="8"/>
              <c:layout>
                <c:manualLayout>
                  <c:x val="-4.3660099751200122E-3"/>
                  <c:y val="-5.9506862198589937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1-A03F-4CE1-A834-4587EE3658B5}"/>
                </c:ext>
              </c:extLst>
            </c:dLbl>
            <c:dLbl>
              <c:idx val="9"/>
              <c:layout>
                <c:manualLayout>
                  <c:x val="3.1931715316210689E-2"/>
                  <c:y val="-0.1451654078267056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13-A03F-4CE1-A834-4587EE3658B5}"/>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'B-07S'!$B$12:$B$22</c:f>
              <c:strCache>
                <c:ptCount val="11"/>
                <c:pt idx="0">
                  <c:v>Demobilization</c:v>
                </c:pt>
                <c:pt idx="1">
                  <c:v>Rig up/down &amp; Well Preparation</c:v>
                </c:pt>
                <c:pt idx="2">
                  <c:v>CT Operation</c:v>
                </c:pt>
                <c:pt idx="3">
                  <c:v>Wireline Activity</c:v>
                </c:pt>
                <c:pt idx="4">
                  <c:v>e-PTW Approval</c:v>
                </c:pt>
                <c:pt idx="5">
                  <c:v>Platform/PCSB Activity</c:v>
                </c:pt>
                <c:pt idx="6">
                  <c:v>Lifting Activity</c:v>
                </c:pt>
                <c:pt idx="7">
                  <c:v>Flowback well to flowback system</c:v>
                </c:pt>
                <c:pt idx="8">
                  <c:v>Single Shift Operation </c:v>
                </c:pt>
                <c:pt idx="9">
                  <c:v>Wait on Weather</c:v>
                </c:pt>
                <c:pt idx="10">
                  <c:v>Surface Preparation</c:v>
                </c:pt>
              </c:strCache>
            </c:strRef>
          </c:cat>
          <c:val>
            <c:numRef>
              <c:f>'B-07S'!$C$12:$C$22</c:f>
              <c:numCache>
                <c:formatCode>[hh]:mm</c:formatCode>
                <c:ptCount val="11"/>
                <c:pt idx="0">
                  <c:v>5.3333333333284827</c:v>
                </c:pt>
                <c:pt idx="1">
                  <c:v>2.9791666667006211</c:v>
                </c:pt>
                <c:pt idx="2">
                  <c:v>1.0416666666642413</c:v>
                </c:pt>
                <c:pt idx="3">
                  <c:v>0.63541666667151731</c:v>
                </c:pt>
                <c:pt idx="4">
                  <c:v>0.6493055555401952</c:v>
                </c:pt>
                <c:pt idx="5">
                  <c:v>0.84027777775190771</c:v>
                </c:pt>
                <c:pt idx="6">
                  <c:v>2.375000000007276</c:v>
                </c:pt>
                <c:pt idx="7">
                  <c:v>0.72916666666424135</c:v>
                </c:pt>
                <c:pt idx="8">
                  <c:v>1.5</c:v>
                </c:pt>
                <c:pt idx="9">
                  <c:v>9.375E-2</c:v>
                </c:pt>
                <c:pt idx="10">
                  <c:v>1.3229166666715173</c:v>
                </c:pt>
              </c:numCache>
            </c:numRef>
          </c:val>
          <c:extLst>
            <c:ext xmlns:c16="http://schemas.microsoft.com/office/drawing/2014/chart" uri="{C3380CC4-5D6E-409C-BE32-E72D297353CC}">
              <c16:uniqueId val="{00000016-A03F-4CE1-A834-4587EE3658B5}"/>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1.3063010798286697E-2"/>
          <c:y val="0.8815012904725209"/>
          <c:w val="0.97598742559676221"/>
          <c:h val="9.751721649358433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sz="quarter" idx="1"/>
          </p:nvPr>
        </p:nvSpPr>
        <p:spPr>
          <a:xfrm>
            <a:off x="3936768" y="0"/>
            <a:ext cx="3011699" cy="463408"/>
          </a:xfrm>
          <a:prstGeom prst="rect">
            <a:avLst/>
          </a:prstGeom>
        </p:spPr>
        <p:txBody>
          <a:bodyPr vert="horz" lIns="92492" tIns="46246" rIns="92492" bIns="46246" rtlCol="0"/>
          <a:lstStyle>
            <a:lvl1pPr algn="r">
              <a:defRPr sz="1200"/>
            </a:lvl1pPr>
          </a:lstStyle>
          <a:p>
            <a:fld id="{307C3527-E1E6-4782-BC8B-1947AB0747FA}" type="datetimeFigureOut">
              <a:rPr lang="en-US" smtClean="0"/>
              <a:t>11/21/2024</a:t>
            </a:fld>
            <a:endParaRPr lang="en-US"/>
          </a:p>
        </p:txBody>
      </p:sp>
      <p:sp>
        <p:nvSpPr>
          <p:cNvPr id="4" name="Footer Placeholder 3"/>
          <p:cNvSpPr>
            <a:spLocks noGrp="1"/>
          </p:cNvSpPr>
          <p:nvPr>
            <p:ph type="ftr" sz="quarter" idx="2"/>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3407"/>
          </a:xfrm>
          <a:prstGeom prst="rect">
            <a:avLst/>
          </a:prstGeom>
        </p:spPr>
        <p:txBody>
          <a:bodyPr vert="horz" lIns="92492" tIns="46246" rIns="92492" bIns="46246"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MY"/>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221FE24F-B5CB-4A46-A6F6-39DC986B35AD}" type="datetimeFigureOut">
              <a:rPr lang="en-MY" smtClean="0"/>
              <a:t>21/11/2024</a:t>
            </a:fld>
            <a:endParaRPr lang="en-MY"/>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MY"/>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MY"/>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1345876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229" indent="-231229">
              <a:buAutoNum type="arabicPeriod"/>
            </a:pPr>
            <a:r>
              <a:rPr lang="en-US" dirty="0"/>
              <a:t>The B7S well, located in the </a:t>
            </a:r>
            <a:r>
              <a:rPr lang="en-US" dirty="0" err="1"/>
              <a:t>Dulang</a:t>
            </a:r>
            <a:r>
              <a:rPr lang="en-US" dirty="0"/>
              <a:t> Field, </a:t>
            </a:r>
            <a:r>
              <a:rPr lang="en-US" u="sng" dirty="0">
                <a:solidFill>
                  <a:srgbClr val="FF0000"/>
                </a:solidFill>
              </a:rPr>
              <a:t>is an important asset in the region's hydrocarbon exploration and production efforts.</a:t>
            </a:r>
          </a:p>
          <a:p>
            <a:pPr marL="231229" indent="-231229" defTabSz="924916">
              <a:buFontTx/>
              <a:buAutoNum type="arabicPeriod"/>
            </a:pPr>
            <a:r>
              <a:rPr lang="en-US" u="sng" dirty="0">
                <a:solidFill>
                  <a:srgbClr val="FF0000"/>
                </a:solidFill>
              </a:rPr>
              <a:t> </a:t>
            </a:r>
            <a:r>
              <a:rPr lang="en-US" dirty="0"/>
              <a:t>This well is part of a larger initiative to enhance energy production and optimize resource extraction. </a:t>
            </a:r>
            <a:r>
              <a:rPr lang="en-US" u="sng" dirty="0"/>
              <a:t>The </a:t>
            </a:r>
            <a:r>
              <a:rPr lang="en-US" u="sng" dirty="0" err="1"/>
              <a:t>Dulang</a:t>
            </a:r>
            <a:r>
              <a:rPr lang="en-US" u="sng" dirty="0"/>
              <a:t> Field itself is known for its rich reserves, and the B7S well plays a crucial role in accessing these resources.</a:t>
            </a:r>
          </a:p>
          <a:p>
            <a:pPr marL="231229" indent="-231229">
              <a:buAutoNum type="arabicPeriod"/>
            </a:pPr>
            <a:endParaRPr lang="en-MY" u="sng" dirty="0">
              <a:solidFill>
                <a:srgbClr val="FF0000"/>
              </a:solidFill>
            </a:endParaRPr>
          </a:p>
        </p:txBody>
      </p:sp>
      <p:sp>
        <p:nvSpPr>
          <p:cNvPr id="4" name="Slide Number Placeholder 3"/>
          <p:cNvSpPr>
            <a:spLocks noGrp="1"/>
          </p:cNvSpPr>
          <p:nvPr>
            <p:ph type="sldNum" sz="quarter" idx="5"/>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528901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MY" dirty="0"/>
              <a:t>2. CT penetrate, experienced high pulling weight at 5040 (</a:t>
            </a:r>
            <a:r>
              <a:rPr lang="en-MY" dirty="0" err="1"/>
              <a:t>stucked</a:t>
            </a:r>
            <a:r>
              <a:rPr lang="en-MY" dirty="0"/>
              <a:t>). From that SCO, they get instantaneous oil gain 1000 </a:t>
            </a:r>
            <a:r>
              <a:rPr lang="en-MY" dirty="0" err="1"/>
              <a:t>bbl</a:t>
            </a:r>
            <a:r>
              <a:rPr lang="en-MY" dirty="0"/>
              <a:t>/day. This year, they want to replicate the same SCO inside casing because they foresee the previous history in 2020.</a:t>
            </a:r>
          </a:p>
          <a:p>
            <a:r>
              <a:rPr lang="en-MY" dirty="0"/>
              <a:t>3. 17 meter below perforation is to have sufficient interval </a:t>
            </a:r>
          </a:p>
        </p:txBody>
      </p:sp>
      <p:sp>
        <p:nvSpPr>
          <p:cNvPr id="4" name="Slide Number Placeholder 3"/>
          <p:cNvSpPr>
            <a:spLocks noGrp="1"/>
          </p:cNvSpPr>
          <p:nvPr>
            <p:ph type="sldNum" sz="quarter" idx="5"/>
          </p:nvPr>
        </p:nvSpPr>
        <p:spPr/>
        <p:txBody>
          <a:bodyPr/>
          <a:lstStyle/>
          <a:p>
            <a:fld id="{B5F34EBA-EA9E-4936-A7E5-23C067EE0C2E}" type="slidenum">
              <a:rPr lang="en-MY" smtClean="0"/>
              <a:t>4</a:t>
            </a:fld>
            <a:endParaRPr lang="en-MY"/>
          </a:p>
        </p:txBody>
      </p:sp>
    </p:spTree>
    <p:extLst>
      <p:ext uri="{BB962C8B-B14F-4D97-AF65-F5344CB8AC3E}">
        <p14:creationId xmlns:p14="http://schemas.microsoft.com/office/powerpoint/2010/main" val="1626865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MY" dirty="0"/>
              <a:t>Status well before job : Flowing with less than 500 </a:t>
            </a:r>
            <a:r>
              <a:rPr lang="en-MY" dirty="0" err="1"/>
              <a:t>bbl</a:t>
            </a:r>
            <a:r>
              <a:rPr lang="en-MY" dirty="0"/>
              <a:t>/day</a:t>
            </a:r>
          </a:p>
          <a:p>
            <a:r>
              <a:rPr lang="en-MY" dirty="0"/>
              <a:t>Current well status : Idle due to integrity issue</a:t>
            </a:r>
          </a:p>
        </p:txBody>
      </p:sp>
      <p:sp>
        <p:nvSpPr>
          <p:cNvPr id="4" name="Slide Number Placeholder 3"/>
          <p:cNvSpPr>
            <a:spLocks noGrp="1"/>
          </p:cNvSpPr>
          <p:nvPr>
            <p:ph type="sldNum" sz="quarter" idx="5"/>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3350541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4916"/>
            <a:r>
              <a:rPr lang="en-MY" dirty="0"/>
              <a:t>1. Glaring </a:t>
            </a:r>
            <a:r>
              <a:rPr lang="en-MY" dirty="0" err="1"/>
              <a:t>dekat</a:t>
            </a:r>
            <a:r>
              <a:rPr lang="en-MY" dirty="0"/>
              <a:t> </a:t>
            </a:r>
            <a:r>
              <a:rPr lang="en-MY" dirty="0" err="1"/>
              <a:t>demobalization</a:t>
            </a:r>
            <a:r>
              <a:rPr lang="en-MY" dirty="0"/>
              <a:t> lama </a:t>
            </a:r>
            <a:r>
              <a:rPr lang="en-MY" dirty="0" err="1"/>
              <a:t>sebab</a:t>
            </a:r>
            <a:r>
              <a:rPr lang="en-MY" dirty="0"/>
              <a:t> FCB is not available and Two Kasturi is not permitted to be release to KSB because TK been used as a movement vessel to send crew to remote platform from DLB and PO and other reason is </a:t>
            </a:r>
            <a:r>
              <a:rPr lang="en-US" sz="800" dirty="0">
                <a:latin typeface="Arial Narrow" panose="020B0606020202030204" pitchFamily="34" charset="0"/>
              </a:rPr>
              <a:t>Two Kasturi Sailing to KSB (estimated more than 30 hours sailing) due to engine boat problem</a:t>
            </a:r>
          </a:p>
          <a:p>
            <a:endParaRPr lang="en-MY" dirty="0"/>
          </a:p>
          <a:p>
            <a:r>
              <a:rPr lang="en-MY" dirty="0"/>
              <a:t>2. Rig Up/Down &amp; well preparation lama due to rig up and rig down deployment system, surface equipment, </a:t>
            </a:r>
            <a:r>
              <a:rPr lang="en-MY" dirty="0" err="1"/>
              <a:t>unstab</a:t>
            </a:r>
            <a:r>
              <a:rPr lang="en-MY" dirty="0"/>
              <a:t> CT from Injector and etc.</a:t>
            </a:r>
          </a:p>
        </p:txBody>
      </p:sp>
      <p:sp>
        <p:nvSpPr>
          <p:cNvPr id="4" name="Slide Number Placeholder 3"/>
          <p:cNvSpPr>
            <a:spLocks noGrp="1"/>
          </p:cNvSpPr>
          <p:nvPr>
            <p:ph type="sldNum" sz="quarter" idx="5"/>
          </p:nvPr>
        </p:nvSpPr>
        <p:spPr/>
        <p:txBody>
          <a:bodyPr/>
          <a:lstStyle/>
          <a:p>
            <a:fld id="{B5F34EBA-EA9E-4936-A7E5-23C067EE0C2E}" type="slidenum">
              <a:rPr lang="en-MY" smtClean="0"/>
              <a:t>7</a:t>
            </a:fld>
            <a:endParaRPr lang="en-MY"/>
          </a:p>
        </p:txBody>
      </p:sp>
    </p:spTree>
    <p:extLst>
      <p:ext uri="{BB962C8B-B14F-4D97-AF65-F5344CB8AC3E}">
        <p14:creationId xmlns:p14="http://schemas.microsoft.com/office/powerpoint/2010/main" val="2848915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difference between </a:t>
            </a:r>
            <a:r>
              <a:rPr lang="en-US" u="sng" dirty="0"/>
              <a:t>normal sand cleanout inside casing using coiled tubing </a:t>
            </a:r>
            <a:r>
              <a:rPr lang="en-US" dirty="0"/>
              <a:t>and </a:t>
            </a:r>
            <a:r>
              <a:rPr lang="en-US" u="sng" dirty="0"/>
              <a:t>sand cleanout inside casing using a deployment system with coiled tubing </a:t>
            </a:r>
            <a:r>
              <a:rPr lang="en-US" dirty="0"/>
              <a:t>revolves around the specific techniques and tools employed for the operation.</a:t>
            </a:r>
          </a:p>
          <a:p>
            <a:endParaRPr lang="en-US" dirty="0"/>
          </a:p>
          <a:p>
            <a:r>
              <a:rPr lang="en-US" dirty="0"/>
              <a:t>Combination Anti-Rotation Self-Aligning Connector (CARSAC)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mn-lt"/>
              </a:rPr>
              <a:t>A CARSAC High-Torque (HT) Connector is a downhole tool that helps with tubing makeup when it's difficult to rotate tools to engage threads. It's particularly useful for long tool string applications and is often used with integral ball valves and deployment bars. </a:t>
            </a:r>
            <a:endParaRPr lang="en-US" sz="1200" dirty="0">
              <a:latin typeface="+mn-lt"/>
            </a:endParaRPr>
          </a:p>
          <a:p>
            <a:endParaRPr lang="en-US" dirty="0"/>
          </a:p>
          <a:p>
            <a:r>
              <a:rPr lang="en-US" dirty="0"/>
              <a:t>Dual Kelly Cock Valve (DKCV)</a:t>
            </a:r>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10</a:t>
            </a:fld>
            <a:endParaRPr lang="en-MY"/>
          </a:p>
        </p:txBody>
      </p:sp>
    </p:spTree>
    <p:extLst>
      <p:ext uri="{BB962C8B-B14F-4D97-AF65-F5344CB8AC3E}">
        <p14:creationId xmlns:p14="http://schemas.microsoft.com/office/powerpoint/2010/main" val="3354074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dealing with a specific situation in well intervention where the deployment of a long BHA is necessary due to the constraints of our setup.</a:t>
            </a:r>
          </a:p>
          <a:p>
            <a:r>
              <a:rPr lang="en-US" b="1" dirty="0"/>
              <a:t>1. Target Depth for Sand Clean-Out</a:t>
            </a:r>
            <a:r>
              <a:rPr lang="en-US" dirty="0"/>
              <a:t>: You're aiming to clean out sand inside the casing, which requires navigating through normal curvature areas.</a:t>
            </a:r>
          </a:p>
          <a:p>
            <a:r>
              <a:rPr lang="en-US" b="1" dirty="0"/>
              <a:t>2. BHA Length Limitations</a:t>
            </a:r>
            <a:r>
              <a:rPr lang="en-US" dirty="0"/>
              <a:t>: The maximum BHA length you can use is 35 feet due to the jacking frame and the height from the </a:t>
            </a:r>
            <a:r>
              <a:rPr lang="en-US" dirty="0" err="1"/>
              <a:t>maindeck</a:t>
            </a:r>
            <a:r>
              <a:rPr lang="en-US" dirty="0"/>
              <a:t> to the wellhead. This limitation prevents effective pressure testing against the wellhead if exceeded.</a:t>
            </a:r>
          </a:p>
          <a:p>
            <a:r>
              <a:rPr lang="en-US" b="1" dirty="0"/>
              <a:t>3. Using a Long BHA (103 ft)</a:t>
            </a:r>
            <a:r>
              <a:rPr lang="en-US" dirty="0"/>
              <a:t>: To achieve the required depth while avoiding the risk of getting the coil stuck, a longer BHA is needed. The longer configuration allows for better maneuverability through the casing and minimizes the chances of the coil getting stuck, especially in spring conditions.</a:t>
            </a:r>
          </a:p>
          <a:p>
            <a:r>
              <a:rPr lang="en-US" b="1" dirty="0"/>
              <a:t>4. Avoiding Sticking Risks</a:t>
            </a:r>
            <a:r>
              <a:rPr lang="en-US" dirty="0"/>
              <a:t>: One of the primary reasons for choosing a long BHA is to prevent the coil from becoming stuck while transitioning from tubing to casing. The flexibility of a longer BHA helps mitigate the risks associated with bends and curves.</a:t>
            </a:r>
          </a:p>
        </p:txBody>
      </p:sp>
      <p:sp>
        <p:nvSpPr>
          <p:cNvPr id="4" name="Slide Number Placeholder 3"/>
          <p:cNvSpPr>
            <a:spLocks noGrp="1"/>
          </p:cNvSpPr>
          <p:nvPr>
            <p:ph type="sldNum" sz="quarter" idx="5"/>
          </p:nvPr>
        </p:nvSpPr>
        <p:spPr/>
        <p:txBody>
          <a:bodyPr/>
          <a:lstStyle/>
          <a:p>
            <a:fld id="{B5F34EBA-EA9E-4936-A7E5-23C067EE0C2E}" type="slidenum">
              <a:rPr lang="en-MY" smtClean="0"/>
              <a:t>11</a:t>
            </a:fld>
            <a:endParaRPr lang="en-MY"/>
          </a:p>
        </p:txBody>
      </p:sp>
    </p:spTree>
    <p:extLst>
      <p:ext uri="{BB962C8B-B14F-4D97-AF65-F5344CB8AC3E}">
        <p14:creationId xmlns:p14="http://schemas.microsoft.com/office/powerpoint/2010/main" val="1042112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18</a:t>
            </a:fld>
            <a:endParaRPr lang="en-MY"/>
          </a:p>
        </p:txBody>
      </p:sp>
    </p:spTree>
    <p:extLst>
      <p:ext uri="{BB962C8B-B14F-4D97-AF65-F5344CB8AC3E}">
        <p14:creationId xmlns:p14="http://schemas.microsoft.com/office/powerpoint/2010/main" val="29874426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4F063-5761-5CAF-FDA7-5BA3970B4C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083AC9-7F89-7E71-8D7A-9BD2C847E1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7DFB97-D1A7-2786-352A-00A291B928AE}"/>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BF27E886-A38D-E231-1C85-1D8F06F5AEDD}"/>
              </a:ext>
            </a:extLst>
          </p:cNvPr>
          <p:cNvSpPr>
            <a:spLocks noGrp="1"/>
          </p:cNvSpPr>
          <p:nvPr>
            <p:ph type="sldNum" sz="quarter" idx="5"/>
          </p:nvPr>
        </p:nvSpPr>
        <p:spPr/>
        <p:txBody>
          <a:bodyPr/>
          <a:lstStyle/>
          <a:p>
            <a:fld id="{B5F34EBA-EA9E-4936-A7E5-23C067EE0C2E}" type="slidenum">
              <a:rPr lang="en-MY" smtClean="0"/>
              <a:t>19</a:t>
            </a:fld>
            <a:endParaRPr lang="en-MY"/>
          </a:p>
        </p:txBody>
      </p:sp>
    </p:spTree>
    <p:extLst>
      <p:ext uri="{BB962C8B-B14F-4D97-AF65-F5344CB8AC3E}">
        <p14:creationId xmlns:p14="http://schemas.microsoft.com/office/powerpoint/2010/main" val="138105656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a:extLst>
              <a:ext uri="{FF2B5EF4-FFF2-40B4-BE49-F238E27FC236}">
                <a16:creationId xmlns:a16="http://schemas.microsoft.com/office/drawing/2014/main" id="{3D4C1626-F80E-4271-9D02-C5A17CA33BDC}"/>
              </a:ext>
            </a:extLst>
          </p:cNvPr>
          <p:cNvGrpSpPr/>
          <p:nvPr userDrawn="1"/>
        </p:nvGrpSpPr>
        <p:grpSpPr>
          <a:xfrm rot="5400000">
            <a:off x="2449512" y="3713073"/>
            <a:ext cx="684564" cy="5627004"/>
            <a:chOff x="315560" y="420739"/>
            <a:chExt cx="2026105" cy="7470818"/>
          </a:xfrm>
        </p:grpSpPr>
        <p:pic>
          <p:nvPicPr>
            <p:cNvPr id="22" name="Picture 21">
              <a:extLst>
                <a:ext uri="{FF2B5EF4-FFF2-40B4-BE49-F238E27FC236}">
                  <a16:creationId xmlns:a16="http://schemas.microsoft.com/office/drawing/2014/main" id="{378CF688-39C5-4887-B830-CFD44DFAA325}"/>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72929" y="420739"/>
              <a:ext cx="1936610" cy="2025941"/>
            </a:xfrm>
            <a:prstGeom prst="rect">
              <a:avLst/>
            </a:prstGeom>
          </p:spPr>
        </p:pic>
        <p:pic>
          <p:nvPicPr>
            <p:cNvPr id="23" name="Picture 22">
              <a:extLst>
                <a:ext uri="{FF2B5EF4-FFF2-40B4-BE49-F238E27FC236}">
                  <a16:creationId xmlns:a16="http://schemas.microsoft.com/office/drawing/2014/main" id="{56E627CA-7D24-4BF9-928B-2C25E466266E}"/>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8" y="2446677"/>
              <a:ext cx="1992743" cy="2050890"/>
            </a:xfrm>
            <a:prstGeom prst="rect">
              <a:avLst/>
            </a:prstGeom>
          </p:spPr>
        </p:pic>
        <p:pic>
          <p:nvPicPr>
            <p:cNvPr id="24" name="Picture 23">
              <a:extLst>
                <a:ext uri="{FF2B5EF4-FFF2-40B4-BE49-F238E27FC236}">
                  <a16:creationId xmlns:a16="http://schemas.microsoft.com/office/drawing/2014/main" id="{7F63D5EE-9002-467E-B12E-6C32DBFA6324}"/>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493166"/>
              <a:ext cx="1992747" cy="2050892"/>
            </a:xfrm>
            <a:prstGeom prst="rect">
              <a:avLst/>
            </a:prstGeom>
          </p:spPr>
        </p:pic>
        <p:pic>
          <p:nvPicPr>
            <p:cNvPr id="25" name="Picture 24">
              <a:extLst>
                <a:ext uri="{FF2B5EF4-FFF2-40B4-BE49-F238E27FC236}">
                  <a16:creationId xmlns:a16="http://schemas.microsoft.com/office/drawing/2014/main" id="{73A93647-93EC-4C39-92C4-E30FADFEED62}"/>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0" y="6541856"/>
              <a:ext cx="2026105" cy="1349701"/>
            </a:xfrm>
            <a:prstGeom prst="rect">
              <a:avLst/>
            </a:prstGeom>
          </p:spPr>
        </p:pic>
      </p:grpSp>
      <p:grpSp>
        <p:nvGrpSpPr>
          <p:cNvPr id="26" name="Group 25">
            <a:extLst>
              <a:ext uri="{FF2B5EF4-FFF2-40B4-BE49-F238E27FC236}">
                <a16:creationId xmlns:a16="http://schemas.microsoft.com/office/drawing/2014/main" id="{7FE90906-BE41-40C5-83EE-0C03B2ACEBD4}"/>
              </a:ext>
            </a:extLst>
          </p:cNvPr>
          <p:cNvGrpSpPr/>
          <p:nvPr userDrawn="1"/>
        </p:nvGrpSpPr>
        <p:grpSpPr>
          <a:xfrm rot="5400000">
            <a:off x="8367656" y="3420882"/>
            <a:ext cx="684564" cy="6247386"/>
            <a:chOff x="315562" y="405788"/>
            <a:chExt cx="2026105" cy="8199384"/>
          </a:xfrm>
        </p:grpSpPr>
        <p:pic>
          <p:nvPicPr>
            <p:cNvPr id="27" name="Picture 26">
              <a:extLst>
                <a:ext uri="{FF2B5EF4-FFF2-40B4-BE49-F238E27FC236}">
                  <a16:creationId xmlns:a16="http://schemas.microsoft.com/office/drawing/2014/main" id="{88B11A50-3C27-4D7A-9632-D12C8301F29D}"/>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2220"/>
            <a:stretch/>
          </p:blipFill>
          <p:spPr>
            <a:xfrm>
              <a:off x="338100" y="405788"/>
              <a:ext cx="1949458" cy="2050891"/>
            </a:xfrm>
            <a:prstGeom prst="rect">
              <a:avLst/>
            </a:prstGeom>
          </p:spPr>
        </p:pic>
        <p:pic>
          <p:nvPicPr>
            <p:cNvPr id="29" name="Picture 28">
              <a:extLst>
                <a:ext uri="{FF2B5EF4-FFF2-40B4-BE49-F238E27FC236}">
                  <a16:creationId xmlns:a16="http://schemas.microsoft.com/office/drawing/2014/main" id="{A71B7B83-9ECD-4A87-9769-2376AD19D444}"/>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6" y="2456678"/>
              <a:ext cx="1992743" cy="2050890"/>
            </a:xfrm>
            <a:prstGeom prst="rect">
              <a:avLst/>
            </a:prstGeom>
          </p:spPr>
        </p:pic>
        <p:pic>
          <p:nvPicPr>
            <p:cNvPr id="30" name="Picture 29">
              <a:extLst>
                <a:ext uri="{FF2B5EF4-FFF2-40B4-BE49-F238E27FC236}">
                  <a16:creationId xmlns:a16="http://schemas.microsoft.com/office/drawing/2014/main" id="{CED7B2F0-6CC9-4D11-ADF0-D5FE9D20B64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503167"/>
              <a:ext cx="1992746" cy="2050891"/>
            </a:xfrm>
            <a:prstGeom prst="rect">
              <a:avLst/>
            </a:prstGeom>
          </p:spPr>
        </p:pic>
        <p:pic>
          <p:nvPicPr>
            <p:cNvPr id="31" name="Picture 30">
              <a:extLst>
                <a:ext uri="{FF2B5EF4-FFF2-40B4-BE49-F238E27FC236}">
                  <a16:creationId xmlns:a16="http://schemas.microsoft.com/office/drawing/2014/main" id="{D9AB5B13-61AA-4ABA-8D44-91289D67030C}"/>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1"/>
            <a:stretch/>
          </p:blipFill>
          <p:spPr>
            <a:xfrm flipV="1">
              <a:off x="315562" y="6554281"/>
              <a:ext cx="2026105" cy="2050891"/>
            </a:xfrm>
            <a:prstGeom prst="rect">
              <a:avLst/>
            </a:prstGeom>
          </p:spPr>
        </p:pic>
      </p:grpSp>
      <p:pic>
        <p:nvPicPr>
          <p:cNvPr id="36" name="Picture 35">
            <a:extLst>
              <a:ext uri="{FF2B5EF4-FFF2-40B4-BE49-F238E27FC236}">
                <a16:creationId xmlns:a16="http://schemas.microsoft.com/office/drawing/2014/main" id="{FEE76999-FB15-4F6F-A5F4-6A87F04D2AFE}"/>
              </a:ext>
            </a:extLst>
          </p:cNvPr>
          <p:cNvPicPr>
            <a:picLocks noChangeAspect="1"/>
          </p:cNvPicPr>
          <p:nvPr/>
        </p:nvPicPr>
        <p:blipFill rotWithShape="1">
          <a:blip r:embed="rId10"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74008"/>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1AB62047-0E05-42F9-A3D1-20CB7436A29F}"/>
              </a:ext>
            </a:extLst>
          </p:cNvPr>
          <p:cNvGrpSpPr/>
          <p:nvPr userDrawn="1"/>
        </p:nvGrpSpPr>
        <p:grpSpPr>
          <a:xfrm rot="5400000">
            <a:off x="2177840" y="4306727"/>
            <a:ext cx="391651" cy="4747192"/>
            <a:chOff x="283453" y="420739"/>
            <a:chExt cx="2058210" cy="7470817"/>
          </a:xfrm>
        </p:grpSpPr>
        <p:pic>
          <p:nvPicPr>
            <p:cNvPr id="25" name="Picture 24">
              <a:extLst>
                <a:ext uri="{FF2B5EF4-FFF2-40B4-BE49-F238E27FC236}">
                  <a16:creationId xmlns:a16="http://schemas.microsoft.com/office/drawing/2014/main" id="{54E721AC-C7D9-4B2D-88FB-3A9BBED950CA}"/>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283453" y="420739"/>
              <a:ext cx="2026090" cy="2025942"/>
            </a:xfrm>
            <a:prstGeom prst="rect">
              <a:avLst/>
            </a:prstGeom>
          </p:spPr>
        </p:pic>
        <p:pic>
          <p:nvPicPr>
            <p:cNvPr id="26" name="Picture 25">
              <a:extLst>
                <a:ext uri="{FF2B5EF4-FFF2-40B4-BE49-F238E27FC236}">
                  <a16:creationId xmlns:a16="http://schemas.microsoft.com/office/drawing/2014/main" id="{E63B4B33-6F73-4FF5-982D-8663A640D3EC}"/>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93940" y="2446677"/>
              <a:ext cx="2026088" cy="2050890"/>
            </a:xfrm>
            <a:prstGeom prst="rect">
              <a:avLst/>
            </a:prstGeom>
          </p:spPr>
        </p:pic>
        <p:pic>
          <p:nvPicPr>
            <p:cNvPr id="27" name="Picture 26">
              <a:extLst>
                <a:ext uri="{FF2B5EF4-FFF2-40B4-BE49-F238E27FC236}">
                  <a16:creationId xmlns:a16="http://schemas.microsoft.com/office/drawing/2014/main" id="{E51E6DFF-3A2A-4C24-B107-FF9855D4B15F}"/>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93927" y="4493166"/>
              <a:ext cx="2026095" cy="2050892"/>
            </a:xfrm>
            <a:prstGeom prst="rect">
              <a:avLst/>
            </a:prstGeom>
          </p:spPr>
        </p:pic>
        <p:pic>
          <p:nvPicPr>
            <p:cNvPr id="28" name="Picture 27">
              <a:extLst>
                <a:ext uri="{FF2B5EF4-FFF2-40B4-BE49-F238E27FC236}">
                  <a16:creationId xmlns:a16="http://schemas.microsoft.com/office/drawing/2014/main" id="{7CF530A2-622E-4ADA-A987-245DF63C7551}"/>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3" y="6541854"/>
              <a:ext cx="2026100" cy="1349702"/>
            </a:xfrm>
            <a:prstGeom prst="rect">
              <a:avLst/>
            </a:prstGeom>
          </p:spPr>
        </p:pic>
      </p:grpSp>
      <p:grpSp>
        <p:nvGrpSpPr>
          <p:cNvPr id="35" name="Group 34">
            <a:extLst>
              <a:ext uri="{FF2B5EF4-FFF2-40B4-BE49-F238E27FC236}">
                <a16:creationId xmlns:a16="http://schemas.microsoft.com/office/drawing/2014/main" id="{29622CF0-1607-4D18-A3E5-A7AB58827DFC}"/>
              </a:ext>
            </a:extLst>
          </p:cNvPr>
          <p:cNvGrpSpPr/>
          <p:nvPr userDrawn="1"/>
        </p:nvGrpSpPr>
        <p:grpSpPr>
          <a:xfrm rot="5400000">
            <a:off x="7133889" y="4056366"/>
            <a:ext cx="387762" cy="5243566"/>
            <a:chOff x="282252" y="420740"/>
            <a:chExt cx="2037775" cy="8251978"/>
          </a:xfrm>
        </p:grpSpPr>
        <p:pic>
          <p:nvPicPr>
            <p:cNvPr id="36" name="Picture 35">
              <a:extLst>
                <a:ext uri="{FF2B5EF4-FFF2-40B4-BE49-F238E27FC236}">
                  <a16:creationId xmlns:a16="http://schemas.microsoft.com/office/drawing/2014/main" id="{A95BAFBA-1A27-4EFC-AB67-CD1686A97504}"/>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15583" y="420740"/>
              <a:ext cx="1993962" cy="2025942"/>
            </a:xfrm>
            <a:prstGeom prst="rect">
              <a:avLst/>
            </a:prstGeom>
          </p:spPr>
        </p:pic>
        <p:pic>
          <p:nvPicPr>
            <p:cNvPr id="37" name="Picture 36">
              <a:extLst>
                <a:ext uri="{FF2B5EF4-FFF2-40B4-BE49-F238E27FC236}">
                  <a16:creationId xmlns:a16="http://schemas.microsoft.com/office/drawing/2014/main" id="{9CD2C36C-A8BE-48AF-BAF0-6F43393589C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82263" y="2446676"/>
              <a:ext cx="2037764" cy="2050890"/>
            </a:xfrm>
            <a:prstGeom prst="rect">
              <a:avLst/>
            </a:prstGeom>
          </p:spPr>
        </p:pic>
        <p:pic>
          <p:nvPicPr>
            <p:cNvPr id="38" name="Picture 37">
              <a:extLst>
                <a:ext uri="{FF2B5EF4-FFF2-40B4-BE49-F238E27FC236}">
                  <a16:creationId xmlns:a16="http://schemas.microsoft.com/office/drawing/2014/main" id="{138AD97B-3F50-4DDB-A71A-B3F94381779C}"/>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39" name="Picture 38">
              <a:extLst>
                <a:ext uri="{FF2B5EF4-FFF2-40B4-BE49-F238E27FC236}">
                  <a16:creationId xmlns:a16="http://schemas.microsoft.com/office/drawing/2014/main" id="{CB4BBEDA-4ADF-442D-8B90-02EF21492EBA}"/>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grpSp>
        <p:nvGrpSpPr>
          <p:cNvPr id="40" name="Group 39">
            <a:extLst>
              <a:ext uri="{FF2B5EF4-FFF2-40B4-BE49-F238E27FC236}">
                <a16:creationId xmlns:a16="http://schemas.microsoft.com/office/drawing/2014/main" id="{FF476CB2-D609-40C4-8F6C-68E66123BBC0}"/>
              </a:ext>
            </a:extLst>
          </p:cNvPr>
          <p:cNvGrpSpPr/>
          <p:nvPr userDrawn="1"/>
        </p:nvGrpSpPr>
        <p:grpSpPr>
          <a:xfrm rot="5400000">
            <a:off x="11039691" y="5352101"/>
            <a:ext cx="387760" cy="2655819"/>
            <a:chOff x="282252" y="4493166"/>
            <a:chExt cx="2037767" cy="4179552"/>
          </a:xfrm>
        </p:grpSpPr>
        <p:pic>
          <p:nvPicPr>
            <p:cNvPr id="43" name="Picture 42">
              <a:extLst>
                <a:ext uri="{FF2B5EF4-FFF2-40B4-BE49-F238E27FC236}">
                  <a16:creationId xmlns:a16="http://schemas.microsoft.com/office/drawing/2014/main" id="{539E8B37-952B-4A53-9F9D-A22B46FFE791}"/>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44" name="Picture 43">
              <a:extLst>
                <a:ext uri="{FF2B5EF4-FFF2-40B4-BE49-F238E27FC236}">
                  <a16:creationId xmlns:a16="http://schemas.microsoft.com/office/drawing/2014/main" id="{54019B77-5BF0-4436-BF3B-50708D7A98D7}"/>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pPr/>
              <a:t>‹#›</a:t>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pPr/>
              <a:t>21/11/2024</a:t>
            </a:fld>
            <a:endParaRPr lang="en-MY" dirty="0"/>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21/11/2024</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jp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CC0FDF66-6665-3FFE-D657-CF6A31167089}"/>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tretch>
            <a:fillRect/>
          </a:stretch>
        </p:blipFill>
        <p:spPr>
          <a:xfrm>
            <a:off x="0" y="0"/>
            <a:ext cx="12192000" cy="6217666"/>
          </a:xfrm>
          <a:prstGeom prst="rect">
            <a:avLst/>
          </a:prstGeom>
        </p:spPr>
      </p:pic>
      <p:sp>
        <p:nvSpPr>
          <p:cNvPr id="3" name="Subtitle 2">
            <a:extLst>
              <a:ext uri="{FF2B5EF4-FFF2-40B4-BE49-F238E27FC236}">
                <a16:creationId xmlns:a16="http://schemas.microsoft.com/office/drawing/2014/main" id="{20C95847-531B-48B9-9140-10E15C98CAA5}"/>
              </a:ext>
            </a:extLst>
          </p:cNvPr>
          <p:cNvSpPr>
            <a:spLocks noGrp="1"/>
          </p:cNvSpPr>
          <p:nvPr>
            <p:ph type="subTitle" idx="1"/>
          </p:nvPr>
        </p:nvSpPr>
        <p:spPr>
          <a:xfrm>
            <a:off x="1524000" y="4379670"/>
            <a:ext cx="9144000" cy="1689807"/>
          </a:xfrm>
        </p:spPr>
        <p:txBody>
          <a:bodyPr>
            <a:normAutofit lnSpcReduction="10000"/>
          </a:bodyPr>
          <a:lstStyle/>
          <a:p>
            <a:r>
              <a:rPr lang="en-GB" dirty="0">
                <a:latin typeface="Franklin Gothic Heavy" panose="020B0903020102020204" pitchFamily="34" charset="0"/>
              </a:rPr>
              <a:t>Nurul Farhanah Binti Muhammad Khairul Teo</a:t>
            </a:r>
          </a:p>
          <a:p>
            <a:r>
              <a:rPr lang="en-US" dirty="0">
                <a:solidFill>
                  <a:schemeClr val="tx1"/>
                </a:solidFill>
                <a:latin typeface="Franklin Gothic Heavy" panose="020B0903020102020204" pitchFamily="34" charset="0"/>
              </a:rPr>
              <a:t>Junior Field Engineer</a:t>
            </a:r>
          </a:p>
          <a:p>
            <a:r>
              <a:rPr lang="en-US" dirty="0">
                <a:solidFill>
                  <a:schemeClr val="tx1"/>
                </a:solidFill>
                <a:latin typeface="Franklin Gothic Heavy" panose="020B0903020102020204" pitchFamily="34" charset="0"/>
              </a:rPr>
              <a:t>Dimension Bid Sdn. Bhd.</a:t>
            </a:r>
          </a:p>
          <a:p>
            <a:r>
              <a:rPr lang="en-GB" dirty="0">
                <a:latin typeface="Franklin Gothic Heavy" panose="020B0903020102020204" pitchFamily="34" charset="0"/>
              </a:rPr>
              <a:t>5</a:t>
            </a:r>
            <a:r>
              <a:rPr lang="en-GB" baseline="30000" dirty="0">
                <a:latin typeface="Franklin Gothic Heavy" panose="020B0903020102020204" pitchFamily="34" charset="0"/>
              </a:rPr>
              <a:t>th</a:t>
            </a:r>
            <a:r>
              <a:rPr lang="en-GB" dirty="0">
                <a:latin typeface="Franklin Gothic Heavy" panose="020B0903020102020204" pitchFamily="34" charset="0"/>
              </a:rPr>
              <a:t> November 2024</a:t>
            </a:r>
            <a:endParaRPr lang="en-MY" dirty="0">
              <a:latin typeface="Franklin Gothic Heavy" panose="020B0903020102020204" pitchFamily="34" charset="0"/>
            </a:endParaRPr>
          </a:p>
        </p:txBody>
      </p:sp>
      <p:sp>
        <p:nvSpPr>
          <p:cNvPr id="4" name="Title 1">
            <a:extLst>
              <a:ext uri="{FF2B5EF4-FFF2-40B4-BE49-F238E27FC236}">
                <a16:creationId xmlns:a16="http://schemas.microsoft.com/office/drawing/2014/main" id="{2A24A430-F5AD-A13D-95B1-4586C8077BE5}"/>
              </a:ext>
            </a:extLst>
          </p:cNvPr>
          <p:cNvSpPr txBox="1">
            <a:spLocks/>
          </p:cNvSpPr>
          <p:nvPr/>
        </p:nvSpPr>
        <p:spPr>
          <a:xfrm>
            <a:off x="412898" y="1249680"/>
            <a:ext cx="11366204" cy="10413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nSpc>
                <a:spcPct val="100000"/>
              </a:lnSpc>
            </a:pPr>
            <a:r>
              <a:rPr lang="en-US" dirty="0"/>
              <a:t>POST JOB PRESENTATION</a:t>
            </a:r>
            <a:endParaRPr lang="en-US" sz="3600" dirty="0"/>
          </a:p>
        </p:txBody>
      </p:sp>
      <p:sp>
        <p:nvSpPr>
          <p:cNvPr id="5" name="TextBox 4">
            <a:extLst>
              <a:ext uri="{FF2B5EF4-FFF2-40B4-BE49-F238E27FC236}">
                <a16:creationId xmlns:a16="http://schemas.microsoft.com/office/drawing/2014/main" id="{F2B66DF8-D13D-520A-7691-3C22BF49C2D5}"/>
              </a:ext>
            </a:extLst>
          </p:cNvPr>
          <p:cNvSpPr txBox="1"/>
          <p:nvPr/>
        </p:nvSpPr>
        <p:spPr>
          <a:xfrm>
            <a:off x="0" y="2478330"/>
            <a:ext cx="12192000" cy="1446550"/>
          </a:xfrm>
          <a:prstGeom prst="rect">
            <a:avLst/>
          </a:prstGeom>
          <a:noFill/>
        </p:spPr>
        <p:txBody>
          <a:bodyPr wrap="square">
            <a:spAutoFit/>
          </a:bodyPr>
          <a:lstStyle/>
          <a:p>
            <a:pPr algn="ctr">
              <a:lnSpc>
                <a:spcPct val="100000"/>
              </a:lnSpc>
            </a:pPr>
            <a:r>
              <a:rPr lang="en-US" sz="4400" b="1" dirty="0"/>
              <a:t>DULANG B-07S (OIL PRODUCER)</a:t>
            </a:r>
          </a:p>
          <a:p>
            <a:pPr algn="ctr">
              <a:lnSpc>
                <a:spcPct val="100000"/>
              </a:lnSpc>
            </a:pPr>
            <a:r>
              <a:rPr lang="en-US" sz="4400" b="1" dirty="0"/>
              <a:t>SAND CLEAN OUT USING DEPLOYMENT SYSTEM</a:t>
            </a:r>
          </a:p>
        </p:txBody>
      </p:sp>
    </p:spTree>
    <p:extLst>
      <p:ext uri="{BB962C8B-B14F-4D97-AF65-F5344CB8AC3E}">
        <p14:creationId xmlns:p14="http://schemas.microsoft.com/office/powerpoint/2010/main" val="506165620"/>
      </p:ext>
    </p:extLst>
  </p:cSld>
  <p:clrMapOvr>
    <a:masterClrMapping/>
  </p:clrMapOvr>
  <p:transition spd="slow">
    <p:plus/>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6539023"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2</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923567"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PRESENTATION OUTLINE</a:t>
            </a:r>
          </a:p>
        </p:txBody>
      </p:sp>
      <p:sp>
        <p:nvSpPr>
          <p:cNvPr id="12" name="Content Placeholder 2">
            <a:extLst>
              <a:ext uri="{FF2B5EF4-FFF2-40B4-BE49-F238E27FC236}">
                <a16:creationId xmlns:a16="http://schemas.microsoft.com/office/drawing/2014/main" id="{DC3B5393-C82B-3214-1D6B-40A5FE4EC6AB}"/>
              </a:ext>
            </a:extLst>
          </p:cNvPr>
          <p:cNvSpPr>
            <a:spLocks noGrp="1"/>
          </p:cNvSpPr>
          <p:nvPr>
            <p:ph idx="1"/>
          </p:nvPr>
        </p:nvSpPr>
        <p:spPr>
          <a:xfrm>
            <a:off x="304800" y="1294530"/>
            <a:ext cx="11582400" cy="5306942"/>
          </a:xfrm>
        </p:spPr>
        <p:txBody>
          <a:bodyPr>
            <a:noAutofit/>
          </a:bodyPr>
          <a:lstStyle/>
          <a:p>
            <a:pPr marL="285750" indent="-285750" algn="just">
              <a:lnSpc>
                <a:spcPct val="100000"/>
              </a:lnSpc>
              <a:buFont typeface="Arial" panose="020B0604020202020204" pitchFamily="34" charset="0"/>
              <a:buChar char="•"/>
            </a:pPr>
            <a:r>
              <a:rPr lang="en-US" sz="1800" b="0" dirty="0">
                <a:solidFill>
                  <a:schemeClr val="tx1"/>
                </a:solidFill>
              </a:rPr>
              <a:t>Introduction</a:t>
            </a:r>
          </a:p>
          <a:p>
            <a:pPr marL="285750" indent="-285750" algn="just">
              <a:lnSpc>
                <a:spcPct val="100000"/>
              </a:lnSpc>
              <a:buFont typeface="Arial" panose="020B0604020202020204" pitchFamily="34" charset="0"/>
              <a:buChar char="•"/>
            </a:pPr>
            <a:r>
              <a:rPr lang="en-US" sz="1800" dirty="0"/>
              <a:t>Objectives &amp; well Background</a:t>
            </a:r>
          </a:p>
          <a:p>
            <a:pPr marL="285750" indent="-285750" algn="just">
              <a:lnSpc>
                <a:spcPct val="100000"/>
              </a:lnSpc>
              <a:buFont typeface="Arial" panose="020B0604020202020204" pitchFamily="34" charset="0"/>
              <a:buChar char="•"/>
            </a:pPr>
            <a:r>
              <a:rPr lang="en-US" sz="1800" dirty="0">
                <a:solidFill>
                  <a:schemeClr val="tx1"/>
                </a:solidFill>
              </a:rPr>
              <a:t>Well Overview</a:t>
            </a:r>
          </a:p>
          <a:p>
            <a:pPr marL="285750" indent="-285750" algn="just">
              <a:lnSpc>
                <a:spcPct val="100000"/>
              </a:lnSpc>
              <a:buFont typeface="Arial" panose="020B0604020202020204" pitchFamily="34" charset="0"/>
              <a:buChar char="•"/>
            </a:pPr>
            <a:r>
              <a:rPr lang="en-US" sz="1800" dirty="0"/>
              <a:t>Summary of Intervention Activities</a:t>
            </a:r>
          </a:p>
          <a:p>
            <a:pPr marL="285750" indent="-285750" algn="just">
              <a:lnSpc>
                <a:spcPct val="100000"/>
              </a:lnSpc>
              <a:buFont typeface="Arial" panose="020B0604020202020204" pitchFamily="34" charset="0"/>
              <a:buChar char="•"/>
            </a:pPr>
            <a:r>
              <a:rPr lang="en-US" sz="1800" dirty="0">
                <a:solidFill>
                  <a:schemeClr val="tx1"/>
                </a:solidFill>
              </a:rPr>
              <a:t>Sand Clean Out Operation</a:t>
            </a:r>
          </a:p>
          <a:p>
            <a:pPr marL="890588" algn="just">
              <a:lnSpc>
                <a:spcPct val="100000"/>
              </a:lnSpc>
            </a:pPr>
            <a:r>
              <a:rPr lang="en-US" sz="1800" dirty="0">
                <a:solidFill>
                  <a:schemeClr val="tx1"/>
                </a:solidFill>
              </a:rPr>
              <a:t>Process of Sand Clean Out</a:t>
            </a:r>
          </a:p>
          <a:p>
            <a:pPr marL="890588" algn="just">
              <a:lnSpc>
                <a:spcPct val="100000"/>
              </a:lnSpc>
            </a:pPr>
            <a:r>
              <a:rPr lang="en-US" sz="1800" dirty="0">
                <a:solidFill>
                  <a:schemeClr val="tx1"/>
                </a:solidFill>
              </a:rPr>
              <a:t>Process of Deployment System</a:t>
            </a:r>
          </a:p>
          <a:p>
            <a:pPr marL="285750" indent="-285750" algn="just">
              <a:lnSpc>
                <a:spcPct val="100000"/>
              </a:lnSpc>
              <a:buFont typeface="Arial" panose="020B0604020202020204" pitchFamily="34" charset="0"/>
              <a:buChar char="•"/>
            </a:pPr>
            <a:r>
              <a:rPr lang="en-US" sz="1800" dirty="0">
                <a:solidFill>
                  <a:schemeClr val="tx1"/>
                </a:solidFill>
              </a:rPr>
              <a:t>D07S P&amp;ID</a:t>
            </a:r>
          </a:p>
          <a:p>
            <a:pPr marL="285750" indent="-285750" algn="just">
              <a:lnSpc>
                <a:spcPct val="100000"/>
              </a:lnSpc>
              <a:buFont typeface="Arial" panose="020B0604020202020204" pitchFamily="34" charset="0"/>
              <a:buChar char="•"/>
            </a:pPr>
            <a:r>
              <a:rPr lang="en-US" sz="1800" dirty="0">
                <a:solidFill>
                  <a:schemeClr val="tx1"/>
                </a:solidFill>
              </a:rPr>
              <a:t>Well PCE Stack Up</a:t>
            </a:r>
          </a:p>
          <a:p>
            <a:pPr marL="285750" indent="-285750" algn="just">
              <a:lnSpc>
                <a:spcPct val="100000"/>
              </a:lnSpc>
              <a:buFont typeface="Arial" panose="020B0604020202020204" pitchFamily="34" charset="0"/>
              <a:buChar char="•"/>
            </a:pPr>
            <a:r>
              <a:rPr lang="en-US" sz="1800" dirty="0">
                <a:solidFill>
                  <a:schemeClr val="tx1"/>
                </a:solidFill>
              </a:rPr>
              <a:t>BHA configuration</a:t>
            </a:r>
          </a:p>
          <a:p>
            <a:pPr marL="285750" indent="-285750" algn="just">
              <a:lnSpc>
                <a:spcPct val="100000"/>
              </a:lnSpc>
              <a:buFont typeface="Arial" panose="020B0604020202020204" pitchFamily="34" charset="0"/>
              <a:buChar char="•"/>
            </a:pPr>
            <a:r>
              <a:rPr lang="en-US" sz="1800" dirty="0">
                <a:solidFill>
                  <a:schemeClr val="tx1"/>
                </a:solidFill>
              </a:rPr>
              <a:t>Process flow of Deployment System</a:t>
            </a:r>
          </a:p>
          <a:p>
            <a:pPr marL="285750" indent="-285750" algn="just">
              <a:lnSpc>
                <a:spcPct val="100000"/>
              </a:lnSpc>
              <a:buFont typeface="Arial" panose="020B0604020202020204" pitchFamily="34" charset="0"/>
              <a:buChar char="•"/>
            </a:pPr>
            <a:r>
              <a:rPr lang="en-US" sz="1800" dirty="0">
                <a:solidFill>
                  <a:schemeClr val="tx1"/>
                </a:solidFill>
              </a:rPr>
              <a:t>Job Analysis</a:t>
            </a:r>
          </a:p>
          <a:p>
            <a:pPr marL="285750" indent="-285750" algn="just">
              <a:lnSpc>
                <a:spcPct val="100000"/>
              </a:lnSpc>
              <a:buFont typeface="Arial" panose="020B0604020202020204" pitchFamily="34" charset="0"/>
              <a:buChar char="•"/>
            </a:pPr>
            <a:r>
              <a:rPr lang="en-US" sz="1800" dirty="0">
                <a:solidFill>
                  <a:schemeClr val="tx1"/>
                </a:solidFill>
              </a:rPr>
              <a:t>Summary and Conclusion</a:t>
            </a:r>
          </a:p>
          <a:p>
            <a:pPr marL="0" indent="0" algn="just">
              <a:lnSpc>
                <a:spcPct val="150000"/>
              </a:lnSpc>
              <a:buNone/>
            </a:pPr>
            <a:endParaRPr lang="en-US" sz="1800" dirty="0">
              <a:solidFill>
                <a:schemeClr val="tx1"/>
              </a:solidFill>
            </a:endParaRPr>
          </a:p>
          <a:p>
            <a:pPr marL="890588" algn="just">
              <a:lnSpc>
                <a:spcPct val="150000"/>
              </a:lnSpc>
            </a:pPr>
            <a:endParaRPr lang="en-US" sz="1800" dirty="0">
              <a:solidFill>
                <a:schemeClr val="tx1"/>
              </a:solidFill>
            </a:endParaRPr>
          </a:p>
          <a:p>
            <a:pPr marL="285750" indent="-285750" algn="just">
              <a:lnSpc>
                <a:spcPct val="150000"/>
              </a:lnSpc>
              <a:buFont typeface="Arial" panose="020B0604020202020204" pitchFamily="34" charset="0"/>
              <a:buChar char="•"/>
            </a:pPr>
            <a:endParaRPr lang="en-US" sz="2400" b="1" dirty="0">
              <a:solidFill>
                <a:schemeClr val="tx1"/>
              </a:solidFill>
            </a:endParaRPr>
          </a:p>
        </p:txBody>
      </p:sp>
    </p:spTree>
    <p:extLst>
      <p:ext uri="{BB962C8B-B14F-4D97-AF65-F5344CB8AC3E}">
        <p14:creationId xmlns:p14="http://schemas.microsoft.com/office/powerpoint/2010/main" val="419284365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4710223"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3</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406340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INTRODUCTION</a:t>
            </a:r>
          </a:p>
        </p:txBody>
      </p:sp>
      <p:sp>
        <p:nvSpPr>
          <p:cNvPr id="12" name="Content Placeholder 2">
            <a:extLst>
              <a:ext uri="{FF2B5EF4-FFF2-40B4-BE49-F238E27FC236}">
                <a16:creationId xmlns:a16="http://schemas.microsoft.com/office/drawing/2014/main" id="{DC3B5393-C82B-3214-1D6B-40A5FE4EC6AB}"/>
              </a:ext>
            </a:extLst>
          </p:cNvPr>
          <p:cNvSpPr>
            <a:spLocks noGrp="1"/>
          </p:cNvSpPr>
          <p:nvPr>
            <p:ph idx="1"/>
          </p:nvPr>
        </p:nvSpPr>
        <p:spPr>
          <a:xfrm>
            <a:off x="3810001" y="1261481"/>
            <a:ext cx="8252298" cy="4921250"/>
          </a:xfrm>
        </p:spPr>
        <p:txBody>
          <a:bodyPr>
            <a:noAutofit/>
          </a:bodyPr>
          <a:lstStyle/>
          <a:p>
            <a:pPr algn="just">
              <a:lnSpc>
                <a:spcPct val="150000"/>
              </a:lnSpc>
            </a:pPr>
            <a:r>
              <a:rPr lang="en-US" sz="1800" b="0" dirty="0">
                <a:solidFill>
                  <a:schemeClr val="tx1"/>
                </a:solidFill>
                <a:latin typeface="+mn-lt"/>
              </a:rPr>
              <a:t>B7S well, located in the </a:t>
            </a:r>
            <a:r>
              <a:rPr lang="en-US" sz="1800" b="0" dirty="0" err="1">
                <a:solidFill>
                  <a:schemeClr val="tx1"/>
                </a:solidFill>
                <a:latin typeface="+mn-lt"/>
              </a:rPr>
              <a:t>Dulang</a:t>
            </a:r>
            <a:r>
              <a:rPr lang="en-US" sz="1800" b="0" dirty="0">
                <a:solidFill>
                  <a:schemeClr val="tx1"/>
                </a:solidFill>
                <a:latin typeface="+mn-lt"/>
              </a:rPr>
              <a:t> Field with </a:t>
            </a:r>
            <a:r>
              <a:rPr lang="en-US" sz="1800" dirty="0"/>
              <a:t>dual string oil producer well in 9 5/8” casing .</a:t>
            </a:r>
            <a:endParaRPr lang="en-US" sz="1800" b="0" dirty="0">
              <a:solidFill>
                <a:schemeClr val="tx1"/>
              </a:solidFill>
              <a:latin typeface="+mn-lt"/>
            </a:endParaRPr>
          </a:p>
          <a:p>
            <a:pPr algn="just">
              <a:lnSpc>
                <a:spcPct val="150000"/>
              </a:lnSpc>
            </a:pPr>
            <a:r>
              <a:rPr lang="en-US" sz="1800" b="0" dirty="0">
                <a:solidFill>
                  <a:schemeClr val="tx1"/>
                </a:solidFill>
                <a:latin typeface="+mn-lt"/>
              </a:rPr>
              <a:t>It is a larger initiative to enhance energy production and optimize resource extraction. </a:t>
            </a:r>
            <a:r>
              <a:rPr lang="en-US" sz="1800" b="0" dirty="0">
                <a:solidFill>
                  <a:schemeClr val="tx1"/>
                </a:solidFill>
              </a:rPr>
              <a:t>B7S represents the ongoing efforts to efficiently and sustainably extract energy resources in the </a:t>
            </a:r>
            <a:r>
              <a:rPr lang="en-US" sz="1800" b="0" dirty="0" err="1">
                <a:solidFill>
                  <a:schemeClr val="tx1"/>
                </a:solidFill>
              </a:rPr>
              <a:t>Dulang</a:t>
            </a:r>
            <a:r>
              <a:rPr lang="en-US" sz="1800" b="0" dirty="0">
                <a:solidFill>
                  <a:schemeClr val="tx1"/>
                </a:solidFill>
              </a:rPr>
              <a:t> Field.</a:t>
            </a:r>
          </a:p>
          <a:p>
            <a:pPr algn="just">
              <a:lnSpc>
                <a:spcPct val="150000"/>
              </a:lnSpc>
            </a:pPr>
            <a:r>
              <a:rPr lang="en-US" sz="1800" dirty="0">
                <a:latin typeface="+mn-lt"/>
              </a:rPr>
              <a:t>Employed a standalone coiled tubing package, with all required equipment and chemicals positioned on the platform. A standby vessel was available to provide accommodation and temporary storage for the operation.</a:t>
            </a:r>
          </a:p>
          <a:p>
            <a:pPr algn="just">
              <a:lnSpc>
                <a:spcPct val="150000"/>
              </a:lnSpc>
            </a:pPr>
            <a:r>
              <a:rPr lang="en-US" sz="1800" dirty="0">
                <a:solidFill>
                  <a:schemeClr val="tx1"/>
                </a:solidFill>
              </a:rPr>
              <a:t>CT Operation Duration:</a:t>
            </a:r>
            <a:r>
              <a:rPr lang="en-US" sz="1800" b="1" dirty="0">
                <a:solidFill>
                  <a:schemeClr val="tx1"/>
                </a:solidFill>
              </a:rPr>
              <a:t> 18  Days (25</a:t>
            </a:r>
            <a:r>
              <a:rPr lang="en-US" sz="1800" b="1" baseline="30000" dirty="0">
                <a:solidFill>
                  <a:schemeClr val="tx1"/>
                </a:solidFill>
              </a:rPr>
              <a:t>th</a:t>
            </a:r>
            <a:r>
              <a:rPr lang="en-US" sz="1800" b="1" dirty="0">
                <a:solidFill>
                  <a:schemeClr val="tx1"/>
                </a:solidFill>
              </a:rPr>
              <a:t> Aug to 11</a:t>
            </a:r>
            <a:r>
              <a:rPr lang="en-US" sz="1800" b="1" baseline="30000" dirty="0">
                <a:solidFill>
                  <a:schemeClr val="tx1"/>
                </a:solidFill>
              </a:rPr>
              <a:t>th</a:t>
            </a:r>
            <a:r>
              <a:rPr lang="en-US" sz="1800" b="1" dirty="0">
                <a:solidFill>
                  <a:schemeClr val="tx1"/>
                </a:solidFill>
              </a:rPr>
              <a:t> Sept 2024)</a:t>
            </a:r>
            <a:endParaRPr lang="en-US" sz="1800" dirty="0">
              <a:latin typeface="+mn-lt"/>
            </a:endParaRPr>
          </a:p>
        </p:txBody>
      </p:sp>
      <p:pic>
        <p:nvPicPr>
          <p:cNvPr id="18" name="Picture 17">
            <a:extLst>
              <a:ext uri="{FF2B5EF4-FFF2-40B4-BE49-F238E27FC236}">
                <a16:creationId xmlns:a16="http://schemas.microsoft.com/office/drawing/2014/main" id="{312D8B16-74C9-495B-F817-8691454038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9051"/>
          <a:stretch/>
        </p:blipFill>
        <p:spPr>
          <a:xfrm>
            <a:off x="178982" y="1261481"/>
            <a:ext cx="3517060" cy="5055551"/>
          </a:xfrm>
          <a:prstGeom prst="rect">
            <a:avLst/>
          </a:prstGeom>
        </p:spPr>
      </p:pic>
    </p:spTree>
    <p:extLst>
      <p:ext uri="{BB962C8B-B14F-4D97-AF65-F5344CB8AC3E}">
        <p14:creationId xmlns:p14="http://schemas.microsoft.com/office/powerpoint/2010/main" val="1898413520"/>
      </p:ext>
    </p:extLst>
  </p:cSld>
  <p:clrMapOvr>
    <a:masterClrMapping/>
  </p:clrMapOvr>
  <p:transition spd="slow">
    <p:comb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4710223"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4</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406340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OBJECTIVES</a:t>
            </a:r>
          </a:p>
        </p:txBody>
      </p:sp>
      <p:sp>
        <p:nvSpPr>
          <p:cNvPr id="12" name="Content Placeholder 2">
            <a:extLst>
              <a:ext uri="{FF2B5EF4-FFF2-40B4-BE49-F238E27FC236}">
                <a16:creationId xmlns:a16="http://schemas.microsoft.com/office/drawing/2014/main" id="{DC3B5393-C82B-3214-1D6B-40A5FE4EC6AB}"/>
              </a:ext>
            </a:extLst>
          </p:cNvPr>
          <p:cNvSpPr>
            <a:spLocks noGrp="1"/>
          </p:cNvSpPr>
          <p:nvPr>
            <p:ph idx="1"/>
          </p:nvPr>
        </p:nvSpPr>
        <p:spPr>
          <a:xfrm>
            <a:off x="304800" y="1210816"/>
            <a:ext cx="11582400" cy="559618"/>
          </a:xfrm>
        </p:spPr>
        <p:txBody>
          <a:bodyPr>
            <a:noAutofit/>
          </a:bodyPr>
          <a:lstStyle/>
          <a:p>
            <a:pPr marL="285750" indent="-285750" algn="just">
              <a:lnSpc>
                <a:spcPct val="150000"/>
              </a:lnSpc>
              <a:buFont typeface="Arial" panose="020B0604020202020204" pitchFamily="34" charset="0"/>
              <a:buChar char="•"/>
            </a:pPr>
            <a:r>
              <a:rPr lang="en-US" sz="1800" b="0" dirty="0">
                <a:solidFill>
                  <a:schemeClr val="tx1"/>
                </a:solidFill>
              </a:rPr>
              <a:t>To perform sand cleanout inside casing, until 17m below bottom perforation (1,545m MDTHF)</a:t>
            </a:r>
          </a:p>
        </p:txBody>
      </p:sp>
      <p:sp>
        <p:nvSpPr>
          <p:cNvPr id="2" name="Arrow: Pentagon 1">
            <a:extLst>
              <a:ext uri="{FF2B5EF4-FFF2-40B4-BE49-F238E27FC236}">
                <a16:creationId xmlns:a16="http://schemas.microsoft.com/office/drawing/2014/main" id="{E79D0105-1EE0-7E2D-67D2-D73E66B8D2A2}"/>
              </a:ext>
            </a:extLst>
          </p:cNvPr>
          <p:cNvSpPr/>
          <p:nvPr/>
        </p:nvSpPr>
        <p:spPr>
          <a:xfrm>
            <a:off x="0" y="1896728"/>
            <a:ext cx="6195239"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3" name="Title 1">
            <a:extLst>
              <a:ext uri="{FF2B5EF4-FFF2-40B4-BE49-F238E27FC236}">
                <a16:creationId xmlns:a16="http://schemas.microsoft.com/office/drawing/2014/main" id="{72D4843B-BB43-163F-9D10-D429B2385B82}"/>
              </a:ext>
            </a:extLst>
          </p:cNvPr>
          <p:cNvSpPr txBox="1">
            <a:spLocks/>
          </p:cNvSpPr>
          <p:nvPr/>
        </p:nvSpPr>
        <p:spPr>
          <a:xfrm>
            <a:off x="178982" y="1801036"/>
            <a:ext cx="5817781"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WELL BACKGROUND</a:t>
            </a:r>
          </a:p>
        </p:txBody>
      </p:sp>
      <p:sp>
        <p:nvSpPr>
          <p:cNvPr id="5" name="Content Placeholder 2">
            <a:extLst>
              <a:ext uri="{FF2B5EF4-FFF2-40B4-BE49-F238E27FC236}">
                <a16:creationId xmlns:a16="http://schemas.microsoft.com/office/drawing/2014/main" id="{F9AF16EE-04B8-5717-2022-FB7D0DC37639}"/>
              </a:ext>
            </a:extLst>
          </p:cNvPr>
          <p:cNvSpPr txBox="1">
            <a:spLocks/>
          </p:cNvSpPr>
          <p:nvPr/>
        </p:nvSpPr>
        <p:spPr>
          <a:xfrm>
            <a:off x="304800" y="2766135"/>
            <a:ext cx="11582400" cy="3537388"/>
          </a:xfrm>
          <a:prstGeom prst="rect">
            <a:avLst/>
          </a:prstGeom>
        </p:spPr>
        <p:txBody>
          <a:bodyPr vert="horz" lIns="45720" tIns="45720" rIns="45720" bIns="45720" rtlCol="0">
            <a:no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a:lnSpc>
                <a:spcPct val="150000"/>
              </a:lnSpc>
              <a:buFont typeface="Arial" panose="020B0604020202020204" pitchFamily="34" charset="0"/>
              <a:buChar char="•"/>
            </a:pPr>
            <a:r>
              <a:rPr lang="en-US" sz="1800" dirty="0"/>
              <a:t>Dulang B-07S is dual string oil producer well in 9 5/8” casing selective type 5, completed completion on 1991. </a:t>
            </a:r>
          </a:p>
          <a:p>
            <a:pPr marL="285750" indent="-285750" algn="just">
              <a:lnSpc>
                <a:spcPct val="150000"/>
              </a:lnSpc>
              <a:buFont typeface="Arial" panose="020B0604020202020204" pitchFamily="34" charset="0"/>
              <a:buChar char="•"/>
            </a:pPr>
            <a:r>
              <a:rPr lang="en-US" sz="1800" dirty="0"/>
              <a:t>In 2020, CT perform SCO inside casing and encountered two times HUD at 5020ft and 5028ft. CT continue RIH and experienced HPW at depth 5040ft. 4 hours stuck during cleanout stage inside casing and able to release with overpull 14500lbs. (Target SCO depth: 5052ft). </a:t>
            </a:r>
          </a:p>
          <a:p>
            <a:pPr marL="285750" indent="-285750" algn="just">
              <a:lnSpc>
                <a:spcPct val="150000"/>
              </a:lnSpc>
              <a:buFont typeface="Arial" panose="020B0604020202020204" pitchFamily="34" charset="0"/>
              <a:buChar char="•"/>
            </a:pPr>
            <a:r>
              <a:rPr lang="en-US" sz="1800" dirty="0"/>
              <a:t>Based on latest current well status, B7S experienced decline in production rate, suspected sand accumulate outside of the tubing in short string. Hence, decided to perform sand cleanout inside casing until </a:t>
            </a:r>
            <a:r>
              <a:rPr lang="en-US" sz="1800" b="1" dirty="0"/>
              <a:t>17 m below bottom perforation, depth 1,545 m MDTHF.</a:t>
            </a:r>
          </a:p>
        </p:txBody>
      </p:sp>
    </p:spTree>
    <p:extLst>
      <p:ext uri="{BB962C8B-B14F-4D97-AF65-F5344CB8AC3E}">
        <p14:creationId xmlns:p14="http://schemas.microsoft.com/office/powerpoint/2010/main" val="1757380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4816549"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5</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4945911"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WELL OVERVIEW</a:t>
            </a:r>
          </a:p>
        </p:txBody>
      </p:sp>
      <p:pic>
        <p:nvPicPr>
          <p:cNvPr id="12" name="Picture 11">
            <a:extLst>
              <a:ext uri="{FF2B5EF4-FFF2-40B4-BE49-F238E27FC236}">
                <a16:creationId xmlns:a16="http://schemas.microsoft.com/office/drawing/2014/main" id="{C3DDD40D-D767-9D4F-A210-F9B0765066FC}"/>
              </a:ext>
            </a:extLst>
          </p:cNvPr>
          <p:cNvPicPr>
            <a:picLocks noChangeAspect="1"/>
          </p:cNvPicPr>
          <p:nvPr/>
        </p:nvPicPr>
        <p:blipFill rotWithShape="1">
          <a:blip r:embed="rId3"/>
          <a:srcRect l="34108" t="4500" r="32909" b="10014"/>
          <a:stretch/>
        </p:blipFill>
        <p:spPr>
          <a:xfrm>
            <a:off x="5437762" y="56133"/>
            <a:ext cx="4723363" cy="6801867"/>
          </a:xfrm>
          <a:prstGeom prst="rect">
            <a:avLst/>
          </a:prstGeom>
        </p:spPr>
      </p:pic>
      <p:sp>
        <p:nvSpPr>
          <p:cNvPr id="15" name="TextBox 14">
            <a:extLst>
              <a:ext uri="{FF2B5EF4-FFF2-40B4-BE49-F238E27FC236}">
                <a16:creationId xmlns:a16="http://schemas.microsoft.com/office/drawing/2014/main" id="{683F005B-A887-E06C-BE49-3535B150CCA6}"/>
              </a:ext>
            </a:extLst>
          </p:cNvPr>
          <p:cNvSpPr txBox="1"/>
          <p:nvPr/>
        </p:nvSpPr>
        <p:spPr>
          <a:xfrm>
            <a:off x="9832345" y="5024344"/>
            <a:ext cx="2243004" cy="30777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400" dirty="0"/>
              <a:t>Target depth  1,545m</a:t>
            </a:r>
          </a:p>
        </p:txBody>
      </p:sp>
      <p:cxnSp>
        <p:nvCxnSpPr>
          <p:cNvPr id="16" name="Straight Arrow Connector 15">
            <a:extLst>
              <a:ext uri="{FF2B5EF4-FFF2-40B4-BE49-F238E27FC236}">
                <a16:creationId xmlns:a16="http://schemas.microsoft.com/office/drawing/2014/main" id="{642E3D12-7FBC-566A-CD9C-8D01F1B8F9A8}"/>
              </a:ext>
            </a:extLst>
          </p:cNvPr>
          <p:cNvCxnSpPr>
            <a:cxnSpLocks/>
            <a:stCxn id="15" idx="0"/>
          </p:cNvCxnSpPr>
          <p:nvPr/>
        </p:nvCxnSpPr>
        <p:spPr>
          <a:xfrm flipH="1" flipV="1">
            <a:off x="7509753" y="4212077"/>
            <a:ext cx="3444094" cy="81226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7" name="Table 16">
            <a:extLst>
              <a:ext uri="{FF2B5EF4-FFF2-40B4-BE49-F238E27FC236}">
                <a16:creationId xmlns:a16="http://schemas.microsoft.com/office/drawing/2014/main" id="{4F490915-880D-4B86-77FE-BF298BFC470B}"/>
              </a:ext>
            </a:extLst>
          </p:cNvPr>
          <p:cNvGraphicFramePr>
            <a:graphicFrameLocks noGrp="1"/>
          </p:cNvGraphicFramePr>
          <p:nvPr>
            <p:extLst>
              <p:ext uri="{D42A27DB-BD31-4B8C-83A1-F6EECF244321}">
                <p14:modId xmlns:p14="http://schemas.microsoft.com/office/powerpoint/2010/main" val="2134964805"/>
              </p:ext>
            </p:extLst>
          </p:nvPr>
        </p:nvGraphicFramePr>
        <p:xfrm>
          <a:off x="332046" y="1336088"/>
          <a:ext cx="4639782" cy="4630217"/>
        </p:xfrm>
        <a:graphic>
          <a:graphicData uri="http://schemas.openxmlformats.org/drawingml/2006/table">
            <a:tbl>
              <a:tblPr>
                <a:tableStyleId>{5C22544A-7EE6-4342-B048-85BDC9FD1C3A}</a:tableStyleId>
              </a:tblPr>
              <a:tblGrid>
                <a:gridCol w="1740735">
                  <a:extLst>
                    <a:ext uri="{9D8B030D-6E8A-4147-A177-3AD203B41FA5}">
                      <a16:colId xmlns:a16="http://schemas.microsoft.com/office/drawing/2014/main" val="57174618"/>
                    </a:ext>
                  </a:extLst>
                </a:gridCol>
                <a:gridCol w="2899047">
                  <a:extLst>
                    <a:ext uri="{9D8B030D-6E8A-4147-A177-3AD203B41FA5}">
                      <a16:colId xmlns:a16="http://schemas.microsoft.com/office/drawing/2014/main" val="267167025"/>
                    </a:ext>
                  </a:extLst>
                </a:gridCol>
              </a:tblGrid>
              <a:tr h="354589">
                <a:tc>
                  <a:txBody>
                    <a:bodyPr/>
                    <a:lstStyle/>
                    <a:p>
                      <a:pPr algn="ctr">
                        <a:lnSpc>
                          <a:spcPct val="107000"/>
                        </a:lnSpc>
                        <a:spcBef>
                          <a:spcPts val="300"/>
                        </a:spcBef>
                        <a:spcAft>
                          <a:spcPts val="300"/>
                        </a:spcAft>
                      </a:pPr>
                      <a:r>
                        <a:rPr lang="en-MY" sz="1400" b="1" dirty="0">
                          <a:effectLst/>
                          <a:latin typeface="+mn-lt"/>
                        </a:rPr>
                        <a:t>Input Parameter</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p>
                      <a:pPr algn="ctr">
                        <a:lnSpc>
                          <a:spcPct val="107000"/>
                        </a:lnSpc>
                        <a:spcBef>
                          <a:spcPts val="300"/>
                        </a:spcBef>
                        <a:spcAft>
                          <a:spcPts val="300"/>
                        </a:spcAft>
                      </a:pPr>
                      <a:r>
                        <a:rPr lang="en-MY" sz="1400" b="1" dirty="0">
                          <a:effectLst/>
                          <a:latin typeface="+mn-lt"/>
                        </a:rPr>
                        <a:t>Parameter Value</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extLst>
                  <a:ext uri="{0D108BD9-81ED-4DB2-BD59-A6C34878D82A}">
                    <a16:rowId xmlns:a16="http://schemas.microsoft.com/office/drawing/2014/main" val="1890479058"/>
                  </a:ext>
                </a:extLst>
              </a:tr>
              <a:tr h="278604">
                <a:tc>
                  <a:txBody>
                    <a:bodyPr/>
                    <a:lstStyle/>
                    <a:p>
                      <a:pPr algn="l">
                        <a:lnSpc>
                          <a:spcPct val="107000"/>
                        </a:lnSpc>
                        <a:spcBef>
                          <a:spcPts val="300"/>
                        </a:spcBef>
                        <a:spcAft>
                          <a:spcPts val="300"/>
                        </a:spcAft>
                      </a:pPr>
                      <a:r>
                        <a:rPr lang="en-MY" sz="1400" b="1" dirty="0">
                          <a:effectLst/>
                          <a:latin typeface="+mn-lt"/>
                        </a:rPr>
                        <a:t>Field</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400" dirty="0" err="1">
                          <a:effectLst/>
                          <a:latin typeface="+mn-lt"/>
                        </a:rPr>
                        <a:t>Dulang</a:t>
                      </a:r>
                      <a:r>
                        <a:rPr lang="en-MY" sz="1400" dirty="0">
                          <a:effectLst/>
                          <a:latin typeface="+mn-lt"/>
                        </a:rPr>
                        <a:t> Bravo</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3544129"/>
                  </a:ext>
                </a:extLst>
              </a:tr>
              <a:tr h="551053">
                <a:tc>
                  <a:txBody>
                    <a:bodyPr/>
                    <a:lstStyle/>
                    <a:p>
                      <a:pPr algn="l">
                        <a:lnSpc>
                          <a:spcPct val="107000"/>
                        </a:lnSpc>
                        <a:spcBef>
                          <a:spcPts val="300"/>
                        </a:spcBef>
                        <a:spcAft>
                          <a:spcPts val="300"/>
                        </a:spcAft>
                      </a:pPr>
                      <a:r>
                        <a:rPr lang="en-MY" sz="1400" b="1" dirty="0">
                          <a:effectLst/>
                          <a:latin typeface="+mn-lt"/>
                        </a:rPr>
                        <a:t>Max. Deviation (degrees)</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US" sz="1400" dirty="0">
                          <a:effectLst/>
                          <a:latin typeface="+mn-lt"/>
                          <a:ea typeface="Calibri" panose="020F0502020204030204" pitchFamily="34" charset="0"/>
                        </a:rPr>
                        <a:t>48.3 degree</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51992525"/>
                  </a:ext>
                </a:extLst>
              </a:tr>
              <a:tr h="551053">
                <a:tc>
                  <a:txBody>
                    <a:bodyPr/>
                    <a:lstStyle/>
                    <a:p>
                      <a:pPr algn="l">
                        <a:lnSpc>
                          <a:spcPct val="107000"/>
                        </a:lnSpc>
                        <a:spcBef>
                          <a:spcPts val="300"/>
                        </a:spcBef>
                        <a:spcAft>
                          <a:spcPts val="300"/>
                        </a:spcAft>
                      </a:pPr>
                      <a:r>
                        <a:rPr lang="en-MY" sz="1400" b="1" dirty="0">
                          <a:effectLst/>
                          <a:latin typeface="+mn-lt"/>
                        </a:rPr>
                        <a:t>Min. Restriction (inch)</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pPr>
                      <a:r>
                        <a:rPr lang="en-MY" sz="1400" dirty="0">
                          <a:effectLst/>
                          <a:latin typeface="+mn-lt"/>
                          <a:ea typeface="Calibri" panose="020F0502020204030204" pitchFamily="34" charset="0"/>
                        </a:rPr>
                        <a:t> 2.25” @ No Go nipple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52501785"/>
                  </a:ext>
                </a:extLst>
              </a:tr>
              <a:tr h="551053">
                <a:tc>
                  <a:txBody>
                    <a:bodyPr/>
                    <a:lstStyle/>
                    <a:p>
                      <a:pPr algn="l">
                        <a:lnSpc>
                          <a:spcPct val="107000"/>
                        </a:lnSpc>
                        <a:spcBef>
                          <a:spcPts val="300"/>
                        </a:spcBef>
                        <a:spcAft>
                          <a:spcPts val="300"/>
                        </a:spcAft>
                      </a:pPr>
                      <a:r>
                        <a:rPr lang="en-MY" sz="1400" b="1" dirty="0">
                          <a:effectLst/>
                          <a:latin typeface="+mn-lt"/>
                        </a:rPr>
                        <a:t>Type of Fluid &amp; Density</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400" dirty="0">
                          <a:effectLst/>
                          <a:latin typeface="+mn-lt"/>
                        </a:rPr>
                        <a:t>9.6 ppg (based on data in Well Diagram)</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9216990"/>
                  </a:ext>
                </a:extLst>
              </a:tr>
              <a:tr h="278604">
                <a:tc>
                  <a:txBody>
                    <a:bodyPr/>
                    <a:lstStyle/>
                    <a:p>
                      <a:pPr algn="l">
                        <a:lnSpc>
                          <a:spcPct val="107000"/>
                        </a:lnSpc>
                        <a:spcBef>
                          <a:spcPts val="300"/>
                        </a:spcBef>
                        <a:spcAft>
                          <a:spcPts val="300"/>
                        </a:spcAft>
                      </a:pPr>
                      <a:r>
                        <a:rPr lang="en-MY" sz="1400" b="1" dirty="0">
                          <a:effectLst/>
                          <a:latin typeface="+mn-lt"/>
                        </a:rPr>
                        <a:t>Top of Fluid </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400" dirty="0">
                          <a:effectLst/>
                          <a:latin typeface="+mn-lt"/>
                        </a:rPr>
                        <a:t>N/A</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83158075"/>
                  </a:ext>
                </a:extLst>
              </a:tr>
              <a:tr h="323715">
                <a:tc>
                  <a:txBody>
                    <a:bodyPr/>
                    <a:lstStyle/>
                    <a:p>
                      <a:pPr algn="l">
                        <a:lnSpc>
                          <a:spcPct val="107000"/>
                        </a:lnSpc>
                        <a:spcBef>
                          <a:spcPts val="300"/>
                        </a:spcBef>
                        <a:spcAft>
                          <a:spcPts val="300"/>
                        </a:spcAft>
                      </a:pPr>
                      <a:r>
                        <a:rPr lang="en-MY" sz="1400" b="1" dirty="0">
                          <a:effectLst/>
                          <a:latin typeface="+mn-lt"/>
                        </a:rPr>
                        <a:t>Current Well Status</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US" sz="1400" dirty="0">
                          <a:effectLst/>
                          <a:latin typeface="+mn-lt"/>
                        </a:rPr>
                        <a:t>Prior </a:t>
                      </a:r>
                      <a:r>
                        <a:rPr lang="en-US" sz="1400" dirty="0" err="1">
                          <a:effectLst/>
                          <a:latin typeface="+mn-lt"/>
                        </a:rPr>
                        <a:t>Intevention</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18159132"/>
                  </a:ext>
                </a:extLst>
              </a:tr>
              <a:tr h="354681">
                <a:tc>
                  <a:txBody>
                    <a:bodyPr/>
                    <a:lstStyle/>
                    <a:p>
                      <a:pPr algn="l">
                        <a:lnSpc>
                          <a:spcPct val="107000"/>
                        </a:lnSpc>
                        <a:spcBef>
                          <a:spcPts val="300"/>
                        </a:spcBef>
                        <a:spcAft>
                          <a:spcPts val="300"/>
                        </a:spcAft>
                      </a:pPr>
                      <a:r>
                        <a:rPr lang="en-MY" sz="1400" b="1" dirty="0">
                          <a:effectLst/>
                          <a:latin typeface="+mn-lt"/>
                        </a:rPr>
                        <a:t>Reservoir Pressure </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400" dirty="0">
                          <a:effectLst/>
                          <a:latin typeface="+mn-lt"/>
                          <a:cs typeface="Calibri" panose="020F0502020204030204" pitchFamily="34" charset="0"/>
                        </a:rPr>
                        <a:t>1600-1900 psi</a:t>
                      </a:r>
                      <a:endParaRPr lang="en-MY" sz="1400" dirty="0">
                        <a:effectLst/>
                        <a:latin typeface="+mn-lt"/>
                        <a:ea typeface="Calibri" panose="020F0502020204030204" pitchFamily="34" charset="0"/>
                        <a:cs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05083787"/>
                  </a:ext>
                </a:extLst>
              </a:tr>
              <a:tr h="278604">
                <a:tc>
                  <a:txBody>
                    <a:bodyPr/>
                    <a:lstStyle/>
                    <a:p>
                      <a:pPr algn="l">
                        <a:lnSpc>
                          <a:spcPct val="107000"/>
                        </a:lnSpc>
                        <a:spcBef>
                          <a:spcPts val="300"/>
                        </a:spcBef>
                        <a:spcAft>
                          <a:spcPts val="300"/>
                        </a:spcAft>
                      </a:pPr>
                      <a:r>
                        <a:rPr lang="en-MY" sz="1400" b="1" dirty="0">
                          <a:effectLst/>
                          <a:latin typeface="+mn-lt"/>
                        </a:rPr>
                        <a:t>Fracture Gradient</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400" dirty="0">
                          <a:effectLst/>
                          <a:latin typeface="+mn-lt"/>
                        </a:rPr>
                        <a:t>0.72 </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5468670"/>
                  </a:ext>
                </a:extLst>
              </a:tr>
              <a:tr h="278604">
                <a:tc>
                  <a:txBody>
                    <a:bodyPr/>
                    <a:lstStyle/>
                    <a:p>
                      <a:pPr algn="l">
                        <a:lnSpc>
                          <a:spcPct val="107000"/>
                        </a:lnSpc>
                        <a:spcBef>
                          <a:spcPts val="300"/>
                        </a:spcBef>
                        <a:spcAft>
                          <a:spcPts val="300"/>
                        </a:spcAft>
                      </a:pPr>
                      <a:r>
                        <a:rPr lang="en-MY" sz="1400" b="1" dirty="0">
                          <a:effectLst/>
                          <a:latin typeface="+mn-lt"/>
                        </a:rPr>
                        <a:t>H2S Content</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US" sz="1400" dirty="0">
                          <a:effectLst/>
                          <a:latin typeface="+mn-lt"/>
                          <a:ea typeface="Calibri" panose="020F0502020204030204" pitchFamily="34" charset="0"/>
                        </a:rPr>
                        <a:t>0 ppm</a:t>
                      </a:r>
                      <a:endParaRPr lang="en-MY" sz="1400"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9348664"/>
                  </a:ext>
                </a:extLst>
              </a:tr>
              <a:tr h="551053">
                <a:tc>
                  <a:txBody>
                    <a:bodyPr/>
                    <a:lstStyle/>
                    <a:p>
                      <a:pPr algn="l">
                        <a:lnSpc>
                          <a:spcPct val="107000"/>
                        </a:lnSpc>
                        <a:spcBef>
                          <a:spcPts val="300"/>
                        </a:spcBef>
                        <a:spcAft>
                          <a:spcPts val="300"/>
                        </a:spcAft>
                      </a:pPr>
                      <a:r>
                        <a:rPr lang="en-MY" sz="1400" b="1" dirty="0">
                          <a:effectLst/>
                          <a:latin typeface="+mn-lt"/>
                        </a:rPr>
                        <a:t>CO2 Content</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7000"/>
                        </a:lnSpc>
                        <a:spcBef>
                          <a:spcPts val="300"/>
                        </a:spcBef>
                        <a:spcAft>
                          <a:spcPts val="30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CO2 - 15-30 mole% (oil), 50-60 mole% (gas)</a:t>
                      </a:r>
                      <a:endParaRPr kumimoji="0" lang="en-MY" sz="14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52466175"/>
                  </a:ext>
                </a:extLst>
              </a:tr>
              <a:tr h="278604">
                <a:tc>
                  <a:txBody>
                    <a:bodyPr/>
                    <a:lstStyle/>
                    <a:p>
                      <a:pPr algn="l">
                        <a:lnSpc>
                          <a:spcPct val="107000"/>
                        </a:lnSpc>
                        <a:spcBef>
                          <a:spcPts val="300"/>
                        </a:spcBef>
                        <a:spcAft>
                          <a:spcPts val="300"/>
                        </a:spcAft>
                      </a:pPr>
                      <a:r>
                        <a:rPr lang="en-MY" sz="1400" b="1" dirty="0">
                          <a:effectLst/>
                          <a:latin typeface="+mn-lt"/>
                        </a:rPr>
                        <a:t>Mercury, HG</a:t>
                      </a:r>
                      <a:endParaRPr lang="en-MY" sz="1400" b="1" dirty="0">
                        <a:effectLst/>
                        <a:latin typeface="+mn-lt"/>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7000"/>
                        </a:lnSpc>
                        <a:spcBef>
                          <a:spcPts val="300"/>
                        </a:spcBef>
                        <a:spcAft>
                          <a:spcPts val="30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N</a:t>
                      </a:r>
                      <a:r>
                        <a:rPr kumimoji="0" lang="en-MY" sz="1400" b="0" i="0" u="none" strike="noStrike" kern="1200" cap="none" spc="0" normalizeH="0" baseline="0" noProof="0" dirty="0">
                          <a:ln>
                            <a:noFill/>
                          </a:ln>
                          <a:solidFill>
                            <a:prstClr val="black"/>
                          </a:solidFill>
                          <a:effectLst/>
                          <a:uLnTx/>
                          <a:uFillTx/>
                          <a:latin typeface="+mn-lt"/>
                          <a:ea typeface="Calibri" panose="020F0502020204030204" pitchFamily="34" charset="0"/>
                          <a:cs typeface="+mn-cs"/>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92992893"/>
                  </a:ext>
                </a:extLst>
              </a:tr>
            </a:tbl>
          </a:graphicData>
        </a:graphic>
      </p:graphicFrame>
    </p:spTree>
    <p:extLst>
      <p:ext uri="{BB962C8B-B14F-4D97-AF65-F5344CB8AC3E}">
        <p14:creationId xmlns:p14="http://schemas.microsoft.com/office/powerpoint/2010/main" val="1491459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10494335"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6</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10836348"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SUMMARY OF INTERVENTION ACTIVITIES</a:t>
            </a:r>
          </a:p>
        </p:txBody>
      </p:sp>
      <p:graphicFrame>
        <p:nvGraphicFramePr>
          <p:cNvPr id="2" name="Table 1">
            <a:extLst>
              <a:ext uri="{FF2B5EF4-FFF2-40B4-BE49-F238E27FC236}">
                <a16:creationId xmlns:a16="http://schemas.microsoft.com/office/drawing/2014/main" id="{BFA81FB2-5DFA-0D6E-D10C-F44201309877}"/>
              </a:ext>
            </a:extLst>
          </p:cNvPr>
          <p:cNvGraphicFramePr>
            <a:graphicFrameLocks noGrp="1"/>
          </p:cNvGraphicFramePr>
          <p:nvPr>
            <p:extLst>
              <p:ext uri="{D42A27DB-BD31-4B8C-83A1-F6EECF244321}">
                <p14:modId xmlns:p14="http://schemas.microsoft.com/office/powerpoint/2010/main" val="3327682536"/>
              </p:ext>
            </p:extLst>
          </p:nvPr>
        </p:nvGraphicFramePr>
        <p:xfrm>
          <a:off x="178982" y="1253813"/>
          <a:ext cx="11515474" cy="1255924"/>
        </p:xfrm>
        <a:graphic>
          <a:graphicData uri="http://schemas.openxmlformats.org/drawingml/2006/table">
            <a:tbl>
              <a:tblPr/>
              <a:tblGrid>
                <a:gridCol w="875019">
                  <a:extLst>
                    <a:ext uri="{9D8B030D-6E8A-4147-A177-3AD203B41FA5}">
                      <a16:colId xmlns:a16="http://schemas.microsoft.com/office/drawing/2014/main" val="1951338698"/>
                    </a:ext>
                  </a:extLst>
                </a:gridCol>
                <a:gridCol w="1761697">
                  <a:extLst>
                    <a:ext uri="{9D8B030D-6E8A-4147-A177-3AD203B41FA5}">
                      <a16:colId xmlns:a16="http://schemas.microsoft.com/office/drawing/2014/main" val="3454508871"/>
                    </a:ext>
                  </a:extLst>
                </a:gridCol>
                <a:gridCol w="4263726">
                  <a:extLst>
                    <a:ext uri="{9D8B030D-6E8A-4147-A177-3AD203B41FA5}">
                      <a16:colId xmlns:a16="http://schemas.microsoft.com/office/drawing/2014/main" val="1487928938"/>
                    </a:ext>
                  </a:extLst>
                </a:gridCol>
                <a:gridCol w="4615032">
                  <a:extLst>
                    <a:ext uri="{9D8B030D-6E8A-4147-A177-3AD203B41FA5}">
                      <a16:colId xmlns:a16="http://schemas.microsoft.com/office/drawing/2014/main" val="2421220209"/>
                    </a:ext>
                  </a:extLst>
                </a:gridCol>
              </a:tblGrid>
              <a:tr h="400613">
                <a:tc>
                  <a:txBody>
                    <a:bodyPr/>
                    <a:lstStyle/>
                    <a:p>
                      <a:pPr marL="0" marR="0" algn="ctr">
                        <a:lnSpc>
                          <a:spcPct val="107000"/>
                        </a:lnSpc>
                        <a:spcBef>
                          <a:spcPts val="200"/>
                        </a:spcBef>
                        <a:spcAft>
                          <a:spcPts val="200"/>
                        </a:spcAft>
                      </a:pPr>
                      <a:r>
                        <a:rPr lang="en-US" sz="1200" b="1" dirty="0">
                          <a:solidFill>
                            <a:srgbClr val="FFFFFF"/>
                          </a:solidFill>
                          <a:effectLst/>
                          <a:latin typeface="+mj-lt"/>
                          <a:ea typeface="Calibri" panose="020F0502020204030204" pitchFamily="34" charset="0"/>
                          <a:cs typeface="Arial" panose="020B0604020202020204" pitchFamily="34" charset="0"/>
                        </a:rPr>
                        <a:t>Item</a:t>
                      </a:r>
                      <a:endParaRPr lang="en-US" sz="1200" dirty="0">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nSpc>
                          <a:spcPct val="107000"/>
                        </a:lnSpc>
                        <a:spcBef>
                          <a:spcPts val="200"/>
                        </a:spcBef>
                        <a:spcAft>
                          <a:spcPts val="200"/>
                        </a:spcAft>
                      </a:pPr>
                      <a:r>
                        <a:rPr lang="en-US" sz="1200" b="1" dirty="0">
                          <a:solidFill>
                            <a:srgbClr val="FFFFFF"/>
                          </a:solidFill>
                          <a:effectLst/>
                          <a:latin typeface="+mj-lt"/>
                          <a:ea typeface="Calibri" panose="020F0502020204030204" pitchFamily="34" charset="0"/>
                          <a:cs typeface="Arial" panose="020B0604020202020204" pitchFamily="34" charset="0"/>
                        </a:rPr>
                        <a:t>Job Description</a:t>
                      </a:r>
                      <a:endParaRPr lang="en-US" sz="1200" dirty="0">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gn="ctr">
                        <a:lnSpc>
                          <a:spcPct val="107000"/>
                        </a:lnSpc>
                        <a:spcBef>
                          <a:spcPts val="200"/>
                        </a:spcBef>
                        <a:spcAft>
                          <a:spcPts val="200"/>
                        </a:spcAft>
                      </a:pPr>
                      <a:r>
                        <a:rPr lang="en-US" sz="1200" b="1" kern="1200" dirty="0">
                          <a:solidFill>
                            <a:srgbClr val="FFFFFF"/>
                          </a:solidFill>
                          <a:effectLst/>
                          <a:latin typeface="+mj-lt"/>
                          <a:ea typeface="Calibri" panose="020F0502020204030204" pitchFamily="34" charset="0"/>
                          <a:cs typeface="Arial" panose="020B0604020202020204" pitchFamily="34" charset="0"/>
                        </a:rPr>
                        <a:t>Plan Run Details</a:t>
                      </a:r>
                      <a:endParaRPr lang="en-US" sz="1200" kern="12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gn="ctr">
                        <a:lnSpc>
                          <a:spcPct val="107000"/>
                        </a:lnSpc>
                        <a:spcBef>
                          <a:spcPts val="200"/>
                        </a:spcBef>
                        <a:spcAft>
                          <a:spcPts val="200"/>
                        </a:spcAft>
                      </a:pPr>
                      <a:r>
                        <a:rPr lang="en-US" sz="1200" b="1" dirty="0">
                          <a:solidFill>
                            <a:srgbClr val="FFFFFF"/>
                          </a:solidFill>
                          <a:effectLst/>
                          <a:latin typeface="+mj-lt"/>
                          <a:ea typeface="Calibri" panose="020F0502020204030204" pitchFamily="34" charset="0"/>
                          <a:cs typeface="Arial" panose="020B0604020202020204" pitchFamily="34" charset="0"/>
                        </a:rPr>
                        <a:t>Actual Run Details</a:t>
                      </a:r>
                      <a:endParaRPr lang="en-US" sz="1200" dirty="0">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1891089985"/>
                  </a:ext>
                </a:extLst>
              </a:tr>
              <a:tr h="855311">
                <a:tc>
                  <a:txBody>
                    <a:bodyPr/>
                    <a:lstStyle/>
                    <a:p>
                      <a:pPr marL="0" marR="0" algn="ctr">
                        <a:lnSpc>
                          <a:spcPct val="150000"/>
                        </a:lnSpc>
                        <a:spcBef>
                          <a:spcPts val="200"/>
                        </a:spcBef>
                        <a:spcAft>
                          <a:spcPts val="200"/>
                        </a:spcAft>
                        <a:tabLst>
                          <a:tab pos="1440180" algn="l"/>
                          <a:tab pos="2880360" algn="l"/>
                          <a:tab pos="3961130" algn="l"/>
                        </a:tabLst>
                      </a:pPr>
                      <a:r>
                        <a:rPr lang="en-MY" sz="1200" dirty="0">
                          <a:effectLst/>
                          <a:latin typeface="+mj-lt"/>
                          <a:ea typeface="Calibri" panose="020F0502020204030204" pitchFamily="34" charset="0"/>
                          <a:cs typeface="Times New Roman" panose="02020603050405020304" pitchFamily="18" charset="0"/>
                        </a:rPr>
                        <a:t>A</a:t>
                      </a:r>
                      <a:endParaRPr lang="en-US" sz="1200" dirty="0">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200"/>
                        </a:spcBef>
                        <a:spcAft>
                          <a:spcPts val="200"/>
                        </a:spcAft>
                        <a:tabLst>
                          <a:tab pos="1440180" algn="l"/>
                          <a:tab pos="2880360" algn="l"/>
                          <a:tab pos="3961130" algn="l"/>
                        </a:tabLst>
                      </a:pPr>
                      <a:r>
                        <a:rPr lang="en-MY" sz="1200" dirty="0">
                          <a:effectLst/>
                          <a:latin typeface="+mj-lt"/>
                          <a:ea typeface="Calibri" panose="020F0502020204030204" pitchFamily="34" charset="0"/>
                          <a:cs typeface="Times New Roman" panose="02020603050405020304" pitchFamily="18" charset="0"/>
                        </a:rPr>
                        <a:t>CT Operation</a:t>
                      </a:r>
                      <a:endParaRPr lang="en-US" sz="1200" dirty="0">
                        <a:effectLst/>
                        <a:latin typeface="+mj-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nSpc>
                          <a:spcPct val="150000"/>
                        </a:lnSpc>
                        <a:spcBef>
                          <a:spcPts val="0"/>
                        </a:spcBef>
                        <a:spcAft>
                          <a:spcPts val="0"/>
                        </a:spcAft>
                        <a:buFont typeface="+mj-lt"/>
                        <a:buNone/>
                      </a:pPr>
                      <a:r>
                        <a:rPr lang="en-US" sz="1200" b="1" kern="1200" dirty="0">
                          <a:solidFill>
                            <a:schemeClr val="tx1"/>
                          </a:solidFill>
                          <a:effectLst/>
                          <a:latin typeface="+mn-lt"/>
                          <a:ea typeface="Calibri" panose="020F0502020204030204" pitchFamily="34" charset="0"/>
                          <a:cs typeface="Times New Roman" panose="02020603050405020304" pitchFamily="18" charset="0"/>
                        </a:rPr>
                        <a:t>CT RUN#1 using Multi Jet Nozzle: Cleanout from 1,514m (EOT) to 1,545m (17m below bottom perforation zone)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50000"/>
                        </a:lnSpc>
                        <a:spcBef>
                          <a:spcPts val="0"/>
                        </a:spcBef>
                        <a:spcAft>
                          <a:spcPts val="0"/>
                        </a:spcAft>
                        <a:buClrTx/>
                        <a:buSzTx/>
                        <a:buFont typeface="+mj-lt"/>
                        <a:buNone/>
                        <a:tabLst/>
                        <a:defRPr/>
                      </a:pPr>
                      <a:r>
                        <a:rPr lang="en-US" sz="1200" b="1" kern="1200" dirty="0">
                          <a:solidFill>
                            <a:schemeClr val="tx1"/>
                          </a:solidFill>
                          <a:effectLst/>
                          <a:latin typeface="+mn-lt"/>
                          <a:ea typeface="Calibri" panose="020F0502020204030204" pitchFamily="34" charset="0"/>
                          <a:cs typeface="Times New Roman" panose="02020603050405020304" pitchFamily="18" charset="0"/>
                        </a:rPr>
                        <a:t>CT RUN#1 using Multi Jet Nozzle: Cleanout from 1,514m (EOT) to 1,545m (17m below bottom perforation zone)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8662346"/>
                  </a:ext>
                </a:extLst>
              </a:tr>
            </a:tbl>
          </a:graphicData>
        </a:graphic>
      </p:graphicFrame>
    </p:spTree>
    <p:extLst>
      <p:ext uri="{BB962C8B-B14F-4D97-AF65-F5344CB8AC3E}">
        <p14:creationId xmlns:p14="http://schemas.microsoft.com/office/powerpoint/2010/main" val="3627216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40C67-6748-7423-4030-DCDB6D153BB6}"/>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04CA28FD-CABA-7454-8CDF-5A73B3A8616E}"/>
              </a:ext>
            </a:extLst>
          </p:cNvPr>
          <p:cNvSpPr/>
          <p:nvPr/>
        </p:nvSpPr>
        <p:spPr>
          <a:xfrm>
            <a:off x="0" y="340242"/>
            <a:ext cx="10494335"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244A737C-F72D-008F-76DF-5A7AD2B6EADA}"/>
              </a:ext>
            </a:extLst>
          </p:cNvPr>
          <p:cNvSpPr>
            <a:spLocks noGrp="1"/>
          </p:cNvSpPr>
          <p:nvPr>
            <p:ph type="sldNum" sz="quarter" idx="12"/>
          </p:nvPr>
        </p:nvSpPr>
        <p:spPr/>
        <p:txBody>
          <a:bodyPr/>
          <a:lstStyle/>
          <a:p>
            <a:fld id="{7067DC33-8416-46B9-BFB5-95A4BBC5BE18}" type="slidenum">
              <a:rPr lang="en-MY" smtClean="0"/>
              <a:pPr/>
              <a:t>7</a:t>
            </a:fld>
            <a:endParaRPr lang="en-MY"/>
          </a:p>
        </p:txBody>
      </p:sp>
      <p:sp>
        <p:nvSpPr>
          <p:cNvPr id="8" name="Title 1">
            <a:extLst>
              <a:ext uri="{FF2B5EF4-FFF2-40B4-BE49-F238E27FC236}">
                <a16:creationId xmlns:a16="http://schemas.microsoft.com/office/drawing/2014/main" id="{0670EA96-D630-CE49-BA92-6997AB26563E}"/>
              </a:ext>
            </a:extLst>
          </p:cNvPr>
          <p:cNvSpPr txBox="1">
            <a:spLocks/>
          </p:cNvSpPr>
          <p:nvPr/>
        </p:nvSpPr>
        <p:spPr>
          <a:xfrm>
            <a:off x="178982" y="244550"/>
            <a:ext cx="10836348"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SUMMARY OF INTERVENTION ACTIVITIES</a:t>
            </a:r>
          </a:p>
        </p:txBody>
      </p:sp>
      <p:sp>
        <p:nvSpPr>
          <p:cNvPr id="3" name="Content Placeholder 1">
            <a:extLst>
              <a:ext uri="{FF2B5EF4-FFF2-40B4-BE49-F238E27FC236}">
                <a16:creationId xmlns:a16="http://schemas.microsoft.com/office/drawing/2014/main" id="{7AAFE382-BEB2-693C-41BE-DE8EEF79EFEF}"/>
              </a:ext>
            </a:extLst>
          </p:cNvPr>
          <p:cNvSpPr txBox="1">
            <a:spLocks/>
          </p:cNvSpPr>
          <p:nvPr/>
        </p:nvSpPr>
        <p:spPr>
          <a:xfrm>
            <a:off x="524549" y="4242901"/>
            <a:ext cx="6057833" cy="1935347"/>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v"/>
              <a:defRPr sz="180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Ø"/>
              <a:defRPr sz="18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ysClr val="windowText" lastClr="000000"/>
                </a:solidFill>
                <a:effectLst/>
                <a:uLnTx/>
                <a:uFillTx/>
                <a:latin typeface="Calibri"/>
                <a:ea typeface="+mn-ea"/>
                <a:cs typeface="+mn-cs"/>
              </a:rPr>
              <a:t>Highlight:</a:t>
            </a:r>
          </a:p>
          <a:p>
            <a:pPr algn="just">
              <a:lnSpc>
                <a:spcPct val="100000"/>
              </a:lnSpc>
            </a:pPr>
            <a:r>
              <a:rPr lang="en-US" sz="1200" dirty="0"/>
              <a:t>Total planned duration base on NOWIP –  17 Days</a:t>
            </a:r>
          </a:p>
          <a:p>
            <a:pPr algn="just">
              <a:lnSpc>
                <a:spcPct val="100000"/>
              </a:lnSpc>
            </a:pPr>
            <a:r>
              <a:rPr lang="en-US" sz="1200" dirty="0"/>
              <a:t>Platform/PCSB Activity includes attend DLB morning meeting and Toolbox meeting with WSS &amp; all Intervention crew participant / highlight safety issues</a:t>
            </a:r>
          </a:p>
          <a:p>
            <a:pPr algn="just">
              <a:lnSpc>
                <a:spcPct val="100000"/>
              </a:lnSpc>
            </a:pPr>
            <a:r>
              <a:rPr lang="en-US" sz="1200" dirty="0"/>
              <a:t>Wireline activity – Deploy 12 section lubrications for deployment system and reverse deployment system</a:t>
            </a:r>
          </a:p>
          <a:p>
            <a:pPr algn="just">
              <a:lnSpc>
                <a:spcPct val="100000"/>
              </a:lnSpc>
            </a:pPr>
            <a:r>
              <a:rPr lang="en-US" sz="1200" dirty="0"/>
              <a:t>Single Shift Operation due to Rig Down Activity</a:t>
            </a:r>
          </a:p>
        </p:txBody>
      </p:sp>
      <p:graphicFrame>
        <p:nvGraphicFramePr>
          <p:cNvPr id="6" name="Table 5">
            <a:extLst>
              <a:ext uri="{FF2B5EF4-FFF2-40B4-BE49-F238E27FC236}">
                <a16:creationId xmlns:a16="http://schemas.microsoft.com/office/drawing/2014/main" id="{97FA6FB2-B435-C130-C2DD-156C5A5F17BD}"/>
              </a:ext>
            </a:extLst>
          </p:cNvPr>
          <p:cNvGraphicFramePr>
            <a:graphicFrameLocks noGrp="1"/>
          </p:cNvGraphicFramePr>
          <p:nvPr>
            <p:extLst>
              <p:ext uri="{D42A27DB-BD31-4B8C-83A1-F6EECF244321}">
                <p14:modId xmlns:p14="http://schemas.microsoft.com/office/powerpoint/2010/main" val="3891841244"/>
              </p:ext>
            </p:extLst>
          </p:nvPr>
        </p:nvGraphicFramePr>
        <p:xfrm>
          <a:off x="6802013" y="4242901"/>
          <a:ext cx="4229339" cy="323358"/>
        </p:xfrm>
        <a:graphic>
          <a:graphicData uri="http://schemas.openxmlformats.org/drawingml/2006/table">
            <a:tbl>
              <a:tblPr/>
              <a:tblGrid>
                <a:gridCol w="2118560">
                  <a:extLst>
                    <a:ext uri="{9D8B030D-6E8A-4147-A177-3AD203B41FA5}">
                      <a16:colId xmlns:a16="http://schemas.microsoft.com/office/drawing/2014/main" val="4074357721"/>
                    </a:ext>
                  </a:extLst>
                </a:gridCol>
                <a:gridCol w="2110779">
                  <a:extLst>
                    <a:ext uri="{9D8B030D-6E8A-4147-A177-3AD203B41FA5}">
                      <a16:colId xmlns:a16="http://schemas.microsoft.com/office/drawing/2014/main" val="4199165351"/>
                    </a:ext>
                  </a:extLst>
                </a:gridCol>
              </a:tblGrid>
              <a:tr h="161679">
                <a:tc>
                  <a:txBody>
                    <a:bodyPr/>
                    <a:lstStyle/>
                    <a:p>
                      <a:pPr algn="ctr" fontAlgn="ctr"/>
                      <a:r>
                        <a:rPr lang="en-MY" sz="1000" b="1" i="0" u="none" strike="noStrike">
                          <a:solidFill>
                            <a:srgbClr val="333399"/>
                          </a:solidFill>
                          <a:effectLst/>
                          <a:latin typeface="Arial Narrow" panose="020B0606020202030204" pitchFamily="34" charset="0"/>
                        </a:rPr>
                        <a:t>Start Date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ctr"/>
                      <a:r>
                        <a:rPr lang="en-MY" sz="1000" b="1" i="0" u="none" strike="noStrike">
                          <a:solidFill>
                            <a:srgbClr val="333399"/>
                          </a:solidFill>
                          <a:effectLst/>
                          <a:latin typeface="Arial Narrow" panose="020B0606020202030204" pitchFamily="34" charset="0"/>
                        </a:rPr>
                        <a:t>End Date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283991712"/>
                  </a:ext>
                </a:extLst>
              </a:tr>
              <a:tr h="161679">
                <a:tc>
                  <a:txBody>
                    <a:bodyPr/>
                    <a:lstStyle/>
                    <a:p>
                      <a:pPr algn="ctr" fontAlgn="b"/>
                      <a:r>
                        <a:rPr lang="en-MY" sz="1000" b="0" i="0" u="none" strike="noStrike">
                          <a:effectLst/>
                          <a:latin typeface="Arial Narrow" panose="020B0606020202030204" pitchFamily="34" charset="0"/>
                        </a:rPr>
                        <a:t>25-Aug-24   06:30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tc>
                  <a:txBody>
                    <a:bodyPr/>
                    <a:lstStyle/>
                    <a:p>
                      <a:pPr algn="ctr" fontAlgn="b"/>
                      <a:r>
                        <a:rPr lang="en-MY" sz="1000" b="0" i="0" u="none" strike="noStrike" dirty="0">
                          <a:effectLst/>
                          <a:latin typeface="Arial Narrow" panose="020B0606020202030204" pitchFamily="34" charset="0"/>
                        </a:rPr>
                        <a:t>11-Sep-24   18:30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extLst>
                  <a:ext uri="{0D108BD9-81ED-4DB2-BD59-A6C34878D82A}">
                    <a16:rowId xmlns:a16="http://schemas.microsoft.com/office/drawing/2014/main" val="3795423388"/>
                  </a:ext>
                </a:extLst>
              </a:tr>
            </a:tbl>
          </a:graphicData>
        </a:graphic>
      </p:graphicFrame>
      <p:graphicFrame>
        <p:nvGraphicFramePr>
          <p:cNvPr id="7" name="Table 6">
            <a:extLst>
              <a:ext uri="{FF2B5EF4-FFF2-40B4-BE49-F238E27FC236}">
                <a16:creationId xmlns:a16="http://schemas.microsoft.com/office/drawing/2014/main" id="{25755900-4613-17B8-F424-6BEFFAC5C187}"/>
              </a:ext>
            </a:extLst>
          </p:cNvPr>
          <p:cNvGraphicFramePr>
            <a:graphicFrameLocks noGrp="1"/>
          </p:cNvGraphicFramePr>
          <p:nvPr>
            <p:extLst>
              <p:ext uri="{D42A27DB-BD31-4B8C-83A1-F6EECF244321}">
                <p14:modId xmlns:p14="http://schemas.microsoft.com/office/powerpoint/2010/main" val="847407110"/>
              </p:ext>
            </p:extLst>
          </p:nvPr>
        </p:nvGraphicFramePr>
        <p:xfrm>
          <a:off x="6802012" y="4595443"/>
          <a:ext cx="4229338" cy="2063750"/>
        </p:xfrm>
        <a:graphic>
          <a:graphicData uri="http://schemas.openxmlformats.org/drawingml/2006/table">
            <a:tbl>
              <a:tblPr/>
              <a:tblGrid>
                <a:gridCol w="2098148">
                  <a:extLst>
                    <a:ext uri="{9D8B030D-6E8A-4147-A177-3AD203B41FA5}">
                      <a16:colId xmlns:a16="http://schemas.microsoft.com/office/drawing/2014/main" val="4108229579"/>
                    </a:ext>
                  </a:extLst>
                </a:gridCol>
                <a:gridCol w="1028411">
                  <a:extLst>
                    <a:ext uri="{9D8B030D-6E8A-4147-A177-3AD203B41FA5}">
                      <a16:colId xmlns:a16="http://schemas.microsoft.com/office/drawing/2014/main" val="2375485552"/>
                    </a:ext>
                  </a:extLst>
                </a:gridCol>
                <a:gridCol w="1102779">
                  <a:extLst>
                    <a:ext uri="{9D8B030D-6E8A-4147-A177-3AD203B41FA5}">
                      <a16:colId xmlns:a16="http://schemas.microsoft.com/office/drawing/2014/main" val="2388698941"/>
                    </a:ext>
                  </a:extLst>
                </a:gridCol>
              </a:tblGrid>
              <a:tr h="144126">
                <a:tc>
                  <a:txBody>
                    <a:bodyPr/>
                    <a:lstStyle/>
                    <a:p>
                      <a:pPr algn="ctr" fontAlgn="b"/>
                      <a:r>
                        <a:rPr lang="en-MY" sz="1000" b="1" i="0" u="none" strike="noStrike">
                          <a:solidFill>
                            <a:srgbClr val="333399"/>
                          </a:solidFill>
                          <a:effectLst/>
                          <a:latin typeface="Arial Narrow" panose="020B0606020202030204" pitchFamily="34" charset="0"/>
                        </a:rPr>
                        <a:t>Activity</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tc>
                  <a:txBody>
                    <a:bodyPr/>
                    <a:lstStyle/>
                    <a:p>
                      <a:pPr algn="ctr" fontAlgn="b"/>
                      <a:r>
                        <a:rPr lang="en-MY" sz="1000" b="1" i="0" u="none" strike="noStrike">
                          <a:solidFill>
                            <a:srgbClr val="333399"/>
                          </a:solidFill>
                          <a:effectLst/>
                          <a:latin typeface="Arial Narrow" panose="020B0606020202030204" pitchFamily="34" charset="0"/>
                        </a:rPr>
                        <a:t>Hours</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tc>
                  <a:txBody>
                    <a:bodyPr/>
                    <a:lstStyle/>
                    <a:p>
                      <a:pPr algn="ctr" fontAlgn="b"/>
                      <a:r>
                        <a:rPr lang="en-MY" sz="1000" b="1" i="0" u="none" strike="noStrike">
                          <a:solidFill>
                            <a:srgbClr val="333399"/>
                          </a:solidFill>
                          <a:effectLst/>
                          <a:latin typeface="Arial Narrow" panose="020B0606020202030204" pitchFamily="34" charset="0"/>
                        </a:rPr>
                        <a:t>Days</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FFCC"/>
                    </a:solidFill>
                  </a:tcPr>
                </a:tc>
                <a:extLst>
                  <a:ext uri="{0D108BD9-81ED-4DB2-BD59-A6C34878D82A}">
                    <a16:rowId xmlns:a16="http://schemas.microsoft.com/office/drawing/2014/main" val="1566878869"/>
                  </a:ext>
                </a:extLst>
              </a:tr>
              <a:tr h="144126">
                <a:tc>
                  <a:txBody>
                    <a:bodyPr/>
                    <a:lstStyle/>
                    <a:p>
                      <a:pPr algn="l" fontAlgn="b"/>
                      <a:r>
                        <a:rPr lang="en-MY" sz="1000" b="0" i="0" u="none" strike="noStrike">
                          <a:solidFill>
                            <a:srgbClr val="333399"/>
                          </a:solidFill>
                          <a:effectLst/>
                          <a:latin typeface="Arial Narrow" panose="020B0606020202030204" pitchFamily="34" charset="0"/>
                        </a:rPr>
                        <a:t>Demobilization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128:00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5.33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21491204"/>
                  </a:ext>
                </a:extLst>
              </a:tr>
              <a:tr h="144126">
                <a:tc>
                  <a:txBody>
                    <a:bodyPr/>
                    <a:lstStyle/>
                    <a:p>
                      <a:pPr algn="l" fontAlgn="b"/>
                      <a:r>
                        <a:rPr lang="en-US" sz="1000" b="0" i="0" u="none" strike="noStrike">
                          <a:solidFill>
                            <a:srgbClr val="333399"/>
                          </a:solidFill>
                          <a:effectLst/>
                          <a:latin typeface="Arial Narrow" panose="020B0606020202030204" pitchFamily="34" charset="0"/>
                        </a:rPr>
                        <a:t>Rig up/down &amp; Well Preparation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71:30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2.98</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00824291"/>
                  </a:ext>
                </a:extLst>
              </a:tr>
              <a:tr h="144126">
                <a:tc>
                  <a:txBody>
                    <a:bodyPr/>
                    <a:lstStyle/>
                    <a:p>
                      <a:pPr algn="l" fontAlgn="b"/>
                      <a:r>
                        <a:rPr lang="en-MY" sz="1000" b="0" i="0" u="none" strike="noStrike">
                          <a:solidFill>
                            <a:srgbClr val="333399"/>
                          </a:solidFill>
                          <a:effectLst/>
                          <a:latin typeface="Arial Narrow" panose="020B0606020202030204" pitchFamily="34" charset="0"/>
                        </a:rPr>
                        <a:t>CT Operation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25:00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1.04</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23926025"/>
                  </a:ext>
                </a:extLst>
              </a:tr>
              <a:tr h="144126">
                <a:tc>
                  <a:txBody>
                    <a:bodyPr/>
                    <a:lstStyle/>
                    <a:p>
                      <a:pPr algn="l" fontAlgn="b"/>
                      <a:r>
                        <a:rPr lang="en-MY" sz="1000" b="0" i="0" u="none" strike="noStrike">
                          <a:solidFill>
                            <a:srgbClr val="333399"/>
                          </a:solidFill>
                          <a:effectLst/>
                          <a:latin typeface="Arial Narrow" panose="020B0606020202030204" pitchFamily="34" charset="0"/>
                        </a:rPr>
                        <a:t>Wireline Activity</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15:15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0.64</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6790246"/>
                  </a:ext>
                </a:extLst>
              </a:tr>
              <a:tr h="144126">
                <a:tc>
                  <a:txBody>
                    <a:bodyPr/>
                    <a:lstStyle/>
                    <a:p>
                      <a:pPr algn="l" fontAlgn="b"/>
                      <a:r>
                        <a:rPr lang="en-MY" sz="1000" b="0" i="0" u="none" strike="noStrike" dirty="0">
                          <a:solidFill>
                            <a:srgbClr val="333399"/>
                          </a:solidFill>
                          <a:effectLst/>
                          <a:latin typeface="Arial Narrow" panose="020B0606020202030204" pitchFamily="34" charset="0"/>
                        </a:rPr>
                        <a:t>e-PTW Approval</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15:35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0.65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86465828"/>
                  </a:ext>
                </a:extLst>
              </a:tr>
              <a:tr h="144126">
                <a:tc>
                  <a:txBody>
                    <a:bodyPr/>
                    <a:lstStyle/>
                    <a:p>
                      <a:pPr algn="l" fontAlgn="b"/>
                      <a:r>
                        <a:rPr lang="en-MY" sz="1000" b="0" i="0" u="none" strike="noStrike">
                          <a:solidFill>
                            <a:srgbClr val="333399"/>
                          </a:solidFill>
                          <a:effectLst/>
                          <a:latin typeface="Arial Narrow" panose="020B0606020202030204" pitchFamily="34" charset="0"/>
                        </a:rPr>
                        <a:t>Platform/PCSB Activity</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20:10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0.84</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50233402"/>
                  </a:ext>
                </a:extLst>
              </a:tr>
              <a:tr h="144126">
                <a:tc>
                  <a:txBody>
                    <a:bodyPr/>
                    <a:lstStyle/>
                    <a:p>
                      <a:pPr algn="l" fontAlgn="b"/>
                      <a:r>
                        <a:rPr lang="en-MY" sz="1000" b="0" i="0" u="none" strike="noStrike">
                          <a:solidFill>
                            <a:srgbClr val="333399"/>
                          </a:solidFill>
                          <a:effectLst/>
                          <a:latin typeface="Arial Narrow" panose="020B0606020202030204" pitchFamily="34" charset="0"/>
                        </a:rPr>
                        <a:t>Lifting Activity</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57:00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2.38</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30005202"/>
                  </a:ext>
                </a:extLst>
              </a:tr>
              <a:tr h="144126">
                <a:tc>
                  <a:txBody>
                    <a:bodyPr/>
                    <a:lstStyle/>
                    <a:p>
                      <a:pPr algn="l" fontAlgn="b"/>
                      <a:r>
                        <a:rPr lang="en-US" sz="1000" b="0" i="0" u="none" strike="noStrike" dirty="0">
                          <a:solidFill>
                            <a:srgbClr val="333399"/>
                          </a:solidFill>
                          <a:effectLst/>
                          <a:latin typeface="Arial Narrow" panose="020B0606020202030204" pitchFamily="34" charset="0"/>
                        </a:rPr>
                        <a:t>Flowback well to flowback system</a:t>
                      </a:r>
                      <a:endParaRPr lang="en-MY" sz="1000" b="0" i="0" u="none" strike="noStrike" dirty="0">
                        <a:solidFill>
                          <a:srgbClr val="333399"/>
                        </a:solidFill>
                        <a:effectLst/>
                        <a:latin typeface="Arial Narrow" panose="020B0606020202030204" pitchFamily="34" charset="0"/>
                      </a:endParaRP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17:30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dirty="0">
                          <a:effectLst/>
                          <a:latin typeface="Arial Narrow" panose="020B0606020202030204" pitchFamily="34" charset="0"/>
                        </a:rPr>
                        <a:t>0.73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1452478"/>
                  </a:ext>
                </a:extLst>
              </a:tr>
              <a:tr h="144126">
                <a:tc>
                  <a:txBody>
                    <a:bodyPr/>
                    <a:lstStyle/>
                    <a:p>
                      <a:pPr algn="l" fontAlgn="b"/>
                      <a:r>
                        <a:rPr lang="en-MY" sz="1000" b="0" i="0" u="none" strike="noStrike">
                          <a:solidFill>
                            <a:srgbClr val="333399"/>
                          </a:solidFill>
                          <a:effectLst/>
                          <a:latin typeface="Arial Narrow" panose="020B0606020202030204" pitchFamily="34" charset="0"/>
                        </a:rPr>
                        <a:t>Single Shift Operation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36:00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1.50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591956"/>
                  </a:ext>
                </a:extLst>
              </a:tr>
              <a:tr h="144126">
                <a:tc>
                  <a:txBody>
                    <a:bodyPr/>
                    <a:lstStyle/>
                    <a:p>
                      <a:pPr algn="l" fontAlgn="b"/>
                      <a:r>
                        <a:rPr lang="en-MY" sz="1000" b="0" i="0" u="none" strike="noStrike">
                          <a:solidFill>
                            <a:srgbClr val="333399"/>
                          </a:solidFill>
                          <a:effectLst/>
                          <a:latin typeface="Arial Narrow" panose="020B0606020202030204" pitchFamily="34" charset="0"/>
                        </a:rPr>
                        <a:t>Wait on Weather</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02:15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0.09</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06808122"/>
                  </a:ext>
                </a:extLst>
              </a:tr>
              <a:tr h="144126">
                <a:tc>
                  <a:txBody>
                    <a:bodyPr/>
                    <a:lstStyle/>
                    <a:p>
                      <a:pPr algn="l" fontAlgn="b"/>
                      <a:r>
                        <a:rPr lang="en-MY" sz="1000" b="0" i="0" u="none" strike="noStrike">
                          <a:solidFill>
                            <a:srgbClr val="333399"/>
                          </a:solidFill>
                          <a:effectLst/>
                          <a:latin typeface="Arial Narrow" panose="020B0606020202030204" pitchFamily="34" charset="0"/>
                        </a:rPr>
                        <a:t>Surface Preparation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solidFill>
                            <a:srgbClr val="FF0000"/>
                          </a:solidFill>
                          <a:effectLst/>
                          <a:latin typeface="Arial Narrow" panose="020B0606020202030204" pitchFamily="34" charset="0"/>
                        </a:rPr>
                        <a:t>31:45</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1000" b="0" i="0" u="none" strike="noStrike">
                          <a:effectLst/>
                          <a:latin typeface="Arial Narrow" panose="020B0606020202030204" pitchFamily="34" charset="0"/>
                        </a:rPr>
                        <a:t>1.32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35813537"/>
                  </a:ext>
                </a:extLst>
              </a:tr>
              <a:tr h="144126">
                <a:tc>
                  <a:txBody>
                    <a:bodyPr/>
                    <a:lstStyle/>
                    <a:p>
                      <a:pPr algn="l" fontAlgn="b"/>
                      <a:r>
                        <a:rPr lang="en-MY" sz="1000" b="0" i="0" u="none" strike="noStrike">
                          <a:effectLst/>
                          <a:latin typeface="Arial Narrow" panose="020B0606020202030204" pitchFamily="34" charset="0"/>
                        </a:rPr>
                        <a:t> </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MY" sz="1000" b="1" i="0" u="none" strike="noStrike" dirty="0">
                          <a:effectLst/>
                          <a:latin typeface="Arial Narrow" panose="020B0606020202030204" pitchFamily="34" charset="0"/>
                        </a:rPr>
                        <a:t>420:00</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MY" sz="1000" b="1" i="0" u="none" strike="noStrike" dirty="0">
                          <a:effectLst/>
                          <a:latin typeface="Arial Narrow" panose="020B0606020202030204" pitchFamily="34" charset="0"/>
                        </a:rPr>
                        <a:t>17.50</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2179169"/>
                  </a:ext>
                </a:extLst>
              </a:tr>
            </a:tbl>
          </a:graphicData>
        </a:graphic>
      </p:graphicFrame>
      <p:graphicFrame>
        <p:nvGraphicFramePr>
          <p:cNvPr id="2" name="Chart 1">
            <a:extLst>
              <a:ext uri="{FF2B5EF4-FFF2-40B4-BE49-F238E27FC236}">
                <a16:creationId xmlns:a16="http://schemas.microsoft.com/office/drawing/2014/main" id="{B02D63E2-FE52-AF64-1186-413C219BDB04}"/>
              </a:ext>
            </a:extLst>
          </p:cNvPr>
          <p:cNvGraphicFramePr>
            <a:graphicFrameLocks/>
          </p:cNvGraphicFramePr>
          <p:nvPr>
            <p:extLst>
              <p:ext uri="{D42A27DB-BD31-4B8C-83A1-F6EECF244321}">
                <p14:modId xmlns:p14="http://schemas.microsoft.com/office/powerpoint/2010/main" val="1645809085"/>
              </p:ext>
            </p:extLst>
          </p:nvPr>
        </p:nvGraphicFramePr>
        <p:xfrm>
          <a:off x="937549" y="1180214"/>
          <a:ext cx="10494335" cy="298335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7848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8</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rPr>
              <a:t>DULANG B07S</a:t>
            </a:r>
          </a:p>
          <a:p>
            <a:pPr marL="0" indent="0" algn="ctr">
              <a:buNone/>
            </a:pPr>
            <a:r>
              <a:rPr lang="en-US" sz="5400" b="1" dirty="0">
                <a:solidFill>
                  <a:schemeClr val="bg1"/>
                </a:solidFill>
              </a:rPr>
              <a:t>Sand Clean Out Operation</a:t>
            </a:r>
          </a:p>
          <a:p>
            <a:pPr algn="ctr"/>
            <a:endParaRPr lang="en-US" sz="2400" dirty="0">
              <a:solidFill>
                <a:schemeClr val="bg1"/>
              </a:solidFill>
            </a:endParaRPr>
          </a:p>
        </p:txBody>
      </p:sp>
    </p:spTree>
    <p:extLst>
      <p:ext uri="{BB962C8B-B14F-4D97-AF65-F5344CB8AC3E}">
        <p14:creationId xmlns:p14="http://schemas.microsoft.com/office/powerpoint/2010/main" val="2098764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3050B-1640-0BAE-2878-04990C0CEB41}"/>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1D63F432-B85E-8269-F60E-8597D0ABF3A5}"/>
              </a:ext>
            </a:extLst>
          </p:cNvPr>
          <p:cNvSpPr/>
          <p:nvPr/>
        </p:nvSpPr>
        <p:spPr>
          <a:xfrm>
            <a:off x="0" y="340242"/>
            <a:ext cx="853794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81AF0872-3727-30F6-A82A-79C7C48FA94E}"/>
              </a:ext>
            </a:extLst>
          </p:cNvPr>
          <p:cNvSpPr>
            <a:spLocks noGrp="1"/>
          </p:cNvSpPr>
          <p:nvPr>
            <p:ph type="sldNum" sz="quarter" idx="12"/>
          </p:nvPr>
        </p:nvSpPr>
        <p:spPr/>
        <p:txBody>
          <a:bodyPr/>
          <a:lstStyle/>
          <a:p>
            <a:fld id="{7067DC33-8416-46B9-BFB5-95A4BBC5BE18}" type="slidenum">
              <a:rPr lang="en-MY" smtClean="0"/>
              <a:pPr/>
              <a:t>9</a:t>
            </a:fld>
            <a:endParaRPr lang="en-MY"/>
          </a:p>
        </p:txBody>
      </p:sp>
      <p:sp>
        <p:nvSpPr>
          <p:cNvPr id="8" name="Title 1">
            <a:extLst>
              <a:ext uri="{FF2B5EF4-FFF2-40B4-BE49-F238E27FC236}">
                <a16:creationId xmlns:a16="http://schemas.microsoft.com/office/drawing/2014/main" id="{E43768D4-A5DA-1B8C-1A90-38CA5E563804}"/>
              </a:ext>
            </a:extLst>
          </p:cNvPr>
          <p:cNvSpPr txBox="1">
            <a:spLocks/>
          </p:cNvSpPr>
          <p:nvPr/>
        </p:nvSpPr>
        <p:spPr>
          <a:xfrm>
            <a:off x="178982" y="244550"/>
            <a:ext cx="8433390"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PROCESS OF SAND CLEAN OUT </a:t>
            </a:r>
          </a:p>
        </p:txBody>
      </p:sp>
      <p:sp>
        <p:nvSpPr>
          <p:cNvPr id="6" name="Content Placeholder 2">
            <a:extLst>
              <a:ext uri="{FF2B5EF4-FFF2-40B4-BE49-F238E27FC236}">
                <a16:creationId xmlns:a16="http://schemas.microsoft.com/office/drawing/2014/main" id="{10D24FF5-93CF-84AD-A7AD-295D31F22674}"/>
              </a:ext>
            </a:extLst>
          </p:cNvPr>
          <p:cNvSpPr>
            <a:spLocks noGrp="1"/>
          </p:cNvSpPr>
          <p:nvPr>
            <p:ph idx="1"/>
          </p:nvPr>
        </p:nvSpPr>
        <p:spPr>
          <a:xfrm>
            <a:off x="38758" y="4860823"/>
            <a:ext cx="11956037" cy="1303268"/>
          </a:xfrm>
        </p:spPr>
        <p:txBody>
          <a:bodyPr>
            <a:noAutofit/>
          </a:bodyPr>
          <a:lstStyle/>
          <a:p>
            <a:pPr algn="just">
              <a:lnSpc>
                <a:spcPct val="100000"/>
              </a:lnSpc>
            </a:pPr>
            <a:r>
              <a:rPr lang="en-US" sz="1800" b="0" dirty="0">
                <a:solidFill>
                  <a:schemeClr val="tx1"/>
                </a:solidFill>
                <a:latin typeface="+mn-lt"/>
              </a:rPr>
              <a:t>The process of removing sand or similar fill from a wellbore. Many wells produce sand that may accumulate and restrict production if not removed from the wellbore by the production fluid. </a:t>
            </a:r>
          </a:p>
          <a:p>
            <a:pPr algn="just">
              <a:lnSpc>
                <a:spcPct val="100000"/>
              </a:lnSpc>
            </a:pPr>
            <a:r>
              <a:rPr lang="en-US" sz="1800" b="0" dirty="0">
                <a:solidFill>
                  <a:schemeClr val="tx1"/>
                </a:solidFill>
                <a:latin typeface="+mn-lt"/>
              </a:rPr>
              <a:t>To remove fill, a cleanout fluid is pumped through the CT string. The fluid is circulated back up the annulus between the CT string and completion tubing to carry the fill back to surface.</a:t>
            </a:r>
          </a:p>
          <a:p>
            <a:pPr algn="just">
              <a:lnSpc>
                <a:spcPct val="100000"/>
              </a:lnSpc>
            </a:pPr>
            <a:endParaRPr lang="en-US" sz="1800" b="0" dirty="0">
              <a:solidFill>
                <a:schemeClr val="tx1"/>
              </a:solidFill>
              <a:latin typeface="+mn-lt"/>
            </a:endParaRPr>
          </a:p>
        </p:txBody>
      </p:sp>
      <p:pic>
        <p:nvPicPr>
          <p:cNvPr id="11" name="Picture 10">
            <a:extLst>
              <a:ext uri="{FF2B5EF4-FFF2-40B4-BE49-F238E27FC236}">
                <a16:creationId xmlns:a16="http://schemas.microsoft.com/office/drawing/2014/main" id="{FEF3347C-9542-BEE5-B794-FDC6DBB9A97F}"/>
              </a:ext>
            </a:extLst>
          </p:cNvPr>
          <p:cNvPicPr>
            <a:picLocks noChangeAspect="1"/>
          </p:cNvPicPr>
          <p:nvPr/>
        </p:nvPicPr>
        <p:blipFill>
          <a:blip r:embed="rId2"/>
          <a:stretch>
            <a:fillRect/>
          </a:stretch>
        </p:blipFill>
        <p:spPr>
          <a:xfrm>
            <a:off x="7606908" y="1413679"/>
            <a:ext cx="4311284" cy="3051318"/>
          </a:xfrm>
          <a:prstGeom prst="rect">
            <a:avLst/>
          </a:prstGeom>
        </p:spPr>
      </p:pic>
      <p:pic>
        <p:nvPicPr>
          <p:cNvPr id="1026" name="Picture 2" descr="(a) Diagram of sand cleanout process with three sections: blocking area, deposition area, suspending area; (b) particles movement in deposition area with fluid between tools and casing; (c) single particle slide against N80 steel during the hole cleaning process. ">
            <a:extLst>
              <a:ext uri="{FF2B5EF4-FFF2-40B4-BE49-F238E27FC236}">
                <a16:creationId xmlns:a16="http://schemas.microsoft.com/office/drawing/2014/main" id="{580D990B-6F4F-A645-94CC-66489A9350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5358"/>
          <a:stretch/>
        </p:blipFill>
        <p:spPr bwMode="auto">
          <a:xfrm>
            <a:off x="197205" y="1413679"/>
            <a:ext cx="7252286" cy="333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15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B59F6-8B4D-11A5-97DC-6475EB7B9678}"/>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06D474B0-B44F-D7D6-95B0-AF0BD33D5134}"/>
              </a:ext>
            </a:extLst>
          </p:cNvPr>
          <p:cNvSpPr/>
          <p:nvPr/>
        </p:nvSpPr>
        <p:spPr>
          <a:xfrm>
            <a:off x="0" y="340242"/>
            <a:ext cx="82643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90A08D46-6732-3564-98A1-B8603FE6DE5E}"/>
              </a:ext>
            </a:extLst>
          </p:cNvPr>
          <p:cNvSpPr>
            <a:spLocks noGrp="1"/>
          </p:cNvSpPr>
          <p:nvPr>
            <p:ph type="sldNum" sz="quarter" idx="12"/>
          </p:nvPr>
        </p:nvSpPr>
        <p:spPr/>
        <p:txBody>
          <a:bodyPr/>
          <a:lstStyle/>
          <a:p>
            <a:fld id="{7067DC33-8416-46B9-BFB5-95A4BBC5BE18}" type="slidenum">
              <a:rPr lang="en-MY" smtClean="0"/>
              <a:pPr/>
              <a:t>10</a:t>
            </a:fld>
            <a:endParaRPr lang="en-MY"/>
          </a:p>
        </p:txBody>
      </p:sp>
      <p:sp>
        <p:nvSpPr>
          <p:cNvPr id="8" name="Title 1">
            <a:extLst>
              <a:ext uri="{FF2B5EF4-FFF2-40B4-BE49-F238E27FC236}">
                <a16:creationId xmlns:a16="http://schemas.microsoft.com/office/drawing/2014/main" id="{B808FAC2-2351-9DB9-3346-2F3F769B939F}"/>
              </a:ext>
            </a:extLst>
          </p:cNvPr>
          <p:cNvSpPr txBox="1">
            <a:spLocks/>
          </p:cNvSpPr>
          <p:nvPr/>
        </p:nvSpPr>
        <p:spPr>
          <a:xfrm>
            <a:off x="178981" y="244550"/>
            <a:ext cx="915021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COMPARISON EXECUTION PLAN </a:t>
            </a:r>
          </a:p>
        </p:txBody>
      </p:sp>
      <p:graphicFrame>
        <p:nvGraphicFramePr>
          <p:cNvPr id="10" name="Table 9">
            <a:extLst>
              <a:ext uri="{FF2B5EF4-FFF2-40B4-BE49-F238E27FC236}">
                <a16:creationId xmlns:a16="http://schemas.microsoft.com/office/drawing/2014/main" id="{1B534890-5B13-4662-1779-4A78E2BF33C9}"/>
              </a:ext>
            </a:extLst>
          </p:cNvPr>
          <p:cNvGraphicFramePr>
            <a:graphicFrameLocks noGrp="1"/>
          </p:cNvGraphicFramePr>
          <p:nvPr>
            <p:extLst>
              <p:ext uri="{D42A27DB-BD31-4B8C-83A1-F6EECF244321}">
                <p14:modId xmlns:p14="http://schemas.microsoft.com/office/powerpoint/2010/main" val="3362913176"/>
              </p:ext>
            </p:extLst>
          </p:nvPr>
        </p:nvGraphicFramePr>
        <p:xfrm>
          <a:off x="178981" y="1298803"/>
          <a:ext cx="9287680" cy="5090160"/>
        </p:xfrm>
        <a:graphic>
          <a:graphicData uri="http://schemas.openxmlformats.org/drawingml/2006/table">
            <a:tbl>
              <a:tblPr firstRow="1" bandRow="1">
                <a:tableStyleId>{FABFCF23-3B69-468F-B69F-88F6DE6A72F2}</a:tableStyleId>
              </a:tblPr>
              <a:tblGrid>
                <a:gridCol w="1125939">
                  <a:extLst>
                    <a:ext uri="{9D8B030D-6E8A-4147-A177-3AD203B41FA5}">
                      <a16:colId xmlns:a16="http://schemas.microsoft.com/office/drawing/2014/main" val="1827017602"/>
                    </a:ext>
                  </a:extLst>
                </a:gridCol>
                <a:gridCol w="3835370">
                  <a:extLst>
                    <a:ext uri="{9D8B030D-6E8A-4147-A177-3AD203B41FA5}">
                      <a16:colId xmlns:a16="http://schemas.microsoft.com/office/drawing/2014/main" val="2034822134"/>
                    </a:ext>
                  </a:extLst>
                </a:gridCol>
                <a:gridCol w="4326371">
                  <a:extLst>
                    <a:ext uri="{9D8B030D-6E8A-4147-A177-3AD203B41FA5}">
                      <a16:colId xmlns:a16="http://schemas.microsoft.com/office/drawing/2014/main" val="3471511182"/>
                    </a:ext>
                  </a:extLst>
                </a:gridCol>
              </a:tblGrid>
              <a:tr h="437400">
                <a:tc>
                  <a:txBody>
                    <a:bodyPr/>
                    <a:lstStyle/>
                    <a:p>
                      <a:pPr algn="ct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MY" sz="1600" dirty="0"/>
                        <a:t>SAND CLEAN OUT INSIDE CASING </a:t>
                      </a:r>
                    </a:p>
                    <a:p>
                      <a:pPr algn="ctr"/>
                      <a:r>
                        <a:rPr lang="en-MY" sz="1600" dirty="0"/>
                        <a:t>2020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SAND CLEANOUT INSIDE CASING USING  DEPLOYMENT SYSTEM </a:t>
                      </a:r>
                      <a:r>
                        <a:rPr lang="en-MY" sz="1600" dirty="0"/>
                        <a:t>2024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0115708"/>
                  </a:ext>
                </a:extLst>
              </a:tr>
              <a:tr h="1004173">
                <a:tc>
                  <a:txBody>
                    <a:bodyPr/>
                    <a:lstStyle/>
                    <a:p>
                      <a:pPr algn="ctr"/>
                      <a:r>
                        <a:rPr lang="en-MY" sz="1600" dirty="0"/>
                        <a:t>Technique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600" dirty="0"/>
                        <a:t>This method involves deploying coiled tubing directly into the well to remove sand and debris. Its typically uses basic tools like jetting nozzles or simple flushing techniques.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600" dirty="0"/>
                        <a:t>This method incorporates deployment systems, allowing for the use of specialized tools such as CARSAC, DKCV and deployment bar for effective sand removal.</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74205469"/>
                  </a:ext>
                </a:extLst>
              </a:tr>
              <a:tr h="657503">
                <a:tc>
                  <a:txBody>
                    <a:bodyPr/>
                    <a:lstStyle/>
                    <a:p>
                      <a:pPr algn="ctr"/>
                      <a:r>
                        <a:rPr lang="en-MY" sz="1600" dirty="0"/>
                        <a:t>Equipment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Uses standard coiled tubing units and basic cleaning tools.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More sophisticated tools such as CARSAC, DKCV, Deployment BOP, Deployment Bar, increase in the usage of straight bar are used alongside coiled tubing due to long BHA been utilized.</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1332478"/>
                  </a:ext>
                </a:extLst>
              </a:tr>
              <a:tr h="657503">
                <a:tc>
                  <a:txBody>
                    <a:bodyPr/>
                    <a:lstStyle/>
                    <a:p>
                      <a:pPr algn="ctr"/>
                      <a:r>
                        <a:rPr lang="en-MY" sz="1600" dirty="0"/>
                        <a:t>Process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The operation may be straightforward, focusing primarily on flushing out sand through the coiled tubing without extensive customization or specialized techniques.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More customized approach targeting specific areas.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3895233"/>
                  </a:ext>
                </a:extLst>
              </a:tr>
              <a:tr h="951424">
                <a:tc>
                  <a:txBody>
                    <a:bodyPr/>
                    <a:lstStyle/>
                    <a:p>
                      <a:pPr algn="ctr"/>
                      <a:r>
                        <a:rPr lang="en-MY" sz="1600" dirty="0"/>
                        <a:t>Flexibility/</a:t>
                      </a:r>
                    </a:p>
                    <a:p>
                      <a:pPr algn="ctr"/>
                      <a:r>
                        <a:rPr lang="en-MY" sz="1600" dirty="0"/>
                        <a:t>Efficiency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May not fully utilize coiled tubing's advanced capabilities.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Enhances the effectiveness of sand cleanout by providing better control, quicker operations, and the ability to tackle larger or more problematic sand accumulations.</a:t>
                      </a:r>
                      <a:endParaRPr lang="en-MY"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59973195"/>
                  </a:ext>
                </a:extLst>
              </a:tr>
            </a:tbl>
          </a:graphicData>
        </a:graphic>
      </p:graphicFrame>
      <p:grpSp>
        <p:nvGrpSpPr>
          <p:cNvPr id="12" name="Group 11">
            <a:extLst>
              <a:ext uri="{FF2B5EF4-FFF2-40B4-BE49-F238E27FC236}">
                <a16:creationId xmlns:a16="http://schemas.microsoft.com/office/drawing/2014/main" id="{D00F52FA-E54A-4FFE-0043-B5A47C523D25}"/>
              </a:ext>
            </a:extLst>
          </p:cNvPr>
          <p:cNvGrpSpPr/>
          <p:nvPr/>
        </p:nvGrpSpPr>
        <p:grpSpPr>
          <a:xfrm>
            <a:off x="9582336" y="919416"/>
            <a:ext cx="2430683" cy="5624214"/>
            <a:chOff x="4071931" y="805364"/>
            <a:chExt cx="4071288" cy="9622126"/>
          </a:xfrm>
        </p:grpSpPr>
        <p:pic>
          <p:nvPicPr>
            <p:cNvPr id="13" name="Picture 12">
              <a:extLst>
                <a:ext uri="{FF2B5EF4-FFF2-40B4-BE49-F238E27FC236}">
                  <a16:creationId xmlns:a16="http://schemas.microsoft.com/office/drawing/2014/main" id="{F6F15E26-830D-166C-980A-D604221C9C05}"/>
                </a:ext>
              </a:extLst>
            </p:cNvPr>
            <p:cNvPicPr>
              <a:picLocks noChangeAspect="1"/>
            </p:cNvPicPr>
            <p:nvPr/>
          </p:nvPicPr>
          <p:blipFill>
            <a:blip r:embed="rId3"/>
            <a:stretch>
              <a:fillRect/>
            </a:stretch>
          </p:blipFill>
          <p:spPr>
            <a:xfrm>
              <a:off x="4937208" y="805364"/>
              <a:ext cx="2295845" cy="4915586"/>
            </a:xfrm>
            <a:prstGeom prst="rect">
              <a:avLst/>
            </a:prstGeom>
          </p:spPr>
        </p:pic>
        <p:pic>
          <p:nvPicPr>
            <p:cNvPr id="14" name="Picture 13">
              <a:extLst>
                <a:ext uri="{FF2B5EF4-FFF2-40B4-BE49-F238E27FC236}">
                  <a16:creationId xmlns:a16="http://schemas.microsoft.com/office/drawing/2014/main" id="{9A8A0442-04F0-5CA6-D5A4-217D3C222808}"/>
                </a:ext>
              </a:extLst>
            </p:cNvPr>
            <p:cNvPicPr>
              <a:picLocks noChangeAspect="1"/>
            </p:cNvPicPr>
            <p:nvPr/>
          </p:nvPicPr>
          <p:blipFill>
            <a:blip r:embed="rId4"/>
            <a:stretch>
              <a:fillRect/>
            </a:stretch>
          </p:blipFill>
          <p:spPr>
            <a:xfrm>
              <a:off x="4071931" y="5714377"/>
              <a:ext cx="4071288" cy="4713113"/>
            </a:xfrm>
            <a:prstGeom prst="rect">
              <a:avLst/>
            </a:prstGeom>
          </p:spPr>
        </p:pic>
      </p:grpSp>
    </p:spTree>
    <p:extLst>
      <p:ext uri="{BB962C8B-B14F-4D97-AF65-F5344CB8AC3E}">
        <p14:creationId xmlns:p14="http://schemas.microsoft.com/office/powerpoint/2010/main" val="1675141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pPr/>
              <a:t>11</a:t>
            </a:fld>
            <a:endParaRPr lang="en-MY"/>
          </a:p>
        </p:txBody>
      </p:sp>
      <p:sp>
        <p:nvSpPr>
          <p:cNvPr id="2" name="Arrow: Pentagon 1">
            <a:extLst>
              <a:ext uri="{FF2B5EF4-FFF2-40B4-BE49-F238E27FC236}">
                <a16:creationId xmlns:a16="http://schemas.microsoft.com/office/drawing/2014/main" id="{0F85C27C-E380-648E-FF4A-DDD658CABA90}"/>
              </a:ext>
            </a:extLst>
          </p:cNvPr>
          <p:cNvSpPr/>
          <p:nvPr/>
        </p:nvSpPr>
        <p:spPr>
          <a:xfrm>
            <a:off x="-1" y="239723"/>
            <a:ext cx="9280187"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D7838713-E196-D3F9-5216-ABBF1E4179FA}"/>
              </a:ext>
            </a:extLst>
          </p:cNvPr>
          <p:cNvSpPr txBox="1">
            <a:spLocks/>
          </p:cNvSpPr>
          <p:nvPr/>
        </p:nvSpPr>
        <p:spPr>
          <a:xfrm>
            <a:off x="178981" y="144031"/>
            <a:ext cx="991832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PROCESS OF DEPLOYMENT SYSTEM</a:t>
            </a:r>
          </a:p>
        </p:txBody>
      </p:sp>
      <p:sp>
        <p:nvSpPr>
          <p:cNvPr id="10" name="Content Placeholder 2">
            <a:extLst>
              <a:ext uri="{FF2B5EF4-FFF2-40B4-BE49-F238E27FC236}">
                <a16:creationId xmlns:a16="http://schemas.microsoft.com/office/drawing/2014/main" id="{D43B2279-FF2D-E44D-6548-73FFC7E30F06}"/>
              </a:ext>
            </a:extLst>
          </p:cNvPr>
          <p:cNvSpPr txBox="1">
            <a:spLocks/>
          </p:cNvSpPr>
          <p:nvPr/>
        </p:nvSpPr>
        <p:spPr>
          <a:xfrm>
            <a:off x="178982" y="1155197"/>
            <a:ext cx="8070074" cy="4782615"/>
          </a:xfrm>
          <a:prstGeom prst="rect">
            <a:avLst/>
          </a:prstGeom>
        </p:spPr>
        <p:txBody>
          <a:bodyPr vert="horz" lIns="45720" tIns="45720" rIns="45720" bIns="45720" rtlCol="0">
            <a:no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800" dirty="0">
                <a:latin typeface="+mn-lt"/>
              </a:rPr>
              <a:t>Sand clean-out using a deployment system with a long Bottom Hole Assembly (BHA) configuration involves specialized equipment designed to effectively remove sand and other particulates from the wellbore. </a:t>
            </a:r>
          </a:p>
          <a:p>
            <a:pPr algn="just">
              <a:lnSpc>
                <a:spcPct val="150000"/>
              </a:lnSpc>
            </a:pPr>
            <a:r>
              <a:rPr lang="en-US" sz="1800" dirty="0">
                <a:latin typeface="+mn-lt"/>
              </a:rPr>
              <a:t>Key Point of the Situations where the deployment of a long BHA is necessary due to the constraints of the setup:</a:t>
            </a:r>
          </a:p>
          <a:p>
            <a:pPr marL="890588" algn="just">
              <a:lnSpc>
                <a:spcPct val="150000"/>
              </a:lnSpc>
              <a:buFont typeface="Wingdings" panose="05000000000000000000" pitchFamily="2" charset="2"/>
              <a:buChar char="v"/>
            </a:pPr>
            <a:r>
              <a:rPr lang="en-US" sz="1800" dirty="0">
                <a:latin typeface="+mn-lt"/>
              </a:rPr>
              <a:t>Target Depth for Sand Clean-Out</a:t>
            </a:r>
          </a:p>
          <a:p>
            <a:pPr marL="890588" algn="just">
              <a:lnSpc>
                <a:spcPct val="150000"/>
              </a:lnSpc>
              <a:buFont typeface="Wingdings" panose="05000000000000000000" pitchFamily="2" charset="2"/>
              <a:buChar char="v"/>
            </a:pPr>
            <a:r>
              <a:rPr lang="en-US" sz="1800" dirty="0">
                <a:latin typeface="+mn-lt"/>
              </a:rPr>
              <a:t>BHA Length Limitations</a:t>
            </a:r>
          </a:p>
          <a:p>
            <a:pPr marL="890588" algn="just">
              <a:lnSpc>
                <a:spcPct val="150000"/>
              </a:lnSpc>
              <a:buFont typeface="Wingdings" panose="05000000000000000000" pitchFamily="2" charset="2"/>
              <a:buChar char="v"/>
            </a:pPr>
            <a:r>
              <a:rPr lang="en-US" sz="1800" dirty="0">
                <a:latin typeface="+mn-lt"/>
              </a:rPr>
              <a:t>Using a Long BHA (103 ft)</a:t>
            </a:r>
          </a:p>
          <a:p>
            <a:pPr marL="890588" algn="just">
              <a:lnSpc>
                <a:spcPct val="150000"/>
              </a:lnSpc>
              <a:buFont typeface="Wingdings" panose="05000000000000000000" pitchFamily="2" charset="2"/>
              <a:buChar char="v"/>
            </a:pPr>
            <a:r>
              <a:rPr lang="en-US" sz="1800" dirty="0">
                <a:latin typeface="+mn-lt"/>
              </a:rPr>
              <a:t>Avoiding Sticking Risks</a:t>
            </a:r>
          </a:p>
        </p:txBody>
      </p:sp>
      <p:pic>
        <p:nvPicPr>
          <p:cNvPr id="15" name="Picture 14">
            <a:extLst>
              <a:ext uri="{FF2B5EF4-FFF2-40B4-BE49-F238E27FC236}">
                <a16:creationId xmlns:a16="http://schemas.microsoft.com/office/drawing/2014/main" id="{7FAA872B-5821-DF3F-8C03-99E72F0F8870}"/>
              </a:ext>
            </a:extLst>
          </p:cNvPr>
          <p:cNvPicPr>
            <a:picLocks noChangeAspect="1"/>
          </p:cNvPicPr>
          <p:nvPr/>
        </p:nvPicPr>
        <p:blipFill>
          <a:blip r:embed="rId3" cstate="print">
            <a:extLst>
              <a:ext uri="{28A0092B-C50C-407E-A947-70E740481C1C}">
                <a14:useLocalDpi xmlns:a14="http://schemas.microsoft.com/office/drawing/2010/main" val="0"/>
              </a:ext>
            </a:extLst>
          </a:blip>
          <a:srcRect b="5637"/>
          <a:stretch/>
        </p:blipFill>
        <p:spPr>
          <a:xfrm>
            <a:off x="8529547" y="1079695"/>
            <a:ext cx="3394597" cy="5298491"/>
          </a:xfrm>
          <a:prstGeom prst="rect">
            <a:avLst/>
          </a:prstGeom>
        </p:spPr>
      </p:pic>
    </p:spTree>
    <p:extLst>
      <p:ext uri="{BB962C8B-B14F-4D97-AF65-F5344CB8AC3E}">
        <p14:creationId xmlns:p14="http://schemas.microsoft.com/office/powerpoint/2010/main" val="389002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CFD5C-1834-8ED1-76C3-0BBED68688D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1DF4599-8EEC-15EE-2252-BC0966C91F49}"/>
              </a:ext>
            </a:extLst>
          </p:cNvPr>
          <p:cNvSpPr>
            <a:spLocks noGrp="1"/>
          </p:cNvSpPr>
          <p:nvPr>
            <p:ph type="sldNum" sz="quarter" idx="12"/>
          </p:nvPr>
        </p:nvSpPr>
        <p:spPr/>
        <p:txBody>
          <a:bodyPr/>
          <a:lstStyle/>
          <a:p>
            <a:fld id="{7067DC33-8416-46B9-BFB5-95A4BBC5BE18}" type="slidenum">
              <a:rPr lang="en-MY" smtClean="0"/>
              <a:pPr/>
              <a:t>12</a:t>
            </a:fld>
            <a:endParaRPr lang="en-MY"/>
          </a:p>
        </p:txBody>
      </p:sp>
      <p:sp>
        <p:nvSpPr>
          <p:cNvPr id="2" name="Arrow: Pentagon 1">
            <a:extLst>
              <a:ext uri="{FF2B5EF4-FFF2-40B4-BE49-F238E27FC236}">
                <a16:creationId xmlns:a16="http://schemas.microsoft.com/office/drawing/2014/main" id="{D65BFB04-5F80-36CE-38D3-92AEEB626ADE}"/>
              </a:ext>
            </a:extLst>
          </p:cNvPr>
          <p:cNvSpPr/>
          <p:nvPr/>
        </p:nvSpPr>
        <p:spPr>
          <a:xfrm>
            <a:off x="-1" y="239723"/>
            <a:ext cx="9280187"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48F19A9D-EF30-D0FB-D38A-0A96D3921FDE}"/>
              </a:ext>
            </a:extLst>
          </p:cNvPr>
          <p:cNvSpPr txBox="1">
            <a:spLocks/>
          </p:cNvSpPr>
          <p:nvPr/>
        </p:nvSpPr>
        <p:spPr>
          <a:xfrm>
            <a:off x="178981" y="144031"/>
            <a:ext cx="991832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PROCESS OF DEPLOYMENT SYSTEM</a:t>
            </a:r>
          </a:p>
        </p:txBody>
      </p:sp>
      <p:sp>
        <p:nvSpPr>
          <p:cNvPr id="10" name="Content Placeholder 2">
            <a:extLst>
              <a:ext uri="{FF2B5EF4-FFF2-40B4-BE49-F238E27FC236}">
                <a16:creationId xmlns:a16="http://schemas.microsoft.com/office/drawing/2014/main" id="{78D06055-F461-ECA0-83F9-8C00ACC12C42}"/>
              </a:ext>
            </a:extLst>
          </p:cNvPr>
          <p:cNvSpPr txBox="1">
            <a:spLocks/>
          </p:cNvSpPr>
          <p:nvPr/>
        </p:nvSpPr>
        <p:spPr>
          <a:xfrm>
            <a:off x="178982" y="1155198"/>
            <a:ext cx="8070074" cy="3104286"/>
          </a:xfrm>
          <a:prstGeom prst="rect">
            <a:avLst/>
          </a:prstGeom>
        </p:spPr>
        <p:txBody>
          <a:bodyPr vert="horz" lIns="45720" tIns="45720" rIns="45720" bIns="45720" rtlCol="0">
            <a:no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latin typeface="+mn-lt"/>
              </a:rPr>
              <a:t>Benefits of the Deployment System:</a:t>
            </a:r>
          </a:p>
          <a:p>
            <a:pPr marL="890588" algn="just">
              <a:lnSpc>
                <a:spcPct val="100000"/>
              </a:lnSpc>
              <a:buFont typeface="Wingdings" panose="05000000000000000000" pitchFamily="2" charset="2"/>
              <a:buChar char="v"/>
            </a:pPr>
            <a:r>
              <a:rPr lang="en-US" sz="1800" dirty="0">
                <a:latin typeface="+mn-lt"/>
              </a:rPr>
              <a:t>Flexibility: The deployment system allows for the use of longer BHAs without exceeding the physical constraints of your equipment setup.</a:t>
            </a:r>
          </a:p>
          <a:p>
            <a:pPr marL="890588" algn="just">
              <a:lnSpc>
                <a:spcPct val="100000"/>
              </a:lnSpc>
              <a:buFont typeface="Wingdings" panose="05000000000000000000" pitchFamily="2" charset="2"/>
              <a:buChar char="v"/>
            </a:pPr>
            <a:r>
              <a:rPr lang="en-US" sz="1800" dirty="0">
                <a:latin typeface="+mn-lt"/>
              </a:rPr>
              <a:t>Enhanced Control: This approach provides better control over the clean-out process, reducing the likelihood of complications that could arise from using a standard coil or shorter BHA.</a:t>
            </a:r>
          </a:p>
          <a:p>
            <a:pPr marL="890588" algn="just">
              <a:lnSpc>
                <a:spcPct val="100000"/>
              </a:lnSpc>
              <a:buFont typeface="Wingdings" panose="05000000000000000000" pitchFamily="2" charset="2"/>
              <a:buChar char="v"/>
            </a:pPr>
            <a:r>
              <a:rPr lang="en-US" sz="1800" dirty="0">
                <a:latin typeface="+mn-lt"/>
              </a:rPr>
              <a:t>Efficiency: By effectively removing sand from the wellbore, the overall production efficiency can be improved, preventing downtime caused by sand blockage.</a:t>
            </a:r>
          </a:p>
        </p:txBody>
      </p:sp>
      <p:pic>
        <p:nvPicPr>
          <p:cNvPr id="15" name="Picture 14">
            <a:extLst>
              <a:ext uri="{FF2B5EF4-FFF2-40B4-BE49-F238E27FC236}">
                <a16:creationId xmlns:a16="http://schemas.microsoft.com/office/drawing/2014/main" id="{93BCE1DA-D4D7-9929-1561-B5F61326284E}"/>
              </a:ext>
            </a:extLst>
          </p:cNvPr>
          <p:cNvPicPr>
            <a:picLocks noChangeAspect="1"/>
          </p:cNvPicPr>
          <p:nvPr/>
        </p:nvPicPr>
        <p:blipFill>
          <a:blip r:embed="rId2" cstate="print">
            <a:extLst>
              <a:ext uri="{28A0092B-C50C-407E-A947-70E740481C1C}">
                <a14:useLocalDpi xmlns:a14="http://schemas.microsoft.com/office/drawing/2010/main" val="0"/>
              </a:ext>
            </a:extLst>
          </a:blip>
          <a:srcRect b="5637"/>
          <a:stretch/>
        </p:blipFill>
        <p:spPr>
          <a:xfrm>
            <a:off x="8529547" y="1079695"/>
            <a:ext cx="3394597" cy="5298491"/>
          </a:xfrm>
          <a:prstGeom prst="rect">
            <a:avLst/>
          </a:prstGeom>
        </p:spPr>
      </p:pic>
      <p:grpSp>
        <p:nvGrpSpPr>
          <p:cNvPr id="17" name="Group 16">
            <a:extLst>
              <a:ext uri="{FF2B5EF4-FFF2-40B4-BE49-F238E27FC236}">
                <a16:creationId xmlns:a16="http://schemas.microsoft.com/office/drawing/2014/main" id="{5073AA59-ACEC-644A-5FF5-15C533A524B7}"/>
              </a:ext>
            </a:extLst>
          </p:cNvPr>
          <p:cNvGrpSpPr/>
          <p:nvPr/>
        </p:nvGrpSpPr>
        <p:grpSpPr>
          <a:xfrm>
            <a:off x="211748" y="4259484"/>
            <a:ext cx="8004541" cy="2453096"/>
            <a:chOff x="178981" y="3915362"/>
            <a:chExt cx="8004541" cy="2453096"/>
          </a:xfrm>
        </p:grpSpPr>
        <p:pic>
          <p:nvPicPr>
            <p:cNvPr id="5" name="Picture 4">
              <a:extLst>
                <a:ext uri="{FF2B5EF4-FFF2-40B4-BE49-F238E27FC236}">
                  <a16:creationId xmlns:a16="http://schemas.microsoft.com/office/drawing/2014/main" id="{E4C34737-3115-BCF3-BC07-EB5316BE15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54859" y="4456852"/>
              <a:ext cx="2444037" cy="1376357"/>
            </a:xfrm>
            <a:prstGeom prst="rect">
              <a:avLst/>
            </a:prstGeom>
          </p:spPr>
        </p:pic>
        <p:pic>
          <p:nvPicPr>
            <p:cNvPr id="8" name="Picture 7">
              <a:extLst>
                <a:ext uri="{FF2B5EF4-FFF2-40B4-BE49-F238E27FC236}">
                  <a16:creationId xmlns:a16="http://schemas.microsoft.com/office/drawing/2014/main" id="{D0E39FB4-74EF-56AF-0BAC-78036AD62C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300578" y="4456850"/>
              <a:ext cx="2446859" cy="1376358"/>
            </a:xfrm>
            <a:prstGeom prst="rect">
              <a:avLst/>
            </a:prstGeom>
          </p:spPr>
        </p:pic>
        <p:pic>
          <p:nvPicPr>
            <p:cNvPr id="11" name="Picture 10">
              <a:extLst>
                <a:ext uri="{FF2B5EF4-FFF2-40B4-BE49-F238E27FC236}">
                  <a16:creationId xmlns:a16="http://schemas.microsoft.com/office/drawing/2014/main" id="{91EAE2F8-D7BC-3CBE-A3B0-5AD5B0A65A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958836" y="4456852"/>
              <a:ext cx="2444038" cy="1376357"/>
            </a:xfrm>
            <a:prstGeom prst="rect">
              <a:avLst/>
            </a:prstGeom>
          </p:spPr>
        </p:pic>
        <p:pic>
          <p:nvPicPr>
            <p:cNvPr id="13" name="Picture 12">
              <a:extLst>
                <a:ext uri="{FF2B5EF4-FFF2-40B4-BE49-F238E27FC236}">
                  <a16:creationId xmlns:a16="http://schemas.microsoft.com/office/drawing/2014/main" id="{3BBE75DC-489B-24C9-AC74-C0BC1A69EA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615373" y="4455748"/>
              <a:ext cx="2445450" cy="1377152"/>
            </a:xfrm>
            <a:prstGeom prst="rect">
              <a:avLst/>
            </a:prstGeom>
          </p:spPr>
        </p:pic>
        <p:pic>
          <p:nvPicPr>
            <p:cNvPr id="16" name="Picture 15">
              <a:extLst>
                <a:ext uri="{FF2B5EF4-FFF2-40B4-BE49-F238E27FC236}">
                  <a16:creationId xmlns:a16="http://schemas.microsoft.com/office/drawing/2014/main" id="{82F251A3-8716-F482-EC66-C851AC75B2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272220" y="4449511"/>
              <a:ext cx="2445451" cy="1377153"/>
            </a:xfrm>
            <a:prstGeom prst="rect">
              <a:avLst/>
            </a:prstGeom>
          </p:spPr>
        </p:pic>
      </p:grpSp>
    </p:spTree>
    <p:extLst>
      <p:ext uri="{BB962C8B-B14F-4D97-AF65-F5344CB8AC3E}">
        <p14:creationId xmlns:p14="http://schemas.microsoft.com/office/powerpoint/2010/main" val="1049323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DB297-5D04-C635-631B-A2E8D9277E1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5C87609-81DA-6FE6-99A9-D65641E8A029}"/>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2" name="Arrow: Pentagon 1">
            <a:extLst>
              <a:ext uri="{FF2B5EF4-FFF2-40B4-BE49-F238E27FC236}">
                <a16:creationId xmlns:a16="http://schemas.microsoft.com/office/drawing/2014/main" id="{C66D394D-905F-0599-C2B8-88A7BC9EC3D2}"/>
              </a:ext>
            </a:extLst>
          </p:cNvPr>
          <p:cNvSpPr/>
          <p:nvPr/>
        </p:nvSpPr>
        <p:spPr>
          <a:xfrm>
            <a:off x="0" y="239723"/>
            <a:ext cx="3463048"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DDECCD6D-3D83-653E-55D6-3186D5A0ACA7}"/>
              </a:ext>
            </a:extLst>
          </p:cNvPr>
          <p:cNvSpPr txBox="1">
            <a:spLocks/>
          </p:cNvSpPr>
          <p:nvPr/>
        </p:nvSpPr>
        <p:spPr>
          <a:xfrm>
            <a:off x="178981" y="144031"/>
            <a:ext cx="991832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B07S P&amp;ID</a:t>
            </a:r>
          </a:p>
        </p:txBody>
      </p:sp>
      <p:pic>
        <p:nvPicPr>
          <p:cNvPr id="9" name="Picture 8">
            <a:extLst>
              <a:ext uri="{FF2B5EF4-FFF2-40B4-BE49-F238E27FC236}">
                <a16:creationId xmlns:a16="http://schemas.microsoft.com/office/drawing/2014/main" id="{774A4E9F-A7FF-3520-2AEF-9E55AC74E0EE}"/>
              </a:ext>
            </a:extLst>
          </p:cNvPr>
          <p:cNvPicPr>
            <a:picLocks noChangeAspect="1"/>
          </p:cNvPicPr>
          <p:nvPr/>
        </p:nvPicPr>
        <p:blipFill>
          <a:blip r:embed="rId2"/>
          <a:stretch>
            <a:fillRect/>
          </a:stretch>
        </p:blipFill>
        <p:spPr>
          <a:xfrm>
            <a:off x="821803" y="1079695"/>
            <a:ext cx="10040897" cy="5733412"/>
          </a:xfrm>
          <a:prstGeom prst="rect">
            <a:avLst/>
          </a:prstGeom>
        </p:spPr>
      </p:pic>
    </p:spTree>
    <p:extLst>
      <p:ext uri="{BB962C8B-B14F-4D97-AF65-F5344CB8AC3E}">
        <p14:creationId xmlns:p14="http://schemas.microsoft.com/office/powerpoint/2010/main" val="1306478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F883B-0781-9FEE-D30B-29C27205E27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124EA4-428A-A697-0858-BBB5C9635DFB}"/>
              </a:ext>
            </a:extLst>
          </p:cNvPr>
          <p:cNvPicPr>
            <a:picLocks noChangeAspect="1"/>
          </p:cNvPicPr>
          <p:nvPr/>
        </p:nvPicPr>
        <p:blipFill>
          <a:blip r:embed="rId2"/>
          <a:stretch>
            <a:fillRect/>
          </a:stretch>
        </p:blipFill>
        <p:spPr>
          <a:xfrm>
            <a:off x="1015422" y="508008"/>
            <a:ext cx="9586987" cy="6205961"/>
          </a:xfrm>
          <a:prstGeom prst="rect">
            <a:avLst/>
          </a:prstGeom>
        </p:spPr>
      </p:pic>
      <p:sp>
        <p:nvSpPr>
          <p:cNvPr id="4" name="Slide Number Placeholder 3">
            <a:extLst>
              <a:ext uri="{FF2B5EF4-FFF2-40B4-BE49-F238E27FC236}">
                <a16:creationId xmlns:a16="http://schemas.microsoft.com/office/drawing/2014/main" id="{D7121009-B73F-B690-ABB1-4EA2F295753C}"/>
              </a:ext>
            </a:extLst>
          </p:cNvPr>
          <p:cNvSpPr>
            <a:spLocks noGrp="1"/>
          </p:cNvSpPr>
          <p:nvPr>
            <p:ph type="sldNum" sz="quarter" idx="12"/>
          </p:nvPr>
        </p:nvSpPr>
        <p:spPr/>
        <p:txBody>
          <a:bodyPr/>
          <a:lstStyle/>
          <a:p>
            <a:fld id="{7067DC33-8416-46B9-BFB5-95A4BBC5BE18}" type="slidenum">
              <a:rPr lang="en-MY" smtClean="0"/>
              <a:pPr/>
              <a:t>14</a:t>
            </a:fld>
            <a:endParaRPr lang="en-MY"/>
          </a:p>
        </p:txBody>
      </p:sp>
      <p:sp>
        <p:nvSpPr>
          <p:cNvPr id="2" name="Arrow: Pentagon 1">
            <a:extLst>
              <a:ext uri="{FF2B5EF4-FFF2-40B4-BE49-F238E27FC236}">
                <a16:creationId xmlns:a16="http://schemas.microsoft.com/office/drawing/2014/main" id="{D3419B52-AEFC-9398-4B9E-8D0A92F711AC}"/>
              </a:ext>
            </a:extLst>
          </p:cNvPr>
          <p:cNvSpPr/>
          <p:nvPr/>
        </p:nvSpPr>
        <p:spPr>
          <a:xfrm>
            <a:off x="0" y="239723"/>
            <a:ext cx="3463048"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E56A93A9-2ED7-8B0A-4961-2330953A89AD}"/>
              </a:ext>
            </a:extLst>
          </p:cNvPr>
          <p:cNvSpPr txBox="1">
            <a:spLocks/>
          </p:cNvSpPr>
          <p:nvPr/>
        </p:nvSpPr>
        <p:spPr>
          <a:xfrm>
            <a:off x="178981" y="144031"/>
            <a:ext cx="9918329"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B07S P&amp;ID</a:t>
            </a:r>
          </a:p>
        </p:txBody>
      </p:sp>
    </p:spTree>
    <p:extLst>
      <p:ext uri="{BB962C8B-B14F-4D97-AF65-F5344CB8AC3E}">
        <p14:creationId xmlns:p14="http://schemas.microsoft.com/office/powerpoint/2010/main" val="265346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3B5AD-9153-6E57-86B2-7A73A2E40BF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CA5563B-D382-BD7E-4F0B-15A9FB0D2783}"/>
              </a:ext>
            </a:extLst>
          </p:cNvPr>
          <p:cNvSpPr>
            <a:spLocks noGrp="1"/>
          </p:cNvSpPr>
          <p:nvPr>
            <p:ph type="sldNum" sz="quarter" idx="12"/>
          </p:nvPr>
        </p:nvSpPr>
        <p:spPr/>
        <p:txBody>
          <a:bodyPr/>
          <a:lstStyle/>
          <a:p>
            <a:fld id="{7067DC33-8416-46B9-BFB5-95A4BBC5BE18}" type="slidenum">
              <a:rPr lang="en-MY" smtClean="0"/>
              <a:pPr/>
              <a:t>15</a:t>
            </a:fld>
            <a:endParaRPr lang="en-MY"/>
          </a:p>
        </p:txBody>
      </p:sp>
      <p:sp>
        <p:nvSpPr>
          <p:cNvPr id="2" name="Arrow: Pentagon 1">
            <a:extLst>
              <a:ext uri="{FF2B5EF4-FFF2-40B4-BE49-F238E27FC236}">
                <a16:creationId xmlns:a16="http://schemas.microsoft.com/office/drawing/2014/main" id="{CA6B04C4-9505-B1C3-9667-1F65FBA7C111}"/>
              </a:ext>
            </a:extLst>
          </p:cNvPr>
          <p:cNvSpPr/>
          <p:nvPr/>
        </p:nvSpPr>
        <p:spPr>
          <a:xfrm>
            <a:off x="-1" y="239723"/>
            <a:ext cx="3808071"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DE8EFF35-42C1-ED84-78E7-E96E883379C8}"/>
              </a:ext>
            </a:extLst>
          </p:cNvPr>
          <p:cNvSpPr txBox="1">
            <a:spLocks/>
          </p:cNvSpPr>
          <p:nvPr/>
        </p:nvSpPr>
        <p:spPr>
          <a:xfrm>
            <a:off x="178982" y="144031"/>
            <a:ext cx="3131378"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REAL SETUP </a:t>
            </a:r>
          </a:p>
        </p:txBody>
      </p:sp>
      <p:pic>
        <p:nvPicPr>
          <p:cNvPr id="5" name="Picture 4">
            <a:extLst>
              <a:ext uri="{FF2B5EF4-FFF2-40B4-BE49-F238E27FC236}">
                <a16:creationId xmlns:a16="http://schemas.microsoft.com/office/drawing/2014/main" id="{F0F78D75-E6E2-E9DF-B27D-0EBE2760404D}"/>
              </a:ext>
            </a:extLst>
          </p:cNvPr>
          <p:cNvPicPr>
            <a:picLocks noChangeAspect="1"/>
          </p:cNvPicPr>
          <p:nvPr/>
        </p:nvPicPr>
        <p:blipFill>
          <a:blip r:embed="rId2"/>
          <a:srcRect b="23310"/>
          <a:stretch/>
        </p:blipFill>
        <p:spPr>
          <a:xfrm>
            <a:off x="3987052" y="144031"/>
            <a:ext cx="6039661" cy="6175746"/>
          </a:xfrm>
          <a:prstGeom prst="rect">
            <a:avLst/>
          </a:prstGeom>
        </p:spPr>
      </p:pic>
    </p:spTree>
    <p:extLst>
      <p:ext uri="{BB962C8B-B14F-4D97-AF65-F5344CB8AC3E}">
        <p14:creationId xmlns:p14="http://schemas.microsoft.com/office/powerpoint/2010/main" val="878722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1A8AC-0249-35C5-C11C-B6986A5BCFC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310611-EFE2-0431-74B0-E4083F095D1F}"/>
              </a:ext>
            </a:extLst>
          </p:cNvPr>
          <p:cNvSpPr>
            <a:spLocks noGrp="1"/>
          </p:cNvSpPr>
          <p:nvPr>
            <p:ph type="sldNum" sz="quarter" idx="12"/>
          </p:nvPr>
        </p:nvSpPr>
        <p:spPr/>
        <p:txBody>
          <a:bodyPr/>
          <a:lstStyle/>
          <a:p>
            <a:fld id="{7067DC33-8416-46B9-BFB5-95A4BBC5BE18}" type="slidenum">
              <a:rPr lang="en-MY" smtClean="0"/>
              <a:pPr/>
              <a:t>16</a:t>
            </a:fld>
            <a:endParaRPr lang="en-MY"/>
          </a:p>
        </p:txBody>
      </p:sp>
      <p:sp>
        <p:nvSpPr>
          <p:cNvPr id="2" name="Arrow: Pentagon 1">
            <a:extLst>
              <a:ext uri="{FF2B5EF4-FFF2-40B4-BE49-F238E27FC236}">
                <a16:creationId xmlns:a16="http://schemas.microsoft.com/office/drawing/2014/main" id="{6CF61208-5B3B-9D06-7E50-6707876C4B90}"/>
              </a:ext>
            </a:extLst>
          </p:cNvPr>
          <p:cNvSpPr/>
          <p:nvPr/>
        </p:nvSpPr>
        <p:spPr>
          <a:xfrm>
            <a:off x="-1" y="239723"/>
            <a:ext cx="5949387" cy="720976"/>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3DEB1333-D390-1ECF-2571-93A54B3C855A}"/>
              </a:ext>
            </a:extLst>
          </p:cNvPr>
          <p:cNvSpPr txBox="1">
            <a:spLocks/>
          </p:cNvSpPr>
          <p:nvPr/>
        </p:nvSpPr>
        <p:spPr>
          <a:xfrm>
            <a:off x="159526" y="276674"/>
            <a:ext cx="5431045" cy="68402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WELL PCE STACK UP</a:t>
            </a:r>
          </a:p>
        </p:txBody>
      </p:sp>
      <p:pic>
        <p:nvPicPr>
          <p:cNvPr id="13" name="Picture 12" descr="A machine with pipes and valves&#10;&#10;Description automatically generated with medium confidence">
            <a:extLst>
              <a:ext uri="{FF2B5EF4-FFF2-40B4-BE49-F238E27FC236}">
                <a16:creationId xmlns:a16="http://schemas.microsoft.com/office/drawing/2014/main" id="{E86AEA66-64EF-58DF-C666-E77E206639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49866" y="2196147"/>
            <a:ext cx="5042702" cy="2839792"/>
          </a:xfrm>
          <a:prstGeom prst="rect">
            <a:avLst/>
          </a:prstGeom>
        </p:spPr>
      </p:pic>
      <p:sp>
        <p:nvSpPr>
          <p:cNvPr id="14" name="TextBox 13">
            <a:extLst>
              <a:ext uri="{FF2B5EF4-FFF2-40B4-BE49-F238E27FC236}">
                <a16:creationId xmlns:a16="http://schemas.microsoft.com/office/drawing/2014/main" id="{EB971812-1F48-5552-A3DA-56F484CC4FB8}"/>
              </a:ext>
            </a:extLst>
          </p:cNvPr>
          <p:cNvSpPr txBox="1"/>
          <p:nvPr/>
        </p:nvSpPr>
        <p:spPr>
          <a:xfrm>
            <a:off x="551589" y="6140582"/>
            <a:ext cx="2839793" cy="261610"/>
          </a:xfrm>
          <a:prstGeom prst="rect">
            <a:avLst/>
          </a:prstGeom>
          <a:noFill/>
        </p:spPr>
        <p:txBody>
          <a:bodyPr wrap="square">
            <a:spAutoFit/>
          </a:bodyPr>
          <a:lstStyle/>
          <a:p>
            <a:pPr algn="ctr">
              <a:spcBef>
                <a:spcPts val="500"/>
              </a:spcBef>
            </a:pPr>
            <a:r>
              <a:rPr lang="en-US" sz="1100" b="1" dirty="0"/>
              <a:t>Wellhead and wellhead deck</a:t>
            </a:r>
          </a:p>
        </p:txBody>
      </p:sp>
      <p:pic>
        <p:nvPicPr>
          <p:cNvPr id="16" name="Picture 15" descr="A green machine with yellow wheels&#10;&#10;Description automatically generated">
            <a:extLst>
              <a:ext uri="{FF2B5EF4-FFF2-40B4-BE49-F238E27FC236}">
                <a16:creationId xmlns:a16="http://schemas.microsoft.com/office/drawing/2014/main" id="{7BEF9EAC-EF2F-060A-70D0-69BD77D7C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69219" y="2196148"/>
            <a:ext cx="5042703" cy="2839792"/>
          </a:xfrm>
          <a:prstGeom prst="rect">
            <a:avLst/>
          </a:prstGeom>
        </p:spPr>
      </p:pic>
      <p:sp>
        <p:nvSpPr>
          <p:cNvPr id="17" name="TextBox 16">
            <a:extLst>
              <a:ext uri="{FF2B5EF4-FFF2-40B4-BE49-F238E27FC236}">
                <a16:creationId xmlns:a16="http://schemas.microsoft.com/office/drawing/2014/main" id="{FECC0750-4D43-DF4B-D40E-8CDBA06C8A80}"/>
              </a:ext>
            </a:extLst>
          </p:cNvPr>
          <p:cNvSpPr txBox="1"/>
          <p:nvPr/>
        </p:nvSpPr>
        <p:spPr>
          <a:xfrm>
            <a:off x="4170673" y="6140582"/>
            <a:ext cx="2839793" cy="261610"/>
          </a:xfrm>
          <a:prstGeom prst="rect">
            <a:avLst/>
          </a:prstGeom>
          <a:noFill/>
        </p:spPr>
        <p:txBody>
          <a:bodyPr wrap="square">
            <a:spAutoFit/>
          </a:bodyPr>
          <a:lstStyle/>
          <a:p>
            <a:pPr algn="ctr">
              <a:spcBef>
                <a:spcPts val="500"/>
              </a:spcBef>
            </a:pPr>
            <a:r>
              <a:rPr lang="en-US" sz="1100" b="1" dirty="0"/>
              <a:t>Main deck Floor (Deployment BOP)</a:t>
            </a:r>
          </a:p>
        </p:txBody>
      </p:sp>
      <p:sp>
        <p:nvSpPr>
          <p:cNvPr id="18" name="Arrow: Right 17">
            <a:extLst>
              <a:ext uri="{FF2B5EF4-FFF2-40B4-BE49-F238E27FC236}">
                <a16:creationId xmlns:a16="http://schemas.microsoft.com/office/drawing/2014/main" id="{DF413017-00AF-44C1-13A4-62D046E25252}"/>
              </a:ext>
            </a:extLst>
          </p:cNvPr>
          <p:cNvSpPr/>
          <p:nvPr/>
        </p:nvSpPr>
        <p:spPr>
          <a:xfrm>
            <a:off x="243840" y="2962656"/>
            <a:ext cx="1341120" cy="41452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Flow Cross</a:t>
            </a:r>
          </a:p>
        </p:txBody>
      </p:sp>
      <p:sp>
        <p:nvSpPr>
          <p:cNvPr id="19" name="Arrow: Right 18">
            <a:extLst>
              <a:ext uri="{FF2B5EF4-FFF2-40B4-BE49-F238E27FC236}">
                <a16:creationId xmlns:a16="http://schemas.microsoft.com/office/drawing/2014/main" id="{B3B7F1AE-04A5-D188-EE60-D126D8F15915}"/>
              </a:ext>
            </a:extLst>
          </p:cNvPr>
          <p:cNvSpPr/>
          <p:nvPr/>
        </p:nvSpPr>
        <p:spPr>
          <a:xfrm>
            <a:off x="243840" y="1993392"/>
            <a:ext cx="1341120" cy="41452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Single BOP</a:t>
            </a:r>
          </a:p>
        </p:txBody>
      </p:sp>
      <p:sp>
        <p:nvSpPr>
          <p:cNvPr id="20" name="Arrow: Right 19">
            <a:extLst>
              <a:ext uri="{FF2B5EF4-FFF2-40B4-BE49-F238E27FC236}">
                <a16:creationId xmlns:a16="http://schemas.microsoft.com/office/drawing/2014/main" id="{589BB8CB-5B50-0276-D00C-CA3A9646FCC9}"/>
              </a:ext>
            </a:extLst>
          </p:cNvPr>
          <p:cNvSpPr/>
          <p:nvPr/>
        </p:nvSpPr>
        <p:spPr>
          <a:xfrm>
            <a:off x="3699131" y="2804160"/>
            <a:ext cx="1676400" cy="41452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Deployment BOP</a:t>
            </a:r>
          </a:p>
        </p:txBody>
      </p:sp>
      <p:pic>
        <p:nvPicPr>
          <p:cNvPr id="24" name="Picture 23" descr="A group of men working on a machine&#10;&#10;Description automatically generated">
            <a:extLst>
              <a:ext uri="{FF2B5EF4-FFF2-40B4-BE49-F238E27FC236}">
                <a16:creationId xmlns:a16="http://schemas.microsoft.com/office/drawing/2014/main" id="{876F4BDE-6665-72B6-D907-FD51B311BE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688303" y="2196148"/>
            <a:ext cx="5042704" cy="2839793"/>
          </a:xfrm>
          <a:prstGeom prst="rect">
            <a:avLst/>
          </a:prstGeom>
        </p:spPr>
      </p:pic>
      <p:sp>
        <p:nvSpPr>
          <p:cNvPr id="27" name="Arrow: Left 26">
            <a:extLst>
              <a:ext uri="{FF2B5EF4-FFF2-40B4-BE49-F238E27FC236}">
                <a16:creationId xmlns:a16="http://schemas.microsoft.com/office/drawing/2014/main" id="{E984B5D5-9AF5-2161-27FA-A8301E2F7F91}"/>
              </a:ext>
            </a:extLst>
          </p:cNvPr>
          <p:cNvSpPr/>
          <p:nvPr/>
        </p:nvSpPr>
        <p:spPr>
          <a:xfrm>
            <a:off x="10271760" y="1666240"/>
            <a:ext cx="1767840" cy="56896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Combi BOP</a:t>
            </a:r>
          </a:p>
        </p:txBody>
      </p:sp>
      <p:sp>
        <p:nvSpPr>
          <p:cNvPr id="28" name="Arrow: Right 27">
            <a:extLst>
              <a:ext uri="{FF2B5EF4-FFF2-40B4-BE49-F238E27FC236}">
                <a16:creationId xmlns:a16="http://schemas.microsoft.com/office/drawing/2014/main" id="{89C97F39-6AF1-E0B1-7FF8-82A273284AB2}"/>
              </a:ext>
            </a:extLst>
          </p:cNvPr>
          <p:cNvSpPr/>
          <p:nvPr/>
        </p:nvSpPr>
        <p:spPr>
          <a:xfrm>
            <a:off x="7470144" y="1666240"/>
            <a:ext cx="1204856" cy="41452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Pump in Tee</a:t>
            </a:r>
          </a:p>
        </p:txBody>
      </p:sp>
      <p:sp>
        <p:nvSpPr>
          <p:cNvPr id="29" name="Arrow: Right 28">
            <a:extLst>
              <a:ext uri="{FF2B5EF4-FFF2-40B4-BE49-F238E27FC236}">
                <a16:creationId xmlns:a16="http://schemas.microsoft.com/office/drawing/2014/main" id="{CF6D7810-7341-5BE8-3A1B-1A2B1887C87F}"/>
              </a:ext>
            </a:extLst>
          </p:cNvPr>
          <p:cNvSpPr/>
          <p:nvPr/>
        </p:nvSpPr>
        <p:spPr>
          <a:xfrm>
            <a:off x="7731760" y="2844800"/>
            <a:ext cx="1395360" cy="41452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rPr>
              <a:t>Quick Test Sub</a:t>
            </a:r>
          </a:p>
        </p:txBody>
      </p:sp>
      <p:sp>
        <p:nvSpPr>
          <p:cNvPr id="30" name="TextBox 29">
            <a:extLst>
              <a:ext uri="{FF2B5EF4-FFF2-40B4-BE49-F238E27FC236}">
                <a16:creationId xmlns:a16="http://schemas.microsoft.com/office/drawing/2014/main" id="{E44CDCC1-EDE5-8752-2BF2-5C7CE39EDE1C}"/>
              </a:ext>
            </a:extLst>
          </p:cNvPr>
          <p:cNvSpPr txBox="1"/>
          <p:nvPr/>
        </p:nvSpPr>
        <p:spPr>
          <a:xfrm>
            <a:off x="7789757" y="6137394"/>
            <a:ext cx="2839793" cy="261610"/>
          </a:xfrm>
          <a:prstGeom prst="rect">
            <a:avLst/>
          </a:prstGeom>
          <a:noFill/>
        </p:spPr>
        <p:txBody>
          <a:bodyPr wrap="square">
            <a:spAutoFit/>
          </a:bodyPr>
          <a:lstStyle/>
          <a:p>
            <a:pPr algn="ctr">
              <a:spcBef>
                <a:spcPts val="500"/>
              </a:spcBef>
            </a:pPr>
            <a:r>
              <a:rPr lang="en-US" sz="1100" b="1" dirty="0"/>
              <a:t>Main deck Floor (Combi BOP)</a:t>
            </a:r>
          </a:p>
        </p:txBody>
      </p:sp>
    </p:spTree>
    <p:extLst>
      <p:ext uri="{BB962C8B-B14F-4D97-AF65-F5344CB8AC3E}">
        <p14:creationId xmlns:p14="http://schemas.microsoft.com/office/powerpoint/2010/main" val="3939948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9C4B-C25D-FCB7-8703-24782F47C7B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3531836-0899-2C91-2648-2A3988A78DB5}"/>
              </a:ext>
            </a:extLst>
          </p:cNvPr>
          <p:cNvSpPr>
            <a:spLocks noGrp="1"/>
          </p:cNvSpPr>
          <p:nvPr>
            <p:ph type="sldNum" sz="quarter" idx="12"/>
          </p:nvPr>
        </p:nvSpPr>
        <p:spPr/>
        <p:txBody>
          <a:bodyPr/>
          <a:lstStyle/>
          <a:p>
            <a:fld id="{7067DC33-8416-46B9-BFB5-95A4BBC5BE18}" type="slidenum">
              <a:rPr lang="en-MY" smtClean="0"/>
              <a:pPr/>
              <a:t>17</a:t>
            </a:fld>
            <a:endParaRPr lang="en-MY"/>
          </a:p>
        </p:txBody>
      </p:sp>
      <p:sp>
        <p:nvSpPr>
          <p:cNvPr id="2" name="Arrow: Pentagon 1">
            <a:extLst>
              <a:ext uri="{FF2B5EF4-FFF2-40B4-BE49-F238E27FC236}">
                <a16:creationId xmlns:a16="http://schemas.microsoft.com/office/drawing/2014/main" id="{1C825C35-59CC-5DE9-E695-04FBA2EEB0DA}"/>
              </a:ext>
            </a:extLst>
          </p:cNvPr>
          <p:cNvSpPr/>
          <p:nvPr/>
        </p:nvSpPr>
        <p:spPr>
          <a:xfrm>
            <a:off x="0" y="239723"/>
            <a:ext cx="4097438" cy="1470878"/>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 name="Title 1">
            <a:extLst>
              <a:ext uri="{FF2B5EF4-FFF2-40B4-BE49-F238E27FC236}">
                <a16:creationId xmlns:a16="http://schemas.microsoft.com/office/drawing/2014/main" id="{9E7756C7-DCEC-610B-6210-CF7734081290}"/>
              </a:ext>
            </a:extLst>
          </p:cNvPr>
          <p:cNvSpPr txBox="1">
            <a:spLocks/>
          </p:cNvSpPr>
          <p:nvPr/>
        </p:nvSpPr>
        <p:spPr>
          <a:xfrm>
            <a:off x="136378" y="985326"/>
            <a:ext cx="7350226" cy="72527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VIDEO WELL </a:t>
            </a:r>
          </a:p>
          <a:p>
            <a:pPr algn="l">
              <a:lnSpc>
                <a:spcPct val="100000"/>
              </a:lnSpc>
            </a:pPr>
            <a:r>
              <a:rPr lang="en-US" sz="4500" dirty="0">
                <a:solidFill>
                  <a:schemeClr val="bg1"/>
                </a:solidFill>
              </a:rPr>
              <a:t>PCE STACK UP</a:t>
            </a:r>
          </a:p>
        </p:txBody>
      </p:sp>
    </p:spTree>
    <p:extLst>
      <p:ext uri="{BB962C8B-B14F-4D97-AF65-F5344CB8AC3E}">
        <p14:creationId xmlns:p14="http://schemas.microsoft.com/office/powerpoint/2010/main" val="690696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4321E-8BFE-7E32-81EF-322BD397E02F}"/>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EBCB3565-BB71-8150-B3FE-810E0655E97A}"/>
              </a:ext>
            </a:extLst>
          </p:cNvPr>
          <p:cNvSpPr/>
          <p:nvPr/>
        </p:nvSpPr>
        <p:spPr>
          <a:xfrm rot="10800000">
            <a:off x="6307510" y="110602"/>
            <a:ext cx="5846323" cy="744280"/>
          </a:xfrm>
          <a:prstGeom prst="homePlat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615F205E-4911-833D-8048-6A0E92AAEA4F}"/>
              </a:ext>
            </a:extLst>
          </p:cNvPr>
          <p:cNvSpPr>
            <a:spLocks noGrp="1"/>
          </p:cNvSpPr>
          <p:nvPr>
            <p:ph type="sldNum" sz="quarter" idx="12"/>
          </p:nvPr>
        </p:nvSpPr>
        <p:spPr/>
        <p:txBody>
          <a:bodyPr/>
          <a:lstStyle/>
          <a:p>
            <a:fld id="{7067DC33-8416-46B9-BFB5-95A4BBC5BE18}" type="slidenum">
              <a:rPr lang="en-MY" smtClean="0"/>
              <a:pPr/>
              <a:t>18</a:t>
            </a:fld>
            <a:endParaRPr lang="en-MY"/>
          </a:p>
        </p:txBody>
      </p:sp>
      <p:sp>
        <p:nvSpPr>
          <p:cNvPr id="5" name="Arrow: Pentagon 4">
            <a:extLst>
              <a:ext uri="{FF2B5EF4-FFF2-40B4-BE49-F238E27FC236}">
                <a16:creationId xmlns:a16="http://schemas.microsoft.com/office/drawing/2014/main" id="{861727DD-671A-57E2-11DD-477B0BECFC79}"/>
              </a:ext>
            </a:extLst>
          </p:cNvPr>
          <p:cNvSpPr/>
          <p:nvPr/>
        </p:nvSpPr>
        <p:spPr>
          <a:xfrm>
            <a:off x="0" y="340242"/>
            <a:ext cx="5846323"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6" name="Title 1">
            <a:extLst>
              <a:ext uri="{FF2B5EF4-FFF2-40B4-BE49-F238E27FC236}">
                <a16:creationId xmlns:a16="http://schemas.microsoft.com/office/drawing/2014/main" id="{DEAB5050-79A3-30C5-6882-3ABF1CDF28F0}"/>
              </a:ext>
            </a:extLst>
          </p:cNvPr>
          <p:cNvSpPr txBox="1">
            <a:spLocks/>
          </p:cNvSpPr>
          <p:nvPr/>
        </p:nvSpPr>
        <p:spPr>
          <a:xfrm>
            <a:off x="178982" y="244550"/>
            <a:ext cx="10044788"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BHA CONFIGURATION</a:t>
            </a:r>
          </a:p>
        </p:txBody>
      </p:sp>
      <p:pic>
        <p:nvPicPr>
          <p:cNvPr id="15" name="Picture 14">
            <a:extLst>
              <a:ext uri="{FF2B5EF4-FFF2-40B4-BE49-F238E27FC236}">
                <a16:creationId xmlns:a16="http://schemas.microsoft.com/office/drawing/2014/main" id="{BC072ABE-6581-AA67-368F-BF47B2CB8F51}"/>
              </a:ext>
            </a:extLst>
          </p:cNvPr>
          <p:cNvPicPr>
            <a:picLocks noChangeAspect="1"/>
          </p:cNvPicPr>
          <p:nvPr/>
        </p:nvPicPr>
        <p:blipFill>
          <a:blip r:embed="rId3"/>
          <a:srcRect l="8378" t="23813" r="2521" b="1560"/>
          <a:stretch/>
        </p:blipFill>
        <p:spPr>
          <a:xfrm>
            <a:off x="5884491" y="110600"/>
            <a:ext cx="6138126" cy="6433029"/>
          </a:xfrm>
          <a:prstGeom prst="rect">
            <a:avLst/>
          </a:prstGeom>
        </p:spPr>
      </p:pic>
      <p:pic>
        <p:nvPicPr>
          <p:cNvPr id="17" name="Picture 16">
            <a:extLst>
              <a:ext uri="{FF2B5EF4-FFF2-40B4-BE49-F238E27FC236}">
                <a16:creationId xmlns:a16="http://schemas.microsoft.com/office/drawing/2014/main" id="{FEF7BCDC-5817-E9B7-B3CD-EA0F66990FFC}"/>
              </a:ext>
            </a:extLst>
          </p:cNvPr>
          <p:cNvPicPr>
            <a:picLocks noChangeAspect="1"/>
          </p:cNvPicPr>
          <p:nvPr/>
        </p:nvPicPr>
        <p:blipFill>
          <a:blip r:embed="rId4"/>
          <a:stretch>
            <a:fillRect/>
          </a:stretch>
        </p:blipFill>
        <p:spPr>
          <a:xfrm>
            <a:off x="280697" y="2003656"/>
            <a:ext cx="5627131" cy="3035272"/>
          </a:xfrm>
          <a:prstGeom prst="rect">
            <a:avLst/>
          </a:prstGeom>
        </p:spPr>
      </p:pic>
    </p:spTree>
    <p:extLst>
      <p:ext uri="{BB962C8B-B14F-4D97-AF65-F5344CB8AC3E}">
        <p14:creationId xmlns:p14="http://schemas.microsoft.com/office/powerpoint/2010/main" val="2037555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68E15-F5B9-F793-D99F-EDA17C36116A}"/>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BEB7CB87-FAB4-41D8-AD2F-AFB152B2BA9E}"/>
              </a:ext>
            </a:extLst>
          </p:cNvPr>
          <p:cNvSpPr/>
          <p:nvPr/>
        </p:nvSpPr>
        <p:spPr>
          <a:xfrm rot="10800000">
            <a:off x="6307510" y="110602"/>
            <a:ext cx="5846323" cy="744280"/>
          </a:xfrm>
          <a:prstGeom prst="homePlat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A16072E5-A00B-D84A-C67E-B6724D5D8079}"/>
              </a:ext>
            </a:extLst>
          </p:cNvPr>
          <p:cNvSpPr>
            <a:spLocks noGrp="1"/>
          </p:cNvSpPr>
          <p:nvPr>
            <p:ph type="sldNum" sz="quarter" idx="12"/>
          </p:nvPr>
        </p:nvSpPr>
        <p:spPr/>
        <p:txBody>
          <a:bodyPr/>
          <a:lstStyle/>
          <a:p>
            <a:fld id="{7067DC33-8416-46B9-BFB5-95A4BBC5BE18}" type="slidenum">
              <a:rPr lang="en-MY" smtClean="0"/>
              <a:pPr/>
              <a:t>19</a:t>
            </a:fld>
            <a:endParaRPr lang="en-MY"/>
          </a:p>
        </p:txBody>
      </p:sp>
      <p:sp>
        <p:nvSpPr>
          <p:cNvPr id="5" name="Arrow: Pentagon 4">
            <a:extLst>
              <a:ext uri="{FF2B5EF4-FFF2-40B4-BE49-F238E27FC236}">
                <a16:creationId xmlns:a16="http://schemas.microsoft.com/office/drawing/2014/main" id="{A959C70F-38E0-D703-1ED9-F589B7717E43}"/>
              </a:ext>
            </a:extLst>
          </p:cNvPr>
          <p:cNvSpPr/>
          <p:nvPr/>
        </p:nvSpPr>
        <p:spPr>
          <a:xfrm>
            <a:off x="0" y="340242"/>
            <a:ext cx="5846323"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6" name="Title 1">
            <a:extLst>
              <a:ext uri="{FF2B5EF4-FFF2-40B4-BE49-F238E27FC236}">
                <a16:creationId xmlns:a16="http://schemas.microsoft.com/office/drawing/2014/main" id="{640F8C22-EBA3-381D-34B3-C4C25AE7B7B4}"/>
              </a:ext>
            </a:extLst>
          </p:cNvPr>
          <p:cNvSpPr txBox="1">
            <a:spLocks/>
          </p:cNvSpPr>
          <p:nvPr/>
        </p:nvSpPr>
        <p:spPr>
          <a:xfrm>
            <a:off x="178982" y="244550"/>
            <a:ext cx="10044788"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BHA CONFIGURATION</a:t>
            </a:r>
          </a:p>
        </p:txBody>
      </p:sp>
      <p:pic>
        <p:nvPicPr>
          <p:cNvPr id="15" name="Picture 14">
            <a:extLst>
              <a:ext uri="{FF2B5EF4-FFF2-40B4-BE49-F238E27FC236}">
                <a16:creationId xmlns:a16="http://schemas.microsoft.com/office/drawing/2014/main" id="{7A0D408C-E037-673D-622C-4E6E1B79267A}"/>
              </a:ext>
            </a:extLst>
          </p:cNvPr>
          <p:cNvPicPr>
            <a:picLocks noChangeAspect="1"/>
          </p:cNvPicPr>
          <p:nvPr/>
        </p:nvPicPr>
        <p:blipFill>
          <a:blip r:embed="rId3"/>
          <a:srcRect l="8378" t="23813" r="2521" b="1560"/>
          <a:stretch/>
        </p:blipFill>
        <p:spPr>
          <a:xfrm>
            <a:off x="5884491" y="110600"/>
            <a:ext cx="6138126" cy="6433029"/>
          </a:xfrm>
          <a:prstGeom prst="rect">
            <a:avLst/>
          </a:prstGeom>
        </p:spPr>
      </p:pic>
      <p:pic>
        <p:nvPicPr>
          <p:cNvPr id="17" name="Picture 16">
            <a:extLst>
              <a:ext uri="{FF2B5EF4-FFF2-40B4-BE49-F238E27FC236}">
                <a16:creationId xmlns:a16="http://schemas.microsoft.com/office/drawing/2014/main" id="{FC59D431-4E56-8332-AE26-792A919A2EDE}"/>
              </a:ext>
            </a:extLst>
          </p:cNvPr>
          <p:cNvPicPr>
            <a:picLocks noChangeAspect="1"/>
          </p:cNvPicPr>
          <p:nvPr/>
        </p:nvPicPr>
        <p:blipFill>
          <a:blip r:embed="rId4"/>
          <a:stretch>
            <a:fillRect/>
          </a:stretch>
        </p:blipFill>
        <p:spPr>
          <a:xfrm>
            <a:off x="280697" y="2003656"/>
            <a:ext cx="5627131" cy="3035272"/>
          </a:xfrm>
          <a:prstGeom prst="rect">
            <a:avLst/>
          </a:prstGeom>
        </p:spPr>
      </p:pic>
    </p:spTree>
    <p:extLst>
      <p:ext uri="{BB962C8B-B14F-4D97-AF65-F5344CB8AC3E}">
        <p14:creationId xmlns:p14="http://schemas.microsoft.com/office/powerpoint/2010/main" val="2176179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4E06CAD1-F39A-6110-E4F1-1FA591427EBC}"/>
              </a:ext>
            </a:extLst>
          </p:cNvPr>
          <p:cNvSpPr/>
          <p:nvPr/>
        </p:nvSpPr>
        <p:spPr>
          <a:xfrm>
            <a:off x="0" y="155415"/>
            <a:ext cx="831466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20</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0" y="59723"/>
            <a:ext cx="7918315"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JOB ANALYSIS – CT RUN#1 – SCO</a:t>
            </a:r>
          </a:p>
        </p:txBody>
      </p:sp>
      <p:pic>
        <p:nvPicPr>
          <p:cNvPr id="6" name="Picture 5">
            <a:extLst>
              <a:ext uri="{FF2B5EF4-FFF2-40B4-BE49-F238E27FC236}">
                <a16:creationId xmlns:a16="http://schemas.microsoft.com/office/drawing/2014/main" id="{8076C122-A242-F444-AB2B-10260C75E739}"/>
              </a:ext>
            </a:extLst>
          </p:cNvPr>
          <p:cNvPicPr>
            <a:picLocks noChangeAspect="1"/>
          </p:cNvPicPr>
          <p:nvPr/>
        </p:nvPicPr>
        <p:blipFill>
          <a:blip r:embed="rId2"/>
          <a:stretch>
            <a:fillRect/>
          </a:stretch>
        </p:blipFill>
        <p:spPr>
          <a:xfrm>
            <a:off x="550838" y="948335"/>
            <a:ext cx="10822470" cy="5858563"/>
          </a:xfrm>
          <a:prstGeom prst="rect">
            <a:avLst/>
          </a:prstGeom>
        </p:spPr>
      </p:pic>
      <p:sp>
        <p:nvSpPr>
          <p:cNvPr id="7" name="TextBox 6">
            <a:extLst>
              <a:ext uri="{FF2B5EF4-FFF2-40B4-BE49-F238E27FC236}">
                <a16:creationId xmlns:a16="http://schemas.microsoft.com/office/drawing/2014/main" id="{2E2042B0-4FC8-4E95-8142-4194879955F0}"/>
              </a:ext>
            </a:extLst>
          </p:cNvPr>
          <p:cNvSpPr txBox="1"/>
          <p:nvPr/>
        </p:nvSpPr>
        <p:spPr>
          <a:xfrm>
            <a:off x="137184" y="6072321"/>
            <a:ext cx="2839480" cy="338554"/>
          </a:xfrm>
          <a:prstGeom prst="rect">
            <a:avLst/>
          </a:prstGeom>
          <a:noFill/>
        </p:spPr>
        <p:txBody>
          <a:bodyPr wrap="square">
            <a:spAutoFit/>
          </a:bodyPr>
          <a:lstStyle/>
          <a:p>
            <a:pPr algn="just">
              <a:spcBef>
                <a:spcPts val="500"/>
              </a:spcBef>
            </a:pPr>
            <a:r>
              <a:rPr lang="en-US" sz="1600" dirty="0"/>
              <a:t>Date: 29 </a:t>
            </a:r>
            <a:r>
              <a:rPr lang="en-US" sz="1600" baseline="30000" dirty="0" err="1"/>
              <a:t>th</a:t>
            </a:r>
            <a:r>
              <a:rPr lang="en-US" sz="1600" dirty="0"/>
              <a:t> Aug – 30</a:t>
            </a:r>
            <a:r>
              <a:rPr lang="en-US" sz="1600" baseline="30000" dirty="0"/>
              <a:t>th</a:t>
            </a:r>
            <a:r>
              <a:rPr lang="en-US" sz="1600" dirty="0"/>
              <a:t> Aug 2024</a:t>
            </a:r>
          </a:p>
        </p:txBody>
      </p:sp>
    </p:spTree>
    <p:extLst>
      <p:ext uri="{BB962C8B-B14F-4D97-AF65-F5344CB8AC3E}">
        <p14:creationId xmlns:p14="http://schemas.microsoft.com/office/powerpoint/2010/main" val="3745739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5B475-FCB7-705F-499A-87D183979349}"/>
            </a:ext>
          </a:extLst>
        </p:cNvPr>
        <p:cNvGrpSpPr/>
        <p:nvPr/>
      </p:nvGrpSpPr>
      <p:grpSpPr>
        <a:xfrm>
          <a:off x="0" y="0"/>
          <a:ext cx="0" cy="0"/>
          <a:chOff x="0" y="0"/>
          <a:chExt cx="0" cy="0"/>
        </a:xfrm>
      </p:grpSpPr>
      <p:sp>
        <p:nvSpPr>
          <p:cNvPr id="2" name="Arrow: Pentagon 1">
            <a:extLst>
              <a:ext uri="{FF2B5EF4-FFF2-40B4-BE49-F238E27FC236}">
                <a16:creationId xmlns:a16="http://schemas.microsoft.com/office/drawing/2014/main" id="{DBABAEA2-FA16-45DC-4D80-AC962DCF00BD}"/>
              </a:ext>
            </a:extLst>
          </p:cNvPr>
          <p:cNvSpPr/>
          <p:nvPr/>
        </p:nvSpPr>
        <p:spPr>
          <a:xfrm>
            <a:off x="0" y="155415"/>
            <a:ext cx="831466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C50CB3EF-5C04-3CCB-9A37-16FE4E19B626}"/>
              </a:ext>
            </a:extLst>
          </p:cNvPr>
          <p:cNvSpPr>
            <a:spLocks noGrp="1"/>
          </p:cNvSpPr>
          <p:nvPr>
            <p:ph type="sldNum" sz="quarter" idx="12"/>
          </p:nvPr>
        </p:nvSpPr>
        <p:spPr/>
        <p:txBody>
          <a:bodyPr/>
          <a:lstStyle/>
          <a:p>
            <a:fld id="{7067DC33-8416-46B9-BFB5-95A4BBC5BE18}" type="slidenum">
              <a:rPr lang="en-MY" smtClean="0"/>
              <a:pPr/>
              <a:t>21</a:t>
            </a:fld>
            <a:endParaRPr lang="en-MY"/>
          </a:p>
        </p:txBody>
      </p:sp>
      <p:sp>
        <p:nvSpPr>
          <p:cNvPr id="8" name="Title 1">
            <a:extLst>
              <a:ext uri="{FF2B5EF4-FFF2-40B4-BE49-F238E27FC236}">
                <a16:creationId xmlns:a16="http://schemas.microsoft.com/office/drawing/2014/main" id="{D9446056-BEE2-981E-F426-3B5AE77C9244}"/>
              </a:ext>
            </a:extLst>
          </p:cNvPr>
          <p:cNvSpPr txBox="1">
            <a:spLocks/>
          </p:cNvSpPr>
          <p:nvPr/>
        </p:nvSpPr>
        <p:spPr>
          <a:xfrm>
            <a:off x="0" y="59723"/>
            <a:ext cx="7918315"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JOB ANALYSIS – CT RUN#1 – SCO</a:t>
            </a:r>
          </a:p>
        </p:txBody>
      </p:sp>
      <p:sp>
        <p:nvSpPr>
          <p:cNvPr id="7" name="TextBox 6">
            <a:extLst>
              <a:ext uri="{FF2B5EF4-FFF2-40B4-BE49-F238E27FC236}">
                <a16:creationId xmlns:a16="http://schemas.microsoft.com/office/drawing/2014/main" id="{0307A6BB-CA60-ECAF-3804-0005F7A1B484}"/>
              </a:ext>
            </a:extLst>
          </p:cNvPr>
          <p:cNvSpPr txBox="1"/>
          <p:nvPr/>
        </p:nvSpPr>
        <p:spPr>
          <a:xfrm>
            <a:off x="137184" y="6072321"/>
            <a:ext cx="2839480" cy="338554"/>
          </a:xfrm>
          <a:prstGeom prst="rect">
            <a:avLst/>
          </a:prstGeom>
          <a:noFill/>
        </p:spPr>
        <p:txBody>
          <a:bodyPr wrap="square">
            <a:spAutoFit/>
          </a:bodyPr>
          <a:lstStyle/>
          <a:p>
            <a:pPr algn="just">
              <a:spcBef>
                <a:spcPts val="500"/>
              </a:spcBef>
            </a:pPr>
            <a:r>
              <a:rPr lang="en-US" sz="1600" dirty="0"/>
              <a:t>Date: 29 </a:t>
            </a:r>
            <a:r>
              <a:rPr lang="en-US" sz="1600" baseline="30000" dirty="0" err="1"/>
              <a:t>th</a:t>
            </a:r>
            <a:r>
              <a:rPr lang="en-US" sz="1600" dirty="0"/>
              <a:t> Aug – 30</a:t>
            </a:r>
            <a:r>
              <a:rPr lang="en-US" sz="1600" baseline="30000" dirty="0"/>
              <a:t>th</a:t>
            </a:r>
            <a:r>
              <a:rPr lang="en-US" sz="1600" dirty="0"/>
              <a:t> Aug 2024</a:t>
            </a:r>
          </a:p>
        </p:txBody>
      </p:sp>
      <p:sp>
        <p:nvSpPr>
          <p:cNvPr id="3" name="TextBox 2">
            <a:extLst>
              <a:ext uri="{FF2B5EF4-FFF2-40B4-BE49-F238E27FC236}">
                <a16:creationId xmlns:a16="http://schemas.microsoft.com/office/drawing/2014/main" id="{C80BB03D-3157-7805-FEF0-0F37F910FDDF}"/>
              </a:ext>
            </a:extLst>
          </p:cNvPr>
          <p:cNvSpPr txBox="1"/>
          <p:nvPr/>
        </p:nvSpPr>
        <p:spPr>
          <a:xfrm>
            <a:off x="294912" y="992936"/>
            <a:ext cx="11718747" cy="2381870"/>
          </a:xfrm>
          <a:prstGeom prst="rect">
            <a:avLst/>
          </a:prstGeom>
          <a:noFill/>
        </p:spPr>
        <p:txBody>
          <a:bodyPr wrap="square">
            <a:spAutoFit/>
          </a:bodyPr>
          <a:lstStyle/>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CT was start to RIH with pumping IW at idle rate 0.24 bpm till 10m above HUD @ 1,496m / 4,907 ft MDTH and the HUD was encountered inside tubing. </a:t>
            </a:r>
          </a:p>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HUD was detected by 2x tag CT @ 1,505m / 4,937 ft MDTHF and CT was pick up 10m above HUD @ 1,496m / 4907ft MDTHF.</a:t>
            </a:r>
          </a:p>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Once establish circulation with nitrified, started to cleanout bite per bite.</a:t>
            </a:r>
          </a:p>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CT @ 1,496m / 4907ft MDTHF (30ft above HUD) start to pump N2 nitrified with 0.7bpm IW. Choke sizes 26/64. Return 99.9% water and 0.1% sand.</a:t>
            </a:r>
          </a:p>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Normal RIH and POOH weight inside tubing and casing:</a:t>
            </a:r>
          </a:p>
          <a:p>
            <a:pPr marL="719138" indent="-171450" algn="just">
              <a:lnSpc>
                <a:spcPct val="150000"/>
              </a:lnSpc>
              <a:spcBef>
                <a:spcPts val="500"/>
              </a:spcBef>
              <a:buFont typeface="Wingdings" panose="05000000000000000000" pitchFamily="2" charset="2"/>
              <a:buChar char="Ø"/>
            </a:pPr>
            <a:r>
              <a:rPr lang="en-US" sz="1200" dirty="0">
                <a:latin typeface="Arial" panose="020B0604020202020204" pitchFamily="34" charset="0"/>
                <a:cs typeface="Arial" panose="020B0604020202020204" pitchFamily="34" charset="0"/>
              </a:rPr>
              <a:t>Inside tubing: 1,000 </a:t>
            </a:r>
            <a:r>
              <a:rPr lang="en-US" sz="1200" dirty="0" err="1">
                <a:latin typeface="Arial" panose="020B0604020202020204" pitchFamily="34" charset="0"/>
                <a:cs typeface="Arial" panose="020B0604020202020204" pitchFamily="34" charset="0"/>
              </a:rPr>
              <a:t>lbs</a:t>
            </a:r>
            <a:r>
              <a:rPr lang="en-US" sz="1200" dirty="0">
                <a:latin typeface="Arial" panose="020B0604020202020204" pitchFamily="34" charset="0"/>
                <a:cs typeface="Arial" panose="020B0604020202020204" pitchFamily="34" charset="0"/>
              </a:rPr>
              <a:t> (RIH) and 9,000 </a:t>
            </a:r>
            <a:r>
              <a:rPr lang="en-US" sz="1200" dirty="0" err="1">
                <a:latin typeface="Arial" panose="020B0604020202020204" pitchFamily="34" charset="0"/>
                <a:cs typeface="Arial" panose="020B0604020202020204" pitchFamily="34" charset="0"/>
              </a:rPr>
              <a:t>lbs</a:t>
            </a:r>
            <a:r>
              <a:rPr lang="en-US" sz="1200" dirty="0">
                <a:latin typeface="Arial" panose="020B0604020202020204" pitchFamily="34" charset="0"/>
                <a:cs typeface="Arial" panose="020B0604020202020204" pitchFamily="34" charset="0"/>
              </a:rPr>
              <a:t> (POOH) </a:t>
            </a:r>
          </a:p>
          <a:p>
            <a:pPr marL="719138" indent="-171450" algn="just">
              <a:lnSpc>
                <a:spcPct val="150000"/>
              </a:lnSpc>
              <a:spcBef>
                <a:spcPts val="500"/>
              </a:spcBef>
              <a:buFont typeface="Wingdings" panose="05000000000000000000" pitchFamily="2" charset="2"/>
              <a:buChar char="Ø"/>
            </a:pPr>
            <a:r>
              <a:rPr lang="en-US" sz="1200" dirty="0">
                <a:latin typeface="Arial" panose="020B0604020202020204" pitchFamily="34" charset="0"/>
                <a:cs typeface="Arial" panose="020B0604020202020204" pitchFamily="34" charset="0"/>
              </a:rPr>
              <a:t>Inside casing: 1,100 </a:t>
            </a:r>
            <a:r>
              <a:rPr lang="en-US" sz="1200" dirty="0" err="1">
                <a:latin typeface="Arial" panose="020B0604020202020204" pitchFamily="34" charset="0"/>
                <a:cs typeface="Arial" panose="020B0604020202020204" pitchFamily="34" charset="0"/>
              </a:rPr>
              <a:t>lbs</a:t>
            </a:r>
            <a:r>
              <a:rPr lang="en-US" sz="1200" dirty="0">
                <a:latin typeface="Arial" panose="020B0604020202020204" pitchFamily="34" charset="0"/>
                <a:cs typeface="Arial" panose="020B0604020202020204" pitchFamily="34" charset="0"/>
              </a:rPr>
              <a:t> (RIH) and 10,000 </a:t>
            </a:r>
            <a:r>
              <a:rPr lang="en-US" sz="1200" dirty="0" err="1">
                <a:latin typeface="Arial" panose="020B0604020202020204" pitchFamily="34" charset="0"/>
                <a:cs typeface="Arial" panose="020B0604020202020204" pitchFamily="34" charset="0"/>
              </a:rPr>
              <a:t>lbs</a:t>
            </a:r>
            <a:r>
              <a:rPr lang="en-US" sz="1200" dirty="0">
                <a:latin typeface="Arial" panose="020B0604020202020204" pitchFamily="34" charset="0"/>
                <a:cs typeface="Arial" panose="020B0604020202020204" pitchFamily="34" charset="0"/>
              </a:rPr>
              <a:t> (POOH)</a:t>
            </a:r>
          </a:p>
        </p:txBody>
      </p:sp>
      <p:graphicFrame>
        <p:nvGraphicFramePr>
          <p:cNvPr id="5" name="Table 4">
            <a:extLst>
              <a:ext uri="{FF2B5EF4-FFF2-40B4-BE49-F238E27FC236}">
                <a16:creationId xmlns:a16="http://schemas.microsoft.com/office/drawing/2014/main" id="{32A85471-50F4-D5F8-E727-A454A2ED56AD}"/>
              </a:ext>
            </a:extLst>
          </p:cNvPr>
          <p:cNvGraphicFramePr>
            <a:graphicFrameLocks noGrp="1"/>
          </p:cNvGraphicFramePr>
          <p:nvPr>
            <p:extLst>
              <p:ext uri="{D42A27DB-BD31-4B8C-83A1-F6EECF244321}">
                <p14:modId xmlns:p14="http://schemas.microsoft.com/office/powerpoint/2010/main" val="4233946919"/>
              </p:ext>
            </p:extLst>
          </p:nvPr>
        </p:nvGraphicFramePr>
        <p:xfrm>
          <a:off x="680678" y="4398710"/>
          <a:ext cx="3638076" cy="1508447"/>
        </p:xfrm>
        <a:graphic>
          <a:graphicData uri="http://schemas.openxmlformats.org/drawingml/2006/table">
            <a:tbl>
              <a:tblPr/>
              <a:tblGrid>
                <a:gridCol w="1859172">
                  <a:extLst>
                    <a:ext uri="{9D8B030D-6E8A-4147-A177-3AD203B41FA5}">
                      <a16:colId xmlns:a16="http://schemas.microsoft.com/office/drawing/2014/main" val="4168437347"/>
                    </a:ext>
                  </a:extLst>
                </a:gridCol>
                <a:gridCol w="1778904">
                  <a:extLst>
                    <a:ext uri="{9D8B030D-6E8A-4147-A177-3AD203B41FA5}">
                      <a16:colId xmlns:a16="http://schemas.microsoft.com/office/drawing/2014/main" val="4210817771"/>
                    </a:ext>
                  </a:extLst>
                </a:gridCol>
              </a:tblGrid>
              <a:tr h="161138">
                <a:tc gridSpan="2">
                  <a:txBody>
                    <a:bodyPr/>
                    <a:lstStyle/>
                    <a:p>
                      <a:pPr algn="ctr" fontAlgn="ctr"/>
                      <a:r>
                        <a:rPr lang="en-MY" sz="1050" b="1" i="0" u="none" strike="noStrike" dirty="0">
                          <a:solidFill>
                            <a:srgbClr val="000000"/>
                          </a:solidFill>
                          <a:effectLst/>
                          <a:latin typeface="Calibri" panose="020F0502020204030204" pitchFamily="34" charset="0"/>
                        </a:rPr>
                        <a:t>Function test MultiJet Nozzle</a:t>
                      </a:r>
                    </a:p>
                  </a:txBody>
                  <a:tcPr marL="6342" marR="6342" marT="634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endParaRPr lang="en-MY"/>
                    </a:p>
                  </a:txBody>
                  <a:tcPr/>
                </a:tc>
                <a:extLst>
                  <a:ext uri="{0D108BD9-81ED-4DB2-BD59-A6C34878D82A}">
                    <a16:rowId xmlns:a16="http://schemas.microsoft.com/office/drawing/2014/main" val="2081169593"/>
                  </a:ext>
                </a:extLst>
              </a:tr>
              <a:tr h="177551">
                <a:tc>
                  <a:txBody>
                    <a:bodyPr/>
                    <a:lstStyle/>
                    <a:p>
                      <a:pPr algn="ctr" fontAlgn="ctr"/>
                      <a:r>
                        <a:rPr lang="en-MY" sz="1050" b="1" i="0" u="none" strike="noStrike" dirty="0">
                          <a:solidFill>
                            <a:srgbClr val="000000"/>
                          </a:solidFill>
                          <a:effectLst/>
                          <a:latin typeface="Calibri" panose="020F0502020204030204" pitchFamily="34" charset="0"/>
                        </a:rPr>
                        <a:t>Flow rate</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n-MY" sz="1050" b="1" i="0" u="none" strike="noStrike" dirty="0">
                          <a:solidFill>
                            <a:srgbClr val="000000"/>
                          </a:solidFill>
                          <a:effectLst/>
                          <a:latin typeface="Calibri" panose="020F0502020204030204" pitchFamily="34" charset="0"/>
                        </a:rPr>
                        <a:t>Pressure (psi)</a:t>
                      </a:r>
                    </a:p>
                  </a:txBody>
                  <a:tcPr marL="6342" marR="6342" marT="6342"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746355664"/>
                  </a:ext>
                </a:extLst>
              </a:tr>
              <a:tr h="160656">
                <a:tc>
                  <a:txBody>
                    <a:bodyPr/>
                    <a:lstStyle/>
                    <a:p>
                      <a:pPr algn="ctr" fontAlgn="ctr"/>
                      <a:r>
                        <a:rPr lang="en-MY" sz="1050" b="0" i="0" u="none" strike="noStrike" dirty="0">
                          <a:solidFill>
                            <a:srgbClr val="000000"/>
                          </a:solidFill>
                          <a:effectLst/>
                          <a:latin typeface="Calibri" panose="020F0502020204030204" pitchFamily="34" charset="0"/>
                        </a:rPr>
                        <a:t>0.3</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600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3554956215"/>
                  </a:ext>
                </a:extLst>
              </a:tr>
              <a:tr h="160656">
                <a:tc>
                  <a:txBody>
                    <a:bodyPr/>
                    <a:lstStyle/>
                    <a:p>
                      <a:pPr algn="ctr" fontAlgn="ctr"/>
                      <a:r>
                        <a:rPr lang="en-MY" sz="1050" b="0" i="0" u="none" strike="noStrike">
                          <a:solidFill>
                            <a:srgbClr val="000000"/>
                          </a:solidFill>
                          <a:effectLst/>
                          <a:latin typeface="Calibri" panose="020F0502020204030204" pitchFamily="34" charset="0"/>
                        </a:rPr>
                        <a:t>0.5</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1050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3872906301"/>
                  </a:ext>
                </a:extLst>
              </a:tr>
              <a:tr h="160656">
                <a:tc>
                  <a:txBody>
                    <a:bodyPr/>
                    <a:lstStyle/>
                    <a:p>
                      <a:pPr algn="ctr" fontAlgn="ctr"/>
                      <a:r>
                        <a:rPr lang="en-MY" sz="1050" b="0" i="0" u="none" strike="noStrike" dirty="0">
                          <a:solidFill>
                            <a:srgbClr val="000000"/>
                          </a:solidFill>
                          <a:effectLst/>
                          <a:latin typeface="Calibri" panose="020F0502020204030204" pitchFamily="34" charset="0"/>
                        </a:rPr>
                        <a:t>0.7</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1680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51982670"/>
                  </a:ext>
                </a:extLst>
              </a:tr>
              <a:tr h="160656">
                <a:tc>
                  <a:txBody>
                    <a:bodyPr/>
                    <a:lstStyle/>
                    <a:p>
                      <a:pPr algn="ctr" fontAlgn="ctr"/>
                      <a:r>
                        <a:rPr lang="en-MY" sz="1050" b="0" i="0" u="none" strike="noStrike" dirty="0">
                          <a:solidFill>
                            <a:srgbClr val="000000"/>
                          </a:solidFill>
                          <a:effectLst/>
                          <a:latin typeface="Calibri" panose="020F0502020204030204" pitchFamily="34" charset="0"/>
                        </a:rPr>
                        <a:t>1.0</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3100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1176197900"/>
                  </a:ext>
                </a:extLst>
              </a:tr>
              <a:tr h="160656">
                <a:tc>
                  <a:txBody>
                    <a:bodyPr/>
                    <a:lstStyle/>
                    <a:p>
                      <a:pPr algn="ctr" fontAlgn="ctr"/>
                      <a:r>
                        <a:rPr lang="en-MY" sz="1050" b="0" i="0" u="none" strike="noStrike">
                          <a:solidFill>
                            <a:srgbClr val="000000"/>
                          </a:solidFill>
                          <a:effectLst/>
                          <a:latin typeface="Calibri" panose="020F0502020204030204" pitchFamily="34" charset="0"/>
                        </a:rPr>
                        <a:t>1.1</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3500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3453897737"/>
                  </a:ext>
                </a:extLst>
              </a:tr>
              <a:tr h="160656">
                <a:tc>
                  <a:txBody>
                    <a:bodyPr/>
                    <a:lstStyle/>
                    <a:p>
                      <a:pPr algn="ctr" fontAlgn="ctr"/>
                      <a:r>
                        <a:rPr lang="en-MY" sz="1050" b="0" i="0" u="none" strike="noStrike" dirty="0">
                          <a:solidFill>
                            <a:srgbClr val="000000"/>
                          </a:solidFill>
                          <a:effectLst/>
                          <a:latin typeface="Calibri" panose="020F0502020204030204" pitchFamily="34" charset="0"/>
                        </a:rPr>
                        <a:t>1.2</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4000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3948592335"/>
                  </a:ext>
                </a:extLst>
              </a:tr>
              <a:tr h="160656">
                <a:tc>
                  <a:txBody>
                    <a:bodyPr/>
                    <a:lstStyle/>
                    <a:p>
                      <a:pPr algn="ctr" fontAlgn="ctr"/>
                      <a:r>
                        <a:rPr lang="en-MY" sz="1050" b="0" i="0" u="none" strike="noStrike" dirty="0">
                          <a:solidFill>
                            <a:srgbClr val="000000"/>
                          </a:solidFill>
                          <a:effectLst/>
                          <a:latin typeface="Calibri" panose="020F0502020204030204" pitchFamily="34" charset="0"/>
                        </a:rPr>
                        <a:t>1.3</a:t>
                      </a:r>
                    </a:p>
                  </a:txBody>
                  <a:tcPr marL="6342" marR="6342" marT="634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fontAlgn="ctr"/>
                      <a:r>
                        <a:rPr lang="en-MY" sz="1050" b="0" i="0" u="none" strike="noStrike" dirty="0">
                          <a:solidFill>
                            <a:srgbClr val="000000"/>
                          </a:solidFill>
                          <a:effectLst/>
                          <a:latin typeface="Calibri" panose="020F0502020204030204" pitchFamily="34" charset="0"/>
                        </a:rPr>
                        <a:t>4500</a:t>
                      </a:r>
                    </a:p>
                  </a:txBody>
                  <a:tcPr marL="6342" marR="6342" marT="634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2247588078"/>
                  </a:ext>
                </a:extLst>
              </a:tr>
            </a:tbl>
          </a:graphicData>
        </a:graphic>
      </p:graphicFrame>
      <p:pic>
        <p:nvPicPr>
          <p:cNvPr id="9" name="Picture 8">
            <a:extLst>
              <a:ext uri="{FF2B5EF4-FFF2-40B4-BE49-F238E27FC236}">
                <a16:creationId xmlns:a16="http://schemas.microsoft.com/office/drawing/2014/main" id="{DD26D619-4265-77C6-B10B-4A3E27935A89}"/>
              </a:ext>
            </a:extLst>
          </p:cNvPr>
          <p:cNvPicPr>
            <a:picLocks noChangeAspect="1"/>
          </p:cNvPicPr>
          <p:nvPr/>
        </p:nvPicPr>
        <p:blipFill>
          <a:blip r:embed="rId2"/>
          <a:srcRect r="16636"/>
          <a:stretch/>
        </p:blipFill>
        <p:spPr>
          <a:xfrm>
            <a:off x="4578990" y="4388472"/>
            <a:ext cx="2185809" cy="1476592"/>
          </a:xfrm>
          <a:prstGeom prst="rect">
            <a:avLst/>
          </a:prstGeom>
        </p:spPr>
      </p:pic>
      <p:pic>
        <p:nvPicPr>
          <p:cNvPr id="10" name="Picture 9">
            <a:extLst>
              <a:ext uri="{FF2B5EF4-FFF2-40B4-BE49-F238E27FC236}">
                <a16:creationId xmlns:a16="http://schemas.microsoft.com/office/drawing/2014/main" id="{8D463286-41FC-95AF-1DB7-CA7CB8EA1AF5}"/>
              </a:ext>
            </a:extLst>
          </p:cNvPr>
          <p:cNvPicPr>
            <a:picLocks noChangeAspect="1"/>
          </p:cNvPicPr>
          <p:nvPr/>
        </p:nvPicPr>
        <p:blipFill>
          <a:blip r:embed="rId3"/>
          <a:stretch>
            <a:fillRect/>
          </a:stretch>
        </p:blipFill>
        <p:spPr>
          <a:xfrm>
            <a:off x="6892464" y="4401782"/>
            <a:ext cx="2598393" cy="1463282"/>
          </a:xfrm>
          <a:prstGeom prst="rect">
            <a:avLst/>
          </a:prstGeom>
        </p:spPr>
      </p:pic>
      <p:sp>
        <p:nvSpPr>
          <p:cNvPr id="11" name="TextBox 10">
            <a:extLst>
              <a:ext uri="{FF2B5EF4-FFF2-40B4-BE49-F238E27FC236}">
                <a16:creationId xmlns:a16="http://schemas.microsoft.com/office/drawing/2014/main" id="{088A6BC5-9066-4D6E-5CED-2555DF14F225}"/>
              </a:ext>
            </a:extLst>
          </p:cNvPr>
          <p:cNvSpPr txBox="1"/>
          <p:nvPr/>
        </p:nvSpPr>
        <p:spPr>
          <a:xfrm>
            <a:off x="4982909" y="5939283"/>
            <a:ext cx="2067699" cy="261610"/>
          </a:xfrm>
          <a:prstGeom prst="rect">
            <a:avLst/>
          </a:prstGeom>
          <a:noFill/>
        </p:spPr>
        <p:txBody>
          <a:bodyPr wrap="square">
            <a:spAutoFit/>
          </a:bodyPr>
          <a:lstStyle/>
          <a:p>
            <a:pPr algn="just">
              <a:spcBef>
                <a:spcPts val="500"/>
              </a:spcBef>
            </a:pPr>
            <a:r>
              <a:rPr lang="en-US" sz="1050" b="1" i="1" dirty="0"/>
              <a:t>210 gram day shift return</a:t>
            </a:r>
          </a:p>
        </p:txBody>
      </p:sp>
      <p:sp>
        <p:nvSpPr>
          <p:cNvPr id="12" name="TextBox 11">
            <a:extLst>
              <a:ext uri="{FF2B5EF4-FFF2-40B4-BE49-F238E27FC236}">
                <a16:creationId xmlns:a16="http://schemas.microsoft.com/office/drawing/2014/main" id="{D9F721BB-1852-A1D9-03FC-625DFDE2290C}"/>
              </a:ext>
            </a:extLst>
          </p:cNvPr>
          <p:cNvSpPr txBox="1"/>
          <p:nvPr/>
        </p:nvSpPr>
        <p:spPr>
          <a:xfrm>
            <a:off x="7420258" y="5934742"/>
            <a:ext cx="2151759" cy="261610"/>
          </a:xfrm>
          <a:prstGeom prst="rect">
            <a:avLst/>
          </a:prstGeom>
          <a:noFill/>
        </p:spPr>
        <p:txBody>
          <a:bodyPr wrap="square">
            <a:spAutoFit/>
          </a:bodyPr>
          <a:lstStyle/>
          <a:p>
            <a:pPr algn="just">
              <a:spcBef>
                <a:spcPts val="500"/>
              </a:spcBef>
            </a:pPr>
            <a:r>
              <a:rPr lang="en-US" sz="1050" b="1" i="1" dirty="0"/>
              <a:t>324 gram night shift return</a:t>
            </a:r>
          </a:p>
        </p:txBody>
      </p:sp>
      <p:pic>
        <p:nvPicPr>
          <p:cNvPr id="13" name="Picture 12">
            <a:extLst>
              <a:ext uri="{FF2B5EF4-FFF2-40B4-BE49-F238E27FC236}">
                <a16:creationId xmlns:a16="http://schemas.microsoft.com/office/drawing/2014/main" id="{BA8BCFF8-1FBC-B8A4-BC7B-F93EAB61613E}"/>
              </a:ext>
            </a:extLst>
          </p:cNvPr>
          <p:cNvPicPr>
            <a:picLocks noChangeAspect="1"/>
          </p:cNvPicPr>
          <p:nvPr/>
        </p:nvPicPr>
        <p:blipFill>
          <a:blip r:embed="rId4"/>
          <a:stretch>
            <a:fillRect/>
          </a:stretch>
        </p:blipFill>
        <p:spPr>
          <a:xfrm>
            <a:off x="9616575" y="2543490"/>
            <a:ext cx="2355000" cy="3321573"/>
          </a:xfrm>
          <a:prstGeom prst="rect">
            <a:avLst/>
          </a:prstGeom>
        </p:spPr>
      </p:pic>
      <p:sp>
        <p:nvSpPr>
          <p:cNvPr id="14" name="TextBox 13">
            <a:extLst>
              <a:ext uri="{FF2B5EF4-FFF2-40B4-BE49-F238E27FC236}">
                <a16:creationId xmlns:a16="http://schemas.microsoft.com/office/drawing/2014/main" id="{CE5FBB48-7283-F26E-0A7C-492F8FC5BEC8}"/>
              </a:ext>
            </a:extLst>
          </p:cNvPr>
          <p:cNvSpPr txBox="1"/>
          <p:nvPr/>
        </p:nvSpPr>
        <p:spPr>
          <a:xfrm>
            <a:off x="294912" y="3386165"/>
            <a:ext cx="9277105" cy="953274"/>
          </a:xfrm>
          <a:prstGeom prst="rect">
            <a:avLst/>
          </a:prstGeom>
          <a:noFill/>
        </p:spPr>
        <p:txBody>
          <a:bodyPr wrap="square">
            <a:spAutoFit/>
          </a:bodyPr>
          <a:lstStyle/>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CT able penetrate to target depth @1,545 m / 5,069 ft MDTHF located 17m below perforation (inside casing). Choke sizes 36/64. Return 99.2% water and 0.8% sand.</a:t>
            </a:r>
          </a:p>
          <a:p>
            <a:pPr marL="285750" indent="-285750" algn="just">
              <a:lnSpc>
                <a:spcPct val="150000"/>
              </a:lnSpc>
              <a:spcBef>
                <a:spcPts val="500"/>
              </a:spcBef>
              <a:buFont typeface="Arial" panose="020B0604020202020204" pitchFamily="34" charset="0"/>
              <a:buChar char="•"/>
            </a:pPr>
            <a:r>
              <a:rPr lang="en-US" sz="1200" dirty="0">
                <a:latin typeface="Arial" panose="020B0604020202020204" pitchFamily="34" charset="0"/>
                <a:cs typeface="Arial" panose="020B0604020202020204" pitchFamily="34" charset="0"/>
              </a:rPr>
              <a:t>No abnormalities in term of CT Weight encountered during RIH and POOH throughout the operation. </a:t>
            </a:r>
          </a:p>
        </p:txBody>
      </p:sp>
    </p:spTree>
    <p:extLst>
      <p:ext uri="{BB962C8B-B14F-4D97-AF65-F5344CB8AC3E}">
        <p14:creationId xmlns:p14="http://schemas.microsoft.com/office/powerpoint/2010/main" val="1465204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F45BC-C8E4-6063-0BBB-63F21C1A8291}"/>
            </a:ext>
          </a:extLst>
        </p:cNvPr>
        <p:cNvGrpSpPr/>
        <p:nvPr/>
      </p:nvGrpSpPr>
      <p:grpSpPr>
        <a:xfrm>
          <a:off x="0" y="0"/>
          <a:ext cx="0" cy="0"/>
          <a:chOff x="0" y="0"/>
          <a:chExt cx="0" cy="0"/>
        </a:xfrm>
      </p:grpSpPr>
      <p:sp>
        <p:nvSpPr>
          <p:cNvPr id="2" name="Arrow: Pentagon 1">
            <a:extLst>
              <a:ext uri="{FF2B5EF4-FFF2-40B4-BE49-F238E27FC236}">
                <a16:creationId xmlns:a16="http://schemas.microsoft.com/office/drawing/2014/main" id="{A7C433D2-7ADE-5B2F-02DA-326680215A8A}"/>
              </a:ext>
            </a:extLst>
          </p:cNvPr>
          <p:cNvSpPr/>
          <p:nvPr/>
        </p:nvSpPr>
        <p:spPr>
          <a:xfrm>
            <a:off x="0" y="155415"/>
            <a:ext cx="831466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A44A9411-E635-774B-D665-06FD410242D8}"/>
              </a:ext>
            </a:extLst>
          </p:cNvPr>
          <p:cNvSpPr>
            <a:spLocks noGrp="1"/>
          </p:cNvSpPr>
          <p:nvPr>
            <p:ph type="sldNum" sz="quarter" idx="12"/>
          </p:nvPr>
        </p:nvSpPr>
        <p:spPr/>
        <p:txBody>
          <a:bodyPr/>
          <a:lstStyle/>
          <a:p>
            <a:fld id="{7067DC33-8416-46B9-BFB5-95A4BBC5BE18}" type="slidenum">
              <a:rPr lang="en-MY" smtClean="0"/>
              <a:pPr/>
              <a:t>22</a:t>
            </a:fld>
            <a:endParaRPr lang="en-MY"/>
          </a:p>
        </p:txBody>
      </p:sp>
      <p:sp>
        <p:nvSpPr>
          <p:cNvPr id="8" name="Title 1">
            <a:extLst>
              <a:ext uri="{FF2B5EF4-FFF2-40B4-BE49-F238E27FC236}">
                <a16:creationId xmlns:a16="http://schemas.microsoft.com/office/drawing/2014/main" id="{5558B33B-32A8-62D1-1496-7E986A5B1960}"/>
              </a:ext>
            </a:extLst>
          </p:cNvPr>
          <p:cNvSpPr txBox="1">
            <a:spLocks/>
          </p:cNvSpPr>
          <p:nvPr/>
        </p:nvSpPr>
        <p:spPr>
          <a:xfrm>
            <a:off x="0" y="59723"/>
            <a:ext cx="7918315"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JOB ANALYSIS – CT RUN#1 – SCO</a:t>
            </a:r>
          </a:p>
        </p:txBody>
      </p:sp>
      <p:pic>
        <p:nvPicPr>
          <p:cNvPr id="6" name="Picture 5">
            <a:extLst>
              <a:ext uri="{FF2B5EF4-FFF2-40B4-BE49-F238E27FC236}">
                <a16:creationId xmlns:a16="http://schemas.microsoft.com/office/drawing/2014/main" id="{097D0F95-37C3-3DE8-69C8-5650B1B38376}"/>
              </a:ext>
            </a:extLst>
          </p:cNvPr>
          <p:cNvPicPr>
            <a:picLocks noChangeAspect="1"/>
          </p:cNvPicPr>
          <p:nvPr/>
        </p:nvPicPr>
        <p:blipFill>
          <a:blip r:embed="rId2"/>
          <a:stretch>
            <a:fillRect/>
          </a:stretch>
        </p:blipFill>
        <p:spPr>
          <a:xfrm>
            <a:off x="1092989" y="1063481"/>
            <a:ext cx="9344409" cy="5548243"/>
          </a:xfrm>
          <a:prstGeom prst="rect">
            <a:avLst/>
          </a:prstGeom>
        </p:spPr>
      </p:pic>
    </p:spTree>
    <p:extLst>
      <p:ext uri="{BB962C8B-B14F-4D97-AF65-F5344CB8AC3E}">
        <p14:creationId xmlns:p14="http://schemas.microsoft.com/office/powerpoint/2010/main" val="108404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1" y="340242"/>
            <a:ext cx="619652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23</a:t>
            </a:fld>
            <a:endParaRPr lang="en-MY" dirty="0"/>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95274" y="244550"/>
            <a:ext cx="5752215"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SUMMARY WELL B-07S</a:t>
            </a:r>
          </a:p>
        </p:txBody>
      </p:sp>
      <p:sp>
        <p:nvSpPr>
          <p:cNvPr id="7" name="Rectangle 6">
            <a:extLst>
              <a:ext uri="{FF2B5EF4-FFF2-40B4-BE49-F238E27FC236}">
                <a16:creationId xmlns:a16="http://schemas.microsoft.com/office/drawing/2014/main" id="{B6D0824A-B65B-12DF-7839-37AADC06743E}"/>
              </a:ext>
            </a:extLst>
          </p:cNvPr>
          <p:cNvSpPr/>
          <p:nvPr/>
        </p:nvSpPr>
        <p:spPr>
          <a:xfrm>
            <a:off x="17453" y="2074725"/>
            <a:ext cx="12174548" cy="11388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1400" b="0" dirty="0">
                <a:solidFill>
                  <a:schemeClr val="tx1"/>
                </a:solidFill>
                <a:latin typeface="Arial" panose="020B0604020202020204" pitchFamily="34" charset="0"/>
                <a:ea typeface="Calibri" panose="020F0502020204030204" pitchFamily="34" charset="0"/>
                <a:cs typeface="Arial" panose="020B0604020202020204" pitchFamily="34" charset="0"/>
              </a:rPr>
              <a:t>Overall Operation was successfully completed without any HSE issue and no abnormalities encountered during RIH and POOH throughout the operation.</a:t>
            </a:r>
          </a:p>
          <a:p>
            <a:pPr marL="285750" indent="-285750" algn="just">
              <a:lnSpc>
                <a:spcPct val="150000"/>
              </a:lnSpc>
              <a:buFont typeface="Arial" panose="020B0604020202020204" pitchFamily="34" charset="0"/>
              <a:buChar char="•"/>
            </a:pPr>
            <a:r>
              <a:rPr lang="en-US" sz="1400" b="0" dirty="0">
                <a:solidFill>
                  <a:schemeClr val="tx1"/>
                </a:solidFill>
                <a:latin typeface="Arial" panose="020B0604020202020204" pitchFamily="34" charset="0"/>
                <a:ea typeface="Calibri" panose="020F0502020204030204" pitchFamily="34" charset="0"/>
                <a:cs typeface="Arial" panose="020B0604020202020204" pitchFamily="34" charset="0"/>
              </a:rPr>
              <a:t>Successful method toward avoiding entanglement which was long BHA was deployed via a deployment method.</a:t>
            </a:r>
          </a:p>
        </p:txBody>
      </p:sp>
      <p:sp>
        <p:nvSpPr>
          <p:cNvPr id="10" name="Callout: Down Arrow 1">
            <a:extLst>
              <a:ext uri="{FF2B5EF4-FFF2-40B4-BE49-F238E27FC236}">
                <a16:creationId xmlns:a16="http://schemas.microsoft.com/office/drawing/2014/main" id="{3606C86D-AED5-3001-771A-DC89E0185B57}"/>
              </a:ext>
            </a:extLst>
          </p:cNvPr>
          <p:cNvSpPr/>
          <p:nvPr/>
        </p:nvSpPr>
        <p:spPr>
          <a:xfrm>
            <a:off x="8727" y="3277563"/>
            <a:ext cx="12174546" cy="642673"/>
          </a:xfrm>
          <a:prstGeom prst="downArrowCallou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000" b="1" dirty="0">
                <a:solidFill>
                  <a:schemeClr val="tx1"/>
                </a:solidFill>
                <a:latin typeface="Avenir-Book"/>
              </a:rPr>
              <a:t>LOWLIGHTS</a:t>
            </a:r>
          </a:p>
        </p:txBody>
      </p:sp>
      <p:sp>
        <p:nvSpPr>
          <p:cNvPr id="11" name="Rectangle 10">
            <a:extLst>
              <a:ext uri="{FF2B5EF4-FFF2-40B4-BE49-F238E27FC236}">
                <a16:creationId xmlns:a16="http://schemas.microsoft.com/office/drawing/2014/main" id="{FFE7A9CD-8D24-E9F7-54A9-209414BA842C}"/>
              </a:ext>
            </a:extLst>
          </p:cNvPr>
          <p:cNvSpPr/>
          <p:nvPr/>
        </p:nvSpPr>
        <p:spPr>
          <a:xfrm>
            <a:off x="-1" y="3984262"/>
            <a:ext cx="12192001" cy="12103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1400" dirty="0">
                <a:solidFill>
                  <a:schemeClr val="tx1"/>
                </a:solidFill>
                <a:latin typeface="Arial" panose="020B0604020202020204" pitchFamily="34" charset="0"/>
                <a:ea typeface="Calibri" panose="020F0502020204030204" pitchFamily="34" charset="0"/>
                <a:cs typeface="Arial" panose="020B0604020202020204" pitchFamily="34" charset="0"/>
              </a:rPr>
              <a:t>Successfully Rig Down all CTU Equipment, however DB facing difficulty to pack all the equipment due to no available cargo basket onboard (all empty basket and ETB were backload initially due to deck space limitation)</a:t>
            </a:r>
          </a:p>
          <a:p>
            <a:pPr marL="285750" indent="-285750" algn="just">
              <a:lnSpc>
                <a:spcPct val="150000"/>
              </a:lnSpc>
              <a:buFont typeface="Arial" panose="020B0604020202020204" pitchFamily="34" charset="0"/>
              <a:buChar char="•"/>
            </a:pPr>
            <a:r>
              <a:rPr lang="en-US" sz="1400" dirty="0">
                <a:solidFill>
                  <a:schemeClr val="tx1"/>
                </a:solidFill>
                <a:latin typeface="Arial" panose="020B0604020202020204" pitchFamily="34" charset="0"/>
                <a:ea typeface="Calibri" panose="020F0502020204030204" pitchFamily="34" charset="0"/>
                <a:cs typeface="Arial" panose="020B0604020202020204" pitchFamily="34" charset="0"/>
              </a:rPr>
              <a:t>Waiting available sector boat for remaining basket to backload.</a:t>
            </a:r>
          </a:p>
        </p:txBody>
      </p:sp>
      <p:sp>
        <p:nvSpPr>
          <p:cNvPr id="12" name="Callout: Down Arrow 1">
            <a:extLst>
              <a:ext uri="{FF2B5EF4-FFF2-40B4-BE49-F238E27FC236}">
                <a16:creationId xmlns:a16="http://schemas.microsoft.com/office/drawing/2014/main" id="{9BC8D57B-CC46-9FF3-3E23-D69D16F47752}"/>
              </a:ext>
            </a:extLst>
          </p:cNvPr>
          <p:cNvSpPr/>
          <p:nvPr/>
        </p:nvSpPr>
        <p:spPr>
          <a:xfrm>
            <a:off x="-1" y="1364336"/>
            <a:ext cx="12174546" cy="642673"/>
          </a:xfrm>
          <a:prstGeom prst="downArrowCallou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000" b="1" dirty="0">
                <a:solidFill>
                  <a:schemeClr val="tx1"/>
                </a:solidFill>
                <a:latin typeface="Avenir-Book"/>
              </a:rPr>
              <a:t>HIGHLIGHTS</a:t>
            </a:r>
          </a:p>
        </p:txBody>
      </p:sp>
    </p:spTree>
    <p:extLst>
      <p:ext uri="{BB962C8B-B14F-4D97-AF65-F5344CB8AC3E}">
        <p14:creationId xmlns:p14="http://schemas.microsoft.com/office/powerpoint/2010/main" val="33353092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340242"/>
            <a:ext cx="366823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24</a:t>
            </a:fld>
            <a:endParaRPr lang="en-MY" dirty="0"/>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452" y="244227"/>
            <a:ext cx="5235032"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US" sz="4500" dirty="0">
                <a:solidFill>
                  <a:schemeClr val="bg1"/>
                </a:solidFill>
              </a:rPr>
              <a:t>CONCLUSION</a:t>
            </a:r>
          </a:p>
        </p:txBody>
      </p:sp>
      <p:sp>
        <p:nvSpPr>
          <p:cNvPr id="5" name="TextBox 4">
            <a:extLst>
              <a:ext uri="{FF2B5EF4-FFF2-40B4-BE49-F238E27FC236}">
                <a16:creationId xmlns:a16="http://schemas.microsoft.com/office/drawing/2014/main" id="{3A45ACB6-AC7A-87ED-BC70-9F84FD611253}"/>
              </a:ext>
            </a:extLst>
          </p:cNvPr>
          <p:cNvSpPr txBox="1"/>
          <p:nvPr/>
        </p:nvSpPr>
        <p:spPr>
          <a:xfrm>
            <a:off x="195094" y="1180214"/>
            <a:ext cx="11740744" cy="2554545"/>
          </a:xfrm>
          <a:prstGeom prst="rect">
            <a:avLst/>
          </a:prstGeom>
          <a:noFill/>
        </p:spPr>
        <p:txBody>
          <a:bodyPr wrap="square">
            <a:spAutoFit/>
          </a:bodyPr>
          <a:lstStyle/>
          <a:p>
            <a:pPr marR="0" lvl="0" algn="just" defTabSz="457200" rtl="0" eaLnBrk="1" fontAlgn="auto" latinLnBrk="0" hangingPunct="1">
              <a:lnSpc>
                <a:spcPct val="150000"/>
              </a:lnSpc>
              <a:spcBef>
                <a:spcPts val="0"/>
              </a:spcBef>
              <a:spcAft>
                <a:spcPts val="0"/>
              </a:spcAft>
              <a:buClrTx/>
              <a:buSzTx/>
              <a:tabLst/>
              <a:defRPr/>
            </a:pP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Dimension Bid has successfully completed sand clean out operation for well Dulang B-07S;</a:t>
            </a:r>
          </a:p>
          <a:p>
            <a:pPr marL="542925" marR="0" lvl="0" indent="-277813" algn="just"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The Dulang </a:t>
            </a:r>
            <a:r>
              <a:rPr lang="en-US" sz="1600" dirty="0">
                <a:solidFill>
                  <a:srgbClr val="000000"/>
                </a:solidFill>
                <a:latin typeface="Arial" panose="020B0604020202020204"/>
              </a:rPr>
              <a:t>B</a:t>
            </a: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-07S </a:t>
            </a:r>
            <a:r>
              <a:rPr lang="en-US" sz="1600" dirty="0">
                <a:solidFill>
                  <a:srgbClr val="000000"/>
                </a:solidFill>
                <a:latin typeface="Arial" panose="020B0604020202020204"/>
              </a:rPr>
              <a:t>S</a:t>
            </a: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an</a:t>
            </a:r>
            <a:r>
              <a:rPr lang="en-US" sz="1600" dirty="0">
                <a:solidFill>
                  <a:srgbClr val="000000"/>
                </a:solidFill>
                <a:latin typeface="Arial" panose="020B0604020202020204"/>
              </a:rPr>
              <a:t>d Clean Out Operation </a:t>
            </a: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was successfully carried out as per planned with zero HSE incidents.</a:t>
            </a:r>
          </a:p>
          <a:p>
            <a:pPr marL="542925" marR="0" lvl="0" indent="-277813" algn="just"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A deployment system was used to deploy the lengthy BHA. CT sand cleanout was successfully executed with no overpull recorded. Hence the successful approach towards avoiding entanglement.</a:t>
            </a:r>
          </a:p>
          <a:p>
            <a:pPr marL="542925" marR="0" lvl="0" indent="-277813" algn="just"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latin typeface="Arial" panose="020B0604020202020204"/>
                <a:ea typeface="+mn-ea"/>
                <a:cs typeface="+mn-cs"/>
              </a:rPr>
              <a:t>Deployment system approach seeks to diminish the risk involve and provide a solution towards intervention beyond the SS into the annular of a dual string completion.</a:t>
            </a:r>
          </a:p>
          <a:p>
            <a:endParaRPr lang="en-MY" sz="1600" dirty="0"/>
          </a:p>
        </p:txBody>
      </p:sp>
    </p:spTree>
    <p:extLst>
      <p:ext uri="{BB962C8B-B14F-4D97-AF65-F5344CB8AC3E}">
        <p14:creationId xmlns:p14="http://schemas.microsoft.com/office/powerpoint/2010/main" val="1960760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pPr/>
              <a:t>25</a:t>
            </a:fld>
            <a:endParaRPr lang="en-MY" dirty="0"/>
          </a:p>
        </p:txBody>
      </p:sp>
      <p:sp>
        <p:nvSpPr>
          <p:cNvPr id="5" name="Arrow: Pentagon 4">
            <a:extLst>
              <a:ext uri="{FF2B5EF4-FFF2-40B4-BE49-F238E27FC236}">
                <a16:creationId xmlns:a16="http://schemas.microsoft.com/office/drawing/2014/main" id="{C8ED3A63-93BB-F7D7-5321-A3A0E5F261AE}"/>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6" name="Content Placeholder 1">
            <a:extLst>
              <a:ext uri="{FF2B5EF4-FFF2-40B4-BE49-F238E27FC236}">
                <a16:creationId xmlns:a16="http://schemas.microsoft.com/office/drawing/2014/main" id="{50E7617A-AEB7-5F77-6EF4-752C7D477C43}"/>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rPr>
              <a:t>THANK YOU</a:t>
            </a:r>
          </a:p>
          <a:p>
            <a:pPr algn="ctr"/>
            <a:endParaRPr lang="en-US" sz="2400" dirty="0">
              <a:solidFill>
                <a:schemeClr val="bg1"/>
              </a:solidFill>
            </a:endParaRPr>
          </a:p>
        </p:txBody>
      </p:sp>
    </p:spTree>
    <p:extLst>
      <p:ext uri="{BB962C8B-B14F-4D97-AF65-F5344CB8AC3E}">
        <p14:creationId xmlns:p14="http://schemas.microsoft.com/office/powerpoint/2010/main" val="23909878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59D6D-26B1-E43F-F17C-38BD1141905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F49515-0BBF-7973-F743-869BEF138104}"/>
              </a:ext>
            </a:extLst>
          </p:cNvPr>
          <p:cNvSpPr>
            <a:spLocks noGrp="1"/>
          </p:cNvSpPr>
          <p:nvPr>
            <p:ph type="sldNum" sz="quarter" idx="12"/>
          </p:nvPr>
        </p:nvSpPr>
        <p:spPr/>
        <p:txBody>
          <a:bodyPr/>
          <a:lstStyle/>
          <a:p>
            <a:fld id="{7067DC33-8416-46B9-BFB5-95A4BBC5BE18}" type="slidenum">
              <a:rPr lang="en-MY" smtClean="0"/>
              <a:pPr/>
              <a:t>26</a:t>
            </a:fld>
            <a:endParaRPr lang="en-MY" dirty="0"/>
          </a:p>
        </p:txBody>
      </p:sp>
      <p:graphicFrame>
        <p:nvGraphicFramePr>
          <p:cNvPr id="7" name="Table 6">
            <a:extLst>
              <a:ext uri="{FF2B5EF4-FFF2-40B4-BE49-F238E27FC236}">
                <a16:creationId xmlns:a16="http://schemas.microsoft.com/office/drawing/2014/main" id="{A72ABAAB-F3E9-67D8-5583-7AD12861934F}"/>
              </a:ext>
            </a:extLst>
          </p:cNvPr>
          <p:cNvGraphicFramePr>
            <a:graphicFrameLocks noGrp="1"/>
          </p:cNvGraphicFramePr>
          <p:nvPr>
            <p:extLst>
              <p:ext uri="{D42A27DB-BD31-4B8C-83A1-F6EECF244321}">
                <p14:modId xmlns:p14="http://schemas.microsoft.com/office/powerpoint/2010/main" val="390226674"/>
              </p:ext>
            </p:extLst>
          </p:nvPr>
        </p:nvGraphicFramePr>
        <p:xfrm>
          <a:off x="115423" y="148927"/>
          <a:ext cx="10394390" cy="6303060"/>
        </p:xfrm>
        <a:graphic>
          <a:graphicData uri="http://schemas.openxmlformats.org/drawingml/2006/table">
            <a:tbl>
              <a:tblPr/>
              <a:tblGrid>
                <a:gridCol w="257228">
                  <a:extLst>
                    <a:ext uri="{9D8B030D-6E8A-4147-A177-3AD203B41FA5}">
                      <a16:colId xmlns:a16="http://schemas.microsoft.com/office/drawing/2014/main" val="2972410004"/>
                    </a:ext>
                  </a:extLst>
                </a:gridCol>
                <a:gridCol w="1120869">
                  <a:extLst>
                    <a:ext uri="{9D8B030D-6E8A-4147-A177-3AD203B41FA5}">
                      <a16:colId xmlns:a16="http://schemas.microsoft.com/office/drawing/2014/main" val="646268316"/>
                    </a:ext>
                  </a:extLst>
                </a:gridCol>
                <a:gridCol w="1097280">
                  <a:extLst>
                    <a:ext uri="{9D8B030D-6E8A-4147-A177-3AD203B41FA5}">
                      <a16:colId xmlns:a16="http://schemas.microsoft.com/office/drawing/2014/main" val="3666280609"/>
                    </a:ext>
                  </a:extLst>
                </a:gridCol>
                <a:gridCol w="914400">
                  <a:extLst>
                    <a:ext uri="{9D8B030D-6E8A-4147-A177-3AD203B41FA5}">
                      <a16:colId xmlns:a16="http://schemas.microsoft.com/office/drawing/2014/main" val="3743288474"/>
                    </a:ext>
                  </a:extLst>
                </a:gridCol>
                <a:gridCol w="487680">
                  <a:extLst>
                    <a:ext uri="{9D8B030D-6E8A-4147-A177-3AD203B41FA5}">
                      <a16:colId xmlns:a16="http://schemas.microsoft.com/office/drawing/2014/main" val="3389087825"/>
                    </a:ext>
                  </a:extLst>
                </a:gridCol>
                <a:gridCol w="6516933">
                  <a:extLst>
                    <a:ext uri="{9D8B030D-6E8A-4147-A177-3AD203B41FA5}">
                      <a16:colId xmlns:a16="http://schemas.microsoft.com/office/drawing/2014/main" val="3158825933"/>
                    </a:ext>
                  </a:extLst>
                </a:gridCol>
              </a:tblGrid>
              <a:tr h="161015">
                <a:tc>
                  <a:txBody>
                    <a:bodyPr/>
                    <a:lstStyle/>
                    <a:p>
                      <a:pPr algn="ctr" fontAlgn="b"/>
                      <a:r>
                        <a:rPr lang="en-MY" sz="550" b="1" i="0" u="none" strike="noStrike">
                          <a:solidFill>
                            <a:srgbClr val="333399"/>
                          </a:solidFill>
                          <a:effectLst/>
                          <a:latin typeface="Arial Narrow" panose="020B0606020202030204" pitchFamily="34" charset="0"/>
                        </a:rPr>
                        <a: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en-MY" sz="550" b="1" i="0" u="none" strike="noStrike">
                          <a:solidFill>
                            <a:srgbClr val="333399"/>
                          </a:solidFill>
                          <a:effectLst/>
                          <a:latin typeface="Arial Narrow" panose="020B0606020202030204" pitchFamily="34" charset="0"/>
                        </a:rPr>
                        <a:t>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en-MY" sz="550" b="1" i="0" u="none" strike="noStrike">
                          <a:solidFill>
                            <a:srgbClr val="333399"/>
                          </a:solidFill>
                          <a:effectLst/>
                          <a:latin typeface="Arial Narrow" panose="020B0606020202030204" pitchFamily="34" charset="0"/>
                        </a:rPr>
                        <a:t>Start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en-MY" sz="550" b="1" i="0" u="none" strike="noStrike">
                          <a:solidFill>
                            <a:srgbClr val="333399"/>
                          </a:solidFill>
                          <a:effectLst/>
                          <a:latin typeface="Arial Narrow" panose="020B0606020202030204" pitchFamily="34" charset="0"/>
                        </a:rPr>
                        <a:t>End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en-MY" sz="550" b="1" i="0" u="none" strike="noStrike">
                          <a:solidFill>
                            <a:srgbClr val="333399"/>
                          </a:solidFill>
                          <a:effectLst/>
                          <a:latin typeface="Arial Narrow" panose="020B0606020202030204" pitchFamily="34" charset="0"/>
                        </a:rPr>
                        <a:t>Duration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en-MY" sz="550" b="1" i="0" u="none" strike="noStrike" dirty="0">
                          <a:solidFill>
                            <a:srgbClr val="333399"/>
                          </a:solidFill>
                          <a:effectLst/>
                          <a:latin typeface="Arial Narrow" panose="020B0606020202030204" pitchFamily="34" charset="0"/>
                        </a:rPr>
                        <a:t>Note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963659608"/>
                  </a:ext>
                </a:extLst>
              </a:tr>
              <a:tr h="80508">
                <a:tc>
                  <a:txBody>
                    <a:bodyPr/>
                    <a:lstStyle/>
                    <a:p>
                      <a:pPr algn="ctr" fontAlgn="ctr"/>
                      <a:r>
                        <a:rPr lang="en-MY" sz="550" b="0" i="0" u="none" strike="noStrike">
                          <a:effectLst/>
                          <a:latin typeface="Arial Narrow" panose="020B060602020203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Toolbox meeting with WSS &amp; all Intervention crew participant / highlight safety issues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072570"/>
                  </a:ext>
                </a:extLst>
              </a:tr>
              <a:tr h="80508">
                <a:tc>
                  <a:txBody>
                    <a:bodyPr/>
                    <a:lstStyle/>
                    <a:p>
                      <a:pPr algn="ctr" fontAlgn="ctr"/>
                      <a:r>
                        <a:rPr lang="en-MY" sz="550" b="0" i="0" u="none" strike="noStrike">
                          <a:effectLst/>
                          <a:latin typeface="Arial Narrow" panose="020B060602020203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08:00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0:20:00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37478398"/>
                  </a:ext>
                </a:extLst>
              </a:tr>
              <a:tr h="80508">
                <a:tc>
                  <a:txBody>
                    <a:bodyPr/>
                    <a:lstStyle/>
                    <a:p>
                      <a:pPr algn="ctr" fontAlgn="ctr"/>
                      <a:r>
                        <a:rPr lang="en-MY" sz="550" b="0" i="0" u="none" strike="noStrike">
                          <a:effectLst/>
                          <a:latin typeface="Arial Narrow" panose="020B060602020203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08:00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08:45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Meeting OOP for B07S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23642095"/>
                  </a:ext>
                </a:extLst>
              </a:tr>
              <a:tr h="80508">
                <a:tc>
                  <a:txBody>
                    <a:bodyPr/>
                    <a:lstStyle/>
                    <a:p>
                      <a:pPr algn="ctr" fontAlgn="ctr"/>
                      <a:r>
                        <a:rPr lang="en-MY" sz="550" b="0" i="0" u="none" strike="noStrike">
                          <a:effectLst/>
                          <a:latin typeface="Arial Narrow" panose="020B060602020203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Wireline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25-Aug-24   08:45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25-Aug-24   11:00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Goewell S/L still on ongoing to set MA plug on well B03L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8179136"/>
                  </a:ext>
                </a:extLst>
              </a:tr>
              <a:tr h="89386">
                <a:tc>
                  <a:txBody>
                    <a:bodyPr/>
                    <a:lstStyle/>
                    <a:p>
                      <a:pPr algn="ctr" fontAlgn="ctr"/>
                      <a:r>
                        <a:rPr lang="en-MY" sz="550" b="0" i="0" u="none" strike="noStrike">
                          <a:effectLst/>
                          <a:latin typeface="Arial Narrow" panose="020B0606020202030204" pitchFamily="34" charset="0"/>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11:00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7:30:00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Measurement well stackup from B07S crown cap to stripper, remove 4ft riser above CBOP, Box up stripper to top CBOP, Remove pumping tee below CBOP, Redressed stam and beam choke and Clean sand screen box and drain surge tank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6539486"/>
                  </a:ext>
                </a:extLst>
              </a:tr>
              <a:tr h="80508">
                <a:tc>
                  <a:txBody>
                    <a:bodyPr/>
                    <a:lstStyle/>
                    <a:p>
                      <a:pPr algn="ctr" fontAlgn="ctr"/>
                      <a:r>
                        <a:rPr lang="en-MY" sz="550" b="0" i="0" u="none" strike="noStrike">
                          <a:effectLst/>
                          <a:latin typeface="Arial Narrow" panose="020B0606020202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25-Aug-24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Toolbox meeting with WSS &amp; all Intervention crew participant / highlight safety issues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66508357"/>
                  </a:ext>
                </a:extLst>
              </a:tr>
              <a:tr h="80508">
                <a:tc>
                  <a:txBody>
                    <a:bodyPr/>
                    <a:lstStyle/>
                    <a:p>
                      <a:pPr algn="ctr" fontAlgn="ctr"/>
                      <a:r>
                        <a:rPr lang="en-MY" sz="550" b="0" i="0" u="none" strike="noStrike">
                          <a:effectLst/>
                          <a:latin typeface="Arial Narrow" panose="020B060602020203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25-Aug-24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20:30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e-PTW approved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7569197"/>
                  </a:ext>
                </a:extLst>
              </a:tr>
              <a:tr h="90930">
                <a:tc>
                  <a:txBody>
                    <a:bodyPr/>
                    <a:lstStyle/>
                    <a:p>
                      <a:pPr algn="ctr" fontAlgn="ctr"/>
                      <a:r>
                        <a:rPr lang="en-MY" sz="550" b="0" i="0" u="none" strike="noStrike">
                          <a:effectLst/>
                          <a:latin typeface="Arial Narrow" panose="020B0606020202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25-Aug-24   20:30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Perform maintenance on powerpack, Washdown flowback area, Service &amp; replace rubber debooster on CIDF, Calibrate with orion &amp; Fill up lube oil on injector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23839157"/>
                  </a:ext>
                </a:extLst>
              </a:tr>
              <a:tr h="80508">
                <a:tc>
                  <a:txBody>
                    <a:bodyPr/>
                    <a:lstStyle/>
                    <a:p>
                      <a:pPr algn="ctr" fontAlgn="ctr"/>
                      <a:r>
                        <a:rPr lang="en-MY" sz="550" b="0" i="0" u="none" strike="noStrike">
                          <a:effectLst/>
                          <a:latin typeface="Arial Narrow" panose="020B0606020202030204" pitchFamily="34" charset="0"/>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2406874"/>
                  </a:ext>
                </a:extLst>
              </a:tr>
              <a:tr h="80508">
                <a:tc>
                  <a:txBody>
                    <a:bodyPr/>
                    <a:lstStyle/>
                    <a:p>
                      <a:pPr algn="ctr" fontAlgn="ctr"/>
                      <a:r>
                        <a:rPr lang="en-MY" sz="550" b="0" i="0" u="none" strike="noStrike">
                          <a:effectLst/>
                          <a:latin typeface="Arial Narrow" panose="020B0606020202030204" pitchFamily="34" charset="0"/>
                        </a:rPr>
                        <a:t>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28491015"/>
                  </a:ext>
                </a:extLst>
              </a:tr>
              <a:tr h="80508">
                <a:tc>
                  <a:txBody>
                    <a:bodyPr/>
                    <a:lstStyle/>
                    <a:p>
                      <a:pPr algn="ctr" fontAlgn="ctr"/>
                      <a:r>
                        <a:rPr lang="en-MY" sz="550" b="0" i="0" u="none" strike="noStrike">
                          <a:effectLst/>
                          <a:latin typeface="Arial Narrow" panose="020B0606020202030204" pitchFamily="34" charset="0"/>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Wireline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08:45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Assist S/Line goewell rigdown Telescopic Mast on well B03L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60690674"/>
                  </a:ext>
                </a:extLst>
              </a:tr>
              <a:tr h="80508">
                <a:tc>
                  <a:txBody>
                    <a:bodyPr/>
                    <a:lstStyle/>
                    <a:p>
                      <a:pPr algn="ctr" fontAlgn="ctr"/>
                      <a:r>
                        <a:rPr lang="en-MY" sz="550" b="0" i="0" u="none" strike="noStrike">
                          <a:effectLst/>
                          <a:latin typeface="Arial Narrow" panose="020B0606020202030204" pitchFamily="34" charset="0"/>
                        </a:rPr>
                        <a:t>12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08:45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Rigdown SBOP on well B03L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42598414"/>
                  </a:ext>
                </a:extLst>
              </a:tr>
              <a:tr h="80508">
                <a:tc>
                  <a:txBody>
                    <a:bodyPr/>
                    <a:lstStyle/>
                    <a:p>
                      <a:pPr algn="ctr" fontAlgn="ctr"/>
                      <a:r>
                        <a:rPr lang="en-MY" sz="550" b="0" i="0" u="none" strike="noStrike">
                          <a:effectLst/>
                          <a:latin typeface="Arial Narrow" panose="020B0606020202030204" pitchFamily="34" charset="0"/>
                        </a:rPr>
                        <a:t>13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11:00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14:00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HSE safety stand down (Finger Injury)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1247435"/>
                  </a:ext>
                </a:extLst>
              </a:tr>
              <a:tr h="80508">
                <a:tc>
                  <a:txBody>
                    <a:bodyPr/>
                    <a:lstStyle/>
                    <a:p>
                      <a:pPr algn="ctr" fontAlgn="ctr"/>
                      <a:r>
                        <a:rPr lang="en-MY" sz="550" b="0" i="0" u="none" strike="noStrike">
                          <a:effectLst/>
                          <a:latin typeface="Arial Narrow" panose="020B0606020202030204" pitchFamily="34" charset="0"/>
                        </a:rPr>
                        <a:t>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14:00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17:00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Rearranged maindeck to spot Jacking frame on well B07S &amp; function test Multi Jet Nozzle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0049552"/>
                  </a:ext>
                </a:extLst>
              </a:tr>
              <a:tr h="80508">
                <a:tc>
                  <a:txBody>
                    <a:bodyPr/>
                    <a:lstStyle/>
                    <a:p>
                      <a:pPr algn="ctr" fontAlgn="ctr"/>
                      <a:r>
                        <a:rPr lang="en-MY" sz="550" b="0" i="0" u="none" strike="noStrike">
                          <a:effectLst/>
                          <a:latin typeface="Arial Narrow" panose="020B0606020202030204" pitchFamily="34" charset="0"/>
                        </a:rPr>
                        <a:t>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17:00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MV Two Kasturi to offload 2 N2 tank and backload 2 cargo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6087013"/>
                  </a:ext>
                </a:extLst>
              </a:tr>
              <a:tr h="80508">
                <a:tc>
                  <a:txBody>
                    <a:bodyPr/>
                    <a:lstStyle/>
                    <a:p>
                      <a:pPr algn="ctr" fontAlgn="ctr"/>
                      <a:r>
                        <a:rPr lang="en-MY" sz="550" b="0" i="0" u="none" strike="noStrike">
                          <a:effectLst/>
                          <a:latin typeface="Arial Narrow" panose="020B0606020202030204" pitchFamily="34" charset="0"/>
                        </a:rPr>
                        <a:t>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Toolbox meeting with WSS &amp; all Intervention crew participant / highlight safety issues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05383608"/>
                  </a:ext>
                </a:extLst>
              </a:tr>
              <a:tr h="80508">
                <a:tc>
                  <a:txBody>
                    <a:bodyPr/>
                    <a:lstStyle/>
                    <a:p>
                      <a:pPr algn="ctr" fontAlgn="ctr"/>
                      <a:r>
                        <a:rPr lang="en-MY" sz="550" b="0" i="0" u="none" strike="noStrike">
                          <a:effectLst/>
                          <a:latin typeface="Arial Narrow" panose="020B0606020202030204" pitchFamily="34" charset="0"/>
                        </a:rPr>
                        <a:t>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26-Aug-24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19:45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e-PTW approved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2090228"/>
                  </a:ext>
                </a:extLst>
              </a:tr>
              <a:tr h="94329">
                <a:tc>
                  <a:txBody>
                    <a:bodyPr/>
                    <a:lstStyle/>
                    <a:p>
                      <a:pPr algn="ctr" fontAlgn="ctr"/>
                      <a:r>
                        <a:rPr lang="en-MY" sz="550" b="0" i="0" u="none" strike="noStrike">
                          <a:effectLst/>
                          <a:latin typeface="Arial Narrow" panose="020B0606020202030204" pitchFamily="34" charset="0"/>
                        </a:rPr>
                        <a:t>18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26-Aug-24   19:45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7:15:00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Rigging up well stack up include deployment BOP, Connect DBOP hose &amp; function test RAM, Perform pressure test stack up &amp; Upper &amp; Lower pipe/slip ram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9323403"/>
                  </a:ext>
                </a:extLst>
              </a:tr>
              <a:tr h="80508">
                <a:tc>
                  <a:txBody>
                    <a:bodyPr/>
                    <a:lstStyle/>
                    <a:p>
                      <a:pPr algn="ctr" fontAlgn="ctr"/>
                      <a:r>
                        <a:rPr lang="en-MY" sz="550" b="0" i="0" u="none" strike="noStrike">
                          <a:effectLst/>
                          <a:latin typeface="Arial Narrow" panose="020B0606020202030204" pitchFamily="34" charset="0"/>
                        </a:rPr>
                        <a:t>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Wait on Weather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04:30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WOW</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48695512"/>
                  </a:ext>
                </a:extLst>
              </a:tr>
              <a:tr h="80508">
                <a:tc>
                  <a:txBody>
                    <a:bodyPr/>
                    <a:lstStyle/>
                    <a:p>
                      <a:pPr algn="ctr" fontAlgn="ctr"/>
                      <a:r>
                        <a:rPr lang="en-MY" sz="550" b="0" i="0" u="none" strike="noStrike">
                          <a:effectLst/>
                          <a:latin typeface="Arial Narrow" panose="020B0606020202030204" pitchFamily="34" charset="0"/>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04:30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05:30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Connect straight bar each 10ft BHA make up, Disengage deployment bar at pipe/slip ram, CT tag stripper &amp; slack off to normal weight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1808134"/>
                  </a:ext>
                </a:extLst>
              </a:tr>
              <a:tr h="80508">
                <a:tc>
                  <a:txBody>
                    <a:bodyPr/>
                    <a:lstStyle/>
                    <a:p>
                      <a:pPr algn="ctr" fontAlgn="ctr"/>
                      <a:r>
                        <a:rPr lang="en-MY" sz="550" b="0" i="0" u="none" strike="noStrike">
                          <a:effectLst/>
                          <a:latin typeface="Arial Narrow" panose="020B0606020202030204" pitchFamily="34" charset="0"/>
                        </a:rPr>
                        <a:t>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05:30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Cooling down N2 &amp; Perform purging coil prior to reposition CIDF align with well B07S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52191406"/>
                  </a:ext>
                </a:extLst>
              </a:tr>
              <a:tr h="80508">
                <a:tc>
                  <a:txBody>
                    <a:bodyPr/>
                    <a:lstStyle/>
                    <a:p>
                      <a:pPr algn="ctr" fontAlgn="ctr"/>
                      <a:r>
                        <a:rPr lang="en-MY" sz="550" b="0" i="0" u="none" strike="noStrike">
                          <a:effectLst/>
                          <a:latin typeface="Arial Narrow" panose="020B0606020202030204" pitchFamily="34" charset="0"/>
                        </a:rPr>
                        <a:t>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2878366"/>
                  </a:ext>
                </a:extLst>
              </a:tr>
              <a:tr h="80508">
                <a:tc>
                  <a:txBody>
                    <a:bodyPr/>
                    <a:lstStyle/>
                    <a:p>
                      <a:pPr algn="ctr" fontAlgn="ctr"/>
                      <a:r>
                        <a:rPr lang="en-MY" sz="550" b="0" i="0" u="none" strike="noStrike">
                          <a:effectLst/>
                          <a:latin typeface="Arial Narrow" panose="020B0606020202030204" pitchFamily="34" charset="0"/>
                        </a:rPr>
                        <a:t>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60957388"/>
                  </a:ext>
                </a:extLst>
              </a:tr>
              <a:tr h="80508">
                <a:tc>
                  <a:txBody>
                    <a:bodyPr/>
                    <a:lstStyle/>
                    <a:p>
                      <a:pPr algn="ctr" fontAlgn="ctr"/>
                      <a:r>
                        <a:rPr lang="en-MY" sz="550" b="0" i="0" u="none" strike="noStrike">
                          <a:effectLst/>
                          <a:latin typeface="Arial Narrow" panose="020B0606020202030204" pitchFamily="34" charset="0"/>
                        </a:rPr>
                        <a:t>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14:00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5:30:00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Reposition CIDF, Break QTS, skid out Injector Head from well B07S &amp; Rigup flowback line to FlowCross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7597997"/>
                  </a:ext>
                </a:extLst>
              </a:tr>
              <a:tr h="80508">
                <a:tc>
                  <a:txBody>
                    <a:bodyPr/>
                    <a:lstStyle/>
                    <a:p>
                      <a:pPr algn="ctr" fontAlgn="ctr"/>
                      <a:r>
                        <a:rPr lang="en-MY" sz="550" b="0" i="0" u="none" strike="noStrike">
                          <a:effectLst/>
                          <a:latin typeface="Arial Narrow" panose="020B0606020202030204" pitchFamily="34" charset="0"/>
                        </a:rPr>
                        <a:t>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14:00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15:30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MV Two Kasturi. Offload full N2 tank 2ea, cargo basket and SL toolbox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55178079"/>
                  </a:ext>
                </a:extLst>
              </a:tr>
              <a:tr h="80508">
                <a:tc>
                  <a:txBody>
                    <a:bodyPr/>
                    <a:lstStyle/>
                    <a:p>
                      <a:pPr algn="ctr" fontAlgn="ctr"/>
                      <a:r>
                        <a:rPr lang="en-MY" sz="550" b="0" i="0" u="none" strike="noStrike">
                          <a:effectLst/>
                          <a:latin typeface="Arial Narrow" panose="020B0606020202030204" pitchFamily="34" charset="0"/>
                        </a:rPr>
                        <a:t>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Wireline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15:30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Assist SL spot telescopic mast on well B07S and reposition wireline unit &amp; PowerPack</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186796"/>
                  </a:ext>
                </a:extLst>
              </a:tr>
              <a:tr h="80508">
                <a:tc>
                  <a:txBody>
                    <a:bodyPr/>
                    <a:lstStyle/>
                    <a:p>
                      <a:pPr algn="ctr" fontAlgn="ctr"/>
                      <a:r>
                        <a:rPr lang="en-MY" sz="550" b="0" i="0" u="none" strike="noStrike">
                          <a:effectLst/>
                          <a:latin typeface="Arial Narrow" panose="020B0606020202030204" pitchFamily="34" charset="0"/>
                        </a:rPr>
                        <a:t>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19:15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Toolbox meeting with WSS &amp; all Intervention crew participant / highlight safety issues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5333216"/>
                  </a:ext>
                </a:extLst>
              </a:tr>
              <a:tr h="80508">
                <a:tc>
                  <a:txBody>
                    <a:bodyPr/>
                    <a:lstStyle/>
                    <a:p>
                      <a:pPr algn="ctr" fontAlgn="ctr"/>
                      <a:r>
                        <a:rPr lang="en-MY" sz="550" b="0" i="0" u="none" strike="noStrike">
                          <a:effectLst/>
                          <a:latin typeface="Arial Narrow" panose="020B0606020202030204" pitchFamily="34" charset="0"/>
                        </a:rPr>
                        <a:t>28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27-Aug-24   19:15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e-PTW approved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8893799"/>
                  </a:ext>
                </a:extLst>
              </a:tr>
              <a:tr h="79873">
                <a:tc>
                  <a:txBody>
                    <a:bodyPr/>
                    <a:lstStyle/>
                    <a:p>
                      <a:pPr algn="ctr" fontAlgn="ctr"/>
                      <a:r>
                        <a:rPr lang="en-MY" sz="550" b="0" i="0" u="none" strike="noStrike">
                          <a:effectLst/>
                          <a:latin typeface="Arial Narrow" panose="020B0606020202030204" pitchFamily="34" charset="0"/>
                        </a:rPr>
                        <a:t>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27-Aug-24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02:30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7:00:00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Transfer nitrogen to working tank prior to perform SCO Job, fill up FST, Hook up DBOP hyd hose &amp; function test ram, Calibrate BMX tank level with pump parameter &amp; orion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92037591"/>
                  </a:ext>
                </a:extLst>
              </a:tr>
              <a:tr h="80508">
                <a:tc>
                  <a:txBody>
                    <a:bodyPr/>
                    <a:lstStyle/>
                    <a:p>
                      <a:pPr algn="ctr" fontAlgn="ctr"/>
                      <a:r>
                        <a:rPr lang="en-MY" sz="550" b="0" i="0" u="none" strike="noStrike">
                          <a:effectLst/>
                          <a:latin typeface="Arial Narrow" panose="020B0606020202030204" pitchFamily="34" charset="0"/>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Wait on Weather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02:30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03:15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WOW</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84100986"/>
                  </a:ext>
                </a:extLst>
              </a:tr>
              <a:tr h="80508">
                <a:tc>
                  <a:txBody>
                    <a:bodyPr/>
                    <a:lstStyle/>
                    <a:p>
                      <a:pPr algn="ctr" fontAlgn="ctr"/>
                      <a:r>
                        <a:rPr lang="en-MY" sz="550" b="0" i="0" u="none" strike="noStrike">
                          <a:effectLst/>
                          <a:latin typeface="Arial Narrow" panose="020B0606020202030204" pitchFamily="34" charset="0"/>
                        </a:rPr>
                        <a:t>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Surface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03:15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Line up flowline prior to pressure test surface line &amp; flowback line against CTU flowcross &amp; flushing untill clear return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9292026"/>
                  </a:ext>
                </a:extLst>
              </a:tr>
              <a:tr h="80508">
                <a:tc>
                  <a:txBody>
                    <a:bodyPr/>
                    <a:lstStyle/>
                    <a:p>
                      <a:pPr algn="ctr" fontAlgn="ctr"/>
                      <a:r>
                        <a:rPr lang="en-MY" sz="550" b="0" i="0" u="none" strike="noStrike">
                          <a:effectLst/>
                          <a:latin typeface="Arial Narrow" panose="020B0606020202030204" pitchFamily="34" charset="0"/>
                        </a:rPr>
                        <a:t>32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5700613"/>
                  </a:ext>
                </a:extLst>
              </a:tr>
              <a:tr h="80508">
                <a:tc>
                  <a:txBody>
                    <a:bodyPr/>
                    <a:lstStyle/>
                    <a:p>
                      <a:pPr algn="ctr" fontAlgn="ctr"/>
                      <a:r>
                        <a:rPr lang="en-MY" sz="550" b="0" i="0" u="none" strike="noStrike">
                          <a:effectLst/>
                          <a:latin typeface="Arial Narrow" panose="020B0606020202030204" pitchFamily="34" charset="0"/>
                        </a:rPr>
                        <a:t>33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1:20:00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6256642"/>
                  </a:ext>
                </a:extLst>
              </a:tr>
              <a:tr h="80508">
                <a:tc>
                  <a:txBody>
                    <a:bodyPr/>
                    <a:lstStyle/>
                    <a:p>
                      <a:pPr algn="ctr" fontAlgn="ctr"/>
                      <a:r>
                        <a:rPr lang="en-MY" sz="550" b="0" i="0" u="none" strike="noStrike">
                          <a:effectLst/>
                          <a:latin typeface="Arial Narrow" panose="020B0606020202030204" pitchFamily="34" charset="0"/>
                        </a:rPr>
                        <a:t>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Wireline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12:45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3:45:00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Assist Slickline make-up 12 section lubricator and pumping Tee on top crossover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8571322"/>
                  </a:ext>
                </a:extLst>
              </a:tr>
              <a:tr h="80508">
                <a:tc>
                  <a:txBody>
                    <a:bodyPr/>
                    <a:lstStyle/>
                    <a:p>
                      <a:pPr algn="ctr" fontAlgn="ctr"/>
                      <a:r>
                        <a:rPr lang="en-MY" sz="550" b="0" i="0" u="none" strike="noStrike">
                          <a:effectLst/>
                          <a:latin typeface="Arial Narrow" panose="020B0606020202030204" pitchFamily="34" charset="0"/>
                        </a:rPr>
                        <a:t>35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12:45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5:45:00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 Up Deployment System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23083887"/>
                  </a:ext>
                </a:extLst>
              </a:tr>
              <a:tr h="80508">
                <a:tc>
                  <a:txBody>
                    <a:bodyPr/>
                    <a:lstStyle/>
                    <a:p>
                      <a:pPr algn="ctr" fontAlgn="ctr"/>
                      <a:r>
                        <a:rPr lang="en-MY" sz="550" b="0" i="0" u="none" strike="noStrike">
                          <a:effectLst/>
                          <a:latin typeface="Arial Narrow" panose="020B0606020202030204" pitchFamily="34" charset="0"/>
                        </a:rPr>
                        <a:t>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Toolbox meeting with WSS &amp; all Intervention crew participant / highlight safety issues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959304"/>
                  </a:ext>
                </a:extLst>
              </a:tr>
              <a:tr h="80508">
                <a:tc>
                  <a:txBody>
                    <a:bodyPr/>
                    <a:lstStyle/>
                    <a:p>
                      <a:pPr algn="ctr" fontAlgn="ctr"/>
                      <a:r>
                        <a:rPr lang="en-MY" sz="550" b="0" i="0" u="none" strike="noStrike">
                          <a:effectLst/>
                          <a:latin typeface="Arial Narrow" panose="020B0606020202030204" pitchFamily="34" charset="0"/>
                        </a:rPr>
                        <a:t>37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28-Aug-24   20:45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e-PTW approved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5524463"/>
                  </a:ext>
                </a:extLst>
              </a:tr>
              <a:tr h="80508">
                <a:tc>
                  <a:txBody>
                    <a:bodyPr/>
                    <a:lstStyle/>
                    <a:p>
                      <a:pPr algn="ctr" fontAlgn="ctr"/>
                      <a:r>
                        <a:rPr lang="en-MY" sz="550" b="0" i="0" u="none" strike="noStrike">
                          <a:effectLst/>
                          <a:latin typeface="Arial Narrow" panose="020B0606020202030204" pitchFamily="34" charset="0"/>
                        </a:rPr>
                        <a:t>38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28-Aug-24   20:45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29-Aug-24   02:00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5:15:00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Hookup DBOP hydraulic hoses, Pressure test DKCV, upper ram and treating line &amp; function test Multi Jet Nozzle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103802"/>
                  </a:ext>
                </a:extLst>
              </a:tr>
              <a:tr h="80508">
                <a:tc>
                  <a:txBody>
                    <a:bodyPr/>
                    <a:lstStyle/>
                    <a:p>
                      <a:pPr algn="ctr" fontAlgn="ctr"/>
                      <a:r>
                        <a:rPr lang="en-MY" sz="550" b="0" i="0" u="none" strike="noStrike">
                          <a:effectLst/>
                          <a:latin typeface="Arial Narrow" panose="020B0606020202030204" pitchFamily="34" charset="0"/>
                        </a:rPr>
                        <a:t>39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CT Operation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29-Aug-24   02:00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03:00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25:00:00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CT RUN#1 SCO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622307323"/>
                  </a:ext>
                </a:extLst>
              </a:tr>
              <a:tr h="80508">
                <a:tc>
                  <a:txBody>
                    <a:bodyPr/>
                    <a:lstStyle/>
                    <a:p>
                      <a:pPr algn="ctr" fontAlgn="ctr"/>
                      <a:r>
                        <a:rPr lang="en-MY" sz="550" b="0" i="0" u="none" strike="noStrike">
                          <a:effectLst/>
                          <a:latin typeface="Arial Narrow" panose="020B0606020202030204" pitchFamily="34" charset="0"/>
                        </a:rPr>
                        <a:t>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03:00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CT at surface &amp; Rigdown surface line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01715936"/>
                  </a:ext>
                </a:extLst>
              </a:tr>
              <a:tr h="80508">
                <a:tc>
                  <a:txBody>
                    <a:bodyPr/>
                    <a:lstStyle/>
                    <a:p>
                      <a:pPr algn="ctr" fontAlgn="ctr"/>
                      <a:r>
                        <a:rPr lang="en-MY" sz="550" b="0" i="0" u="none" strike="noStrike">
                          <a:effectLst/>
                          <a:latin typeface="Arial Narrow" panose="020B0606020202030204" pitchFamily="34" charset="0"/>
                        </a:rPr>
                        <a:t>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0491648"/>
                  </a:ext>
                </a:extLst>
              </a:tr>
              <a:tr h="80508">
                <a:tc>
                  <a:txBody>
                    <a:bodyPr/>
                    <a:lstStyle/>
                    <a:p>
                      <a:pPr algn="ctr" fontAlgn="ctr"/>
                      <a:r>
                        <a:rPr lang="en-MY" sz="550" b="0" i="0" u="none" strike="noStrike">
                          <a:effectLst/>
                          <a:latin typeface="Arial Narrow" panose="020B0606020202030204" pitchFamily="34" charset="0"/>
                        </a:rPr>
                        <a:t>42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47191990"/>
                  </a:ext>
                </a:extLst>
              </a:tr>
              <a:tr h="80508">
                <a:tc>
                  <a:txBody>
                    <a:bodyPr/>
                    <a:lstStyle/>
                    <a:p>
                      <a:pPr algn="ctr" fontAlgn="ctr"/>
                      <a:r>
                        <a:rPr lang="en-MY" sz="550" b="0" i="0" u="none" strike="noStrike">
                          <a:effectLst/>
                          <a:latin typeface="Arial Narrow" panose="020B0606020202030204" pitchFamily="34" charset="0"/>
                        </a:rPr>
                        <a:t>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10:30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Pressure test lower and upper DKCV &amp; Skid the jacking frame with PCE on well B07S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01741230"/>
                  </a:ext>
                </a:extLst>
              </a:tr>
              <a:tr h="80508">
                <a:tc>
                  <a:txBody>
                    <a:bodyPr/>
                    <a:lstStyle/>
                    <a:p>
                      <a:pPr algn="ctr" fontAlgn="ctr"/>
                      <a:r>
                        <a:rPr lang="en-MY" sz="550" b="0" i="0" u="none" strike="noStrike">
                          <a:effectLst/>
                          <a:latin typeface="Arial Narrow" panose="020B0606020202030204" pitchFamily="34" charset="0"/>
                        </a:rPr>
                        <a:t>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Wireline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10:30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16:30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6:00:00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Assist slickline spot telescopic mast and slickline eqiupment on well B07S &amp; Reverse Deployment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1926651"/>
                  </a:ext>
                </a:extLst>
              </a:tr>
              <a:tr h="80508">
                <a:tc>
                  <a:txBody>
                    <a:bodyPr/>
                    <a:lstStyle/>
                    <a:p>
                      <a:pPr algn="ctr" fontAlgn="ctr"/>
                      <a:r>
                        <a:rPr lang="en-MY" sz="550" b="0" i="0" u="none" strike="noStrike">
                          <a:effectLst/>
                          <a:latin typeface="Arial Narrow" panose="020B0606020202030204" pitchFamily="34" charset="0"/>
                        </a:rPr>
                        <a:t>45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16:30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2:00:00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 Down Deployment System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1684147"/>
                  </a:ext>
                </a:extLst>
              </a:tr>
              <a:tr h="80508">
                <a:tc>
                  <a:txBody>
                    <a:bodyPr/>
                    <a:lstStyle/>
                    <a:p>
                      <a:pPr algn="ctr" fontAlgn="ctr"/>
                      <a:r>
                        <a:rPr lang="en-MY" sz="550" b="0" i="0" u="none" strike="noStrike">
                          <a:effectLst/>
                          <a:latin typeface="Arial Narrow" panose="020B0606020202030204" pitchFamily="34" charset="0"/>
                        </a:rPr>
                        <a:t>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4559082"/>
                  </a:ext>
                </a:extLst>
              </a:tr>
              <a:tr h="80508">
                <a:tc>
                  <a:txBody>
                    <a:bodyPr/>
                    <a:lstStyle/>
                    <a:p>
                      <a:pPr algn="ctr" fontAlgn="ctr"/>
                      <a:r>
                        <a:rPr lang="en-MY" sz="550" b="0" i="0" u="none" strike="noStrike">
                          <a:effectLst/>
                          <a:latin typeface="Arial Narrow" panose="020B0606020202030204" pitchFamily="34" charset="0"/>
                        </a:rPr>
                        <a:t>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19:30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30-Aug-24   20:30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e-PTW approved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9759060"/>
                  </a:ext>
                </a:extLst>
              </a:tr>
              <a:tr h="80508">
                <a:tc>
                  <a:txBody>
                    <a:bodyPr/>
                    <a:lstStyle/>
                    <a:p>
                      <a:pPr algn="ctr" fontAlgn="ctr"/>
                      <a:r>
                        <a:rPr lang="en-MY" sz="550" b="0" i="0" u="none" strike="noStrike">
                          <a:effectLst/>
                          <a:latin typeface="Arial Narrow" panose="020B0606020202030204" pitchFamily="34" charset="0"/>
                        </a:rPr>
                        <a:t>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30-Aug-24   20:30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 Down surface Equipment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60267892"/>
                  </a:ext>
                </a:extLst>
              </a:tr>
              <a:tr h="80508">
                <a:tc>
                  <a:txBody>
                    <a:bodyPr/>
                    <a:lstStyle/>
                    <a:p>
                      <a:pPr algn="ctr" fontAlgn="ctr"/>
                      <a:r>
                        <a:rPr lang="en-MY" sz="550" b="0" i="0" u="none" strike="noStrike">
                          <a:effectLst/>
                          <a:latin typeface="Arial Narrow" panose="020B0606020202030204" pitchFamily="34" charset="0"/>
                        </a:rPr>
                        <a:t>49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31-Aug-24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75174136"/>
                  </a:ext>
                </a:extLst>
              </a:tr>
              <a:tr h="80508">
                <a:tc>
                  <a:txBody>
                    <a:bodyPr/>
                    <a:lstStyle/>
                    <a:p>
                      <a:pPr algn="ctr" fontAlgn="ctr"/>
                      <a:r>
                        <a:rPr lang="en-MY" sz="550" b="0" i="0" u="none" strike="noStrike">
                          <a:effectLst/>
                          <a:latin typeface="Arial Narrow" panose="020B0606020202030204" pitchFamily="34" charset="0"/>
                        </a:rPr>
                        <a:t>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31-Aug-24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1020535"/>
                  </a:ext>
                </a:extLst>
              </a:tr>
              <a:tr h="80508">
                <a:tc>
                  <a:txBody>
                    <a:bodyPr/>
                    <a:lstStyle/>
                    <a:p>
                      <a:pPr algn="ctr" fontAlgn="ctr"/>
                      <a:r>
                        <a:rPr lang="en-MY" sz="550" b="0" i="0" u="none" strike="noStrike">
                          <a:effectLst/>
                          <a:latin typeface="Arial Narrow" panose="020B0606020202030204" pitchFamily="34" charset="0"/>
                        </a:rPr>
                        <a:t>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31-Aug-24   08:30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31-Aug-24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Preparation for unstab CT from Injector Head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28540092"/>
                  </a:ext>
                </a:extLst>
              </a:tr>
              <a:tr h="80508">
                <a:tc>
                  <a:txBody>
                    <a:bodyPr/>
                    <a:lstStyle/>
                    <a:p>
                      <a:pPr algn="ctr" fontAlgn="ctr"/>
                      <a:r>
                        <a:rPr lang="en-MY" sz="550" b="0" i="0" u="none" strike="noStrike">
                          <a:effectLst/>
                          <a:latin typeface="Arial Narrow" panose="020B0606020202030204" pitchFamily="34" charset="0"/>
                        </a:rPr>
                        <a:t>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Flowback well to flowback system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31-Aug-24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01-Sep-24   02:30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17:30:00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Flowing well B07S thru flowback descender to donor well B16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07857813"/>
                  </a:ext>
                </a:extLst>
              </a:tr>
              <a:tr h="80508">
                <a:tc>
                  <a:txBody>
                    <a:bodyPr/>
                    <a:lstStyle/>
                    <a:p>
                      <a:pPr algn="ctr" fontAlgn="ctr"/>
                      <a:r>
                        <a:rPr lang="en-MY" sz="550" b="0" i="0" u="none" strike="noStrike">
                          <a:effectLst/>
                          <a:latin typeface="Arial Narrow" panose="020B0606020202030204" pitchFamily="34" charset="0"/>
                        </a:rPr>
                        <a:t>53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02:30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Rigdown surface equipment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37479589"/>
                  </a:ext>
                </a:extLst>
              </a:tr>
              <a:tr h="80508">
                <a:tc>
                  <a:txBody>
                    <a:bodyPr/>
                    <a:lstStyle/>
                    <a:p>
                      <a:pPr algn="ctr" fontAlgn="ctr"/>
                      <a:r>
                        <a:rPr lang="en-MY" sz="550" b="0" i="0" u="none" strike="noStrike">
                          <a:effectLst/>
                          <a:latin typeface="Arial Narrow" panose="020B0606020202030204" pitchFamily="34" charset="0"/>
                        </a:rPr>
                        <a:t>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05357855"/>
                  </a:ext>
                </a:extLst>
              </a:tr>
              <a:tr h="80508">
                <a:tc>
                  <a:txBody>
                    <a:bodyPr/>
                    <a:lstStyle/>
                    <a:p>
                      <a:pPr algn="ctr" fontAlgn="ctr"/>
                      <a:r>
                        <a:rPr lang="en-MY" sz="550" b="0" i="0" u="none" strike="noStrike">
                          <a:effectLst/>
                          <a:latin typeface="Arial Narrow" panose="020B0606020202030204" pitchFamily="34" charset="0"/>
                        </a:rPr>
                        <a:t>55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01-Sep-24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1:20:00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304897"/>
                  </a:ext>
                </a:extLst>
              </a:tr>
              <a:tr h="80508">
                <a:tc>
                  <a:txBody>
                    <a:bodyPr/>
                    <a:lstStyle/>
                    <a:p>
                      <a:pPr algn="ctr" fontAlgn="ctr"/>
                      <a:r>
                        <a:rPr lang="en-MY" sz="550" b="0" i="0" u="none" strike="noStrike">
                          <a:effectLst/>
                          <a:latin typeface="Arial Narrow" panose="020B0606020202030204" pitchFamily="34" charset="0"/>
                        </a:rPr>
                        <a:t>56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09:00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01-Sep-24   13:30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4:30:00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Rigdown surface equipment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5627454"/>
                  </a:ext>
                </a:extLst>
              </a:tr>
              <a:tr h="80508">
                <a:tc>
                  <a:txBody>
                    <a:bodyPr/>
                    <a:lstStyle/>
                    <a:p>
                      <a:pPr algn="ctr" fontAlgn="ctr"/>
                      <a:r>
                        <a:rPr lang="en-MY" sz="550" b="0" i="0" u="none" strike="noStrike">
                          <a:effectLst/>
                          <a:latin typeface="Arial Narrow" panose="020B0606020202030204" pitchFamily="34" charset="0"/>
                        </a:rPr>
                        <a:t>57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13:30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01-Sep-24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5:00:00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MV Kasturi and MV Gemilang to offload and backload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55964859"/>
                  </a:ext>
                </a:extLst>
              </a:tr>
              <a:tr h="80508">
                <a:tc>
                  <a:txBody>
                    <a:bodyPr/>
                    <a:lstStyle/>
                    <a:p>
                      <a:pPr algn="ctr" fontAlgn="ctr"/>
                      <a:r>
                        <a:rPr lang="en-MY" sz="550" b="0" i="0" u="none" strike="noStrike">
                          <a:effectLst/>
                          <a:latin typeface="Arial Narrow" panose="020B0606020202030204" pitchFamily="34" charset="0"/>
                        </a:rPr>
                        <a:t>58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Single Shift Operation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01-Sep-24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02-Sep-24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12:00:00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SDFN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57743244"/>
                  </a:ext>
                </a:extLst>
              </a:tr>
              <a:tr h="80508">
                <a:tc>
                  <a:txBody>
                    <a:bodyPr/>
                    <a:lstStyle/>
                    <a:p>
                      <a:pPr algn="ctr" fontAlgn="ctr"/>
                      <a:r>
                        <a:rPr lang="en-MY" sz="550" b="0" i="0" u="none" strike="noStrike">
                          <a:effectLst/>
                          <a:latin typeface="Arial Narrow" panose="020B0606020202030204" pitchFamily="34" charset="0"/>
                        </a:rPr>
                        <a:t>59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02-Sep-24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02-Sep-24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0650210"/>
                  </a:ext>
                </a:extLst>
              </a:tr>
              <a:tr h="80508">
                <a:tc>
                  <a:txBody>
                    <a:bodyPr/>
                    <a:lstStyle/>
                    <a:p>
                      <a:pPr algn="ctr" fontAlgn="ctr"/>
                      <a:r>
                        <a:rPr lang="en-MY" sz="550" b="0" i="0" u="none" strike="noStrike">
                          <a:effectLst/>
                          <a:latin typeface="Arial Narrow" panose="020B0606020202030204" pitchFamily="34" charset="0"/>
                        </a:rPr>
                        <a:t>60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02-Sep-24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02-Sep-24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211706"/>
                  </a:ext>
                </a:extLst>
              </a:tr>
              <a:tr h="80508">
                <a:tc>
                  <a:txBody>
                    <a:bodyPr/>
                    <a:lstStyle/>
                    <a:p>
                      <a:pPr algn="ctr" fontAlgn="ctr"/>
                      <a:r>
                        <a:rPr lang="en-MY" sz="550" b="0" i="0" u="none" strike="noStrike">
                          <a:effectLst/>
                          <a:latin typeface="Arial Narrow" panose="020B0606020202030204" pitchFamily="34" charset="0"/>
                        </a:rPr>
                        <a:t>61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02-Sep-24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02-Sep-24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9:00:00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Rigdown surface equipment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40788345"/>
                  </a:ext>
                </a:extLst>
              </a:tr>
              <a:tr h="80508">
                <a:tc>
                  <a:txBody>
                    <a:bodyPr/>
                    <a:lstStyle/>
                    <a:p>
                      <a:pPr algn="ctr" fontAlgn="ctr"/>
                      <a:r>
                        <a:rPr lang="en-MY" sz="550" b="0" i="0" u="none" strike="noStrike">
                          <a:effectLst/>
                          <a:latin typeface="Arial Narrow" panose="020B0606020202030204" pitchFamily="34" charset="0"/>
                        </a:rPr>
                        <a:t>62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Single Shift Operation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02-Sep-24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03-Sep-24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12:00:00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SDFN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3275581"/>
                  </a:ext>
                </a:extLst>
              </a:tr>
              <a:tr h="80508">
                <a:tc>
                  <a:txBody>
                    <a:bodyPr/>
                    <a:lstStyle/>
                    <a:p>
                      <a:pPr algn="ctr" fontAlgn="ctr"/>
                      <a:r>
                        <a:rPr lang="en-MY" sz="550" b="0" i="0" u="none" strike="noStrike">
                          <a:effectLst/>
                          <a:latin typeface="Arial Narrow" panose="020B0606020202030204" pitchFamily="34" charset="0"/>
                        </a:rPr>
                        <a:t>63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03-Sep-24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03-Sep-24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70690248"/>
                  </a:ext>
                </a:extLst>
              </a:tr>
              <a:tr h="80508">
                <a:tc>
                  <a:txBody>
                    <a:bodyPr/>
                    <a:lstStyle/>
                    <a:p>
                      <a:pPr algn="ctr" fontAlgn="ctr"/>
                      <a:r>
                        <a:rPr lang="en-MY" sz="550" b="0" i="0" u="none" strike="noStrike">
                          <a:effectLst/>
                          <a:latin typeface="Arial Narrow" panose="020B0606020202030204" pitchFamily="34" charset="0"/>
                        </a:rPr>
                        <a:t>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03-Sep-24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03-Sep-24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21604306"/>
                  </a:ext>
                </a:extLst>
              </a:tr>
              <a:tr h="80508">
                <a:tc>
                  <a:txBody>
                    <a:bodyPr/>
                    <a:lstStyle/>
                    <a:p>
                      <a:pPr algn="ctr" fontAlgn="ctr"/>
                      <a:r>
                        <a:rPr lang="en-MY" sz="550" b="0" i="0" u="none" strike="noStrike">
                          <a:effectLst/>
                          <a:latin typeface="Arial Narrow" panose="020B0606020202030204" pitchFamily="34" charset="0"/>
                        </a:rPr>
                        <a:t>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solidFill>
                            <a:srgbClr val="000080"/>
                          </a:solidFill>
                          <a:effectLst/>
                          <a:latin typeface="Arial Narrow" panose="020B0606020202030204" pitchFamily="34" charset="0"/>
                        </a:rPr>
                        <a:t>Rig up/down &amp; Well Preparation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03-Sep-24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03-Sep-24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9:00:00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Rigdown surface equipment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73589148"/>
                  </a:ext>
                </a:extLst>
              </a:tr>
              <a:tr h="80508">
                <a:tc>
                  <a:txBody>
                    <a:bodyPr/>
                    <a:lstStyle/>
                    <a:p>
                      <a:pPr algn="ctr" fontAlgn="ctr"/>
                      <a:r>
                        <a:rPr lang="en-MY" sz="550" b="0" i="0" u="none" strike="noStrike">
                          <a:effectLst/>
                          <a:latin typeface="Arial Narrow" panose="020B0606020202030204" pitchFamily="34" charset="0"/>
                        </a:rPr>
                        <a:t>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Single Shift Operation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03-Sep-24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12:00:00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SDFN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30613662"/>
                  </a:ext>
                </a:extLst>
              </a:tr>
              <a:tr h="80508">
                <a:tc>
                  <a:txBody>
                    <a:bodyPr/>
                    <a:lstStyle/>
                    <a:p>
                      <a:pPr algn="ctr" fontAlgn="ctr"/>
                      <a:r>
                        <a:rPr lang="en-MY" sz="550" b="0" i="0" u="none" strike="noStrike">
                          <a:effectLst/>
                          <a:latin typeface="Arial Narrow" panose="020B0606020202030204" pitchFamily="34" charset="0"/>
                        </a:rPr>
                        <a:t>67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Platform/PCSB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04-Sep-24   06:30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DLB morning meeting &amp; Toolbox meeting with WSS &amp; all Intervention crew participant / highlight safety issues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7204225"/>
                  </a:ext>
                </a:extLst>
              </a:tr>
              <a:tr h="80508">
                <a:tc>
                  <a:txBody>
                    <a:bodyPr/>
                    <a:lstStyle/>
                    <a:p>
                      <a:pPr algn="ctr" fontAlgn="ctr"/>
                      <a:r>
                        <a:rPr lang="en-MY" sz="550" b="0" i="0" u="none" strike="noStrike">
                          <a:effectLst/>
                          <a:latin typeface="Arial Narrow" panose="020B0606020202030204" pitchFamily="34" charset="0"/>
                        </a:rPr>
                        <a:t>68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e-PTW Approval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04-Sep-24   07:40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1:50:00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effectLst/>
                          <a:latin typeface="Arial Narrow" panose="020B0606020202030204" pitchFamily="34" charset="0"/>
                        </a:rPr>
                        <a:t>Revalidate e-PTW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2686705"/>
                  </a:ext>
                </a:extLst>
              </a:tr>
              <a:tr h="80508">
                <a:tc>
                  <a:txBody>
                    <a:bodyPr/>
                    <a:lstStyle/>
                    <a:p>
                      <a:pPr algn="ctr" fontAlgn="ctr"/>
                      <a:r>
                        <a:rPr lang="en-MY" sz="550" b="0" i="0" u="none" strike="noStrike">
                          <a:effectLst/>
                          <a:latin typeface="Arial Narrow" panose="020B0606020202030204" pitchFamily="34" charset="0"/>
                        </a:rPr>
                        <a:t>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04-Sep-24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04-Sep-24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9:00:00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MV Kasturi to offload and backload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29299602"/>
                  </a:ext>
                </a:extLst>
              </a:tr>
              <a:tr h="80508">
                <a:tc>
                  <a:txBody>
                    <a:bodyPr/>
                    <a:lstStyle/>
                    <a:p>
                      <a:pPr algn="ctr" fontAlgn="ctr"/>
                      <a:r>
                        <a:rPr lang="en-MY" sz="550" b="0" i="0" u="none" strike="noStrike">
                          <a:effectLst/>
                          <a:latin typeface="Arial Narrow" panose="020B0606020202030204" pitchFamily="34" charset="0"/>
                        </a:rPr>
                        <a:t>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en-MY" sz="550" b="0" i="0" u="none" strike="noStrike">
                          <a:solidFill>
                            <a:srgbClr val="000080"/>
                          </a:solidFill>
                          <a:effectLst/>
                          <a:latin typeface="Arial Narrow" panose="020B0606020202030204" pitchFamily="34" charset="0"/>
                        </a:rPr>
                        <a:t>Demobilization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04-Sep-24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07-Sep-24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63:00:00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Two Kasturi Sailing to KSB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20958608"/>
                  </a:ext>
                </a:extLst>
              </a:tr>
              <a:tr h="80508">
                <a:tc>
                  <a:txBody>
                    <a:bodyPr/>
                    <a:lstStyle/>
                    <a:p>
                      <a:pPr algn="ctr" fontAlgn="ctr"/>
                      <a:r>
                        <a:rPr lang="en-MY" sz="550" b="0" i="0" u="none" strike="noStrike">
                          <a:effectLst/>
                          <a:latin typeface="Arial Narrow" panose="020B0606020202030204" pitchFamily="34" charset="0"/>
                        </a:rPr>
                        <a:t>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07-Sep-24   09:30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07-Sep-24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9:00:00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a:effectLst/>
                          <a:latin typeface="Arial Narrow" panose="020B0606020202030204" pitchFamily="34" charset="0"/>
                        </a:rPr>
                        <a:t>Attend MV Kasturi to offload and backload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72362565"/>
                  </a:ext>
                </a:extLst>
              </a:tr>
              <a:tr h="80508">
                <a:tc>
                  <a:txBody>
                    <a:bodyPr/>
                    <a:lstStyle/>
                    <a:p>
                      <a:pPr algn="ctr" fontAlgn="ctr"/>
                      <a:r>
                        <a:rPr lang="en-MY" sz="550" b="0" i="0" u="none" strike="noStrike">
                          <a:effectLst/>
                          <a:latin typeface="Arial Narrow" panose="020B0606020202030204" pitchFamily="34" charset="0"/>
                        </a:rPr>
                        <a:t>72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Demobilization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07-Sep-24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10-Sep-24   11:30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65:00:00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dirty="0">
                          <a:effectLst/>
                          <a:latin typeface="Arial Narrow" panose="020B0606020202030204" pitchFamily="34" charset="0"/>
                        </a:rPr>
                        <a:t>Two Kasturi Sailing to KSB (estimated more than 30 hours sailing) due to engine boat problem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84270089"/>
                  </a:ext>
                </a:extLst>
              </a:tr>
              <a:tr h="80508">
                <a:tc>
                  <a:txBody>
                    <a:bodyPr/>
                    <a:lstStyle/>
                    <a:p>
                      <a:pPr algn="ctr" fontAlgn="ctr"/>
                      <a:r>
                        <a:rPr lang="en-MY" sz="550" b="0" i="0" u="none" strike="noStrike">
                          <a:effectLst/>
                          <a:latin typeface="Arial Narrow" panose="020B0606020202030204" pitchFamily="34" charset="0"/>
                        </a:rPr>
                        <a:t>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MY" sz="550" b="0" i="0" u="none" strike="noStrike">
                          <a:solidFill>
                            <a:srgbClr val="000080"/>
                          </a:solidFill>
                          <a:effectLst/>
                          <a:latin typeface="Arial Narrow" panose="020B0606020202030204" pitchFamily="34" charset="0"/>
                        </a:rPr>
                        <a:t>Lifting 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MY" sz="550" b="0" i="0" u="none" strike="noStrike">
                          <a:effectLst/>
                          <a:latin typeface="Arial Narrow" panose="020B0606020202030204" pitchFamily="34" charset="0"/>
                        </a:rPr>
                        <a:t>10-Sep-24   11:30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MY" sz="550" b="0" i="0" u="none" strike="noStrike">
                          <a:effectLst/>
                          <a:latin typeface="Arial Narrow" panose="020B0606020202030204" pitchFamily="34" charset="0"/>
                        </a:rPr>
                        <a:t>11-Sep-24   18:30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n-MY" sz="550" b="0" i="0" u="none" strike="noStrike">
                          <a:effectLst/>
                          <a:latin typeface="Arial Narrow" panose="020B0606020202030204" pitchFamily="34" charset="0"/>
                        </a:rPr>
                        <a:t>31:00:00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550" b="0" i="0" u="none" strike="noStrike" dirty="0">
                          <a:effectLst/>
                          <a:latin typeface="Arial Narrow" panose="020B0606020202030204" pitchFamily="34" charset="0"/>
                        </a:rPr>
                        <a:t>Backload remaining 10 lift via GM </a:t>
                      </a:r>
                      <a:r>
                        <a:rPr lang="en-US" sz="550" b="0" i="0" u="none" strike="noStrike" dirty="0" err="1">
                          <a:effectLst/>
                          <a:latin typeface="Arial Narrow" panose="020B0606020202030204" pitchFamily="34" charset="0"/>
                        </a:rPr>
                        <a:t>Gemilang</a:t>
                      </a:r>
                      <a:r>
                        <a:rPr lang="en-US" sz="550" b="0" i="0" u="none" strike="noStrike" dirty="0">
                          <a:effectLst/>
                          <a:latin typeface="Arial Narrow" panose="020B0606020202030204" pitchFamily="34" charset="0"/>
                        </a:rPr>
                        <a:t> and all CTU equipment fully </a:t>
                      </a:r>
                      <a:r>
                        <a:rPr lang="en-US" sz="550" b="0" i="0" u="none" strike="noStrike" dirty="0" err="1">
                          <a:effectLst/>
                          <a:latin typeface="Arial Narrow" panose="020B0606020202030204" pitchFamily="34" charset="0"/>
                        </a:rPr>
                        <a:t>demob</a:t>
                      </a:r>
                      <a:r>
                        <a:rPr lang="en-US" sz="550" b="0" i="0" u="none" strike="noStrike" dirty="0">
                          <a:effectLst/>
                          <a:latin typeface="Arial Narrow" panose="020B0606020202030204" pitchFamily="34" charset="0"/>
                        </a:rPr>
                        <a:t> to KSB</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66758753"/>
                  </a:ext>
                </a:extLst>
              </a:tr>
            </a:tbl>
          </a:graphicData>
        </a:graphic>
      </p:graphicFrame>
    </p:spTree>
    <p:extLst>
      <p:ext uri="{BB962C8B-B14F-4D97-AF65-F5344CB8AC3E}">
        <p14:creationId xmlns:p14="http://schemas.microsoft.com/office/powerpoint/2010/main" val="312306945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20938</TotalTime>
  <Words>3590</Words>
  <Application>Microsoft Office PowerPoint</Application>
  <PresentationFormat>Widescreen</PresentationFormat>
  <Paragraphs>712</Paragraphs>
  <Slides>26</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 Narrow</vt:lpstr>
      <vt:lpstr>Avenir-Book</vt:lpstr>
      <vt:lpstr>Calibri</vt:lpstr>
      <vt:lpstr>Franklin Gothic Heavy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farhanahteo</cp:lastModifiedBy>
  <cp:revision>70</cp:revision>
  <cp:lastPrinted>2024-11-04T00:35:48Z</cp:lastPrinted>
  <dcterms:created xsi:type="dcterms:W3CDTF">2019-04-03T06:28:13Z</dcterms:created>
  <dcterms:modified xsi:type="dcterms:W3CDTF">2024-11-21T03:02:23Z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2024-11-05T08:47:35Z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951b85da-6a05-4dfb-b796-659286f56316</vt:lpwstr>
  </property>
  <property fmtid="{D5CDD505-2E9C-101B-9397-08002B2CF9AE}" pid="7" name="MSIP_Label_defa4170-0d19-0005-0004-bc88714345d2_ActionId">
    <vt:lpwstr>6ce2ec10-92fa-4576-a31c-4e166eb22ba3</vt:lpwstr>
  </property>
  <property fmtid="{D5CDD505-2E9C-101B-9397-08002B2CF9AE}" pid="8" name="MSIP_Label_defa4170-0d19-0005-0004-bc88714345d2_ContentBits">
    <vt:lpwstr>0</vt:lpwstr>
  </property>
</Properties>
</file>