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handoutMasterIdLst>
    <p:handoutMasterId r:id="rId18"/>
  </p:handoutMasterIdLst>
  <p:sldIdLst>
    <p:sldId id="256"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3B4F"/>
    <a:srgbClr val="FF3300"/>
    <a:srgbClr val="660066"/>
    <a:srgbClr val="6600FF"/>
    <a:srgbClr val="F77F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handoutMaster" Target="handoutMasters/handoutMaster1.xml"/><Relationship Id="rId17" Type="http://schemas.openxmlformats.org/officeDocument/2006/relationships/notesMaster" Target="notesMasters/notesMaster1.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fld>
            <a:endParaRPr lang="en-MY"/>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4.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endParaRPr lang="en-MY" dirty="0"/>
          </a:p>
        </p:txBody>
      </p:sp>
      <p:sp>
        <p:nvSpPr>
          <p:cNvPr id="13" name="Rectangle 12"/>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p:cNvGrpSpPr/>
          <p:nvPr userDrawn="1"/>
        </p:nvGrpSpPr>
        <p:grpSpPr>
          <a:xfrm rot="5400000">
            <a:off x="2449512" y="3713073"/>
            <a:ext cx="684564" cy="5627004"/>
            <a:chOff x="315560" y="420739"/>
            <a:chExt cx="2026105" cy="7470818"/>
          </a:xfrm>
        </p:grpSpPr>
        <p:pic>
          <p:nvPicPr>
            <p:cNvPr id="22" name="Picture 21"/>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t="-977" b="1"/>
            <a:stretch>
              <a:fillRect/>
            </a:stretch>
          </p:blipFill>
          <p:spPr>
            <a:xfrm>
              <a:off x="372929" y="420739"/>
              <a:ext cx="1936610" cy="2025941"/>
            </a:xfrm>
            <a:prstGeom prst="rect">
              <a:avLst/>
            </a:prstGeom>
          </p:spPr>
        </p:pic>
        <p:pic>
          <p:nvPicPr>
            <p:cNvPr id="23" name="Picture 22"/>
            <p:cNvPicPr>
              <a:picLocks noChangeAspect="1"/>
            </p:cNvPicPr>
            <p:nvPr/>
          </p:nvPicPr>
          <p:blipFill rotWithShape="1">
            <a:blip r:embed="rId4"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flipV="1">
              <a:off x="327278" y="2446677"/>
              <a:ext cx="1992743" cy="2050890"/>
            </a:xfrm>
            <a:prstGeom prst="rect">
              <a:avLst/>
            </a:prstGeom>
          </p:spPr>
        </p:pic>
        <p:pic>
          <p:nvPicPr>
            <p:cNvPr id="24" name="Picture 23"/>
            <p:cNvPicPr>
              <a:picLocks noChangeAspect="1"/>
            </p:cNvPicPr>
            <p:nvPr/>
          </p:nvPicPr>
          <p:blipFill rotWithShape="1">
            <a:blip r:embed="rId4"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a:off x="327274" y="4493166"/>
              <a:ext cx="1992747" cy="2050892"/>
            </a:xfrm>
            <a:prstGeom prst="rect">
              <a:avLst/>
            </a:prstGeom>
          </p:spPr>
        </p:pic>
        <p:pic>
          <p:nvPicPr>
            <p:cNvPr id="25" name="Picture 24"/>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35274"/>
            <a:stretch>
              <a:fillRect/>
            </a:stretch>
          </p:blipFill>
          <p:spPr>
            <a:xfrm flipV="1">
              <a:off x="315560" y="6541856"/>
              <a:ext cx="2026105" cy="1349701"/>
            </a:xfrm>
            <a:prstGeom prst="rect">
              <a:avLst/>
            </a:prstGeom>
          </p:spPr>
        </p:pic>
      </p:grpSp>
      <p:grpSp>
        <p:nvGrpSpPr>
          <p:cNvPr id="26" name="Group 25"/>
          <p:cNvGrpSpPr/>
          <p:nvPr userDrawn="1"/>
        </p:nvGrpSpPr>
        <p:grpSpPr>
          <a:xfrm rot="5400000">
            <a:off x="8367656" y="3420882"/>
            <a:ext cx="684564" cy="6247386"/>
            <a:chOff x="315562" y="405788"/>
            <a:chExt cx="2026105" cy="8199384"/>
          </a:xfrm>
        </p:grpSpPr>
        <p:pic>
          <p:nvPicPr>
            <p:cNvPr id="27" name="Picture 26"/>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t="-2220"/>
            <a:stretch>
              <a:fillRect/>
            </a:stretch>
          </p:blipFill>
          <p:spPr>
            <a:xfrm>
              <a:off x="338100" y="405788"/>
              <a:ext cx="1949458" cy="2050891"/>
            </a:xfrm>
            <a:prstGeom prst="rect">
              <a:avLst/>
            </a:prstGeom>
          </p:spPr>
        </p:pic>
        <p:pic>
          <p:nvPicPr>
            <p:cNvPr id="29" name="Picture 28"/>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flipV="1">
              <a:off x="327276" y="2456678"/>
              <a:ext cx="1992743" cy="2050890"/>
            </a:xfrm>
            <a:prstGeom prst="rect">
              <a:avLst/>
            </a:prstGeom>
          </p:spPr>
        </p:pic>
        <p:pic>
          <p:nvPicPr>
            <p:cNvPr id="30" name="Picture 29"/>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a:off x="327274" y="4503167"/>
              <a:ext cx="1992746" cy="2050891"/>
            </a:xfrm>
            <a:prstGeom prst="rect">
              <a:avLst/>
            </a:prstGeom>
          </p:spPr>
        </p:pic>
        <p:pic>
          <p:nvPicPr>
            <p:cNvPr id="31" name="Picture 30"/>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1648" b="-1"/>
            <a:stretch>
              <a:fillRect/>
            </a:stretch>
          </p:blipFill>
          <p:spPr>
            <a:xfrm flipV="1">
              <a:off x="315562" y="6554281"/>
              <a:ext cx="2026105" cy="2050891"/>
            </a:xfrm>
            <a:prstGeom prst="rect">
              <a:avLst/>
            </a:prstGeom>
          </p:spPr>
        </p:pic>
      </p:grpSp>
      <p:pic>
        <p:nvPicPr>
          <p:cNvPr id="36" name="Picture 35"/>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1648" b="74008"/>
          <a:stretch>
            <a:fillRect/>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855">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MY" dirty="0"/>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p:cNvGrpSpPr/>
          <p:nvPr userDrawn="1"/>
        </p:nvGrpSpPr>
        <p:grpSpPr>
          <a:xfrm rot="5400000">
            <a:off x="2177840" y="4306727"/>
            <a:ext cx="391651" cy="4747192"/>
            <a:chOff x="283453" y="420739"/>
            <a:chExt cx="2058210" cy="7470817"/>
          </a:xfrm>
        </p:grpSpPr>
        <p:pic>
          <p:nvPicPr>
            <p:cNvPr id="25" name="Picture 24"/>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t="-977" b="1"/>
            <a:stretch>
              <a:fillRect/>
            </a:stretch>
          </p:blipFill>
          <p:spPr>
            <a:xfrm>
              <a:off x="283453" y="420739"/>
              <a:ext cx="2026090" cy="2025942"/>
            </a:xfrm>
            <a:prstGeom prst="rect">
              <a:avLst/>
            </a:prstGeom>
          </p:spPr>
        </p:pic>
        <p:pic>
          <p:nvPicPr>
            <p:cNvPr id="26" name="Picture 25"/>
            <p:cNvPicPr>
              <a:picLocks noChangeAspect="1"/>
            </p:cNvPicPr>
            <p:nvPr/>
          </p:nvPicPr>
          <p:blipFill rotWithShape="1">
            <a:blip r:embed="rId4"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flipV="1">
              <a:off x="293940" y="2446677"/>
              <a:ext cx="2026088" cy="2050890"/>
            </a:xfrm>
            <a:prstGeom prst="rect">
              <a:avLst/>
            </a:prstGeom>
          </p:spPr>
        </p:pic>
        <p:pic>
          <p:nvPicPr>
            <p:cNvPr id="27" name="Picture 26"/>
            <p:cNvPicPr>
              <a:picLocks noChangeAspect="1"/>
            </p:cNvPicPr>
            <p:nvPr/>
          </p:nvPicPr>
          <p:blipFill rotWithShape="1">
            <a:blip r:embed="rId4"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a:off x="293927" y="4493166"/>
              <a:ext cx="2026095" cy="2050892"/>
            </a:xfrm>
            <a:prstGeom prst="rect">
              <a:avLst/>
            </a:prstGeom>
          </p:spPr>
        </p:pic>
        <p:pic>
          <p:nvPicPr>
            <p:cNvPr id="28" name="Picture 27"/>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35274"/>
            <a:stretch>
              <a:fillRect/>
            </a:stretch>
          </p:blipFill>
          <p:spPr>
            <a:xfrm flipV="1">
              <a:off x="315563" y="6541854"/>
              <a:ext cx="2026100" cy="1349702"/>
            </a:xfrm>
            <a:prstGeom prst="rect">
              <a:avLst/>
            </a:prstGeom>
          </p:spPr>
        </p:pic>
      </p:grpSp>
      <p:grpSp>
        <p:nvGrpSpPr>
          <p:cNvPr id="35" name="Group 34"/>
          <p:cNvGrpSpPr/>
          <p:nvPr userDrawn="1"/>
        </p:nvGrpSpPr>
        <p:grpSpPr>
          <a:xfrm rot="5400000">
            <a:off x="7133889" y="4056366"/>
            <a:ext cx="387762" cy="5243566"/>
            <a:chOff x="282252" y="420740"/>
            <a:chExt cx="2037775" cy="8251978"/>
          </a:xfrm>
        </p:grpSpPr>
        <p:pic>
          <p:nvPicPr>
            <p:cNvPr id="36" name="Picture 35"/>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t="-977" b="1"/>
            <a:stretch>
              <a:fillRect/>
            </a:stretch>
          </p:blipFill>
          <p:spPr>
            <a:xfrm>
              <a:off x="315583" y="420740"/>
              <a:ext cx="1993962" cy="2025942"/>
            </a:xfrm>
            <a:prstGeom prst="rect">
              <a:avLst/>
            </a:prstGeom>
          </p:spPr>
        </p:pic>
        <p:pic>
          <p:nvPicPr>
            <p:cNvPr id="37" name="Picture 36"/>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flipV="1">
              <a:off x="282263" y="2446676"/>
              <a:ext cx="2037764" cy="2050890"/>
            </a:xfrm>
            <a:prstGeom prst="rect">
              <a:avLst/>
            </a:prstGeom>
          </p:spPr>
        </p:pic>
        <p:pic>
          <p:nvPicPr>
            <p:cNvPr id="38" name="Picture 37"/>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a:off x="282255" y="4493166"/>
              <a:ext cx="2037764" cy="2050892"/>
            </a:xfrm>
            <a:prstGeom prst="rect">
              <a:avLst/>
            </a:prstGeom>
          </p:spPr>
        </p:pic>
        <p:pic>
          <p:nvPicPr>
            <p:cNvPr id="39" name="Picture 38"/>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2187" r="1351" b="-1"/>
            <a:stretch>
              <a:fillRect/>
            </a:stretch>
          </p:blipFill>
          <p:spPr>
            <a:xfrm flipV="1">
              <a:off x="282252" y="6541854"/>
              <a:ext cx="2026081" cy="2130864"/>
            </a:xfrm>
            <a:prstGeom prst="rect">
              <a:avLst/>
            </a:prstGeom>
          </p:spPr>
        </p:pic>
      </p:grpSp>
      <p:grpSp>
        <p:nvGrpSpPr>
          <p:cNvPr id="40" name="Group 39"/>
          <p:cNvGrpSpPr/>
          <p:nvPr userDrawn="1"/>
        </p:nvGrpSpPr>
        <p:grpSpPr>
          <a:xfrm rot="5400000">
            <a:off x="11039691" y="5352101"/>
            <a:ext cx="387760" cy="2655819"/>
            <a:chOff x="282252" y="4493166"/>
            <a:chExt cx="2037767" cy="4179552"/>
          </a:xfrm>
        </p:grpSpPr>
        <p:pic>
          <p:nvPicPr>
            <p:cNvPr id="43" name="Picture 42"/>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5"/>
            <a:stretch>
              <a:fillRect/>
            </a:stretch>
          </p:blipFill>
          <p:spPr>
            <a:xfrm>
              <a:off x="282255" y="4493166"/>
              <a:ext cx="2037764" cy="2050892"/>
            </a:xfrm>
            <a:prstGeom prst="rect">
              <a:avLst/>
            </a:prstGeom>
          </p:spPr>
        </p:pic>
        <p:pic>
          <p:nvPicPr>
            <p:cNvPr id="44" name="Picture 43"/>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17896" t="-2187" r="1351" b="-1"/>
            <a:stretch>
              <a:fillRect/>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fld>
            <a:endParaRPr lang="en-MY"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745">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655" lvl="0"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endParaRPr lang="en-US" dirty="0"/>
          </a:p>
          <a:p>
            <a:pPr marL="287655" lvl="1"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dirty="0"/>
              <a:t>Second level</a:t>
            </a:r>
            <a:endParaRPr lang="en-US" dirty="0"/>
          </a:p>
          <a:p>
            <a:pPr marL="287655" lvl="2"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dirty="0"/>
              <a:t>Third level</a:t>
            </a:r>
            <a:endParaRPr lang="en-US" dirty="0"/>
          </a:p>
          <a:p>
            <a:pPr marL="287655" lvl="3"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dirty="0"/>
              <a:t>Fourth level</a:t>
            </a:r>
            <a:endParaRPr lang="en-US" dirty="0"/>
          </a:p>
          <a:p>
            <a:pPr marL="287655" lvl="4"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fld>
            <a:endParaRPr lang="en-M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emf"/></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1"/>
          <a:stretch>
            <a:fillRect/>
          </a:stretch>
        </p:blipFill>
        <p:spPr>
          <a:xfrm rot="16200000">
            <a:off x="2809240" y="552450"/>
            <a:ext cx="5831840" cy="5517515"/>
          </a:xfrm>
          <a:prstGeom prst="rect">
            <a:avLst/>
          </a:prstGeom>
        </p:spPr>
      </p:pic>
      <p:sp>
        <p:nvSpPr>
          <p:cNvPr id="2" name="Title 1"/>
          <p:cNvSpPr>
            <a:spLocks noGrp="1"/>
          </p:cNvSpPr>
          <p:nvPr>
            <p:ph type="ctrTitle"/>
          </p:nvPr>
        </p:nvSpPr>
        <p:spPr>
          <a:xfrm>
            <a:off x="1508723" y="1342710"/>
            <a:ext cx="9144000" cy="2387600"/>
          </a:xfrm>
        </p:spPr>
        <p:txBody>
          <a:bodyPr/>
          <a:lstStyle/>
          <a:p>
            <a:r>
              <a:rPr lang="en-US" dirty="0">
                <a:solidFill>
                  <a:srgbClr val="FF0000"/>
                </a:solidFill>
                <a:sym typeface="+mn-ea"/>
              </a:rPr>
              <a:t> Load Cell Setup</a:t>
            </a:r>
            <a:br>
              <a:rPr lang="en-US" b="1" dirty="0">
                <a:solidFill>
                  <a:srgbClr val="FF0000"/>
                </a:solidFill>
              </a:rPr>
            </a:br>
            <a:r>
              <a:rPr lang="en-US" dirty="0" smtClean="0">
                <a:solidFill>
                  <a:srgbClr val="FF0000"/>
                </a:solidFill>
                <a:sym typeface="+mn-ea"/>
              </a:rPr>
              <a:t>And Zero Weight Procedure</a:t>
            </a:r>
            <a:endParaRPr lang="en-US" dirty="0" smtClean="0">
              <a:solidFill>
                <a:srgbClr val="FF0000"/>
              </a:solidFill>
              <a:sym typeface="+mn-ea"/>
            </a:endParaRPr>
          </a:p>
        </p:txBody>
      </p:sp>
      <p:sp>
        <p:nvSpPr>
          <p:cNvPr id="3" name="Subtitle 2"/>
          <p:cNvSpPr>
            <a:spLocks noGrp="1"/>
          </p:cNvSpPr>
          <p:nvPr>
            <p:ph type="subTitle" idx="1"/>
          </p:nvPr>
        </p:nvSpPr>
        <p:spPr/>
        <p:txBody>
          <a:bodyPr/>
          <a:lstStyle/>
          <a:p>
            <a:r>
              <a:rPr lang="en-MY" sz="2800" dirty="0">
                <a:solidFill>
                  <a:srgbClr val="FFFF00"/>
                </a:solidFill>
              </a:rPr>
              <a:t>By </a:t>
            </a:r>
            <a:r>
              <a:rPr altLang="en-MY" sz="2800" b="1" dirty="0">
                <a:solidFill>
                  <a:srgbClr val="FFFF00"/>
                </a:solidFill>
              </a:rPr>
              <a:t>ZALANI B IBRAHIM</a:t>
            </a:r>
            <a:endParaRPr altLang="en-MY" sz="2800" b="1" dirty="0">
              <a:solidFill>
                <a:srgbClr val="FFFF00"/>
              </a:solidFill>
            </a:endParaRPr>
          </a:p>
          <a:p>
            <a:r>
              <a:rPr altLang="en-MY" sz="2800" b="1" dirty="0">
                <a:solidFill>
                  <a:srgbClr val="FFFF00"/>
                </a:solidFill>
              </a:rPr>
              <a:t>G.E.O CTS</a:t>
            </a:r>
            <a:endParaRPr lang="en-GB" sz="2800" b="1" dirty="0">
              <a:solidFill>
                <a:srgbClr val="FFFF00"/>
              </a:solidFill>
            </a:endParaRPr>
          </a:p>
          <a:p>
            <a:endParaRPr lang="en-GB" sz="2800" b="1" dirty="0">
              <a:solidFill>
                <a:srgbClr val="FFFF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
        <p:nvSpPr>
          <p:cNvPr id="7" name="Content Placeholder 6"/>
          <p:cNvSpPr>
            <a:spLocks noGrp="1"/>
          </p:cNvSpPr>
          <p:nvPr>
            <p:ph idx="1"/>
          </p:nvPr>
        </p:nvSpPr>
        <p:spPr>
          <a:xfrm>
            <a:off x="304801" y="1622251"/>
            <a:ext cx="11582400" cy="4921369"/>
          </a:xfrm>
        </p:spPr>
        <p:txBody>
          <a:bodyPr/>
          <a:lstStyle/>
          <a:p>
            <a:pPr>
              <a:buClr>
                <a:srgbClr val="7030A0"/>
              </a:buClr>
              <a:buFont typeface="Wingdings" panose="05000000000000000000" charset="0"/>
              <a:buChar char="q"/>
            </a:pPr>
            <a:r>
              <a:rPr>
                <a:sym typeface="+mn-ea"/>
              </a:rPr>
              <a:t>To educate personnel on how to properly setup IH load cell during job and travelling</a:t>
            </a:r>
            <a:endParaRPr lang="en-US" dirty="0" smtClean="0"/>
          </a:p>
          <a:p>
            <a:pPr>
              <a:buClr>
                <a:srgbClr val="7030A0"/>
              </a:buClr>
              <a:buFont typeface="Wingdings" panose="05000000000000000000" charset="0"/>
              <a:buChar char="q"/>
            </a:pPr>
            <a:r>
              <a:rPr>
                <a:sym typeface="+mn-ea"/>
              </a:rPr>
              <a:t>To educate personnel on how the WI working and what affect the WI reading through out the jobs</a:t>
            </a:r>
            <a:endParaRPr lang="en-US" dirty="0" smtClean="0"/>
          </a:p>
          <a:p>
            <a:pPr>
              <a:buClr>
                <a:srgbClr val="7030A0"/>
              </a:buClr>
              <a:buFont typeface="Wingdings" panose="05000000000000000000" charset="0"/>
              <a:buChar char="q"/>
            </a:pPr>
            <a:r>
              <a:rPr>
                <a:sym typeface="+mn-ea"/>
              </a:rPr>
              <a:t>To educate personnel why is it important for properly setting up the IH Load Cell and it impact to the job and equipment</a:t>
            </a:r>
            <a:endParaRPr lang="en-US" dirty="0" smtClean="0"/>
          </a:p>
          <a:p>
            <a:pPr>
              <a:buClr>
                <a:srgbClr val="7030A0"/>
              </a:buClr>
              <a:buFont typeface="Wingdings" panose="05000000000000000000" charset="0"/>
              <a:buChar char="q"/>
            </a:pPr>
            <a:r>
              <a:rPr>
                <a:sym typeface="+mn-ea"/>
              </a:rPr>
              <a:t>To standardize Zero Weight procedure among all CT Supervisor and CT Operator </a:t>
            </a:r>
            <a:endParaRPr lang="en-US" dirty="0" smtClean="0"/>
          </a:p>
          <a:p>
            <a:pPr>
              <a:buClr>
                <a:srgbClr val="7030A0"/>
              </a:buClr>
              <a:buFont typeface="Wingdings" panose="05000000000000000000" charset="0"/>
              <a:buChar char="q"/>
            </a:pPr>
            <a:endParaRPr lang="en-MY"/>
          </a:p>
        </p:txBody>
      </p:sp>
      <p:sp>
        <p:nvSpPr>
          <p:cNvPr id="3" name="Text Box 2"/>
          <p:cNvSpPr txBox="1"/>
          <p:nvPr/>
        </p:nvSpPr>
        <p:spPr>
          <a:xfrm>
            <a:off x="556895" y="736600"/>
            <a:ext cx="6096000" cy="645160"/>
          </a:xfrm>
          <a:prstGeom prst="rect">
            <a:avLst/>
          </a:prstGeom>
          <a:noFill/>
        </p:spPr>
        <p:txBody>
          <a:bodyPr wrap="square" rtlCol="0" anchor="t">
            <a:spAutoFit/>
          </a:bodyPr>
          <a:p>
            <a:r>
              <a:rPr lang="en-US" sz="3600" b="1" dirty="0" smtClean="0">
                <a:latin typeface="+mj-ea"/>
                <a:cs typeface="+mj-ea"/>
                <a:sym typeface="+mn-ea"/>
              </a:rPr>
              <a:t>Purpose of this slide:</a:t>
            </a:r>
            <a:endParaRPr lang="en-US" sz="3600" b="1" dirty="0" smtClean="0">
              <a:latin typeface="+mj-ea"/>
              <a:cs typeface="+mj-ea"/>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04801" y="543202"/>
            <a:ext cx="11582400" cy="1325563"/>
          </a:xfrm>
        </p:spPr>
        <p:txBody>
          <a:bodyPr/>
          <a:p>
            <a:r>
              <a:rPr lang="en-US" sz="3600" dirty="0" smtClean="0">
                <a:sym typeface="+mn-ea"/>
              </a:rPr>
              <a:t>Why is it important to properly setup IH Load Cell and Zero Weight?</a:t>
            </a:r>
            <a:endParaRPr lang="en-US" sz="3600" dirty="0" smtClean="0">
              <a:sym typeface="+mn-ea"/>
            </a:endParaRPr>
          </a:p>
        </p:txBody>
      </p:sp>
      <p:sp>
        <p:nvSpPr>
          <p:cNvPr id="3" name="Content Placeholder 2"/>
          <p:cNvSpPr>
            <a:spLocks noGrp="1"/>
          </p:cNvSpPr>
          <p:nvPr>
            <p:ph idx="1"/>
          </p:nvPr>
        </p:nvSpPr>
        <p:spPr>
          <a:xfrm>
            <a:off x="111761" y="2112471"/>
            <a:ext cx="11582400" cy="4921369"/>
          </a:xfrm>
        </p:spPr>
        <p:txBody>
          <a:bodyPr/>
          <a:p>
            <a:pPr marL="914400" lvl="1" indent="-457200">
              <a:buFont typeface="Wingdings" panose="05000000000000000000" charset="0"/>
              <a:buChar char="q"/>
            </a:pPr>
            <a:r>
              <a:rPr sz="3200">
                <a:sym typeface="+mn-ea"/>
              </a:rPr>
              <a:t>For correct WI reading through out the job</a:t>
            </a:r>
            <a:endParaRPr lang="en-US" sz="3200" dirty="0" smtClean="0"/>
          </a:p>
          <a:p>
            <a:pPr marL="914400" lvl="1" indent="-457200">
              <a:buFont typeface="Wingdings" panose="05000000000000000000" charset="0"/>
              <a:buChar char="q"/>
            </a:pPr>
            <a:r>
              <a:rPr sz="3200">
                <a:sym typeface="+mn-ea"/>
              </a:rPr>
              <a:t>To prevent any SQ event that might be catastrophic:</a:t>
            </a:r>
            <a:endParaRPr lang="en-US" sz="3200" dirty="0" smtClean="0"/>
          </a:p>
          <a:p>
            <a:pPr lvl="3">
              <a:buFont typeface="Wingdings" panose="05000000000000000000" charset="0"/>
              <a:buChar char="ü"/>
            </a:pPr>
            <a:r>
              <a:rPr sz="3200">
                <a:sym typeface="+mn-ea"/>
              </a:rPr>
              <a:t>CT buckled below IH head chain</a:t>
            </a:r>
            <a:endParaRPr lang="en-US" sz="3200" dirty="0" smtClean="0"/>
          </a:p>
          <a:p>
            <a:pPr lvl="3">
              <a:buFont typeface="Wingdings" panose="05000000000000000000" charset="0"/>
              <a:buChar char="ü"/>
            </a:pPr>
            <a:r>
              <a:rPr sz="3200">
                <a:sym typeface="+mn-ea"/>
              </a:rPr>
              <a:t>Lock up due to excessive force during RIH</a:t>
            </a:r>
            <a:endParaRPr lang="en-US" sz="3200" dirty="0" smtClean="0"/>
          </a:p>
          <a:p>
            <a:pPr lvl="3">
              <a:buFont typeface="Wingdings" panose="05000000000000000000" charset="0"/>
              <a:buChar char="ü"/>
            </a:pPr>
            <a:r>
              <a:rPr sz="3200">
                <a:sym typeface="+mn-ea"/>
              </a:rPr>
              <a:t>Tool damage due to excessive set down weight</a:t>
            </a:r>
            <a:endParaRPr lang="en-US" sz="3200" dirty="0" smtClean="0"/>
          </a:p>
          <a:p>
            <a:pPr lvl="3">
              <a:buFont typeface="Wingdings" panose="05000000000000000000" charset="0"/>
              <a:buChar char="ü"/>
            </a:pPr>
            <a:r>
              <a:rPr sz="3200">
                <a:sym typeface="+mn-ea"/>
              </a:rPr>
              <a:t>CT parted or break due to excessive force applied</a:t>
            </a:r>
            <a:endParaRPr lang="en-US" sz="3200" dirty="0" smtClean="0"/>
          </a:p>
          <a:p>
            <a:pPr lvl="3">
              <a:buFont typeface="Wingdings" panose="05000000000000000000" charset="0"/>
              <a:buChar char="ü"/>
            </a:pPr>
            <a:r>
              <a:rPr sz="3200">
                <a:sym typeface="+mn-ea"/>
              </a:rPr>
              <a:t>False high snub/pull force indicator</a:t>
            </a:r>
            <a:endParaRPr lang="en-US" sz="3200" dirty="0"/>
          </a:p>
          <a:p>
            <a:pPr>
              <a:buClr>
                <a:srgbClr val="6600FF"/>
              </a:buClr>
              <a:buFont typeface="Wingdings" panose="05000000000000000000" charset="0"/>
              <a:buChar char="ü"/>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609601" y="234592"/>
            <a:ext cx="11582400" cy="1325563"/>
          </a:xfrm>
        </p:spPr>
        <p:txBody>
          <a:bodyPr/>
          <a:p>
            <a:r>
              <a:rPr lang="en-US" sz="3600" dirty="0" smtClean="0">
                <a:sym typeface="+mn-ea"/>
              </a:rPr>
              <a:t>LOAD CELL SYSTEM</a:t>
            </a:r>
            <a:endParaRPr lang="en-US" sz="3600" dirty="0" smtClean="0">
              <a:sym typeface="+mn-ea"/>
            </a:endParaRPr>
          </a:p>
        </p:txBody>
      </p:sp>
      <p:sp>
        <p:nvSpPr>
          <p:cNvPr id="3" name="Content Placeholder 2"/>
          <p:cNvSpPr>
            <a:spLocks noGrp="1"/>
          </p:cNvSpPr>
          <p:nvPr>
            <p:ph idx="1"/>
          </p:nvPr>
        </p:nvSpPr>
        <p:spPr>
          <a:xfrm>
            <a:off x="111761" y="1306656"/>
            <a:ext cx="11582400" cy="4921369"/>
          </a:xfrm>
        </p:spPr>
        <p:txBody>
          <a:bodyPr/>
          <a:p>
            <a:pPr marL="914400" lvl="1" indent="-457200">
              <a:buFont typeface="Wingdings" panose="05000000000000000000" charset="0"/>
              <a:buChar char="q"/>
            </a:pPr>
            <a:r>
              <a:rPr sz="3200">
                <a:sym typeface="+mn-ea"/>
              </a:rPr>
              <a:t>The injector is designed to operate with:</a:t>
            </a:r>
            <a:endParaRPr lang="en-US" sz="3200" dirty="0" smtClean="0"/>
          </a:p>
          <a:p>
            <a:pPr lvl="3">
              <a:buFont typeface="Wingdings" panose="05000000000000000000" charset="0"/>
              <a:buChar char="Ø"/>
            </a:pPr>
            <a:r>
              <a:rPr sz="3200">
                <a:sym typeface="+mn-ea"/>
              </a:rPr>
              <a:t>A single dual-acting electronic load cell</a:t>
            </a:r>
            <a:endParaRPr lang="en-US" sz="3200" dirty="0" smtClean="0"/>
          </a:p>
          <a:p>
            <a:pPr lvl="3">
              <a:buFont typeface="Wingdings" panose="05000000000000000000" charset="0"/>
              <a:buChar char="Ø"/>
            </a:pPr>
            <a:r>
              <a:rPr sz="3200">
                <a:sym typeface="+mn-ea"/>
              </a:rPr>
              <a:t>One or two stacked hydraulic load cells on one end of the injector</a:t>
            </a:r>
            <a:endParaRPr lang="en-US" sz="3200" dirty="0" smtClean="0"/>
          </a:p>
          <a:p>
            <a:pPr lvl="3">
              <a:buFont typeface="Wingdings" panose="05000000000000000000" charset="0"/>
              <a:buChar char="Ø"/>
            </a:pPr>
            <a:r>
              <a:rPr sz="3200">
                <a:sym typeface="+mn-ea"/>
              </a:rPr>
              <a:t>Electronic load pins at the pivot point connecting the injector to it’s base assembly.</a:t>
            </a:r>
            <a:endParaRPr lang="en-US" sz="3200" dirty="0" smtClean="0"/>
          </a:p>
          <a:p>
            <a:pPr marL="914400" lvl="1" indent="-457200">
              <a:buFont typeface="Wingdings" panose="05000000000000000000" charset="0"/>
              <a:buChar char="q"/>
            </a:pPr>
            <a:r>
              <a:rPr sz="3200">
                <a:sym typeface="+mn-ea"/>
              </a:rPr>
              <a:t> The load cells are on a 4:1 ratio, and each load pin is on a 3:8 ratio, for pipe heavy and pipe light.</a:t>
            </a:r>
            <a:endParaRPr lang="en-US" sz="3200" dirty="0" smtClean="0"/>
          </a:p>
          <a:p>
            <a:pPr marL="914400" lvl="1" indent="-457200">
              <a:buFont typeface="Wingdings" panose="05000000000000000000" charset="0"/>
              <a:buChar char="q"/>
            </a:pPr>
            <a:r>
              <a:rPr sz="3200">
                <a:sym typeface="+mn-ea"/>
              </a:rPr>
              <a:t>To isolate transport shock loads from the load cell, the load cell system is designed with tie down bolt</a:t>
            </a:r>
            <a:endParaRPr lang="en-US" sz="3200" dirty="0"/>
          </a:p>
          <a:p>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a:xfrm>
            <a:off x="1386206" y="404772"/>
            <a:ext cx="11582400" cy="1325563"/>
          </a:xfrm>
        </p:spPr>
        <p:txBody>
          <a:bodyPr/>
          <a:p>
            <a:r>
              <a:rPr sz="3600" dirty="0" smtClean="0">
                <a:sym typeface="+mn-ea"/>
              </a:rPr>
              <a:t>IH Load Cell Details:</a:t>
            </a:r>
            <a:endParaRPr lang="en-US" sz="3600" dirty="0" smtClean="0">
              <a:sym typeface="+mn-ea"/>
            </a:endParaRPr>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6" name="Content Placeholder 5"/>
          <p:cNvPicPr>
            <a:picLocks noChangeAspect="1"/>
          </p:cNvPicPr>
          <p:nvPr>
            <p:ph idx="1"/>
          </p:nvPr>
        </p:nvPicPr>
        <p:blipFill>
          <a:blip r:embed="rId1" cstate="print"/>
          <a:stretch>
            <a:fillRect/>
          </a:stretch>
        </p:blipFill>
        <p:spPr>
          <a:xfrm>
            <a:off x="1672590" y="1730375"/>
            <a:ext cx="8589010" cy="444119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Picture 4"/>
          <p:cNvPicPr>
            <a:picLocks noChangeAspect="1"/>
          </p:cNvPicPr>
          <p:nvPr/>
        </p:nvPicPr>
        <p:blipFill>
          <a:blip r:embed="rId1"/>
          <a:stretch>
            <a:fillRect/>
          </a:stretch>
        </p:blipFill>
        <p:spPr>
          <a:xfrm rot="14340000">
            <a:off x="7499350" y="2754630"/>
            <a:ext cx="2819400" cy="2667000"/>
          </a:xfrm>
          <a:prstGeom prst="rect">
            <a:avLst/>
          </a:prstGeom>
        </p:spPr>
      </p:pic>
      <p:sp>
        <p:nvSpPr>
          <p:cNvPr id="2" name="Title 1"/>
          <p:cNvSpPr>
            <a:spLocks noGrp="1"/>
          </p:cNvSpPr>
          <p:nvPr>
            <p:ph type="title"/>
          </p:nvPr>
        </p:nvSpPr>
        <p:spPr>
          <a:xfrm>
            <a:off x="817881" y="141247"/>
            <a:ext cx="11582400" cy="1325563"/>
          </a:xfrm>
        </p:spPr>
        <p:txBody>
          <a:bodyPr/>
          <a:p>
            <a:r>
              <a:rPr lang="en-US" sz="3600" dirty="0" smtClean="0">
                <a:sym typeface="+mn-ea"/>
              </a:rPr>
              <a:t>Dimension Bid IH Load Cell Details:</a:t>
            </a:r>
            <a:endParaRPr lang="en-US" sz="3600" dirty="0" smtClean="0">
              <a:sym typeface="+mn-ea"/>
            </a:endParaRPr>
          </a:p>
        </p:txBody>
      </p:sp>
      <p:sp>
        <p:nvSpPr>
          <p:cNvPr id="3" name="Content Placeholder 2"/>
          <p:cNvSpPr>
            <a:spLocks noGrp="1"/>
          </p:cNvSpPr>
          <p:nvPr>
            <p:ph idx="1"/>
          </p:nvPr>
        </p:nvSpPr>
        <p:spPr>
          <a:xfrm>
            <a:off x="304801" y="1466676"/>
            <a:ext cx="11582400" cy="4921369"/>
          </a:xfrm>
        </p:spPr>
        <p:txBody>
          <a:bodyPr>
            <a:normAutofit lnSpcReduction="20000"/>
          </a:bodyPr>
          <a:p>
            <a:pPr marL="906145" lvl="1" indent="-457200">
              <a:buFont typeface="Wingdings" panose="05000000000000000000" charset="0"/>
              <a:buChar char="q"/>
            </a:pPr>
            <a:r>
              <a:rPr sz="3200">
                <a:sym typeface="+mn-ea"/>
              </a:rPr>
              <a:t> Manufactured by </a:t>
            </a:r>
            <a:r>
              <a:rPr sz="3200" dirty="0" err="1">
                <a:sym typeface="+mn-ea"/>
              </a:rPr>
              <a:t>Sensotec</a:t>
            </a:r>
            <a:r>
              <a:rPr sz="3200">
                <a:sym typeface="+mn-ea"/>
              </a:rPr>
              <a:t>.</a:t>
            </a:r>
            <a:endParaRPr lang="en-US" sz="3200" dirty="0" smtClean="0"/>
          </a:p>
          <a:p>
            <a:pPr marL="906145" lvl="1" indent="-457200">
              <a:buFont typeface="Wingdings" panose="05000000000000000000" charset="0"/>
              <a:buChar char="q"/>
            </a:pPr>
            <a:r>
              <a:rPr sz="3200">
                <a:sym typeface="+mn-ea"/>
              </a:rPr>
              <a:t> Calibrated by Honeywell</a:t>
            </a:r>
            <a:endParaRPr lang="en-US" sz="3200" dirty="0" smtClean="0"/>
          </a:p>
          <a:p>
            <a:pPr marL="906145" lvl="1" indent="-457200">
              <a:buFont typeface="Wingdings" panose="05000000000000000000" charset="0"/>
              <a:buChar char="q"/>
            </a:pPr>
            <a:r>
              <a:rPr sz="3200">
                <a:sym typeface="+mn-ea"/>
              </a:rPr>
              <a:t> Load cell model 41A - Tension &amp; Compression / Strain Gauge Type.				</a:t>
            </a:r>
            <a:endParaRPr lang="en-US" sz="3200" dirty="0" smtClean="0"/>
          </a:p>
          <a:p>
            <a:pPr marL="906145" lvl="1" indent="-457200">
              <a:buFont typeface="Wingdings" panose="05000000000000000000" charset="0"/>
              <a:buChar char="q"/>
            </a:pPr>
            <a:r>
              <a:rPr sz="3200">
                <a:sym typeface="+mn-ea"/>
              </a:rPr>
              <a:t> Load capacity:  -40000~+40000 lbs. </a:t>
            </a:r>
            <a:endParaRPr lang="en-MY" sz="3200" dirty="0" smtClean="0"/>
          </a:p>
          <a:p>
            <a:pPr marL="906145" lvl="1" indent="-457200">
              <a:buFont typeface="Wingdings" panose="05000000000000000000" charset="0"/>
              <a:buChar char="q"/>
            </a:pPr>
            <a:r>
              <a:rPr sz="3200">
                <a:sym typeface="+mn-ea"/>
              </a:rPr>
              <a:t> </a:t>
            </a:r>
            <a:r>
              <a:rPr sz="3200" dirty="0" err="1">
                <a:sym typeface="+mn-ea"/>
              </a:rPr>
              <a:t>Exitation</a:t>
            </a:r>
            <a:r>
              <a:rPr sz="3200">
                <a:sym typeface="+mn-ea"/>
              </a:rPr>
              <a:t> Voltage: 9 – 28 Volts</a:t>
            </a:r>
            <a:endParaRPr lang="en-US" sz="3200" dirty="0" smtClean="0"/>
          </a:p>
          <a:p>
            <a:pPr marL="906145" lvl="1" indent="-457200">
              <a:buFont typeface="Wingdings" panose="05000000000000000000" charset="0"/>
              <a:buChar char="q"/>
            </a:pPr>
            <a:r>
              <a:rPr sz="3200">
                <a:sym typeface="+mn-ea"/>
              </a:rPr>
              <a:t> Output </a:t>
            </a:r>
            <a:r>
              <a:rPr sz="3200" dirty="0" err="1">
                <a:sym typeface="+mn-ea"/>
              </a:rPr>
              <a:t>mA</a:t>
            </a:r>
            <a:r>
              <a:rPr sz="3200">
                <a:sym typeface="+mn-ea"/>
              </a:rPr>
              <a:t>: 4-20mA</a:t>
            </a:r>
            <a:endParaRPr lang="en-US" sz="3200" dirty="0" smtClean="0"/>
          </a:p>
          <a:p>
            <a:pPr lvl="3">
              <a:buFont typeface="Wingdings" panose="05000000000000000000" charset="0"/>
              <a:buChar char="Ø"/>
            </a:pPr>
            <a:r>
              <a:rPr sz="3200">
                <a:sym typeface="+mn-ea"/>
              </a:rPr>
              <a:t> 4 </a:t>
            </a:r>
            <a:r>
              <a:rPr sz="3200" dirty="0" err="1">
                <a:sym typeface="+mn-ea"/>
              </a:rPr>
              <a:t>mA</a:t>
            </a:r>
            <a:r>
              <a:rPr sz="3200">
                <a:sym typeface="+mn-ea"/>
              </a:rPr>
              <a:t> ~ -40000 lbs</a:t>
            </a:r>
            <a:endParaRPr lang="en-US" sz="3200" dirty="0" smtClean="0"/>
          </a:p>
          <a:p>
            <a:pPr lvl="3">
              <a:buFont typeface="Wingdings" panose="05000000000000000000" charset="0"/>
              <a:buChar char="Ø"/>
            </a:pPr>
            <a:r>
              <a:rPr sz="3200">
                <a:sym typeface="+mn-ea"/>
              </a:rPr>
              <a:t> 12 </a:t>
            </a:r>
            <a:r>
              <a:rPr sz="3200" dirty="0" err="1">
                <a:sym typeface="+mn-ea"/>
              </a:rPr>
              <a:t>mA</a:t>
            </a:r>
            <a:r>
              <a:rPr sz="3200">
                <a:sym typeface="+mn-ea"/>
              </a:rPr>
              <a:t> ~ 0 lbs</a:t>
            </a:r>
            <a:endParaRPr lang="en-US" sz="3200" dirty="0" smtClean="0"/>
          </a:p>
          <a:p>
            <a:pPr lvl="3">
              <a:buFont typeface="Wingdings" panose="05000000000000000000" charset="0"/>
              <a:buChar char="Ø"/>
            </a:pPr>
            <a:r>
              <a:rPr sz="3200">
                <a:sym typeface="+mn-ea"/>
              </a:rPr>
              <a:t> 20 </a:t>
            </a:r>
            <a:r>
              <a:rPr sz="3200" dirty="0" err="1">
                <a:sym typeface="+mn-ea"/>
              </a:rPr>
              <a:t>mA</a:t>
            </a:r>
            <a:r>
              <a:rPr sz="3200">
                <a:sym typeface="+mn-ea"/>
              </a:rPr>
              <a:t> ~ +40000 lbs</a:t>
            </a:r>
            <a:endParaRPr lang="en-MY" sz="3200" dirty="0" smtClean="0"/>
          </a:p>
          <a:p>
            <a:pPr marL="906145" lvl="1" indent="-457200">
              <a:buFont typeface="Wingdings" panose="05000000000000000000" charset="0"/>
              <a:buChar char="q"/>
            </a:pPr>
            <a:r>
              <a:rPr sz="3200">
                <a:sym typeface="+mn-ea"/>
              </a:rPr>
              <a:t> </a:t>
            </a:r>
            <a:r>
              <a:rPr lang="en-MY" sz="3200">
                <a:sym typeface="+mn-ea"/>
              </a:rPr>
              <a:t>Device that converts a force into an electrical signal.</a:t>
            </a:r>
            <a:endParaRPr lang="en-MY" sz="3200" dirty="0" smtClean="0"/>
          </a:p>
          <a:p>
            <a:pPr>
              <a:buFont typeface="Wingdings" panose="05000000000000000000" charset="0"/>
              <a:buChar char="q"/>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pic>
        <p:nvPicPr>
          <p:cNvPr id="5" name="Picture 2"/>
          <p:cNvPicPr>
            <a:picLocks noGrp="1" noChangeAspect="1" noChangeArrowheads="1"/>
          </p:cNvPicPr>
          <p:nvPr>
            <p:ph idx="1"/>
          </p:nvPr>
        </p:nvPicPr>
        <p:blipFill>
          <a:blip r:embed="rId1" cstate="print"/>
          <a:srcRect/>
          <a:stretch>
            <a:fillRect/>
          </a:stretch>
        </p:blipFill>
        <p:spPr bwMode="auto">
          <a:xfrm>
            <a:off x="2373630" y="873125"/>
            <a:ext cx="7457440" cy="511175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
        <p:nvSpPr>
          <p:cNvPr id="5" name="Content Placeholder 3"/>
          <p:cNvSpPr txBox="1">
            <a:spLocks noGrp="1"/>
          </p:cNvSpPr>
          <p:nvPr/>
        </p:nvSpPr>
        <p:spPr>
          <a:xfrm>
            <a:off x="1244600" y="403225"/>
            <a:ext cx="9073515" cy="6505575"/>
          </a:xfrm>
          <a:prstGeom prst="rect">
            <a:avLst/>
          </a:prstGeom>
          <a:noFill/>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v"/>
              <a:defRPr sz="180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Ø"/>
              <a:defRPr sz="18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b="1" dirty="0" smtClean="0"/>
              <a:t>Load Cell Setup During Travelling</a:t>
            </a:r>
            <a:endParaRPr lang="en-US" sz="3600" b="1" dirty="0" smtClean="0"/>
          </a:p>
          <a:p>
            <a:pPr lvl="1">
              <a:buClr>
                <a:srgbClr val="7030A0"/>
              </a:buClr>
              <a:buFont typeface="Wingdings" panose="05000000000000000000" charset="0"/>
              <a:buChar char="q"/>
            </a:pPr>
            <a:r>
              <a:rPr lang="en-US" sz="2400" dirty="0" smtClean="0"/>
              <a:t>During travelling there will be transport shock loads to the load cell</a:t>
            </a:r>
            <a:endParaRPr lang="en-US" sz="2400" dirty="0" smtClean="0"/>
          </a:p>
          <a:p>
            <a:pPr lvl="1">
              <a:buClr>
                <a:srgbClr val="7030A0"/>
              </a:buClr>
              <a:buFont typeface="Wingdings" panose="05000000000000000000" charset="0"/>
              <a:buChar char="q"/>
            </a:pPr>
            <a:r>
              <a:rPr lang="en-US" sz="2400" dirty="0" smtClean="0"/>
              <a:t>This could affect or cause damage the load cell</a:t>
            </a:r>
            <a:endParaRPr lang="en-US" sz="2400" dirty="0" smtClean="0"/>
          </a:p>
          <a:p>
            <a:pPr lvl="1">
              <a:buClr>
                <a:srgbClr val="7030A0"/>
              </a:buClr>
              <a:buFont typeface="Wingdings" panose="05000000000000000000" charset="0"/>
              <a:buChar char="q"/>
            </a:pPr>
            <a:r>
              <a:rPr lang="en-US" sz="2400" dirty="0" smtClean="0"/>
              <a:t>To </a:t>
            </a:r>
            <a:r>
              <a:rPr lang="en-US" sz="2400" dirty="0"/>
              <a:t>isolate transport shock loads from the load </a:t>
            </a:r>
            <a:r>
              <a:rPr lang="en-US" sz="2400" dirty="0" smtClean="0"/>
              <a:t>cell:</a:t>
            </a:r>
            <a:endParaRPr lang="en-US" sz="2400" dirty="0" smtClean="0"/>
          </a:p>
          <a:p>
            <a:pPr lvl="3">
              <a:buClr>
                <a:srgbClr val="FF0000"/>
              </a:buClr>
              <a:buFont typeface="Wingdings" panose="05000000000000000000" charset="0"/>
              <a:buChar char="ü"/>
            </a:pPr>
            <a:r>
              <a:rPr lang="en-US" sz="2400" dirty="0" smtClean="0"/>
              <a:t>Lock out screws(tie down bolts) are tight</a:t>
            </a:r>
            <a:endParaRPr lang="en-US" sz="2400" dirty="0" smtClean="0"/>
          </a:p>
          <a:p>
            <a:pPr lvl="3">
              <a:buClr>
                <a:srgbClr val="FF0000"/>
              </a:buClr>
              <a:buFont typeface="Wingdings" panose="05000000000000000000" charset="0"/>
              <a:buChar char="ü"/>
            </a:pPr>
            <a:r>
              <a:rPr lang="en-US" sz="2400" dirty="0" smtClean="0"/>
              <a:t>The center load cell nut are loose</a:t>
            </a:r>
            <a:endParaRPr lang="en-US" sz="2400" dirty="0" smtClean="0"/>
          </a:p>
          <a:p>
            <a:pPr lvl="3">
              <a:buClr>
                <a:srgbClr val="FF0000"/>
              </a:buClr>
              <a:buFont typeface="Wingdings" panose="05000000000000000000" charset="0"/>
              <a:buChar char="ü"/>
            </a:pPr>
            <a:endParaRPr lang="en-US" sz="3600" dirty="0" smtClean="0"/>
          </a:p>
          <a:p>
            <a:pPr marL="0" indent="0">
              <a:buNone/>
            </a:pPr>
            <a:r>
              <a:rPr lang="en-US" sz="3600" b="1" dirty="0" smtClean="0"/>
              <a:t>Load Cell Setup During Job</a:t>
            </a:r>
            <a:endParaRPr lang="en-US" sz="3600" b="1" dirty="0" smtClean="0"/>
          </a:p>
          <a:p>
            <a:pPr lvl="1">
              <a:buClr>
                <a:srgbClr val="7030A0"/>
              </a:buClr>
              <a:buFont typeface="Wingdings" panose="05000000000000000000" charset="0"/>
              <a:buChar char="q"/>
            </a:pPr>
            <a:r>
              <a:rPr lang="en-US" sz="2400" dirty="0" smtClean="0"/>
              <a:t>During job the setup is opposite of the traveling which is:</a:t>
            </a:r>
            <a:endParaRPr lang="en-US" sz="2400" dirty="0" smtClean="0"/>
          </a:p>
          <a:p>
            <a:pPr lvl="3">
              <a:buClr>
                <a:srgbClr val="FF0000"/>
              </a:buClr>
              <a:buFont typeface="Wingdings" panose="05000000000000000000" charset="0"/>
              <a:buChar char="Ø"/>
            </a:pPr>
            <a:r>
              <a:rPr lang="en-US" sz="2400" dirty="0" smtClean="0"/>
              <a:t>Lock out screws (tie down bolts) are loose</a:t>
            </a:r>
            <a:endParaRPr lang="en-US" sz="2400" dirty="0" smtClean="0"/>
          </a:p>
          <a:p>
            <a:pPr lvl="3">
              <a:buClr>
                <a:srgbClr val="FF0000"/>
              </a:buClr>
              <a:buFont typeface="Wingdings" panose="05000000000000000000" charset="0"/>
              <a:buChar char="Ø"/>
            </a:pPr>
            <a:r>
              <a:rPr lang="en-US" sz="2400" dirty="0" smtClean="0"/>
              <a:t>The center load cell nut are tighten against the center load cell support</a:t>
            </a:r>
            <a:endParaRPr lang="en-US" sz="2400" dirty="0" smtClean="0"/>
          </a:p>
          <a:p>
            <a:pPr lvl="3">
              <a:buClr>
                <a:srgbClr val="FF0000"/>
              </a:buClr>
              <a:buFont typeface="Wingdings" panose="05000000000000000000" charset="0"/>
              <a:buChar char="Ø"/>
            </a:pPr>
            <a:endParaRPr lang="en-US" sz="2400" b="1"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549401" y="615592"/>
            <a:ext cx="11582400" cy="1325563"/>
          </a:xfrm>
        </p:spPr>
        <p:txBody>
          <a:bodyPr/>
          <a:p>
            <a:r>
              <a:rPr lang="en-US" sz="3600" dirty="0" smtClean="0">
                <a:sym typeface="+mn-ea"/>
              </a:rPr>
              <a:t>Center Load Cell Nut</a:t>
            </a:r>
            <a:endParaRPr lang="en-US" sz="3600" dirty="0" smtClean="0">
              <a:sym typeface="+mn-ea"/>
            </a:endParaRPr>
          </a:p>
        </p:txBody>
      </p:sp>
      <p:pic>
        <p:nvPicPr>
          <p:cNvPr id="5" name="Content Placeholder 4"/>
          <p:cNvPicPr>
            <a:picLocks noChangeAspect="1"/>
          </p:cNvPicPr>
          <p:nvPr>
            <p:ph idx="1"/>
          </p:nvPr>
        </p:nvPicPr>
        <p:blipFill>
          <a:blip r:embed="rId1"/>
          <a:stretch>
            <a:fillRect/>
          </a:stretch>
        </p:blipFill>
        <p:spPr>
          <a:xfrm>
            <a:off x="3096260" y="1733550"/>
            <a:ext cx="6336665" cy="4418965"/>
          </a:xfrm>
          <a:prstGeom prst="rect">
            <a:avLst/>
          </a:prstGeom>
        </p:spPr>
      </p:pic>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04801" y="465097"/>
            <a:ext cx="11582400" cy="1325563"/>
          </a:xfrm>
        </p:spPr>
        <p:txBody>
          <a:bodyPr/>
          <a:p>
            <a:r>
              <a:rPr lang="en-US" sz="3600" dirty="0" smtClean="0">
                <a:sym typeface="+mn-ea"/>
              </a:rPr>
              <a:t>1</a:t>
            </a:r>
            <a:r>
              <a:rPr lang="en-US" sz="3600" baseline="30000" dirty="0" smtClean="0">
                <a:sym typeface="+mn-ea"/>
              </a:rPr>
              <a:t>st</a:t>
            </a:r>
            <a:r>
              <a:rPr lang="en-US" sz="3600" dirty="0" smtClean="0">
                <a:sym typeface="+mn-ea"/>
              </a:rPr>
              <a:t> Method of Zero Weight Procedure</a:t>
            </a:r>
            <a:endParaRPr lang="en-US" sz="3600"/>
          </a:p>
        </p:txBody>
      </p:sp>
      <p:sp>
        <p:nvSpPr>
          <p:cNvPr id="3" name="Content Placeholder 2"/>
          <p:cNvSpPr>
            <a:spLocks noGrp="1"/>
          </p:cNvSpPr>
          <p:nvPr>
            <p:ph idx="1"/>
          </p:nvPr>
        </p:nvSpPr>
        <p:spPr>
          <a:xfrm>
            <a:off x="217171" y="1622251"/>
            <a:ext cx="11582400" cy="4921369"/>
          </a:xfrm>
        </p:spPr>
        <p:txBody>
          <a:bodyPr/>
          <a:p>
            <a:pPr marL="914400" lvl="1" indent="-457200">
              <a:buFont typeface="Wingdings" panose="05000000000000000000" charset="0"/>
              <a:buChar char="q"/>
            </a:pPr>
            <a:r>
              <a:rPr sz="3200">
                <a:sym typeface="+mn-ea"/>
              </a:rPr>
              <a:t>Perform before stab in CT and after rig up all electronic sensors and stack up</a:t>
            </a:r>
            <a:endParaRPr lang="en-US" sz="3200" dirty="0" smtClean="0"/>
          </a:p>
          <a:p>
            <a:pPr marL="914400" lvl="1" indent="-457200">
              <a:buFont typeface="Wingdings" panose="05000000000000000000" charset="0"/>
              <a:buChar char="q"/>
            </a:pPr>
            <a:r>
              <a:rPr sz="3200">
                <a:sym typeface="+mn-ea"/>
              </a:rPr>
              <a:t>Perform 1 time for every well</a:t>
            </a:r>
            <a:endParaRPr lang="en-US" sz="3200" dirty="0" smtClean="0"/>
          </a:p>
          <a:p>
            <a:pPr marL="914400" lvl="1" indent="-457200">
              <a:buFont typeface="Wingdings" panose="05000000000000000000" charset="0"/>
              <a:buChar char="q"/>
            </a:pPr>
            <a:r>
              <a:rPr sz="3200">
                <a:sym typeface="+mn-ea"/>
              </a:rPr>
              <a:t>WI readings more accurate:</a:t>
            </a:r>
            <a:endParaRPr lang="en-US" sz="3200" dirty="0" smtClean="0"/>
          </a:p>
          <a:p>
            <a:pPr lvl="3">
              <a:buFont typeface="Wingdings" panose="05000000000000000000" charset="0"/>
              <a:buChar char="Ø"/>
            </a:pPr>
            <a:r>
              <a:rPr sz="3200">
                <a:sym typeface="+mn-ea"/>
              </a:rPr>
              <a:t>WI readings include RBT and SFL after stab in CT</a:t>
            </a:r>
            <a:endParaRPr lang="en-US" sz="3200" dirty="0" smtClean="0"/>
          </a:p>
          <a:p>
            <a:pPr lvl="3">
              <a:buFont typeface="Wingdings" panose="05000000000000000000" charset="0"/>
              <a:buChar char="Ø"/>
            </a:pPr>
            <a:r>
              <a:rPr sz="3200">
                <a:sym typeface="+mn-ea"/>
              </a:rPr>
              <a:t>Only zero for IH Weight on load cell</a:t>
            </a:r>
            <a:endParaRPr lang="en-US" sz="3200" dirty="0" smtClean="0"/>
          </a:p>
          <a:p>
            <a:pPr lvl="3">
              <a:buFont typeface="Wingdings" panose="05000000000000000000" charset="0"/>
              <a:buChar char="Ø"/>
            </a:pPr>
            <a:endParaRPr lang="en-US" sz="3200" dirty="0" smtClean="0"/>
          </a:p>
          <a:p>
            <a:pPr marL="914400" lvl="1" indent="-457200">
              <a:buFont typeface="Wingdings" panose="05000000000000000000" charset="0"/>
              <a:buChar char="q"/>
            </a:pPr>
            <a:r>
              <a:rPr sz="3200">
                <a:sym typeface="+mn-ea"/>
              </a:rPr>
              <a:t>Simple steps compare to 2</a:t>
            </a:r>
            <a:r>
              <a:rPr sz="3200" baseline="30000">
                <a:sym typeface="+mn-ea"/>
              </a:rPr>
              <a:t>nd</a:t>
            </a:r>
            <a:r>
              <a:rPr sz="3200">
                <a:sym typeface="+mn-ea"/>
              </a:rPr>
              <a:t> method</a:t>
            </a:r>
            <a:endParaRPr lang="en-US" sz="3200" dirty="0" smtClean="0"/>
          </a:p>
          <a:p>
            <a:pPr lvl="3">
              <a:buFont typeface="Wingdings" panose="05000000000000000000" charset="0"/>
              <a:buChar char="q"/>
            </a:pPr>
            <a:endParaRPr lang="en-US" sz="3200" dirty="0"/>
          </a:p>
          <a:p>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571501" y="87907"/>
            <a:ext cx="11582400" cy="1325563"/>
          </a:xfrm>
        </p:spPr>
        <p:txBody>
          <a:bodyPr/>
          <a:p>
            <a:r>
              <a:rPr lang="en-US" sz="3600" dirty="0" smtClean="0">
                <a:sym typeface="+mn-ea"/>
              </a:rPr>
              <a:t>1</a:t>
            </a:r>
            <a:r>
              <a:rPr lang="en-US" sz="3600" baseline="30000" dirty="0" smtClean="0">
                <a:sym typeface="+mn-ea"/>
              </a:rPr>
              <a:t>st</a:t>
            </a:r>
            <a:r>
              <a:rPr lang="en-US" sz="3600" dirty="0" smtClean="0">
                <a:sym typeface="+mn-ea"/>
              </a:rPr>
              <a:t> Method Zero Weight Steps:</a:t>
            </a:r>
            <a:endParaRPr lang="en-US" sz="3600"/>
          </a:p>
        </p:txBody>
      </p:sp>
      <p:sp>
        <p:nvSpPr>
          <p:cNvPr id="3" name="Content Placeholder 2"/>
          <p:cNvSpPr>
            <a:spLocks noGrp="1"/>
          </p:cNvSpPr>
          <p:nvPr>
            <p:ph idx="1"/>
          </p:nvPr>
        </p:nvSpPr>
        <p:spPr>
          <a:xfrm>
            <a:off x="111760" y="1252855"/>
            <a:ext cx="11582400" cy="5330825"/>
          </a:xfrm>
        </p:spPr>
        <p:txBody>
          <a:bodyPr>
            <a:normAutofit fontScale="90000" lnSpcReduction="10000"/>
          </a:bodyPr>
          <a:p>
            <a:pPr marL="914400" lvl="1" indent="-457200">
              <a:buFont typeface="Wingdings" panose="05000000000000000000" charset="0"/>
              <a:buChar char="q"/>
            </a:pPr>
            <a:r>
              <a:rPr sz="3200">
                <a:sym typeface="+mn-ea"/>
              </a:rPr>
              <a:t>Power up CT DAS and open Orion in ISIS PC</a:t>
            </a:r>
            <a:endParaRPr lang="en-US" sz="3200" dirty="0" smtClean="0"/>
          </a:p>
          <a:p>
            <a:pPr marL="914400" lvl="1" indent="-457200">
              <a:buFont typeface="Wingdings" panose="05000000000000000000" charset="0"/>
              <a:buChar char="q"/>
            </a:pPr>
            <a:r>
              <a:rPr sz="3200">
                <a:sym typeface="+mn-ea"/>
              </a:rPr>
              <a:t>Back off center load cell nut to loosen up</a:t>
            </a:r>
            <a:endParaRPr lang="en-US" sz="3200" dirty="0" smtClean="0"/>
          </a:p>
          <a:p>
            <a:pPr marL="914400" lvl="1" indent="-457200">
              <a:buFont typeface="Wingdings" panose="05000000000000000000" charset="0"/>
              <a:buChar char="q"/>
            </a:pPr>
            <a:r>
              <a:rPr sz="3200">
                <a:sym typeface="+mn-ea"/>
              </a:rPr>
              <a:t>Jack up IH on the load cell by using the bottom lock out screw</a:t>
            </a:r>
            <a:endParaRPr lang="en-US" sz="3200" dirty="0" smtClean="0"/>
          </a:p>
          <a:p>
            <a:pPr lvl="3">
              <a:buFont typeface="Wingdings" panose="05000000000000000000" charset="0"/>
              <a:buChar char="Ø"/>
            </a:pPr>
            <a:r>
              <a:rPr sz="3200">
                <a:sym typeface="+mn-ea"/>
              </a:rPr>
              <a:t>Just to take off any load sitting on the load cell</a:t>
            </a:r>
            <a:endParaRPr lang="en-US" sz="3200" dirty="0" smtClean="0"/>
          </a:p>
          <a:p>
            <a:pPr marL="914400" lvl="1" indent="-457200">
              <a:buFont typeface="Wingdings" panose="05000000000000000000" charset="0"/>
              <a:buChar char="q"/>
            </a:pPr>
            <a:r>
              <a:rPr sz="3200">
                <a:sym typeface="+mn-ea"/>
              </a:rPr>
              <a:t>Zero the CT weight on the Orion and CT Weight Gauge on the Panel. Load cell should read zero as there is no load on the load cell.</a:t>
            </a:r>
            <a:endParaRPr lang="en-US" sz="3200" dirty="0" smtClean="0"/>
          </a:p>
          <a:p>
            <a:pPr marL="914400" lvl="1" indent="-457200">
              <a:buFont typeface="Wingdings" panose="05000000000000000000" charset="0"/>
              <a:buChar char="q"/>
            </a:pPr>
            <a:r>
              <a:rPr sz="3200">
                <a:sym typeface="+mn-ea"/>
              </a:rPr>
              <a:t>Back off the lock out screw on the sit the IH on the load cell and tighten the center load cell nut against the center load cell support. This time the load cell should read the IH weight.</a:t>
            </a:r>
            <a:endParaRPr lang="en-US" sz="3200" dirty="0" smtClean="0"/>
          </a:p>
          <a:p>
            <a:pPr marL="914400" lvl="1" indent="-457200">
              <a:buFont typeface="Wingdings" panose="05000000000000000000" charset="0"/>
              <a:buChar char="q"/>
            </a:pPr>
            <a:r>
              <a:rPr sz="3200">
                <a:sym typeface="+mn-ea"/>
              </a:rPr>
              <a:t>Remark the IH weight reading and zero weight inside the Orion and CT weight gauge on the panel.</a:t>
            </a:r>
            <a:endParaRPr lang="en-US" sz="3200" dirty="0" smtClean="0"/>
          </a:p>
          <a:p>
            <a:pPr marL="914400" lvl="1" indent="-457200">
              <a:buFont typeface="Wingdings" panose="05000000000000000000" charset="0"/>
              <a:buChar char="q"/>
            </a:pPr>
            <a:r>
              <a:rPr sz="3200">
                <a:sym typeface="+mn-ea"/>
              </a:rPr>
              <a:t>After stab in, there will be a ± 500~1000 </a:t>
            </a:r>
            <a:r>
              <a:rPr sz="3200" dirty="0" err="1">
                <a:sym typeface="+mn-ea"/>
              </a:rPr>
              <a:t>lbs</a:t>
            </a:r>
            <a:r>
              <a:rPr sz="3200">
                <a:sym typeface="+mn-ea"/>
              </a:rPr>
              <a:t> WI reading due to RBT and SFL. The minus value will be bigger for RIH.</a:t>
            </a:r>
            <a:endParaRPr lang="en-US" sz="3200" dirty="0"/>
          </a:p>
          <a:p>
            <a:pPr>
              <a:buFont typeface="Wingdings" panose="05000000000000000000" charset="0"/>
              <a:buChar char="q"/>
            </a:pPr>
            <a:endParaRPr lang="en-MY" sz="3200" dirty="0"/>
          </a:p>
          <a:p>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36246" y="219987"/>
            <a:ext cx="11582400" cy="1325563"/>
          </a:xfrm>
        </p:spPr>
        <p:txBody>
          <a:bodyPr/>
          <a:p>
            <a:r>
              <a:rPr lang="en-US" sz="3600" dirty="0" smtClean="0">
                <a:sym typeface="+mn-ea"/>
              </a:rPr>
              <a:t>2</a:t>
            </a:r>
            <a:r>
              <a:rPr lang="en-US" sz="3600" baseline="30000" dirty="0" smtClean="0">
                <a:sym typeface="+mn-ea"/>
              </a:rPr>
              <a:t>nd</a:t>
            </a:r>
            <a:r>
              <a:rPr lang="en-US" sz="3600" dirty="0" smtClean="0">
                <a:sym typeface="+mn-ea"/>
              </a:rPr>
              <a:t> Method of Zero Weight Procedure</a:t>
            </a:r>
            <a:endParaRPr lang="en-US" sz="3600"/>
          </a:p>
        </p:txBody>
      </p:sp>
      <p:sp>
        <p:nvSpPr>
          <p:cNvPr id="3" name="Content Placeholder 2"/>
          <p:cNvSpPr>
            <a:spLocks noGrp="1"/>
          </p:cNvSpPr>
          <p:nvPr>
            <p:ph idx="1"/>
          </p:nvPr>
        </p:nvSpPr>
        <p:spPr>
          <a:xfrm>
            <a:off x="-635" y="1252855"/>
            <a:ext cx="11887835" cy="5287010"/>
          </a:xfrm>
        </p:spPr>
        <p:txBody>
          <a:bodyPr>
            <a:normAutofit fontScale="80000"/>
          </a:bodyPr>
          <a:p>
            <a:pPr marL="914400" lvl="1" indent="-457200">
              <a:buClr>
                <a:srgbClr val="6600FF"/>
              </a:buClr>
              <a:buFont typeface="Wingdings" panose="05000000000000000000" charset="0"/>
              <a:buChar char="q"/>
            </a:pPr>
            <a:r>
              <a:rPr sz="3200">
                <a:sym typeface="+mn-ea"/>
              </a:rPr>
              <a:t>Perform after stab in CT and rig up on well</a:t>
            </a:r>
            <a:endParaRPr lang="en-US" sz="3200" dirty="0" smtClean="0"/>
          </a:p>
          <a:p>
            <a:pPr marL="914400" lvl="1" indent="-457200">
              <a:buClr>
                <a:srgbClr val="6600FF"/>
              </a:buClr>
              <a:buFont typeface="Wingdings" panose="05000000000000000000" charset="0"/>
              <a:buChar char="q"/>
            </a:pPr>
            <a:r>
              <a:rPr sz="3200">
                <a:sym typeface="+mn-ea"/>
              </a:rPr>
              <a:t>Tool string for the job already being made up</a:t>
            </a:r>
            <a:endParaRPr lang="en-US" sz="3200" dirty="0" smtClean="0"/>
          </a:p>
          <a:p>
            <a:pPr marL="914400" lvl="1" indent="-457200">
              <a:buClr>
                <a:srgbClr val="6600FF"/>
              </a:buClr>
              <a:buFont typeface="Wingdings" panose="05000000000000000000" charset="0"/>
              <a:buChar char="q"/>
            </a:pPr>
            <a:r>
              <a:rPr sz="3200">
                <a:sym typeface="+mn-ea"/>
              </a:rPr>
              <a:t>Perform incase there is any WI reading inconsistency through out the job. Done for the 2</a:t>
            </a:r>
            <a:r>
              <a:rPr sz="3200" baseline="30000">
                <a:sym typeface="+mn-ea"/>
              </a:rPr>
              <a:t>nd</a:t>
            </a:r>
            <a:r>
              <a:rPr sz="3200">
                <a:sym typeface="+mn-ea"/>
              </a:rPr>
              <a:t> Run not during the job.</a:t>
            </a:r>
            <a:endParaRPr lang="en-US" sz="3200" dirty="0" smtClean="0"/>
          </a:p>
          <a:p>
            <a:pPr marL="914400" lvl="1" indent="-457200">
              <a:buClr>
                <a:srgbClr val="6600FF"/>
              </a:buClr>
              <a:buFont typeface="Wingdings" panose="05000000000000000000" charset="0"/>
              <a:buChar char="q"/>
            </a:pPr>
            <a:r>
              <a:rPr sz="3200">
                <a:sym typeface="+mn-ea"/>
              </a:rPr>
              <a:t>Perform on each well not on each run on the same well</a:t>
            </a:r>
            <a:endParaRPr lang="en-US" sz="3200" dirty="0" smtClean="0"/>
          </a:p>
          <a:p>
            <a:pPr lvl="3">
              <a:buFont typeface="Wingdings" panose="05000000000000000000" charset="0"/>
              <a:buChar char="Ø"/>
            </a:pPr>
            <a:r>
              <a:rPr sz="3200">
                <a:sym typeface="+mn-ea"/>
              </a:rPr>
              <a:t>To maintain weight reading consistency and accuracy on each run</a:t>
            </a:r>
            <a:endParaRPr lang="en-US" sz="3200" dirty="0" smtClean="0"/>
          </a:p>
          <a:p>
            <a:pPr lvl="3">
              <a:buFont typeface="Wingdings" panose="05000000000000000000" charset="0"/>
              <a:buChar char="Ø"/>
            </a:pPr>
            <a:r>
              <a:rPr sz="3200">
                <a:sym typeface="+mn-ea"/>
              </a:rPr>
              <a:t>Different tool string and different fluid being pump or fluid flow regime on the job effects the WI reading</a:t>
            </a:r>
            <a:endParaRPr lang="en-US" sz="3200" dirty="0" smtClean="0"/>
          </a:p>
          <a:p>
            <a:pPr lvl="3">
              <a:buFont typeface="Wingdings" panose="05000000000000000000" charset="0"/>
              <a:buChar char="Ø"/>
            </a:pPr>
            <a:r>
              <a:rPr sz="3200">
                <a:sym typeface="+mn-ea"/>
              </a:rPr>
              <a:t>This different is already being calculated and simulated by the TFM. 1</a:t>
            </a:r>
            <a:r>
              <a:rPr sz="3200" baseline="30000">
                <a:sym typeface="+mn-ea"/>
              </a:rPr>
              <a:t>st</a:t>
            </a:r>
            <a:r>
              <a:rPr sz="3200">
                <a:sym typeface="+mn-ea"/>
              </a:rPr>
              <a:t> Run and 2</a:t>
            </a:r>
            <a:r>
              <a:rPr sz="3200" baseline="30000">
                <a:sym typeface="+mn-ea"/>
              </a:rPr>
              <a:t>nd</a:t>
            </a:r>
            <a:r>
              <a:rPr sz="3200">
                <a:sym typeface="+mn-ea"/>
              </a:rPr>
              <a:t> Run WI reading differs doesn’t mean the weight reading is wrong unless all parameters for both runs is the same.</a:t>
            </a:r>
            <a:endParaRPr lang="en-US" sz="3200" dirty="0" smtClean="0"/>
          </a:p>
          <a:p>
            <a:pPr lvl="3">
              <a:buFont typeface="Wingdings" panose="05000000000000000000" charset="0"/>
              <a:buChar char="Ø"/>
            </a:pPr>
            <a:r>
              <a:rPr sz="3200">
                <a:sym typeface="+mn-ea"/>
              </a:rPr>
              <a:t>Mistakes people do is to match the WI reading with TFM. TFM should match the WI readings.</a:t>
            </a:r>
            <a:endParaRPr lang="en-US" sz="3200" dirty="0" smtClean="0"/>
          </a:p>
          <a:p>
            <a:pPr>
              <a:buFont typeface="Wingdings" panose="05000000000000000000" charset="0"/>
              <a:buChar char="Ø"/>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744221" y="117117"/>
            <a:ext cx="11582400" cy="1325563"/>
          </a:xfrm>
        </p:spPr>
        <p:txBody>
          <a:bodyPr/>
          <a:p>
            <a:r>
              <a:rPr lang="en-US" sz="3600" dirty="0" smtClean="0">
                <a:sym typeface="+mn-ea"/>
              </a:rPr>
              <a:t>2nd Method Zero Weight Steps:</a:t>
            </a:r>
            <a:endParaRPr lang="en-US" sz="3600" dirty="0" smtClean="0">
              <a:sym typeface="+mn-ea"/>
            </a:endParaRPr>
          </a:p>
        </p:txBody>
      </p:sp>
      <p:sp>
        <p:nvSpPr>
          <p:cNvPr id="3" name="Content Placeholder 2"/>
          <p:cNvSpPr>
            <a:spLocks noGrp="1"/>
          </p:cNvSpPr>
          <p:nvPr>
            <p:ph idx="1"/>
          </p:nvPr>
        </p:nvSpPr>
        <p:spPr>
          <a:xfrm>
            <a:off x="304801" y="1252681"/>
            <a:ext cx="11582400" cy="4921369"/>
          </a:xfrm>
        </p:spPr>
        <p:txBody>
          <a:bodyPr>
            <a:normAutofit fontScale="90000" lnSpcReduction="20000"/>
          </a:bodyPr>
          <a:p>
            <a:pPr marL="914400" lvl="1" indent="-457200">
              <a:buClr>
                <a:srgbClr val="6600FF"/>
              </a:buClr>
              <a:buFont typeface="Wingdings" panose="05000000000000000000" charset="0"/>
              <a:buChar char="q"/>
            </a:pPr>
            <a:r>
              <a:rPr sz="3200">
                <a:sym typeface="+mn-ea"/>
              </a:rPr>
              <a:t>Power up CT DAS and open Orion in ISIS PC</a:t>
            </a:r>
            <a:endParaRPr lang="en-US" sz="3200" dirty="0" smtClean="0"/>
          </a:p>
          <a:p>
            <a:pPr marL="914400" lvl="1" indent="-457200">
              <a:buClr>
                <a:srgbClr val="6600FF"/>
              </a:buClr>
              <a:buFont typeface="Wingdings" panose="05000000000000000000" charset="0"/>
              <a:buChar char="q"/>
            </a:pPr>
            <a:r>
              <a:rPr sz="3200">
                <a:sym typeface="+mn-ea"/>
              </a:rPr>
              <a:t>Make sure lock out screw is loosen and load cell center nut is tighten against the center load cell support.</a:t>
            </a:r>
            <a:endParaRPr lang="en-US" sz="3200" dirty="0" smtClean="0"/>
          </a:p>
          <a:p>
            <a:pPr marL="914400" lvl="1" indent="-457200">
              <a:buClr>
                <a:srgbClr val="6600FF"/>
              </a:buClr>
              <a:buFont typeface="Wingdings" panose="05000000000000000000" charset="0"/>
              <a:buChar char="q"/>
            </a:pPr>
            <a:r>
              <a:rPr sz="3200">
                <a:sym typeface="+mn-ea"/>
              </a:rPr>
              <a:t>Set stripper on retract position and apply 1000 psi</a:t>
            </a:r>
            <a:endParaRPr lang="en-US" sz="3200" dirty="0" smtClean="0"/>
          </a:p>
          <a:p>
            <a:pPr marL="914400" lvl="1" indent="-457200">
              <a:buClr>
                <a:srgbClr val="6600FF"/>
              </a:buClr>
              <a:buFont typeface="Wingdings" panose="05000000000000000000" charset="0"/>
              <a:buChar char="q"/>
            </a:pPr>
            <a:r>
              <a:rPr sz="3200">
                <a:sym typeface="+mn-ea"/>
              </a:rPr>
              <a:t>Perform several passes up and down inside riser. Minimal 3 passes and 5 </a:t>
            </a:r>
            <a:r>
              <a:rPr sz="3200" dirty="0" err="1">
                <a:sym typeface="+mn-ea"/>
              </a:rPr>
              <a:t>ft</a:t>
            </a:r>
            <a:r>
              <a:rPr sz="3200">
                <a:sym typeface="+mn-ea"/>
              </a:rPr>
              <a:t> of travel to get accurate WI readings. Set minimum RBT during RIH and POOH.</a:t>
            </a:r>
            <a:endParaRPr lang="en-US" sz="3200" dirty="0" smtClean="0"/>
          </a:p>
          <a:p>
            <a:pPr marL="914400" lvl="1" indent="-457200">
              <a:buClr>
                <a:srgbClr val="6600FF"/>
              </a:buClr>
              <a:buFont typeface="Wingdings" panose="05000000000000000000" charset="0"/>
              <a:buChar char="q"/>
            </a:pPr>
            <a:r>
              <a:rPr sz="3200">
                <a:sym typeface="+mn-ea"/>
              </a:rPr>
              <a:t>Note down all WI readings during RIH and POOH</a:t>
            </a:r>
            <a:endParaRPr lang="en-US" sz="3200" dirty="0" smtClean="0"/>
          </a:p>
          <a:p>
            <a:pPr marL="914400" lvl="1" indent="-457200">
              <a:buClr>
                <a:srgbClr val="6600FF"/>
              </a:buClr>
              <a:buFont typeface="Wingdings" panose="05000000000000000000" charset="0"/>
              <a:buChar char="q"/>
            </a:pPr>
            <a:r>
              <a:rPr sz="3200">
                <a:sym typeface="+mn-ea"/>
              </a:rPr>
              <a:t>Zero the CT weight after finish performing the passes. Always zero CT weight in POOH direction as CT is in tension and there is no residual force remaining as the CT in pipe light</a:t>
            </a:r>
            <a:endParaRPr lang="en-US" sz="3200" dirty="0" smtClean="0"/>
          </a:p>
          <a:p>
            <a:pPr marL="914400" lvl="1" indent="-457200">
              <a:buClr>
                <a:srgbClr val="6600FF"/>
              </a:buClr>
              <a:buFont typeface="Wingdings" panose="05000000000000000000" charset="0"/>
              <a:buChar char="q"/>
            </a:pPr>
            <a:r>
              <a:rPr sz="3200">
                <a:sym typeface="+mn-ea"/>
              </a:rPr>
              <a:t>Repeat the passes to ensure the weight reading is within acceptable range which is ± 500~1000 lbs WI reading during POOH due to RBT and SFL. The minus value will be bigger for RIH.</a:t>
            </a:r>
            <a:endParaRPr lang="en-US" sz="3200" dirty="0"/>
          </a:p>
          <a:p>
            <a:pPr>
              <a:buClr>
                <a:srgbClr val="6600FF"/>
              </a:buClr>
              <a:buFont typeface="Wingdings" panose="05000000000000000000" charset="0"/>
              <a:buChar char="q"/>
            </a:pPr>
            <a:endParaRPr lang="en-US"/>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304801" y="2420446"/>
            <a:ext cx="11582400" cy="4921369"/>
          </a:xfrm>
        </p:spPr>
        <p:txBody>
          <a:bodyPr/>
          <a:p>
            <a:pPr marL="0" indent="0" algn="ctr">
              <a:buNone/>
            </a:pPr>
            <a:r>
              <a:rPr sz="6600" b="1">
                <a:sym typeface="+mn-ea"/>
              </a:rPr>
              <a:t>Thank you</a:t>
            </a:r>
            <a:endParaRPr lang="en-US" sz="6600" b="1">
              <a:sym typeface="+mn-ea"/>
            </a:endParaRPr>
          </a:p>
        </p:txBody>
      </p:sp>
      <p:sp>
        <p:nvSpPr>
          <p:cNvPr id="4" name="Slide Number Placeholder 3"/>
          <p:cNvSpPr>
            <a:spLocks noGrp="1"/>
          </p:cNvSpPr>
          <p:nvPr>
            <p:ph type="sldNum" sz="quarter" idx="12"/>
          </p:nvPr>
        </p:nvSpPr>
        <p:spPr/>
        <p:txBody>
          <a:bodyPr/>
          <a:p>
            <a:fld id="{7067DC33-8416-46B9-BFB5-95A4BBC5BE18}" type="slidenum">
              <a:rPr lang="en-MY" smtClean="0"/>
            </a:fld>
            <a:endParaRPr lang="en-MY"/>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0</TotalTime>
  <Words>4739</Words>
  <Application>WPS Presentation</Application>
  <PresentationFormat>Widescreen</PresentationFormat>
  <Paragraphs>142</Paragraphs>
  <Slides>14</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14</vt:i4>
      </vt:variant>
    </vt:vector>
  </HeadingPairs>
  <TitlesOfParts>
    <vt:vector size="24" baseType="lpstr">
      <vt:lpstr>Arial</vt:lpstr>
      <vt:lpstr>SimSun</vt:lpstr>
      <vt:lpstr>Wingdings</vt:lpstr>
      <vt:lpstr>Calibri</vt:lpstr>
      <vt:lpstr>Microsoft YaHei</vt:lpstr>
      <vt:lpstr>Arial Unicode MS</vt:lpstr>
      <vt:lpstr>Calibri Light</vt:lpstr>
      <vt:lpstr>Wingdings</vt:lpstr>
      <vt:lpstr>Courier New</vt:lpstr>
      <vt:lpstr>Office Theme</vt:lpstr>
      <vt:lpstr>[TOPIC]</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Zalani</cp:lastModifiedBy>
  <cp:revision>57</cp:revision>
  <dcterms:created xsi:type="dcterms:W3CDTF">2019-04-03T06:28:00Z</dcterms:created>
  <dcterms:modified xsi:type="dcterms:W3CDTF">2024-08-20T19:37:42Z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1CCE91959E3845D89203C51A227B3F4A_13</vt:lpwstr>
  </property>
  <property fmtid="{D5CDD505-2E9C-101B-9397-08002B2CF9AE}" pid="3" name="KSOProductBuildVer">
    <vt:lpwstr>1033-12.2.0.17562</vt:lpwstr>
  </property>
</Properties>
</file>