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6D3B4F"/>
    <a:srgbClr val="FF3300"/>
    <a:srgbClr val="660066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handoutMaster" Target="handoutMasters/handoutMaster1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  <a:endParaRPr lang="en-MY" dirty="0"/>
          </a:p>
        </p:txBody>
      </p:sp>
      <p:sp>
        <p:nvSpPr>
          <p:cNvPr id="13" name="Rectangle 12"/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/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2220"/>
            <a:stretch>
              <a:fillRect/>
            </a:stretch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1648" b="-1"/>
            <a:stretch>
              <a:fillRect/>
            </a:stretch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6" t="1648" b="74008"/>
          <a:stretch>
            <a:fillRect/>
          </a:stretch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855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</a:fld>
            <a:endParaRPr lang="en-MY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  <a:endParaRPr lang="en-US" dirty="0"/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  <a:endParaRPr lang="en-US" dirty="0"/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  <a:endParaRPr lang="en-US" dirty="0"/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  <a:endParaRPr lang="en-US" dirty="0"/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MY" dirty="0">
                <a:solidFill>
                  <a:srgbClr val="0070C0"/>
                </a:solidFill>
              </a:rPr>
              <a:t>Right Procedure Assambly Plug Valve </a:t>
            </a:r>
            <a:br>
              <a:rPr lang="en-US" altLang="en-MY" dirty="0">
                <a:solidFill>
                  <a:srgbClr val="0070C0"/>
                </a:solidFill>
              </a:rPr>
            </a:br>
            <a:r>
              <a:rPr lang="en-US" altLang="en-MY" dirty="0">
                <a:solidFill>
                  <a:srgbClr val="0070C0"/>
                </a:solidFill>
              </a:rPr>
              <a:t>SMI Type</a:t>
            </a:r>
            <a:endParaRPr lang="en-US" altLang="en-MY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</a:t>
            </a:r>
            <a:r>
              <a:rPr lang="en-MY" b="1" dirty="0">
                <a:solidFill>
                  <a:srgbClr val="C00000"/>
                </a:solidFill>
              </a:rPr>
              <a:t> </a:t>
            </a:r>
            <a:r>
              <a:rPr altLang="en-MY" b="1" dirty="0">
                <a:solidFill>
                  <a:srgbClr val="C00000"/>
                </a:solidFill>
              </a:rPr>
              <a:t>ZALANI B IBRAHIM</a:t>
            </a:r>
            <a:endParaRPr altLang="en-MY" b="1" dirty="0">
              <a:solidFill>
                <a:srgbClr val="C00000"/>
              </a:solidFill>
            </a:endParaRPr>
          </a:p>
          <a:p>
            <a:r>
              <a:rPr altLang="en-MY" b="1" dirty="0">
                <a:solidFill>
                  <a:srgbClr val="C00000"/>
                </a:solidFill>
              </a:rPr>
              <a:t>G.E.O CTS</a:t>
            </a:r>
            <a:endParaRPr lang="en-GB" b="1" dirty="0">
              <a:solidFill>
                <a:srgbClr val="C00000"/>
              </a:solidFill>
            </a:endParaRPr>
          </a:p>
          <a:p>
            <a:endParaRPr lang="en-GB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2" name="Content Placeholder 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070860" y="260985"/>
            <a:ext cx="5815965" cy="4921250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3423920" y="4755515"/>
            <a:ext cx="5988050" cy="585470"/>
          </a:xfrm>
          <a:prstGeom prst="rect">
            <a:avLst/>
          </a:prstGeom>
        </p:spPr>
        <p:txBody>
          <a:bodyPr>
            <a:noAutofit/>
          </a:bodyPr>
          <a:p>
            <a:r>
              <a:rPr sz="3600" b="1">
                <a:solidFill>
                  <a:srgbClr val="0070C0"/>
                </a:solidFill>
                <a:latin typeface="+mj-lt"/>
                <a:ea typeface="ë§‘ì"/>
                <a:cs typeface="+mj-lt"/>
              </a:rPr>
              <a:t>Plug Valve Integral Type</a:t>
            </a:r>
            <a:r>
              <a:rPr sz="3200" b="1">
                <a:solidFill>
                  <a:srgbClr val="0070C0"/>
                </a:solidFill>
                <a:latin typeface="+mj-lt"/>
                <a:ea typeface="ë§‘ì"/>
                <a:cs typeface="+mj-lt"/>
              </a:rPr>
              <a:t> </a:t>
            </a:r>
            <a:endParaRPr sz="3200" b="1">
              <a:solidFill>
                <a:srgbClr val="0070C0"/>
              </a:solidFill>
              <a:latin typeface="+mj-lt"/>
              <a:ea typeface="ë§‘ì"/>
              <a:cs typeface="+mj-lt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603885" y="427038"/>
            <a:ext cx="5080000" cy="521970"/>
          </a:xfrm>
          <a:prstGeom prst="rect">
            <a:avLst/>
          </a:prstGeom>
        </p:spPr>
        <p:txBody>
          <a:bodyPr>
            <a:spAutoFit/>
          </a:bodyPr>
          <a:p>
            <a:r>
              <a:rPr sz="2800" b="1"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SPECIFICATIONS</a:t>
            </a:r>
            <a:endParaRPr sz="2800" b="1"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256540" y="5514975"/>
            <a:ext cx="11678920" cy="695960"/>
          </a:xfrm>
          <a:prstGeom prst="rect">
            <a:avLst/>
          </a:prstGeom>
        </p:spPr>
        <p:txBody>
          <a:bodyPr>
            <a:noAutofit/>
          </a:bodyPr>
          <a:p>
            <a:pPr marL="342900" indent="-342900" algn="ctr">
              <a:buFont typeface="Wingdings" panose="05000000000000000000" charset="0"/>
              <a:buChar char="ü"/>
            </a:pPr>
            <a:r>
              <a:rPr>
                <a:solidFill>
                  <a:srgbClr val="FF0000"/>
                </a:solidFill>
                <a:latin typeface="ë§‘ì"/>
                <a:ea typeface="ë§‘ì"/>
              </a:rPr>
              <a:t> </a:t>
            </a:r>
            <a:r>
              <a:rPr lang="en-US">
                <a:solidFill>
                  <a:srgbClr val="FF0000"/>
                </a:solidFill>
                <a:latin typeface="ë§‘ì"/>
                <a:ea typeface="ë§‘ì"/>
              </a:rPr>
              <a:t>E</a:t>
            </a:r>
            <a:r>
              <a:rPr>
                <a:solidFill>
                  <a:srgbClr val="FF0000"/>
                </a:solidFill>
                <a:latin typeface="ë§‘ì"/>
                <a:ea typeface="ë§‘ì"/>
              </a:rPr>
              <a:t>quipment for oil-field and designed to resist high pressure and severe</a:t>
            </a:r>
            <a:r>
              <a:rPr lang="en-US">
                <a:solidFill>
                  <a:srgbClr val="FF0000"/>
                </a:solidFill>
                <a:latin typeface="ë§‘ì"/>
                <a:ea typeface="ë§‘ì"/>
              </a:rPr>
              <a:t> temperature</a:t>
            </a:r>
            <a:r>
              <a:rPr>
                <a:solidFill>
                  <a:srgbClr val="FF0000"/>
                </a:solidFill>
                <a:latin typeface="ë§‘ì"/>
                <a:ea typeface="ë§‘ì"/>
              </a:rPr>
              <a:t> </a:t>
            </a:r>
            <a:endParaRPr>
              <a:solidFill>
                <a:srgbClr val="FF0000"/>
              </a:solidFill>
              <a:latin typeface="ë§‘ì"/>
              <a:ea typeface="ë§‘ì"/>
            </a:endParaRPr>
          </a:p>
          <a:p>
            <a:pPr indent="0" algn="ctr">
              <a:buFont typeface="Wingdings" panose="05000000000000000000" charset="0"/>
              <a:buNone/>
            </a:pPr>
            <a:endParaRPr>
              <a:solidFill>
                <a:srgbClr val="FF0000"/>
              </a:solidFill>
              <a:latin typeface="ë§‘ì"/>
              <a:ea typeface="ë§‘ì"/>
            </a:endParaRPr>
          </a:p>
          <a:p>
            <a:pPr marL="342900" indent="-342900" algn="ctr">
              <a:buFont typeface="Wingdings" panose="05000000000000000000" charset="0"/>
              <a:buChar char="ü"/>
            </a:pPr>
            <a:r>
              <a:rPr>
                <a:solidFill>
                  <a:srgbClr val="FF0000"/>
                </a:solidFill>
                <a:latin typeface="ë§‘ì"/>
                <a:ea typeface="ë§‘ì"/>
              </a:rPr>
              <a:t> </a:t>
            </a:r>
            <a:r>
              <a:rPr lang="en-US">
                <a:solidFill>
                  <a:srgbClr val="FF0000"/>
                </a:solidFill>
                <a:latin typeface="ë§‘ì"/>
                <a:ea typeface="ë§‘ì"/>
              </a:rPr>
              <a:t>Compliance </a:t>
            </a:r>
            <a:r>
              <a:rPr>
                <a:solidFill>
                  <a:srgbClr val="FF0000"/>
                </a:solidFill>
                <a:latin typeface="ë§‘ì"/>
                <a:ea typeface="ë§‘ì"/>
              </a:rPr>
              <a:t>with API 6A, ISO 9001 and NACE MR-0175.</a:t>
            </a:r>
            <a:endParaRPr>
              <a:solidFill>
                <a:srgbClr val="FF0000"/>
              </a:solidFill>
              <a:latin typeface="ë§‘ì"/>
              <a:ea typeface="ë§‘ì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689475" y="578485"/>
            <a:ext cx="4381500" cy="570039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7" name="Text Box 6"/>
          <p:cNvSpPr txBox="1"/>
          <p:nvPr/>
        </p:nvSpPr>
        <p:spPr>
          <a:xfrm>
            <a:off x="3868420" y="666433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CAP SCREW 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3423285" y="926783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WASHER (Small) 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0" name="Text Box 9"/>
          <p:cNvSpPr txBox="1"/>
          <p:nvPr/>
        </p:nvSpPr>
        <p:spPr>
          <a:xfrm>
            <a:off x="8636000" y="1003618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WASHER (Big)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1" name="Text Box 10"/>
          <p:cNvSpPr txBox="1"/>
          <p:nvPr/>
        </p:nvSpPr>
        <p:spPr>
          <a:xfrm>
            <a:off x="8636000" y="1340803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HANDLE ADAPTER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8636000" y="1677988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STOP BOLT 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8636000" y="1912303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STOP COLLAR 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3423285" y="157511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GREASE FITTING</a:t>
            </a:r>
            <a:r>
              <a:rPr sz="1600">
                <a:solidFill>
                  <a:srgbClr val="FF0000"/>
                </a:solidFill>
                <a:latin typeface="ë§‘ì"/>
                <a:ea typeface="ë§‘ì"/>
              </a:rPr>
              <a:t> </a:t>
            </a:r>
            <a:endParaRPr sz="1600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5" name="Text Box 14"/>
          <p:cNvSpPr txBox="1"/>
          <p:nvPr/>
        </p:nvSpPr>
        <p:spPr>
          <a:xfrm>
            <a:off x="8636000" y="2894648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BODY 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6" name="Text Box 15"/>
          <p:cNvSpPr txBox="1"/>
          <p:nvPr/>
        </p:nvSpPr>
        <p:spPr>
          <a:xfrm>
            <a:off x="8636000" y="3135313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PLUG SEAL 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7" name="Text Box 16"/>
          <p:cNvSpPr txBox="1"/>
          <p:nvPr/>
        </p:nvSpPr>
        <p:spPr>
          <a:xfrm>
            <a:off x="5593080" y="3120708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PLUG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8" name="Text Box 17"/>
          <p:cNvSpPr txBox="1"/>
          <p:nvPr/>
        </p:nvSpPr>
        <p:spPr>
          <a:xfrm>
            <a:off x="8636000" y="3407093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ROLL PIN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19" name="Text Box 18"/>
          <p:cNvSpPr txBox="1"/>
          <p:nvPr/>
        </p:nvSpPr>
        <p:spPr>
          <a:xfrm>
            <a:off x="4340225" y="3634423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INSERT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20" name="Text Box 19"/>
          <p:cNvSpPr txBox="1"/>
          <p:nvPr/>
        </p:nvSpPr>
        <p:spPr>
          <a:xfrm>
            <a:off x="8636000" y="3861118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INSERT O-RING 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21" name="Text Box 20"/>
          <p:cNvSpPr txBox="1"/>
          <p:nvPr/>
        </p:nvSpPr>
        <p:spPr>
          <a:xfrm>
            <a:off x="2835275" y="4374198"/>
            <a:ext cx="5080000" cy="30670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ADJUST NUT O-RING </a:t>
            </a:r>
            <a:endParaRPr sz="1400" b="1">
              <a:solidFill>
                <a:srgbClr val="FF0000"/>
              </a:solidFill>
              <a:latin typeface="ë§‘ì"/>
              <a:ea typeface="ë§‘ì"/>
            </a:endParaRPr>
          </a:p>
        </p:txBody>
      </p:sp>
      <p:sp>
        <p:nvSpPr>
          <p:cNvPr id="22" name="Text Box 21"/>
          <p:cNvSpPr txBox="1"/>
          <p:nvPr/>
        </p:nvSpPr>
        <p:spPr>
          <a:xfrm>
            <a:off x="3705860" y="472217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r>
              <a:rPr sz="1400" b="1">
                <a:solidFill>
                  <a:srgbClr val="FF0000"/>
                </a:solidFill>
                <a:latin typeface="ë§‘ì"/>
                <a:ea typeface="ë§‘ì"/>
              </a:rPr>
              <a:t>ADJUST NUT</a:t>
            </a:r>
            <a:r>
              <a:rPr sz="1600">
                <a:solidFill>
                  <a:srgbClr val="000000"/>
                </a:solidFill>
                <a:latin typeface="ë§‘ì"/>
                <a:ea typeface="ë§‘ì"/>
              </a:rPr>
              <a:t> </a:t>
            </a:r>
            <a:endParaRPr sz="1600">
              <a:solidFill>
                <a:srgbClr val="000000"/>
              </a:solidFill>
              <a:latin typeface="ë§‘ì"/>
              <a:ea typeface="ë§‘ì"/>
            </a:endParaRPr>
          </a:p>
        </p:txBody>
      </p:sp>
      <p:sp>
        <p:nvSpPr>
          <p:cNvPr id="23" name="Text Box 22"/>
          <p:cNvSpPr txBox="1"/>
          <p:nvPr/>
        </p:nvSpPr>
        <p:spPr>
          <a:xfrm>
            <a:off x="281305" y="333058"/>
            <a:ext cx="5080000" cy="583565"/>
          </a:xfrm>
          <a:prstGeom prst="rect">
            <a:avLst/>
          </a:prstGeom>
        </p:spPr>
        <p:txBody>
          <a:bodyPr>
            <a:spAutoFit/>
          </a:bodyPr>
          <a:p>
            <a:r>
              <a:rPr sz="3200" b="1">
                <a:solidFill>
                  <a:srgbClr val="000000"/>
                </a:solidFill>
                <a:latin typeface="ë§‘ì"/>
                <a:ea typeface="ë§‘ì"/>
              </a:rPr>
              <a:t> </a:t>
            </a:r>
            <a:endParaRPr sz="3200" b="1">
              <a:solidFill>
                <a:srgbClr val="000000"/>
              </a:solidFill>
              <a:latin typeface="ë§‘ì"/>
              <a:ea typeface="ë§‘ì"/>
            </a:endParaRPr>
          </a:p>
        </p:txBody>
      </p:sp>
      <p:sp>
        <p:nvSpPr>
          <p:cNvPr id="24" name="Text Box 23"/>
          <p:cNvSpPr txBox="1"/>
          <p:nvPr/>
        </p:nvSpPr>
        <p:spPr>
          <a:xfrm>
            <a:off x="372110" y="466090"/>
            <a:ext cx="930275" cy="5629910"/>
          </a:xfrm>
          <a:prstGeom prst="rect">
            <a:avLst/>
          </a:prstGeom>
        </p:spPr>
        <p:txBody>
          <a:bodyPr vert="mongolianVert">
            <a:noAutofit/>
          </a:bodyPr>
          <a:p>
            <a:endParaRPr lang="en-US" sz="3200" b="1">
              <a:solidFill>
                <a:srgbClr val="000000"/>
              </a:solidFill>
              <a:latin typeface="ë§‘ì"/>
              <a:ea typeface="ë§‘ì"/>
            </a:endParaRPr>
          </a:p>
        </p:txBody>
      </p:sp>
      <p:sp>
        <p:nvSpPr>
          <p:cNvPr id="26" name="Text Box 25"/>
          <p:cNvSpPr txBox="1"/>
          <p:nvPr/>
        </p:nvSpPr>
        <p:spPr>
          <a:xfrm rot="16200000">
            <a:off x="2462530" y="-1043940"/>
            <a:ext cx="718185" cy="3564890"/>
          </a:xfrm>
          <a:prstGeom prst="rect">
            <a:avLst/>
          </a:prstGeom>
          <a:noFill/>
        </p:spPr>
        <p:txBody>
          <a:bodyPr vert="eaVert" wrap="square" rtlCol="0">
            <a:noAutofit/>
          </a:bodyPr>
          <a:p>
            <a:r>
              <a:rPr lang="en-US" sz="3200" b="1">
                <a:latin typeface="Arial Black" panose="020B0A04020102020204" charset="0"/>
                <a:cs typeface="Arial Black" panose="020B0A04020102020204" charset="0"/>
              </a:rPr>
              <a:t>PART VIEW</a:t>
            </a:r>
            <a:endParaRPr lang="en-US" sz="3200" b="1">
              <a:latin typeface="Arial Black" panose="020B0A04020102020204" charset="0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90447"/>
            <a:ext cx="11582400" cy="1325563"/>
          </a:xfrm>
        </p:spPr>
        <p:txBody>
          <a:bodyPr/>
          <a:p>
            <a:r>
              <a:rPr lang="en-US"/>
              <a:t>Assembly Procedure</a:t>
            </a:r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89280" y="1729105"/>
            <a:ext cx="6216015" cy="421449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185660" y="1739265"/>
            <a:ext cx="5273675" cy="4318000"/>
          </a:xfrm>
          <a:prstGeom prst="rect">
            <a:avLst/>
          </a:prstGeom>
        </p:spPr>
        <p:txBody>
          <a:bodyPr>
            <a:noAutofit/>
          </a:bodyPr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Check surfaces around the valve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bore inside the valve for sharp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edges that could cause cutting of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the insert o-rings.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Then screw the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clean adjusting nut into the valve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body to make sure the threads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are not damaged.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39775" y="1073785"/>
            <a:ext cx="6217285" cy="432498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231380" y="1318578"/>
            <a:ext cx="5080000" cy="119888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After inspection, remove the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adjusting nut,</a:t>
            </a:r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grease the sealing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groove and install the o-ring in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the groove.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12470" y="1151890"/>
            <a:ext cx="6212840" cy="43053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216140" y="1273810"/>
            <a:ext cx="5080000" cy="1753235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Check the roll pins in the valve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body by gently sliding a set of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insert into the valve. The inserts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should move freely up and down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the length of the roll pin slots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without interference.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79780" y="1224915"/>
            <a:ext cx="5599430" cy="417385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6712585" y="1445895"/>
            <a:ext cx="5080000" cy="1476375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Apply a thin film of lubricant 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to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the recess in the valve body and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install the plug seal with the metal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back towards the recess facing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away from the pressure.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75335" y="1297305"/>
            <a:ext cx="5981700" cy="415544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112000" y="1297940"/>
            <a:ext cx="5080000" cy="1476375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Apply a thin film of lubricant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to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the recess in the adjusting nut and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install the plug seal with the metal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back towards the recess facing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away from the pressure.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27050" y="1309370"/>
            <a:ext cx="5950585" cy="382778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6626860" y="1476058"/>
            <a:ext cx="5080000" cy="119888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Check the plug outside diameter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for surface defects such as </a:t>
            </a:r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scratches,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dings, nicks, or sharp edges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that could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affect the sealing area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66115" y="1169035"/>
            <a:ext cx="6264910" cy="435165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230745" y="1341437"/>
            <a:ext cx="5080000" cy="64516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Apply grease to the plug seal 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 the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adjusting nut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13410" y="1150620"/>
            <a:ext cx="6393815" cy="444246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211695" y="1258253"/>
            <a:ext cx="5080000" cy="119888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Install the lower end of the plug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(opposite the hex) in the adjusting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nut and </a:t>
            </a:r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push down until the plug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shoulders on the adjusting nut.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35025" y="762635"/>
            <a:ext cx="5078730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6223000" y="1136967"/>
            <a:ext cx="5080000" cy="64516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Apply a </a:t>
            </a:r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thin film of grease to the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entire O.D. 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of the plug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11505" y="939165"/>
            <a:ext cx="6452235" cy="464947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270750" y="1121410"/>
            <a:ext cx="5080000" cy="1476375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Check the surface finish of the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inserts making sure they do </a:t>
            </a:r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not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have any scratches, dings, nicks or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sharp edges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that could affect the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sealing area.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62000" y="1189990"/>
            <a:ext cx="6356350" cy="441642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393305" y="1190942"/>
            <a:ext cx="5080000" cy="64516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Inspect the insert o-rings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for any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possible non-conformity.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33755" y="980440"/>
            <a:ext cx="6120765" cy="467614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073900" y="1164908"/>
            <a:ext cx="5080000" cy="36830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Place the inserts around the plug.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79450" y="885190"/>
            <a:ext cx="5960110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6753860" y="1095057"/>
            <a:ext cx="5080000" cy="92202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Install the </a:t>
            </a:r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insert o-rings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into the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insert grooves and coat with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grease.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85495" y="791845"/>
            <a:ext cx="6157595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073900" y="1055687"/>
            <a:ext cx="5080000" cy="64516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Make sure the </a:t>
            </a:r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entire sealing 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C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surface is thoroughly greased.</a:t>
            </a:r>
            <a:endParaRPr>
              <a:solidFill>
                <a:srgbClr val="C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14070" y="857885"/>
            <a:ext cx="5445760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6427470" y="1013777"/>
            <a:ext cx="5080000" cy="92202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Secure the plug to the adjusting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nut with the cap screw and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washers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51840" y="897890"/>
            <a:ext cx="6039485" cy="459549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112000" y="1026478"/>
            <a:ext cx="5080000" cy="119888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Lubricate the valve pocket and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apply thread compound (Never_x0002_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Seize) to the adjusting nut threads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and adjusting nut sealing surfaces.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91235" y="857885"/>
            <a:ext cx="6044565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230110" y="1095058"/>
            <a:ext cx="5080000" cy="1198880"/>
          </a:xfrm>
          <a:prstGeom prst="rect">
            <a:avLst/>
          </a:prstGeom>
        </p:spPr>
        <p:txBody>
          <a:bodyPr>
            <a:spAutoFit/>
          </a:bodyPr>
          <a:p>
            <a:r>
              <a:rPr b="1"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Install grease </a:t>
            </a:r>
            <a:r>
              <a:rPr b="1"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fitting with new </a:t>
            </a:r>
            <a:endParaRPr b="1"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 b="1"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Teflon tape (two wraps maximum)</a:t>
            </a:r>
            <a:r>
              <a:rPr b="1"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. </a:t>
            </a:r>
            <a:endParaRPr b="1"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 b="1"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Tighten grease fitting </a:t>
            </a:r>
            <a:r>
              <a:rPr b="1"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to 50-60 ft_x0002_</a:t>
            </a:r>
            <a:endParaRPr b="1">
              <a:solidFill>
                <a:srgbClr val="FF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 b="1"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lbs. </a:t>
            </a:r>
            <a:endParaRPr b="1">
              <a:solidFill>
                <a:srgbClr val="FF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08025" y="931545"/>
            <a:ext cx="6552565" cy="470344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713980" y="931862"/>
            <a:ext cx="5080000" cy="92202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Install the plug, insert and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adjusting nut assembly into the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valve body.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51205" y="681355"/>
            <a:ext cx="6252845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223760" y="931862"/>
            <a:ext cx="5080000" cy="92202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Support the valve so that the plug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hex can pass through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unobstructed.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35965" y="843915"/>
            <a:ext cx="5793740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6913245" y="974408"/>
            <a:ext cx="5080000" cy="36830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Tighten the adjusting nut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48665" y="1060450"/>
            <a:ext cx="6939280" cy="473646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8005445" y="1060133"/>
            <a:ext cx="5080000" cy="36830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Install stop bolt.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71500" y="869950"/>
            <a:ext cx="7019925" cy="48958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788275" y="1055687"/>
            <a:ext cx="5080000" cy="64516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Install stop collar and handle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adapter.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24840" y="1218565"/>
            <a:ext cx="6290945" cy="437007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112000" y="1218882"/>
            <a:ext cx="5080000" cy="64516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Secure handle adapter with the cap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screw and washers.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75970" y="1532255"/>
            <a:ext cx="6207760" cy="395097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073900" y="1532572"/>
            <a:ext cx="5080000" cy="645160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Inspect plug alignment and adjust as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necessary with adjusting nut.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24840" y="1155065"/>
            <a:ext cx="6618605" cy="45974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7325360" y="1280160"/>
            <a:ext cx="5080000" cy="1753235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Open the valve 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with the handle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adapter and pump grease through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the grease fitting to </a:t>
            </a:r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approximately </a:t>
            </a:r>
            <a:endParaRPr>
              <a:solidFill>
                <a:srgbClr val="FF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3000 psi.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Actuate the valve to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release the pressure. </a:t>
            </a:r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Repeat this </a:t>
            </a:r>
            <a:endParaRPr>
              <a:solidFill>
                <a:srgbClr val="FF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step a second time. </a:t>
            </a:r>
            <a:endParaRPr>
              <a:solidFill>
                <a:srgbClr val="FF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52145" y="1134745"/>
            <a:ext cx="5362575" cy="425767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6332220" y="1216660"/>
            <a:ext cx="5080000" cy="1476375"/>
          </a:xfrm>
          <a:prstGeom prst="rect">
            <a:avLst/>
          </a:prstGeom>
        </p:spPr>
        <p:txBody>
          <a:bodyPr>
            <a:spAutoFit/>
          </a:bodyPr>
          <a:p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Remove excess grease from valve </a:t>
            </a:r>
            <a:endParaRPr>
              <a:solidFill>
                <a:srgbClr val="FF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bore.</a:t>
            </a:r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 After Pressure Test, For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prevent leak at low pressure </a:t>
            </a:r>
            <a:endParaRPr>
              <a:solidFill>
                <a:srgbClr val="00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00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(300~500psi), </a:t>
            </a:r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Tighten the a-nut by </a:t>
            </a:r>
            <a:endParaRPr>
              <a:solidFill>
                <a:srgbClr val="FF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  <a:p>
            <a:r>
              <a:rPr>
                <a:solidFill>
                  <a:srgbClr val="FF0000"/>
                </a:solidFill>
                <a:latin typeface="Arial Black" panose="020B0A04020102020204" charset="0"/>
                <a:ea typeface="ë§‘ì"/>
                <a:cs typeface="Arial Black" panose="020B0A04020102020204" charset="0"/>
              </a:rPr>
              <a:t>30 degrees</a:t>
            </a:r>
            <a:endParaRPr>
              <a:solidFill>
                <a:srgbClr val="FF0000"/>
              </a:solidFill>
              <a:latin typeface="Arial Black" panose="020B0A04020102020204" charset="0"/>
              <a:ea typeface="ë§‘ì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 Greasing Instruction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>
              <a:buClr>
                <a:srgbClr val="00B050"/>
              </a:buClr>
              <a:buFont typeface="Wingdings" panose="05000000000000000000" charset="0"/>
              <a:buChar char="ü"/>
            </a:pPr>
            <a:r>
              <a:rPr lang="en-US"/>
              <a:t> </a:t>
            </a:r>
            <a:r>
              <a:rPr lang="en-US" sz="2800"/>
              <a:t>Put the valve in </a:t>
            </a:r>
            <a:r>
              <a:rPr lang="en-US" sz="2800">
                <a:solidFill>
                  <a:srgbClr val="FF0000"/>
                </a:solidFill>
              </a:rPr>
              <a:t>OPEN position.</a:t>
            </a:r>
            <a:endParaRPr lang="en-US" sz="2800"/>
          </a:p>
          <a:p>
            <a:pPr>
              <a:buClr>
                <a:srgbClr val="00B050"/>
              </a:buClr>
              <a:buFont typeface="Wingdings" panose="05000000000000000000" charset="0"/>
              <a:buChar char="ü"/>
            </a:pPr>
            <a:r>
              <a:rPr lang="en-US" sz="2800"/>
              <a:t> Using a </a:t>
            </a:r>
            <a:r>
              <a:rPr lang="en-US" sz="2800">
                <a:solidFill>
                  <a:srgbClr val="FF0000"/>
                </a:solidFill>
              </a:rPr>
              <a:t>grease gun, inject the grease through the grease fitting</a:t>
            </a:r>
            <a:r>
              <a:rPr lang="en-US" sz="2800"/>
              <a:t>. Injection pressure </a:t>
            </a:r>
            <a:endParaRPr lang="en-US" sz="2800"/>
          </a:p>
          <a:p>
            <a:pPr>
              <a:buClr>
                <a:srgbClr val="00B050"/>
              </a:buClr>
              <a:buFont typeface="Wingdings" panose="05000000000000000000" charset="0"/>
              <a:buChar char="ü"/>
            </a:pPr>
            <a:r>
              <a:rPr lang="en-US" sz="2800"/>
              <a:t> Recommended grease injection pressure is approx. </a:t>
            </a:r>
            <a:r>
              <a:rPr lang="en-US" sz="2800">
                <a:solidFill>
                  <a:srgbClr val="FF0000"/>
                </a:solidFill>
              </a:rPr>
              <a:t>3,000 to 6,000 psi</a:t>
            </a:r>
            <a:endParaRPr lang="en-US" sz="2800">
              <a:solidFill>
                <a:srgbClr val="FF0000"/>
              </a:solidFill>
            </a:endParaRPr>
          </a:p>
          <a:p>
            <a:pPr>
              <a:buClr>
                <a:srgbClr val="00B050"/>
              </a:buClr>
              <a:buFont typeface="Wingdings" panose="05000000000000000000" charset="0"/>
              <a:buChar char="ü"/>
            </a:pPr>
            <a:r>
              <a:rPr lang="en-US" sz="2800"/>
              <a:t> Close the valve and open again gently, </a:t>
            </a:r>
            <a:r>
              <a:rPr lang="en-US" sz="2800">
                <a:solidFill>
                  <a:srgbClr val="FF0000"/>
                </a:solidFill>
              </a:rPr>
              <a:t>three times.</a:t>
            </a:r>
            <a:endParaRPr lang="en-US" sz="2800">
              <a:solidFill>
                <a:srgbClr val="FF0000"/>
              </a:solidFill>
            </a:endParaRPr>
          </a:p>
          <a:p>
            <a:pPr>
              <a:buClr>
                <a:srgbClr val="00B050"/>
              </a:buClr>
              <a:buFont typeface="Wingdings" panose="05000000000000000000" charset="0"/>
              <a:buChar char="ü"/>
            </a:pPr>
            <a:r>
              <a:rPr lang="en-US" sz="2800"/>
              <a:t> Inject the grease through the grease fitting again for a</a:t>
            </a:r>
            <a:r>
              <a:rPr lang="en-US" sz="2800">
                <a:solidFill>
                  <a:srgbClr val="FF0000"/>
                </a:solidFill>
              </a:rPr>
              <a:t> few seconds.</a:t>
            </a:r>
            <a:endParaRPr lang="en-US" sz="2800">
              <a:solidFill>
                <a:srgbClr val="FF0000"/>
              </a:solidFill>
            </a:endParaRPr>
          </a:p>
          <a:p>
            <a:pPr>
              <a:buClr>
                <a:srgbClr val="00B050"/>
              </a:buClr>
              <a:buFont typeface="Wingdings" panose="05000000000000000000" charset="0"/>
              <a:buChar char="ü"/>
            </a:pPr>
            <a:r>
              <a:rPr lang="en-US" sz="2800"/>
              <a:t>Put the position of the valve in open or close as per your purpose.</a:t>
            </a:r>
            <a:endParaRPr lang="en-US" sz="28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GREASE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r>
              <a:rPr lang="en-US"/>
              <a:t>Use recommended greases as below.</a:t>
            </a:r>
            <a:endParaRPr lang="en-US"/>
          </a:p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r>
              <a:rPr lang="en-US"/>
              <a:t>Other greases may result in failure to achieve a good test and may actually damage the new parts.</a:t>
            </a:r>
            <a:endParaRPr lang="en-US"/>
          </a:p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r>
              <a:rPr lang="en-US">
                <a:solidFill>
                  <a:srgbClr val="FF0000"/>
                </a:solidFill>
              </a:rPr>
              <a:t>Val-Tex 972-K </a:t>
            </a:r>
            <a:r>
              <a:rPr lang="en-US"/>
              <a:t> </a:t>
            </a:r>
            <a:r>
              <a:rPr>
                <a:sym typeface="+mn-ea"/>
              </a:rPr>
              <a:t>General purpose </a:t>
            </a:r>
            <a:r>
              <a:rPr>
                <a:sym typeface="+mn-ea"/>
              </a:rPr>
              <a:t>biodegradable lube sealant</a:t>
            </a:r>
            <a:endParaRPr lang="en-US"/>
          </a:p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endParaRPr lang="en-US"/>
          </a:p>
          <a:p>
            <a:pPr marL="0" indent="0">
              <a:buClr>
                <a:srgbClr val="00B050"/>
              </a:buClr>
              <a:buFont typeface="Wingdings" panose="05000000000000000000" charset="0"/>
              <a:buNone/>
            </a:pPr>
            <a:r>
              <a:rPr b="1">
                <a:sym typeface="+mn-ea"/>
              </a:rPr>
              <a:t>GREASE REQUIREMENTS</a:t>
            </a:r>
            <a:endParaRPr b="1">
              <a:sym typeface="+mn-ea"/>
            </a:endParaRPr>
          </a:p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r>
              <a:rPr>
                <a:sym typeface="+mn-ea"/>
              </a:rPr>
              <a:t>1˝ VALVE = 1/3 STICK</a:t>
            </a:r>
            <a:endParaRPr lang="en-US"/>
          </a:p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r>
              <a:rPr>
                <a:sym typeface="+mn-ea"/>
              </a:rPr>
              <a:t>2˝ VALVE = 1/2 SITCK</a:t>
            </a:r>
            <a:endParaRPr lang="en-US" b="1"/>
          </a:p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endParaRPr lang="en-US"/>
          </a:p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endParaRPr lang="en-US"/>
          </a:p>
          <a:p>
            <a:pPr>
              <a:buClr>
                <a:srgbClr val="00B050"/>
              </a:buClr>
              <a:buFont typeface="Wingdings" panose="05000000000000000000" charset="0"/>
              <a:buChar char="Ø"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 algn="ctr">
              <a:buNone/>
            </a:pPr>
            <a:r>
              <a:rPr lang="en-US" sz="4800">
                <a:latin typeface="Arial Black" panose="020B0A04020102020204" charset="0"/>
                <a:cs typeface="Arial Black" panose="020B0A04020102020204" charset="0"/>
              </a:rPr>
              <a:t>THANK YOU</a:t>
            </a:r>
            <a:endParaRPr lang="en-US" sz="4800">
              <a:latin typeface="Arial Black" panose="020B0A04020102020204" charset="0"/>
              <a:cs typeface="Arial Black" panose="020B0A0402010202020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16705" y="2086610"/>
            <a:ext cx="3959225" cy="3769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0</TotalTime>
  <Words>3686</Words>
  <Application>WPS Presentation</Application>
  <PresentationFormat>Widescreen</PresentationFormat>
  <Paragraphs>251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4" baseType="lpstr">
      <vt:lpstr>Arial</vt:lpstr>
      <vt:lpstr>SimSun</vt:lpstr>
      <vt:lpstr>Wingdings</vt:lpstr>
      <vt:lpstr>Calibri</vt:lpstr>
      <vt:lpstr>ë§‘ì</vt:lpstr>
      <vt:lpstr>Segoe Print</vt:lpstr>
      <vt:lpstr>Arial Black</vt:lpstr>
      <vt:lpstr>Wingdings</vt:lpstr>
      <vt:lpstr>Microsoft YaHei</vt:lpstr>
      <vt:lpstr>Arial Unicode MS</vt:lpstr>
      <vt:lpstr>Calibri Light</vt:lpstr>
      <vt:lpstr>Office Theme</vt:lpstr>
      <vt:lpstr>Right Procedure Assambly Plug Valve  SMI Type</vt:lpstr>
      <vt:lpstr>PowerPoint 演示文稿</vt:lpstr>
      <vt:lpstr>PowerPoint 演示文稿</vt:lpstr>
      <vt:lpstr>Assembly Procedure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Greasing Instruction</vt:lpstr>
      <vt:lpstr>GREASE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Zalani</cp:lastModifiedBy>
  <cp:revision>76</cp:revision>
  <dcterms:created xsi:type="dcterms:W3CDTF">2019-04-03T06:28:00Z</dcterms:created>
  <dcterms:modified xsi:type="dcterms:W3CDTF">2024-08-20T22:40:45Z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1CCE91959E3845D89203C51A227B3F4A_13</vt:lpwstr>
  </property>
  <property fmtid="{D5CDD505-2E9C-101B-9397-08002B2CF9AE}" pid="3" name="KSOProductBuildVer">
    <vt:lpwstr>1033-12.2.0.17562</vt:lpwstr>
  </property>
</Properties>
</file>