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6" r:id="rId2"/>
    <p:sldId id="268" r:id="rId3"/>
    <p:sldId id="269" r:id="rId4"/>
    <p:sldId id="295" r:id="rId5"/>
    <p:sldId id="296" r:id="rId6"/>
    <p:sldId id="292" r:id="rId7"/>
    <p:sldId id="293" r:id="rId8"/>
    <p:sldId id="290" r:id="rId9"/>
    <p:sldId id="300" r:id="rId10"/>
    <p:sldId id="294" r:id="rId11"/>
    <p:sldId id="291" r:id="rId12"/>
    <p:sldId id="286" r:id="rId13"/>
    <p:sldId id="288" r:id="rId14"/>
    <p:sldId id="287" r:id="rId15"/>
    <p:sldId id="297" r:id="rId16"/>
    <p:sldId id="298" r:id="rId17"/>
    <p:sldId id="260" r:id="rId18"/>
    <p:sldId id="282" r:id="rId19"/>
    <p:sldId id="283" r:id="rId20"/>
    <p:sldId id="284" r:id="rId21"/>
    <p:sldId id="285" r:id="rId22"/>
    <p:sldId id="273" r:id="rId23"/>
    <p:sldId id="303" r:id="rId24"/>
    <p:sldId id="280" r:id="rId25"/>
    <p:sldId id="302" r:id="rId26"/>
    <p:sldId id="304" r:id="rId27"/>
    <p:sldId id="305" r:id="rId28"/>
    <p:sldId id="306" r:id="rId29"/>
    <p:sldId id="309" r:id="rId30"/>
    <p:sldId id="307" r:id="rId31"/>
    <p:sldId id="267" r:id="rId32"/>
    <p:sldId id="310" r:id="rId33"/>
    <p:sldId id="311"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357" autoAdjust="0"/>
  </p:normalViewPr>
  <p:slideViewPr>
    <p:cSldViewPr snapToGrid="0">
      <p:cViewPr>
        <p:scale>
          <a:sx n="80" d="100"/>
          <a:sy n="80" d="100"/>
        </p:scale>
        <p:origin x="1656" y="252"/>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C82B51-52DE-47FB-9F65-D7109DE15C38}" type="doc">
      <dgm:prSet loTypeId="urn:microsoft.com/office/officeart/2005/8/layout/radial5" loCatId="relationship" qsTypeId="urn:microsoft.com/office/officeart/2005/8/quickstyle/3d3" qsCatId="3D" csTypeId="urn:microsoft.com/office/officeart/2005/8/colors/accent6_2" csCatId="accent6" phldr="1"/>
      <dgm:spPr/>
      <dgm:t>
        <a:bodyPr/>
        <a:lstStyle/>
        <a:p>
          <a:endParaRPr lang="ms-MY"/>
        </a:p>
      </dgm:t>
    </dgm:pt>
    <dgm:pt modelId="{30C1C92E-49ED-4BC2-923D-3F0793016AC3}">
      <dgm:prSet phldrT="[Text]"/>
      <dgm:spPr/>
      <dgm:t>
        <a:bodyPr/>
        <a:lstStyle/>
        <a:p>
          <a:r>
            <a:rPr lang="en-US" b="1" dirty="0" smtClean="0"/>
            <a:t>NOISE TOOL (NTO) to HELP YOU</a:t>
          </a:r>
          <a:endParaRPr lang="ms-MY" dirty="0"/>
        </a:p>
      </dgm:t>
    </dgm:pt>
    <dgm:pt modelId="{167AF6DE-7707-433E-B89A-755B91D3392E}" type="parTrans" cxnId="{F825CAB4-5DD3-4362-AA57-C50A28D22ACD}">
      <dgm:prSet/>
      <dgm:spPr/>
      <dgm:t>
        <a:bodyPr/>
        <a:lstStyle/>
        <a:p>
          <a:endParaRPr lang="ms-MY"/>
        </a:p>
      </dgm:t>
    </dgm:pt>
    <dgm:pt modelId="{83868C63-D92D-4CC2-A1A9-45D235EAF2F8}" type="sibTrans" cxnId="{F825CAB4-5DD3-4362-AA57-C50A28D22ACD}">
      <dgm:prSet/>
      <dgm:spPr/>
      <dgm:t>
        <a:bodyPr/>
        <a:lstStyle/>
        <a:p>
          <a:endParaRPr lang="ms-MY"/>
        </a:p>
      </dgm:t>
    </dgm:pt>
    <dgm:pt modelId="{56BCAF1E-F845-42C2-B9B0-F5BB9E99D03D}">
      <dgm:prSet phldrT="[Text]"/>
      <dgm:spPr/>
      <dgm:t>
        <a:bodyPr/>
        <a:lstStyle/>
        <a:p>
          <a:r>
            <a:rPr lang="ms-MY" dirty="0" smtClean="0"/>
            <a:t>Evaluate flow profiles</a:t>
          </a:r>
          <a:endParaRPr lang="ms-MY" dirty="0"/>
        </a:p>
      </dgm:t>
    </dgm:pt>
    <dgm:pt modelId="{C51B1C53-1EDD-47A2-A94C-4861A18AB7EA}" type="parTrans" cxnId="{3AD3C82F-E5F7-42B7-BD53-8E427AA4ECCE}">
      <dgm:prSet/>
      <dgm:spPr/>
      <dgm:t>
        <a:bodyPr/>
        <a:lstStyle/>
        <a:p>
          <a:endParaRPr lang="ms-MY"/>
        </a:p>
      </dgm:t>
    </dgm:pt>
    <dgm:pt modelId="{BDCEA5C7-36A3-4FB7-80CC-91D25EF77D93}" type="sibTrans" cxnId="{3AD3C82F-E5F7-42B7-BD53-8E427AA4ECCE}">
      <dgm:prSet/>
      <dgm:spPr/>
      <dgm:t>
        <a:bodyPr/>
        <a:lstStyle/>
        <a:p>
          <a:endParaRPr lang="ms-MY"/>
        </a:p>
      </dgm:t>
    </dgm:pt>
    <dgm:pt modelId="{3D5DA874-EB8B-4018-881A-43C2660B372D}">
      <dgm:prSet phldrT="[Text]"/>
      <dgm:spPr/>
      <dgm:t>
        <a:bodyPr/>
        <a:lstStyle/>
        <a:p>
          <a:r>
            <a:rPr lang="en-US" dirty="0" smtClean="0"/>
            <a:t>Locate channels behind a well case</a:t>
          </a:r>
          <a:endParaRPr lang="ms-MY" dirty="0"/>
        </a:p>
      </dgm:t>
    </dgm:pt>
    <dgm:pt modelId="{D7A70078-7EB2-4838-86C7-4690D8363F60}" type="parTrans" cxnId="{8BE681F0-3D21-4BB0-815E-1FBF6058C24D}">
      <dgm:prSet/>
      <dgm:spPr/>
      <dgm:t>
        <a:bodyPr/>
        <a:lstStyle/>
        <a:p>
          <a:endParaRPr lang="ms-MY"/>
        </a:p>
      </dgm:t>
    </dgm:pt>
    <dgm:pt modelId="{4CA95393-B4E7-4FAD-9F45-E2474E428517}" type="sibTrans" cxnId="{8BE681F0-3D21-4BB0-815E-1FBF6058C24D}">
      <dgm:prSet/>
      <dgm:spPr/>
      <dgm:t>
        <a:bodyPr/>
        <a:lstStyle/>
        <a:p>
          <a:endParaRPr lang="ms-MY"/>
        </a:p>
      </dgm:t>
    </dgm:pt>
    <dgm:pt modelId="{039ABE2F-70DE-4646-94B4-8F0B788C026D}">
      <dgm:prSet phldrT="[Text]"/>
      <dgm:spPr/>
      <dgm:t>
        <a:bodyPr/>
        <a:lstStyle/>
        <a:p>
          <a:r>
            <a:rPr lang="ms-MY" dirty="0" smtClean="0"/>
            <a:t>Locate gas-liquid interfaces</a:t>
          </a:r>
          <a:endParaRPr lang="ms-MY" dirty="0"/>
        </a:p>
      </dgm:t>
    </dgm:pt>
    <dgm:pt modelId="{75D608CF-1B84-4D29-89BD-61C9D959AF9B}" type="parTrans" cxnId="{332A97C7-36A2-4F1B-B715-742E1E8F5A5C}">
      <dgm:prSet/>
      <dgm:spPr/>
      <dgm:t>
        <a:bodyPr/>
        <a:lstStyle/>
        <a:p>
          <a:endParaRPr lang="ms-MY"/>
        </a:p>
      </dgm:t>
    </dgm:pt>
    <dgm:pt modelId="{4B522F1E-944C-4B1B-AE3C-ADE57509CD4E}" type="sibTrans" cxnId="{332A97C7-36A2-4F1B-B715-742E1E8F5A5C}">
      <dgm:prSet/>
      <dgm:spPr/>
      <dgm:t>
        <a:bodyPr/>
        <a:lstStyle/>
        <a:p>
          <a:endParaRPr lang="ms-MY"/>
        </a:p>
      </dgm:t>
    </dgm:pt>
    <dgm:pt modelId="{36E1A209-2ACD-4818-B367-A3C318935A6B}">
      <dgm:prSet phldrT="[Text]"/>
      <dgm:spPr/>
      <dgm:t>
        <a:bodyPr/>
        <a:lstStyle/>
        <a:p>
          <a:r>
            <a:rPr lang="en-US" dirty="0" smtClean="0"/>
            <a:t>Locate leaks in a well case</a:t>
          </a:r>
          <a:endParaRPr lang="ms-MY" dirty="0"/>
        </a:p>
      </dgm:t>
    </dgm:pt>
    <dgm:pt modelId="{CE362982-2454-4ED5-95C9-33DA3C03421E}" type="parTrans" cxnId="{883BC029-02BE-4983-8ADA-C9387E976519}">
      <dgm:prSet/>
      <dgm:spPr/>
      <dgm:t>
        <a:bodyPr/>
        <a:lstStyle/>
        <a:p>
          <a:endParaRPr lang="ms-MY"/>
        </a:p>
      </dgm:t>
    </dgm:pt>
    <dgm:pt modelId="{E7B242F3-522C-4DEC-BA2F-73F58F036FD3}" type="sibTrans" cxnId="{883BC029-02BE-4983-8ADA-C9387E976519}">
      <dgm:prSet/>
      <dgm:spPr/>
      <dgm:t>
        <a:bodyPr/>
        <a:lstStyle/>
        <a:p>
          <a:endParaRPr lang="ms-MY"/>
        </a:p>
      </dgm:t>
    </dgm:pt>
    <dgm:pt modelId="{F1AC1771-4435-403A-8D07-5C2279B51F21}">
      <dgm:prSet phldrT="[Text]"/>
      <dgm:spPr/>
      <dgm:t>
        <a:bodyPr/>
        <a:lstStyle/>
        <a:p>
          <a:r>
            <a:rPr lang="ms-MY" dirty="0" smtClean="0"/>
            <a:t>Locate gas entries</a:t>
          </a:r>
          <a:endParaRPr lang="ms-MY" dirty="0"/>
        </a:p>
      </dgm:t>
    </dgm:pt>
    <dgm:pt modelId="{BB9BFA18-808F-49FC-B428-B7917ECD7083}" type="parTrans" cxnId="{BC6AA46A-A136-448D-98C2-454095124802}">
      <dgm:prSet/>
      <dgm:spPr/>
      <dgm:t>
        <a:bodyPr/>
        <a:lstStyle/>
        <a:p>
          <a:endParaRPr lang="ms-MY"/>
        </a:p>
      </dgm:t>
    </dgm:pt>
    <dgm:pt modelId="{6CD6EE30-1A3D-4F49-B70A-AD01823ACAFD}" type="sibTrans" cxnId="{BC6AA46A-A136-448D-98C2-454095124802}">
      <dgm:prSet/>
      <dgm:spPr/>
      <dgm:t>
        <a:bodyPr/>
        <a:lstStyle/>
        <a:p>
          <a:endParaRPr lang="ms-MY"/>
        </a:p>
      </dgm:t>
    </dgm:pt>
    <dgm:pt modelId="{3B3D6EF6-510D-43B7-BBD3-F3B1E1C723A0}" type="pres">
      <dgm:prSet presAssocID="{CCC82B51-52DE-47FB-9F65-D7109DE15C38}" presName="Name0" presStyleCnt="0">
        <dgm:presLayoutVars>
          <dgm:chMax val="1"/>
          <dgm:dir/>
          <dgm:animLvl val="ctr"/>
          <dgm:resizeHandles val="exact"/>
        </dgm:presLayoutVars>
      </dgm:prSet>
      <dgm:spPr/>
      <dgm:t>
        <a:bodyPr/>
        <a:lstStyle/>
        <a:p>
          <a:endParaRPr lang="ms-MY"/>
        </a:p>
      </dgm:t>
    </dgm:pt>
    <dgm:pt modelId="{78D2E11D-DE87-4EC7-9794-2D4F6D700C23}" type="pres">
      <dgm:prSet presAssocID="{30C1C92E-49ED-4BC2-923D-3F0793016AC3}" presName="centerShape" presStyleLbl="node0" presStyleIdx="0" presStyleCnt="1"/>
      <dgm:spPr/>
      <dgm:t>
        <a:bodyPr/>
        <a:lstStyle/>
        <a:p>
          <a:endParaRPr lang="ms-MY"/>
        </a:p>
      </dgm:t>
    </dgm:pt>
    <dgm:pt modelId="{33D260A4-6E9B-46F9-9D9F-DDFC4B10F4B2}" type="pres">
      <dgm:prSet presAssocID="{C51B1C53-1EDD-47A2-A94C-4861A18AB7EA}" presName="parTrans" presStyleLbl="sibTrans2D1" presStyleIdx="0" presStyleCnt="5"/>
      <dgm:spPr/>
      <dgm:t>
        <a:bodyPr/>
        <a:lstStyle/>
        <a:p>
          <a:endParaRPr lang="ms-MY"/>
        </a:p>
      </dgm:t>
    </dgm:pt>
    <dgm:pt modelId="{715F5DBD-6783-4089-BCC4-2802CFD44F98}" type="pres">
      <dgm:prSet presAssocID="{C51B1C53-1EDD-47A2-A94C-4861A18AB7EA}" presName="connectorText" presStyleLbl="sibTrans2D1" presStyleIdx="0" presStyleCnt="5"/>
      <dgm:spPr/>
      <dgm:t>
        <a:bodyPr/>
        <a:lstStyle/>
        <a:p>
          <a:endParaRPr lang="ms-MY"/>
        </a:p>
      </dgm:t>
    </dgm:pt>
    <dgm:pt modelId="{6A55560D-A6AC-4A02-8DB7-7B207BA95E7B}" type="pres">
      <dgm:prSet presAssocID="{56BCAF1E-F845-42C2-B9B0-F5BB9E99D03D}" presName="node" presStyleLbl="node1" presStyleIdx="0" presStyleCnt="5">
        <dgm:presLayoutVars>
          <dgm:bulletEnabled val="1"/>
        </dgm:presLayoutVars>
      </dgm:prSet>
      <dgm:spPr/>
      <dgm:t>
        <a:bodyPr/>
        <a:lstStyle/>
        <a:p>
          <a:endParaRPr lang="ms-MY"/>
        </a:p>
      </dgm:t>
    </dgm:pt>
    <dgm:pt modelId="{E299DC6B-5BAA-41FB-9C7F-8A5C53F7E6EE}" type="pres">
      <dgm:prSet presAssocID="{D7A70078-7EB2-4838-86C7-4690D8363F60}" presName="parTrans" presStyleLbl="sibTrans2D1" presStyleIdx="1" presStyleCnt="5"/>
      <dgm:spPr/>
      <dgm:t>
        <a:bodyPr/>
        <a:lstStyle/>
        <a:p>
          <a:endParaRPr lang="ms-MY"/>
        </a:p>
      </dgm:t>
    </dgm:pt>
    <dgm:pt modelId="{0A03E197-1637-4B44-B584-819786AB6D15}" type="pres">
      <dgm:prSet presAssocID="{D7A70078-7EB2-4838-86C7-4690D8363F60}" presName="connectorText" presStyleLbl="sibTrans2D1" presStyleIdx="1" presStyleCnt="5"/>
      <dgm:spPr/>
      <dgm:t>
        <a:bodyPr/>
        <a:lstStyle/>
        <a:p>
          <a:endParaRPr lang="ms-MY"/>
        </a:p>
      </dgm:t>
    </dgm:pt>
    <dgm:pt modelId="{7CB2217A-66C0-4194-B93A-B23B970F2E24}" type="pres">
      <dgm:prSet presAssocID="{3D5DA874-EB8B-4018-881A-43C2660B372D}" presName="node" presStyleLbl="node1" presStyleIdx="1" presStyleCnt="5">
        <dgm:presLayoutVars>
          <dgm:bulletEnabled val="1"/>
        </dgm:presLayoutVars>
      </dgm:prSet>
      <dgm:spPr/>
      <dgm:t>
        <a:bodyPr/>
        <a:lstStyle/>
        <a:p>
          <a:endParaRPr lang="ms-MY"/>
        </a:p>
      </dgm:t>
    </dgm:pt>
    <dgm:pt modelId="{A55D156F-9BB0-4F63-BDF0-D722C403E034}" type="pres">
      <dgm:prSet presAssocID="{BB9BFA18-808F-49FC-B428-B7917ECD7083}" presName="parTrans" presStyleLbl="sibTrans2D1" presStyleIdx="2" presStyleCnt="5"/>
      <dgm:spPr/>
      <dgm:t>
        <a:bodyPr/>
        <a:lstStyle/>
        <a:p>
          <a:endParaRPr lang="ms-MY"/>
        </a:p>
      </dgm:t>
    </dgm:pt>
    <dgm:pt modelId="{16C1B449-295E-4577-A24D-12EE7D7A2786}" type="pres">
      <dgm:prSet presAssocID="{BB9BFA18-808F-49FC-B428-B7917ECD7083}" presName="connectorText" presStyleLbl="sibTrans2D1" presStyleIdx="2" presStyleCnt="5"/>
      <dgm:spPr/>
      <dgm:t>
        <a:bodyPr/>
        <a:lstStyle/>
        <a:p>
          <a:endParaRPr lang="ms-MY"/>
        </a:p>
      </dgm:t>
    </dgm:pt>
    <dgm:pt modelId="{EF6BD6D9-083A-4C2D-9AD8-58EB400A4504}" type="pres">
      <dgm:prSet presAssocID="{F1AC1771-4435-403A-8D07-5C2279B51F21}" presName="node" presStyleLbl="node1" presStyleIdx="2" presStyleCnt="5">
        <dgm:presLayoutVars>
          <dgm:bulletEnabled val="1"/>
        </dgm:presLayoutVars>
      </dgm:prSet>
      <dgm:spPr/>
      <dgm:t>
        <a:bodyPr/>
        <a:lstStyle/>
        <a:p>
          <a:endParaRPr lang="ms-MY"/>
        </a:p>
      </dgm:t>
    </dgm:pt>
    <dgm:pt modelId="{696EF8F9-D32F-4F73-9AD4-AD2BEFCF77AB}" type="pres">
      <dgm:prSet presAssocID="{75D608CF-1B84-4D29-89BD-61C9D959AF9B}" presName="parTrans" presStyleLbl="sibTrans2D1" presStyleIdx="3" presStyleCnt="5"/>
      <dgm:spPr/>
      <dgm:t>
        <a:bodyPr/>
        <a:lstStyle/>
        <a:p>
          <a:endParaRPr lang="ms-MY"/>
        </a:p>
      </dgm:t>
    </dgm:pt>
    <dgm:pt modelId="{4A31E7E1-A860-4EFB-B146-F73358674A51}" type="pres">
      <dgm:prSet presAssocID="{75D608CF-1B84-4D29-89BD-61C9D959AF9B}" presName="connectorText" presStyleLbl="sibTrans2D1" presStyleIdx="3" presStyleCnt="5"/>
      <dgm:spPr/>
      <dgm:t>
        <a:bodyPr/>
        <a:lstStyle/>
        <a:p>
          <a:endParaRPr lang="ms-MY"/>
        </a:p>
      </dgm:t>
    </dgm:pt>
    <dgm:pt modelId="{612CCB0C-60ED-4915-91BD-0788255E4785}" type="pres">
      <dgm:prSet presAssocID="{039ABE2F-70DE-4646-94B4-8F0B788C026D}" presName="node" presStyleLbl="node1" presStyleIdx="3" presStyleCnt="5">
        <dgm:presLayoutVars>
          <dgm:bulletEnabled val="1"/>
        </dgm:presLayoutVars>
      </dgm:prSet>
      <dgm:spPr/>
      <dgm:t>
        <a:bodyPr/>
        <a:lstStyle/>
        <a:p>
          <a:endParaRPr lang="ms-MY"/>
        </a:p>
      </dgm:t>
    </dgm:pt>
    <dgm:pt modelId="{7BE6AE8C-2EF6-4FC6-8CDF-204418E37482}" type="pres">
      <dgm:prSet presAssocID="{CE362982-2454-4ED5-95C9-33DA3C03421E}" presName="parTrans" presStyleLbl="sibTrans2D1" presStyleIdx="4" presStyleCnt="5"/>
      <dgm:spPr/>
      <dgm:t>
        <a:bodyPr/>
        <a:lstStyle/>
        <a:p>
          <a:endParaRPr lang="ms-MY"/>
        </a:p>
      </dgm:t>
    </dgm:pt>
    <dgm:pt modelId="{BB39AF43-D9BD-4351-8262-C4B73C002562}" type="pres">
      <dgm:prSet presAssocID="{CE362982-2454-4ED5-95C9-33DA3C03421E}" presName="connectorText" presStyleLbl="sibTrans2D1" presStyleIdx="4" presStyleCnt="5"/>
      <dgm:spPr/>
      <dgm:t>
        <a:bodyPr/>
        <a:lstStyle/>
        <a:p>
          <a:endParaRPr lang="ms-MY"/>
        </a:p>
      </dgm:t>
    </dgm:pt>
    <dgm:pt modelId="{E807AE0E-CF14-4F56-A764-2D57F63A31AF}" type="pres">
      <dgm:prSet presAssocID="{36E1A209-2ACD-4818-B367-A3C318935A6B}" presName="node" presStyleLbl="node1" presStyleIdx="4" presStyleCnt="5">
        <dgm:presLayoutVars>
          <dgm:bulletEnabled val="1"/>
        </dgm:presLayoutVars>
      </dgm:prSet>
      <dgm:spPr/>
      <dgm:t>
        <a:bodyPr/>
        <a:lstStyle/>
        <a:p>
          <a:endParaRPr lang="ms-MY"/>
        </a:p>
      </dgm:t>
    </dgm:pt>
  </dgm:ptLst>
  <dgm:cxnLst>
    <dgm:cxn modelId="{332A97C7-36A2-4F1B-B715-742E1E8F5A5C}" srcId="{30C1C92E-49ED-4BC2-923D-3F0793016AC3}" destId="{039ABE2F-70DE-4646-94B4-8F0B788C026D}" srcOrd="3" destOrd="0" parTransId="{75D608CF-1B84-4D29-89BD-61C9D959AF9B}" sibTransId="{4B522F1E-944C-4B1B-AE3C-ADE57509CD4E}"/>
    <dgm:cxn modelId="{935F21AF-0522-4D02-B4E2-B799C2DD5EAB}" type="presOf" srcId="{75D608CF-1B84-4D29-89BD-61C9D959AF9B}" destId="{4A31E7E1-A860-4EFB-B146-F73358674A51}" srcOrd="1" destOrd="0" presId="urn:microsoft.com/office/officeart/2005/8/layout/radial5"/>
    <dgm:cxn modelId="{F825CAB4-5DD3-4362-AA57-C50A28D22ACD}" srcId="{CCC82B51-52DE-47FB-9F65-D7109DE15C38}" destId="{30C1C92E-49ED-4BC2-923D-3F0793016AC3}" srcOrd="0" destOrd="0" parTransId="{167AF6DE-7707-433E-B89A-755B91D3392E}" sibTransId="{83868C63-D92D-4CC2-A1A9-45D235EAF2F8}"/>
    <dgm:cxn modelId="{8BE681F0-3D21-4BB0-815E-1FBF6058C24D}" srcId="{30C1C92E-49ED-4BC2-923D-3F0793016AC3}" destId="{3D5DA874-EB8B-4018-881A-43C2660B372D}" srcOrd="1" destOrd="0" parTransId="{D7A70078-7EB2-4838-86C7-4690D8363F60}" sibTransId="{4CA95393-B4E7-4FAD-9F45-E2474E428517}"/>
    <dgm:cxn modelId="{FA6C2DF6-279F-475C-B730-2442BF4A6CC1}" type="presOf" srcId="{C51B1C53-1EDD-47A2-A94C-4861A18AB7EA}" destId="{715F5DBD-6783-4089-BCC4-2802CFD44F98}" srcOrd="1" destOrd="0" presId="urn:microsoft.com/office/officeart/2005/8/layout/radial5"/>
    <dgm:cxn modelId="{9BEEFB99-CB99-4738-91BB-89DD84A928D2}" type="presOf" srcId="{3D5DA874-EB8B-4018-881A-43C2660B372D}" destId="{7CB2217A-66C0-4194-B93A-B23B970F2E24}" srcOrd="0" destOrd="0" presId="urn:microsoft.com/office/officeart/2005/8/layout/radial5"/>
    <dgm:cxn modelId="{883BC029-02BE-4983-8ADA-C9387E976519}" srcId="{30C1C92E-49ED-4BC2-923D-3F0793016AC3}" destId="{36E1A209-2ACD-4818-B367-A3C318935A6B}" srcOrd="4" destOrd="0" parTransId="{CE362982-2454-4ED5-95C9-33DA3C03421E}" sibTransId="{E7B242F3-522C-4DEC-BA2F-73F58F036FD3}"/>
    <dgm:cxn modelId="{869A21E8-5CF9-474F-9C0E-310DD5B2FCF8}" type="presOf" srcId="{30C1C92E-49ED-4BC2-923D-3F0793016AC3}" destId="{78D2E11D-DE87-4EC7-9794-2D4F6D700C23}" srcOrd="0" destOrd="0" presId="urn:microsoft.com/office/officeart/2005/8/layout/radial5"/>
    <dgm:cxn modelId="{0760FA8D-83DB-4140-B4A9-7637ED8707BB}" type="presOf" srcId="{CE362982-2454-4ED5-95C9-33DA3C03421E}" destId="{BB39AF43-D9BD-4351-8262-C4B73C002562}" srcOrd="1" destOrd="0" presId="urn:microsoft.com/office/officeart/2005/8/layout/radial5"/>
    <dgm:cxn modelId="{820A612F-8AE6-45B0-8618-D79623B43138}" type="presOf" srcId="{D7A70078-7EB2-4838-86C7-4690D8363F60}" destId="{0A03E197-1637-4B44-B584-819786AB6D15}" srcOrd="1" destOrd="0" presId="urn:microsoft.com/office/officeart/2005/8/layout/radial5"/>
    <dgm:cxn modelId="{67EAA8C5-6801-4F6E-BCD0-64714386590E}" type="presOf" srcId="{D7A70078-7EB2-4838-86C7-4690D8363F60}" destId="{E299DC6B-5BAA-41FB-9C7F-8A5C53F7E6EE}" srcOrd="0" destOrd="0" presId="urn:microsoft.com/office/officeart/2005/8/layout/radial5"/>
    <dgm:cxn modelId="{B1260559-456C-4403-B008-10219006BB7C}" type="presOf" srcId="{039ABE2F-70DE-4646-94B4-8F0B788C026D}" destId="{612CCB0C-60ED-4915-91BD-0788255E4785}" srcOrd="0" destOrd="0" presId="urn:microsoft.com/office/officeart/2005/8/layout/radial5"/>
    <dgm:cxn modelId="{85675A4D-25D8-421D-9B4D-15983C086944}" type="presOf" srcId="{56BCAF1E-F845-42C2-B9B0-F5BB9E99D03D}" destId="{6A55560D-A6AC-4A02-8DB7-7B207BA95E7B}" srcOrd="0" destOrd="0" presId="urn:microsoft.com/office/officeart/2005/8/layout/radial5"/>
    <dgm:cxn modelId="{67512E10-F4FA-49FF-AE26-B936F3319298}" type="presOf" srcId="{C51B1C53-1EDD-47A2-A94C-4861A18AB7EA}" destId="{33D260A4-6E9B-46F9-9D9F-DDFC4B10F4B2}" srcOrd="0" destOrd="0" presId="urn:microsoft.com/office/officeart/2005/8/layout/radial5"/>
    <dgm:cxn modelId="{3AD3C82F-E5F7-42B7-BD53-8E427AA4ECCE}" srcId="{30C1C92E-49ED-4BC2-923D-3F0793016AC3}" destId="{56BCAF1E-F845-42C2-B9B0-F5BB9E99D03D}" srcOrd="0" destOrd="0" parTransId="{C51B1C53-1EDD-47A2-A94C-4861A18AB7EA}" sibTransId="{BDCEA5C7-36A3-4FB7-80CC-91D25EF77D93}"/>
    <dgm:cxn modelId="{5B346819-34C3-459E-B0B5-58B7A4A8829E}" type="presOf" srcId="{BB9BFA18-808F-49FC-B428-B7917ECD7083}" destId="{16C1B449-295E-4577-A24D-12EE7D7A2786}" srcOrd="1" destOrd="0" presId="urn:microsoft.com/office/officeart/2005/8/layout/radial5"/>
    <dgm:cxn modelId="{9EAED1C5-35EE-4307-A75D-917A5744C3EB}" type="presOf" srcId="{F1AC1771-4435-403A-8D07-5C2279B51F21}" destId="{EF6BD6D9-083A-4C2D-9AD8-58EB400A4504}" srcOrd="0" destOrd="0" presId="urn:microsoft.com/office/officeart/2005/8/layout/radial5"/>
    <dgm:cxn modelId="{BC6AA46A-A136-448D-98C2-454095124802}" srcId="{30C1C92E-49ED-4BC2-923D-3F0793016AC3}" destId="{F1AC1771-4435-403A-8D07-5C2279B51F21}" srcOrd="2" destOrd="0" parTransId="{BB9BFA18-808F-49FC-B428-B7917ECD7083}" sibTransId="{6CD6EE30-1A3D-4F49-B70A-AD01823ACAFD}"/>
    <dgm:cxn modelId="{275302E6-BF42-450B-8815-2848A99E646B}" type="presOf" srcId="{75D608CF-1B84-4D29-89BD-61C9D959AF9B}" destId="{696EF8F9-D32F-4F73-9AD4-AD2BEFCF77AB}" srcOrd="0" destOrd="0" presId="urn:microsoft.com/office/officeart/2005/8/layout/radial5"/>
    <dgm:cxn modelId="{F384B8E2-C9C8-4DC9-BB51-AED38B7BAA31}" type="presOf" srcId="{CCC82B51-52DE-47FB-9F65-D7109DE15C38}" destId="{3B3D6EF6-510D-43B7-BBD3-F3B1E1C723A0}" srcOrd="0" destOrd="0" presId="urn:microsoft.com/office/officeart/2005/8/layout/radial5"/>
    <dgm:cxn modelId="{DAFAD98C-76D6-4003-BD68-93B651A66D69}" type="presOf" srcId="{CE362982-2454-4ED5-95C9-33DA3C03421E}" destId="{7BE6AE8C-2EF6-4FC6-8CDF-204418E37482}" srcOrd="0" destOrd="0" presId="urn:microsoft.com/office/officeart/2005/8/layout/radial5"/>
    <dgm:cxn modelId="{2B1FFDA5-770A-4FB6-B70E-DF83C0908A10}" type="presOf" srcId="{BB9BFA18-808F-49FC-B428-B7917ECD7083}" destId="{A55D156F-9BB0-4F63-BDF0-D722C403E034}" srcOrd="0" destOrd="0" presId="urn:microsoft.com/office/officeart/2005/8/layout/radial5"/>
    <dgm:cxn modelId="{63F37992-561A-4DB2-AD07-CCCD41C88B0F}" type="presOf" srcId="{36E1A209-2ACD-4818-B367-A3C318935A6B}" destId="{E807AE0E-CF14-4F56-A764-2D57F63A31AF}" srcOrd="0" destOrd="0" presId="urn:microsoft.com/office/officeart/2005/8/layout/radial5"/>
    <dgm:cxn modelId="{0C2271EC-C952-42BE-9D5A-B5B8D5BD25DA}" type="presParOf" srcId="{3B3D6EF6-510D-43B7-BBD3-F3B1E1C723A0}" destId="{78D2E11D-DE87-4EC7-9794-2D4F6D700C23}" srcOrd="0" destOrd="0" presId="urn:microsoft.com/office/officeart/2005/8/layout/radial5"/>
    <dgm:cxn modelId="{4F4F6CA9-F94B-4E7A-AB67-37CDCFC3173A}" type="presParOf" srcId="{3B3D6EF6-510D-43B7-BBD3-F3B1E1C723A0}" destId="{33D260A4-6E9B-46F9-9D9F-DDFC4B10F4B2}" srcOrd="1" destOrd="0" presId="urn:microsoft.com/office/officeart/2005/8/layout/radial5"/>
    <dgm:cxn modelId="{A15FE838-4D8F-42E9-8B61-DC6AFB3825C3}" type="presParOf" srcId="{33D260A4-6E9B-46F9-9D9F-DDFC4B10F4B2}" destId="{715F5DBD-6783-4089-BCC4-2802CFD44F98}" srcOrd="0" destOrd="0" presId="urn:microsoft.com/office/officeart/2005/8/layout/radial5"/>
    <dgm:cxn modelId="{617558DB-80C9-40DE-8B5E-371541311F9F}" type="presParOf" srcId="{3B3D6EF6-510D-43B7-BBD3-F3B1E1C723A0}" destId="{6A55560D-A6AC-4A02-8DB7-7B207BA95E7B}" srcOrd="2" destOrd="0" presId="urn:microsoft.com/office/officeart/2005/8/layout/radial5"/>
    <dgm:cxn modelId="{261A7B36-C1F4-4406-8B39-F6DE8D36B9EA}" type="presParOf" srcId="{3B3D6EF6-510D-43B7-BBD3-F3B1E1C723A0}" destId="{E299DC6B-5BAA-41FB-9C7F-8A5C53F7E6EE}" srcOrd="3" destOrd="0" presId="urn:microsoft.com/office/officeart/2005/8/layout/radial5"/>
    <dgm:cxn modelId="{1B0F94DB-7134-44D1-AA46-3A9438A284B0}" type="presParOf" srcId="{E299DC6B-5BAA-41FB-9C7F-8A5C53F7E6EE}" destId="{0A03E197-1637-4B44-B584-819786AB6D15}" srcOrd="0" destOrd="0" presId="urn:microsoft.com/office/officeart/2005/8/layout/radial5"/>
    <dgm:cxn modelId="{1B2F82B4-F903-4A5B-AD57-6C687C289FAA}" type="presParOf" srcId="{3B3D6EF6-510D-43B7-BBD3-F3B1E1C723A0}" destId="{7CB2217A-66C0-4194-B93A-B23B970F2E24}" srcOrd="4" destOrd="0" presId="urn:microsoft.com/office/officeart/2005/8/layout/radial5"/>
    <dgm:cxn modelId="{78536FC9-2C6D-4799-BF65-A05F0D6C9B01}" type="presParOf" srcId="{3B3D6EF6-510D-43B7-BBD3-F3B1E1C723A0}" destId="{A55D156F-9BB0-4F63-BDF0-D722C403E034}" srcOrd="5" destOrd="0" presId="urn:microsoft.com/office/officeart/2005/8/layout/radial5"/>
    <dgm:cxn modelId="{20BD0F5D-F062-411E-BA55-97CBDE63E1E5}" type="presParOf" srcId="{A55D156F-9BB0-4F63-BDF0-D722C403E034}" destId="{16C1B449-295E-4577-A24D-12EE7D7A2786}" srcOrd="0" destOrd="0" presId="urn:microsoft.com/office/officeart/2005/8/layout/radial5"/>
    <dgm:cxn modelId="{70AC9C30-D4F8-4EDC-B2A2-F0A318DCC1FC}" type="presParOf" srcId="{3B3D6EF6-510D-43B7-BBD3-F3B1E1C723A0}" destId="{EF6BD6D9-083A-4C2D-9AD8-58EB400A4504}" srcOrd="6" destOrd="0" presId="urn:microsoft.com/office/officeart/2005/8/layout/radial5"/>
    <dgm:cxn modelId="{F0BE04E2-815B-4637-8ED4-02E5FB1666F0}" type="presParOf" srcId="{3B3D6EF6-510D-43B7-BBD3-F3B1E1C723A0}" destId="{696EF8F9-D32F-4F73-9AD4-AD2BEFCF77AB}" srcOrd="7" destOrd="0" presId="urn:microsoft.com/office/officeart/2005/8/layout/radial5"/>
    <dgm:cxn modelId="{D65E5959-E550-4A01-B263-EE7D463B87F2}" type="presParOf" srcId="{696EF8F9-D32F-4F73-9AD4-AD2BEFCF77AB}" destId="{4A31E7E1-A860-4EFB-B146-F73358674A51}" srcOrd="0" destOrd="0" presId="urn:microsoft.com/office/officeart/2005/8/layout/radial5"/>
    <dgm:cxn modelId="{AD9A74CC-2693-413E-8024-F09D8E192F77}" type="presParOf" srcId="{3B3D6EF6-510D-43B7-BBD3-F3B1E1C723A0}" destId="{612CCB0C-60ED-4915-91BD-0788255E4785}" srcOrd="8" destOrd="0" presId="urn:microsoft.com/office/officeart/2005/8/layout/radial5"/>
    <dgm:cxn modelId="{9098EAC9-D119-41F1-90DE-C463158E1A8D}" type="presParOf" srcId="{3B3D6EF6-510D-43B7-BBD3-F3B1E1C723A0}" destId="{7BE6AE8C-2EF6-4FC6-8CDF-204418E37482}" srcOrd="9" destOrd="0" presId="urn:microsoft.com/office/officeart/2005/8/layout/radial5"/>
    <dgm:cxn modelId="{C199E539-E800-4687-85D3-29AB84FB4163}" type="presParOf" srcId="{7BE6AE8C-2EF6-4FC6-8CDF-204418E37482}" destId="{BB39AF43-D9BD-4351-8262-C4B73C002562}" srcOrd="0" destOrd="0" presId="urn:microsoft.com/office/officeart/2005/8/layout/radial5"/>
    <dgm:cxn modelId="{9B4F6800-DB1C-4465-9426-3DBA974E454C}" type="presParOf" srcId="{3B3D6EF6-510D-43B7-BBD3-F3B1E1C723A0}" destId="{E807AE0E-CF14-4F56-A764-2D57F63A31AF}" srcOrd="10" destOrd="0" presId="urn:microsoft.com/office/officeart/2005/8/layout/radial5"/>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1C632CE-86B0-4192-A025-B3F4DCF4A88C}" type="doc">
      <dgm:prSet loTypeId="urn:microsoft.com/office/officeart/2005/8/layout/vProcess5" loCatId="process" qsTypeId="urn:microsoft.com/office/officeart/2005/8/quickstyle/3d2" qsCatId="3D" csTypeId="urn:microsoft.com/office/officeart/2005/8/colors/accent6_2" csCatId="accent6" phldr="1"/>
      <dgm:spPr/>
      <dgm:t>
        <a:bodyPr/>
        <a:lstStyle/>
        <a:p>
          <a:endParaRPr lang="ms-MY"/>
        </a:p>
      </dgm:t>
    </dgm:pt>
    <dgm:pt modelId="{311EE516-DF21-48D5-AB6E-40A3CDEC171A}">
      <dgm:prSet phldrT="[Text]" custT="1"/>
      <dgm:spPr/>
      <dgm:t>
        <a:bodyPr/>
        <a:lstStyle/>
        <a:p>
          <a:r>
            <a:rPr lang="en-US" sz="2000" dirty="0" smtClean="0"/>
            <a:t>A piezoelectric crystal receives the sound in the audible frequency range of </a:t>
          </a:r>
          <a:r>
            <a:rPr lang="ms-MY" sz="2000" dirty="0" smtClean="0"/>
            <a:t>100 Hz to 12700Hz.</a:t>
          </a:r>
          <a:endParaRPr lang="ms-MY" sz="2000" dirty="0"/>
        </a:p>
      </dgm:t>
    </dgm:pt>
    <dgm:pt modelId="{BDDB02A5-72C9-46C9-A8A7-622963D0C42E}" type="parTrans" cxnId="{221CD089-DF87-4861-AE39-4F3DAD9EEEF8}">
      <dgm:prSet/>
      <dgm:spPr/>
      <dgm:t>
        <a:bodyPr/>
        <a:lstStyle/>
        <a:p>
          <a:endParaRPr lang="ms-MY"/>
        </a:p>
      </dgm:t>
    </dgm:pt>
    <dgm:pt modelId="{798D48E4-DD44-4559-870E-DF8EECD5EE71}" type="sibTrans" cxnId="{221CD089-DF87-4861-AE39-4F3DAD9EEEF8}">
      <dgm:prSet/>
      <dgm:spPr/>
      <dgm:t>
        <a:bodyPr/>
        <a:lstStyle/>
        <a:p>
          <a:endParaRPr lang="ms-MY"/>
        </a:p>
      </dgm:t>
    </dgm:pt>
    <dgm:pt modelId="{FDA97E3B-41DA-47CC-9416-655B4D72DE6A}">
      <dgm:prSet phldrT="[Text]" custT="1"/>
      <dgm:spPr/>
      <dgm:t>
        <a:bodyPr/>
        <a:lstStyle/>
        <a:p>
          <a:r>
            <a:rPr lang="en-US" sz="2000" dirty="0" smtClean="0"/>
            <a:t>The signal is sampled every 0.5 s in the software</a:t>
          </a:r>
          <a:endParaRPr lang="ms-MY" sz="2000" dirty="0"/>
        </a:p>
      </dgm:t>
    </dgm:pt>
    <dgm:pt modelId="{FA6C2992-B6B0-49B8-BE1F-DD70201280D5}" type="parTrans" cxnId="{BB63F7DF-88D1-48C5-B654-AA4BA20D603F}">
      <dgm:prSet/>
      <dgm:spPr/>
      <dgm:t>
        <a:bodyPr/>
        <a:lstStyle/>
        <a:p>
          <a:endParaRPr lang="ms-MY"/>
        </a:p>
      </dgm:t>
    </dgm:pt>
    <dgm:pt modelId="{C98B59E1-F1E2-4060-9E70-A85BC3349332}" type="sibTrans" cxnId="{BB63F7DF-88D1-48C5-B654-AA4BA20D603F}">
      <dgm:prSet/>
      <dgm:spPr/>
      <dgm:t>
        <a:bodyPr/>
        <a:lstStyle/>
        <a:p>
          <a:endParaRPr lang="ms-MY"/>
        </a:p>
      </dgm:t>
    </dgm:pt>
    <dgm:pt modelId="{EE7C9824-73BF-42C9-A92E-D3960432EF02}">
      <dgm:prSet phldrT="[Text]" phldr="1"/>
      <dgm:spPr/>
      <dgm:t>
        <a:bodyPr/>
        <a:lstStyle/>
        <a:p>
          <a:endParaRPr lang="ms-MY" dirty="0"/>
        </a:p>
      </dgm:t>
    </dgm:pt>
    <dgm:pt modelId="{A7AB19AA-6F3A-4309-B9FD-B4501330A2E7}" type="parTrans" cxnId="{45507AC8-3AFA-40F5-BBCF-82E1AB366BF3}">
      <dgm:prSet/>
      <dgm:spPr/>
      <dgm:t>
        <a:bodyPr/>
        <a:lstStyle/>
        <a:p>
          <a:endParaRPr lang="ms-MY"/>
        </a:p>
      </dgm:t>
    </dgm:pt>
    <dgm:pt modelId="{276697C1-3027-4C97-8D90-36C8D5543D4C}" type="sibTrans" cxnId="{45507AC8-3AFA-40F5-BBCF-82E1AB366BF3}">
      <dgm:prSet/>
      <dgm:spPr/>
      <dgm:t>
        <a:bodyPr/>
        <a:lstStyle/>
        <a:p>
          <a:endParaRPr lang="ms-MY"/>
        </a:p>
      </dgm:t>
    </dgm:pt>
    <dgm:pt modelId="{E660711D-C2D0-44F5-A0CA-2214A7301F1A}">
      <dgm:prSet custT="1"/>
      <dgm:spPr/>
      <dgm:t>
        <a:bodyPr/>
        <a:lstStyle/>
        <a:p>
          <a:r>
            <a:rPr lang="en-US" sz="2000" dirty="0" smtClean="0"/>
            <a:t>A number of samples are averaged based on a selectable parameter (5 by </a:t>
          </a:r>
          <a:r>
            <a:rPr lang="ms-MY" sz="2000" dirty="0" smtClean="0"/>
            <a:t>default)</a:t>
          </a:r>
          <a:endParaRPr lang="ms-MY" sz="2000" dirty="0"/>
        </a:p>
      </dgm:t>
    </dgm:pt>
    <dgm:pt modelId="{38981BFE-7E57-40CB-8FC2-BC5970D161FC}" type="parTrans" cxnId="{6061317E-4F79-4D50-825D-3889C898B3E3}">
      <dgm:prSet/>
      <dgm:spPr/>
      <dgm:t>
        <a:bodyPr/>
        <a:lstStyle/>
        <a:p>
          <a:endParaRPr lang="ms-MY"/>
        </a:p>
      </dgm:t>
    </dgm:pt>
    <dgm:pt modelId="{704C0198-5CEC-4212-B889-66EEBB08B175}" type="sibTrans" cxnId="{6061317E-4F79-4D50-825D-3889C898B3E3}">
      <dgm:prSet/>
      <dgm:spPr/>
      <dgm:t>
        <a:bodyPr/>
        <a:lstStyle/>
        <a:p>
          <a:endParaRPr lang="ms-MY"/>
        </a:p>
      </dgm:t>
    </dgm:pt>
    <dgm:pt modelId="{5A6E1F21-C3D9-4F45-AE58-FC474126572F}">
      <dgm:prSet phldrT="[Text]" phldr="1"/>
      <dgm:spPr/>
      <dgm:t>
        <a:bodyPr/>
        <a:lstStyle/>
        <a:p>
          <a:endParaRPr lang="ms-MY"/>
        </a:p>
      </dgm:t>
    </dgm:pt>
    <dgm:pt modelId="{52A9CCFC-B8CA-4A5E-AA8D-B42008421F33}" type="parTrans" cxnId="{D1D40798-9BFE-4905-9EC0-95373F27919E}">
      <dgm:prSet/>
      <dgm:spPr/>
      <dgm:t>
        <a:bodyPr/>
        <a:lstStyle/>
        <a:p>
          <a:endParaRPr lang="ms-MY"/>
        </a:p>
      </dgm:t>
    </dgm:pt>
    <dgm:pt modelId="{C46B439A-9EA5-4297-BFDF-ECD258458D7A}" type="sibTrans" cxnId="{D1D40798-9BFE-4905-9EC0-95373F27919E}">
      <dgm:prSet/>
      <dgm:spPr/>
      <dgm:t>
        <a:bodyPr/>
        <a:lstStyle/>
        <a:p>
          <a:endParaRPr lang="ms-MY"/>
        </a:p>
      </dgm:t>
    </dgm:pt>
    <dgm:pt modelId="{25A5C771-7071-4F95-9DD4-4004364F0DAA}">
      <dgm:prSet/>
      <dgm:spPr/>
      <dgm:t>
        <a:bodyPr/>
        <a:lstStyle/>
        <a:p>
          <a:endParaRPr lang="ms-MY"/>
        </a:p>
      </dgm:t>
    </dgm:pt>
    <dgm:pt modelId="{1C612BC8-5C96-448C-8BAF-B17E18FBDF16}" type="parTrans" cxnId="{CDA4C671-8660-4527-A3C3-47EB21EF85E7}">
      <dgm:prSet/>
      <dgm:spPr/>
      <dgm:t>
        <a:bodyPr/>
        <a:lstStyle/>
        <a:p>
          <a:endParaRPr lang="ms-MY"/>
        </a:p>
      </dgm:t>
    </dgm:pt>
    <dgm:pt modelId="{B52DE5BB-4CFC-4530-B03C-1A45B949F5BE}" type="sibTrans" cxnId="{CDA4C671-8660-4527-A3C3-47EB21EF85E7}">
      <dgm:prSet/>
      <dgm:spPr/>
      <dgm:t>
        <a:bodyPr/>
        <a:lstStyle/>
        <a:p>
          <a:endParaRPr lang="ms-MY"/>
        </a:p>
      </dgm:t>
    </dgm:pt>
    <dgm:pt modelId="{AD86BA3D-4664-4DC6-91A7-DD739C685BA5}">
      <dgm:prSet/>
      <dgm:spPr/>
      <dgm:t>
        <a:bodyPr/>
        <a:lstStyle/>
        <a:p>
          <a:endParaRPr lang="ms-MY"/>
        </a:p>
      </dgm:t>
    </dgm:pt>
    <dgm:pt modelId="{09A8FFE6-1869-46F0-898D-8AA987CEDEA8}" type="parTrans" cxnId="{27D64B72-C0AA-474E-9D0E-C79C5C3FC56B}">
      <dgm:prSet/>
      <dgm:spPr/>
      <dgm:t>
        <a:bodyPr/>
        <a:lstStyle/>
        <a:p>
          <a:endParaRPr lang="ms-MY"/>
        </a:p>
      </dgm:t>
    </dgm:pt>
    <dgm:pt modelId="{EECF2403-4296-4EFC-A0F2-9F3D23FFC858}" type="sibTrans" cxnId="{27D64B72-C0AA-474E-9D0E-C79C5C3FC56B}">
      <dgm:prSet/>
      <dgm:spPr/>
      <dgm:t>
        <a:bodyPr/>
        <a:lstStyle/>
        <a:p>
          <a:endParaRPr lang="ms-MY"/>
        </a:p>
      </dgm:t>
    </dgm:pt>
    <dgm:pt modelId="{6CE7D99E-E77B-4845-95A0-D9FE0AC23EB4}">
      <dgm:prSet/>
      <dgm:spPr/>
      <dgm:t>
        <a:bodyPr/>
        <a:lstStyle/>
        <a:p>
          <a:endParaRPr lang="ms-MY" dirty="0"/>
        </a:p>
      </dgm:t>
    </dgm:pt>
    <dgm:pt modelId="{6154B508-0AC3-46F2-AFC8-CCA3824D0D26}" type="parTrans" cxnId="{7D52CDD0-8049-4822-8ABE-A415C09D1169}">
      <dgm:prSet/>
      <dgm:spPr/>
      <dgm:t>
        <a:bodyPr/>
        <a:lstStyle/>
        <a:p>
          <a:endParaRPr lang="ms-MY"/>
        </a:p>
      </dgm:t>
    </dgm:pt>
    <dgm:pt modelId="{97A3EA7A-906B-4ABE-B078-A21B98E55EA1}" type="sibTrans" cxnId="{7D52CDD0-8049-4822-8ABE-A415C09D1169}">
      <dgm:prSet/>
      <dgm:spPr/>
      <dgm:t>
        <a:bodyPr/>
        <a:lstStyle/>
        <a:p>
          <a:endParaRPr lang="ms-MY"/>
        </a:p>
      </dgm:t>
    </dgm:pt>
    <dgm:pt modelId="{74583A7C-4476-47BB-A32C-5FCA59C121D3}">
      <dgm:prSet/>
      <dgm:spPr/>
      <dgm:t>
        <a:bodyPr/>
        <a:lstStyle/>
        <a:p>
          <a:endParaRPr lang="ms-MY"/>
        </a:p>
      </dgm:t>
    </dgm:pt>
    <dgm:pt modelId="{251ABE06-B9C0-4B92-83E6-CF4597CF7379}" type="parTrans" cxnId="{44B63602-28CF-43A8-B3C7-340267703941}">
      <dgm:prSet/>
      <dgm:spPr/>
      <dgm:t>
        <a:bodyPr/>
        <a:lstStyle/>
        <a:p>
          <a:endParaRPr lang="ms-MY"/>
        </a:p>
      </dgm:t>
    </dgm:pt>
    <dgm:pt modelId="{270879D5-7147-4B34-A3F2-9BC84F36C2AA}" type="sibTrans" cxnId="{44B63602-28CF-43A8-B3C7-340267703941}">
      <dgm:prSet/>
      <dgm:spPr/>
      <dgm:t>
        <a:bodyPr/>
        <a:lstStyle/>
        <a:p>
          <a:endParaRPr lang="ms-MY"/>
        </a:p>
      </dgm:t>
    </dgm:pt>
    <dgm:pt modelId="{92CC45A4-0EF2-4750-B95C-8A96138A816A}">
      <dgm:prSet/>
      <dgm:spPr/>
      <dgm:t>
        <a:bodyPr/>
        <a:lstStyle/>
        <a:p>
          <a:endParaRPr lang="ms-MY"/>
        </a:p>
      </dgm:t>
    </dgm:pt>
    <dgm:pt modelId="{E073CE6F-3E9A-4BE6-A707-13B9E3BDCCCA}" type="parTrans" cxnId="{857A3149-9B9A-434C-8B80-99153796F5E4}">
      <dgm:prSet/>
      <dgm:spPr/>
      <dgm:t>
        <a:bodyPr/>
        <a:lstStyle/>
        <a:p>
          <a:endParaRPr lang="ms-MY"/>
        </a:p>
      </dgm:t>
    </dgm:pt>
    <dgm:pt modelId="{CC54DC32-2971-4263-8A36-0F41B239349B}" type="sibTrans" cxnId="{857A3149-9B9A-434C-8B80-99153796F5E4}">
      <dgm:prSet/>
      <dgm:spPr/>
      <dgm:t>
        <a:bodyPr/>
        <a:lstStyle/>
        <a:p>
          <a:endParaRPr lang="ms-MY"/>
        </a:p>
      </dgm:t>
    </dgm:pt>
    <dgm:pt modelId="{0BA9BD6D-DB8D-429F-BB8A-917CBC9E16D0}">
      <dgm:prSet custT="1"/>
      <dgm:spPr/>
      <dgm:t>
        <a:bodyPr/>
        <a:lstStyle/>
        <a:p>
          <a:r>
            <a:rPr lang="en-US" sz="2000" dirty="0" smtClean="0"/>
            <a:t>The instantaneous waveform and the averaged waveform can be displayed </a:t>
          </a:r>
          <a:r>
            <a:rPr lang="ms-MY" sz="2000" dirty="0" smtClean="0"/>
            <a:t>in a software window</a:t>
          </a:r>
          <a:endParaRPr lang="ms-MY" sz="2000" dirty="0"/>
        </a:p>
      </dgm:t>
    </dgm:pt>
    <dgm:pt modelId="{1C9F2AFB-C88B-4167-A859-CA40FDB7AF40}" type="parTrans" cxnId="{808643F7-9C58-4CAD-948F-33557E1C5B27}">
      <dgm:prSet/>
      <dgm:spPr/>
      <dgm:t>
        <a:bodyPr/>
        <a:lstStyle/>
        <a:p>
          <a:endParaRPr lang="ms-MY"/>
        </a:p>
      </dgm:t>
    </dgm:pt>
    <dgm:pt modelId="{019F9767-EB29-4324-A120-D773B1F24CFA}" type="sibTrans" cxnId="{808643F7-9C58-4CAD-948F-33557E1C5B27}">
      <dgm:prSet/>
      <dgm:spPr/>
      <dgm:t>
        <a:bodyPr/>
        <a:lstStyle/>
        <a:p>
          <a:endParaRPr lang="ms-MY"/>
        </a:p>
      </dgm:t>
    </dgm:pt>
    <dgm:pt modelId="{67B3CD38-3316-4D8C-8B05-59C74862F8A0}">
      <dgm:prSet/>
      <dgm:spPr/>
      <dgm:t>
        <a:bodyPr/>
        <a:lstStyle/>
        <a:p>
          <a:endParaRPr lang="ms-MY"/>
        </a:p>
      </dgm:t>
    </dgm:pt>
    <dgm:pt modelId="{2D1702D1-2016-43D8-8FE8-7D72F765C407}" type="parTrans" cxnId="{359CA274-994E-4262-BB87-363A0C2A9829}">
      <dgm:prSet/>
      <dgm:spPr/>
      <dgm:t>
        <a:bodyPr/>
        <a:lstStyle/>
        <a:p>
          <a:endParaRPr lang="ms-MY"/>
        </a:p>
      </dgm:t>
    </dgm:pt>
    <dgm:pt modelId="{EA9F065C-CE03-4072-B70F-BD2CC0D12D3F}" type="sibTrans" cxnId="{359CA274-994E-4262-BB87-363A0C2A9829}">
      <dgm:prSet/>
      <dgm:spPr/>
      <dgm:t>
        <a:bodyPr/>
        <a:lstStyle/>
        <a:p>
          <a:endParaRPr lang="ms-MY"/>
        </a:p>
      </dgm:t>
    </dgm:pt>
    <dgm:pt modelId="{BBEB88C0-E99E-41FB-998A-546FCC7ADD76}">
      <dgm:prSet custT="1"/>
      <dgm:spPr/>
      <dgm:t>
        <a:bodyPr/>
        <a:lstStyle/>
        <a:p>
          <a:r>
            <a:rPr lang="en-US" sz="1600" dirty="0" smtClean="0"/>
            <a:t>The signal is also binned via 6 selectable high-pass filters. All frequency content amplitudes below each filter value is excluded and the result is displayed in the classic logarithmic format. </a:t>
          </a:r>
        </a:p>
        <a:p>
          <a:r>
            <a:rPr lang="en-US" sz="1300" dirty="0" smtClean="0"/>
            <a:t>Example: 200Hz, 400Hz, 600Hz, 1000Hz, 2000Hz and 6000Hz.</a:t>
          </a:r>
          <a:endParaRPr lang="ms-MY" sz="1300" dirty="0"/>
        </a:p>
      </dgm:t>
    </dgm:pt>
    <dgm:pt modelId="{7E4CCCC6-0E87-4421-823A-D21FF5263C24}" type="parTrans" cxnId="{EAE73023-7C18-47B0-8455-044704069B0E}">
      <dgm:prSet/>
      <dgm:spPr/>
      <dgm:t>
        <a:bodyPr/>
        <a:lstStyle/>
        <a:p>
          <a:endParaRPr lang="ms-MY"/>
        </a:p>
      </dgm:t>
    </dgm:pt>
    <dgm:pt modelId="{0FA661D0-0297-4EBC-A6BA-FCA55F411C17}" type="sibTrans" cxnId="{EAE73023-7C18-47B0-8455-044704069B0E}">
      <dgm:prSet/>
      <dgm:spPr/>
      <dgm:t>
        <a:bodyPr/>
        <a:lstStyle/>
        <a:p>
          <a:endParaRPr lang="ms-MY"/>
        </a:p>
      </dgm:t>
    </dgm:pt>
    <dgm:pt modelId="{448B60FA-F798-460B-AE8E-D175524D1EA7}" type="pres">
      <dgm:prSet presAssocID="{B1C632CE-86B0-4192-A025-B3F4DCF4A88C}" presName="outerComposite" presStyleCnt="0">
        <dgm:presLayoutVars>
          <dgm:chMax val="5"/>
          <dgm:dir/>
          <dgm:resizeHandles val="exact"/>
        </dgm:presLayoutVars>
      </dgm:prSet>
      <dgm:spPr/>
      <dgm:t>
        <a:bodyPr/>
        <a:lstStyle/>
        <a:p>
          <a:endParaRPr lang="ms-MY"/>
        </a:p>
      </dgm:t>
    </dgm:pt>
    <dgm:pt modelId="{12B62BD1-D33E-4BF3-9E54-DFF84E437CC2}" type="pres">
      <dgm:prSet presAssocID="{B1C632CE-86B0-4192-A025-B3F4DCF4A88C}" presName="dummyMaxCanvas" presStyleCnt="0">
        <dgm:presLayoutVars/>
      </dgm:prSet>
      <dgm:spPr/>
    </dgm:pt>
    <dgm:pt modelId="{C192A804-7B2E-45D4-A1C7-CD34BF039ED6}" type="pres">
      <dgm:prSet presAssocID="{B1C632CE-86B0-4192-A025-B3F4DCF4A88C}" presName="FiveNodes_1" presStyleLbl="node1" presStyleIdx="0" presStyleCnt="5">
        <dgm:presLayoutVars>
          <dgm:bulletEnabled val="1"/>
        </dgm:presLayoutVars>
      </dgm:prSet>
      <dgm:spPr/>
      <dgm:t>
        <a:bodyPr/>
        <a:lstStyle/>
        <a:p>
          <a:endParaRPr lang="ms-MY"/>
        </a:p>
      </dgm:t>
    </dgm:pt>
    <dgm:pt modelId="{21384E25-B851-4742-A067-31B9B509CEE1}" type="pres">
      <dgm:prSet presAssocID="{B1C632CE-86B0-4192-A025-B3F4DCF4A88C}" presName="FiveNodes_2" presStyleLbl="node1" presStyleIdx="1" presStyleCnt="5">
        <dgm:presLayoutVars>
          <dgm:bulletEnabled val="1"/>
        </dgm:presLayoutVars>
      </dgm:prSet>
      <dgm:spPr/>
      <dgm:t>
        <a:bodyPr/>
        <a:lstStyle/>
        <a:p>
          <a:endParaRPr lang="ms-MY"/>
        </a:p>
      </dgm:t>
    </dgm:pt>
    <dgm:pt modelId="{7C0A3D12-FC37-4664-B508-E1CBF83473AD}" type="pres">
      <dgm:prSet presAssocID="{B1C632CE-86B0-4192-A025-B3F4DCF4A88C}" presName="FiveNodes_3" presStyleLbl="node1" presStyleIdx="2" presStyleCnt="5">
        <dgm:presLayoutVars>
          <dgm:bulletEnabled val="1"/>
        </dgm:presLayoutVars>
      </dgm:prSet>
      <dgm:spPr/>
      <dgm:t>
        <a:bodyPr/>
        <a:lstStyle/>
        <a:p>
          <a:endParaRPr lang="ms-MY"/>
        </a:p>
      </dgm:t>
    </dgm:pt>
    <dgm:pt modelId="{CCE03D65-7380-4231-B68A-DA431A5CBB16}" type="pres">
      <dgm:prSet presAssocID="{B1C632CE-86B0-4192-A025-B3F4DCF4A88C}" presName="FiveNodes_4" presStyleLbl="node1" presStyleIdx="3" presStyleCnt="5">
        <dgm:presLayoutVars>
          <dgm:bulletEnabled val="1"/>
        </dgm:presLayoutVars>
      </dgm:prSet>
      <dgm:spPr/>
      <dgm:t>
        <a:bodyPr/>
        <a:lstStyle/>
        <a:p>
          <a:endParaRPr lang="ms-MY"/>
        </a:p>
      </dgm:t>
    </dgm:pt>
    <dgm:pt modelId="{4E2947DB-AD06-48E7-9AE7-6387722A37E1}" type="pres">
      <dgm:prSet presAssocID="{B1C632CE-86B0-4192-A025-B3F4DCF4A88C}" presName="FiveNodes_5" presStyleLbl="node1" presStyleIdx="4" presStyleCnt="5">
        <dgm:presLayoutVars>
          <dgm:bulletEnabled val="1"/>
        </dgm:presLayoutVars>
      </dgm:prSet>
      <dgm:spPr/>
      <dgm:t>
        <a:bodyPr/>
        <a:lstStyle/>
        <a:p>
          <a:endParaRPr lang="ms-MY"/>
        </a:p>
      </dgm:t>
    </dgm:pt>
    <dgm:pt modelId="{3E1A4146-FE9F-48FF-A292-BA6424F61B6B}" type="pres">
      <dgm:prSet presAssocID="{B1C632CE-86B0-4192-A025-B3F4DCF4A88C}" presName="FiveConn_1-2" presStyleLbl="fgAccFollowNode1" presStyleIdx="0" presStyleCnt="4">
        <dgm:presLayoutVars>
          <dgm:bulletEnabled val="1"/>
        </dgm:presLayoutVars>
      </dgm:prSet>
      <dgm:spPr/>
      <dgm:t>
        <a:bodyPr/>
        <a:lstStyle/>
        <a:p>
          <a:endParaRPr lang="ms-MY"/>
        </a:p>
      </dgm:t>
    </dgm:pt>
    <dgm:pt modelId="{9B43810D-9C57-43D5-82B9-9DB9B6F8ED02}" type="pres">
      <dgm:prSet presAssocID="{B1C632CE-86B0-4192-A025-B3F4DCF4A88C}" presName="FiveConn_2-3" presStyleLbl="fgAccFollowNode1" presStyleIdx="1" presStyleCnt="4">
        <dgm:presLayoutVars>
          <dgm:bulletEnabled val="1"/>
        </dgm:presLayoutVars>
      </dgm:prSet>
      <dgm:spPr/>
      <dgm:t>
        <a:bodyPr/>
        <a:lstStyle/>
        <a:p>
          <a:endParaRPr lang="ms-MY"/>
        </a:p>
      </dgm:t>
    </dgm:pt>
    <dgm:pt modelId="{A38206CE-C2D8-465B-80FA-3C3D376BA609}" type="pres">
      <dgm:prSet presAssocID="{B1C632CE-86B0-4192-A025-B3F4DCF4A88C}" presName="FiveConn_3-4" presStyleLbl="fgAccFollowNode1" presStyleIdx="2" presStyleCnt="4">
        <dgm:presLayoutVars>
          <dgm:bulletEnabled val="1"/>
        </dgm:presLayoutVars>
      </dgm:prSet>
      <dgm:spPr/>
      <dgm:t>
        <a:bodyPr/>
        <a:lstStyle/>
        <a:p>
          <a:endParaRPr lang="ms-MY"/>
        </a:p>
      </dgm:t>
    </dgm:pt>
    <dgm:pt modelId="{5E46FB49-CA38-4824-AEC3-FBC906582A8A}" type="pres">
      <dgm:prSet presAssocID="{B1C632CE-86B0-4192-A025-B3F4DCF4A88C}" presName="FiveConn_4-5" presStyleLbl="fgAccFollowNode1" presStyleIdx="3" presStyleCnt="4">
        <dgm:presLayoutVars>
          <dgm:bulletEnabled val="1"/>
        </dgm:presLayoutVars>
      </dgm:prSet>
      <dgm:spPr/>
      <dgm:t>
        <a:bodyPr/>
        <a:lstStyle/>
        <a:p>
          <a:endParaRPr lang="ms-MY"/>
        </a:p>
      </dgm:t>
    </dgm:pt>
    <dgm:pt modelId="{0DCA0408-5C40-49D0-8260-4DFDF83A5925}" type="pres">
      <dgm:prSet presAssocID="{B1C632CE-86B0-4192-A025-B3F4DCF4A88C}" presName="FiveNodes_1_text" presStyleLbl="node1" presStyleIdx="4" presStyleCnt="5">
        <dgm:presLayoutVars>
          <dgm:bulletEnabled val="1"/>
        </dgm:presLayoutVars>
      </dgm:prSet>
      <dgm:spPr/>
      <dgm:t>
        <a:bodyPr/>
        <a:lstStyle/>
        <a:p>
          <a:endParaRPr lang="ms-MY"/>
        </a:p>
      </dgm:t>
    </dgm:pt>
    <dgm:pt modelId="{E3C7EF71-0620-4012-B656-90F71FC3D9AD}" type="pres">
      <dgm:prSet presAssocID="{B1C632CE-86B0-4192-A025-B3F4DCF4A88C}" presName="FiveNodes_2_text" presStyleLbl="node1" presStyleIdx="4" presStyleCnt="5">
        <dgm:presLayoutVars>
          <dgm:bulletEnabled val="1"/>
        </dgm:presLayoutVars>
      </dgm:prSet>
      <dgm:spPr/>
      <dgm:t>
        <a:bodyPr/>
        <a:lstStyle/>
        <a:p>
          <a:endParaRPr lang="ms-MY"/>
        </a:p>
      </dgm:t>
    </dgm:pt>
    <dgm:pt modelId="{004A00ED-8DB2-4F70-BE06-FEB9A7C52BBB}" type="pres">
      <dgm:prSet presAssocID="{B1C632CE-86B0-4192-A025-B3F4DCF4A88C}" presName="FiveNodes_3_text" presStyleLbl="node1" presStyleIdx="4" presStyleCnt="5">
        <dgm:presLayoutVars>
          <dgm:bulletEnabled val="1"/>
        </dgm:presLayoutVars>
      </dgm:prSet>
      <dgm:spPr/>
      <dgm:t>
        <a:bodyPr/>
        <a:lstStyle/>
        <a:p>
          <a:endParaRPr lang="ms-MY"/>
        </a:p>
      </dgm:t>
    </dgm:pt>
    <dgm:pt modelId="{5A380963-A665-47E2-AF56-0D20A82D7293}" type="pres">
      <dgm:prSet presAssocID="{B1C632CE-86B0-4192-A025-B3F4DCF4A88C}" presName="FiveNodes_4_text" presStyleLbl="node1" presStyleIdx="4" presStyleCnt="5">
        <dgm:presLayoutVars>
          <dgm:bulletEnabled val="1"/>
        </dgm:presLayoutVars>
      </dgm:prSet>
      <dgm:spPr/>
      <dgm:t>
        <a:bodyPr/>
        <a:lstStyle/>
        <a:p>
          <a:endParaRPr lang="ms-MY"/>
        </a:p>
      </dgm:t>
    </dgm:pt>
    <dgm:pt modelId="{DC33D2D9-A8C8-4EF5-9C83-D57F26CF8B6D}" type="pres">
      <dgm:prSet presAssocID="{B1C632CE-86B0-4192-A025-B3F4DCF4A88C}" presName="FiveNodes_5_text" presStyleLbl="node1" presStyleIdx="4" presStyleCnt="5">
        <dgm:presLayoutVars>
          <dgm:bulletEnabled val="1"/>
        </dgm:presLayoutVars>
      </dgm:prSet>
      <dgm:spPr/>
      <dgm:t>
        <a:bodyPr/>
        <a:lstStyle/>
        <a:p>
          <a:endParaRPr lang="ms-MY"/>
        </a:p>
      </dgm:t>
    </dgm:pt>
  </dgm:ptLst>
  <dgm:cxnLst>
    <dgm:cxn modelId="{3F960F96-25A5-4EC4-AAF2-010A3BB194FA}" type="presOf" srcId="{C98B59E1-F1E2-4060-9E70-A85BC3349332}" destId="{9B43810D-9C57-43D5-82B9-9DB9B6F8ED02}" srcOrd="0" destOrd="0" presId="urn:microsoft.com/office/officeart/2005/8/layout/vProcess5"/>
    <dgm:cxn modelId="{D1D40798-9BFE-4905-9EC0-95373F27919E}" srcId="{B1C632CE-86B0-4192-A025-B3F4DCF4A88C}" destId="{5A6E1F21-C3D9-4F45-AE58-FC474126572F}" srcOrd="11" destOrd="0" parTransId="{52A9CCFC-B8CA-4A5E-AA8D-B42008421F33}" sibTransId="{C46B439A-9EA5-4297-BFDF-ECD258458D7A}"/>
    <dgm:cxn modelId="{22621C9C-813A-4606-BE59-59342D929196}" type="presOf" srcId="{E660711D-C2D0-44F5-A0CA-2214A7301F1A}" destId="{7C0A3D12-FC37-4664-B508-E1CBF83473AD}" srcOrd="0" destOrd="0" presId="urn:microsoft.com/office/officeart/2005/8/layout/vProcess5"/>
    <dgm:cxn modelId="{5C4A711C-ACDF-42B9-B316-93DC9982B67F}" type="presOf" srcId="{BBEB88C0-E99E-41FB-998A-546FCC7ADD76}" destId="{DC33D2D9-A8C8-4EF5-9C83-D57F26CF8B6D}" srcOrd="1" destOrd="0" presId="urn:microsoft.com/office/officeart/2005/8/layout/vProcess5"/>
    <dgm:cxn modelId="{367A23BF-FB3D-4BE4-8579-2934AB1D1EBC}" type="presOf" srcId="{FDA97E3B-41DA-47CC-9416-655B4D72DE6A}" destId="{21384E25-B851-4742-A067-31B9B509CEE1}" srcOrd="0" destOrd="0" presId="urn:microsoft.com/office/officeart/2005/8/layout/vProcess5"/>
    <dgm:cxn modelId="{1C4B016F-8827-4EF6-BDBC-156A79011E6C}" type="presOf" srcId="{704C0198-5CEC-4212-B889-66EEBB08B175}" destId="{A38206CE-C2D8-465B-80FA-3C3D376BA609}" srcOrd="0" destOrd="0" presId="urn:microsoft.com/office/officeart/2005/8/layout/vProcess5"/>
    <dgm:cxn modelId="{2DB6F13B-2F19-4246-839A-B1341E7DFB96}" type="presOf" srcId="{0BA9BD6D-DB8D-429F-BB8A-917CBC9E16D0}" destId="{5A380963-A665-47E2-AF56-0D20A82D7293}" srcOrd="1" destOrd="0" presId="urn:microsoft.com/office/officeart/2005/8/layout/vProcess5"/>
    <dgm:cxn modelId="{808643F7-9C58-4CAD-948F-33557E1C5B27}" srcId="{B1C632CE-86B0-4192-A025-B3F4DCF4A88C}" destId="{0BA9BD6D-DB8D-429F-BB8A-917CBC9E16D0}" srcOrd="3" destOrd="0" parTransId="{1C9F2AFB-C88B-4167-A859-CA40FDB7AF40}" sibTransId="{019F9767-EB29-4324-A120-D773B1F24CFA}"/>
    <dgm:cxn modelId="{368C1B46-F86A-4142-9C48-7329B1E3C584}" type="presOf" srcId="{798D48E4-DD44-4559-870E-DF8EECD5EE71}" destId="{3E1A4146-FE9F-48FF-A292-BA6424F61B6B}" srcOrd="0" destOrd="0" presId="urn:microsoft.com/office/officeart/2005/8/layout/vProcess5"/>
    <dgm:cxn modelId="{236B857B-6C07-4CE8-A144-E17F6F1873B4}" type="presOf" srcId="{B1C632CE-86B0-4192-A025-B3F4DCF4A88C}" destId="{448B60FA-F798-460B-AE8E-D175524D1EA7}" srcOrd="0" destOrd="0" presId="urn:microsoft.com/office/officeart/2005/8/layout/vProcess5"/>
    <dgm:cxn modelId="{45507AC8-3AFA-40F5-BBCF-82E1AB366BF3}" srcId="{B1C632CE-86B0-4192-A025-B3F4DCF4A88C}" destId="{EE7C9824-73BF-42C9-A92E-D3960432EF02}" srcOrd="12" destOrd="0" parTransId="{A7AB19AA-6F3A-4309-B9FD-B4501330A2E7}" sibTransId="{276697C1-3027-4C97-8D90-36C8D5543D4C}"/>
    <dgm:cxn modelId="{EAE73023-7C18-47B0-8455-044704069B0E}" srcId="{B1C632CE-86B0-4192-A025-B3F4DCF4A88C}" destId="{BBEB88C0-E99E-41FB-998A-546FCC7ADD76}" srcOrd="4" destOrd="0" parTransId="{7E4CCCC6-0E87-4421-823A-D21FF5263C24}" sibTransId="{0FA661D0-0297-4EBC-A6BA-FCA55F411C17}"/>
    <dgm:cxn modelId="{857A3149-9B9A-434C-8B80-99153796F5E4}" srcId="{B1C632CE-86B0-4192-A025-B3F4DCF4A88C}" destId="{92CC45A4-0EF2-4750-B95C-8A96138A816A}" srcOrd="7" destOrd="0" parTransId="{E073CE6F-3E9A-4BE6-A707-13B9E3BDCCCA}" sibTransId="{CC54DC32-2971-4263-8A36-0F41B239349B}"/>
    <dgm:cxn modelId="{9DEF99FA-1F03-4A65-8C19-CEF9BEA8AEBA}" type="presOf" srcId="{FDA97E3B-41DA-47CC-9416-655B4D72DE6A}" destId="{E3C7EF71-0620-4012-B656-90F71FC3D9AD}" srcOrd="1" destOrd="0" presId="urn:microsoft.com/office/officeart/2005/8/layout/vProcess5"/>
    <dgm:cxn modelId="{359CA274-994E-4262-BB87-363A0C2A9829}" srcId="{B1C632CE-86B0-4192-A025-B3F4DCF4A88C}" destId="{67B3CD38-3316-4D8C-8B05-59C74862F8A0}" srcOrd="5" destOrd="0" parTransId="{2D1702D1-2016-43D8-8FE8-7D72F765C407}" sibTransId="{EA9F065C-CE03-4072-B70F-BD2CC0D12D3F}"/>
    <dgm:cxn modelId="{3F07F496-24CF-4BF0-98B8-93372F704F7E}" type="presOf" srcId="{311EE516-DF21-48D5-AB6E-40A3CDEC171A}" destId="{0DCA0408-5C40-49D0-8260-4DFDF83A5925}" srcOrd="1" destOrd="0" presId="urn:microsoft.com/office/officeart/2005/8/layout/vProcess5"/>
    <dgm:cxn modelId="{26D3A22A-2808-4B8F-A384-83A17A0877E5}" type="presOf" srcId="{E660711D-C2D0-44F5-A0CA-2214A7301F1A}" destId="{004A00ED-8DB2-4F70-BE06-FEB9A7C52BBB}" srcOrd="1" destOrd="0" presId="urn:microsoft.com/office/officeart/2005/8/layout/vProcess5"/>
    <dgm:cxn modelId="{7D52CDD0-8049-4822-8ABE-A415C09D1169}" srcId="{B1C632CE-86B0-4192-A025-B3F4DCF4A88C}" destId="{6CE7D99E-E77B-4845-95A0-D9FE0AC23EB4}" srcOrd="8" destOrd="0" parTransId="{6154B508-0AC3-46F2-AFC8-CCA3824D0D26}" sibTransId="{97A3EA7A-906B-4ABE-B078-A21B98E55EA1}"/>
    <dgm:cxn modelId="{BB63F7DF-88D1-48C5-B654-AA4BA20D603F}" srcId="{B1C632CE-86B0-4192-A025-B3F4DCF4A88C}" destId="{FDA97E3B-41DA-47CC-9416-655B4D72DE6A}" srcOrd="1" destOrd="0" parTransId="{FA6C2992-B6B0-49B8-BE1F-DD70201280D5}" sibTransId="{C98B59E1-F1E2-4060-9E70-A85BC3349332}"/>
    <dgm:cxn modelId="{5A1F2D2D-3E4D-405C-9C6C-20FCB66199AB}" type="presOf" srcId="{019F9767-EB29-4324-A120-D773B1F24CFA}" destId="{5E46FB49-CA38-4824-AEC3-FBC906582A8A}" srcOrd="0" destOrd="0" presId="urn:microsoft.com/office/officeart/2005/8/layout/vProcess5"/>
    <dgm:cxn modelId="{4A1BBB44-16CA-4104-A281-85856172623E}" type="presOf" srcId="{BBEB88C0-E99E-41FB-998A-546FCC7ADD76}" destId="{4E2947DB-AD06-48E7-9AE7-6387722A37E1}" srcOrd="0" destOrd="0" presId="urn:microsoft.com/office/officeart/2005/8/layout/vProcess5"/>
    <dgm:cxn modelId="{221CD089-DF87-4861-AE39-4F3DAD9EEEF8}" srcId="{B1C632CE-86B0-4192-A025-B3F4DCF4A88C}" destId="{311EE516-DF21-48D5-AB6E-40A3CDEC171A}" srcOrd="0" destOrd="0" parTransId="{BDDB02A5-72C9-46C9-A8A7-622963D0C42E}" sibTransId="{798D48E4-DD44-4559-870E-DF8EECD5EE71}"/>
    <dgm:cxn modelId="{CDA4C671-8660-4527-A3C3-47EB21EF85E7}" srcId="{B1C632CE-86B0-4192-A025-B3F4DCF4A88C}" destId="{25A5C771-7071-4F95-9DD4-4004364F0DAA}" srcOrd="9" destOrd="0" parTransId="{1C612BC8-5C96-448C-8BAF-B17E18FBDF16}" sibTransId="{B52DE5BB-4CFC-4530-B03C-1A45B949F5BE}"/>
    <dgm:cxn modelId="{27D64B72-C0AA-474E-9D0E-C79C5C3FC56B}" srcId="{B1C632CE-86B0-4192-A025-B3F4DCF4A88C}" destId="{AD86BA3D-4664-4DC6-91A7-DD739C685BA5}" srcOrd="10" destOrd="0" parTransId="{09A8FFE6-1869-46F0-898D-8AA987CEDEA8}" sibTransId="{EECF2403-4296-4EFC-A0F2-9F3D23FFC858}"/>
    <dgm:cxn modelId="{99DCA153-E889-4C31-AE4A-D9799B7D5B21}" type="presOf" srcId="{311EE516-DF21-48D5-AB6E-40A3CDEC171A}" destId="{C192A804-7B2E-45D4-A1C7-CD34BF039ED6}" srcOrd="0" destOrd="0" presId="urn:microsoft.com/office/officeart/2005/8/layout/vProcess5"/>
    <dgm:cxn modelId="{44B63602-28CF-43A8-B3C7-340267703941}" srcId="{B1C632CE-86B0-4192-A025-B3F4DCF4A88C}" destId="{74583A7C-4476-47BB-A32C-5FCA59C121D3}" srcOrd="6" destOrd="0" parTransId="{251ABE06-B9C0-4B92-83E6-CF4597CF7379}" sibTransId="{270879D5-7147-4B34-A3F2-9BC84F36C2AA}"/>
    <dgm:cxn modelId="{6061317E-4F79-4D50-825D-3889C898B3E3}" srcId="{B1C632CE-86B0-4192-A025-B3F4DCF4A88C}" destId="{E660711D-C2D0-44F5-A0CA-2214A7301F1A}" srcOrd="2" destOrd="0" parTransId="{38981BFE-7E57-40CB-8FC2-BC5970D161FC}" sibTransId="{704C0198-5CEC-4212-B889-66EEBB08B175}"/>
    <dgm:cxn modelId="{240E2D7B-D944-4C8A-8FBE-7F65E1453C86}" type="presOf" srcId="{0BA9BD6D-DB8D-429F-BB8A-917CBC9E16D0}" destId="{CCE03D65-7380-4231-B68A-DA431A5CBB16}" srcOrd="0" destOrd="0" presId="urn:microsoft.com/office/officeart/2005/8/layout/vProcess5"/>
    <dgm:cxn modelId="{1AA90DB2-8C0D-491C-B3B2-683E85606C36}" type="presParOf" srcId="{448B60FA-F798-460B-AE8E-D175524D1EA7}" destId="{12B62BD1-D33E-4BF3-9E54-DFF84E437CC2}" srcOrd="0" destOrd="0" presId="urn:microsoft.com/office/officeart/2005/8/layout/vProcess5"/>
    <dgm:cxn modelId="{FA9315F0-9D69-431F-85D5-575075738D5B}" type="presParOf" srcId="{448B60FA-F798-460B-AE8E-D175524D1EA7}" destId="{C192A804-7B2E-45D4-A1C7-CD34BF039ED6}" srcOrd="1" destOrd="0" presId="urn:microsoft.com/office/officeart/2005/8/layout/vProcess5"/>
    <dgm:cxn modelId="{DB17C54E-1FE9-4BDE-B91B-00BD0E1EBC33}" type="presParOf" srcId="{448B60FA-F798-460B-AE8E-D175524D1EA7}" destId="{21384E25-B851-4742-A067-31B9B509CEE1}" srcOrd="2" destOrd="0" presId="urn:microsoft.com/office/officeart/2005/8/layout/vProcess5"/>
    <dgm:cxn modelId="{760A2BF0-8AA8-499E-A237-56FA972FDCCE}" type="presParOf" srcId="{448B60FA-F798-460B-AE8E-D175524D1EA7}" destId="{7C0A3D12-FC37-4664-B508-E1CBF83473AD}" srcOrd="3" destOrd="0" presId="urn:microsoft.com/office/officeart/2005/8/layout/vProcess5"/>
    <dgm:cxn modelId="{25A553C0-10CA-4209-BBA9-5BD0A92824F5}" type="presParOf" srcId="{448B60FA-F798-460B-AE8E-D175524D1EA7}" destId="{CCE03D65-7380-4231-B68A-DA431A5CBB16}" srcOrd="4" destOrd="0" presId="urn:microsoft.com/office/officeart/2005/8/layout/vProcess5"/>
    <dgm:cxn modelId="{643FD8A4-42FE-4661-920D-E6796D290533}" type="presParOf" srcId="{448B60FA-F798-460B-AE8E-D175524D1EA7}" destId="{4E2947DB-AD06-48E7-9AE7-6387722A37E1}" srcOrd="5" destOrd="0" presId="urn:microsoft.com/office/officeart/2005/8/layout/vProcess5"/>
    <dgm:cxn modelId="{8F73929F-3629-4B04-A645-72E6669A346C}" type="presParOf" srcId="{448B60FA-F798-460B-AE8E-D175524D1EA7}" destId="{3E1A4146-FE9F-48FF-A292-BA6424F61B6B}" srcOrd="6" destOrd="0" presId="urn:microsoft.com/office/officeart/2005/8/layout/vProcess5"/>
    <dgm:cxn modelId="{C24B67A9-1175-426C-8F8C-75E8DDEE1E78}" type="presParOf" srcId="{448B60FA-F798-460B-AE8E-D175524D1EA7}" destId="{9B43810D-9C57-43D5-82B9-9DB9B6F8ED02}" srcOrd="7" destOrd="0" presId="urn:microsoft.com/office/officeart/2005/8/layout/vProcess5"/>
    <dgm:cxn modelId="{A87995B2-5A80-4D78-9403-6CB0C04C70C7}" type="presParOf" srcId="{448B60FA-F798-460B-AE8E-D175524D1EA7}" destId="{A38206CE-C2D8-465B-80FA-3C3D376BA609}" srcOrd="8" destOrd="0" presId="urn:microsoft.com/office/officeart/2005/8/layout/vProcess5"/>
    <dgm:cxn modelId="{5819EF73-0099-40B3-A183-4F4E9503F4AA}" type="presParOf" srcId="{448B60FA-F798-460B-AE8E-D175524D1EA7}" destId="{5E46FB49-CA38-4824-AEC3-FBC906582A8A}" srcOrd="9" destOrd="0" presId="urn:microsoft.com/office/officeart/2005/8/layout/vProcess5"/>
    <dgm:cxn modelId="{F80A35D4-A5FD-44BA-B0BF-EBD9771FA4C1}" type="presParOf" srcId="{448B60FA-F798-460B-AE8E-D175524D1EA7}" destId="{0DCA0408-5C40-49D0-8260-4DFDF83A5925}" srcOrd="10" destOrd="0" presId="urn:microsoft.com/office/officeart/2005/8/layout/vProcess5"/>
    <dgm:cxn modelId="{281430FB-10B0-4F21-89B3-E11A016A37C4}" type="presParOf" srcId="{448B60FA-F798-460B-AE8E-D175524D1EA7}" destId="{E3C7EF71-0620-4012-B656-90F71FC3D9AD}" srcOrd="11" destOrd="0" presId="urn:microsoft.com/office/officeart/2005/8/layout/vProcess5"/>
    <dgm:cxn modelId="{16D77E2C-8DEC-4B27-8BEF-28B2A0335ECC}" type="presParOf" srcId="{448B60FA-F798-460B-AE8E-D175524D1EA7}" destId="{004A00ED-8DB2-4F70-BE06-FEB9A7C52BBB}" srcOrd="12" destOrd="0" presId="urn:microsoft.com/office/officeart/2005/8/layout/vProcess5"/>
    <dgm:cxn modelId="{D7B73C81-6A0A-4246-AD5B-7C73BB06F449}" type="presParOf" srcId="{448B60FA-F798-460B-AE8E-D175524D1EA7}" destId="{5A380963-A665-47E2-AF56-0D20A82D7293}" srcOrd="13" destOrd="0" presId="urn:microsoft.com/office/officeart/2005/8/layout/vProcess5"/>
    <dgm:cxn modelId="{FEE86726-1B1D-4CB6-9E71-C2E78F148DE0}" type="presParOf" srcId="{448B60FA-F798-460B-AE8E-D175524D1EA7}" destId="{DC33D2D9-A8C8-4EF5-9C83-D57F26CF8B6D}" srcOrd="14"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D2E11D-DE87-4EC7-9794-2D4F6D700C23}">
      <dsp:nvSpPr>
        <dsp:cNvPr id="0" name=""/>
        <dsp:cNvSpPr/>
      </dsp:nvSpPr>
      <dsp:spPr>
        <a:xfrm>
          <a:off x="3690193" y="2470496"/>
          <a:ext cx="1763613" cy="1763613"/>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US" sz="2100" b="1" kern="1200" dirty="0" smtClean="0"/>
            <a:t>NOISE TOOL (NTO) to HELP YOU</a:t>
          </a:r>
          <a:endParaRPr lang="ms-MY" sz="2100" kern="1200" dirty="0"/>
        </a:p>
      </dsp:txBody>
      <dsp:txXfrm>
        <a:off x="3948468" y="2728771"/>
        <a:ext cx="1247063" cy="1247063"/>
      </dsp:txXfrm>
    </dsp:sp>
    <dsp:sp modelId="{33D260A4-6E9B-46F9-9D9F-DDFC4B10F4B2}">
      <dsp:nvSpPr>
        <dsp:cNvPr id="0" name=""/>
        <dsp:cNvSpPr/>
      </dsp:nvSpPr>
      <dsp:spPr>
        <a:xfrm rot="16200000">
          <a:off x="4385516" y="1829382"/>
          <a:ext cx="372967" cy="599628"/>
        </a:xfrm>
        <a:prstGeom prst="rightArrow">
          <a:avLst>
            <a:gd name="adj1" fmla="val 60000"/>
            <a:gd name="adj2" fmla="val 50000"/>
          </a:avLst>
        </a:prstGeom>
        <a:solidFill>
          <a:schemeClr val="accent6">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ms-MY" sz="1700" kern="1200"/>
        </a:p>
      </dsp:txBody>
      <dsp:txXfrm>
        <a:off x="4441461" y="2005253"/>
        <a:ext cx="261077" cy="359776"/>
      </dsp:txXfrm>
    </dsp:sp>
    <dsp:sp modelId="{6A55560D-A6AC-4A02-8DB7-7B207BA95E7B}">
      <dsp:nvSpPr>
        <dsp:cNvPr id="0" name=""/>
        <dsp:cNvSpPr/>
      </dsp:nvSpPr>
      <dsp:spPr>
        <a:xfrm>
          <a:off x="3690193" y="3172"/>
          <a:ext cx="1763613" cy="1763613"/>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ms-MY" sz="2100" kern="1200" dirty="0" smtClean="0"/>
            <a:t>Evaluate flow profiles</a:t>
          </a:r>
          <a:endParaRPr lang="ms-MY" sz="2100" kern="1200" dirty="0"/>
        </a:p>
      </dsp:txBody>
      <dsp:txXfrm>
        <a:off x="3948468" y="261447"/>
        <a:ext cx="1247063" cy="1247063"/>
      </dsp:txXfrm>
    </dsp:sp>
    <dsp:sp modelId="{E299DC6B-5BAA-41FB-9C7F-8A5C53F7E6EE}">
      <dsp:nvSpPr>
        <dsp:cNvPr id="0" name=""/>
        <dsp:cNvSpPr/>
      </dsp:nvSpPr>
      <dsp:spPr>
        <a:xfrm rot="20520000">
          <a:off x="5548760" y="2674528"/>
          <a:ext cx="372967" cy="599628"/>
        </a:xfrm>
        <a:prstGeom prst="rightArrow">
          <a:avLst>
            <a:gd name="adj1" fmla="val 60000"/>
            <a:gd name="adj2" fmla="val 50000"/>
          </a:avLst>
        </a:prstGeom>
        <a:solidFill>
          <a:schemeClr val="accent6">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ms-MY" sz="1700" kern="1200"/>
        </a:p>
      </dsp:txBody>
      <dsp:txXfrm>
        <a:off x="5551498" y="2811742"/>
        <a:ext cx="261077" cy="359776"/>
      </dsp:txXfrm>
    </dsp:sp>
    <dsp:sp modelId="{7CB2217A-66C0-4194-B93A-B23B970F2E24}">
      <dsp:nvSpPr>
        <dsp:cNvPr id="0" name=""/>
        <dsp:cNvSpPr/>
      </dsp:nvSpPr>
      <dsp:spPr>
        <a:xfrm>
          <a:off x="6036758" y="1708051"/>
          <a:ext cx="1763613" cy="1763613"/>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US" sz="2100" kern="1200" dirty="0" smtClean="0"/>
            <a:t>Locate channels behind a well case</a:t>
          </a:r>
          <a:endParaRPr lang="ms-MY" sz="2100" kern="1200" dirty="0"/>
        </a:p>
      </dsp:txBody>
      <dsp:txXfrm>
        <a:off x="6295033" y="1966326"/>
        <a:ext cx="1247063" cy="1247063"/>
      </dsp:txXfrm>
    </dsp:sp>
    <dsp:sp modelId="{A55D156F-9BB0-4F63-BDF0-D722C403E034}">
      <dsp:nvSpPr>
        <dsp:cNvPr id="0" name=""/>
        <dsp:cNvSpPr/>
      </dsp:nvSpPr>
      <dsp:spPr>
        <a:xfrm rot="3240000">
          <a:off x="5104440" y="4042003"/>
          <a:ext cx="372967" cy="599628"/>
        </a:xfrm>
        <a:prstGeom prst="rightArrow">
          <a:avLst>
            <a:gd name="adj1" fmla="val 60000"/>
            <a:gd name="adj2" fmla="val 50000"/>
          </a:avLst>
        </a:prstGeom>
        <a:solidFill>
          <a:schemeClr val="accent6">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ms-MY" sz="1700" kern="1200"/>
        </a:p>
      </dsp:txBody>
      <dsp:txXfrm>
        <a:off x="5127501" y="4116669"/>
        <a:ext cx="261077" cy="359776"/>
      </dsp:txXfrm>
    </dsp:sp>
    <dsp:sp modelId="{EF6BD6D9-083A-4C2D-9AD8-58EB400A4504}">
      <dsp:nvSpPr>
        <dsp:cNvPr id="0" name=""/>
        <dsp:cNvSpPr/>
      </dsp:nvSpPr>
      <dsp:spPr>
        <a:xfrm>
          <a:off x="5140450" y="4466604"/>
          <a:ext cx="1763613" cy="1763613"/>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ms-MY" sz="2100" kern="1200" dirty="0" smtClean="0"/>
            <a:t>Locate gas entries</a:t>
          </a:r>
          <a:endParaRPr lang="ms-MY" sz="2100" kern="1200" dirty="0"/>
        </a:p>
      </dsp:txBody>
      <dsp:txXfrm>
        <a:off x="5398725" y="4724879"/>
        <a:ext cx="1247063" cy="1247063"/>
      </dsp:txXfrm>
    </dsp:sp>
    <dsp:sp modelId="{696EF8F9-D32F-4F73-9AD4-AD2BEFCF77AB}">
      <dsp:nvSpPr>
        <dsp:cNvPr id="0" name=""/>
        <dsp:cNvSpPr/>
      </dsp:nvSpPr>
      <dsp:spPr>
        <a:xfrm rot="7560000">
          <a:off x="3666592" y="4042003"/>
          <a:ext cx="372967" cy="599628"/>
        </a:xfrm>
        <a:prstGeom prst="rightArrow">
          <a:avLst>
            <a:gd name="adj1" fmla="val 60000"/>
            <a:gd name="adj2" fmla="val 50000"/>
          </a:avLst>
        </a:prstGeom>
        <a:solidFill>
          <a:schemeClr val="accent6">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ms-MY" sz="1700" kern="1200"/>
        </a:p>
      </dsp:txBody>
      <dsp:txXfrm rot="10800000">
        <a:off x="3755421" y="4116669"/>
        <a:ext cx="261077" cy="359776"/>
      </dsp:txXfrm>
    </dsp:sp>
    <dsp:sp modelId="{612CCB0C-60ED-4915-91BD-0788255E4785}">
      <dsp:nvSpPr>
        <dsp:cNvPr id="0" name=""/>
        <dsp:cNvSpPr/>
      </dsp:nvSpPr>
      <dsp:spPr>
        <a:xfrm>
          <a:off x="2239936" y="4466604"/>
          <a:ext cx="1763613" cy="1763613"/>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ms-MY" sz="2100" kern="1200" dirty="0" smtClean="0"/>
            <a:t>Locate gas-liquid interfaces</a:t>
          </a:r>
          <a:endParaRPr lang="ms-MY" sz="2100" kern="1200" dirty="0"/>
        </a:p>
      </dsp:txBody>
      <dsp:txXfrm>
        <a:off x="2498211" y="4724879"/>
        <a:ext cx="1247063" cy="1247063"/>
      </dsp:txXfrm>
    </dsp:sp>
    <dsp:sp modelId="{7BE6AE8C-2EF6-4FC6-8CDF-204418E37482}">
      <dsp:nvSpPr>
        <dsp:cNvPr id="0" name=""/>
        <dsp:cNvSpPr/>
      </dsp:nvSpPr>
      <dsp:spPr>
        <a:xfrm rot="11880000">
          <a:off x="3222272" y="2674528"/>
          <a:ext cx="372967" cy="599628"/>
        </a:xfrm>
        <a:prstGeom prst="rightArrow">
          <a:avLst>
            <a:gd name="adj1" fmla="val 60000"/>
            <a:gd name="adj2" fmla="val 50000"/>
          </a:avLst>
        </a:prstGeom>
        <a:solidFill>
          <a:schemeClr val="accent6">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ms-MY" sz="1700" kern="1200"/>
        </a:p>
      </dsp:txBody>
      <dsp:txXfrm rot="10800000">
        <a:off x="3331424" y="2811742"/>
        <a:ext cx="261077" cy="359776"/>
      </dsp:txXfrm>
    </dsp:sp>
    <dsp:sp modelId="{E807AE0E-CF14-4F56-A764-2D57F63A31AF}">
      <dsp:nvSpPr>
        <dsp:cNvPr id="0" name=""/>
        <dsp:cNvSpPr/>
      </dsp:nvSpPr>
      <dsp:spPr>
        <a:xfrm>
          <a:off x="1343628" y="1708051"/>
          <a:ext cx="1763613" cy="1763613"/>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US" sz="2100" kern="1200" dirty="0" smtClean="0"/>
            <a:t>Locate leaks in a well case</a:t>
          </a:r>
          <a:endParaRPr lang="ms-MY" sz="2100" kern="1200" dirty="0"/>
        </a:p>
      </dsp:txBody>
      <dsp:txXfrm>
        <a:off x="1601903" y="1966326"/>
        <a:ext cx="1247063" cy="12470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92A804-7B2E-45D4-A1C7-CD34BF039ED6}">
      <dsp:nvSpPr>
        <dsp:cNvPr id="0" name=""/>
        <dsp:cNvSpPr/>
      </dsp:nvSpPr>
      <dsp:spPr>
        <a:xfrm>
          <a:off x="0" y="0"/>
          <a:ext cx="6956049" cy="1017784"/>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A piezoelectric crystal receives the sound in the audible frequency range of </a:t>
          </a:r>
          <a:r>
            <a:rPr lang="ms-MY" sz="2000" kern="1200" dirty="0" smtClean="0"/>
            <a:t>100 Hz to 12700Hz.</a:t>
          </a:r>
          <a:endParaRPr lang="ms-MY" sz="2000" kern="1200" dirty="0"/>
        </a:p>
      </dsp:txBody>
      <dsp:txXfrm>
        <a:off x="29810" y="29810"/>
        <a:ext cx="5738700" cy="958164"/>
      </dsp:txXfrm>
    </dsp:sp>
    <dsp:sp modelId="{21384E25-B851-4742-A067-31B9B509CEE1}">
      <dsp:nvSpPr>
        <dsp:cNvPr id="0" name=""/>
        <dsp:cNvSpPr/>
      </dsp:nvSpPr>
      <dsp:spPr>
        <a:xfrm>
          <a:off x="519445" y="1159143"/>
          <a:ext cx="6956049" cy="1017784"/>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The signal is sampled every 0.5 s in the software</a:t>
          </a:r>
          <a:endParaRPr lang="ms-MY" sz="2000" kern="1200" dirty="0"/>
        </a:p>
      </dsp:txBody>
      <dsp:txXfrm>
        <a:off x="549255" y="1188953"/>
        <a:ext cx="5715424" cy="958164"/>
      </dsp:txXfrm>
    </dsp:sp>
    <dsp:sp modelId="{7C0A3D12-FC37-4664-B508-E1CBF83473AD}">
      <dsp:nvSpPr>
        <dsp:cNvPr id="0" name=""/>
        <dsp:cNvSpPr/>
      </dsp:nvSpPr>
      <dsp:spPr>
        <a:xfrm>
          <a:off x="1038890" y="2318286"/>
          <a:ext cx="6956049" cy="1017784"/>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A number of samples are averaged based on a selectable parameter (5 by </a:t>
          </a:r>
          <a:r>
            <a:rPr lang="ms-MY" sz="2000" kern="1200" dirty="0" smtClean="0"/>
            <a:t>default)</a:t>
          </a:r>
          <a:endParaRPr lang="ms-MY" sz="2000" kern="1200" dirty="0"/>
        </a:p>
      </dsp:txBody>
      <dsp:txXfrm>
        <a:off x="1068700" y="2348096"/>
        <a:ext cx="5715424" cy="958164"/>
      </dsp:txXfrm>
    </dsp:sp>
    <dsp:sp modelId="{CCE03D65-7380-4231-B68A-DA431A5CBB16}">
      <dsp:nvSpPr>
        <dsp:cNvPr id="0" name=""/>
        <dsp:cNvSpPr/>
      </dsp:nvSpPr>
      <dsp:spPr>
        <a:xfrm>
          <a:off x="1558335" y="3477430"/>
          <a:ext cx="6956049" cy="1017784"/>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The instantaneous waveform and the averaged waveform can be displayed </a:t>
          </a:r>
          <a:r>
            <a:rPr lang="ms-MY" sz="2000" kern="1200" dirty="0" smtClean="0"/>
            <a:t>in a software window</a:t>
          </a:r>
          <a:endParaRPr lang="ms-MY" sz="2000" kern="1200" dirty="0"/>
        </a:p>
      </dsp:txBody>
      <dsp:txXfrm>
        <a:off x="1588145" y="3507240"/>
        <a:ext cx="5715424" cy="958164"/>
      </dsp:txXfrm>
    </dsp:sp>
    <dsp:sp modelId="{4E2947DB-AD06-48E7-9AE7-6387722A37E1}">
      <dsp:nvSpPr>
        <dsp:cNvPr id="0" name=""/>
        <dsp:cNvSpPr/>
      </dsp:nvSpPr>
      <dsp:spPr>
        <a:xfrm>
          <a:off x="2077781" y="4636573"/>
          <a:ext cx="6956049" cy="1017784"/>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smtClean="0"/>
            <a:t>The signal is also binned via 6 selectable high-pass filters. All frequency content amplitudes below each filter value is excluded and the result is displayed in the classic logarithmic format. </a:t>
          </a:r>
        </a:p>
        <a:p>
          <a:pPr lvl="0" algn="l" defTabSz="711200">
            <a:lnSpc>
              <a:spcPct val="90000"/>
            </a:lnSpc>
            <a:spcBef>
              <a:spcPct val="0"/>
            </a:spcBef>
            <a:spcAft>
              <a:spcPct val="35000"/>
            </a:spcAft>
          </a:pPr>
          <a:r>
            <a:rPr lang="en-US" sz="1300" kern="1200" dirty="0" smtClean="0"/>
            <a:t>Example: 200Hz, 400Hz, 600Hz, 1000Hz, 2000Hz and 6000Hz.</a:t>
          </a:r>
          <a:endParaRPr lang="ms-MY" sz="1300" kern="1200" dirty="0"/>
        </a:p>
      </dsp:txBody>
      <dsp:txXfrm>
        <a:off x="2107591" y="4666383"/>
        <a:ext cx="5715424" cy="958164"/>
      </dsp:txXfrm>
    </dsp:sp>
    <dsp:sp modelId="{3E1A4146-FE9F-48FF-A292-BA6424F61B6B}">
      <dsp:nvSpPr>
        <dsp:cNvPr id="0" name=""/>
        <dsp:cNvSpPr/>
      </dsp:nvSpPr>
      <dsp:spPr>
        <a:xfrm>
          <a:off x="6294489" y="743548"/>
          <a:ext cx="661559" cy="661559"/>
        </a:xfrm>
        <a:prstGeom prst="downArrow">
          <a:avLst>
            <a:gd name="adj1" fmla="val 55000"/>
            <a:gd name="adj2" fmla="val 45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ms-MY" sz="3000" kern="1200"/>
        </a:p>
      </dsp:txBody>
      <dsp:txXfrm>
        <a:off x="6443340" y="743548"/>
        <a:ext cx="363857" cy="497823"/>
      </dsp:txXfrm>
    </dsp:sp>
    <dsp:sp modelId="{9B43810D-9C57-43D5-82B9-9DB9B6F8ED02}">
      <dsp:nvSpPr>
        <dsp:cNvPr id="0" name=""/>
        <dsp:cNvSpPr/>
      </dsp:nvSpPr>
      <dsp:spPr>
        <a:xfrm>
          <a:off x="6813935" y="1902691"/>
          <a:ext cx="661559" cy="661559"/>
        </a:xfrm>
        <a:prstGeom prst="downArrow">
          <a:avLst>
            <a:gd name="adj1" fmla="val 55000"/>
            <a:gd name="adj2" fmla="val 45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ms-MY" sz="3000" kern="1200"/>
        </a:p>
      </dsp:txBody>
      <dsp:txXfrm>
        <a:off x="6962786" y="1902691"/>
        <a:ext cx="363857" cy="497823"/>
      </dsp:txXfrm>
    </dsp:sp>
    <dsp:sp modelId="{A38206CE-C2D8-465B-80FA-3C3D376BA609}">
      <dsp:nvSpPr>
        <dsp:cNvPr id="0" name=""/>
        <dsp:cNvSpPr/>
      </dsp:nvSpPr>
      <dsp:spPr>
        <a:xfrm>
          <a:off x="7333380" y="3044871"/>
          <a:ext cx="661559" cy="661559"/>
        </a:xfrm>
        <a:prstGeom prst="downArrow">
          <a:avLst>
            <a:gd name="adj1" fmla="val 55000"/>
            <a:gd name="adj2" fmla="val 45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ms-MY" sz="3000" kern="1200"/>
        </a:p>
      </dsp:txBody>
      <dsp:txXfrm>
        <a:off x="7482231" y="3044871"/>
        <a:ext cx="363857" cy="497823"/>
      </dsp:txXfrm>
    </dsp:sp>
    <dsp:sp modelId="{5E46FB49-CA38-4824-AEC3-FBC906582A8A}">
      <dsp:nvSpPr>
        <dsp:cNvPr id="0" name=""/>
        <dsp:cNvSpPr/>
      </dsp:nvSpPr>
      <dsp:spPr>
        <a:xfrm>
          <a:off x="7852825" y="4215323"/>
          <a:ext cx="661559" cy="661559"/>
        </a:xfrm>
        <a:prstGeom prst="downArrow">
          <a:avLst>
            <a:gd name="adj1" fmla="val 55000"/>
            <a:gd name="adj2" fmla="val 45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ms-MY" sz="3000" kern="1200"/>
        </a:p>
      </dsp:txBody>
      <dsp:txXfrm>
        <a:off x="8001676" y="4215323"/>
        <a:ext cx="363857" cy="497823"/>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0ED561-921F-4674-A5DF-0B657219E83B}" type="datetimeFigureOut">
              <a:rPr lang="en-US" smtClean="0"/>
              <a:t>2/10/2016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019914-155F-49F4-BF5B-1EF2A79B9176}" type="slidenum">
              <a:rPr lang="en-US" smtClean="0"/>
              <a:t>‹#›</a:t>
            </a:fld>
            <a:endParaRPr lang="en-US"/>
          </a:p>
        </p:txBody>
      </p:sp>
    </p:spTree>
    <p:extLst>
      <p:ext uri="{BB962C8B-B14F-4D97-AF65-F5344CB8AC3E}">
        <p14:creationId xmlns:p14="http://schemas.microsoft.com/office/powerpoint/2010/main" val="3065864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GEInspira"/>
              </a:rPr>
              <a:t>NTO is </a:t>
            </a:r>
            <a:r>
              <a:rPr lang="en-MY" dirty="0" smtClean="0"/>
              <a:t>a sensitive hydrophone</a:t>
            </a:r>
            <a:r>
              <a:rPr lang="en-US" dirty="0" smtClean="0">
                <a:latin typeface="GEInspira"/>
              </a:rPr>
              <a:t> detect sounds from liquid or gas movement in leaks, channels or perforations, </a:t>
            </a:r>
            <a:r>
              <a:rPr lang="en-MY" dirty="0" smtClean="0"/>
              <a:t>inside or outside the cased well </a:t>
            </a:r>
            <a:endParaRPr lang="en-US" dirty="0" smtClean="0"/>
          </a:p>
          <a:p>
            <a:endParaRPr lang="ms-MY" dirty="0"/>
          </a:p>
        </p:txBody>
      </p:sp>
      <p:sp>
        <p:nvSpPr>
          <p:cNvPr id="4" name="Slide Number Placeholder 3"/>
          <p:cNvSpPr>
            <a:spLocks noGrp="1"/>
          </p:cNvSpPr>
          <p:nvPr>
            <p:ph type="sldNum" sz="quarter" idx="10"/>
          </p:nvPr>
        </p:nvSpPr>
        <p:spPr/>
        <p:txBody>
          <a:bodyPr/>
          <a:lstStyle/>
          <a:p>
            <a:fld id="{11019914-155F-49F4-BF5B-1EF2A79B9176}" type="slidenum">
              <a:rPr lang="en-US" smtClean="0"/>
              <a:t>6</a:t>
            </a:fld>
            <a:endParaRPr lang="en-US"/>
          </a:p>
        </p:txBody>
      </p:sp>
    </p:spTree>
    <p:extLst>
      <p:ext uri="{BB962C8B-B14F-4D97-AF65-F5344CB8AC3E}">
        <p14:creationId xmlns:p14="http://schemas.microsoft.com/office/powerpoint/2010/main" val="2995195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FBC85B3-8AF4-4C27-BBC2-96A9F86D8A25}" type="datetimeFigureOut">
              <a:rPr lang="en-US" smtClean="0"/>
              <a:t>2/10/2016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B7DC15-0EA5-41BB-BE20-70AC5C73410F}" type="slidenum">
              <a:rPr lang="en-US" smtClean="0"/>
              <a:t>‹#›</a:t>
            </a:fld>
            <a:endParaRPr lang="en-US"/>
          </a:p>
        </p:txBody>
      </p:sp>
    </p:spTree>
    <p:extLst>
      <p:ext uri="{BB962C8B-B14F-4D97-AF65-F5344CB8AC3E}">
        <p14:creationId xmlns:p14="http://schemas.microsoft.com/office/powerpoint/2010/main" val="472610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FBC85B3-8AF4-4C27-BBC2-96A9F86D8A25}" type="datetimeFigureOut">
              <a:rPr lang="en-US" smtClean="0"/>
              <a:t>2/10/2016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B7DC15-0EA5-41BB-BE20-70AC5C73410F}" type="slidenum">
              <a:rPr lang="en-US" smtClean="0"/>
              <a:t>‹#›</a:t>
            </a:fld>
            <a:endParaRPr lang="en-US"/>
          </a:p>
        </p:txBody>
      </p:sp>
    </p:spTree>
    <p:extLst>
      <p:ext uri="{BB962C8B-B14F-4D97-AF65-F5344CB8AC3E}">
        <p14:creationId xmlns:p14="http://schemas.microsoft.com/office/powerpoint/2010/main" val="344044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FBC85B3-8AF4-4C27-BBC2-96A9F86D8A25}" type="datetimeFigureOut">
              <a:rPr lang="en-US" smtClean="0"/>
              <a:t>2/10/2016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B7DC15-0EA5-41BB-BE20-70AC5C73410F}" type="slidenum">
              <a:rPr lang="en-US" smtClean="0"/>
              <a:t>‹#›</a:t>
            </a:fld>
            <a:endParaRPr lang="en-US"/>
          </a:p>
        </p:txBody>
      </p:sp>
    </p:spTree>
    <p:extLst>
      <p:ext uri="{BB962C8B-B14F-4D97-AF65-F5344CB8AC3E}">
        <p14:creationId xmlns:p14="http://schemas.microsoft.com/office/powerpoint/2010/main" val="2919324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FBC85B3-8AF4-4C27-BBC2-96A9F86D8A25}" type="datetimeFigureOut">
              <a:rPr lang="en-US" smtClean="0"/>
              <a:t>2/10/2016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B7DC15-0EA5-41BB-BE20-70AC5C73410F}" type="slidenum">
              <a:rPr lang="en-US" smtClean="0"/>
              <a:t>‹#›</a:t>
            </a:fld>
            <a:endParaRPr lang="en-US"/>
          </a:p>
        </p:txBody>
      </p:sp>
    </p:spTree>
    <p:extLst>
      <p:ext uri="{BB962C8B-B14F-4D97-AF65-F5344CB8AC3E}">
        <p14:creationId xmlns:p14="http://schemas.microsoft.com/office/powerpoint/2010/main" val="4010740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FBC85B3-8AF4-4C27-BBC2-96A9F86D8A25}" type="datetimeFigureOut">
              <a:rPr lang="en-US" smtClean="0"/>
              <a:t>2/10/2016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7B7DC15-0EA5-41BB-BE20-70AC5C73410F}" type="slidenum">
              <a:rPr lang="en-US" smtClean="0"/>
              <a:t>‹#›</a:t>
            </a:fld>
            <a:endParaRPr lang="en-US"/>
          </a:p>
        </p:txBody>
      </p:sp>
    </p:spTree>
    <p:extLst>
      <p:ext uri="{BB962C8B-B14F-4D97-AF65-F5344CB8AC3E}">
        <p14:creationId xmlns:p14="http://schemas.microsoft.com/office/powerpoint/2010/main" val="2793156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FBC85B3-8AF4-4C27-BBC2-96A9F86D8A25}" type="datetimeFigureOut">
              <a:rPr lang="en-US" smtClean="0"/>
              <a:t>2/10/2016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7B7DC15-0EA5-41BB-BE20-70AC5C73410F}" type="slidenum">
              <a:rPr lang="en-US" smtClean="0"/>
              <a:t>‹#›</a:t>
            </a:fld>
            <a:endParaRPr lang="en-US"/>
          </a:p>
        </p:txBody>
      </p:sp>
    </p:spTree>
    <p:extLst>
      <p:ext uri="{BB962C8B-B14F-4D97-AF65-F5344CB8AC3E}">
        <p14:creationId xmlns:p14="http://schemas.microsoft.com/office/powerpoint/2010/main" val="1667650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BC85B3-8AF4-4C27-BBC2-96A9F86D8A25}" type="datetimeFigureOut">
              <a:rPr lang="en-US" smtClean="0"/>
              <a:t>2/10/2016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7B7DC15-0EA5-41BB-BE20-70AC5C73410F}" type="slidenum">
              <a:rPr lang="en-US" smtClean="0"/>
              <a:t>‹#›</a:t>
            </a:fld>
            <a:endParaRPr lang="en-US"/>
          </a:p>
        </p:txBody>
      </p:sp>
    </p:spTree>
    <p:extLst>
      <p:ext uri="{BB962C8B-B14F-4D97-AF65-F5344CB8AC3E}">
        <p14:creationId xmlns:p14="http://schemas.microsoft.com/office/powerpoint/2010/main" val="1812679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BC85B3-8AF4-4C27-BBC2-96A9F86D8A25}" type="datetimeFigureOut">
              <a:rPr lang="en-US" smtClean="0"/>
              <a:t>2/10/2016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B7DC15-0EA5-41BB-BE20-70AC5C73410F}" type="slidenum">
              <a:rPr lang="en-US" smtClean="0"/>
              <a:t>‹#›</a:t>
            </a:fld>
            <a:endParaRPr lang="en-US"/>
          </a:p>
        </p:txBody>
      </p:sp>
    </p:spTree>
    <p:extLst>
      <p:ext uri="{BB962C8B-B14F-4D97-AF65-F5344CB8AC3E}">
        <p14:creationId xmlns:p14="http://schemas.microsoft.com/office/powerpoint/2010/main" val="25872489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BC85B3-8AF4-4C27-BBC2-96A9F86D8A25}" type="datetimeFigureOut">
              <a:rPr lang="en-US" smtClean="0"/>
              <a:t>2/10/2016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B7DC15-0EA5-41BB-BE20-70AC5C73410F}" type="slidenum">
              <a:rPr lang="en-US" smtClean="0"/>
              <a:t>‹#›</a:t>
            </a:fld>
            <a:endParaRPr lang="en-US"/>
          </a:p>
        </p:txBody>
      </p:sp>
    </p:spTree>
    <p:extLst>
      <p:ext uri="{BB962C8B-B14F-4D97-AF65-F5344CB8AC3E}">
        <p14:creationId xmlns:p14="http://schemas.microsoft.com/office/powerpoint/2010/main" val="2526990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FBC85B3-8AF4-4C27-BBC2-96A9F86D8A25}" type="datetimeFigureOut">
              <a:rPr lang="en-US" smtClean="0"/>
              <a:t>2/10/2016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B7DC15-0EA5-41BB-BE20-70AC5C73410F}" type="slidenum">
              <a:rPr lang="en-US" smtClean="0"/>
              <a:t>‹#›</a:t>
            </a:fld>
            <a:endParaRPr lang="en-US"/>
          </a:p>
        </p:txBody>
      </p:sp>
    </p:spTree>
    <p:extLst>
      <p:ext uri="{BB962C8B-B14F-4D97-AF65-F5344CB8AC3E}">
        <p14:creationId xmlns:p14="http://schemas.microsoft.com/office/powerpoint/2010/main" val="3205115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FBC85B3-8AF4-4C27-BBC2-96A9F86D8A25}" type="datetimeFigureOut">
              <a:rPr lang="en-US" smtClean="0"/>
              <a:t>2/10/2016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B7DC15-0EA5-41BB-BE20-70AC5C73410F}" type="slidenum">
              <a:rPr lang="en-US" smtClean="0"/>
              <a:t>‹#›</a:t>
            </a:fld>
            <a:endParaRPr lang="en-US"/>
          </a:p>
        </p:txBody>
      </p:sp>
    </p:spTree>
    <p:extLst>
      <p:ext uri="{BB962C8B-B14F-4D97-AF65-F5344CB8AC3E}">
        <p14:creationId xmlns:p14="http://schemas.microsoft.com/office/powerpoint/2010/main" val="3949022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BC85B3-8AF4-4C27-BBC2-96A9F86D8A25}" type="datetimeFigureOut">
              <a:rPr lang="en-US" smtClean="0"/>
              <a:t>2/10/2016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B7DC15-0EA5-41BB-BE20-70AC5C73410F}" type="slidenum">
              <a:rPr lang="en-US" smtClean="0"/>
              <a:t>‹#›</a:t>
            </a:fld>
            <a:endParaRPr lang="en-US"/>
          </a:p>
        </p:txBody>
      </p:sp>
    </p:spTree>
    <p:extLst>
      <p:ext uri="{BB962C8B-B14F-4D97-AF65-F5344CB8AC3E}">
        <p14:creationId xmlns:p14="http://schemas.microsoft.com/office/powerpoint/2010/main" val="6598966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jpg"/><Relationship Id="rId7"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1.png"/><Relationship Id="rId5" Type="http://schemas.openxmlformats.org/officeDocument/2006/relationships/image" Target="../media/image3.jp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jpeg"/><Relationship Id="rId7" Type="http://schemas.openxmlformats.org/officeDocument/2006/relationships/diagramQuickStyle" Target="../diagrams/quickStyle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3.jpg"/><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jpg"/><Relationship Id="rId7" Type="http://schemas.openxmlformats.org/officeDocument/2006/relationships/diagramColors" Target="../diagrams/colors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3.jpg"/></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cid:image002.png@01D14A4B.F057E5F0" TargetMode="External"/><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1.png"/><Relationship Id="rId5" Type="http://schemas.openxmlformats.org/officeDocument/2006/relationships/image" Target="../media/image3.jp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MPANY BACKGROUND.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p:txBody>
          <a:bodyPr>
            <a:normAutofit/>
          </a:bodyPr>
          <a:lstStyle/>
          <a:p>
            <a:r>
              <a:rPr lang="en-US" b="1" dirty="0" smtClean="0"/>
              <a:t>Noise Tool Logging</a:t>
            </a:r>
            <a:br>
              <a:rPr lang="en-US" b="1" dirty="0" smtClean="0"/>
            </a:br>
            <a:r>
              <a:rPr lang="en-US" b="1" dirty="0" smtClean="0"/>
              <a:t>Basic Qualitative</a:t>
            </a:r>
            <a:endParaRPr lang="en-US" b="1" dirty="0"/>
          </a:p>
        </p:txBody>
      </p:sp>
      <p:sp>
        <p:nvSpPr>
          <p:cNvPr id="3" name="Subtitle 2"/>
          <p:cNvSpPr>
            <a:spLocks noGrp="1"/>
          </p:cNvSpPr>
          <p:nvPr>
            <p:ph type="subTitle" idx="1"/>
          </p:nvPr>
        </p:nvSpPr>
        <p:spPr/>
        <p:txBody>
          <a:bodyPr>
            <a:normAutofit/>
          </a:bodyPr>
          <a:lstStyle/>
          <a:p>
            <a:r>
              <a:rPr lang="en-US" sz="2800" dirty="0" smtClean="0"/>
              <a:t>SUBSURFACE DATA SERVICES DEPARTMENT (SDS)</a:t>
            </a:r>
          </a:p>
          <a:p>
            <a:r>
              <a:rPr lang="en-US" dirty="0" smtClean="0"/>
              <a:t>i-Solutions</a:t>
            </a:r>
          </a:p>
        </p:txBody>
      </p:sp>
      <p:sp>
        <p:nvSpPr>
          <p:cNvPr id="6" name="Rectangle 5"/>
          <p:cNvSpPr/>
          <p:nvPr/>
        </p:nvSpPr>
        <p:spPr>
          <a:xfrm>
            <a:off x="150325" y="6397943"/>
            <a:ext cx="2600392" cy="261610"/>
          </a:xfrm>
          <a:prstGeom prst="rect">
            <a:avLst/>
          </a:prstGeom>
        </p:spPr>
        <p:txBody>
          <a:bodyPr wrap="none">
            <a:spAutoFit/>
          </a:bodyPr>
          <a:lstStyle/>
          <a:p>
            <a:r>
              <a:rPr lang="en-US" sz="1100" dirty="0"/>
              <a:t>© </a:t>
            </a:r>
            <a:r>
              <a:rPr lang="en-US" sz="1100" dirty="0" smtClean="0"/>
              <a:t>2016 </a:t>
            </a:r>
            <a:r>
              <a:rPr lang="en-US" sz="1100" dirty="0"/>
              <a:t>Dimension Bid All Rights Reserved</a:t>
            </a:r>
          </a:p>
        </p:txBody>
      </p:sp>
      <p:sp>
        <p:nvSpPr>
          <p:cNvPr id="7" name="Rectangle 6"/>
          <p:cNvSpPr/>
          <p:nvPr/>
        </p:nvSpPr>
        <p:spPr>
          <a:xfrm>
            <a:off x="6067052" y="6506230"/>
            <a:ext cx="2724393" cy="261610"/>
          </a:xfrm>
          <a:prstGeom prst="rect">
            <a:avLst/>
          </a:prstGeom>
        </p:spPr>
        <p:txBody>
          <a:bodyPr wrap="square">
            <a:spAutoFit/>
          </a:bodyPr>
          <a:lstStyle/>
          <a:p>
            <a:pPr algn="ctr"/>
            <a:r>
              <a:rPr lang="en-US" sz="1100" b="1" dirty="0" smtClean="0"/>
              <a:t>Basic Qualitative– Production Logging</a:t>
            </a:r>
            <a:endParaRPr lang="en-US" sz="1100" b="1" dirty="0"/>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67052" y="5666874"/>
            <a:ext cx="2724393" cy="839357"/>
          </a:xfrm>
          <a:prstGeom prst="rect">
            <a:avLst/>
          </a:prstGeom>
        </p:spPr>
      </p:pic>
    </p:spTree>
    <p:extLst>
      <p:ext uri="{BB962C8B-B14F-4D97-AF65-F5344CB8AC3E}">
        <p14:creationId xmlns:p14="http://schemas.microsoft.com/office/powerpoint/2010/main" val="7633686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48" name="Picture 4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
        <p:nvSpPr>
          <p:cNvPr id="7" name="Title 1"/>
          <p:cNvSpPr txBox="1">
            <a:spLocks/>
          </p:cNvSpPr>
          <p:nvPr/>
        </p:nvSpPr>
        <p:spPr>
          <a:xfrm>
            <a:off x="329484" y="638630"/>
            <a:ext cx="7596336" cy="85725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ko-KR" sz="2800" dirty="0" smtClean="0">
                <a:solidFill>
                  <a:schemeClr val="tx1">
                    <a:lumMod val="75000"/>
                    <a:lumOff val="25000"/>
                  </a:schemeClr>
                </a:solidFill>
                <a:latin typeface="+mn-lt"/>
              </a:rPr>
              <a:t>GENERAL LOGGING WORKFLOW IN PMO </a:t>
            </a:r>
            <a:endParaRPr lang="ko-KR" altLang="en-US" sz="2800" dirty="0">
              <a:latin typeface="+mn-lt"/>
            </a:endParaRPr>
          </a:p>
        </p:txBody>
      </p:sp>
      <p:pic>
        <p:nvPicPr>
          <p:cNvPr id="2" name="Picture 1"/>
          <p:cNvPicPr>
            <a:picLocks noChangeAspect="1"/>
          </p:cNvPicPr>
          <p:nvPr/>
        </p:nvPicPr>
        <p:blipFill>
          <a:blip r:embed="rId4"/>
          <a:stretch>
            <a:fillRect/>
          </a:stretch>
        </p:blipFill>
        <p:spPr>
          <a:xfrm>
            <a:off x="0" y="1203642"/>
            <a:ext cx="7899527" cy="5035371"/>
          </a:xfrm>
          <a:prstGeom prst="rect">
            <a:avLst/>
          </a:prstGeom>
        </p:spPr>
      </p:pic>
    </p:spTree>
    <p:extLst>
      <p:ext uri="{BB962C8B-B14F-4D97-AF65-F5344CB8AC3E}">
        <p14:creationId xmlns:p14="http://schemas.microsoft.com/office/powerpoint/2010/main" val="28405217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48" name="Picture 4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671" y="778950"/>
            <a:ext cx="3939149" cy="5935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Brace 1"/>
          <p:cNvSpPr/>
          <p:nvPr/>
        </p:nvSpPr>
        <p:spPr>
          <a:xfrm>
            <a:off x="4912732" y="944517"/>
            <a:ext cx="669701" cy="2043382"/>
          </a:xfrm>
          <a:prstGeom prst="righ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ms-MY"/>
          </a:p>
        </p:txBody>
      </p:sp>
      <p:sp>
        <p:nvSpPr>
          <p:cNvPr id="6" name="Right Brace 5"/>
          <p:cNvSpPr/>
          <p:nvPr/>
        </p:nvSpPr>
        <p:spPr>
          <a:xfrm>
            <a:off x="4801673" y="3168203"/>
            <a:ext cx="736242" cy="2073498"/>
          </a:xfrm>
          <a:prstGeom prst="righ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ms-MY"/>
          </a:p>
        </p:txBody>
      </p:sp>
      <p:sp>
        <p:nvSpPr>
          <p:cNvPr id="7" name="Right Brace 6"/>
          <p:cNvSpPr/>
          <p:nvPr/>
        </p:nvSpPr>
        <p:spPr>
          <a:xfrm>
            <a:off x="4404574" y="4748635"/>
            <a:ext cx="736242" cy="1965953"/>
          </a:xfrm>
          <a:prstGeom prst="righ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ms-MY"/>
          </a:p>
        </p:txBody>
      </p:sp>
      <p:sp>
        <p:nvSpPr>
          <p:cNvPr id="3" name="Rectangle 2"/>
          <p:cNvSpPr/>
          <p:nvPr/>
        </p:nvSpPr>
        <p:spPr>
          <a:xfrm>
            <a:off x="5857740" y="1685254"/>
            <a:ext cx="2011252" cy="489397"/>
          </a:xfrm>
          <a:prstGeom prst="rect">
            <a:avLst/>
          </a:prstGeom>
          <a:ln w="28575">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ms-MY"/>
          </a:p>
        </p:txBody>
      </p:sp>
      <p:sp>
        <p:nvSpPr>
          <p:cNvPr id="9" name="Rectangle 8"/>
          <p:cNvSpPr/>
          <p:nvPr/>
        </p:nvSpPr>
        <p:spPr>
          <a:xfrm>
            <a:off x="5857740" y="3910066"/>
            <a:ext cx="1573371" cy="489397"/>
          </a:xfrm>
          <a:prstGeom prst="rect">
            <a:avLst/>
          </a:prstGeom>
          <a:ln w="28575">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ms-MY"/>
          </a:p>
        </p:txBody>
      </p:sp>
      <p:sp>
        <p:nvSpPr>
          <p:cNvPr id="10" name="Rectangle 9"/>
          <p:cNvSpPr/>
          <p:nvPr/>
        </p:nvSpPr>
        <p:spPr>
          <a:xfrm>
            <a:off x="5673143" y="5486912"/>
            <a:ext cx="1307206" cy="489397"/>
          </a:xfrm>
          <a:prstGeom prst="rect">
            <a:avLst/>
          </a:prstGeom>
          <a:ln w="28575">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ms-MY"/>
          </a:p>
        </p:txBody>
      </p:sp>
      <p:sp>
        <p:nvSpPr>
          <p:cNvPr id="4" name="TextBox 3"/>
          <p:cNvSpPr txBox="1"/>
          <p:nvPr/>
        </p:nvSpPr>
        <p:spPr>
          <a:xfrm>
            <a:off x="5986529" y="1781542"/>
            <a:ext cx="2060619" cy="369332"/>
          </a:xfrm>
          <a:prstGeom prst="rect">
            <a:avLst/>
          </a:prstGeom>
          <a:noFill/>
        </p:spPr>
        <p:txBody>
          <a:bodyPr wrap="square" rtlCol="0">
            <a:spAutoFit/>
          </a:bodyPr>
          <a:lstStyle/>
          <a:p>
            <a:r>
              <a:rPr lang="en-US" dirty="0" smtClean="0"/>
              <a:t>Account Manager</a:t>
            </a:r>
            <a:endParaRPr lang="ms-MY" dirty="0"/>
          </a:p>
        </p:txBody>
      </p:sp>
      <p:sp>
        <p:nvSpPr>
          <p:cNvPr id="12" name="TextBox 11"/>
          <p:cNvSpPr txBox="1"/>
          <p:nvPr/>
        </p:nvSpPr>
        <p:spPr>
          <a:xfrm>
            <a:off x="5857740" y="4010813"/>
            <a:ext cx="2060619" cy="369332"/>
          </a:xfrm>
          <a:prstGeom prst="rect">
            <a:avLst/>
          </a:prstGeom>
          <a:noFill/>
        </p:spPr>
        <p:txBody>
          <a:bodyPr wrap="square" rtlCol="0">
            <a:spAutoFit/>
          </a:bodyPr>
          <a:lstStyle/>
          <a:p>
            <a:r>
              <a:rPr lang="en-US" dirty="0" smtClean="0"/>
              <a:t>Field Engineer</a:t>
            </a:r>
            <a:endParaRPr lang="ms-MY" dirty="0"/>
          </a:p>
        </p:txBody>
      </p:sp>
      <p:sp>
        <p:nvSpPr>
          <p:cNvPr id="13" name="TextBox 12"/>
          <p:cNvSpPr txBox="1"/>
          <p:nvPr/>
        </p:nvSpPr>
        <p:spPr>
          <a:xfrm>
            <a:off x="5673143" y="5546944"/>
            <a:ext cx="2060619" cy="369332"/>
          </a:xfrm>
          <a:prstGeom prst="rect">
            <a:avLst/>
          </a:prstGeom>
          <a:noFill/>
        </p:spPr>
        <p:txBody>
          <a:bodyPr wrap="square" rtlCol="0">
            <a:spAutoFit/>
          </a:bodyPr>
          <a:lstStyle/>
          <a:p>
            <a:r>
              <a:rPr lang="en-US" dirty="0" smtClean="0"/>
              <a:t>Log Analyst</a:t>
            </a:r>
            <a:endParaRPr lang="ms-MY" dirty="0"/>
          </a:p>
        </p:txBody>
      </p:sp>
    </p:spTree>
    <p:extLst>
      <p:ext uri="{BB962C8B-B14F-4D97-AF65-F5344CB8AC3E}">
        <p14:creationId xmlns:p14="http://schemas.microsoft.com/office/powerpoint/2010/main" val="10583988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911532" y="4835938"/>
            <a:ext cx="7886700" cy="15032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latin typeface="Aharoni" panose="02010803020104030203" pitchFamily="2" charset="-79"/>
                <a:cs typeface="Aharoni" panose="02010803020104030203" pitchFamily="2" charset="-79"/>
              </a:rPr>
              <a:t>Noise Log Tool </a:t>
            </a:r>
          </a:p>
          <a:p>
            <a:pPr algn="ctr"/>
            <a:r>
              <a:rPr lang="en-US" b="1" dirty="0" smtClean="0">
                <a:latin typeface="Aharoni" panose="02010803020104030203" pitchFamily="2" charset="-79"/>
                <a:cs typeface="Aharoni" panose="02010803020104030203" pitchFamily="2" charset="-79"/>
              </a:rPr>
              <a:t>- Concept</a:t>
            </a:r>
            <a:endParaRPr lang="en-US" b="1" dirty="0">
              <a:latin typeface="Aharoni" panose="02010803020104030203" pitchFamily="2" charset="-79"/>
              <a:cs typeface="Aharoni" panose="02010803020104030203" pitchFamily="2" charset="-79"/>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7" name="Picture 3"/>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133357" y="759601"/>
            <a:ext cx="3990774" cy="31426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66638" y="536253"/>
            <a:ext cx="4763048" cy="36347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3357" y="3792120"/>
            <a:ext cx="3866848" cy="30658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11532" y="3625430"/>
            <a:ext cx="704150" cy="45719"/>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37652" y="4014178"/>
            <a:ext cx="704150" cy="104577"/>
          </a:xfrm>
          <a:prstGeom prst="rect">
            <a:avLst/>
          </a:prstGeom>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5943" y="6634226"/>
            <a:ext cx="704150" cy="104577"/>
          </a:xfrm>
          <a:prstGeom prst="rect">
            <a:avLst/>
          </a:prstGeom>
        </p:spPr>
      </p:pic>
      <p:sp>
        <p:nvSpPr>
          <p:cNvPr id="2" name="Right Arrow 1"/>
          <p:cNvSpPr/>
          <p:nvPr/>
        </p:nvSpPr>
        <p:spPr>
          <a:xfrm>
            <a:off x="3710093" y="2892490"/>
            <a:ext cx="768601" cy="373224"/>
          </a:xfrm>
          <a:prstGeom prst="rightArrow">
            <a:avLst/>
          </a:prstGeom>
          <a:solidFill>
            <a:schemeClr val="accent2"/>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3" name="Right Arrow 12"/>
          <p:cNvSpPr/>
          <p:nvPr/>
        </p:nvSpPr>
        <p:spPr>
          <a:xfrm rot="9042604">
            <a:off x="4049249" y="4140769"/>
            <a:ext cx="634482" cy="447606"/>
          </a:xfrm>
          <a:prstGeom prst="rightArrow">
            <a:avLst/>
          </a:prstGeom>
          <a:solidFill>
            <a:schemeClr val="accent2"/>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Tree>
    <p:extLst>
      <p:ext uri="{BB962C8B-B14F-4D97-AF65-F5344CB8AC3E}">
        <p14:creationId xmlns:p14="http://schemas.microsoft.com/office/powerpoint/2010/main" val="7716597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14" name="NTO Video Project Rev4.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837889"/>
            <a:ext cx="9144000" cy="5865223"/>
          </a:xfrm>
          <a:prstGeom prst="rect">
            <a:avLst/>
          </a:prstGeom>
        </p:spPr>
      </p:pic>
    </p:spTree>
    <p:extLst>
      <p:ext uri="{BB962C8B-B14F-4D97-AF65-F5344CB8AC3E}">
        <p14:creationId xmlns:p14="http://schemas.microsoft.com/office/powerpoint/2010/main" val="32040534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4"/>
                                        </p:tgtEl>
                                      </p:cBhvr>
                                    </p:cmd>
                                  </p:childTnLst>
                                </p:cTn>
                              </p:par>
                            </p:childTnLst>
                          </p:cTn>
                        </p:par>
                      </p:childTnLst>
                    </p:cTn>
                  </p:par>
                </p:childTnLst>
              </p:cTn>
              <p:nextCondLst>
                <p:cond evt="onClick" delay="0">
                  <p:tgtEl>
                    <p:spTgt spid="14"/>
                  </p:tgtEl>
                </p:cond>
              </p:nextCondLst>
            </p:seq>
            <p:video>
              <p:cMediaNode vol="80000">
                <p:cTn id="7" fill="hold" display="0">
                  <p:stCondLst>
                    <p:cond delay="indefinite"/>
                  </p:stCondLst>
                </p:cTn>
                <p:tgtEl>
                  <p:spTgt spid="14"/>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1026" y="1517969"/>
            <a:ext cx="8554451" cy="5354052"/>
          </a:xfrm>
        </p:spPr>
        <p:txBody>
          <a:bodyPr>
            <a:normAutofit/>
          </a:bodyPr>
          <a:lstStyle/>
          <a:p>
            <a:pPr marL="0" indent="0">
              <a:buNone/>
            </a:pPr>
            <a:endParaRPr lang="en-US" dirty="0" smtClean="0">
              <a:latin typeface="GEInspira"/>
            </a:endParaRPr>
          </a:p>
          <a:p>
            <a:pPr marL="0" indent="0">
              <a:buNone/>
            </a:pPr>
            <a:endParaRPr lang="en-US" dirty="0">
              <a:latin typeface="GEInspira"/>
            </a:endParaRPr>
          </a:p>
          <a:p>
            <a:endParaRPr lang="en-US" dirty="0" smtClean="0">
              <a:latin typeface="GEInspira"/>
            </a:endParaRPr>
          </a:p>
          <a:p>
            <a:pPr marL="0" indent="0">
              <a:buNone/>
            </a:pPr>
            <a:endParaRPr lang="en-US" dirty="0">
              <a:latin typeface="GEInspira"/>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
        <p:nvSpPr>
          <p:cNvPr id="2" name="Rectangle 1"/>
          <p:cNvSpPr/>
          <p:nvPr/>
        </p:nvSpPr>
        <p:spPr>
          <a:xfrm>
            <a:off x="2286000" y="2967335"/>
            <a:ext cx="4572000" cy="369332"/>
          </a:xfrm>
          <a:prstGeom prst="rect">
            <a:avLst/>
          </a:prstGeom>
        </p:spPr>
        <p:txBody>
          <a:bodyPr>
            <a:spAutoFit/>
          </a:bodyPr>
          <a:lstStyle/>
          <a:p>
            <a:r>
              <a:rPr lang="en-US" dirty="0" smtClean="0">
                <a:latin typeface="GEInspira"/>
              </a:rPr>
              <a:t>.</a:t>
            </a:r>
            <a:endParaRPr lang="ms-MY" dirty="0"/>
          </a:p>
        </p:txBody>
      </p:sp>
      <p:graphicFrame>
        <p:nvGraphicFramePr>
          <p:cNvPr id="7" name="Diagram 6"/>
          <p:cNvGraphicFramePr/>
          <p:nvPr>
            <p:extLst/>
          </p:nvPr>
        </p:nvGraphicFramePr>
        <p:xfrm>
          <a:off x="0" y="638631"/>
          <a:ext cx="9144000" cy="623339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8" name="Title 1"/>
          <p:cNvSpPr txBox="1">
            <a:spLocks/>
          </p:cNvSpPr>
          <p:nvPr/>
        </p:nvSpPr>
        <p:spPr>
          <a:xfrm>
            <a:off x="1468739" y="-10839"/>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Used of NTO</a:t>
            </a:r>
            <a:endParaRPr lang="en-US" b="1" dirty="0"/>
          </a:p>
        </p:txBody>
      </p:sp>
    </p:spTree>
    <p:extLst>
      <p:ext uri="{BB962C8B-B14F-4D97-AF65-F5344CB8AC3E}">
        <p14:creationId xmlns:p14="http://schemas.microsoft.com/office/powerpoint/2010/main" val="18903762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54902" y="667464"/>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NTO Specification</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2" name="Content Placeholder 1"/>
          <p:cNvPicPr>
            <a:picLocks noGrp="1" noChangeAspect="1"/>
          </p:cNvPicPr>
          <p:nvPr>
            <p:ph idx="1"/>
          </p:nvPr>
        </p:nvPicPr>
        <p:blipFill>
          <a:blip r:embed="rId4"/>
          <a:stretch>
            <a:fillRect/>
          </a:stretch>
        </p:blipFill>
        <p:spPr>
          <a:xfrm>
            <a:off x="940652" y="1627028"/>
            <a:ext cx="8037095" cy="3989336"/>
          </a:xfrm>
          <a:prstGeom prst="rect">
            <a:avLst/>
          </a:prstGeom>
        </p:spPr>
      </p:pic>
      <p:pic>
        <p:nvPicPr>
          <p:cNvPr id="7" name="Picture 6"/>
          <p:cNvPicPr>
            <a:picLocks noChangeAspect="1"/>
          </p:cNvPicPr>
          <p:nvPr/>
        </p:nvPicPr>
        <p:blipFill>
          <a:blip r:embed="rId5"/>
          <a:stretch>
            <a:fillRect/>
          </a:stretch>
        </p:blipFill>
        <p:spPr>
          <a:xfrm>
            <a:off x="369152" y="864268"/>
            <a:ext cx="571500" cy="5867400"/>
          </a:xfrm>
          <a:prstGeom prst="rect">
            <a:avLst/>
          </a:prstGeom>
        </p:spPr>
      </p:pic>
    </p:spTree>
    <p:extLst>
      <p:ext uri="{BB962C8B-B14F-4D97-AF65-F5344CB8AC3E}">
        <p14:creationId xmlns:p14="http://schemas.microsoft.com/office/powerpoint/2010/main" val="10800191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28" name="Picture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514099" cy="565012"/>
          </a:xfrm>
          <a:prstGeom prst="rect">
            <a:avLst/>
          </a:prstGeom>
        </p:spPr>
      </p:pic>
      <p:sp>
        <p:nvSpPr>
          <p:cNvPr id="4" name="Title 1"/>
          <p:cNvSpPr txBox="1">
            <a:spLocks/>
          </p:cNvSpPr>
          <p:nvPr/>
        </p:nvSpPr>
        <p:spPr>
          <a:xfrm>
            <a:off x="654902" y="667464"/>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Principal of Operation</a:t>
            </a:r>
            <a:endParaRPr lang="en-US" b="1" dirty="0"/>
          </a:p>
        </p:txBody>
      </p:sp>
      <p:pic>
        <p:nvPicPr>
          <p:cNvPr id="2" name="Picture 1"/>
          <p:cNvPicPr>
            <a:picLocks noChangeAspect="1"/>
          </p:cNvPicPr>
          <p:nvPr/>
        </p:nvPicPr>
        <p:blipFill>
          <a:blip r:embed="rId4"/>
          <a:stretch>
            <a:fillRect/>
          </a:stretch>
        </p:blipFill>
        <p:spPr>
          <a:xfrm>
            <a:off x="654902" y="1503842"/>
            <a:ext cx="8056338" cy="4910530"/>
          </a:xfrm>
          <a:prstGeom prst="rect">
            <a:avLst/>
          </a:prstGeom>
        </p:spPr>
      </p:pic>
    </p:spTree>
    <p:extLst>
      <p:ext uri="{BB962C8B-B14F-4D97-AF65-F5344CB8AC3E}">
        <p14:creationId xmlns:p14="http://schemas.microsoft.com/office/powerpoint/2010/main" val="14159843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28" name="Picture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514099" cy="565012"/>
          </a:xfrm>
          <a:prstGeom prst="rect">
            <a:avLst/>
          </a:prstGeom>
        </p:spPr>
      </p:pic>
      <p:sp>
        <p:nvSpPr>
          <p:cNvPr id="4" name="Title 1"/>
          <p:cNvSpPr txBox="1">
            <a:spLocks/>
          </p:cNvSpPr>
          <p:nvPr/>
        </p:nvSpPr>
        <p:spPr>
          <a:xfrm>
            <a:off x="650684" y="565012"/>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Principal of Operation</a:t>
            </a:r>
            <a:endParaRPr lang="en-US" b="1" dirty="0"/>
          </a:p>
        </p:txBody>
      </p:sp>
      <p:graphicFrame>
        <p:nvGraphicFramePr>
          <p:cNvPr id="3" name="Diagram 2"/>
          <p:cNvGraphicFramePr/>
          <p:nvPr>
            <p:extLst>
              <p:ext uri="{D42A27DB-BD31-4B8C-83A1-F6EECF244321}">
                <p14:modId xmlns:p14="http://schemas.microsoft.com/office/powerpoint/2010/main" val="2840063670"/>
              </p:ext>
            </p:extLst>
          </p:nvPr>
        </p:nvGraphicFramePr>
        <p:xfrm>
          <a:off x="0" y="1203642"/>
          <a:ext cx="9033831" cy="56543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202658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54902" y="667464"/>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NTO Features</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10" name="Content Placeholder 9"/>
          <p:cNvPicPr>
            <a:picLocks noGrp="1" noChangeAspect="1"/>
          </p:cNvPicPr>
          <p:nvPr>
            <p:ph idx="1"/>
          </p:nvPr>
        </p:nvPicPr>
        <p:blipFill>
          <a:blip r:embed="rId4"/>
          <a:stretch>
            <a:fillRect/>
          </a:stretch>
        </p:blipFill>
        <p:spPr>
          <a:xfrm>
            <a:off x="0" y="1622728"/>
            <a:ext cx="8917862" cy="4216597"/>
          </a:xfrm>
          <a:prstGeom prst="rect">
            <a:avLst/>
          </a:prstGeom>
        </p:spPr>
      </p:pic>
      <p:sp>
        <p:nvSpPr>
          <p:cNvPr id="2" name="TextBox 1"/>
          <p:cNvSpPr txBox="1"/>
          <p:nvPr/>
        </p:nvSpPr>
        <p:spPr>
          <a:xfrm>
            <a:off x="899886" y="6255657"/>
            <a:ext cx="5442857" cy="369332"/>
          </a:xfrm>
          <a:prstGeom prst="rect">
            <a:avLst/>
          </a:prstGeom>
          <a:noFill/>
        </p:spPr>
        <p:txBody>
          <a:bodyPr wrap="square" rtlCol="0">
            <a:spAutoFit/>
          </a:bodyPr>
          <a:lstStyle/>
          <a:p>
            <a:r>
              <a:rPr lang="en-US" dirty="0" smtClean="0"/>
              <a:t>FFT-FAST FOURIER TRANSFORM SPECTRUM</a:t>
            </a:r>
            <a:endParaRPr lang="ms-MY" dirty="0"/>
          </a:p>
        </p:txBody>
      </p:sp>
    </p:spTree>
    <p:extLst>
      <p:ext uri="{BB962C8B-B14F-4D97-AF65-F5344CB8AC3E}">
        <p14:creationId xmlns:p14="http://schemas.microsoft.com/office/powerpoint/2010/main" val="38508804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28" name="Picture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514099" cy="565012"/>
          </a:xfrm>
          <a:prstGeom prst="rect">
            <a:avLst/>
          </a:prstGeom>
        </p:spPr>
      </p:pic>
      <p:sp>
        <p:nvSpPr>
          <p:cNvPr id="6" name="Title 1"/>
          <p:cNvSpPr txBox="1">
            <a:spLocks/>
          </p:cNvSpPr>
          <p:nvPr/>
        </p:nvSpPr>
        <p:spPr>
          <a:xfrm>
            <a:off x="1257300" y="356124"/>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Logging Speed Guidance</a:t>
            </a:r>
            <a:endParaRPr lang="en-US" b="1" dirty="0"/>
          </a:p>
        </p:txBody>
      </p:sp>
      <p:pic>
        <p:nvPicPr>
          <p:cNvPr id="2" name="Picture 1"/>
          <p:cNvPicPr>
            <a:picLocks noChangeAspect="1"/>
          </p:cNvPicPr>
          <p:nvPr/>
        </p:nvPicPr>
        <p:blipFill>
          <a:blip r:embed="rId4"/>
          <a:stretch>
            <a:fillRect/>
          </a:stretch>
        </p:blipFill>
        <p:spPr>
          <a:xfrm>
            <a:off x="276898" y="994754"/>
            <a:ext cx="8728557" cy="5032941"/>
          </a:xfrm>
          <a:prstGeom prst="rect">
            <a:avLst/>
          </a:prstGeom>
        </p:spPr>
      </p:pic>
      <p:sp>
        <p:nvSpPr>
          <p:cNvPr id="4" name="TextBox 3"/>
          <p:cNvSpPr txBox="1"/>
          <p:nvPr/>
        </p:nvSpPr>
        <p:spPr>
          <a:xfrm>
            <a:off x="374073" y="6206836"/>
            <a:ext cx="8368145" cy="646331"/>
          </a:xfrm>
          <a:prstGeom prst="rect">
            <a:avLst/>
          </a:prstGeom>
          <a:noFill/>
        </p:spPr>
        <p:txBody>
          <a:bodyPr wrap="square" rtlCol="0">
            <a:spAutoFit/>
          </a:bodyPr>
          <a:lstStyle/>
          <a:p>
            <a:r>
              <a:rPr lang="en-US" dirty="0" smtClean="0"/>
              <a:t>**Note: This guidelines is for near vertical wells and must be adjusted when in deviated wells. However, refer with both downhole and surface condition is needed.</a:t>
            </a:r>
            <a:endParaRPr lang="ms-MY" dirty="0"/>
          </a:p>
        </p:txBody>
      </p:sp>
    </p:spTree>
    <p:extLst>
      <p:ext uri="{BB962C8B-B14F-4D97-AF65-F5344CB8AC3E}">
        <p14:creationId xmlns:p14="http://schemas.microsoft.com/office/powerpoint/2010/main" val="1025442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916838" y="1297117"/>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Tool Configuration</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3" name="Content Placeholder 2"/>
          <p:cNvPicPr>
            <a:picLocks noGrp="1" noChangeAspect="1"/>
          </p:cNvPicPr>
          <p:nvPr>
            <p:ph idx="1"/>
          </p:nvPr>
        </p:nvPicPr>
        <p:blipFill>
          <a:blip r:embed="rId4"/>
          <a:stretch>
            <a:fillRect/>
          </a:stretch>
        </p:blipFill>
        <p:spPr>
          <a:xfrm>
            <a:off x="433138" y="667464"/>
            <a:ext cx="4186988" cy="5898337"/>
          </a:xfrm>
          <a:prstGeom prst="rect">
            <a:avLst/>
          </a:prstGeom>
        </p:spPr>
      </p:pic>
    </p:spTree>
    <p:extLst>
      <p:ext uri="{BB962C8B-B14F-4D97-AF65-F5344CB8AC3E}">
        <p14:creationId xmlns:p14="http://schemas.microsoft.com/office/powerpoint/2010/main" val="6228720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1026" y="1517969"/>
            <a:ext cx="8554451" cy="5354052"/>
          </a:xfrm>
        </p:spPr>
        <p:txBody>
          <a:bodyPr>
            <a:normAutofit/>
          </a:bodyPr>
          <a:lstStyle/>
          <a:p>
            <a:r>
              <a:rPr lang="en-US" dirty="0"/>
              <a:t>HIGH FREQ, HIGH PITCH</a:t>
            </a:r>
          </a:p>
          <a:p>
            <a:r>
              <a:rPr lang="en-US" dirty="0"/>
              <a:t>LOW FREQ, LOW PITCH</a:t>
            </a:r>
          </a:p>
          <a:p>
            <a:r>
              <a:rPr lang="en-US" dirty="0"/>
              <a:t>FREQUENCY IS THE STRAIGHT LINE , THE WAVE OF FREQUENCY IS THE AMPLITUDE</a:t>
            </a:r>
          </a:p>
          <a:p>
            <a:r>
              <a:rPr lang="en-US" dirty="0" smtClean="0"/>
              <a:t>LTEN</a:t>
            </a:r>
            <a:r>
              <a:rPr lang="en-US" dirty="0"/>
              <a:t>= LOOK AT TENSION OF WIRE,TO MAKE SURE </a:t>
            </a:r>
            <a:r>
              <a:rPr lang="en-US" dirty="0" smtClean="0"/>
              <a:t>THE WIRELINE ACTIVITY</a:t>
            </a:r>
            <a:endParaRPr lang="en-US" dirty="0" smtClean="0"/>
          </a:p>
          <a:p>
            <a:pPr marL="0" indent="0">
              <a:buNone/>
            </a:pPr>
            <a:r>
              <a:rPr lang="en-US" dirty="0" smtClean="0"/>
              <a:t> </a:t>
            </a:r>
            <a:endParaRPr lang="en-US" dirty="0"/>
          </a:p>
          <a:p>
            <a:pPr marL="0" indent="0">
              <a:buNone/>
            </a:pPr>
            <a:endParaRPr lang="en-US" dirty="0" smtClean="0"/>
          </a:p>
        </p:txBody>
      </p:sp>
      <p:sp>
        <p:nvSpPr>
          <p:cNvPr id="4" name="Title 1"/>
          <p:cNvSpPr txBox="1">
            <a:spLocks/>
          </p:cNvSpPr>
          <p:nvPr/>
        </p:nvSpPr>
        <p:spPr>
          <a:xfrm>
            <a:off x="654902" y="667464"/>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HOW LA READ THE LOG</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Tree>
    <p:extLst>
      <p:ext uri="{BB962C8B-B14F-4D97-AF65-F5344CB8AC3E}">
        <p14:creationId xmlns:p14="http://schemas.microsoft.com/office/powerpoint/2010/main" val="4433780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r="21841" b="13360"/>
          <a:stretch/>
        </p:blipFill>
        <p:spPr>
          <a:xfrm>
            <a:off x="4608508" y="772887"/>
            <a:ext cx="4535492" cy="282665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2" name="Picture 1"/>
          <p:cNvPicPr>
            <a:picLocks noChangeAspect="1"/>
          </p:cNvPicPr>
          <p:nvPr/>
        </p:nvPicPr>
        <p:blipFill rotWithShape="1">
          <a:blip r:embed="rId5"/>
          <a:srcRect l="5379" r="42414" b="47867"/>
          <a:stretch/>
        </p:blipFill>
        <p:spPr>
          <a:xfrm>
            <a:off x="117757" y="772887"/>
            <a:ext cx="4517682" cy="2536370"/>
          </a:xfrm>
          <a:prstGeom prst="rect">
            <a:avLst/>
          </a:prstGeom>
        </p:spPr>
      </p:pic>
      <p:pic>
        <p:nvPicPr>
          <p:cNvPr id="4" name="Picture 3"/>
          <p:cNvPicPr>
            <a:picLocks noChangeAspect="1"/>
          </p:cNvPicPr>
          <p:nvPr/>
        </p:nvPicPr>
        <p:blipFill rotWithShape="1">
          <a:blip r:embed="rId6"/>
          <a:srcRect l="1" r="49665" b="30605"/>
          <a:stretch/>
        </p:blipFill>
        <p:spPr>
          <a:xfrm>
            <a:off x="117757" y="3443515"/>
            <a:ext cx="4222014" cy="3272580"/>
          </a:xfrm>
          <a:prstGeom prst="rect">
            <a:avLst/>
          </a:prstGeom>
        </p:spPr>
      </p:pic>
      <p:pic>
        <p:nvPicPr>
          <p:cNvPr id="7" name="Picture 6"/>
          <p:cNvPicPr>
            <a:picLocks noChangeAspect="1"/>
          </p:cNvPicPr>
          <p:nvPr/>
        </p:nvPicPr>
        <p:blipFill rotWithShape="1">
          <a:blip r:embed="rId7"/>
          <a:srcRect r="64167" b="28820"/>
          <a:stretch/>
        </p:blipFill>
        <p:spPr>
          <a:xfrm>
            <a:off x="5138058" y="3599543"/>
            <a:ext cx="2970308" cy="3317359"/>
          </a:xfrm>
          <a:prstGeom prst="rect">
            <a:avLst/>
          </a:prstGeom>
        </p:spPr>
      </p:pic>
      <p:sp>
        <p:nvSpPr>
          <p:cNvPr id="8" name="Title 1"/>
          <p:cNvSpPr txBox="1">
            <a:spLocks/>
          </p:cNvSpPr>
          <p:nvPr/>
        </p:nvSpPr>
        <p:spPr>
          <a:xfrm>
            <a:off x="1468739" y="-28168"/>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t>HOW TO OPEN LOG</a:t>
            </a:r>
            <a:endParaRPr lang="en-US" sz="3200" b="1" dirty="0"/>
          </a:p>
        </p:txBody>
      </p:sp>
      <p:sp>
        <p:nvSpPr>
          <p:cNvPr id="9" name="Rectangle 8"/>
          <p:cNvSpPr/>
          <p:nvPr/>
        </p:nvSpPr>
        <p:spPr>
          <a:xfrm>
            <a:off x="242371" y="892366"/>
            <a:ext cx="4263528" cy="209321"/>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0" name="Rectangle 9"/>
          <p:cNvSpPr/>
          <p:nvPr/>
        </p:nvSpPr>
        <p:spPr>
          <a:xfrm>
            <a:off x="640648" y="2003540"/>
            <a:ext cx="3072036" cy="221867"/>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1" name="TextBox 10"/>
          <p:cNvSpPr txBox="1"/>
          <p:nvPr/>
        </p:nvSpPr>
        <p:spPr>
          <a:xfrm>
            <a:off x="455472" y="1550358"/>
            <a:ext cx="528810" cy="369332"/>
          </a:xfrm>
          <a:prstGeom prst="rect">
            <a:avLst/>
          </a:prstGeom>
          <a:noFill/>
        </p:spPr>
        <p:txBody>
          <a:bodyPr wrap="square" rtlCol="0">
            <a:spAutoFit/>
          </a:bodyPr>
          <a:lstStyle/>
          <a:p>
            <a:r>
              <a:rPr lang="en-US" dirty="0" smtClean="0">
                <a:solidFill>
                  <a:srgbClr val="FF0000"/>
                </a:solidFill>
              </a:rPr>
              <a:t>1.</a:t>
            </a:r>
            <a:endParaRPr lang="ms-MY" dirty="0">
              <a:solidFill>
                <a:srgbClr val="FF0000"/>
              </a:solidFill>
            </a:endParaRPr>
          </a:p>
        </p:txBody>
      </p:sp>
      <p:cxnSp>
        <p:nvCxnSpPr>
          <p:cNvPr id="13" name="Straight Arrow Connector 12"/>
          <p:cNvCxnSpPr/>
          <p:nvPr/>
        </p:nvCxnSpPr>
        <p:spPr>
          <a:xfrm>
            <a:off x="719877" y="1735024"/>
            <a:ext cx="469945" cy="23175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4630513" y="952826"/>
            <a:ext cx="900750" cy="148861"/>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17" name="TextBox 16"/>
          <p:cNvSpPr txBox="1"/>
          <p:nvPr/>
        </p:nvSpPr>
        <p:spPr>
          <a:xfrm>
            <a:off x="5771438" y="1100857"/>
            <a:ext cx="528810" cy="369332"/>
          </a:xfrm>
          <a:prstGeom prst="rect">
            <a:avLst/>
          </a:prstGeom>
          <a:noFill/>
        </p:spPr>
        <p:txBody>
          <a:bodyPr wrap="square" rtlCol="0">
            <a:spAutoFit/>
          </a:bodyPr>
          <a:lstStyle/>
          <a:p>
            <a:r>
              <a:rPr lang="en-US" dirty="0" smtClean="0">
                <a:solidFill>
                  <a:srgbClr val="FF0000"/>
                </a:solidFill>
              </a:rPr>
              <a:t>2.</a:t>
            </a:r>
            <a:endParaRPr lang="ms-MY" dirty="0">
              <a:solidFill>
                <a:srgbClr val="FF0000"/>
              </a:solidFill>
            </a:endParaRPr>
          </a:p>
        </p:txBody>
      </p:sp>
      <p:cxnSp>
        <p:nvCxnSpPr>
          <p:cNvPr id="18" name="Straight Arrow Connector 17"/>
          <p:cNvCxnSpPr/>
          <p:nvPr/>
        </p:nvCxnSpPr>
        <p:spPr>
          <a:xfrm flipH="1" flipV="1">
            <a:off x="5558574" y="1115725"/>
            <a:ext cx="217117" cy="13591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290566" y="4850961"/>
            <a:ext cx="900750" cy="148861"/>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1" name="TextBox 20"/>
          <p:cNvSpPr txBox="1"/>
          <p:nvPr/>
        </p:nvSpPr>
        <p:spPr>
          <a:xfrm>
            <a:off x="2431491" y="4998992"/>
            <a:ext cx="528810" cy="369332"/>
          </a:xfrm>
          <a:prstGeom prst="rect">
            <a:avLst/>
          </a:prstGeom>
          <a:noFill/>
        </p:spPr>
        <p:txBody>
          <a:bodyPr wrap="square" rtlCol="0">
            <a:spAutoFit/>
          </a:bodyPr>
          <a:lstStyle/>
          <a:p>
            <a:r>
              <a:rPr lang="en-US" dirty="0">
                <a:solidFill>
                  <a:srgbClr val="FF0000"/>
                </a:solidFill>
              </a:rPr>
              <a:t>3</a:t>
            </a:r>
            <a:r>
              <a:rPr lang="en-US" dirty="0" smtClean="0">
                <a:solidFill>
                  <a:srgbClr val="FF0000"/>
                </a:solidFill>
              </a:rPr>
              <a:t>.</a:t>
            </a:r>
            <a:endParaRPr lang="ms-MY" dirty="0">
              <a:solidFill>
                <a:srgbClr val="FF0000"/>
              </a:solidFill>
            </a:endParaRPr>
          </a:p>
        </p:txBody>
      </p:sp>
      <p:cxnSp>
        <p:nvCxnSpPr>
          <p:cNvPr id="22" name="Straight Arrow Connector 21"/>
          <p:cNvCxnSpPr/>
          <p:nvPr/>
        </p:nvCxnSpPr>
        <p:spPr>
          <a:xfrm flipH="1" flipV="1">
            <a:off x="2228764" y="5011846"/>
            <a:ext cx="217117" cy="13591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5420056" y="5035627"/>
            <a:ext cx="900750" cy="148861"/>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4" name="TextBox 23"/>
          <p:cNvSpPr txBox="1"/>
          <p:nvPr/>
        </p:nvSpPr>
        <p:spPr>
          <a:xfrm>
            <a:off x="6560981" y="5183658"/>
            <a:ext cx="528810" cy="369332"/>
          </a:xfrm>
          <a:prstGeom prst="rect">
            <a:avLst/>
          </a:prstGeom>
          <a:noFill/>
        </p:spPr>
        <p:txBody>
          <a:bodyPr wrap="square" rtlCol="0">
            <a:spAutoFit/>
          </a:bodyPr>
          <a:lstStyle/>
          <a:p>
            <a:r>
              <a:rPr lang="en-US" dirty="0" smtClean="0">
                <a:solidFill>
                  <a:srgbClr val="FF0000"/>
                </a:solidFill>
              </a:rPr>
              <a:t>5.</a:t>
            </a:r>
            <a:endParaRPr lang="ms-MY" dirty="0">
              <a:solidFill>
                <a:srgbClr val="FF0000"/>
              </a:solidFill>
            </a:endParaRPr>
          </a:p>
        </p:txBody>
      </p:sp>
      <p:cxnSp>
        <p:nvCxnSpPr>
          <p:cNvPr id="25" name="Straight Arrow Connector 24"/>
          <p:cNvCxnSpPr/>
          <p:nvPr/>
        </p:nvCxnSpPr>
        <p:spPr>
          <a:xfrm flipH="1" flipV="1">
            <a:off x="6358254" y="5196512"/>
            <a:ext cx="217117" cy="13591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7480453" y="6351768"/>
            <a:ext cx="510088" cy="22530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29" name="Rectangle 28"/>
          <p:cNvSpPr/>
          <p:nvPr/>
        </p:nvSpPr>
        <p:spPr>
          <a:xfrm>
            <a:off x="2982286" y="6349286"/>
            <a:ext cx="510088" cy="22530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31" name="TextBox 30"/>
          <p:cNvSpPr txBox="1"/>
          <p:nvPr/>
        </p:nvSpPr>
        <p:spPr>
          <a:xfrm>
            <a:off x="3712684" y="6346763"/>
            <a:ext cx="528810" cy="369332"/>
          </a:xfrm>
          <a:prstGeom prst="rect">
            <a:avLst/>
          </a:prstGeom>
          <a:noFill/>
        </p:spPr>
        <p:txBody>
          <a:bodyPr wrap="square" rtlCol="0">
            <a:spAutoFit/>
          </a:bodyPr>
          <a:lstStyle/>
          <a:p>
            <a:r>
              <a:rPr lang="en-US" dirty="0">
                <a:solidFill>
                  <a:srgbClr val="FF0000"/>
                </a:solidFill>
              </a:rPr>
              <a:t>4</a:t>
            </a:r>
            <a:r>
              <a:rPr lang="en-US" dirty="0" smtClean="0">
                <a:solidFill>
                  <a:srgbClr val="FF0000"/>
                </a:solidFill>
              </a:rPr>
              <a:t>.</a:t>
            </a:r>
            <a:endParaRPr lang="ms-MY" dirty="0">
              <a:solidFill>
                <a:srgbClr val="FF0000"/>
              </a:solidFill>
            </a:endParaRPr>
          </a:p>
        </p:txBody>
      </p:sp>
      <p:cxnSp>
        <p:nvCxnSpPr>
          <p:cNvPr id="32" name="Straight Arrow Connector 31"/>
          <p:cNvCxnSpPr/>
          <p:nvPr/>
        </p:nvCxnSpPr>
        <p:spPr>
          <a:xfrm flipH="1" flipV="1">
            <a:off x="3509957" y="6359617"/>
            <a:ext cx="217117" cy="13591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8193268" y="6488668"/>
            <a:ext cx="528810" cy="369332"/>
          </a:xfrm>
          <a:prstGeom prst="rect">
            <a:avLst/>
          </a:prstGeom>
          <a:noFill/>
        </p:spPr>
        <p:txBody>
          <a:bodyPr wrap="square" rtlCol="0">
            <a:spAutoFit/>
          </a:bodyPr>
          <a:lstStyle/>
          <a:p>
            <a:r>
              <a:rPr lang="en-US" dirty="0" smtClean="0">
                <a:solidFill>
                  <a:srgbClr val="FF0000"/>
                </a:solidFill>
              </a:rPr>
              <a:t>6.</a:t>
            </a:r>
            <a:endParaRPr lang="ms-MY" dirty="0">
              <a:solidFill>
                <a:srgbClr val="FF0000"/>
              </a:solidFill>
            </a:endParaRPr>
          </a:p>
        </p:txBody>
      </p:sp>
      <p:cxnSp>
        <p:nvCxnSpPr>
          <p:cNvPr id="34" name="Straight Arrow Connector 33"/>
          <p:cNvCxnSpPr/>
          <p:nvPr/>
        </p:nvCxnSpPr>
        <p:spPr>
          <a:xfrm flipH="1" flipV="1">
            <a:off x="7990541" y="6501522"/>
            <a:ext cx="217117" cy="13591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3481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7"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3" name="Picture 2"/>
          <p:cNvPicPr>
            <a:picLocks noChangeAspect="1"/>
          </p:cNvPicPr>
          <p:nvPr/>
        </p:nvPicPr>
        <p:blipFill rotWithShape="1">
          <a:blip r:embed="rId4"/>
          <a:srcRect b="12223"/>
          <a:stretch/>
        </p:blipFill>
        <p:spPr>
          <a:xfrm>
            <a:off x="217714" y="792033"/>
            <a:ext cx="8659406" cy="4273454"/>
          </a:xfrm>
          <a:prstGeom prst="rect">
            <a:avLst/>
          </a:prstGeom>
        </p:spPr>
      </p:pic>
      <p:sp>
        <p:nvSpPr>
          <p:cNvPr id="7" name="Rectangle 6"/>
          <p:cNvSpPr/>
          <p:nvPr/>
        </p:nvSpPr>
        <p:spPr>
          <a:xfrm>
            <a:off x="484568" y="1083083"/>
            <a:ext cx="255661" cy="149754"/>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8" name="TextBox 7"/>
          <p:cNvSpPr txBox="1"/>
          <p:nvPr/>
        </p:nvSpPr>
        <p:spPr>
          <a:xfrm>
            <a:off x="1058854" y="1219983"/>
            <a:ext cx="528810" cy="369332"/>
          </a:xfrm>
          <a:prstGeom prst="rect">
            <a:avLst/>
          </a:prstGeom>
          <a:noFill/>
        </p:spPr>
        <p:txBody>
          <a:bodyPr wrap="square" rtlCol="0">
            <a:spAutoFit/>
          </a:bodyPr>
          <a:lstStyle/>
          <a:p>
            <a:r>
              <a:rPr lang="en-US" dirty="0">
                <a:solidFill>
                  <a:srgbClr val="FF0000"/>
                </a:solidFill>
              </a:rPr>
              <a:t>7</a:t>
            </a:r>
            <a:r>
              <a:rPr lang="en-US" dirty="0" smtClean="0">
                <a:solidFill>
                  <a:srgbClr val="FF0000"/>
                </a:solidFill>
              </a:rPr>
              <a:t>.</a:t>
            </a:r>
            <a:endParaRPr lang="ms-MY" dirty="0">
              <a:solidFill>
                <a:srgbClr val="FF0000"/>
              </a:solidFill>
            </a:endParaRPr>
          </a:p>
        </p:txBody>
      </p:sp>
      <p:cxnSp>
        <p:nvCxnSpPr>
          <p:cNvPr id="9" name="Straight Arrow Connector 8"/>
          <p:cNvCxnSpPr/>
          <p:nvPr/>
        </p:nvCxnSpPr>
        <p:spPr>
          <a:xfrm flipH="1" flipV="1">
            <a:off x="790983" y="1219983"/>
            <a:ext cx="217117" cy="13591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11676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182" y="976136"/>
            <a:ext cx="9034818" cy="562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itle 1"/>
          <p:cNvSpPr txBox="1">
            <a:spLocks/>
          </p:cNvSpPr>
          <p:nvPr/>
        </p:nvSpPr>
        <p:spPr>
          <a:xfrm>
            <a:off x="1468739" y="-28168"/>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smtClean="0"/>
              <a:t>NOISE FEATURE AT SVLN &amp; TR-SCSSV</a:t>
            </a:r>
            <a:endParaRPr lang="en-US" sz="2000" b="1" dirty="0"/>
          </a:p>
        </p:txBody>
      </p:sp>
      <p:sp>
        <p:nvSpPr>
          <p:cNvPr id="8" name="Rectangle 7"/>
          <p:cNvSpPr/>
          <p:nvPr/>
        </p:nvSpPr>
        <p:spPr>
          <a:xfrm>
            <a:off x="2758086" y="3048568"/>
            <a:ext cx="1841118" cy="478403"/>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9" name="Rectangle 8"/>
          <p:cNvSpPr/>
          <p:nvPr/>
        </p:nvSpPr>
        <p:spPr>
          <a:xfrm>
            <a:off x="109182" y="5635972"/>
            <a:ext cx="4119907" cy="478403"/>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Tree>
    <p:extLst>
      <p:ext uri="{BB962C8B-B14F-4D97-AF65-F5344CB8AC3E}">
        <p14:creationId xmlns:p14="http://schemas.microsoft.com/office/powerpoint/2010/main" val="3247395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40" name="Picture 3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
        <p:nvSpPr>
          <p:cNvPr id="19" name="Content Placeholder 2"/>
          <p:cNvSpPr>
            <a:spLocks noGrp="1"/>
          </p:cNvSpPr>
          <p:nvPr>
            <p:ph idx="1"/>
          </p:nvPr>
        </p:nvSpPr>
        <p:spPr>
          <a:xfrm>
            <a:off x="367048" y="1832020"/>
            <a:ext cx="8229600" cy="4525963"/>
          </a:xfrm>
        </p:spPr>
        <p:txBody>
          <a:bodyPr/>
          <a:lstStyle/>
          <a:p>
            <a:pPr marL="514350" indent="-514350">
              <a:buAutoNum type="arabicParenR"/>
            </a:pPr>
            <a:r>
              <a:rPr lang="en-US" dirty="0" smtClean="0"/>
              <a:t>Make sure u have correct .</a:t>
            </a:r>
            <a:r>
              <a:rPr lang="en-US" dirty="0" err="1" smtClean="0"/>
              <a:t>prs</a:t>
            </a:r>
            <a:r>
              <a:rPr lang="en-US" dirty="0" smtClean="0"/>
              <a:t> (</a:t>
            </a:r>
            <a:r>
              <a:rPr lang="en-US" dirty="0" err="1" smtClean="0"/>
              <a:t>rih</a:t>
            </a:r>
            <a:r>
              <a:rPr lang="en-US" dirty="0" smtClean="0"/>
              <a:t> &amp; </a:t>
            </a:r>
            <a:r>
              <a:rPr lang="en-US" dirty="0" err="1" smtClean="0"/>
              <a:t>st</a:t>
            </a:r>
            <a:r>
              <a:rPr lang="en-US" dirty="0" smtClean="0"/>
              <a:t>)</a:t>
            </a:r>
          </a:p>
          <a:p>
            <a:pPr marL="514350" indent="-514350">
              <a:buAutoNum type="arabicParenR"/>
            </a:pPr>
            <a:r>
              <a:rPr lang="en-US" dirty="0" smtClean="0"/>
              <a:t>Make annotation for every anomaly or accessories</a:t>
            </a:r>
          </a:p>
          <a:p>
            <a:pPr marL="514350" indent="-514350">
              <a:buAutoNum type="arabicParenR"/>
            </a:pPr>
            <a:r>
              <a:rPr lang="en-US" dirty="0" smtClean="0"/>
              <a:t>Tie in depth – observed the difference </a:t>
            </a:r>
            <a:r>
              <a:rPr lang="en-US" dirty="0"/>
              <a:t>b</a:t>
            </a:r>
            <a:r>
              <a:rPr lang="en-US" dirty="0" smtClean="0"/>
              <a:t>etween every accessories n well </a:t>
            </a:r>
            <a:r>
              <a:rPr lang="en-US" dirty="0" err="1" smtClean="0"/>
              <a:t>sketch,if</a:t>
            </a:r>
            <a:r>
              <a:rPr lang="en-US" dirty="0" smtClean="0"/>
              <a:t> the difference is </a:t>
            </a:r>
            <a:r>
              <a:rPr lang="en-US" dirty="0" err="1" smtClean="0"/>
              <a:t>same,u</a:t>
            </a:r>
            <a:r>
              <a:rPr lang="en-US" dirty="0" smtClean="0"/>
              <a:t> can use depth shift whole pass </a:t>
            </a:r>
          </a:p>
        </p:txBody>
      </p:sp>
    </p:spTree>
    <p:extLst>
      <p:ext uri="{BB962C8B-B14F-4D97-AF65-F5344CB8AC3E}">
        <p14:creationId xmlns:p14="http://schemas.microsoft.com/office/powerpoint/2010/main" val="21346162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nvPr>
        </p:nvGraphicFramePr>
        <p:xfrm>
          <a:off x="186589" y="1006661"/>
          <a:ext cx="8823325" cy="5674360"/>
        </p:xfrm>
        <a:graphic>
          <a:graphicData uri="http://schemas.openxmlformats.org/drawingml/2006/table">
            <a:tbl>
              <a:tblPr firstRow="1" bandRow="1">
                <a:tableStyleId>{5C22544A-7EE6-4342-B048-85BDC9FD1C3A}</a:tableStyleId>
              </a:tblPr>
              <a:tblGrid>
                <a:gridCol w="750734"/>
                <a:gridCol w="1538262"/>
                <a:gridCol w="657377"/>
                <a:gridCol w="683673"/>
                <a:gridCol w="5193279"/>
              </a:tblGrid>
              <a:tr h="370840">
                <a:tc>
                  <a:txBody>
                    <a:bodyPr/>
                    <a:lstStyle/>
                    <a:p>
                      <a:pPr algn="ctr"/>
                      <a:r>
                        <a:rPr lang="en-US" dirty="0" smtClean="0"/>
                        <a:t>Client</a:t>
                      </a:r>
                      <a:endParaRPr lang="ms-MY" dirty="0"/>
                    </a:p>
                  </a:txBody>
                  <a:tcPr/>
                </a:tc>
                <a:tc>
                  <a:txBody>
                    <a:bodyPr/>
                    <a:lstStyle/>
                    <a:p>
                      <a:pPr algn="ctr"/>
                      <a:r>
                        <a:rPr lang="en-US" dirty="0" smtClean="0"/>
                        <a:t>Date</a:t>
                      </a:r>
                      <a:endParaRPr lang="ms-MY" dirty="0"/>
                    </a:p>
                  </a:txBody>
                  <a:tcPr/>
                </a:tc>
                <a:tc>
                  <a:txBody>
                    <a:bodyPr/>
                    <a:lstStyle/>
                    <a:p>
                      <a:pPr algn="ctr"/>
                      <a:r>
                        <a:rPr lang="en-US" dirty="0" smtClean="0"/>
                        <a:t>Field</a:t>
                      </a:r>
                      <a:endParaRPr lang="ms-MY" dirty="0"/>
                    </a:p>
                  </a:txBody>
                  <a:tcPr/>
                </a:tc>
                <a:tc>
                  <a:txBody>
                    <a:bodyPr/>
                    <a:lstStyle/>
                    <a:p>
                      <a:pPr algn="ctr"/>
                      <a:r>
                        <a:rPr lang="en-US" dirty="0" smtClean="0"/>
                        <a:t>Well</a:t>
                      </a:r>
                      <a:endParaRPr lang="ms-MY" dirty="0"/>
                    </a:p>
                  </a:txBody>
                  <a:tcPr/>
                </a:tc>
                <a:tc>
                  <a:txBody>
                    <a:bodyPr/>
                    <a:lstStyle/>
                    <a:p>
                      <a:pPr algn="ctr"/>
                      <a:r>
                        <a:rPr lang="en-US" dirty="0" smtClean="0"/>
                        <a:t>Details</a:t>
                      </a:r>
                      <a:endParaRPr lang="ms-MY" dirty="0"/>
                    </a:p>
                  </a:txBody>
                  <a:tcPr/>
                </a:tc>
              </a:tr>
              <a:tr h="370840">
                <a:tc>
                  <a:txBody>
                    <a:bodyPr/>
                    <a:lstStyle/>
                    <a:p>
                      <a:pPr algn="ctr"/>
                      <a:r>
                        <a:rPr lang="en-US" dirty="0" smtClean="0"/>
                        <a:t>PCSB</a:t>
                      </a:r>
                    </a:p>
                  </a:txBody>
                  <a:tcPr/>
                </a:tc>
                <a:tc>
                  <a:txBody>
                    <a:bodyPr/>
                    <a:lstStyle/>
                    <a:p>
                      <a:pPr algn="ctr"/>
                      <a:r>
                        <a:rPr lang="en-US" sz="1800" kern="1200" dirty="0" smtClean="0">
                          <a:solidFill>
                            <a:schemeClr val="dk1"/>
                          </a:solidFill>
                          <a:effectLst/>
                          <a:latin typeface="+mn-lt"/>
                          <a:ea typeface="+mn-ea"/>
                          <a:cs typeface="+mn-cs"/>
                        </a:rPr>
                        <a:t>19 &amp;20/</a:t>
                      </a:r>
                      <a:r>
                        <a:rPr lang="en-US" sz="1800" kern="1200" baseline="0" dirty="0" smtClean="0">
                          <a:solidFill>
                            <a:schemeClr val="dk1"/>
                          </a:solidFill>
                          <a:effectLst/>
                          <a:latin typeface="+mn-lt"/>
                          <a:ea typeface="+mn-ea"/>
                          <a:cs typeface="+mn-cs"/>
                        </a:rPr>
                        <a:t>5/</a:t>
                      </a:r>
                      <a:r>
                        <a:rPr lang="en-US" sz="1800" kern="1200" dirty="0" smtClean="0">
                          <a:solidFill>
                            <a:schemeClr val="dk1"/>
                          </a:solidFill>
                          <a:effectLst/>
                          <a:latin typeface="+mn-lt"/>
                          <a:ea typeface="+mn-ea"/>
                          <a:cs typeface="+mn-cs"/>
                        </a:rPr>
                        <a:t> 15</a:t>
                      </a:r>
                    </a:p>
                    <a:p>
                      <a:pPr algn="ctr"/>
                      <a:endParaRPr lang="en-US" sz="1800" kern="1200" dirty="0" smtClean="0">
                        <a:solidFill>
                          <a:schemeClr val="dk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i="1" u="none" strike="noStrike" kern="1200" baseline="0" dirty="0" smtClean="0">
                          <a:solidFill>
                            <a:schemeClr val="dk1"/>
                          </a:solidFill>
                          <a:latin typeface="+mn-lt"/>
                          <a:ea typeface="+mn-ea"/>
                          <a:cs typeface="+mn-cs"/>
                        </a:rPr>
                        <a:t>*B Annulus = Space between 9 5/8” Production Casing </a:t>
                      </a:r>
                      <a:endParaRPr lang="ms-MY" dirty="0" smtClean="0"/>
                    </a:p>
                    <a:p>
                      <a:pPr algn="ctr"/>
                      <a:r>
                        <a:rPr lang="en-US" sz="1800" b="1" i="1" u="none" strike="noStrike" kern="1200" baseline="0" dirty="0" smtClean="0">
                          <a:solidFill>
                            <a:schemeClr val="dk1"/>
                          </a:solidFill>
                          <a:latin typeface="+mn-lt"/>
                          <a:ea typeface="+mn-ea"/>
                          <a:cs typeface="+mn-cs"/>
                        </a:rPr>
                        <a:t>and 13 3/8” Production Casing </a:t>
                      </a:r>
                      <a:endParaRPr lang="ms-MY" dirty="0"/>
                    </a:p>
                  </a:txBody>
                  <a:tcPr/>
                </a:tc>
                <a:tc>
                  <a:txBody>
                    <a:bodyPr/>
                    <a:lstStyle/>
                    <a:p>
                      <a:pPr algn="ctr"/>
                      <a:r>
                        <a:rPr lang="en-US" dirty="0" smtClean="0"/>
                        <a:t>TGA</a:t>
                      </a:r>
                      <a:endParaRPr lang="ms-MY" dirty="0"/>
                    </a:p>
                  </a:txBody>
                  <a:tcPr/>
                </a:tc>
                <a:tc>
                  <a:txBody>
                    <a:bodyPr/>
                    <a:lstStyle/>
                    <a:p>
                      <a:pPr algn="ctr"/>
                      <a:r>
                        <a:rPr lang="en-US" dirty="0" smtClean="0"/>
                        <a:t>A-15</a:t>
                      </a:r>
                      <a:endParaRPr lang="ms-MY" dirty="0"/>
                    </a:p>
                  </a:txBody>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kern="1200" dirty="0" smtClean="0">
                          <a:solidFill>
                            <a:schemeClr val="dk1"/>
                          </a:solidFill>
                          <a:effectLst/>
                          <a:latin typeface="+mn-lt"/>
                          <a:ea typeface="+mn-ea"/>
                          <a:cs typeface="+mn-cs"/>
                        </a:rPr>
                        <a:t>Justification</a:t>
                      </a:r>
                      <a:r>
                        <a:rPr lang="en-US" sz="1800" kern="1200" baseline="0" dirty="0" smtClean="0">
                          <a:solidFill>
                            <a:schemeClr val="dk1"/>
                          </a:solidFill>
                          <a:effectLst/>
                          <a:latin typeface="+mn-lt"/>
                          <a:ea typeface="+mn-ea"/>
                          <a:cs typeface="+mn-cs"/>
                        </a:rPr>
                        <a:t> : Suspect leak at B annulus as there is increment in P.</a:t>
                      </a:r>
                      <a:endParaRPr lang="en-US" sz="1800" kern="1200" dirty="0" smtClean="0">
                        <a:solidFill>
                          <a:schemeClr val="dk1"/>
                        </a:solidFill>
                        <a:effectLst/>
                        <a:latin typeface="+mn-lt"/>
                        <a:ea typeface="+mn-ea"/>
                        <a:cs typeface="+mn-cs"/>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kern="1200" dirty="0" smtClean="0">
                          <a:solidFill>
                            <a:schemeClr val="dk1"/>
                          </a:solidFill>
                          <a:effectLst/>
                          <a:latin typeface="+mn-lt"/>
                          <a:ea typeface="+mn-ea"/>
                          <a:cs typeface="+mn-cs"/>
                        </a:rPr>
                        <a:t>Objective</a:t>
                      </a:r>
                      <a:r>
                        <a:rPr lang="en-US" sz="1800" kern="1200" dirty="0" smtClean="0">
                          <a:solidFill>
                            <a:schemeClr val="dk1"/>
                          </a:solidFill>
                          <a:effectLst/>
                          <a:latin typeface="+mn-lt"/>
                          <a:ea typeface="+mn-ea"/>
                          <a:cs typeface="+mn-cs"/>
                        </a:rPr>
                        <a:t> : To identify leak point between Annulus and Tubing above 1</a:t>
                      </a:r>
                      <a:r>
                        <a:rPr lang="en-US" sz="1800" kern="1200" baseline="30000" dirty="0" smtClean="0">
                          <a:solidFill>
                            <a:schemeClr val="dk1"/>
                          </a:solidFill>
                          <a:effectLst/>
                          <a:latin typeface="+mn-lt"/>
                          <a:ea typeface="+mn-ea"/>
                          <a:cs typeface="+mn-cs"/>
                        </a:rPr>
                        <a:t>st</a:t>
                      </a:r>
                      <a:r>
                        <a:rPr lang="en-US" sz="1800" kern="1200" dirty="0" smtClean="0">
                          <a:solidFill>
                            <a:schemeClr val="dk1"/>
                          </a:solidFill>
                          <a:effectLst/>
                          <a:latin typeface="+mn-lt"/>
                          <a:ea typeface="+mn-ea"/>
                          <a:cs typeface="+mn-cs"/>
                        </a:rPr>
                        <a:t> Packer      </a:t>
                      </a:r>
                    </a:p>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Logging Interval </a:t>
                      </a:r>
                      <a:r>
                        <a:rPr lang="en-US" sz="1800" kern="1200" dirty="0" smtClean="0">
                          <a:solidFill>
                            <a:schemeClr val="dk1"/>
                          </a:solidFill>
                          <a:effectLst/>
                          <a:latin typeface="+mn-lt"/>
                          <a:ea typeface="+mn-ea"/>
                          <a:cs typeface="+mn-cs"/>
                        </a:rPr>
                        <a:t>: surface till 2480 </a:t>
                      </a:r>
                      <a:r>
                        <a:rPr lang="en-US" sz="1800" kern="1200" dirty="0" err="1" smtClean="0">
                          <a:solidFill>
                            <a:schemeClr val="dk1"/>
                          </a:solidFill>
                          <a:effectLst/>
                          <a:latin typeface="+mn-lt"/>
                          <a:ea typeface="+mn-ea"/>
                          <a:cs typeface="+mn-cs"/>
                        </a:rPr>
                        <a:t>mMDRKB</a:t>
                      </a:r>
                      <a:r>
                        <a:rPr lang="en-US" sz="1800" kern="1200" dirty="0" smtClean="0">
                          <a:solidFill>
                            <a:schemeClr val="dk1"/>
                          </a:solidFill>
                          <a:effectLst/>
                          <a:latin typeface="+mn-lt"/>
                          <a:ea typeface="+mn-ea"/>
                          <a:cs typeface="+mn-cs"/>
                        </a:rPr>
                        <a:t> </a:t>
                      </a:r>
                    </a:p>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Logging Speed</a:t>
                      </a:r>
                      <a:r>
                        <a:rPr lang="en-US" sz="1800" kern="1200" dirty="0" smtClean="0">
                          <a:solidFill>
                            <a:schemeClr val="dk1"/>
                          </a:solidFill>
                          <a:effectLst/>
                          <a:latin typeface="+mn-lt"/>
                          <a:ea typeface="+mn-ea"/>
                          <a:cs typeface="+mn-cs"/>
                        </a:rPr>
                        <a:t> : 10 meter/minutes in up and down manner.</a:t>
                      </a:r>
                    </a:p>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Depth</a:t>
                      </a:r>
                      <a:r>
                        <a:rPr lang="en-US" sz="1800" b="1" kern="1200" baseline="0" dirty="0" smtClean="0">
                          <a:solidFill>
                            <a:schemeClr val="dk1"/>
                          </a:solidFill>
                          <a:effectLst/>
                          <a:latin typeface="+mn-lt"/>
                          <a:ea typeface="+mn-ea"/>
                          <a:cs typeface="+mn-cs"/>
                        </a:rPr>
                        <a:t> Correlation </a:t>
                      </a:r>
                      <a:r>
                        <a:rPr lang="en-US" sz="1800" kern="1200" baseline="0" dirty="0" smtClean="0">
                          <a:solidFill>
                            <a:schemeClr val="dk1"/>
                          </a:solidFill>
                          <a:effectLst/>
                          <a:latin typeface="+mn-lt"/>
                          <a:ea typeface="+mn-ea"/>
                          <a:cs typeface="+mn-cs"/>
                        </a:rPr>
                        <a:t>: OHGR – PLGR</a:t>
                      </a:r>
                    </a:p>
                    <a:p>
                      <a:pPr marL="285750" indent="-285750" algn="l">
                        <a:buFont typeface="Arial" panose="020B0604020202020204" pitchFamily="34" charset="0"/>
                        <a:buChar char="•"/>
                      </a:pPr>
                      <a:r>
                        <a:rPr lang="en-US" sz="1800" b="1" kern="1200" baseline="0" dirty="0" smtClean="0">
                          <a:solidFill>
                            <a:schemeClr val="dk1"/>
                          </a:solidFill>
                          <a:effectLst/>
                          <a:latin typeface="+mn-lt"/>
                          <a:ea typeface="+mn-ea"/>
                          <a:cs typeface="+mn-cs"/>
                        </a:rPr>
                        <a:t>Condition</a:t>
                      </a:r>
                      <a:r>
                        <a:rPr lang="en-US" sz="1800" kern="1200" baseline="0" dirty="0" smtClean="0">
                          <a:solidFill>
                            <a:schemeClr val="dk1"/>
                          </a:solidFill>
                          <a:effectLst/>
                          <a:latin typeface="+mn-lt"/>
                          <a:ea typeface="+mn-ea"/>
                          <a:cs typeface="+mn-cs"/>
                        </a:rPr>
                        <a:t> : </a:t>
                      </a:r>
                    </a:p>
                    <a:p>
                      <a:pPr marL="444500" indent="-444500" algn="l">
                        <a:buFont typeface="Arial" panose="020B0604020202020204" pitchFamily="34" charset="0"/>
                        <a:buNone/>
                      </a:pPr>
                      <a:r>
                        <a:rPr lang="en-US" sz="1800" b="0" kern="1200" baseline="0" dirty="0" smtClean="0">
                          <a:solidFill>
                            <a:schemeClr val="dk1"/>
                          </a:solidFill>
                          <a:effectLst/>
                          <a:latin typeface="+mn-lt"/>
                          <a:ea typeface="+mn-ea"/>
                          <a:cs typeface="+mn-cs"/>
                        </a:rPr>
                        <a:t>     1) </a:t>
                      </a:r>
                      <a:r>
                        <a:rPr lang="en-US" sz="1800" b="0" kern="1200" dirty="0" smtClean="0">
                          <a:solidFill>
                            <a:schemeClr val="dk1"/>
                          </a:solidFill>
                          <a:effectLst/>
                          <a:latin typeface="+mn-lt"/>
                          <a:ea typeface="+mn-ea"/>
                          <a:cs typeface="+mn-cs"/>
                        </a:rPr>
                        <a:t>Condition A - Well Shut In, </a:t>
                      </a:r>
                      <a:r>
                        <a:rPr lang="en-US" sz="1800" kern="1200" dirty="0" smtClean="0">
                          <a:solidFill>
                            <a:schemeClr val="dk1"/>
                          </a:solidFill>
                          <a:effectLst/>
                          <a:latin typeface="+mn-lt"/>
                          <a:ea typeface="+mn-ea"/>
                          <a:cs typeface="+mn-cs"/>
                        </a:rPr>
                        <a:t>A Annulus</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Shut In, B Annulus Bleed Off </a:t>
                      </a:r>
                    </a:p>
                    <a:p>
                      <a:pPr marL="444500" indent="-176213" algn="l">
                        <a:buFont typeface="Arial" panose="020B0604020202020204" pitchFamily="34" charset="0"/>
                        <a:buNone/>
                      </a:pPr>
                      <a:r>
                        <a:rPr lang="en-US" sz="1800" b="0" kern="1200" baseline="0" dirty="0" smtClean="0">
                          <a:solidFill>
                            <a:schemeClr val="dk1"/>
                          </a:solidFill>
                          <a:effectLst/>
                          <a:latin typeface="+mn-lt"/>
                          <a:ea typeface="+mn-ea"/>
                          <a:cs typeface="+mn-cs"/>
                        </a:rPr>
                        <a:t>2)</a:t>
                      </a:r>
                      <a:r>
                        <a:rPr lang="en-US" sz="1800" b="0" kern="1200" dirty="0" smtClean="0">
                          <a:solidFill>
                            <a:schemeClr val="dk1"/>
                          </a:solidFill>
                          <a:effectLst/>
                          <a:latin typeface="+mn-lt"/>
                          <a:ea typeface="+mn-ea"/>
                          <a:cs typeface="+mn-cs"/>
                        </a:rPr>
                        <a:t>Condition B</a:t>
                      </a:r>
                      <a:r>
                        <a:rPr lang="en-US" sz="1800" b="0" kern="1200" baseline="0" dirty="0" smtClean="0">
                          <a:solidFill>
                            <a:schemeClr val="dk1"/>
                          </a:solidFill>
                          <a:effectLst/>
                          <a:latin typeface="+mn-lt"/>
                          <a:ea typeface="+mn-ea"/>
                          <a:cs typeface="+mn-cs"/>
                        </a:rPr>
                        <a:t> - </a:t>
                      </a:r>
                      <a:r>
                        <a:rPr lang="en-US" sz="1800" b="0" kern="1200" dirty="0" smtClean="0">
                          <a:solidFill>
                            <a:schemeClr val="dk1"/>
                          </a:solidFill>
                          <a:effectLst/>
                          <a:latin typeface="+mn-lt"/>
                          <a:ea typeface="+mn-ea"/>
                          <a:cs typeface="+mn-cs"/>
                        </a:rPr>
                        <a:t>Well shut in, A Annulus Pressured                          Up (injecting) &amp; B Annulus Bled Off</a:t>
                      </a:r>
                      <a:r>
                        <a:rPr lang="en-US" sz="1800" b="0" kern="1200" baseline="0" dirty="0" smtClean="0">
                          <a:solidFill>
                            <a:schemeClr val="dk1"/>
                          </a:solidFill>
                          <a:effectLst/>
                          <a:latin typeface="+mn-lt"/>
                          <a:ea typeface="+mn-ea"/>
                          <a:cs typeface="+mn-cs"/>
                        </a:rPr>
                        <a:t> </a:t>
                      </a:r>
                    </a:p>
                    <a:p>
                      <a:pPr marL="285750" indent="-285750" algn="l">
                        <a:buFont typeface="Arial" panose="020B0604020202020204" pitchFamily="34" charset="0"/>
                        <a:buChar char="•"/>
                      </a:pPr>
                      <a:r>
                        <a:rPr lang="en-US" sz="1800" b="1" kern="1200" baseline="0" dirty="0" smtClean="0">
                          <a:solidFill>
                            <a:schemeClr val="dk1"/>
                          </a:solidFill>
                          <a:effectLst/>
                          <a:latin typeface="+mn-lt"/>
                          <a:ea typeface="+mn-ea"/>
                          <a:cs typeface="+mn-cs"/>
                        </a:rPr>
                        <a:t>Result</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 </a:t>
                      </a:r>
                    </a:p>
                    <a:p>
                      <a:pPr marL="268288" lvl="0" indent="-174625"/>
                      <a:r>
                        <a:rPr lang="en-US" sz="1800" kern="1200" dirty="0" smtClean="0">
                          <a:solidFill>
                            <a:schemeClr val="dk1"/>
                          </a:solidFill>
                          <a:effectLst/>
                          <a:latin typeface="+mn-lt"/>
                          <a:ea typeface="+mn-ea"/>
                          <a:cs typeface="+mn-cs"/>
                        </a:rPr>
                        <a:t>1)From noise log, indicate 2 possible leak point from NOISE signature</a:t>
                      </a:r>
                      <a:endParaRPr lang="ms-MY" sz="1800" kern="1200" dirty="0" smtClean="0">
                        <a:solidFill>
                          <a:schemeClr val="dk1"/>
                        </a:solidFill>
                        <a:effectLst/>
                        <a:latin typeface="+mn-lt"/>
                        <a:ea typeface="+mn-ea"/>
                        <a:cs typeface="+mn-cs"/>
                      </a:endParaRPr>
                    </a:p>
                    <a:p>
                      <a:pPr marL="268288" lvl="0" indent="-174625"/>
                      <a:r>
                        <a:rPr lang="en-US" sz="1800" kern="1200" dirty="0" smtClean="0">
                          <a:solidFill>
                            <a:schemeClr val="dk1"/>
                          </a:solidFill>
                          <a:effectLst/>
                          <a:latin typeface="+mn-lt"/>
                          <a:ea typeface="+mn-ea"/>
                          <a:cs typeface="+mn-cs"/>
                        </a:rPr>
                        <a:t>2)</a:t>
                      </a:r>
                      <a:r>
                        <a:rPr lang="en-US" sz="1800" kern="1200" baseline="0" dirty="0" smtClean="0">
                          <a:solidFill>
                            <a:schemeClr val="dk1"/>
                          </a:solidFill>
                          <a:effectLst/>
                          <a:latin typeface="+mn-lt"/>
                          <a:ea typeface="+mn-ea"/>
                          <a:cs typeface="+mn-cs"/>
                        </a:rPr>
                        <a:t>However, on </a:t>
                      </a:r>
                      <a:r>
                        <a:rPr lang="en-US" sz="1800" kern="1200" dirty="0" smtClean="0">
                          <a:solidFill>
                            <a:schemeClr val="dk1"/>
                          </a:solidFill>
                          <a:effectLst/>
                          <a:latin typeface="+mn-lt"/>
                          <a:ea typeface="+mn-ea"/>
                          <a:cs typeface="+mn-cs"/>
                        </a:rPr>
                        <a:t>Temperature Data,</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No clear anomaly of temperature signature was observes. The possible reason behind this is very low leak rate.</a:t>
                      </a:r>
                      <a:endParaRPr lang="ms-MY" sz="1800" kern="1200" dirty="0" smtClean="0">
                        <a:solidFill>
                          <a:schemeClr val="dk1"/>
                        </a:solidFill>
                        <a:effectLst/>
                        <a:latin typeface="+mn-lt"/>
                        <a:ea typeface="+mn-ea"/>
                        <a:cs typeface="+mn-cs"/>
                      </a:endParaRPr>
                    </a:p>
                  </a:txBody>
                  <a:tcPr/>
                </a:tc>
              </a:tr>
            </a:tbl>
          </a:graphicData>
        </a:graphic>
      </p:graphicFrame>
      <p:sp>
        <p:nvSpPr>
          <p:cNvPr id="4" name="Title 1"/>
          <p:cNvSpPr txBox="1">
            <a:spLocks/>
          </p:cNvSpPr>
          <p:nvPr/>
        </p:nvSpPr>
        <p:spPr>
          <a:xfrm>
            <a:off x="1354149" y="73618"/>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NTO DB HISTORY </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Tree>
    <p:extLst>
      <p:ext uri="{BB962C8B-B14F-4D97-AF65-F5344CB8AC3E}">
        <p14:creationId xmlns:p14="http://schemas.microsoft.com/office/powerpoint/2010/main" val="2224199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nvPr>
        </p:nvGraphicFramePr>
        <p:xfrm>
          <a:off x="200036" y="807544"/>
          <a:ext cx="8823325" cy="5796280"/>
        </p:xfrm>
        <a:graphic>
          <a:graphicData uri="http://schemas.openxmlformats.org/drawingml/2006/table">
            <a:tbl>
              <a:tblPr firstRow="1" bandRow="1">
                <a:tableStyleId>{5C22544A-7EE6-4342-B048-85BDC9FD1C3A}</a:tableStyleId>
              </a:tblPr>
              <a:tblGrid>
                <a:gridCol w="750734"/>
                <a:gridCol w="1538262"/>
                <a:gridCol w="657377"/>
                <a:gridCol w="683673"/>
                <a:gridCol w="5193279"/>
              </a:tblGrid>
              <a:tr h="370840">
                <a:tc>
                  <a:txBody>
                    <a:bodyPr/>
                    <a:lstStyle/>
                    <a:p>
                      <a:pPr algn="ctr"/>
                      <a:r>
                        <a:rPr lang="en-US" dirty="0" smtClean="0"/>
                        <a:t>Client</a:t>
                      </a:r>
                      <a:endParaRPr lang="ms-MY" dirty="0"/>
                    </a:p>
                  </a:txBody>
                  <a:tcPr/>
                </a:tc>
                <a:tc>
                  <a:txBody>
                    <a:bodyPr/>
                    <a:lstStyle/>
                    <a:p>
                      <a:pPr algn="ctr"/>
                      <a:r>
                        <a:rPr lang="en-US" dirty="0" smtClean="0"/>
                        <a:t>Date</a:t>
                      </a:r>
                      <a:endParaRPr lang="ms-MY" dirty="0"/>
                    </a:p>
                  </a:txBody>
                  <a:tcPr/>
                </a:tc>
                <a:tc>
                  <a:txBody>
                    <a:bodyPr/>
                    <a:lstStyle/>
                    <a:p>
                      <a:pPr algn="ctr"/>
                      <a:r>
                        <a:rPr lang="en-US" dirty="0" smtClean="0"/>
                        <a:t>Field</a:t>
                      </a:r>
                      <a:endParaRPr lang="ms-MY" dirty="0"/>
                    </a:p>
                  </a:txBody>
                  <a:tcPr/>
                </a:tc>
                <a:tc>
                  <a:txBody>
                    <a:bodyPr/>
                    <a:lstStyle/>
                    <a:p>
                      <a:pPr algn="ctr"/>
                      <a:r>
                        <a:rPr lang="en-US" dirty="0" smtClean="0"/>
                        <a:t>Well</a:t>
                      </a:r>
                      <a:endParaRPr lang="ms-MY" dirty="0"/>
                    </a:p>
                  </a:txBody>
                  <a:tcPr/>
                </a:tc>
                <a:tc>
                  <a:txBody>
                    <a:bodyPr/>
                    <a:lstStyle/>
                    <a:p>
                      <a:pPr algn="ctr"/>
                      <a:r>
                        <a:rPr lang="en-US" dirty="0" smtClean="0"/>
                        <a:t>Details</a:t>
                      </a:r>
                      <a:endParaRPr lang="ms-MY" dirty="0"/>
                    </a:p>
                  </a:txBody>
                  <a:tcPr/>
                </a:tc>
              </a:tr>
              <a:tr h="370840">
                <a:tc>
                  <a:txBody>
                    <a:bodyPr/>
                    <a:lstStyle/>
                    <a:p>
                      <a:pPr algn="ctr"/>
                      <a:r>
                        <a:rPr lang="en-US" dirty="0" smtClean="0"/>
                        <a:t>PCSB</a:t>
                      </a:r>
                      <a:endParaRPr lang="ms-MY"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9 &amp;11/</a:t>
                      </a:r>
                      <a:r>
                        <a:rPr lang="en-US" sz="1800" kern="1200" baseline="0" dirty="0" smtClean="0">
                          <a:solidFill>
                            <a:schemeClr val="dk1"/>
                          </a:solidFill>
                          <a:effectLst/>
                          <a:latin typeface="+mn-lt"/>
                          <a:ea typeface="+mn-ea"/>
                          <a:cs typeface="+mn-cs"/>
                        </a:rPr>
                        <a:t>10/</a:t>
                      </a:r>
                      <a:r>
                        <a:rPr lang="en-US" sz="1800" kern="1200" dirty="0" smtClean="0">
                          <a:solidFill>
                            <a:schemeClr val="dk1"/>
                          </a:solidFill>
                          <a:effectLst/>
                          <a:latin typeface="+mn-lt"/>
                          <a:ea typeface="+mn-ea"/>
                          <a:cs typeface="+mn-cs"/>
                        </a:rPr>
                        <a:t> 15</a:t>
                      </a:r>
                      <a:endParaRPr lang="ms-MY" dirty="0" smtClean="0"/>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r>
                        <a:rPr lang="en-US" sz="1800" b="1" i="1" u="none" strike="noStrike" kern="1200" baseline="0" dirty="0" smtClean="0">
                          <a:solidFill>
                            <a:schemeClr val="dk1"/>
                          </a:solidFill>
                          <a:latin typeface="+mn-lt"/>
                          <a:ea typeface="+mn-ea"/>
                          <a:cs typeface="+mn-cs"/>
                        </a:rPr>
                        <a:t>*A Annulus = Space between 3 1/2" Tubing and 7” Production Casing </a:t>
                      </a:r>
                      <a:endParaRPr lang="ms-MY" dirty="0"/>
                    </a:p>
                  </a:txBody>
                  <a:tcPr/>
                </a:tc>
                <a:tc>
                  <a:txBody>
                    <a:bodyPr/>
                    <a:lstStyle/>
                    <a:p>
                      <a:pPr algn="ctr"/>
                      <a:r>
                        <a:rPr lang="en-US" dirty="0" smtClean="0"/>
                        <a:t>BEB</a:t>
                      </a:r>
                      <a:endParaRPr lang="ms-MY" dirty="0"/>
                    </a:p>
                  </a:txBody>
                  <a:tcPr/>
                </a:tc>
                <a:tc>
                  <a:txBody>
                    <a:bodyPr/>
                    <a:lstStyle/>
                    <a:p>
                      <a:pPr algn="ctr"/>
                      <a:r>
                        <a:rPr lang="en-US" dirty="0" smtClean="0"/>
                        <a:t>B-06</a:t>
                      </a:r>
                      <a:endParaRPr lang="ms-MY" dirty="0"/>
                    </a:p>
                  </a:txBody>
                  <a:tcPr/>
                </a:tc>
                <a:tc>
                  <a:txBody>
                    <a:bodyPr/>
                    <a:lstStyle/>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Justification</a:t>
                      </a:r>
                      <a:r>
                        <a:rPr lang="en-US" sz="1800" kern="1200" baseline="0" dirty="0" smtClean="0">
                          <a:solidFill>
                            <a:schemeClr val="dk1"/>
                          </a:solidFill>
                          <a:effectLst/>
                          <a:latin typeface="+mn-lt"/>
                          <a:ea typeface="+mn-ea"/>
                          <a:cs typeface="+mn-cs"/>
                        </a:rPr>
                        <a:t> : </a:t>
                      </a:r>
                      <a:r>
                        <a:rPr lang="en-US" sz="1600" kern="1200" baseline="0" dirty="0" smtClean="0">
                          <a:solidFill>
                            <a:schemeClr val="dk1"/>
                          </a:solidFill>
                          <a:effectLst/>
                          <a:latin typeface="+mn-lt"/>
                          <a:ea typeface="+mn-ea"/>
                          <a:cs typeface="+mn-cs"/>
                        </a:rPr>
                        <a:t>Suspect leak as has build up in A annulus</a:t>
                      </a:r>
                      <a:endParaRPr lang="en-US" sz="1800" kern="1200" dirty="0" smtClean="0">
                        <a:solidFill>
                          <a:schemeClr val="dk1"/>
                        </a:solidFill>
                        <a:effectLst/>
                        <a:latin typeface="+mn-lt"/>
                        <a:ea typeface="+mn-ea"/>
                        <a:cs typeface="+mn-cs"/>
                      </a:endParaRPr>
                    </a:p>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Objective</a:t>
                      </a:r>
                      <a:r>
                        <a:rPr lang="en-US" sz="1800" kern="1200" dirty="0" smtClean="0">
                          <a:solidFill>
                            <a:schemeClr val="dk1"/>
                          </a:solidFill>
                          <a:effectLst/>
                          <a:latin typeface="+mn-lt"/>
                          <a:ea typeface="+mn-ea"/>
                          <a:cs typeface="+mn-cs"/>
                        </a:rPr>
                        <a:t> : </a:t>
                      </a:r>
                      <a:r>
                        <a:rPr lang="en-US" sz="1600" b="0" i="0" u="none" strike="noStrike" kern="1200" baseline="0" dirty="0" smtClean="0">
                          <a:solidFill>
                            <a:schemeClr val="dk1"/>
                          </a:solidFill>
                          <a:latin typeface="+mn-lt"/>
                          <a:ea typeface="+mn-ea"/>
                          <a:cs typeface="+mn-cs"/>
                        </a:rPr>
                        <a:t>to identify leak point either at tubing or packer </a:t>
                      </a:r>
                      <a:r>
                        <a:rPr lang="en-US" sz="1600" kern="1200" dirty="0" smtClean="0">
                          <a:solidFill>
                            <a:schemeClr val="dk1"/>
                          </a:solidFill>
                          <a:effectLst/>
                          <a:latin typeface="+mn-lt"/>
                          <a:ea typeface="+mn-ea"/>
                          <a:cs typeface="+mn-cs"/>
                        </a:rPr>
                        <a:t> </a:t>
                      </a:r>
                      <a:endParaRPr lang="en-US" sz="1800" kern="1200" dirty="0" smtClean="0">
                        <a:solidFill>
                          <a:schemeClr val="dk1"/>
                        </a:solidFill>
                        <a:effectLst/>
                        <a:latin typeface="+mn-lt"/>
                        <a:ea typeface="+mn-ea"/>
                        <a:cs typeface="+mn-cs"/>
                      </a:endParaRPr>
                    </a:p>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Logging Interval </a:t>
                      </a:r>
                      <a:r>
                        <a:rPr lang="en-US" sz="1800" kern="1200" dirty="0" smtClean="0">
                          <a:solidFill>
                            <a:schemeClr val="dk1"/>
                          </a:solidFill>
                          <a:effectLst/>
                          <a:latin typeface="+mn-lt"/>
                          <a:ea typeface="+mn-ea"/>
                          <a:cs typeface="+mn-cs"/>
                        </a:rPr>
                        <a:t>: </a:t>
                      </a:r>
                      <a:r>
                        <a:rPr lang="en-US" sz="1600" kern="1200" dirty="0" smtClean="0">
                          <a:solidFill>
                            <a:schemeClr val="dk1"/>
                          </a:solidFill>
                          <a:effectLst/>
                          <a:latin typeface="+mn-lt"/>
                          <a:ea typeface="+mn-ea"/>
                          <a:cs typeface="+mn-cs"/>
                        </a:rPr>
                        <a:t>surface till </a:t>
                      </a:r>
                      <a:r>
                        <a:rPr lang="ms-MY" sz="1600" b="0" i="0" u="none" strike="noStrike" kern="1200" baseline="0" dirty="0" smtClean="0">
                          <a:solidFill>
                            <a:schemeClr val="dk1"/>
                          </a:solidFill>
                          <a:latin typeface="+mn-lt"/>
                          <a:ea typeface="+mn-ea"/>
                          <a:cs typeface="+mn-cs"/>
                        </a:rPr>
                        <a:t>984.00 m-MDDF </a:t>
                      </a:r>
                      <a:endParaRPr lang="en-US" sz="1600" kern="1200" dirty="0" smtClean="0">
                        <a:solidFill>
                          <a:schemeClr val="dk1"/>
                        </a:solidFill>
                        <a:effectLst/>
                        <a:latin typeface="+mn-lt"/>
                        <a:ea typeface="+mn-ea"/>
                        <a:cs typeface="+mn-cs"/>
                      </a:endParaRPr>
                    </a:p>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Logging Speed </a:t>
                      </a:r>
                      <a:r>
                        <a:rPr lang="en-US" sz="1800" kern="1200" dirty="0" smtClean="0">
                          <a:solidFill>
                            <a:schemeClr val="dk1"/>
                          </a:solidFill>
                          <a:effectLst/>
                          <a:latin typeface="+mn-lt"/>
                          <a:ea typeface="+mn-ea"/>
                          <a:cs typeface="+mn-cs"/>
                        </a:rPr>
                        <a:t>: </a:t>
                      </a:r>
                      <a:r>
                        <a:rPr lang="en-US" sz="1600" kern="1200" dirty="0" smtClean="0">
                          <a:solidFill>
                            <a:schemeClr val="dk1"/>
                          </a:solidFill>
                          <a:effectLst/>
                          <a:latin typeface="+mn-lt"/>
                          <a:ea typeface="+mn-ea"/>
                          <a:cs typeface="+mn-cs"/>
                        </a:rPr>
                        <a:t>10 meter/minutes in up and down manner.</a:t>
                      </a:r>
                      <a:endParaRPr lang="en-US" sz="1800" kern="1200" dirty="0" smtClean="0">
                        <a:solidFill>
                          <a:schemeClr val="dk1"/>
                        </a:solidFill>
                        <a:effectLst/>
                        <a:latin typeface="+mn-lt"/>
                        <a:ea typeface="+mn-ea"/>
                        <a:cs typeface="+mn-cs"/>
                      </a:endParaRPr>
                    </a:p>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Depth</a:t>
                      </a:r>
                      <a:r>
                        <a:rPr lang="en-US" sz="1800" b="1" kern="1200" baseline="0" dirty="0" smtClean="0">
                          <a:solidFill>
                            <a:schemeClr val="dk1"/>
                          </a:solidFill>
                          <a:effectLst/>
                          <a:latin typeface="+mn-lt"/>
                          <a:ea typeface="+mn-ea"/>
                          <a:cs typeface="+mn-cs"/>
                        </a:rPr>
                        <a:t> Correlation </a:t>
                      </a:r>
                      <a:r>
                        <a:rPr lang="en-US" sz="1800" kern="1200" baseline="0" dirty="0" smtClean="0">
                          <a:solidFill>
                            <a:schemeClr val="dk1"/>
                          </a:solidFill>
                          <a:effectLst/>
                          <a:latin typeface="+mn-lt"/>
                          <a:ea typeface="+mn-ea"/>
                          <a:cs typeface="+mn-cs"/>
                        </a:rPr>
                        <a:t>: </a:t>
                      </a:r>
                      <a:r>
                        <a:rPr lang="en-US" sz="1600" kern="1200" baseline="0" dirty="0" smtClean="0">
                          <a:solidFill>
                            <a:schemeClr val="dk1"/>
                          </a:solidFill>
                          <a:effectLst/>
                          <a:latin typeface="+mn-lt"/>
                          <a:ea typeface="+mn-ea"/>
                          <a:cs typeface="+mn-cs"/>
                        </a:rPr>
                        <a:t>Well Accessories from schematic – PL-CCL</a:t>
                      </a:r>
                      <a:endParaRPr lang="en-US" sz="1800" kern="1200" baseline="0" dirty="0" smtClean="0">
                        <a:solidFill>
                          <a:schemeClr val="dk1"/>
                        </a:solidFill>
                        <a:effectLst/>
                        <a:latin typeface="+mn-lt"/>
                        <a:ea typeface="+mn-ea"/>
                        <a:cs typeface="+mn-cs"/>
                      </a:endParaRPr>
                    </a:p>
                    <a:p>
                      <a:pPr marL="285750" indent="-285750" algn="l">
                        <a:buFont typeface="Arial" panose="020B0604020202020204" pitchFamily="34" charset="0"/>
                        <a:buChar char="•"/>
                      </a:pPr>
                      <a:r>
                        <a:rPr lang="en-US" sz="1800" b="1" kern="1200" baseline="0" dirty="0" smtClean="0">
                          <a:solidFill>
                            <a:schemeClr val="dk1"/>
                          </a:solidFill>
                          <a:effectLst/>
                          <a:latin typeface="+mn-lt"/>
                          <a:ea typeface="+mn-ea"/>
                          <a:cs typeface="+mn-cs"/>
                        </a:rPr>
                        <a:t>Condition</a:t>
                      </a:r>
                      <a:r>
                        <a:rPr lang="en-US" sz="1800" kern="1200" baseline="0" dirty="0" smtClean="0">
                          <a:solidFill>
                            <a:schemeClr val="dk1"/>
                          </a:solidFill>
                          <a:effectLst/>
                          <a:latin typeface="+mn-lt"/>
                          <a:ea typeface="+mn-ea"/>
                          <a:cs typeface="+mn-cs"/>
                        </a:rPr>
                        <a:t> : </a:t>
                      </a:r>
                    </a:p>
                    <a:p>
                      <a:r>
                        <a:rPr lang="en-US" sz="1600" b="0" kern="1200" baseline="0" dirty="0" smtClean="0">
                          <a:solidFill>
                            <a:schemeClr val="dk1"/>
                          </a:solidFill>
                          <a:effectLst/>
                          <a:latin typeface="+mn-lt"/>
                          <a:ea typeface="+mn-ea"/>
                          <a:cs typeface="+mn-cs"/>
                        </a:rPr>
                        <a:t>     1) </a:t>
                      </a:r>
                      <a:r>
                        <a:rPr lang="en-US" sz="1600" b="0" kern="1200" dirty="0" smtClean="0">
                          <a:solidFill>
                            <a:schemeClr val="dk1"/>
                          </a:solidFill>
                          <a:effectLst/>
                          <a:latin typeface="+mn-lt"/>
                          <a:ea typeface="+mn-ea"/>
                          <a:cs typeface="+mn-cs"/>
                        </a:rPr>
                        <a:t>Condition A</a:t>
                      </a:r>
                      <a:r>
                        <a:rPr lang="en-US" sz="1600" b="0" kern="1200" baseline="0" dirty="0" smtClean="0">
                          <a:solidFill>
                            <a:schemeClr val="dk1"/>
                          </a:solidFill>
                          <a:effectLst/>
                          <a:latin typeface="+mn-lt"/>
                          <a:ea typeface="+mn-ea"/>
                          <a:cs typeface="+mn-cs"/>
                        </a:rPr>
                        <a:t> - </a:t>
                      </a:r>
                      <a:r>
                        <a:rPr lang="en-US" sz="1600" b="0" i="0" u="none" strike="noStrike" kern="1200" baseline="0" dirty="0" smtClean="0">
                          <a:solidFill>
                            <a:schemeClr val="dk1"/>
                          </a:solidFill>
                          <a:latin typeface="+mn-lt"/>
                          <a:ea typeface="+mn-ea"/>
                          <a:cs typeface="+mn-cs"/>
                        </a:rPr>
                        <a:t>Tubing Shut In, A Annulus Shut In </a:t>
                      </a:r>
                      <a:endParaRPr lang="en-US" sz="1600" b="0" kern="1200" dirty="0" smtClean="0">
                        <a:solidFill>
                          <a:schemeClr val="dk1"/>
                        </a:solidFill>
                        <a:effectLst/>
                        <a:latin typeface="+mn-lt"/>
                        <a:ea typeface="+mn-ea"/>
                        <a:cs typeface="+mn-cs"/>
                      </a:endParaRPr>
                    </a:p>
                    <a:p>
                      <a:r>
                        <a:rPr lang="en-US" sz="1600" b="0" kern="1200" baseline="0" dirty="0" smtClean="0">
                          <a:solidFill>
                            <a:schemeClr val="dk1"/>
                          </a:solidFill>
                          <a:effectLst/>
                          <a:latin typeface="+mn-lt"/>
                          <a:ea typeface="+mn-ea"/>
                          <a:cs typeface="+mn-cs"/>
                        </a:rPr>
                        <a:t>     2) </a:t>
                      </a:r>
                      <a:r>
                        <a:rPr lang="en-US" sz="1600" b="0" kern="1200" dirty="0" smtClean="0">
                          <a:solidFill>
                            <a:schemeClr val="dk1"/>
                          </a:solidFill>
                          <a:effectLst/>
                          <a:latin typeface="+mn-lt"/>
                          <a:ea typeface="+mn-ea"/>
                          <a:cs typeface="+mn-cs"/>
                        </a:rPr>
                        <a:t>Condition B – </a:t>
                      </a:r>
                      <a:r>
                        <a:rPr lang="en-US" sz="1600" b="0" i="0" u="none" strike="noStrike" kern="1200" baseline="0" dirty="0" smtClean="0">
                          <a:solidFill>
                            <a:schemeClr val="dk1"/>
                          </a:solidFill>
                          <a:latin typeface="+mn-lt"/>
                          <a:ea typeface="+mn-ea"/>
                          <a:cs typeface="+mn-cs"/>
                        </a:rPr>
                        <a:t>Tubing Shut In, A Annulus Bleed </a:t>
                      </a:r>
                      <a:endParaRPr lang="en-US" sz="1600" b="0" kern="1200" dirty="0" smtClean="0">
                        <a:solidFill>
                          <a:schemeClr val="dk1"/>
                        </a:solidFill>
                        <a:effectLst/>
                        <a:latin typeface="+mn-lt"/>
                        <a:ea typeface="+mn-ea"/>
                        <a:cs typeface="+mn-cs"/>
                      </a:endParaRPr>
                    </a:p>
                    <a:p>
                      <a:pPr marL="538163" indent="-269875" algn="l">
                        <a:buFont typeface="Arial" panose="020B0604020202020204" pitchFamily="34" charset="0"/>
                        <a:buNone/>
                      </a:pPr>
                      <a:r>
                        <a:rPr lang="en-US" sz="1600" b="0" kern="1200" baseline="0" dirty="0" smtClean="0">
                          <a:solidFill>
                            <a:schemeClr val="dk1"/>
                          </a:solidFill>
                          <a:effectLst/>
                          <a:latin typeface="+mn-lt"/>
                          <a:ea typeface="+mn-ea"/>
                          <a:cs typeface="+mn-cs"/>
                        </a:rPr>
                        <a:t>3) </a:t>
                      </a:r>
                      <a:r>
                        <a:rPr lang="en-US" sz="1600" b="0" kern="1200" dirty="0" smtClean="0">
                          <a:solidFill>
                            <a:schemeClr val="dk1"/>
                          </a:solidFill>
                          <a:effectLst/>
                          <a:latin typeface="+mn-lt"/>
                          <a:ea typeface="+mn-ea"/>
                          <a:cs typeface="+mn-cs"/>
                        </a:rPr>
                        <a:t>Condition C</a:t>
                      </a:r>
                      <a:r>
                        <a:rPr lang="en-US" sz="1600" b="0" kern="1200" baseline="0" dirty="0" smtClean="0">
                          <a:solidFill>
                            <a:schemeClr val="dk1"/>
                          </a:solidFill>
                          <a:effectLst/>
                          <a:latin typeface="+mn-lt"/>
                          <a:ea typeface="+mn-ea"/>
                          <a:cs typeface="+mn-cs"/>
                        </a:rPr>
                        <a:t> - </a:t>
                      </a:r>
                      <a:r>
                        <a:rPr lang="en-US" sz="1600" b="0" kern="1200" dirty="0" smtClean="0">
                          <a:solidFill>
                            <a:schemeClr val="dk1"/>
                          </a:solidFill>
                          <a:effectLst/>
                          <a:latin typeface="+mn-lt"/>
                          <a:ea typeface="+mn-ea"/>
                          <a:cs typeface="+mn-cs"/>
                        </a:rPr>
                        <a:t>Well shut in, A Annulus Pressured                           Up (injecting)</a:t>
                      </a:r>
                      <a:endParaRPr lang="en-US" sz="1600" b="0" kern="1200" baseline="0" dirty="0" smtClean="0">
                        <a:solidFill>
                          <a:schemeClr val="dk1"/>
                        </a:solidFill>
                        <a:effectLst/>
                        <a:latin typeface="+mn-lt"/>
                        <a:ea typeface="+mn-ea"/>
                        <a:cs typeface="+mn-cs"/>
                      </a:endParaRPr>
                    </a:p>
                    <a:p>
                      <a:pPr marL="285750" indent="-285750" algn="l">
                        <a:buFont typeface="Arial" panose="020B0604020202020204" pitchFamily="34" charset="0"/>
                        <a:buChar char="•"/>
                      </a:pPr>
                      <a:r>
                        <a:rPr lang="en-US" sz="1800" b="1" kern="1200" baseline="0" dirty="0" smtClean="0">
                          <a:solidFill>
                            <a:schemeClr val="dk1"/>
                          </a:solidFill>
                          <a:effectLst/>
                          <a:latin typeface="+mn-lt"/>
                          <a:ea typeface="+mn-ea"/>
                          <a:cs typeface="+mn-cs"/>
                        </a:rPr>
                        <a:t>Result :</a:t>
                      </a:r>
                      <a:r>
                        <a:rPr lang="en-US" sz="1800" b="1" kern="1200" dirty="0" smtClean="0">
                          <a:solidFill>
                            <a:schemeClr val="dk1"/>
                          </a:solidFill>
                          <a:effectLst/>
                          <a:latin typeface="+mn-lt"/>
                          <a:ea typeface="+mn-ea"/>
                          <a:cs typeface="+mn-cs"/>
                        </a:rPr>
                        <a:t> </a:t>
                      </a:r>
                    </a:p>
                    <a:p>
                      <a:pPr marL="174625" indent="-174625"/>
                      <a:r>
                        <a:rPr lang="ms-MY" sz="1600" b="0" i="0" u="none" strike="noStrike" kern="1200" baseline="0" dirty="0" smtClean="0">
                          <a:solidFill>
                            <a:schemeClr val="dk1"/>
                          </a:solidFill>
                          <a:latin typeface="+mn-lt"/>
                          <a:ea typeface="+mn-ea"/>
                          <a:cs typeface="+mn-cs"/>
                        </a:rPr>
                        <a:t>1)</a:t>
                      </a:r>
                      <a:r>
                        <a:rPr lang="en-US" sz="1600" b="0" i="0" u="none" strike="noStrike" kern="1200" baseline="0" dirty="0" smtClean="0">
                          <a:solidFill>
                            <a:schemeClr val="dk1"/>
                          </a:solidFill>
                          <a:latin typeface="+mn-lt"/>
                          <a:ea typeface="+mn-ea"/>
                          <a:cs typeface="+mn-cs"/>
                        </a:rPr>
                        <a:t>There are some noise anomaly observed from Condition A. However most of the anomaly due to noise from tool movement either due to dragging or prior to pass through the smaller ID accessories. (Good Baseline)</a:t>
                      </a:r>
                    </a:p>
                    <a:p>
                      <a:pPr marL="174625" indent="-174625"/>
                      <a:r>
                        <a:rPr lang="en-US" sz="1600" b="0" i="0" u="none" strike="noStrike" kern="1200" baseline="0" dirty="0" smtClean="0">
                          <a:solidFill>
                            <a:schemeClr val="dk1"/>
                          </a:solidFill>
                          <a:latin typeface="+mn-lt"/>
                          <a:ea typeface="+mn-ea"/>
                          <a:cs typeface="+mn-cs"/>
                        </a:rPr>
                        <a:t>2)From both Condition B and C condition, highest amplitude was recorded almost at the same depth which was surrounding GLM#1 especially at 957.19 m-MDDF. </a:t>
                      </a:r>
                    </a:p>
                  </a:txBody>
                  <a:tcPr/>
                </a:tc>
              </a:tr>
            </a:tbl>
          </a:graphicData>
        </a:graphic>
      </p:graphicFrame>
      <p:sp>
        <p:nvSpPr>
          <p:cNvPr id="4" name="Title 1"/>
          <p:cNvSpPr txBox="1">
            <a:spLocks/>
          </p:cNvSpPr>
          <p:nvPr/>
        </p:nvSpPr>
        <p:spPr>
          <a:xfrm>
            <a:off x="1367596" y="73618"/>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NTO DB HISTORY </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Tree>
    <p:extLst>
      <p:ext uri="{BB962C8B-B14F-4D97-AF65-F5344CB8AC3E}">
        <p14:creationId xmlns:p14="http://schemas.microsoft.com/office/powerpoint/2010/main" val="27220738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nvPr>
        </p:nvGraphicFramePr>
        <p:xfrm>
          <a:off x="200036" y="693271"/>
          <a:ext cx="8823325" cy="6413527"/>
        </p:xfrm>
        <a:graphic>
          <a:graphicData uri="http://schemas.openxmlformats.org/drawingml/2006/table">
            <a:tbl>
              <a:tblPr firstRow="1" bandRow="1">
                <a:tableStyleId>{5C22544A-7EE6-4342-B048-85BDC9FD1C3A}</a:tableStyleId>
              </a:tblPr>
              <a:tblGrid>
                <a:gridCol w="750734"/>
                <a:gridCol w="1538262"/>
                <a:gridCol w="657377"/>
                <a:gridCol w="683673"/>
                <a:gridCol w="5193279"/>
              </a:tblGrid>
              <a:tr h="370840">
                <a:tc>
                  <a:txBody>
                    <a:bodyPr/>
                    <a:lstStyle/>
                    <a:p>
                      <a:pPr algn="ctr"/>
                      <a:r>
                        <a:rPr lang="en-US" dirty="0" smtClean="0"/>
                        <a:t>Client</a:t>
                      </a:r>
                      <a:endParaRPr lang="ms-MY" dirty="0"/>
                    </a:p>
                  </a:txBody>
                  <a:tcPr/>
                </a:tc>
                <a:tc>
                  <a:txBody>
                    <a:bodyPr/>
                    <a:lstStyle/>
                    <a:p>
                      <a:pPr algn="ctr"/>
                      <a:r>
                        <a:rPr lang="en-US" dirty="0" smtClean="0"/>
                        <a:t>Date</a:t>
                      </a:r>
                      <a:endParaRPr lang="ms-MY" dirty="0"/>
                    </a:p>
                  </a:txBody>
                  <a:tcPr/>
                </a:tc>
                <a:tc>
                  <a:txBody>
                    <a:bodyPr/>
                    <a:lstStyle/>
                    <a:p>
                      <a:pPr algn="ctr"/>
                      <a:r>
                        <a:rPr lang="en-US" dirty="0" smtClean="0"/>
                        <a:t>Field</a:t>
                      </a:r>
                      <a:endParaRPr lang="ms-MY" dirty="0"/>
                    </a:p>
                  </a:txBody>
                  <a:tcPr/>
                </a:tc>
                <a:tc>
                  <a:txBody>
                    <a:bodyPr/>
                    <a:lstStyle/>
                    <a:p>
                      <a:pPr algn="ctr"/>
                      <a:r>
                        <a:rPr lang="en-US" dirty="0" smtClean="0"/>
                        <a:t>Well</a:t>
                      </a:r>
                      <a:endParaRPr lang="ms-MY" dirty="0"/>
                    </a:p>
                  </a:txBody>
                  <a:tcPr/>
                </a:tc>
                <a:tc>
                  <a:txBody>
                    <a:bodyPr/>
                    <a:lstStyle/>
                    <a:p>
                      <a:pPr algn="ctr"/>
                      <a:r>
                        <a:rPr lang="en-US" dirty="0" smtClean="0"/>
                        <a:t>Details</a:t>
                      </a:r>
                      <a:endParaRPr lang="ms-MY" dirty="0"/>
                    </a:p>
                  </a:txBody>
                  <a:tcPr/>
                </a:tc>
              </a:tr>
              <a:tr h="6042687">
                <a:tc>
                  <a:txBody>
                    <a:bodyPr/>
                    <a:lstStyle/>
                    <a:p>
                      <a:pPr algn="ctr"/>
                      <a:r>
                        <a:rPr lang="en-US" dirty="0" smtClean="0"/>
                        <a:t>PCSB</a:t>
                      </a:r>
                      <a:endParaRPr lang="ms-MY"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16 &amp;19/</a:t>
                      </a:r>
                      <a:r>
                        <a:rPr lang="en-US" sz="1800" kern="1200" baseline="0" dirty="0" smtClean="0">
                          <a:solidFill>
                            <a:schemeClr val="dk1"/>
                          </a:solidFill>
                          <a:effectLst/>
                          <a:latin typeface="+mn-lt"/>
                          <a:ea typeface="+mn-ea"/>
                          <a:cs typeface="+mn-cs"/>
                        </a:rPr>
                        <a:t>10/</a:t>
                      </a:r>
                      <a:r>
                        <a:rPr lang="en-US" sz="1800" kern="1200" dirty="0" smtClean="0">
                          <a:solidFill>
                            <a:schemeClr val="dk1"/>
                          </a:solidFill>
                          <a:effectLst/>
                          <a:latin typeface="+mn-lt"/>
                          <a:ea typeface="+mn-ea"/>
                          <a:cs typeface="+mn-cs"/>
                        </a:rPr>
                        <a:t> 15</a:t>
                      </a:r>
                      <a:endParaRPr lang="ms-MY" dirty="0" smtClean="0"/>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txBody>
                  <a:tcPr/>
                </a:tc>
                <a:tc>
                  <a:txBody>
                    <a:bodyPr/>
                    <a:lstStyle/>
                    <a:p>
                      <a:pPr algn="ctr"/>
                      <a:r>
                        <a:rPr lang="en-US" dirty="0" smtClean="0"/>
                        <a:t>BEB</a:t>
                      </a:r>
                      <a:endParaRPr lang="ms-MY" dirty="0"/>
                    </a:p>
                  </a:txBody>
                  <a:tcPr/>
                </a:tc>
                <a:tc>
                  <a:txBody>
                    <a:bodyPr/>
                    <a:lstStyle/>
                    <a:p>
                      <a:pPr algn="ctr"/>
                      <a:r>
                        <a:rPr lang="en-US" dirty="0" smtClean="0"/>
                        <a:t>B-04</a:t>
                      </a:r>
                      <a:endParaRPr lang="ms-MY" dirty="0"/>
                    </a:p>
                  </a:txBody>
                  <a:tcPr/>
                </a:tc>
                <a:tc>
                  <a:txBody>
                    <a:bodyPr/>
                    <a:lstStyle/>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Justification</a:t>
                      </a:r>
                      <a:r>
                        <a:rPr lang="en-US" sz="1800" kern="1200" baseline="0" dirty="0" smtClean="0">
                          <a:solidFill>
                            <a:schemeClr val="dk1"/>
                          </a:solidFill>
                          <a:effectLst/>
                          <a:latin typeface="+mn-lt"/>
                          <a:ea typeface="+mn-ea"/>
                          <a:cs typeface="+mn-cs"/>
                        </a:rPr>
                        <a:t> : </a:t>
                      </a:r>
                      <a:r>
                        <a:rPr lang="en-US" sz="1600" kern="1200" baseline="0" dirty="0" smtClean="0">
                          <a:solidFill>
                            <a:schemeClr val="dk1"/>
                          </a:solidFill>
                          <a:effectLst/>
                          <a:latin typeface="+mn-lt"/>
                          <a:ea typeface="+mn-ea"/>
                          <a:cs typeface="+mn-cs"/>
                        </a:rPr>
                        <a:t>Retrieve Tubing Pack Off (2312 – 2280 </a:t>
                      </a:r>
                      <a:r>
                        <a:rPr lang="en-US" sz="1600" kern="1200" baseline="0" dirty="0" err="1" smtClean="0">
                          <a:solidFill>
                            <a:schemeClr val="dk1"/>
                          </a:solidFill>
                          <a:effectLst/>
                          <a:latin typeface="+mn-lt"/>
                          <a:ea typeface="+mn-ea"/>
                          <a:cs typeface="+mn-cs"/>
                        </a:rPr>
                        <a:t>Mmddf</a:t>
                      </a:r>
                      <a:r>
                        <a:rPr lang="en-US" sz="1600" kern="1200" baseline="0" dirty="0" smtClean="0">
                          <a:solidFill>
                            <a:schemeClr val="dk1"/>
                          </a:solidFill>
                          <a:effectLst/>
                          <a:latin typeface="+mn-lt"/>
                          <a:ea typeface="+mn-ea"/>
                          <a:cs typeface="+mn-cs"/>
                        </a:rPr>
                        <a:t>) to add perf</a:t>
                      </a:r>
                    </a:p>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Objective</a:t>
                      </a:r>
                      <a:r>
                        <a:rPr lang="en-US" sz="1800" kern="1200" dirty="0" smtClean="0">
                          <a:solidFill>
                            <a:schemeClr val="dk1"/>
                          </a:solidFill>
                          <a:effectLst/>
                          <a:latin typeface="+mn-lt"/>
                          <a:ea typeface="+mn-ea"/>
                          <a:cs typeface="+mn-cs"/>
                        </a:rPr>
                        <a:t> : </a:t>
                      </a:r>
                      <a:r>
                        <a:rPr lang="en-US" sz="1600" b="0" i="0" u="none" strike="noStrike" kern="1200" baseline="0" dirty="0" smtClean="0">
                          <a:solidFill>
                            <a:schemeClr val="dk1"/>
                          </a:solidFill>
                          <a:effectLst/>
                          <a:latin typeface="+mn-lt"/>
                          <a:ea typeface="+mn-ea"/>
                          <a:cs typeface="+mn-cs"/>
                        </a:rPr>
                        <a:t>T</a:t>
                      </a:r>
                      <a:r>
                        <a:rPr lang="en-US" sz="1600" b="0" i="0" u="none" strike="noStrike" kern="1200" baseline="0" dirty="0" smtClean="0">
                          <a:solidFill>
                            <a:schemeClr val="dk1"/>
                          </a:solidFill>
                          <a:latin typeface="+mn-lt"/>
                          <a:ea typeface="+mn-ea"/>
                          <a:cs typeface="+mn-cs"/>
                        </a:rPr>
                        <a:t>o identify leak point </a:t>
                      </a:r>
                    </a:p>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Logging Interval </a:t>
                      </a:r>
                      <a:r>
                        <a:rPr lang="en-US" sz="1800" kern="1200" dirty="0" smtClean="0">
                          <a:solidFill>
                            <a:schemeClr val="dk1"/>
                          </a:solidFill>
                          <a:effectLst/>
                          <a:latin typeface="+mn-lt"/>
                          <a:ea typeface="+mn-ea"/>
                          <a:cs typeface="+mn-cs"/>
                        </a:rPr>
                        <a:t>: </a:t>
                      </a:r>
                      <a:r>
                        <a:rPr lang="en-US" sz="1600" kern="1200" dirty="0" smtClean="0">
                          <a:solidFill>
                            <a:schemeClr val="dk1"/>
                          </a:solidFill>
                          <a:effectLst/>
                          <a:latin typeface="+mn-lt"/>
                          <a:ea typeface="+mn-ea"/>
                          <a:cs typeface="+mn-cs"/>
                        </a:rPr>
                        <a:t>surface till </a:t>
                      </a:r>
                      <a:r>
                        <a:rPr lang="ms-MY" sz="1600" b="0" i="0" u="none" strike="noStrike" kern="1200" baseline="0" dirty="0" smtClean="0">
                          <a:solidFill>
                            <a:schemeClr val="dk1"/>
                          </a:solidFill>
                          <a:latin typeface="+mn-lt"/>
                          <a:ea typeface="+mn-ea"/>
                          <a:cs typeface="+mn-cs"/>
                        </a:rPr>
                        <a:t>2632.1187 m-MDDF (for condition A &amp; B)</a:t>
                      </a:r>
                    </a:p>
                    <a:p>
                      <a:pPr marL="0" indent="0" algn="l">
                        <a:buFont typeface="Arial" panose="020B0604020202020204" pitchFamily="34" charset="0"/>
                        <a:buNone/>
                      </a:pPr>
                      <a:r>
                        <a:rPr lang="en-US" sz="1600" b="0" i="0" u="none" strike="noStrike" kern="1200" baseline="0" dirty="0" smtClean="0">
                          <a:solidFill>
                            <a:schemeClr val="dk1"/>
                          </a:solidFill>
                          <a:latin typeface="+mn-lt"/>
                          <a:ea typeface="+mn-ea"/>
                          <a:cs typeface="+mn-cs"/>
                        </a:rPr>
                        <a:t>      2320 m-MDDF to surface </a:t>
                      </a:r>
                      <a:r>
                        <a:rPr lang="ms-MY" sz="1600" b="0" i="0" u="none" strike="noStrike" kern="1200" baseline="0" dirty="0" smtClean="0">
                          <a:solidFill>
                            <a:schemeClr val="dk1"/>
                          </a:solidFill>
                          <a:latin typeface="+mn-lt"/>
                          <a:ea typeface="+mn-ea"/>
                          <a:cs typeface="+mn-cs"/>
                        </a:rPr>
                        <a:t>(for condition C)</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kern="1200" dirty="0" smtClean="0">
                          <a:solidFill>
                            <a:schemeClr val="dk1"/>
                          </a:solidFill>
                          <a:effectLst/>
                          <a:latin typeface="+mn-lt"/>
                          <a:ea typeface="+mn-ea"/>
                          <a:cs typeface="+mn-cs"/>
                        </a:rPr>
                        <a:t>Logging Speed </a:t>
                      </a:r>
                      <a:r>
                        <a:rPr lang="en-US" sz="1800" kern="1200" dirty="0" smtClean="0">
                          <a:solidFill>
                            <a:schemeClr val="dk1"/>
                          </a:solidFill>
                          <a:effectLst/>
                          <a:latin typeface="+mn-lt"/>
                          <a:ea typeface="+mn-ea"/>
                          <a:cs typeface="+mn-cs"/>
                        </a:rPr>
                        <a:t>: </a:t>
                      </a:r>
                      <a:r>
                        <a:rPr lang="en-US" sz="1600" kern="1200" dirty="0" smtClean="0">
                          <a:solidFill>
                            <a:schemeClr val="dk1"/>
                          </a:solidFill>
                          <a:effectLst/>
                          <a:latin typeface="+mn-lt"/>
                          <a:ea typeface="+mn-ea"/>
                          <a:cs typeface="+mn-cs"/>
                        </a:rPr>
                        <a:t>10 meter/minutes in down manner </a:t>
                      </a:r>
                      <a:r>
                        <a:rPr lang="ms-MY" sz="1600" b="0" i="0" u="none" strike="noStrike" kern="1200" baseline="0" dirty="0" smtClean="0">
                          <a:solidFill>
                            <a:schemeClr val="dk1"/>
                          </a:solidFill>
                          <a:latin typeface="+mn-lt"/>
                          <a:ea typeface="+mn-ea"/>
                          <a:cs typeface="+mn-cs"/>
                        </a:rPr>
                        <a:t>m-MDDF (for condition A &amp; B)</a:t>
                      </a:r>
                    </a:p>
                    <a:p>
                      <a:pPr marL="268288" marR="0" indent="-1746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600" kern="1200" dirty="0" smtClean="0">
                          <a:solidFill>
                            <a:schemeClr val="dk1"/>
                          </a:solidFill>
                          <a:effectLst/>
                          <a:latin typeface="+mn-lt"/>
                          <a:ea typeface="+mn-ea"/>
                          <a:cs typeface="+mn-cs"/>
                        </a:rPr>
                        <a:t>   5 meter/minutes in up manner </a:t>
                      </a:r>
                      <a:r>
                        <a:rPr lang="ms-MY" sz="1600" b="0" i="0" u="none" strike="noStrike" kern="1200" baseline="0" dirty="0" smtClean="0">
                          <a:solidFill>
                            <a:schemeClr val="dk1"/>
                          </a:solidFill>
                          <a:latin typeface="+mn-lt"/>
                          <a:ea typeface="+mn-ea"/>
                          <a:cs typeface="+mn-cs"/>
                        </a:rPr>
                        <a:t>m-MDDF (for condition C)</a:t>
                      </a:r>
                      <a:endParaRPr lang="en-US" sz="1800" kern="1200" dirty="0" smtClean="0">
                        <a:solidFill>
                          <a:schemeClr val="dk1"/>
                        </a:solidFill>
                        <a:effectLst/>
                        <a:latin typeface="+mn-lt"/>
                        <a:ea typeface="+mn-ea"/>
                        <a:cs typeface="+mn-cs"/>
                      </a:endParaRPr>
                    </a:p>
                    <a:p>
                      <a:pPr marL="285750" indent="-285750" algn="l">
                        <a:buFont typeface="Arial" panose="020B0604020202020204" pitchFamily="34" charset="0"/>
                        <a:buChar char="•"/>
                      </a:pPr>
                      <a:r>
                        <a:rPr lang="en-US" sz="1800" b="1" kern="1200" dirty="0" smtClean="0">
                          <a:solidFill>
                            <a:schemeClr val="dk1"/>
                          </a:solidFill>
                          <a:effectLst/>
                          <a:latin typeface="+mn-lt"/>
                          <a:ea typeface="+mn-ea"/>
                          <a:cs typeface="+mn-cs"/>
                        </a:rPr>
                        <a:t>Depth</a:t>
                      </a:r>
                      <a:r>
                        <a:rPr lang="en-US" sz="1800" b="1" kern="1200" baseline="0" dirty="0" smtClean="0">
                          <a:solidFill>
                            <a:schemeClr val="dk1"/>
                          </a:solidFill>
                          <a:effectLst/>
                          <a:latin typeface="+mn-lt"/>
                          <a:ea typeface="+mn-ea"/>
                          <a:cs typeface="+mn-cs"/>
                        </a:rPr>
                        <a:t> Correlation </a:t>
                      </a:r>
                      <a:r>
                        <a:rPr lang="en-US" sz="1800" kern="1200" baseline="0" dirty="0" smtClean="0">
                          <a:solidFill>
                            <a:schemeClr val="dk1"/>
                          </a:solidFill>
                          <a:effectLst/>
                          <a:latin typeface="+mn-lt"/>
                          <a:ea typeface="+mn-ea"/>
                          <a:cs typeface="+mn-cs"/>
                        </a:rPr>
                        <a:t>: </a:t>
                      </a:r>
                      <a:r>
                        <a:rPr lang="en-US" sz="1600" kern="1200" baseline="0" dirty="0" smtClean="0">
                          <a:solidFill>
                            <a:schemeClr val="dk1"/>
                          </a:solidFill>
                          <a:effectLst/>
                          <a:latin typeface="+mn-lt"/>
                          <a:ea typeface="+mn-ea"/>
                          <a:cs typeface="+mn-cs"/>
                        </a:rPr>
                        <a:t>Well Accessories from schematic – PL-CCL</a:t>
                      </a:r>
                      <a:endParaRPr lang="en-US" sz="1800" kern="1200" baseline="0" dirty="0" smtClean="0">
                        <a:solidFill>
                          <a:schemeClr val="dk1"/>
                        </a:solidFill>
                        <a:effectLst/>
                        <a:latin typeface="+mn-lt"/>
                        <a:ea typeface="+mn-ea"/>
                        <a:cs typeface="+mn-cs"/>
                      </a:endParaRPr>
                    </a:p>
                    <a:p>
                      <a:pPr marL="285750" indent="-285750" algn="l">
                        <a:buFont typeface="Arial" panose="020B0604020202020204" pitchFamily="34" charset="0"/>
                        <a:buChar char="•"/>
                      </a:pPr>
                      <a:r>
                        <a:rPr lang="en-US" sz="1800" b="1" kern="1200" baseline="0" dirty="0" smtClean="0">
                          <a:solidFill>
                            <a:schemeClr val="dk1"/>
                          </a:solidFill>
                          <a:effectLst/>
                          <a:latin typeface="+mn-lt"/>
                          <a:ea typeface="+mn-ea"/>
                          <a:cs typeface="+mn-cs"/>
                        </a:rPr>
                        <a:t>Condition</a:t>
                      </a:r>
                      <a:r>
                        <a:rPr lang="en-US" sz="1800" kern="1200" baseline="0" dirty="0" smtClean="0">
                          <a:solidFill>
                            <a:schemeClr val="dk1"/>
                          </a:solidFill>
                          <a:effectLst/>
                          <a:latin typeface="+mn-lt"/>
                          <a:ea typeface="+mn-ea"/>
                          <a:cs typeface="+mn-cs"/>
                        </a:rPr>
                        <a:t> : </a:t>
                      </a:r>
                    </a:p>
                    <a:p>
                      <a:r>
                        <a:rPr lang="en-US" sz="1600" b="0" kern="1200" baseline="0" dirty="0" smtClean="0">
                          <a:solidFill>
                            <a:schemeClr val="dk1"/>
                          </a:solidFill>
                          <a:effectLst/>
                          <a:latin typeface="+mn-lt"/>
                          <a:ea typeface="+mn-ea"/>
                          <a:cs typeface="+mn-cs"/>
                        </a:rPr>
                        <a:t>     1) </a:t>
                      </a:r>
                      <a:r>
                        <a:rPr lang="en-US" sz="1600" b="0" kern="1200" dirty="0" smtClean="0">
                          <a:solidFill>
                            <a:schemeClr val="dk1"/>
                          </a:solidFill>
                          <a:effectLst/>
                          <a:latin typeface="+mn-lt"/>
                          <a:ea typeface="+mn-ea"/>
                          <a:cs typeface="+mn-cs"/>
                        </a:rPr>
                        <a:t>Condition A</a:t>
                      </a:r>
                      <a:r>
                        <a:rPr lang="en-US" sz="1600" b="0" kern="1200" baseline="0" dirty="0" smtClean="0">
                          <a:solidFill>
                            <a:schemeClr val="dk1"/>
                          </a:solidFill>
                          <a:effectLst/>
                          <a:latin typeface="+mn-lt"/>
                          <a:ea typeface="+mn-ea"/>
                          <a:cs typeface="+mn-cs"/>
                        </a:rPr>
                        <a:t> - </a:t>
                      </a:r>
                      <a:r>
                        <a:rPr lang="en-US" sz="1600" b="0" i="0" u="none" strike="noStrike" kern="1200" baseline="0" dirty="0" smtClean="0">
                          <a:solidFill>
                            <a:schemeClr val="dk1"/>
                          </a:solidFill>
                          <a:latin typeface="+mn-lt"/>
                          <a:ea typeface="+mn-ea"/>
                          <a:cs typeface="+mn-cs"/>
                        </a:rPr>
                        <a:t>Tubing Shut In, A Annulus Shut In </a:t>
                      </a:r>
                      <a:endParaRPr lang="en-US" sz="1600" b="0" kern="1200" dirty="0" smtClean="0">
                        <a:solidFill>
                          <a:schemeClr val="dk1"/>
                        </a:solidFill>
                        <a:effectLst/>
                        <a:latin typeface="+mn-lt"/>
                        <a:ea typeface="+mn-ea"/>
                        <a:cs typeface="+mn-cs"/>
                      </a:endParaRPr>
                    </a:p>
                    <a:p>
                      <a:pPr marL="444500" marR="0" indent="-444500" algn="l" defTabSz="914400" rtl="0" eaLnBrk="1" fontAlgn="auto" latinLnBrk="0" hangingPunct="1">
                        <a:lnSpc>
                          <a:spcPct val="100000"/>
                        </a:lnSpc>
                        <a:spcBef>
                          <a:spcPts val="0"/>
                        </a:spcBef>
                        <a:spcAft>
                          <a:spcPts val="0"/>
                        </a:spcAft>
                        <a:buClrTx/>
                        <a:buSzTx/>
                        <a:buFontTx/>
                        <a:buNone/>
                        <a:tabLst/>
                        <a:defRPr/>
                      </a:pPr>
                      <a:r>
                        <a:rPr lang="en-US" sz="1600" b="0" kern="1200" baseline="0" dirty="0" smtClean="0">
                          <a:solidFill>
                            <a:schemeClr val="dk1"/>
                          </a:solidFill>
                          <a:effectLst/>
                          <a:latin typeface="+mn-lt"/>
                          <a:ea typeface="+mn-ea"/>
                          <a:cs typeface="+mn-cs"/>
                        </a:rPr>
                        <a:t>     2) </a:t>
                      </a:r>
                      <a:r>
                        <a:rPr lang="en-US" sz="1600" b="0" kern="1200" dirty="0" smtClean="0">
                          <a:solidFill>
                            <a:schemeClr val="dk1"/>
                          </a:solidFill>
                          <a:effectLst/>
                          <a:latin typeface="+mn-lt"/>
                          <a:ea typeface="+mn-ea"/>
                          <a:cs typeface="+mn-cs"/>
                        </a:rPr>
                        <a:t>Condition B – </a:t>
                      </a:r>
                      <a:r>
                        <a:rPr lang="en-US" sz="1600" b="0" i="0" u="none" strike="noStrike" kern="1200" baseline="0" dirty="0" smtClean="0">
                          <a:solidFill>
                            <a:schemeClr val="dk1"/>
                          </a:solidFill>
                          <a:latin typeface="+mn-lt"/>
                          <a:ea typeface="+mn-ea"/>
                          <a:cs typeface="+mn-cs"/>
                        </a:rPr>
                        <a:t>Tubing Shut In, A </a:t>
                      </a:r>
                      <a:r>
                        <a:rPr lang="en-US" sz="1600" b="0" kern="1200" dirty="0" smtClean="0">
                          <a:solidFill>
                            <a:schemeClr val="dk1"/>
                          </a:solidFill>
                          <a:effectLst/>
                          <a:latin typeface="+mn-lt"/>
                          <a:ea typeface="+mn-ea"/>
                          <a:cs typeface="+mn-cs"/>
                        </a:rPr>
                        <a:t>Annulus Pressured                           Up (injecting)</a:t>
                      </a:r>
                    </a:p>
                    <a:p>
                      <a:pPr marL="538163" indent="-269875" algn="l">
                        <a:buFont typeface="Arial" panose="020B0604020202020204" pitchFamily="34" charset="0"/>
                        <a:buNone/>
                      </a:pPr>
                      <a:r>
                        <a:rPr lang="en-US" sz="1600" b="0" kern="1200" baseline="0" dirty="0" smtClean="0">
                          <a:solidFill>
                            <a:schemeClr val="dk1"/>
                          </a:solidFill>
                          <a:effectLst/>
                          <a:latin typeface="+mn-lt"/>
                          <a:ea typeface="+mn-ea"/>
                          <a:cs typeface="+mn-cs"/>
                        </a:rPr>
                        <a:t>3) </a:t>
                      </a:r>
                      <a:r>
                        <a:rPr lang="en-US" sz="1600" b="0" kern="1200" dirty="0" smtClean="0">
                          <a:solidFill>
                            <a:schemeClr val="dk1"/>
                          </a:solidFill>
                          <a:effectLst/>
                          <a:latin typeface="+mn-lt"/>
                          <a:ea typeface="+mn-ea"/>
                          <a:cs typeface="+mn-cs"/>
                        </a:rPr>
                        <a:t>Condition C</a:t>
                      </a:r>
                      <a:r>
                        <a:rPr lang="en-US" sz="1600" b="0" kern="1200" baseline="0" dirty="0" smtClean="0">
                          <a:solidFill>
                            <a:schemeClr val="dk1"/>
                          </a:solidFill>
                          <a:effectLst/>
                          <a:latin typeface="+mn-lt"/>
                          <a:ea typeface="+mn-ea"/>
                          <a:cs typeface="+mn-cs"/>
                        </a:rPr>
                        <a:t> - </a:t>
                      </a:r>
                      <a:r>
                        <a:rPr lang="en-US" sz="1600" b="0" kern="1200" dirty="0" smtClean="0">
                          <a:solidFill>
                            <a:schemeClr val="dk1"/>
                          </a:solidFill>
                          <a:effectLst/>
                          <a:latin typeface="+mn-lt"/>
                          <a:ea typeface="+mn-ea"/>
                          <a:cs typeface="+mn-cs"/>
                        </a:rPr>
                        <a:t>Well shut in, A Annulus Bleed</a:t>
                      </a:r>
                    </a:p>
                  </a:txBody>
                  <a:tcPr/>
                </a:tc>
              </a:tr>
            </a:tbl>
          </a:graphicData>
        </a:graphic>
      </p:graphicFrame>
      <p:sp>
        <p:nvSpPr>
          <p:cNvPr id="4" name="Title 1"/>
          <p:cNvSpPr txBox="1">
            <a:spLocks/>
          </p:cNvSpPr>
          <p:nvPr/>
        </p:nvSpPr>
        <p:spPr>
          <a:xfrm>
            <a:off x="1367596" y="73618"/>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NTO DB HISTORY </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Tree>
    <p:extLst>
      <p:ext uri="{BB962C8B-B14F-4D97-AF65-F5344CB8AC3E}">
        <p14:creationId xmlns:p14="http://schemas.microsoft.com/office/powerpoint/2010/main" val="26525285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nvPr>
        </p:nvGraphicFramePr>
        <p:xfrm>
          <a:off x="200036" y="693271"/>
          <a:ext cx="8823325" cy="6413527"/>
        </p:xfrm>
        <a:graphic>
          <a:graphicData uri="http://schemas.openxmlformats.org/drawingml/2006/table">
            <a:tbl>
              <a:tblPr firstRow="1" bandRow="1">
                <a:tableStyleId>{5C22544A-7EE6-4342-B048-85BDC9FD1C3A}</a:tableStyleId>
              </a:tblPr>
              <a:tblGrid>
                <a:gridCol w="750734"/>
                <a:gridCol w="1538262"/>
                <a:gridCol w="657377"/>
                <a:gridCol w="683673"/>
                <a:gridCol w="5193279"/>
              </a:tblGrid>
              <a:tr h="370840">
                <a:tc>
                  <a:txBody>
                    <a:bodyPr/>
                    <a:lstStyle/>
                    <a:p>
                      <a:pPr algn="ctr"/>
                      <a:r>
                        <a:rPr lang="en-US" dirty="0" smtClean="0"/>
                        <a:t>Client</a:t>
                      </a:r>
                      <a:endParaRPr lang="ms-MY" dirty="0"/>
                    </a:p>
                  </a:txBody>
                  <a:tcPr/>
                </a:tc>
                <a:tc>
                  <a:txBody>
                    <a:bodyPr/>
                    <a:lstStyle/>
                    <a:p>
                      <a:pPr algn="ctr"/>
                      <a:r>
                        <a:rPr lang="en-US" dirty="0" smtClean="0"/>
                        <a:t>Date</a:t>
                      </a:r>
                      <a:endParaRPr lang="ms-MY" dirty="0"/>
                    </a:p>
                  </a:txBody>
                  <a:tcPr/>
                </a:tc>
                <a:tc>
                  <a:txBody>
                    <a:bodyPr/>
                    <a:lstStyle/>
                    <a:p>
                      <a:pPr algn="ctr"/>
                      <a:r>
                        <a:rPr lang="en-US" dirty="0" smtClean="0"/>
                        <a:t>Field</a:t>
                      </a:r>
                      <a:endParaRPr lang="ms-MY" dirty="0"/>
                    </a:p>
                  </a:txBody>
                  <a:tcPr/>
                </a:tc>
                <a:tc>
                  <a:txBody>
                    <a:bodyPr/>
                    <a:lstStyle/>
                    <a:p>
                      <a:pPr algn="ctr"/>
                      <a:r>
                        <a:rPr lang="en-US" dirty="0" smtClean="0"/>
                        <a:t>Well</a:t>
                      </a:r>
                      <a:endParaRPr lang="ms-MY" dirty="0"/>
                    </a:p>
                  </a:txBody>
                  <a:tcPr/>
                </a:tc>
                <a:tc>
                  <a:txBody>
                    <a:bodyPr/>
                    <a:lstStyle/>
                    <a:p>
                      <a:pPr algn="ctr"/>
                      <a:r>
                        <a:rPr lang="en-US" dirty="0" smtClean="0"/>
                        <a:t>Details</a:t>
                      </a:r>
                      <a:endParaRPr lang="ms-MY" dirty="0"/>
                    </a:p>
                  </a:txBody>
                  <a:tcPr/>
                </a:tc>
              </a:tr>
              <a:tr h="6042687">
                <a:tc>
                  <a:txBody>
                    <a:bodyPr/>
                    <a:lstStyle/>
                    <a:p>
                      <a:pPr algn="ctr"/>
                      <a:r>
                        <a:rPr lang="en-US" dirty="0" smtClean="0"/>
                        <a:t>PCSB</a:t>
                      </a:r>
                      <a:endParaRPr lang="ms-MY"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16 &amp;19/</a:t>
                      </a:r>
                      <a:r>
                        <a:rPr lang="en-US" sz="1800" kern="1200" baseline="0" dirty="0" smtClean="0">
                          <a:solidFill>
                            <a:schemeClr val="dk1"/>
                          </a:solidFill>
                          <a:effectLst/>
                          <a:latin typeface="+mn-lt"/>
                          <a:ea typeface="+mn-ea"/>
                          <a:cs typeface="+mn-cs"/>
                        </a:rPr>
                        <a:t>10/</a:t>
                      </a:r>
                      <a:r>
                        <a:rPr lang="en-US" sz="1800" kern="1200" dirty="0" smtClean="0">
                          <a:solidFill>
                            <a:schemeClr val="dk1"/>
                          </a:solidFill>
                          <a:effectLst/>
                          <a:latin typeface="+mn-lt"/>
                          <a:ea typeface="+mn-ea"/>
                          <a:cs typeface="+mn-cs"/>
                        </a:rPr>
                        <a:t> 15</a:t>
                      </a:r>
                      <a:endParaRPr lang="ms-MY" dirty="0" smtClean="0"/>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p>
                      <a:pPr algn="ctr"/>
                      <a:endParaRPr lang="en-US" sz="1800" b="1" i="1" u="none" strike="noStrike" kern="1200" baseline="0" dirty="0" smtClean="0">
                        <a:solidFill>
                          <a:schemeClr val="dk1"/>
                        </a:solidFill>
                        <a:latin typeface="+mn-lt"/>
                        <a:ea typeface="+mn-ea"/>
                        <a:cs typeface="+mn-cs"/>
                      </a:endParaRPr>
                    </a:p>
                  </a:txBody>
                  <a:tcPr/>
                </a:tc>
                <a:tc>
                  <a:txBody>
                    <a:bodyPr/>
                    <a:lstStyle/>
                    <a:p>
                      <a:pPr algn="ctr"/>
                      <a:r>
                        <a:rPr lang="en-US" dirty="0" smtClean="0"/>
                        <a:t>BEB</a:t>
                      </a:r>
                      <a:endParaRPr lang="ms-MY" dirty="0"/>
                    </a:p>
                  </a:txBody>
                  <a:tcPr/>
                </a:tc>
                <a:tc>
                  <a:txBody>
                    <a:bodyPr/>
                    <a:lstStyle/>
                    <a:p>
                      <a:pPr algn="ctr"/>
                      <a:r>
                        <a:rPr lang="en-US" dirty="0" smtClean="0"/>
                        <a:t>B-04</a:t>
                      </a:r>
                      <a:endParaRPr lang="ms-MY" dirty="0"/>
                    </a:p>
                  </a:txBody>
                  <a:tcPr/>
                </a:tc>
                <a:tc>
                  <a:txBody>
                    <a:bodyPr/>
                    <a:lstStyle/>
                    <a:p>
                      <a:pPr marL="0" indent="0" algn="l">
                        <a:buFont typeface="Arial" panose="020B0604020202020204" pitchFamily="34" charset="0"/>
                        <a:buNone/>
                      </a:pPr>
                      <a:r>
                        <a:rPr lang="en-US" sz="1800" b="1" kern="1200" baseline="0" dirty="0" smtClean="0">
                          <a:solidFill>
                            <a:schemeClr val="dk1"/>
                          </a:solidFill>
                          <a:effectLst/>
                          <a:latin typeface="+mn-lt"/>
                          <a:ea typeface="+mn-ea"/>
                          <a:cs typeface="+mn-cs"/>
                        </a:rPr>
                        <a:t>Result :</a:t>
                      </a:r>
                      <a:r>
                        <a:rPr lang="en-US" sz="1800" b="1" kern="1200" dirty="0" smtClean="0">
                          <a:solidFill>
                            <a:schemeClr val="dk1"/>
                          </a:solidFill>
                          <a:effectLst/>
                          <a:latin typeface="+mn-lt"/>
                          <a:ea typeface="+mn-ea"/>
                          <a:cs typeface="+mn-cs"/>
                        </a:rPr>
                        <a:t> </a:t>
                      </a:r>
                    </a:p>
                    <a:p>
                      <a:pPr marL="174625" indent="-174625"/>
                      <a:r>
                        <a:rPr lang="ms-MY" sz="1600" b="0" i="0" u="none" strike="noStrike" kern="1200" baseline="0" dirty="0" smtClean="0">
                          <a:solidFill>
                            <a:schemeClr val="dk1"/>
                          </a:solidFill>
                          <a:latin typeface="+mn-lt"/>
                          <a:ea typeface="+mn-ea"/>
                          <a:cs typeface="+mn-cs"/>
                        </a:rPr>
                        <a:t>1)</a:t>
                      </a:r>
                      <a:r>
                        <a:rPr lang="en-US" sz="1600" b="0" i="0" u="none" strike="noStrike" kern="1200" baseline="0" dirty="0" smtClean="0">
                          <a:solidFill>
                            <a:schemeClr val="dk1"/>
                          </a:solidFill>
                          <a:latin typeface="+mn-lt"/>
                          <a:ea typeface="+mn-ea"/>
                          <a:cs typeface="+mn-cs"/>
                        </a:rPr>
                        <a:t>There are some noise anomaly observed from Condition A. However most of the anomaly due to noise from tool movement either due to dragging or prior to pass through the smaller ID accessories. (Good Baseline)</a:t>
                      </a:r>
                    </a:p>
                    <a:p>
                      <a:pPr marL="174625" indent="-174625"/>
                      <a:r>
                        <a:rPr lang="en-US" sz="1600" b="0" i="0" u="none" strike="noStrike" kern="1200" baseline="0" dirty="0" smtClean="0">
                          <a:solidFill>
                            <a:schemeClr val="dk1"/>
                          </a:solidFill>
                          <a:latin typeface="+mn-lt"/>
                          <a:ea typeface="+mn-ea"/>
                          <a:cs typeface="+mn-cs"/>
                        </a:rPr>
                        <a:t>2)As there is no clear indication during condition B, condition C  was required.</a:t>
                      </a:r>
                    </a:p>
                    <a:p>
                      <a:r>
                        <a:rPr lang="en-US" sz="1600" b="0" i="0" u="none" strike="noStrike" kern="1200" baseline="0" dirty="0" smtClean="0">
                          <a:solidFill>
                            <a:schemeClr val="dk1"/>
                          </a:solidFill>
                          <a:latin typeface="+mn-lt"/>
                          <a:ea typeface="+mn-ea"/>
                          <a:cs typeface="+mn-cs"/>
                        </a:rPr>
                        <a:t>3) Observed noise anomaly at depth in range 2301 to 2303 m-MDDF and also supported</a:t>
                      </a:r>
                    </a:p>
                    <a:p>
                      <a:r>
                        <a:rPr lang="en-US" sz="1600" b="0" i="0" u="none" strike="noStrike" kern="1200" baseline="0" dirty="0" smtClean="0">
                          <a:solidFill>
                            <a:schemeClr val="dk1"/>
                          </a:solidFill>
                          <a:latin typeface="+mn-lt"/>
                          <a:ea typeface="+mn-ea"/>
                          <a:cs typeface="+mn-cs"/>
                        </a:rPr>
                        <a:t>by temperature anomaly deflection suggesting suspect leak point.</a:t>
                      </a:r>
                    </a:p>
                    <a:p>
                      <a:r>
                        <a:rPr lang="en-US" sz="1600" b="0" i="0" u="none" strike="noStrike" kern="1200" baseline="0" dirty="0" smtClean="0">
                          <a:solidFill>
                            <a:schemeClr val="dk1"/>
                          </a:solidFill>
                          <a:latin typeface="+mn-lt"/>
                          <a:ea typeface="+mn-ea"/>
                          <a:cs typeface="+mn-cs"/>
                        </a:rPr>
                        <a:t>4) Combination of Station Stops recorded highest Amplitude at depth in range 2301 to</a:t>
                      </a:r>
                    </a:p>
                    <a:p>
                      <a:r>
                        <a:rPr lang="en-US" sz="1600" b="0" i="0" u="none" strike="noStrike" kern="1200" baseline="0" dirty="0" smtClean="0">
                          <a:solidFill>
                            <a:schemeClr val="dk1"/>
                          </a:solidFill>
                          <a:latin typeface="+mn-lt"/>
                          <a:ea typeface="+mn-ea"/>
                          <a:cs typeface="+mn-cs"/>
                        </a:rPr>
                        <a:t>2303 m-MDDF tally with POOH data.</a:t>
                      </a:r>
                    </a:p>
                    <a:p>
                      <a:r>
                        <a:rPr lang="en-US" sz="1600" b="0" i="0" u="none" strike="noStrike" kern="1200" baseline="0" dirty="0" smtClean="0">
                          <a:solidFill>
                            <a:schemeClr val="dk1"/>
                          </a:solidFill>
                          <a:latin typeface="+mn-lt"/>
                          <a:ea typeface="+mn-ea"/>
                          <a:cs typeface="+mn-cs"/>
                        </a:rPr>
                        <a:t>5)Tubing pack-off was set after confirm the leak area, upper tubing stop set was at 2295</a:t>
                      </a:r>
                    </a:p>
                    <a:p>
                      <a:r>
                        <a:rPr lang="en-US" sz="1600" b="0" i="0" u="none" strike="noStrike" kern="1200" baseline="0" dirty="0" smtClean="0">
                          <a:solidFill>
                            <a:schemeClr val="dk1"/>
                          </a:solidFill>
                          <a:latin typeface="+mn-lt"/>
                          <a:ea typeface="+mn-ea"/>
                          <a:cs typeface="+mn-cs"/>
                        </a:rPr>
                        <a:t>m-MDDF and lower tubing stop set was at 2305 m-MDDF. After pack-off, PCP was bleed.</a:t>
                      </a:r>
                    </a:p>
                    <a:p>
                      <a:r>
                        <a:rPr lang="en-US" sz="1600" b="0" i="0" u="none" strike="noStrike" kern="1200" baseline="0" dirty="0" smtClean="0">
                          <a:solidFill>
                            <a:schemeClr val="dk1"/>
                          </a:solidFill>
                          <a:latin typeface="+mn-lt"/>
                          <a:ea typeface="+mn-ea"/>
                          <a:cs typeface="+mn-cs"/>
                        </a:rPr>
                        <a:t>First reading after pack-off (1900hr, 20th October 15) was THP= 1000 PSI and PCP= 600</a:t>
                      </a:r>
                    </a:p>
                    <a:p>
                      <a:r>
                        <a:rPr lang="en-US" sz="1600" b="0" i="0" u="none" strike="noStrike" kern="1200" baseline="0" dirty="0" smtClean="0">
                          <a:solidFill>
                            <a:schemeClr val="dk1"/>
                          </a:solidFill>
                          <a:latin typeface="+mn-lt"/>
                          <a:ea typeface="+mn-ea"/>
                          <a:cs typeface="+mn-cs"/>
                        </a:rPr>
                        <a:t>PSI. After a few hour bleed (0400hr, 21st October 15), PCP reading drop to 0 PSI with THP reading maintain 1000 PSI.</a:t>
                      </a:r>
                    </a:p>
                  </a:txBody>
                  <a:tcPr/>
                </a:tc>
              </a:tr>
            </a:tbl>
          </a:graphicData>
        </a:graphic>
      </p:graphicFrame>
      <p:sp>
        <p:nvSpPr>
          <p:cNvPr id="4" name="Title 1"/>
          <p:cNvSpPr txBox="1">
            <a:spLocks/>
          </p:cNvSpPr>
          <p:nvPr/>
        </p:nvSpPr>
        <p:spPr>
          <a:xfrm>
            <a:off x="1367596" y="73618"/>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NTO DB HISTORY </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Tree>
    <p:extLst>
      <p:ext uri="{BB962C8B-B14F-4D97-AF65-F5344CB8AC3E}">
        <p14:creationId xmlns:p14="http://schemas.microsoft.com/office/powerpoint/2010/main" val="22587332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33270" y="152400"/>
            <a:ext cx="6806823" cy="762000"/>
          </a:xfrm>
          <a:prstGeom prst="rect">
            <a:avLst/>
          </a:prstGeom>
          <a:solidFill>
            <a:srgbClr val="00B050"/>
          </a:solidFill>
          <a:ln>
            <a:solidFill>
              <a:srgbClr val="00B050"/>
            </a:solidFill>
          </a:ln>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sz="2400" b="1" dirty="0" smtClean="0">
                <a:solidFill>
                  <a:schemeClr val="bg1"/>
                </a:solidFill>
              </a:rPr>
              <a:t>Case Study: </a:t>
            </a:r>
            <a:r>
              <a:rPr lang="en-US" altLang="en-US" sz="2400" dirty="0" smtClean="0">
                <a:solidFill>
                  <a:schemeClr val="bg1"/>
                </a:solidFill>
              </a:rPr>
              <a:t>Diagnosing Leak Behind Dual Concentric</a:t>
            </a:r>
          </a:p>
          <a:p>
            <a:pPr algn="just"/>
            <a:r>
              <a:rPr lang="en-US" altLang="en-US" sz="2400" dirty="0">
                <a:solidFill>
                  <a:schemeClr val="bg1"/>
                </a:solidFill>
              </a:rPr>
              <a:t> </a:t>
            </a:r>
            <a:r>
              <a:rPr lang="en-US" altLang="en-US" sz="2400" dirty="0" smtClean="0">
                <a:solidFill>
                  <a:schemeClr val="bg1"/>
                </a:solidFill>
              </a:rPr>
              <a:t>                      Pipe Using Noise Tool</a:t>
            </a:r>
            <a:endParaRPr lang="en-US" sz="2400" dirty="0">
              <a:solidFill>
                <a:schemeClr val="bg1"/>
              </a:solidFill>
            </a:endParaRPr>
          </a:p>
        </p:txBody>
      </p:sp>
      <p:sp>
        <p:nvSpPr>
          <p:cNvPr id="4" name="TextBox 3"/>
          <p:cNvSpPr txBox="1"/>
          <p:nvPr/>
        </p:nvSpPr>
        <p:spPr>
          <a:xfrm>
            <a:off x="228600" y="1006495"/>
            <a:ext cx="8686800" cy="1231106"/>
          </a:xfrm>
          <a:prstGeom prst="rect">
            <a:avLst/>
          </a:prstGeom>
          <a:noFill/>
        </p:spPr>
        <p:txBody>
          <a:bodyPr wrap="square" rtlCol="0">
            <a:spAutoFit/>
          </a:bodyPr>
          <a:lstStyle/>
          <a:p>
            <a:pPr algn="just"/>
            <a:r>
              <a:rPr lang="en-US" sz="2000" b="1" u="sng" dirty="0" smtClean="0">
                <a:solidFill>
                  <a:srgbClr val="00B050"/>
                </a:solidFill>
              </a:rPr>
              <a:t>PROBLEM STATEMENT</a:t>
            </a:r>
          </a:p>
          <a:p>
            <a:pPr marL="285750" indent="-285750" algn="just">
              <a:buFont typeface="Arial" panose="020B0604020202020204" pitchFamily="34" charset="0"/>
              <a:buChar char="•"/>
            </a:pPr>
            <a:r>
              <a:rPr lang="en-US" dirty="0" smtClean="0"/>
              <a:t>Pressure in B Annulus of Well X encounter significant pressure increment.</a:t>
            </a:r>
          </a:p>
          <a:p>
            <a:pPr marL="285750" indent="-285750" algn="just">
              <a:buFont typeface="Arial" panose="020B0604020202020204" pitchFamily="34" charset="0"/>
              <a:buChar char="•"/>
            </a:pPr>
            <a:r>
              <a:rPr lang="en-US" dirty="0" smtClean="0"/>
              <a:t>As safety measure and prevention from any accident event, the source of leak need to be identified.</a:t>
            </a:r>
            <a:endParaRPr lang="en-US" dirty="0"/>
          </a:p>
        </p:txBody>
      </p:sp>
      <p:sp>
        <p:nvSpPr>
          <p:cNvPr id="6" name="TextBox 5"/>
          <p:cNvSpPr txBox="1"/>
          <p:nvPr/>
        </p:nvSpPr>
        <p:spPr>
          <a:xfrm>
            <a:off x="228600" y="2286000"/>
            <a:ext cx="8686800" cy="1785104"/>
          </a:xfrm>
          <a:prstGeom prst="rect">
            <a:avLst/>
          </a:prstGeom>
          <a:noFill/>
        </p:spPr>
        <p:txBody>
          <a:bodyPr wrap="square" rtlCol="0">
            <a:spAutoFit/>
          </a:bodyPr>
          <a:lstStyle/>
          <a:p>
            <a:pPr algn="just"/>
            <a:r>
              <a:rPr lang="en-US" sz="2000" b="1" u="sng" dirty="0" smtClean="0">
                <a:solidFill>
                  <a:srgbClr val="00B050"/>
                </a:solidFill>
              </a:rPr>
              <a:t>FIELD EXPERIENCE</a:t>
            </a:r>
          </a:p>
          <a:p>
            <a:pPr marL="285750" indent="-285750" algn="just">
              <a:buFont typeface="Arial" panose="020B0604020202020204" pitchFamily="34" charset="0"/>
              <a:buChar char="•"/>
            </a:pPr>
            <a:r>
              <a:rPr lang="en-US" dirty="0" smtClean="0"/>
              <a:t>Noise Logging was performed in 2 conditions;</a:t>
            </a:r>
          </a:p>
          <a:p>
            <a:pPr marL="800100" lvl="1" indent="-342900" algn="just">
              <a:buFont typeface="+mj-lt"/>
              <a:buAutoNum type="alphaLcParenR"/>
            </a:pPr>
            <a:r>
              <a:rPr lang="en-US" dirty="0" smtClean="0"/>
              <a:t>Shut in tubing &amp; A annulus while bleed B annulus</a:t>
            </a:r>
          </a:p>
          <a:p>
            <a:pPr marL="800100" lvl="1" indent="-342900" algn="just">
              <a:buFont typeface="+mj-lt"/>
              <a:buAutoNum type="alphaLcParenR"/>
            </a:pPr>
            <a:r>
              <a:rPr lang="en-US" dirty="0" smtClean="0"/>
              <a:t>Shut in tubing, injecting A annulus while bleed B annulus</a:t>
            </a:r>
          </a:p>
          <a:p>
            <a:pPr marL="342900" indent="-342900" algn="just">
              <a:buFont typeface="Arial" panose="020B0604020202020204" pitchFamily="34" charset="0"/>
              <a:buChar char="•"/>
            </a:pPr>
            <a:r>
              <a:rPr lang="en-US" dirty="0" smtClean="0"/>
              <a:t>Those condition was to create conditions &amp; evaluate integrity of each barrier</a:t>
            </a:r>
          </a:p>
          <a:p>
            <a:pPr marL="342900" indent="-342900" algn="just">
              <a:buFont typeface="Arial" panose="020B0604020202020204" pitchFamily="34" charset="0"/>
              <a:buChar char="•"/>
            </a:pPr>
            <a:r>
              <a:rPr lang="en-US" dirty="0" smtClean="0"/>
              <a:t>Noise Log successfully identify 2 possible leak points based on noise signature. </a:t>
            </a:r>
            <a:endParaRPr lang="en-US" dirty="0"/>
          </a:p>
        </p:txBody>
      </p:sp>
      <p:pic>
        <p:nvPicPr>
          <p:cNvPr id="7" name="Picture 6"/>
          <p:cNvPicPr>
            <a:picLocks noChangeAspect="1"/>
          </p:cNvPicPr>
          <p:nvPr/>
        </p:nvPicPr>
        <p:blipFill>
          <a:blip r:embed="rId2"/>
          <a:stretch>
            <a:fillRect/>
          </a:stretch>
        </p:blipFill>
        <p:spPr>
          <a:xfrm>
            <a:off x="381000" y="4081024"/>
            <a:ext cx="8512936" cy="2014976"/>
          </a:xfrm>
          <a:prstGeom prst="rect">
            <a:avLst/>
          </a:prstGeom>
        </p:spPr>
      </p:pic>
      <p:sp>
        <p:nvSpPr>
          <p:cNvPr id="8" name="TextBox 7"/>
          <p:cNvSpPr txBox="1"/>
          <p:nvPr/>
        </p:nvSpPr>
        <p:spPr>
          <a:xfrm>
            <a:off x="228600" y="6129776"/>
            <a:ext cx="8686800" cy="707886"/>
          </a:xfrm>
          <a:prstGeom prst="rect">
            <a:avLst/>
          </a:prstGeom>
          <a:noFill/>
          <a:ln>
            <a:solidFill>
              <a:schemeClr val="tx1"/>
            </a:solidFill>
          </a:ln>
        </p:spPr>
        <p:txBody>
          <a:bodyPr wrap="square" rtlCol="0">
            <a:spAutoFit/>
          </a:bodyPr>
          <a:lstStyle/>
          <a:p>
            <a:pPr algn="ctr"/>
            <a:r>
              <a:rPr lang="en-US" sz="2000" b="1" dirty="0" smtClean="0"/>
              <a:t>Useful input acquired from this logging can be utilized by field operator to keep operation in safely manner</a:t>
            </a:r>
            <a:r>
              <a:rPr lang="en-US" dirty="0" smtClean="0"/>
              <a:t>. </a:t>
            </a:r>
            <a:endParaRPr lang="en-US" dirty="0"/>
          </a:p>
        </p:txBody>
      </p:sp>
    </p:spTree>
    <p:extLst>
      <p:ext uri="{BB962C8B-B14F-4D97-AF65-F5344CB8AC3E}">
        <p14:creationId xmlns:p14="http://schemas.microsoft.com/office/powerpoint/2010/main" val="32390305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33270" y="152400"/>
            <a:ext cx="6806823" cy="762000"/>
          </a:xfrm>
          <a:prstGeom prst="rect">
            <a:avLst/>
          </a:prstGeom>
          <a:solidFill>
            <a:srgbClr val="00B050"/>
          </a:solidFill>
          <a:ln>
            <a:solidFill>
              <a:srgbClr val="00B050"/>
            </a:solidFill>
          </a:ln>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sz="2400" b="1" dirty="0" smtClean="0">
                <a:solidFill>
                  <a:schemeClr val="bg1"/>
                </a:solidFill>
              </a:rPr>
              <a:t>Case Study:</a:t>
            </a:r>
            <a:r>
              <a:rPr lang="en-MY" sz="2400" b="1" dirty="0" smtClean="0">
                <a:solidFill>
                  <a:schemeClr val="bg1"/>
                </a:solidFill>
                <a:cs typeface="DaunPenh" panose="01010101010101010101" pitchFamily="2" charset="0"/>
              </a:rPr>
              <a:t>Leaking Well Problems, How Should You Deal With It?</a:t>
            </a:r>
            <a:endParaRPr lang="ms-MY" sz="2400" dirty="0">
              <a:solidFill>
                <a:schemeClr val="bg1"/>
              </a:solidFill>
              <a:cs typeface="DaunPenh" panose="01010101010101010101" pitchFamily="2" charset="0"/>
            </a:endParaRPr>
          </a:p>
          <a:p>
            <a:pPr algn="just"/>
            <a:endParaRPr lang="en-US" sz="2400" dirty="0">
              <a:solidFill>
                <a:schemeClr val="bg1"/>
              </a:solidFill>
            </a:endParaRPr>
          </a:p>
        </p:txBody>
      </p:sp>
      <p:sp>
        <p:nvSpPr>
          <p:cNvPr id="4" name="TextBox 3"/>
          <p:cNvSpPr txBox="1"/>
          <p:nvPr/>
        </p:nvSpPr>
        <p:spPr>
          <a:xfrm>
            <a:off x="33270" y="1007606"/>
            <a:ext cx="8686800" cy="2000548"/>
          </a:xfrm>
          <a:prstGeom prst="rect">
            <a:avLst/>
          </a:prstGeom>
          <a:noFill/>
        </p:spPr>
        <p:txBody>
          <a:bodyPr wrap="square" rtlCol="0">
            <a:spAutoFit/>
          </a:bodyPr>
          <a:lstStyle/>
          <a:p>
            <a:pPr algn="just"/>
            <a:r>
              <a:rPr lang="en-US" sz="2000" b="1" u="sng" dirty="0" smtClean="0">
                <a:solidFill>
                  <a:srgbClr val="00B050"/>
                </a:solidFill>
              </a:rPr>
              <a:t>PROBLEM STATEMENT</a:t>
            </a:r>
          </a:p>
          <a:p>
            <a:pPr algn="just"/>
            <a:r>
              <a:rPr lang="en-MY" sz="1400" dirty="0"/>
              <a:t>In this challenging and critical period of oil and gas, well integrity issue is critical in sustaining production and can cause catastrophic impact to the environment. Leak and other associated issue related to well integrity </a:t>
            </a:r>
          </a:p>
          <a:p>
            <a:pPr algn="just"/>
            <a:r>
              <a:rPr lang="en-MY" sz="1400" dirty="0"/>
              <a:t>need to be identified proactively with integration of proper tool and method. A suitable approach need to be applied in order to get the best results and accurately identify the leak points whether at tubing, casing or </a:t>
            </a:r>
          </a:p>
          <a:p>
            <a:pPr algn="just"/>
            <a:r>
              <a:rPr lang="en-MY" sz="1400" dirty="0"/>
              <a:t>unknown source. The Noise Tool (NTO), a sensitive hydrophone that is highly effective in detecting flow inside or outside the cased well has been used in this wells.</a:t>
            </a:r>
            <a:endParaRPr lang="en-US" sz="1400" dirty="0"/>
          </a:p>
          <a:p>
            <a:pPr algn="just"/>
            <a:endParaRPr lang="en-US" sz="2000" b="1" u="sng" dirty="0" smtClean="0">
              <a:solidFill>
                <a:srgbClr val="00B050"/>
              </a:solidFill>
            </a:endParaRPr>
          </a:p>
        </p:txBody>
      </p:sp>
      <p:sp>
        <p:nvSpPr>
          <p:cNvPr id="6" name="TextBox 5"/>
          <p:cNvSpPr txBox="1"/>
          <p:nvPr/>
        </p:nvSpPr>
        <p:spPr>
          <a:xfrm>
            <a:off x="-53816" y="2619828"/>
            <a:ext cx="8686800" cy="2616101"/>
          </a:xfrm>
          <a:prstGeom prst="rect">
            <a:avLst/>
          </a:prstGeom>
          <a:noFill/>
        </p:spPr>
        <p:txBody>
          <a:bodyPr wrap="square" rtlCol="0">
            <a:spAutoFit/>
          </a:bodyPr>
          <a:lstStyle/>
          <a:p>
            <a:pPr algn="just"/>
            <a:r>
              <a:rPr lang="en-US" sz="2000" b="1" u="sng" dirty="0" smtClean="0">
                <a:solidFill>
                  <a:srgbClr val="00B050"/>
                </a:solidFill>
              </a:rPr>
              <a:t>FIELD EXPERIENCE</a:t>
            </a:r>
            <a:endParaRPr lang="en-US" dirty="0" smtClean="0"/>
          </a:p>
          <a:p>
            <a:pPr marL="285750" indent="-285750" algn="just">
              <a:buFont typeface="Arial" panose="020B0604020202020204" pitchFamily="34" charset="0"/>
              <a:buChar char="•"/>
            </a:pPr>
            <a:r>
              <a:rPr lang="en-MY" sz="1400" dirty="0"/>
              <a:t>Two (2) wells; A and B has been identified.</a:t>
            </a:r>
          </a:p>
          <a:p>
            <a:pPr marL="285750" indent="-285750" algn="just">
              <a:buFont typeface="Arial" panose="020B0604020202020204" pitchFamily="34" charset="0"/>
              <a:buChar char="•"/>
            </a:pPr>
            <a:r>
              <a:rPr lang="en-MY" sz="1400" dirty="0"/>
              <a:t>For both wells, presumption of communication between Tubing and A annulus has been made.</a:t>
            </a:r>
          </a:p>
          <a:p>
            <a:pPr marL="265113" indent="-265113" algn="just">
              <a:buFont typeface="Arial" panose="020B0604020202020204" pitchFamily="34" charset="0"/>
              <a:buChar char="•"/>
            </a:pPr>
            <a:r>
              <a:rPr lang="en-MY" sz="1400" dirty="0"/>
              <a:t>Three conditions survey were introduced </a:t>
            </a:r>
            <a:r>
              <a:rPr lang="en-US" sz="1400" dirty="0"/>
              <a:t>to create dynamic environment</a:t>
            </a:r>
          </a:p>
          <a:p>
            <a:pPr marL="800100" lvl="1" indent="-342900" algn="just">
              <a:buFont typeface="+mj-lt"/>
              <a:buAutoNum type="alphaLcParenR"/>
            </a:pPr>
            <a:r>
              <a:rPr lang="en-US" sz="1400" dirty="0"/>
              <a:t>shut in tubing and A annulus for baseline</a:t>
            </a:r>
          </a:p>
          <a:p>
            <a:pPr marL="800100" lvl="1" indent="-342900" algn="just">
              <a:buFont typeface="+mj-lt"/>
              <a:buAutoNum type="alphaLcParenR"/>
            </a:pPr>
            <a:r>
              <a:rPr lang="en-US" sz="1400" dirty="0"/>
              <a:t>shut in tubing, bleed A annulus</a:t>
            </a:r>
          </a:p>
          <a:p>
            <a:pPr marL="800100" lvl="1" indent="-342900" algn="just">
              <a:buFont typeface="+mj-lt"/>
              <a:buAutoNum type="alphaLcParenR"/>
            </a:pPr>
            <a:r>
              <a:rPr lang="en-US" sz="1400" dirty="0"/>
              <a:t>shut in tubing and inject A annulus</a:t>
            </a:r>
          </a:p>
          <a:p>
            <a:pPr marL="342900" indent="-342900" algn="just">
              <a:buFont typeface="Arial" panose="020B0604020202020204" pitchFamily="34" charset="0"/>
              <a:buChar char="•"/>
            </a:pPr>
            <a:r>
              <a:rPr lang="en-US" sz="1400" dirty="0"/>
              <a:t>Those condition was to create conditions &amp; evaluate integrity of each barrier</a:t>
            </a:r>
          </a:p>
          <a:p>
            <a:pPr marL="265113" indent="-265113" algn="just">
              <a:buFont typeface="Arial" panose="020B0604020202020204" pitchFamily="34" charset="0"/>
              <a:buChar char="•"/>
            </a:pPr>
            <a:r>
              <a:rPr lang="en-US" sz="1400" dirty="0"/>
              <a:t>As the result, these logging activities managed to pinpoint the exact location </a:t>
            </a:r>
            <a:endParaRPr lang="en-US" sz="1400" dirty="0" smtClean="0"/>
          </a:p>
          <a:p>
            <a:pPr algn="just"/>
            <a:r>
              <a:rPr lang="en-US" sz="1400" dirty="0"/>
              <a:t> </a:t>
            </a:r>
            <a:r>
              <a:rPr lang="en-US" sz="1400" dirty="0" smtClean="0"/>
              <a:t>     of </a:t>
            </a:r>
            <a:r>
              <a:rPr lang="en-US" sz="1400" dirty="0"/>
              <a:t>leak point primarily from   noise tool and supported by temperature anomaly.</a:t>
            </a:r>
          </a:p>
          <a:p>
            <a:pPr algn="just"/>
            <a:r>
              <a:rPr lang="en-US" dirty="0" smtClean="0"/>
              <a:t> </a:t>
            </a:r>
            <a:endParaRPr lang="en-US" dirty="0"/>
          </a:p>
        </p:txBody>
      </p:sp>
      <p:pic>
        <p:nvPicPr>
          <p:cNvPr id="2" name="Picture 1"/>
          <p:cNvPicPr>
            <a:picLocks noChangeAspect="1"/>
          </p:cNvPicPr>
          <p:nvPr/>
        </p:nvPicPr>
        <p:blipFill>
          <a:blip r:embed="rId2"/>
          <a:stretch>
            <a:fillRect/>
          </a:stretch>
        </p:blipFill>
        <p:spPr>
          <a:xfrm>
            <a:off x="6012089" y="3396480"/>
            <a:ext cx="3131911" cy="2631982"/>
          </a:xfrm>
          <a:prstGeom prst="rect">
            <a:avLst/>
          </a:prstGeom>
        </p:spPr>
      </p:pic>
      <p:pic>
        <p:nvPicPr>
          <p:cNvPr id="5" name="Picture 4"/>
          <p:cNvPicPr>
            <a:picLocks noChangeAspect="1"/>
          </p:cNvPicPr>
          <p:nvPr/>
        </p:nvPicPr>
        <p:blipFill>
          <a:blip r:embed="rId3"/>
          <a:stretch>
            <a:fillRect/>
          </a:stretch>
        </p:blipFill>
        <p:spPr>
          <a:xfrm>
            <a:off x="3173896" y="4907958"/>
            <a:ext cx="2838193" cy="1931823"/>
          </a:xfrm>
          <a:prstGeom prst="rect">
            <a:avLst/>
          </a:prstGeom>
        </p:spPr>
      </p:pic>
    </p:spTree>
    <p:extLst>
      <p:ext uri="{BB962C8B-B14F-4D97-AF65-F5344CB8AC3E}">
        <p14:creationId xmlns:p14="http://schemas.microsoft.com/office/powerpoint/2010/main" val="4963870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41987" y="638630"/>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FREQUENT QUESTION ASK (FQA)</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
        <p:nvSpPr>
          <p:cNvPr id="3" name="Content Placeholder 2"/>
          <p:cNvSpPr>
            <a:spLocks noGrp="1"/>
          </p:cNvSpPr>
          <p:nvPr>
            <p:ph idx="1"/>
          </p:nvPr>
        </p:nvSpPr>
        <p:spPr>
          <a:xfrm>
            <a:off x="138539" y="1203642"/>
            <a:ext cx="9093596" cy="5856241"/>
          </a:xfrm>
        </p:spPr>
        <p:txBody>
          <a:bodyPr>
            <a:normAutofit/>
          </a:bodyPr>
          <a:lstStyle/>
          <a:p>
            <a:r>
              <a:rPr lang="en-US" dirty="0" smtClean="0"/>
              <a:t>What </a:t>
            </a:r>
            <a:r>
              <a:rPr lang="en-US" b="1" dirty="0" smtClean="0"/>
              <a:t>concept</a:t>
            </a:r>
            <a:r>
              <a:rPr lang="en-US" dirty="0" smtClean="0"/>
              <a:t> that NTO used? Any analogy?</a:t>
            </a:r>
            <a:r>
              <a:rPr lang="en-US" dirty="0"/>
              <a:t> </a:t>
            </a:r>
            <a:endParaRPr lang="en-US" dirty="0" smtClean="0"/>
          </a:p>
          <a:p>
            <a:pPr marL="0" indent="0">
              <a:buNone/>
            </a:pPr>
            <a:r>
              <a:rPr lang="en-US" dirty="0" smtClean="0">
                <a:solidFill>
                  <a:srgbClr val="FF0000"/>
                </a:solidFill>
              </a:rPr>
              <a:t>Just </a:t>
            </a:r>
            <a:r>
              <a:rPr lang="en-US" dirty="0">
                <a:solidFill>
                  <a:srgbClr val="FF0000"/>
                </a:solidFill>
              </a:rPr>
              <a:t>a microphone – digitizes sound downhole</a:t>
            </a:r>
            <a:endParaRPr lang="en-US" dirty="0" smtClean="0">
              <a:solidFill>
                <a:srgbClr val="FF0000"/>
              </a:solidFill>
            </a:endParaRPr>
          </a:p>
          <a:p>
            <a:r>
              <a:rPr lang="en-US" dirty="0"/>
              <a:t>Can NTO detect leak at intermediate casing (3 barrier)? </a:t>
            </a:r>
            <a:endParaRPr lang="en-US" dirty="0" smtClean="0"/>
          </a:p>
          <a:p>
            <a:pPr marL="0" indent="0">
              <a:buNone/>
            </a:pPr>
            <a:r>
              <a:rPr lang="en-US" dirty="0">
                <a:solidFill>
                  <a:srgbClr val="FF0000"/>
                </a:solidFill>
              </a:rPr>
              <a:t>Depends on flowrate &amp; fluid type – hard to say for sure without more details</a:t>
            </a:r>
            <a:endParaRPr lang="ms-MY" dirty="0">
              <a:solidFill>
                <a:srgbClr val="FF0000"/>
              </a:solidFill>
            </a:endParaRPr>
          </a:p>
          <a:p>
            <a:r>
              <a:rPr lang="en-US" dirty="0"/>
              <a:t>Is there necessary to have </a:t>
            </a:r>
            <a:r>
              <a:rPr lang="en-US" dirty="0" smtClean="0"/>
              <a:t>correct </a:t>
            </a:r>
            <a:r>
              <a:rPr lang="en-US" dirty="0"/>
              <a:t>condition to detect leak</a:t>
            </a:r>
            <a:r>
              <a:rPr lang="en-US" dirty="0" smtClean="0"/>
              <a:t>?</a:t>
            </a:r>
          </a:p>
          <a:p>
            <a:pPr marL="0" indent="0">
              <a:buNone/>
            </a:pPr>
            <a:r>
              <a:rPr lang="en-US" dirty="0" smtClean="0">
                <a:solidFill>
                  <a:srgbClr val="FF0000"/>
                </a:solidFill>
              </a:rPr>
              <a:t>You </a:t>
            </a:r>
            <a:r>
              <a:rPr lang="en-US" dirty="0">
                <a:solidFill>
                  <a:srgbClr val="FF0000"/>
                </a:solidFill>
              </a:rPr>
              <a:t>maximize your chances with small leaks i.e. create largest pressure differential but big leaks will be found </a:t>
            </a:r>
            <a:r>
              <a:rPr lang="en-US" dirty="0" smtClean="0">
                <a:solidFill>
                  <a:srgbClr val="FF0000"/>
                </a:solidFill>
              </a:rPr>
              <a:t>regardless.</a:t>
            </a:r>
          </a:p>
          <a:p>
            <a:pPr marL="0" indent="0">
              <a:buNone/>
            </a:pPr>
            <a:endParaRPr lang="ms-MY" dirty="0">
              <a:solidFill>
                <a:srgbClr val="FF0000"/>
              </a:solidFill>
            </a:endParaRPr>
          </a:p>
          <a:p>
            <a:pPr marL="0" indent="0">
              <a:buNone/>
            </a:pPr>
            <a:endParaRPr lang="en-US" b="1" dirty="0" smtClean="0"/>
          </a:p>
        </p:txBody>
      </p:sp>
    </p:spTree>
    <p:extLst>
      <p:ext uri="{BB962C8B-B14F-4D97-AF65-F5344CB8AC3E}">
        <p14:creationId xmlns:p14="http://schemas.microsoft.com/office/powerpoint/2010/main" val="25471770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41987" y="638630"/>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FREQUENT QUESTION ASK (FQA)</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
        <p:nvSpPr>
          <p:cNvPr id="3" name="Content Placeholder 2"/>
          <p:cNvSpPr>
            <a:spLocks noGrp="1"/>
          </p:cNvSpPr>
          <p:nvPr>
            <p:ph idx="1"/>
          </p:nvPr>
        </p:nvSpPr>
        <p:spPr>
          <a:xfrm>
            <a:off x="138539" y="1203642"/>
            <a:ext cx="9093596" cy="5856241"/>
          </a:xfrm>
        </p:spPr>
        <p:txBody>
          <a:bodyPr>
            <a:noAutofit/>
          </a:bodyPr>
          <a:lstStyle/>
          <a:p>
            <a:r>
              <a:rPr lang="en-US" dirty="0" smtClean="0"/>
              <a:t>What </a:t>
            </a:r>
            <a:r>
              <a:rPr lang="en-US" dirty="0" smtClean="0"/>
              <a:t>is estimate </a:t>
            </a:r>
            <a:r>
              <a:rPr lang="en-US" b="1" dirty="0" smtClean="0"/>
              <a:t>duration</a:t>
            </a:r>
            <a:r>
              <a:rPr lang="en-US" dirty="0" smtClean="0"/>
              <a:t> for 1 logging job</a:t>
            </a:r>
            <a:r>
              <a:rPr lang="en-US" dirty="0" smtClean="0"/>
              <a:t>?</a:t>
            </a:r>
          </a:p>
          <a:p>
            <a:pPr marL="0" indent="0">
              <a:buNone/>
            </a:pPr>
            <a:r>
              <a:rPr lang="en-US" dirty="0">
                <a:solidFill>
                  <a:srgbClr val="FF0000"/>
                </a:solidFill>
              </a:rPr>
              <a:t> </a:t>
            </a:r>
            <a:r>
              <a:rPr lang="en-US" dirty="0" smtClean="0">
                <a:solidFill>
                  <a:srgbClr val="FF0000"/>
                </a:solidFill>
              </a:rPr>
              <a:t>    </a:t>
            </a:r>
            <a:r>
              <a:rPr lang="en-US" dirty="0">
                <a:solidFill>
                  <a:srgbClr val="FF0000"/>
                </a:solidFill>
              </a:rPr>
              <a:t>Need more details</a:t>
            </a:r>
            <a:r>
              <a:rPr lang="en-US" dirty="0" smtClean="0">
                <a:solidFill>
                  <a:srgbClr val="FF0000"/>
                </a:solidFill>
              </a:rPr>
              <a:t>!</a:t>
            </a:r>
            <a:endParaRPr lang="en-US" dirty="0" smtClean="0"/>
          </a:p>
          <a:p>
            <a:r>
              <a:rPr lang="en-US" dirty="0" smtClean="0"/>
              <a:t>Can NTO run alone without other sensors</a:t>
            </a:r>
            <a:r>
              <a:rPr lang="en-US" dirty="0" smtClean="0"/>
              <a:t>?</a:t>
            </a:r>
          </a:p>
          <a:p>
            <a:pPr marL="265113" indent="0">
              <a:buNone/>
            </a:pPr>
            <a:r>
              <a:rPr lang="en-US" dirty="0" smtClean="0">
                <a:solidFill>
                  <a:srgbClr val="FF0000"/>
                </a:solidFill>
              </a:rPr>
              <a:t>Yes </a:t>
            </a:r>
            <a:r>
              <a:rPr lang="en-US" dirty="0">
                <a:solidFill>
                  <a:srgbClr val="FF0000"/>
                </a:solidFill>
              </a:rPr>
              <a:t>but whole point is to run it in combination with other </a:t>
            </a:r>
            <a:r>
              <a:rPr lang="en-US" dirty="0" err="1">
                <a:solidFill>
                  <a:srgbClr val="FF0000"/>
                </a:solidFill>
              </a:rPr>
              <a:t>Ultrawire</a:t>
            </a:r>
            <a:r>
              <a:rPr lang="en-US" dirty="0">
                <a:solidFill>
                  <a:srgbClr val="FF0000"/>
                </a:solidFill>
              </a:rPr>
              <a:t> tools. Normally Temp/Spinner (if big leak) and GR/CCL but as it is only 60cm long often run with complete PL </a:t>
            </a:r>
            <a:r>
              <a:rPr lang="en-US" dirty="0" smtClean="0">
                <a:solidFill>
                  <a:srgbClr val="FF0000"/>
                </a:solidFill>
              </a:rPr>
              <a:t>string</a:t>
            </a:r>
            <a:endParaRPr lang="en-US" dirty="0" smtClean="0"/>
          </a:p>
          <a:p>
            <a:r>
              <a:rPr lang="en-GB" dirty="0" smtClean="0"/>
              <a:t>What </a:t>
            </a:r>
            <a:r>
              <a:rPr lang="en-GB" dirty="0"/>
              <a:t>is the </a:t>
            </a:r>
            <a:r>
              <a:rPr lang="en-GB" b="1" dirty="0"/>
              <a:t>length of the basic </a:t>
            </a:r>
            <a:r>
              <a:rPr lang="en-GB" dirty="0"/>
              <a:t>NTO tool string</a:t>
            </a:r>
            <a:r>
              <a:rPr lang="en-GB" dirty="0" smtClean="0"/>
              <a:t>?</a:t>
            </a:r>
          </a:p>
          <a:p>
            <a:pPr marL="0" indent="0">
              <a:buNone/>
            </a:pPr>
            <a:r>
              <a:rPr lang="en-GB" dirty="0"/>
              <a:t> </a:t>
            </a:r>
            <a:r>
              <a:rPr lang="en-GB" dirty="0" smtClean="0"/>
              <a:t>  </a:t>
            </a:r>
            <a:r>
              <a:rPr lang="en-GB" dirty="0">
                <a:solidFill>
                  <a:srgbClr val="FF0000"/>
                </a:solidFill>
              </a:rPr>
              <a:t>60cm </a:t>
            </a:r>
            <a:r>
              <a:rPr lang="en-GB" dirty="0" smtClean="0">
                <a:solidFill>
                  <a:srgbClr val="FF0000"/>
                </a:solidFill>
              </a:rPr>
              <a:t>tool</a:t>
            </a:r>
            <a:endParaRPr lang="en-US" dirty="0" smtClean="0">
              <a:solidFill>
                <a:srgbClr val="FF0000"/>
              </a:solidFill>
            </a:endParaRPr>
          </a:p>
        </p:txBody>
      </p:sp>
    </p:spTree>
    <p:extLst>
      <p:ext uri="{BB962C8B-B14F-4D97-AF65-F5344CB8AC3E}">
        <p14:creationId xmlns:p14="http://schemas.microsoft.com/office/powerpoint/2010/main" val="15573462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41987" y="638630"/>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FREQUENT QUESTION ASK (FQA)</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
        <p:nvSpPr>
          <p:cNvPr id="3" name="Content Placeholder 2"/>
          <p:cNvSpPr>
            <a:spLocks noGrp="1"/>
          </p:cNvSpPr>
          <p:nvPr>
            <p:ph idx="1"/>
          </p:nvPr>
        </p:nvSpPr>
        <p:spPr>
          <a:xfrm>
            <a:off x="138539" y="1421166"/>
            <a:ext cx="9093596" cy="5856241"/>
          </a:xfrm>
        </p:spPr>
        <p:txBody>
          <a:bodyPr>
            <a:normAutofit/>
          </a:bodyPr>
          <a:lstStyle/>
          <a:p>
            <a:r>
              <a:rPr lang="en-GB" dirty="0" smtClean="0"/>
              <a:t>What </a:t>
            </a:r>
            <a:r>
              <a:rPr lang="en-GB" dirty="0"/>
              <a:t>are </a:t>
            </a:r>
            <a:r>
              <a:rPr lang="en-GB" b="1" dirty="0"/>
              <a:t>the pressure</a:t>
            </a:r>
            <a:r>
              <a:rPr lang="en-GB" dirty="0"/>
              <a:t> and </a:t>
            </a:r>
            <a:r>
              <a:rPr lang="en-GB" b="1" dirty="0"/>
              <a:t>temperature</a:t>
            </a:r>
            <a:r>
              <a:rPr lang="en-GB" dirty="0"/>
              <a:t> ratings of the </a:t>
            </a:r>
            <a:r>
              <a:rPr lang="en-GB" dirty="0" smtClean="0"/>
              <a:t>NTO </a:t>
            </a:r>
            <a:r>
              <a:rPr lang="en-GB" dirty="0"/>
              <a:t>tool</a:t>
            </a:r>
            <a:r>
              <a:rPr lang="en-GB" dirty="0" smtClean="0"/>
              <a:t>?</a:t>
            </a:r>
          </a:p>
          <a:p>
            <a:pPr marL="0" indent="0">
              <a:buNone/>
            </a:pPr>
            <a:endParaRPr lang="en-GB" sz="5100" dirty="0" smtClean="0"/>
          </a:p>
        </p:txBody>
      </p:sp>
      <p:pic>
        <p:nvPicPr>
          <p:cNvPr id="7" name="Picture 6" descr="cid:image002.png@01D14A4B.F057E5F0"/>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541438" y="2155092"/>
            <a:ext cx="6105525" cy="4219575"/>
          </a:xfrm>
          <a:prstGeom prst="rect">
            <a:avLst/>
          </a:prstGeom>
          <a:noFill/>
          <a:ln>
            <a:noFill/>
          </a:ln>
        </p:spPr>
      </p:pic>
    </p:spTree>
    <p:extLst>
      <p:ext uri="{BB962C8B-B14F-4D97-AF65-F5344CB8AC3E}">
        <p14:creationId xmlns:p14="http://schemas.microsoft.com/office/powerpoint/2010/main" val="13250625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41987" y="638630"/>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FREQUENT QUESTION ASK (FQA)</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
        <p:nvSpPr>
          <p:cNvPr id="3" name="Content Placeholder 2"/>
          <p:cNvSpPr>
            <a:spLocks noGrp="1"/>
          </p:cNvSpPr>
          <p:nvPr>
            <p:ph idx="1"/>
          </p:nvPr>
        </p:nvSpPr>
        <p:spPr>
          <a:xfrm>
            <a:off x="138539" y="1203642"/>
            <a:ext cx="9093596" cy="5856241"/>
          </a:xfrm>
        </p:spPr>
        <p:txBody>
          <a:bodyPr>
            <a:normAutofit/>
          </a:bodyPr>
          <a:lstStyle/>
          <a:p>
            <a:r>
              <a:rPr lang="en-GB" dirty="0" smtClean="0"/>
              <a:t>What </a:t>
            </a:r>
            <a:r>
              <a:rPr lang="en-GB" dirty="0" smtClean="0"/>
              <a:t>is the </a:t>
            </a:r>
            <a:r>
              <a:rPr lang="en-GB" b="1" dirty="0" smtClean="0"/>
              <a:t>maximum logging speed </a:t>
            </a:r>
            <a:r>
              <a:rPr lang="en-GB" dirty="0" smtClean="0"/>
              <a:t>for NTO?</a:t>
            </a:r>
          </a:p>
          <a:p>
            <a:pPr marL="180975" indent="0">
              <a:buNone/>
            </a:pPr>
            <a:r>
              <a:rPr lang="en-GB" dirty="0">
                <a:solidFill>
                  <a:srgbClr val="FF0000"/>
                </a:solidFill>
              </a:rPr>
              <a:t>Both Stationary &amp; moving, the faster you go the more road noise you record/generate – generally 10m/min or 30ft/min &amp; stationary but decided by </a:t>
            </a:r>
            <a:r>
              <a:rPr lang="en-GB" dirty="0" smtClean="0">
                <a:solidFill>
                  <a:srgbClr val="FF0000"/>
                </a:solidFill>
              </a:rPr>
              <a:t>FE</a:t>
            </a:r>
          </a:p>
          <a:p>
            <a:pPr marL="265113" indent="-265113"/>
            <a:r>
              <a:rPr lang="en-GB" dirty="0"/>
              <a:t>Any limitation? (Gas well/ Oil well) Works in both </a:t>
            </a:r>
            <a:endParaRPr lang="en-GB" dirty="0" smtClean="0"/>
          </a:p>
          <a:p>
            <a:pPr marL="0" indent="0">
              <a:buNone/>
            </a:pPr>
            <a:r>
              <a:rPr lang="en-GB" dirty="0"/>
              <a:t> </a:t>
            </a:r>
            <a:r>
              <a:rPr lang="en-GB" dirty="0" smtClean="0"/>
              <a:t> </a:t>
            </a:r>
            <a:r>
              <a:rPr lang="en-GB" dirty="0">
                <a:solidFill>
                  <a:srgbClr val="FF0000"/>
                </a:solidFill>
              </a:rPr>
              <a:t>sounds are coupled better in fluid filled wells but gas OK</a:t>
            </a:r>
            <a:endParaRPr lang="en-GB" dirty="0" smtClean="0">
              <a:solidFill>
                <a:srgbClr val="FF0000"/>
              </a:solidFill>
            </a:endParaRPr>
          </a:p>
          <a:p>
            <a:pPr marL="180975" indent="-180975"/>
            <a:r>
              <a:rPr lang="en-GB" dirty="0"/>
              <a:t>What is the </a:t>
            </a:r>
            <a:r>
              <a:rPr lang="en-GB" b="1" dirty="0"/>
              <a:t>borehole size limitation</a:t>
            </a:r>
            <a:r>
              <a:rPr lang="en-GB" dirty="0"/>
              <a:t>? How far NTO can detect the acoustic signal? (in terms of ID/OD) </a:t>
            </a:r>
            <a:endParaRPr lang="en-GB" dirty="0" smtClean="0"/>
          </a:p>
          <a:p>
            <a:pPr marL="180975" indent="0">
              <a:buNone/>
            </a:pPr>
            <a:r>
              <a:rPr lang="en-GB" dirty="0" smtClean="0">
                <a:solidFill>
                  <a:srgbClr val="FF0000"/>
                </a:solidFill>
              </a:rPr>
              <a:t>Normal </a:t>
            </a:r>
            <a:r>
              <a:rPr lang="en-GB" dirty="0">
                <a:solidFill>
                  <a:srgbClr val="FF0000"/>
                </a:solidFill>
              </a:rPr>
              <a:t>sizes e.g. up to 9 5/8”– depends on completion &amp; sound strength larger pipes if sound loud enough</a:t>
            </a:r>
            <a:endParaRPr lang="ms-MY" dirty="0">
              <a:solidFill>
                <a:srgbClr val="FF0000"/>
              </a:solidFill>
            </a:endParaRPr>
          </a:p>
          <a:p>
            <a:pPr marL="0" indent="0">
              <a:buNone/>
            </a:pPr>
            <a:endParaRPr lang="en-US" b="1" dirty="0" smtClean="0">
              <a:solidFill>
                <a:srgbClr val="FF0000"/>
              </a:solidFill>
            </a:endParaRPr>
          </a:p>
        </p:txBody>
      </p:sp>
    </p:spTree>
    <p:extLst>
      <p:ext uri="{BB962C8B-B14F-4D97-AF65-F5344CB8AC3E}">
        <p14:creationId xmlns:p14="http://schemas.microsoft.com/office/powerpoint/2010/main" val="14906640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41987" y="638630"/>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FREQUENT QUESTION ASK (FQA)</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
        <p:nvSpPr>
          <p:cNvPr id="3" name="Content Placeholder 2"/>
          <p:cNvSpPr>
            <a:spLocks noGrp="1"/>
          </p:cNvSpPr>
          <p:nvPr>
            <p:ph idx="1"/>
          </p:nvPr>
        </p:nvSpPr>
        <p:spPr>
          <a:xfrm>
            <a:off x="138539" y="1203642"/>
            <a:ext cx="9093596" cy="5856241"/>
          </a:xfrm>
        </p:spPr>
        <p:txBody>
          <a:bodyPr>
            <a:normAutofit fontScale="77500" lnSpcReduction="20000"/>
          </a:bodyPr>
          <a:lstStyle/>
          <a:p>
            <a:r>
              <a:rPr lang="en-GB" sz="4500" dirty="0" smtClean="0"/>
              <a:t>What </a:t>
            </a:r>
            <a:r>
              <a:rPr lang="en-GB" sz="4500" dirty="0"/>
              <a:t>are the </a:t>
            </a:r>
            <a:r>
              <a:rPr lang="en-GB" sz="4500" b="1" dirty="0"/>
              <a:t>recommended logging speeds </a:t>
            </a:r>
            <a:r>
              <a:rPr lang="en-GB" sz="4500" dirty="0"/>
              <a:t>and how many passes should be logged</a:t>
            </a:r>
            <a:r>
              <a:rPr lang="en-GB" sz="4500" dirty="0" smtClean="0"/>
              <a:t>?</a:t>
            </a:r>
          </a:p>
          <a:p>
            <a:pPr marL="0" indent="0">
              <a:buNone/>
            </a:pPr>
            <a:r>
              <a:rPr lang="en-GB" sz="4500" dirty="0" smtClean="0">
                <a:solidFill>
                  <a:srgbClr val="FF0000"/>
                </a:solidFill>
              </a:rPr>
              <a:t>   Depends </a:t>
            </a:r>
            <a:r>
              <a:rPr lang="en-GB" sz="4500" dirty="0">
                <a:solidFill>
                  <a:srgbClr val="FF0000"/>
                </a:solidFill>
              </a:rPr>
              <a:t>on well – we can help design programmes if necessary for a </a:t>
            </a:r>
            <a:r>
              <a:rPr lang="en-GB" sz="4500" dirty="0" smtClean="0">
                <a:solidFill>
                  <a:srgbClr val="FF0000"/>
                </a:solidFill>
              </a:rPr>
              <a:t>free</a:t>
            </a:r>
            <a:endParaRPr lang="en-GB" sz="4500" dirty="0" smtClean="0"/>
          </a:p>
          <a:p>
            <a:r>
              <a:rPr lang="en-GB" sz="4500" dirty="0" smtClean="0"/>
              <a:t>what </a:t>
            </a:r>
            <a:r>
              <a:rPr lang="en-GB" sz="4500" dirty="0"/>
              <a:t>does the </a:t>
            </a:r>
            <a:r>
              <a:rPr lang="en-GB" sz="4500" b="1" dirty="0" smtClean="0"/>
              <a:t>NTO </a:t>
            </a:r>
            <a:r>
              <a:rPr lang="en-GB" sz="4500" b="1" dirty="0"/>
              <a:t>tool </a:t>
            </a:r>
            <a:r>
              <a:rPr lang="en-GB" sz="4500" b="1" dirty="0" smtClean="0"/>
              <a:t>measure</a:t>
            </a:r>
            <a:r>
              <a:rPr lang="en-GB" sz="4500" dirty="0" smtClean="0"/>
              <a:t>?</a:t>
            </a:r>
          </a:p>
          <a:p>
            <a:pPr marL="0" indent="0">
              <a:buNone/>
            </a:pPr>
            <a:r>
              <a:rPr lang="en-GB" sz="4500" dirty="0" smtClean="0"/>
              <a:t>    Sound </a:t>
            </a:r>
            <a:r>
              <a:rPr lang="en-GB" sz="4500" dirty="0"/>
              <a:t>intensity &amp; frequency vs time</a:t>
            </a:r>
            <a:endParaRPr lang="en-US" sz="4500" dirty="0"/>
          </a:p>
          <a:p>
            <a:r>
              <a:rPr lang="en-GB" sz="4500" dirty="0" smtClean="0"/>
              <a:t>Is </a:t>
            </a:r>
            <a:r>
              <a:rPr lang="en-GB" sz="4500" dirty="0"/>
              <a:t>the </a:t>
            </a:r>
            <a:r>
              <a:rPr lang="en-GB" sz="4500" dirty="0" smtClean="0"/>
              <a:t>NTO </a:t>
            </a:r>
            <a:r>
              <a:rPr lang="en-GB" sz="4500" dirty="0"/>
              <a:t>tool </a:t>
            </a:r>
            <a:r>
              <a:rPr lang="en-GB" sz="4500" b="1" dirty="0"/>
              <a:t>memory-capable</a:t>
            </a:r>
            <a:r>
              <a:rPr lang="en-GB" sz="4500" dirty="0" smtClean="0"/>
              <a:t>? </a:t>
            </a:r>
            <a:r>
              <a:rPr lang="en-GB" sz="4500" dirty="0" smtClean="0">
                <a:solidFill>
                  <a:srgbClr val="FF0000"/>
                </a:solidFill>
              </a:rPr>
              <a:t>YES, NTO capable in warrior SRO (Real Time) &amp; MEMORY.</a:t>
            </a:r>
            <a:endParaRPr lang="en-GB" sz="4500" dirty="0" smtClean="0"/>
          </a:p>
          <a:p>
            <a:r>
              <a:rPr lang="en-GB" sz="4500" dirty="0" smtClean="0"/>
              <a:t>What does </a:t>
            </a:r>
            <a:r>
              <a:rPr lang="en-GB" sz="4500" b="1" dirty="0" smtClean="0"/>
              <a:t>NTOGAIN  log </a:t>
            </a:r>
            <a:r>
              <a:rPr lang="en-GB" sz="4500" dirty="0" smtClean="0"/>
              <a:t>mean? If have deflection, what actually happen? How does it help in interpretation?</a:t>
            </a:r>
          </a:p>
          <a:p>
            <a:pPr marL="84138" indent="-84138">
              <a:buNone/>
            </a:pPr>
            <a:r>
              <a:rPr lang="en-GB" sz="4500" dirty="0" smtClean="0">
                <a:solidFill>
                  <a:srgbClr val="FF0000"/>
                </a:solidFill>
              </a:rPr>
              <a:t> Gain </a:t>
            </a:r>
            <a:r>
              <a:rPr lang="en-GB" sz="4500" dirty="0">
                <a:solidFill>
                  <a:srgbClr val="FF0000"/>
                </a:solidFill>
              </a:rPr>
              <a:t>is loudness adjustment by Engineer to see </a:t>
            </a:r>
            <a:r>
              <a:rPr lang="en-GB" sz="4500" dirty="0" smtClean="0">
                <a:solidFill>
                  <a:srgbClr val="FF0000"/>
                </a:solidFill>
              </a:rPr>
              <a:t>  decent </a:t>
            </a:r>
            <a:r>
              <a:rPr lang="en-GB" sz="4500" dirty="0">
                <a:solidFill>
                  <a:srgbClr val="FF0000"/>
                </a:solidFill>
              </a:rPr>
              <a:t>signal – see attached instructions</a:t>
            </a:r>
            <a:endParaRPr lang="ms-MY" sz="4500" dirty="0">
              <a:solidFill>
                <a:srgbClr val="FF0000"/>
              </a:solidFill>
            </a:endParaRPr>
          </a:p>
          <a:p>
            <a:pPr marL="0" indent="0">
              <a:buNone/>
            </a:pPr>
            <a:endParaRPr lang="en-US" b="1" dirty="0" smtClean="0">
              <a:solidFill>
                <a:srgbClr val="FF0000"/>
              </a:solidFill>
            </a:endParaRPr>
          </a:p>
        </p:txBody>
      </p:sp>
    </p:spTree>
    <p:extLst>
      <p:ext uri="{BB962C8B-B14F-4D97-AF65-F5344CB8AC3E}">
        <p14:creationId xmlns:p14="http://schemas.microsoft.com/office/powerpoint/2010/main" val="34617779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468739" y="73618"/>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t>GAIN INSTRUCTION</a:t>
            </a:r>
            <a:endParaRPr lang="en-US" sz="3200"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2" name="Content Placeholder 1"/>
          <p:cNvPicPr>
            <a:picLocks noGrp="1" noChangeAspect="1"/>
          </p:cNvPicPr>
          <p:nvPr>
            <p:ph idx="1"/>
          </p:nvPr>
        </p:nvPicPr>
        <p:blipFill>
          <a:blip r:embed="rId4"/>
          <a:stretch>
            <a:fillRect/>
          </a:stretch>
        </p:blipFill>
        <p:spPr>
          <a:xfrm>
            <a:off x="1684421" y="649317"/>
            <a:ext cx="6197694" cy="6208683"/>
          </a:xfrm>
          <a:prstGeom prst="rect">
            <a:avLst/>
          </a:prstGeom>
        </p:spPr>
      </p:pic>
    </p:spTree>
    <p:extLst>
      <p:ext uri="{BB962C8B-B14F-4D97-AF65-F5344CB8AC3E}">
        <p14:creationId xmlns:p14="http://schemas.microsoft.com/office/powerpoint/2010/main" val="24261866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41987" y="638630"/>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FREQUENT QUESTION ASK (FQA)</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
        <p:nvSpPr>
          <p:cNvPr id="3" name="Content Placeholder 2"/>
          <p:cNvSpPr>
            <a:spLocks noGrp="1"/>
          </p:cNvSpPr>
          <p:nvPr>
            <p:ph idx="1"/>
          </p:nvPr>
        </p:nvSpPr>
        <p:spPr>
          <a:xfrm>
            <a:off x="138539" y="1203642"/>
            <a:ext cx="9093596" cy="5856241"/>
          </a:xfrm>
        </p:spPr>
        <p:txBody>
          <a:bodyPr>
            <a:normAutofit/>
          </a:bodyPr>
          <a:lstStyle/>
          <a:p>
            <a:r>
              <a:rPr lang="en-GB" sz="3600" dirty="0" smtClean="0"/>
              <a:t>What </a:t>
            </a:r>
            <a:r>
              <a:rPr lang="en-GB" sz="3600" dirty="0"/>
              <a:t>does</a:t>
            </a:r>
            <a:r>
              <a:rPr lang="en-GB" sz="3600" b="1" dirty="0"/>
              <a:t> </a:t>
            </a:r>
            <a:r>
              <a:rPr lang="en-GB" sz="3600" b="1" dirty="0" smtClean="0"/>
              <a:t>NTOSAT  </a:t>
            </a:r>
            <a:r>
              <a:rPr lang="en-GB" sz="3600" b="1" dirty="0"/>
              <a:t>log </a:t>
            </a:r>
            <a:r>
              <a:rPr lang="en-GB" sz="3600" dirty="0"/>
              <a:t>mean? If </a:t>
            </a:r>
            <a:r>
              <a:rPr lang="en-GB" sz="3600" dirty="0" smtClean="0"/>
              <a:t>have high </a:t>
            </a:r>
            <a:r>
              <a:rPr lang="en-GB" sz="3600" dirty="0"/>
              <a:t>deflection, what actually happen</a:t>
            </a:r>
            <a:r>
              <a:rPr lang="en-GB" sz="3600" dirty="0" smtClean="0"/>
              <a:t>?</a:t>
            </a:r>
            <a:r>
              <a:rPr lang="en-GB" sz="3600" dirty="0"/>
              <a:t> How does it help in interpretation</a:t>
            </a:r>
            <a:r>
              <a:rPr lang="en-GB" sz="3600" dirty="0" smtClean="0"/>
              <a:t>?</a:t>
            </a:r>
          </a:p>
          <a:p>
            <a:pPr marL="180975" indent="0">
              <a:buNone/>
            </a:pPr>
            <a:r>
              <a:rPr lang="en-GB" sz="3600" dirty="0">
                <a:solidFill>
                  <a:srgbClr val="FF0000"/>
                </a:solidFill>
              </a:rPr>
              <a:t>NTOSAT shows if digital signal buckets are clipped/</a:t>
            </a:r>
            <a:r>
              <a:rPr lang="en-GB" sz="3600" dirty="0" err="1">
                <a:solidFill>
                  <a:srgbClr val="FF0000"/>
                </a:solidFill>
              </a:rPr>
              <a:t>staurated</a:t>
            </a:r>
            <a:r>
              <a:rPr lang="en-GB" sz="3600" dirty="0">
                <a:solidFill>
                  <a:srgbClr val="FF0000"/>
                </a:solidFill>
              </a:rPr>
              <a:t> – like digital sound recordings – you really want only a few Saturated signals but it’s a compromise with getting a loud enough signal. A few is OK</a:t>
            </a:r>
            <a:r>
              <a:rPr lang="en-GB" sz="3600" dirty="0" smtClean="0">
                <a:solidFill>
                  <a:srgbClr val="FF0000"/>
                </a:solidFill>
              </a:rPr>
              <a:t>.</a:t>
            </a:r>
            <a:endParaRPr lang="en-GB" sz="3600" dirty="0" smtClean="0"/>
          </a:p>
          <a:p>
            <a:r>
              <a:rPr lang="en-GB" sz="3600" dirty="0"/>
              <a:t>What does </a:t>
            </a:r>
            <a:r>
              <a:rPr lang="en-GB" sz="3600" b="1" dirty="0" smtClean="0"/>
              <a:t>NTOVDL  </a:t>
            </a:r>
            <a:r>
              <a:rPr lang="en-GB" sz="3600" b="1" dirty="0"/>
              <a:t>log </a:t>
            </a:r>
            <a:r>
              <a:rPr lang="en-GB" sz="3600" dirty="0"/>
              <a:t>mean? How does it help in interpretation</a:t>
            </a:r>
            <a:r>
              <a:rPr lang="en-GB" sz="3600" dirty="0" smtClean="0"/>
              <a:t>? </a:t>
            </a:r>
            <a:r>
              <a:rPr lang="en-GB" sz="3600" dirty="0" smtClean="0">
                <a:solidFill>
                  <a:srgbClr val="FF0000"/>
                </a:solidFill>
              </a:rPr>
              <a:t>SEE ATTACHMENT</a:t>
            </a:r>
            <a:endParaRPr lang="en-GB" sz="3600" dirty="0" smtClean="0">
              <a:solidFill>
                <a:srgbClr val="FF0000"/>
              </a:solidFill>
            </a:endParaRPr>
          </a:p>
          <a:p>
            <a:endParaRPr lang="en-US" b="1" dirty="0" smtClean="0"/>
          </a:p>
        </p:txBody>
      </p:sp>
    </p:spTree>
    <p:extLst>
      <p:ext uri="{BB962C8B-B14F-4D97-AF65-F5344CB8AC3E}">
        <p14:creationId xmlns:p14="http://schemas.microsoft.com/office/powerpoint/2010/main" val="38320631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2" name="Picture 1"/>
          <p:cNvPicPr>
            <a:picLocks noChangeAspect="1"/>
          </p:cNvPicPr>
          <p:nvPr/>
        </p:nvPicPr>
        <p:blipFill>
          <a:blip r:embed="rId4"/>
          <a:stretch>
            <a:fillRect/>
          </a:stretch>
        </p:blipFill>
        <p:spPr>
          <a:xfrm>
            <a:off x="15769" y="750141"/>
            <a:ext cx="5263907" cy="2674992"/>
          </a:xfrm>
          <a:prstGeom prst="rect">
            <a:avLst/>
          </a:prstGeom>
        </p:spPr>
      </p:pic>
      <p:pic>
        <p:nvPicPr>
          <p:cNvPr id="3" name="Picture 2"/>
          <p:cNvPicPr>
            <a:picLocks noChangeAspect="1"/>
          </p:cNvPicPr>
          <p:nvPr/>
        </p:nvPicPr>
        <p:blipFill>
          <a:blip r:embed="rId5"/>
          <a:stretch>
            <a:fillRect/>
          </a:stretch>
        </p:blipFill>
        <p:spPr>
          <a:xfrm>
            <a:off x="0" y="4105394"/>
            <a:ext cx="5295447" cy="2359202"/>
          </a:xfrm>
          <a:prstGeom prst="rect">
            <a:avLst/>
          </a:prstGeom>
        </p:spPr>
      </p:pic>
      <p:sp>
        <p:nvSpPr>
          <p:cNvPr id="6" name="Rectangle 5"/>
          <p:cNvSpPr/>
          <p:nvPr/>
        </p:nvSpPr>
        <p:spPr>
          <a:xfrm>
            <a:off x="0" y="1052623"/>
            <a:ext cx="318977" cy="2445489"/>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8" name="Rectangle 7"/>
          <p:cNvSpPr/>
          <p:nvPr/>
        </p:nvSpPr>
        <p:spPr>
          <a:xfrm>
            <a:off x="-127591" y="4105394"/>
            <a:ext cx="318977" cy="2445489"/>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ms-MY"/>
          </a:p>
        </p:txBody>
      </p:sp>
      <p:sp>
        <p:nvSpPr>
          <p:cNvPr id="7" name="Right Brace 6"/>
          <p:cNvSpPr/>
          <p:nvPr/>
        </p:nvSpPr>
        <p:spPr>
          <a:xfrm>
            <a:off x="318976" y="2360428"/>
            <a:ext cx="563525" cy="2828260"/>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ms-MY"/>
          </a:p>
        </p:txBody>
      </p:sp>
      <p:sp>
        <p:nvSpPr>
          <p:cNvPr id="10" name="TextBox 9"/>
          <p:cNvSpPr txBox="1"/>
          <p:nvPr/>
        </p:nvSpPr>
        <p:spPr>
          <a:xfrm>
            <a:off x="983511" y="3338885"/>
            <a:ext cx="4593698" cy="1200329"/>
          </a:xfrm>
          <a:prstGeom prst="rect">
            <a:avLst/>
          </a:prstGeom>
          <a:noFill/>
        </p:spPr>
        <p:txBody>
          <a:bodyPr wrap="square" rtlCol="0">
            <a:spAutoFit/>
          </a:bodyPr>
          <a:lstStyle/>
          <a:p>
            <a:r>
              <a:rPr lang="en-US" dirty="0" smtClean="0"/>
              <a:t>Why the color here get difference? What are the factor that influence this</a:t>
            </a:r>
            <a:r>
              <a:rPr lang="en-US" dirty="0" smtClean="0"/>
              <a:t>?</a:t>
            </a:r>
            <a:r>
              <a:rPr lang="ms-MY" dirty="0"/>
              <a:t> </a:t>
            </a:r>
            <a:r>
              <a:rPr lang="ms-MY" dirty="0">
                <a:solidFill>
                  <a:srgbClr val="FF0000"/>
                </a:solidFill>
              </a:rPr>
              <a:t>I’m guessing the bottom one was logged faster if they are at the same depth. </a:t>
            </a:r>
            <a:endParaRPr lang="ms-MY" dirty="0">
              <a:solidFill>
                <a:srgbClr val="FF0000"/>
              </a:solidFill>
            </a:endParaRPr>
          </a:p>
        </p:txBody>
      </p:sp>
      <p:sp>
        <p:nvSpPr>
          <p:cNvPr id="12" name="Right Brace 11"/>
          <p:cNvSpPr/>
          <p:nvPr/>
        </p:nvSpPr>
        <p:spPr>
          <a:xfrm>
            <a:off x="4434389" y="1679945"/>
            <a:ext cx="1487946" cy="1578844"/>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ms-MY"/>
          </a:p>
        </p:txBody>
      </p:sp>
      <p:sp>
        <p:nvSpPr>
          <p:cNvPr id="11" name="TextBox 10"/>
          <p:cNvSpPr txBox="1"/>
          <p:nvPr/>
        </p:nvSpPr>
        <p:spPr>
          <a:xfrm>
            <a:off x="6020979" y="1453704"/>
            <a:ext cx="3134698" cy="4247317"/>
          </a:xfrm>
          <a:prstGeom prst="rect">
            <a:avLst/>
          </a:prstGeom>
          <a:noFill/>
        </p:spPr>
        <p:txBody>
          <a:bodyPr wrap="square" rtlCol="0">
            <a:spAutoFit/>
          </a:bodyPr>
          <a:lstStyle/>
          <a:p>
            <a:r>
              <a:rPr lang="en-US" dirty="0" smtClean="0"/>
              <a:t>Why there is a difference </a:t>
            </a:r>
            <a:r>
              <a:rPr lang="en-US" dirty="0"/>
              <a:t>signature</a:t>
            </a:r>
            <a:endParaRPr lang="ms-MY" dirty="0"/>
          </a:p>
          <a:p>
            <a:r>
              <a:rPr lang="en-US" dirty="0" smtClean="0"/>
              <a:t> between above &amp; below? Why below seems like too noisy? What actually happen there</a:t>
            </a:r>
            <a:r>
              <a:rPr lang="en-US" dirty="0" smtClean="0"/>
              <a:t>?</a:t>
            </a:r>
            <a:r>
              <a:rPr lang="ms-MY" dirty="0"/>
              <a:t> </a:t>
            </a:r>
          </a:p>
          <a:p>
            <a:r>
              <a:rPr lang="ms-MY" dirty="0" smtClean="0">
                <a:solidFill>
                  <a:srgbClr val="FF0000"/>
                </a:solidFill>
              </a:rPr>
              <a:t>if </a:t>
            </a:r>
            <a:r>
              <a:rPr lang="ms-MY" dirty="0">
                <a:solidFill>
                  <a:srgbClr val="FF0000"/>
                </a:solidFill>
              </a:rPr>
              <a:t>the gain stayed the same &amp; logging speed same then there is a change in noise. </a:t>
            </a:r>
            <a:r>
              <a:rPr lang="ms-MY" dirty="0" smtClean="0">
                <a:solidFill>
                  <a:srgbClr val="FF0000"/>
                </a:solidFill>
              </a:rPr>
              <a:t>The </a:t>
            </a:r>
            <a:r>
              <a:rPr lang="ms-MY" dirty="0">
                <a:solidFill>
                  <a:srgbClr val="FF0000"/>
                </a:solidFill>
              </a:rPr>
              <a:t>low frequency noise is probably “road noise” generated by the tool being dragged up the hole.  The way to tell for sure is to take a stationary reading which will have no road noise.</a:t>
            </a:r>
          </a:p>
          <a:p>
            <a:endParaRPr lang="ms-MY" dirty="0"/>
          </a:p>
        </p:txBody>
      </p:sp>
    </p:spTree>
    <p:extLst>
      <p:ext uri="{BB962C8B-B14F-4D97-AF65-F5344CB8AC3E}">
        <p14:creationId xmlns:p14="http://schemas.microsoft.com/office/powerpoint/2010/main" val="139542624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41987" y="638630"/>
            <a:ext cx="7886700" cy="7339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t>FREQUENT QUESTION ASK (FQA)</a:t>
            </a: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sp>
        <p:nvSpPr>
          <p:cNvPr id="3" name="Content Placeholder 2"/>
          <p:cNvSpPr>
            <a:spLocks noGrp="1"/>
          </p:cNvSpPr>
          <p:nvPr>
            <p:ph idx="1"/>
          </p:nvPr>
        </p:nvSpPr>
        <p:spPr>
          <a:xfrm>
            <a:off x="138539" y="1203642"/>
            <a:ext cx="9093596" cy="5856241"/>
          </a:xfrm>
        </p:spPr>
        <p:txBody>
          <a:bodyPr>
            <a:normAutofit/>
          </a:bodyPr>
          <a:lstStyle/>
          <a:p>
            <a:r>
              <a:rPr lang="ms-MY" dirty="0"/>
              <a:t>Is the NTOVDL color depend on the average of amplitude from 6 frequency?</a:t>
            </a:r>
          </a:p>
          <a:p>
            <a:pPr marL="0" indent="0">
              <a:buNone/>
            </a:pPr>
            <a:r>
              <a:rPr lang="ms-MY" dirty="0" smtClean="0">
                <a:solidFill>
                  <a:srgbClr val="FF0000"/>
                </a:solidFill>
              </a:rPr>
              <a:t>No </a:t>
            </a:r>
            <a:r>
              <a:rPr lang="ms-MY" dirty="0">
                <a:solidFill>
                  <a:srgbClr val="FF0000"/>
                </a:solidFill>
              </a:rPr>
              <a:t>– the VDL plot (the purple one on the left) plots amplitude as colour (purple lowest amplitude through blue, then green, yellow , orange &amp; finally red for highest amplitude) versus frequency from left to right. So lowest frequency (0Hz) is on the left and the highest recorded is 12.7kHz on the right hand side. The tool records everything from 0 – 12.7 kHz &amp; digitizes it downhole turning it into a Fourier transform.</a:t>
            </a:r>
          </a:p>
          <a:p>
            <a:pPr marL="0" indent="0">
              <a:buNone/>
            </a:pPr>
            <a:endParaRPr lang="en-US" b="1" dirty="0" smtClean="0"/>
          </a:p>
        </p:txBody>
      </p:sp>
    </p:spTree>
    <p:extLst>
      <p:ext uri="{BB962C8B-B14F-4D97-AF65-F5344CB8AC3E}">
        <p14:creationId xmlns:p14="http://schemas.microsoft.com/office/powerpoint/2010/main" val="123474485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0079" y="73618"/>
            <a:ext cx="1833921" cy="565012"/>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73618"/>
            <a:ext cx="3514099" cy="565012"/>
          </a:xfrm>
          <a:prstGeom prst="rect">
            <a:avLst/>
          </a:prstGeom>
        </p:spPr>
      </p:pic>
      <p:pic>
        <p:nvPicPr>
          <p:cNvPr id="2" name="shorter Varying frequencies Sig Ge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528638"/>
            <a:ext cx="9144000" cy="5799137"/>
          </a:xfrm>
          <a:prstGeom prst="rect">
            <a:avLst/>
          </a:prstGeom>
        </p:spPr>
      </p:pic>
    </p:spTree>
    <p:extLst>
      <p:ext uri="{BB962C8B-B14F-4D97-AF65-F5344CB8AC3E}">
        <p14:creationId xmlns:p14="http://schemas.microsoft.com/office/powerpoint/2010/main" val="36238780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4572</TotalTime>
  <Words>2041</Words>
  <Application>Microsoft Office PowerPoint</Application>
  <PresentationFormat>On-screen Show (4:3)</PresentationFormat>
  <Paragraphs>233</Paragraphs>
  <Slides>33</Slides>
  <Notes>1</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맑은 고딕</vt:lpstr>
      <vt:lpstr>Aharoni</vt:lpstr>
      <vt:lpstr>Arial</vt:lpstr>
      <vt:lpstr>Calibri</vt:lpstr>
      <vt:lpstr>Calibri Light</vt:lpstr>
      <vt:lpstr>DaunPenh</vt:lpstr>
      <vt:lpstr>GEInspira</vt:lpstr>
      <vt:lpstr>Office Theme</vt:lpstr>
      <vt:lpstr>Noise Tool Logging Basic Qualitative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Muhamad Aliff Safwan Rosli</dc:creator>
  <cp:lastModifiedBy>Nofasya Ibrahim</cp:lastModifiedBy>
  <cp:revision>146</cp:revision>
  <dcterms:created xsi:type="dcterms:W3CDTF">2015-01-23T02:25:34Z</dcterms:created>
  <dcterms:modified xsi:type="dcterms:W3CDTF">2016-02-10T05:59:57Z</dcterms:modified>
</cp:coreProperties>
</file>