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Default Extension="wdp" ContentType="image/vnd.ms-photo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-1278" y="-366"/>
      </p:cViewPr>
      <p:guideLst>
        <p:guide orient="horz" pos="2106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  <a:pPr/>
              <a:t>8/3/2023</a:t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  <a:pPr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microsoft.com/office/2007/relationships/hdphoto" Target="../media/image6.wdp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8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 rotWithShape="1">
          <a:blip r:embed="rId2"/>
          <a:srcRect t="33027" r="48124"/>
          <a:stretch>
            <a:fillRect/>
          </a:stretch>
        </p:blipFill>
        <p:spPr>
          <a:xfrm>
            <a:off x="5468" y="1388838"/>
            <a:ext cx="6229869" cy="546916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 rotWithShape="1">
          <a:blip r:embed="rId2"/>
          <a:srcRect l="62355" t="7220" r="10967" b="64091"/>
          <a:stretch>
            <a:fillRect/>
          </a:stretch>
        </p:blipFill>
        <p:spPr>
          <a:xfrm>
            <a:off x="6506140" y="0"/>
            <a:ext cx="5685860" cy="415783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0484" y="155529"/>
            <a:ext cx="3162287" cy="1276799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MY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720B38-1747-4034-9DCD-8F32AB7557EA}" type="datetime1">
              <a:rPr lang="en-MY" smtClean="0"/>
              <a:pPr/>
              <a:t>8/3/2023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  <p:sp>
        <p:nvSpPr>
          <p:cNvPr id="10" name="TextBox 9"/>
          <p:cNvSpPr txBox="1"/>
          <p:nvPr userDrawn="1"/>
        </p:nvSpPr>
        <p:spPr>
          <a:xfrm>
            <a:off x="0" y="6589938"/>
            <a:ext cx="16578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MY" sz="12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© </a:t>
            </a:r>
            <a:r>
              <a:rPr lang="en-MY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Neu</a:t>
            </a:r>
            <a:r>
              <a:rPr lang="en-MY" sz="12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Dimension 2018</a:t>
            </a:r>
            <a:endParaRPr lang="en-MY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19" name="Group 18"/>
          <p:cNvGrpSpPr/>
          <p:nvPr userDrawn="1"/>
        </p:nvGrpSpPr>
        <p:grpSpPr>
          <a:xfrm>
            <a:off x="1959408" y="5244297"/>
            <a:ext cx="8383394" cy="1258208"/>
            <a:chOff x="2007534" y="5244297"/>
            <a:chExt cx="8383394" cy="1258208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07534" y="5247789"/>
              <a:ext cx="1713543" cy="1254716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431911" y="5244297"/>
              <a:ext cx="1001111" cy="1247430"/>
            </a:xfrm>
            <a:prstGeom prst="rect">
              <a:avLst/>
            </a:prstGeom>
          </p:spPr>
        </p:pic>
        <p:pic>
          <p:nvPicPr>
            <p:cNvPr id="17" name="Picture 24" descr="http://i1.ytimg.com/vi/X00EUZt-WK4/hqdefault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="" xmlns:a14="http://schemas.microsoft.com/office/drawing/2010/main">
                    <a14:imgLayer r:embed="rId7">
                      <a14:imgEffect>
                        <a14:brightnessContrast bright="20000" contrast="40000"/>
                      </a14:imgEffect>
                    </a14:imgLayer>
                  </a14:imgProps>
                </a:ex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33022" y="5255497"/>
              <a:ext cx="2129568" cy="1239388"/>
            </a:xfrm>
            <a:prstGeom prst="rect">
              <a:avLst/>
            </a:prstGeom>
            <a:noFill/>
            <a:extLst>
              <a:ext uri="{909E8E84-426E-40DD-AFC4-6F175D3DCCD1}">
                <a14:hiddenFill xmlns=""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8" name="Picture 2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7562590" y="5251812"/>
              <a:ext cx="2828338" cy="1239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9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2773" y="5245250"/>
              <a:ext cx="719138" cy="124743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=""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254" y="50598"/>
            <a:ext cx="2019492" cy="815386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MY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4B257-4EC1-4F3A-87C2-D91111C4BA27}" type="datetime1">
              <a:rPr lang="en-MY" smtClean="0"/>
              <a:pPr/>
              <a:t>8/3/2023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174750"/>
            <a:ext cx="5384800" cy="4953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  <a:pPr/>
              <a:t>3/8/2023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smtClean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Click to edit Master text styles</a:t>
            </a:r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Second level</a:t>
            </a:r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Third level</a:t>
            </a:r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Fourth level</a:t>
            </a:r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smtClean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  <a:pPr/>
              <a:t>8/3/2023</a:t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  <a:pPr/>
              <a:t>‹#›</a:t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+mj-lt"/>
        <a:buAutoNum type="arabicPeriod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Arial" panose="020B0604020202020204" pitchFamily="34" charset="0"/>
        <a:buChar char="•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l">
              <a:lnSpc>
                <a:spcPct val="150000"/>
              </a:lnSpc>
              <a:spcBef>
                <a:spcPts val="0"/>
              </a:spcBef>
            </a:pPr>
            <a:r>
              <a:rPr lang="en-MY" dirty="0" smtClean="0"/>
              <a:t>		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</a:t>
            </a:fld>
            <a:endParaRPr lang="en-MY"/>
          </a:p>
        </p:txBody>
      </p:sp>
      <p:sp>
        <p:nvSpPr>
          <p:cNvPr id="5" name="Title 1"/>
          <p:cNvSpPr>
            <a:spLocks noGrp="1"/>
          </p:cNvSpPr>
          <p:nvPr/>
        </p:nvSpPr>
        <p:spPr>
          <a:xfrm>
            <a:off x="0" y="1976120"/>
            <a:ext cx="12192000" cy="23107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MY" sz="4400" b="1" kern="1200" cap="none" spc="0" baseline="0">
                <a:solidFill>
                  <a:schemeClr val="tx1"/>
                </a:solidFill>
                <a:effectLst>
                  <a:glow>
                    <a:schemeClr val="bg1"/>
                  </a:glow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+mj-ea"/>
                <a:cs typeface="Calibri" panose="020F0502020204030204" pitchFamily="34" charset="0"/>
              </a:defRPr>
            </a:lvl1pPr>
          </a:lstStyle>
          <a:p>
            <a:pPr algn="ctr"/>
            <a:r>
              <a:rPr lang="en-MY" altLang="en-US" sz="4800" dirty="0"/>
              <a:t>Name : </a:t>
            </a:r>
            <a:r>
              <a:rPr lang="en-MY" altLang="en-US" sz="4800" dirty="0" err="1" smtClean="0"/>
              <a:t>Ammirol</a:t>
            </a:r>
            <a:r>
              <a:rPr lang="en-MY" altLang="en-US" sz="4800" dirty="0" smtClean="0"/>
              <a:t> Ahmad Mahmud</a:t>
            </a:r>
            <a:r>
              <a:rPr lang="en-MY" altLang="en-US" sz="4800" dirty="0"/>
              <a:t/>
            </a:r>
            <a:br>
              <a:rPr lang="en-MY" altLang="en-US" sz="4800" dirty="0"/>
            </a:br>
            <a:r>
              <a:rPr lang="en-MY" altLang="en-US" sz="4800" dirty="0"/>
              <a:t>Title: </a:t>
            </a:r>
            <a:r>
              <a:rPr altLang="en-US" sz="4800" smtClean="0"/>
              <a:t>Safety Topic (</a:t>
            </a:r>
            <a:r>
              <a:rPr sz="4800" smtClean="0"/>
              <a:t>LINE OF FIRE AWARENESS </a:t>
            </a:r>
            <a:r>
              <a:rPr altLang="en-US" sz="4800" smtClean="0"/>
              <a:t>)</a:t>
            </a:r>
            <a:endParaRPr lang="en-MY" altLang="en-US" sz="4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/>
              <a:t>OBJECTIVES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 smtClean="0"/>
              <a:t>What is “ Line Of Fire “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Common areas of concern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Line of fire examples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Behaviours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Identifying the hazards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What to do when hazards are identified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2</a:t>
            </a:fld>
            <a:endParaRPr lang="en-MY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What is " LINE OF FIRE"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3</a:t>
            </a:fld>
            <a:endParaRPr lang="en-MY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WHAT IS “LINE OF FIRE”?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4</a:t>
            </a:fld>
            <a:endParaRPr lang="en-MY"/>
          </a:p>
        </p:txBody>
      </p:sp>
      <p:sp>
        <p:nvSpPr>
          <p:cNvPr id="6" name="TextBox 5"/>
          <p:cNvSpPr txBox="1"/>
          <p:nvPr/>
        </p:nvSpPr>
        <p:spPr>
          <a:xfrm>
            <a:off x="0" y="1310640"/>
            <a:ext cx="12192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200" b="1" dirty="0" smtClean="0"/>
              <a:t>Line of Fire, which was originally a military term, is now commonly used in industrial safety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 Situations where workers put themselves in harm's way by virtue of the type of work they are carrying out.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 Lack </a:t>
            </a:r>
            <a:r>
              <a:rPr lang="en-MY" sz="3200" smtClean="0"/>
              <a:t>of </a:t>
            </a:r>
            <a:r>
              <a:rPr lang="en-MY" sz="3200" smtClean="0"/>
              <a:t>awareness</a:t>
            </a:r>
            <a:endParaRPr lang="en-MY" sz="3200" dirty="0" smtClean="0"/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 Lack of education</a:t>
            </a:r>
          </a:p>
          <a:p>
            <a:endParaRPr lang="en-MY" sz="3200" dirty="0" smtClean="0"/>
          </a:p>
          <a:p>
            <a:r>
              <a:rPr lang="en-MY" sz="3200" b="1" dirty="0" smtClean="0"/>
              <a:t>Hazards can be hard to recognize and can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 Incapacitate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 Cause Injury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 In severe cases, kill the employee or co-workers</a:t>
            </a:r>
            <a:endParaRPr lang="en-MY" sz="3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WHAT IS “LINE OF FIRE”?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5</a:t>
            </a:fld>
            <a:endParaRPr lang="en-MY"/>
          </a:p>
        </p:txBody>
      </p:sp>
      <p:sp>
        <p:nvSpPr>
          <p:cNvPr id="5" name="TextBox 4"/>
          <p:cNvSpPr txBox="1"/>
          <p:nvPr/>
        </p:nvSpPr>
        <p:spPr>
          <a:xfrm>
            <a:off x="243840" y="1325880"/>
            <a:ext cx="1194816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MY" sz="2800" b="1" dirty="0" smtClean="0"/>
              <a:t> Line of fire hazards are one of the most common hazards found in manufacturing, second only to Slip, Trips, and Falls.</a:t>
            </a:r>
          </a:p>
          <a:p>
            <a:pPr>
              <a:buFont typeface="Arial" pitchFamily="34" charset="0"/>
              <a:buChar char="•"/>
            </a:pPr>
            <a:endParaRPr lang="en-MY" sz="2800" dirty="0" smtClean="0"/>
          </a:p>
          <a:p>
            <a:pPr>
              <a:buFont typeface="Arial" pitchFamily="34" charset="0"/>
              <a:buChar char="•"/>
            </a:pPr>
            <a:r>
              <a:rPr lang="en-MY" sz="2800" b="1" dirty="0" smtClean="0"/>
              <a:t> Between 80-90 percent of all workplace accidents are caused due to unsafe </a:t>
            </a:r>
            <a:r>
              <a:rPr lang="en-MY" sz="2800" b="1" dirty="0" err="1" smtClean="0"/>
              <a:t>behaviors</a:t>
            </a:r>
            <a:r>
              <a:rPr lang="en-MY" sz="2800" b="1" dirty="0" smtClean="0"/>
              <a:t> </a:t>
            </a:r>
            <a:endParaRPr lang="en-MY" sz="2800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7465" y="3862388"/>
            <a:ext cx="7067550" cy="279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COMMON TARGET AREAS OF CONCERN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6</a:t>
            </a:fld>
            <a:endParaRPr lang="en-MY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COMMON TARGET AREAS OF CONCERN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10972800" cy="4576763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 smtClean="0"/>
              <a:t>Heavy Equipment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Machinery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Manufacturing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Assembly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Hand and Power Tools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Material Handling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Mobile Equipment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7</a:t>
            </a:fld>
            <a:endParaRPr lang="en-MY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7010" y="1173480"/>
            <a:ext cx="3368768" cy="2270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 descr="Canadian drillers moving rigs south to chase better prospects in Texas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49695" y="3933507"/>
            <a:ext cx="3659794" cy="24368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LINE OF FIRE EXAMPLES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8</a:t>
            </a:fld>
            <a:endParaRPr lang="en-MY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LINE OF FIRE EXAMPLES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" y="1246505"/>
            <a:ext cx="10515600" cy="435133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 smtClean="0"/>
              <a:t>Dangers </a:t>
            </a:r>
            <a:r>
              <a:rPr lang="en-MY" dirty="0"/>
              <a:t>presented by the sudden release of tension </a:t>
            </a:r>
            <a:endParaRPr lang="en-MY" dirty="0" smtClean="0"/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Gravity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Moving Machinery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Path of travel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Flying debris and projectiles</a:t>
            </a:r>
            <a:endParaRPr lang="en-MY" dirty="0"/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9</a:t>
            </a:fld>
            <a:endParaRPr lang="en-MY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15515" y="4619625"/>
            <a:ext cx="6877050" cy="223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414145"/>
            <a:ext cx="10515600" cy="4351338"/>
          </a:xfrm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MY" sz="3600" dirty="0" smtClean="0"/>
              <a:t>Opening and closing energy control devices</a:t>
            </a:r>
          </a:p>
          <a:p>
            <a:pPr>
              <a:buFont typeface="Arial" pitchFamily="34" charset="0"/>
              <a:buChar char="•"/>
            </a:pPr>
            <a:r>
              <a:rPr lang="en-MY" sz="3600" dirty="0" smtClean="0"/>
              <a:t>Being aware of automated equipment and their potential movement</a:t>
            </a:r>
          </a:p>
          <a:p>
            <a:pPr>
              <a:buFont typeface="Arial" pitchFamily="34" charset="0"/>
              <a:buChar char="•"/>
            </a:pPr>
            <a:r>
              <a:rPr lang="en-MY" sz="3600" dirty="0" smtClean="0"/>
              <a:t>Pedestrians and moving vehicles</a:t>
            </a:r>
          </a:p>
          <a:p>
            <a:pPr>
              <a:buFont typeface="Arial" pitchFamily="34" charset="0"/>
              <a:buChar char="•"/>
            </a:pPr>
            <a:r>
              <a:rPr lang="en-MY" sz="3600" dirty="0" smtClean="0"/>
              <a:t>Contract with stationary hazards</a:t>
            </a:r>
            <a:endParaRPr lang="en-MY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10</a:t>
            </a:fld>
            <a:endParaRPr lang="en-MY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LINE OF FIRE EXAMPLES</a:t>
            </a:r>
            <a:endParaRPr lang="en-MY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0595" y="4401503"/>
            <a:ext cx="382905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73241" y="4396117"/>
            <a:ext cx="3733800" cy="2202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BEHAVIORS THAT LEAD TO HAZARDS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11</a:t>
            </a:fld>
            <a:endParaRPr lang="en-MY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BEHAVIORS THAT LEAD TO HAZARDS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4320" y="1459865"/>
            <a:ext cx="10515600" cy="4351338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 smtClean="0"/>
              <a:t>Rushing -  You </a:t>
            </a:r>
            <a:r>
              <a:rPr lang="en-MY" dirty="0"/>
              <a:t>are in a hurry to complete a </a:t>
            </a:r>
            <a:r>
              <a:rPr lang="en-MY" dirty="0" smtClean="0"/>
              <a:t>task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Frustration – You are angry, irritate, or annoyed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Fatigue – you are tired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Complacency – You have completed a task many times and have never been hurt before</a:t>
            </a:r>
            <a:endParaRPr lang="en-MY" dirty="0"/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12</a:t>
            </a:fld>
            <a:endParaRPr lang="en-MY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17019" y="3747067"/>
            <a:ext cx="3548062" cy="28537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WAYS TO IDENTIFY THE HAZARDS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13</a:t>
            </a:fld>
            <a:endParaRPr lang="en-MY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WAYS TO IDENTIFY THE HAZARDS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14</a:t>
            </a:fld>
            <a:endParaRPr lang="en-MY"/>
          </a:p>
        </p:txBody>
      </p:sp>
      <p:sp>
        <p:nvSpPr>
          <p:cNvPr id="7" name="TextBox 6"/>
          <p:cNvSpPr txBox="1"/>
          <p:nvPr/>
        </p:nvSpPr>
        <p:spPr>
          <a:xfrm>
            <a:off x="350520" y="2072640"/>
            <a:ext cx="7848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3200" b="1" dirty="0" smtClean="0"/>
              <a:t>Look for hazards before you start  working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 SLAM risk  ( Stop-Look-Assess-Manage )</a:t>
            </a:r>
          </a:p>
          <a:p>
            <a:endParaRPr lang="en-MY" sz="3200" dirty="0" smtClean="0"/>
          </a:p>
          <a:p>
            <a:r>
              <a:rPr lang="en-MY" sz="3200" b="1" dirty="0" smtClean="0"/>
              <a:t>Ask yourself, “ What can hurt me in this job “</a:t>
            </a:r>
          </a:p>
          <a:p>
            <a:pPr>
              <a:buFont typeface="Arial" pitchFamily="34" charset="0"/>
              <a:buChar char="•"/>
            </a:pPr>
            <a:r>
              <a:rPr lang="en-MY" sz="3200" dirty="0" smtClean="0"/>
              <a:t>If you don't know ask your co-worker or supervisor 	</a:t>
            </a:r>
            <a:endParaRPr lang="en-MY" sz="32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91525" y="1913573"/>
            <a:ext cx="3800475" cy="3762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WHAT TO DO WHEN HAZARDS ARE IDENTIFIED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15</a:t>
            </a:fld>
            <a:endParaRPr lang="en-MY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WHAT TO DO WHEN HAZARDS ARE IDENTIFIED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3840" y="1996439"/>
            <a:ext cx="11109960" cy="4180523"/>
          </a:xfrm>
        </p:spPr>
        <p:txBody>
          <a:bodyPr/>
          <a:lstStyle/>
          <a:p>
            <a:pPr>
              <a:buNone/>
            </a:pPr>
            <a:r>
              <a:rPr lang="en-MY" b="1" dirty="0" smtClean="0"/>
              <a:t>Eliminate the hazard when possible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The best-case scenario is to remove the hazards completely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  <a:p>
            <a:pPr>
              <a:buNone/>
            </a:pPr>
            <a:r>
              <a:rPr lang="en-MY" b="1" dirty="0" smtClean="0"/>
              <a:t>If you cannot eliminate, then control the hazards </a:t>
            </a:r>
          </a:p>
          <a:p>
            <a:pPr>
              <a:buNone/>
            </a:pPr>
            <a:endParaRPr lang="en-MY" b="1" dirty="0" smtClean="0"/>
          </a:p>
          <a:p>
            <a:pPr>
              <a:buNone/>
            </a:pPr>
            <a:r>
              <a:rPr lang="en-MY" b="1" dirty="0" smtClean="0"/>
              <a:t>If it is not possible to remove the hazards, neutralize them</a:t>
            </a:r>
          </a:p>
          <a:p>
            <a:pPr>
              <a:buNone/>
            </a:pPr>
            <a:endParaRPr lang="en-MY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16</a:t>
            </a:fld>
            <a:endParaRPr lang="en-MY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WHAT TO DO WHEN HAZARDS ARE IDENTIFIED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80" y="1612265"/>
            <a:ext cx="10515600" cy="4351338"/>
          </a:xfrm>
        </p:spPr>
        <p:txBody>
          <a:bodyPr/>
          <a:lstStyle/>
          <a:p>
            <a:pPr>
              <a:buNone/>
            </a:pPr>
            <a:r>
              <a:rPr lang="en-MY" b="1" dirty="0" smtClean="0"/>
              <a:t>Use best practices for minimizing hazards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Organize the work area to provide unobstructed and easy access to equipment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Use sign to warn of know line of fire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Keep pathway clear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Eliminate possible pinch points on guarding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Use correct tool for the job</a:t>
            </a:r>
          </a:p>
          <a:p>
            <a:pPr>
              <a:buFont typeface="Arial" pitchFamily="34" charset="0"/>
              <a:buChar char="•"/>
            </a:pP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17</a:t>
            </a:fld>
            <a:endParaRPr lang="en-MY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smtClean="0"/>
              <a:t>KEEPING YOURSELF SAFE IN THE LINE OF FIRE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MY" dirty="0" smtClean="0"/>
              <a:t>Be aware of the hazards around you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Understand the machines and operations in your work area</a:t>
            </a:r>
          </a:p>
          <a:p>
            <a:pPr>
              <a:buFont typeface="Arial" pitchFamily="34" charset="0"/>
              <a:buChar char="•"/>
            </a:pPr>
            <a:r>
              <a:rPr lang="en-MY" dirty="0" smtClean="0"/>
              <a:t>Take time to think about the consequences that could result from what you are about to do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18</a:t>
            </a:fld>
            <a:endParaRPr lang="en-MY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1925" y="4216264"/>
            <a:ext cx="3267075" cy="2351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smtClean="0"/>
              <a:t>T</a:t>
            </a:r>
            <a:r>
              <a:rPr lang="en-MY" dirty="0" smtClean="0"/>
              <a:t>h</a:t>
            </a:r>
            <a:r>
              <a:rPr smtClean="0"/>
              <a:t>ank you !~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  <a:pPr/>
              <a:t>19</a:t>
            </a:fld>
            <a:endParaRPr lang="en-MY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497</Words>
  <Application>WPS Presentation</Application>
  <PresentationFormat>Custom</PresentationFormat>
  <Paragraphs>97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Slide 1</vt:lpstr>
      <vt:lpstr>OBJECTIVES</vt:lpstr>
      <vt:lpstr>What is " LINE OF FIRE"</vt:lpstr>
      <vt:lpstr>WHAT IS “LINE OF FIRE”?</vt:lpstr>
      <vt:lpstr>WHAT IS “LINE OF FIRE”?</vt:lpstr>
      <vt:lpstr>COMMON TARGET AREAS OF CONCERN</vt:lpstr>
      <vt:lpstr>COMMON TARGET AREAS OF CONCERN</vt:lpstr>
      <vt:lpstr>LINE OF FIRE EXAMPLES</vt:lpstr>
      <vt:lpstr>LINE OF FIRE EXAMPLES</vt:lpstr>
      <vt:lpstr>LINE OF FIRE EXAMPLES</vt:lpstr>
      <vt:lpstr>BEHAVIORS THAT LEAD TO HAZARDS</vt:lpstr>
      <vt:lpstr>BEHAVIORS THAT LEAD TO HAZARDS</vt:lpstr>
      <vt:lpstr>WAYS TO IDENTIFY THE HAZARDS</vt:lpstr>
      <vt:lpstr>WAYS TO IDENTIFY THE HAZARDS</vt:lpstr>
      <vt:lpstr>WHAT TO DO WHEN HAZARDS ARE IDENTIFIED</vt:lpstr>
      <vt:lpstr>WHAT TO DO WHEN HAZARDS ARE IDENTIFIED</vt:lpstr>
      <vt:lpstr>WHAT TO DO WHEN HAZARDS ARE IDENTIFIED</vt:lpstr>
      <vt:lpstr>KEEPING YOURSELF SAFE IN THE LINE OF FIRE</vt:lpstr>
      <vt:lpstr>Thank you !~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abdul.ranee</dc:creator>
  <cp:lastModifiedBy>User</cp:lastModifiedBy>
  <cp:revision>27</cp:revision>
  <dcterms:created xsi:type="dcterms:W3CDTF">2018-02-13T08:43:00Z</dcterms:created>
  <dcterms:modified xsi:type="dcterms:W3CDTF">2023-03-07T23:10:23Z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1033-11.2.0.8934</vt:lpwstr>
  </property>
</Properties>
</file>