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0"/>
  </p:notesMasterIdLst>
  <p:sldIdLst>
    <p:sldId id="256" r:id="rId2"/>
    <p:sldId id="4426" r:id="rId3"/>
    <p:sldId id="4427" r:id="rId4"/>
    <p:sldId id="4441" r:id="rId5"/>
    <p:sldId id="4428" r:id="rId6"/>
    <p:sldId id="4442" r:id="rId7"/>
    <p:sldId id="4429" r:id="rId8"/>
    <p:sldId id="4430" r:id="rId9"/>
    <p:sldId id="4431" r:id="rId10"/>
    <p:sldId id="4433" r:id="rId11"/>
    <p:sldId id="4434" r:id="rId12"/>
    <p:sldId id="4436" r:id="rId13"/>
    <p:sldId id="4437" r:id="rId14"/>
    <p:sldId id="4438" r:id="rId15"/>
    <p:sldId id="4443" r:id="rId16"/>
    <p:sldId id="4444" r:id="rId17"/>
    <p:sldId id="4449" r:id="rId18"/>
    <p:sldId id="444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73FE96C-E959-4922-A265-BB2D2C0362A3}">
          <p14:sldIdLst>
            <p14:sldId id="256"/>
            <p14:sldId id="4426"/>
            <p14:sldId id="4427"/>
            <p14:sldId id="4441"/>
            <p14:sldId id="4428"/>
            <p14:sldId id="4442"/>
            <p14:sldId id="4429"/>
            <p14:sldId id="4430"/>
            <p14:sldId id="4431"/>
            <p14:sldId id="4433"/>
            <p14:sldId id="4434"/>
            <p14:sldId id="4436"/>
            <p14:sldId id="4437"/>
            <p14:sldId id="4438"/>
            <p14:sldId id="4443"/>
            <p14:sldId id="4444"/>
            <p14:sldId id="4449"/>
            <p14:sldId id="444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66" autoAdjust="0"/>
    <p:restoredTop sz="90557" autoAdjust="0"/>
  </p:normalViewPr>
  <p:slideViewPr>
    <p:cSldViewPr snapToGrid="0">
      <p:cViewPr varScale="1">
        <p:scale>
          <a:sx n="83" d="100"/>
          <a:sy n="83" d="100"/>
        </p:scale>
        <p:origin x="77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914400" cy="9144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esktop\SEMARANG%20KECHIL\Operation%20Analysis%20SAMARANG%20KECHI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v>OPERATION ANALYSIS</c:v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771-46DE-B1BD-264327203E3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771-46DE-B1BD-264327203E3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771-46DE-B1BD-264327203E3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771-46DE-B1BD-264327203E3A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771-46DE-B1BD-264327203E3A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6771-46DE-B1BD-264327203E3A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6771-46DE-B1BD-264327203E3A}"/>
              </c:ext>
            </c:extLst>
          </c:dPt>
          <c:dLbls>
            <c:dLbl>
              <c:idx val="0"/>
              <c:layout>
                <c:manualLayout>
                  <c:x val="-9.959536307961505E-4"/>
                  <c:y val="3.2702682997958589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771-46DE-B1BD-264327203E3A}"/>
                </c:ext>
              </c:extLst>
            </c:dLbl>
            <c:dLbl>
              <c:idx val="1"/>
              <c:layout>
                <c:manualLayout>
                  <c:x val="-1.302001312335958E-2"/>
                  <c:y val="-7.746427529892097E-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771-46DE-B1BD-264327203E3A}"/>
                </c:ext>
              </c:extLst>
            </c:dLbl>
            <c:dLbl>
              <c:idx val="2"/>
              <c:layout>
                <c:manualLayout>
                  <c:x val="-5.2679352580927384E-4"/>
                  <c:y val="-1.345909886264225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771-46DE-B1BD-264327203E3A}"/>
                </c:ext>
              </c:extLst>
            </c:dLbl>
            <c:dLbl>
              <c:idx val="4"/>
              <c:layout>
                <c:manualLayout>
                  <c:x val="4.2809492563429573E-3"/>
                  <c:y val="1.382691746864975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771-46DE-B1BD-264327203E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Lit>
              <c:ptCount val="7"/>
              <c:pt idx="0">
                <c:v>MAD</c:v>
              </c:pt>
              <c:pt idx="1">
                <c:v>HSE</c:v>
              </c:pt>
              <c:pt idx="2">
                <c:v>JPR</c:v>
              </c:pt>
              <c:pt idx="3">
                <c:v>WOW</c:v>
              </c:pt>
              <c:pt idx="4">
                <c:v>OPT</c:v>
              </c:pt>
              <c:pt idx="5">
                <c:v>SLO</c:v>
              </c:pt>
              <c:pt idx="6">
                <c:v>SDFN</c:v>
              </c:pt>
            </c:strLit>
          </c:cat>
          <c:val>
            <c:numRef>
              <c:f>Sheet1!$D$7:$J$7</c:f>
              <c:numCache>
                <c:formatCode>0%</c:formatCode>
                <c:ptCount val="7"/>
                <c:pt idx="0">
                  <c:v>4.9652777777777775E-2</c:v>
                </c:pt>
                <c:pt idx="1">
                  <c:v>7.2916666666666668E-3</c:v>
                </c:pt>
                <c:pt idx="2">
                  <c:v>4.791666666666667E-2</c:v>
                </c:pt>
                <c:pt idx="3">
                  <c:v>0.27048611111111115</c:v>
                </c:pt>
                <c:pt idx="4">
                  <c:v>0.10729166666666666</c:v>
                </c:pt>
                <c:pt idx="5">
                  <c:v>0</c:v>
                </c:pt>
                <c:pt idx="6">
                  <c:v>0.51736111111111116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6771-46DE-B1BD-264327203E3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4718BC-E886-4CDB-AC56-7AEF96494E7E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7857D657-B509-433E-B503-0E1DAF8FB73B}">
      <dgm:prSet phldrT="[Text]" custT="1"/>
      <dgm:spPr>
        <a:xfrm>
          <a:off x="1539171" y="0"/>
          <a:ext cx="1026114" cy="813076"/>
        </a:xfrm>
        <a:prstGeom prst="trapezoid">
          <a:avLst>
            <a:gd name="adj" fmla="val 63101"/>
          </a:avLst>
        </a:prstGeom>
        <a:solidFill>
          <a:srgbClr val="FF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sz="2400" dirty="0">
              <a:solidFill>
                <a:srgbClr val="333333">
                  <a:hueOff val="0"/>
                  <a:satOff val="0"/>
                  <a:lumOff val="0"/>
                  <a:alphaOff val="0"/>
                </a:srgbClr>
              </a:solidFill>
              <a:latin typeface="Museo Sans 300"/>
              <a:ea typeface="+mn-ea"/>
              <a:cs typeface="+mn-cs"/>
            </a:rPr>
            <a:t>0</a:t>
          </a:r>
        </a:p>
      </dgm:t>
    </dgm:pt>
    <dgm:pt modelId="{B4C29496-5C76-4361-A3FB-37B1D3DB64E7}" type="sibTrans" cxnId="{7B64781D-6EBF-4DD2-AB9A-F3AFE917AF98}">
      <dgm:prSet/>
      <dgm:spPr/>
      <dgm:t>
        <a:bodyPr/>
        <a:lstStyle/>
        <a:p>
          <a:endParaRPr lang="en-US"/>
        </a:p>
      </dgm:t>
    </dgm:pt>
    <dgm:pt modelId="{F16686D7-3F34-42B7-87D9-5C01DAEE0AD8}" type="parTrans" cxnId="{7B64781D-6EBF-4DD2-AB9A-F3AFE917AF98}">
      <dgm:prSet/>
      <dgm:spPr/>
      <dgm:t>
        <a:bodyPr/>
        <a:lstStyle/>
        <a:p>
          <a:endParaRPr lang="en-US"/>
        </a:p>
      </dgm:t>
    </dgm:pt>
    <dgm:pt modelId="{63D5F78A-E801-4D6F-BC17-1DF7EB90FC17}">
      <dgm:prSet phldrT="[Text]" custT="1"/>
      <dgm:spPr>
        <a:xfrm>
          <a:off x="520568" y="1621509"/>
          <a:ext cx="3078342" cy="813076"/>
        </a:xfrm>
        <a:prstGeom prst="trapezoid">
          <a:avLst>
            <a:gd name="adj" fmla="val 63101"/>
          </a:avLst>
        </a:prstGeom>
        <a:solidFill>
          <a:srgbClr val="FFFF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sz="2400" dirty="0">
              <a:solidFill>
                <a:srgbClr val="333333">
                  <a:hueOff val="0"/>
                  <a:satOff val="0"/>
                  <a:lumOff val="0"/>
                  <a:alphaOff val="0"/>
                </a:srgbClr>
              </a:solidFill>
              <a:latin typeface="Museo Sans 300"/>
              <a:ea typeface="+mn-ea"/>
              <a:cs typeface="+mn-cs"/>
            </a:rPr>
            <a:t>0</a:t>
          </a:r>
        </a:p>
      </dgm:t>
    </dgm:pt>
    <dgm:pt modelId="{8F590F25-B657-4121-A46C-F78C1F5E101C}" type="sibTrans" cxnId="{729FF31B-815A-4B1B-A424-5106B6144920}">
      <dgm:prSet/>
      <dgm:spPr/>
      <dgm:t>
        <a:bodyPr/>
        <a:lstStyle/>
        <a:p>
          <a:endParaRPr lang="en-US"/>
        </a:p>
      </dgm:t>
    </dgm:pt>
    <dgm:pt modelId="{725EC381-0FF0-448A-B994-F1A4CB31ACB6}" type="parTrans" cxnId="{729FF31B-815A-4B1B-A424-5106B6144920}">
      <dgm:prSet/>
      <dgm:spPr/>
      <dgm:t>
        <a:bodyPr/>
        <a:lstStyle/>
        <a:p>
          <a:endParaRPr lang="en-US"/>
        </a:p>
      </dgm:t>
    </dgm:pt>
    <dgm:pt modelId="{3F1377A8-842A-41A0-8466-7AE8584C8729}">
      <dgm:prSet phldrT="[Text]" custT="1"/>
      <dgm:spPr>
        <a:xfrm>
          <a:off x="0" y="2439228"/>
          <a:ext cx="4104456" cy="813076"/>
        </a:xfrm>
        <a:prstGeom prst="trapezoid">
          <a:avLst>
            <a:gd name="adj" fmla="val 63101"/>
          </a:avLst>
        </a:prstGeom>
        <a:solidFill>
          <a:srgbClr val="92D05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sz="2400" dirty="0">
              <a:solidFill>
                <a:srgbClr val="333333">
                  <a:hueOff val="0"/>
                  <a:satOff val="0"/>
                  <a:lumOff val="0"/>
                  <a:alphaOff val="0"/>
                </a:srgbClr>
              </a:solidFill>
              <a:latin typeface="Museo Sans 300"/>
              <a:ea typeface="+mn-ea"/>
              <a:cs typeface="+mn-cs"/>
            </a:rPr>
            <a:t>30</a:t>
          </a:r>
        </a:p>
      </dgm:t>
    </dgm:pt>
    <dgm:pt modelId="{55B704A9-9182-4B72-8BC5-BF5B33E9A34B}" type="parTrans" cxnId="{08BD2860-6E03-4213-9DD9-8172BE07ADA1}">
      <dgm:prSet/>
      <dgm:spPr/>
      <dgm:t>
        <a:bodyPr/>
        <a:lstStyle/>
        <a:p>
          <a:endParaRPr lang="en-US"/>
        </a:p>
      </dgm:t>
    </dgm:pt>
    <dgm:pt modelId="{D81CEBDB-EAF0-4FBE-84F1-48372731ECC2}" type="sibTrans" cxnId="{08BD2860-6E03-4213-9DD9-8172BE07ADA1}">
      <dgm:prSet/>
      <dgm:spPr/>
      <dgm:t>
        <a:bodyPr/>
        <a:lstStyle/>
        <a:p>
          <a:endParaRPr lang="en-US"/>
        </a:p>
      </dgm:t>
    </dgm:pt>
    <dgm:pt modelId="{2B33D631-C421-4404-AA7A-60B891956869}">
      <dgm:prSet phldrT="[Text]" custT="1"/>
      <dgm:spPr>
        <a:xfrm>
          <a:off x="1539171" y="0"/>
          <a:ext cx="1026114" cy="813076"/>
        </a:xfrm>
        <a:solidFill>
          <a:srgbClr val="FFC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sz="2400" dirty="0">
              <a:solidFill>
                <a:srgbClr val="333333">
                  <a:hueOff val="0"/>
                  <a:satOff val="0"/>
                  <a:lumOff val="0"/>
                  <a:alphaOff val="0"/>
                </a:srgbClr>
              </a:solidFill>
              <a:latin typeface="Museo Sans 300"/>
              <a:ea typeface="+mn-ea"/>
              <a:cs typeface="+mn-cs"/>
            </a:rPr>
            <a:t>0</a:t>
          </a:r>
        </a:p>
      </dgm:t>
    </dgm:pt>
    <dgm:pt modelId="{223494E5-3794-4468-8319-711301D085B5}" type="parTrans" cxnId="{D89827EB-15DB-4215-8C03-2F4B393BB306}">
      <dgm:prSet/>
      <dgm:spPr/>
      <dgm:t>
        <a:bodyPr/>
        <a:lstStyle/>
        <a:p>
          <a:endParaRPr lang="en-US"/>
        </a:p>
      </dgm:t>
    </dgm:pt>
    <dgm:pt modelId="{C921B6AB-711D-496F-BA5D-F10E8AF48432}" type="sibTrans" cxnId="{D89827EB-15DB-4215-8C03-2F4B393BB306}">
      <dgm:prSet/>
      <dgm:spPr/>
      <dgm:t>
        <a:bodyPr/>
        <a:lstStyle/>
        <a:p>
          <a:endParaRPr lang="en-US"/>
        </a:p>
      </dgm:t>
    </dgm:pt>
    <dgm:pt modelId="{336E20ED-DEDF-4784-B3B8-A71917B4E665}" type="pres">
      <dgm:prSet presAssocID="{F74718BC-E886-4CDB-AC56-7AEF96494E7E}" presName="Name0" presStyleCnt="0">
        <dgm:presLayoutVars>
          <dgm:dir/>
          <dgm:animLvl val="lvl"/>
          <dgm:resizeHandles val="exact"/>
        </dgm:presLayoutVars>
      </dgm:prSet>
      <dgm:spPr/>
    </dgm:pt>
    <dgm:pt modelId="{D1BE08C2-EDBE-4FF5-93C6-76BA8F2968B9}" type="pres">
      <dgm:prSet presAssocID="{7857D657-B509-433E-B503-0E1DAF8FB73B}" presName="Name8" presStyleCnt="0"/>
      <dgm:spPr/>
    </dgm:pt>
    <dgm:pt modelId="{F921F0B8-EF8E-426D-A88E-4C779E7F3C6D}" type="pres">
      <dgm:prSet presAssocID="{7857D657-B509-433E-B503-0E1DAF8FB73B}" presName="level" presStyleLbl="node1" presStyleIdx="0" presStyleCnt="4" custScaleX="101904" custScaleY="113625">
        <dgm:presLayoutVars>
          <dgm:chMax val="1"/>
          <dgm:bulletEnabled val="1"/>
        </dgm:presLayoutVars>
      </dgm:prSet>
      <dgm:spPr/>
    </dgm:pt>
    <dgm:pt modelId="{5475F406-9E00-4158-B7F4-D4C3ED319AEF}" type="pres">
      <dgm:prSet presAssocID="{7857D657-B509-433E-B503-0E1DAF8FB73B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CC83623F-1086-4EA7-ACF1-4F425B9F7331}" type="pres">
      <dgm:prSet presAssocID="{2B33D631-C421-4404-AA7A-60B891956869}" presName="Name8" presStyleCnt="0"/>
      <dgm:spPr/>
    </dgm:pt>
    <dgm:pt modelId="{547FE43F-C083-49C4-93C9-B08541019D3A}" type="pres">
      <dgm:prSet presAssocID="{2B33D631-C421-4404-AA7A-60B891956869}" presName="level" presStyleLbl="node1" presStyleIdx="1" presStyleCnt="4">
        <dgm:presLayoutVars>
          <dgm:chMax val="1"/>
          <dgm:bulletEnabled val="1"/>
        </dgm:presLayoutVars>
      </dgm:prSet>
      <dgm:spPr>
        <a:prstGeom prst="trapezoid">
          <a:avLst>
            <a:gd name="adj" fmla="val 63101"/>
          </a:avLst>
        </a:prstGeom>
      </dgm:spPr>
    </dgm:pt>
    <dgm:pt modelId="{77A91A18-5A6E-4B4A-B710-A1E8BBBCBDF7}" type="pres">
      <dgm:prSet presAssocID="{2B33D631-C421-4404-AA7A-60B891956869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A0D6017A-1F47-4487-B474-C292347DF588}" type="pres">
      <dgm:prSet presAssocID="{63D5F78A-E801-4D6F-BC17-1DF7EB90FC17}" presName="Name8" presStyleCnt="0"/>
      <dgm:spPr/>
    </dgm:pt>
    <dgm:pt modelId="{5FFBB598-DFAE-498B-89FC-28C9A1FB27F6}" type="pres">
      <dgm:prSet presAssocID="{63D5F78A-E801-4D6F-BC17-1DF7EB90FC17}" presName="level" presStyleLbl="node1" presStyleIdx="2" presStyleCnt="4" custScaleX="98258" custLinFactNeighborX="244" custLinFactNeighborY="-571">
        <dgm:presLayoutVars>
          <dgm:chMax val="1"/>
          <dgm:bulletEnabled val="1"/>
        </dgm:presLayoutVars>
      </dgm:prSet>
      <dgm:spPr/>
    </dgm:pt>
    <dgm:pt modelId="{235F1AFF-2632-4C68-8A7E-F085490FFE59}" type="pres">
      <dgm:prSet presAssocID="{63D5F78A-E801-4D6F-BC17-1DF7EB90FC1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F0DE0F5-40E6-45F7-B5AE-E2A73DE38F26}" type="pres">
      <dgm:prSet presAssocID="{3F1377A8-842A-41A0-8466-7AE8584C8729}" presName="Name8" presStyleCnt="0"/>
      <dgm:spPr/>
    </dgm:pt>
    <dgm:pt modelId="{9986D5F9-8F58-4345-940E-B9180EEC60FD}" type="pres">
      <dgm:prSet presAssocID="{3F1377A8-842A-41A0-8466-7AE8584C8729}" presName="level" presStyleLbl="node1" presStyleIdx="3" presStyleCnt="4">
        <dgm:presLayoutVars>
          <dgm:chMax val="1"/>
          <dgm:bulletEnabled val="1"/>
        </dgm:presLayoutVars>
      </dgm:prSet>
      <dgm:spPr/>
    </dgm:pt>
    <dgm:pt modelId="{4A49D971-A0E9-44D9-A74D-59043B442EC3}" type="pres">
      <dgm:prSet presAssocID="{3F1377A8-842A-41A0-8466-7AE8584C8729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729FF31B-815A-4B1B-A424-5106B6144920}" srcId="{F74718BC-E886-4CDB-AC56-7AEF96494E7E}" destId="{63D5F78A-E801-4D6F-BC17-1DF7EB90FC17}" srcOrd="2" destOrd="0" parTransId="{725EC381-0FF0-448A-B994-F1A4CB31ACB6}" sibTransId="{8F590F25-B657-4121-A46C-F78C1F5E101C}"/>
    <dgm:cxn modelId="{7B64781D-6EBF-4DD2-AB9A-F3AFE917AF98}" srcId="{F74718BC-E886-4CDB-AC56-7AEF96494E7E}" destId="{7857D657-B509-433E-B503-0E1DAF8FB73B}" srcOrd="0" destOrd="0" parTransId="{F16686D7-3F34-42B7-87D9-5C01DAEE0AD8}" sibTransId="{B4C29496-5C76-4361-A3FB-37B1D3DB64E7}"/>
    <dgm:cxn modelId="{08BD2860-6E03-4213-9DD9-8172BE07ADA1}" srcId="{F74718BC-E886-4CDB-AC56-7AEF96494E7E}" destId="{3F1377A8-842A-41A0-8466-7AE8584C8729}" srcOrd="3" destOrd="0" parTransId="{55B704A9-9182-4B72-8BC5-BF5B33E9A34B}" sibTransId="{D81CEBDB-EAF0-4FBE-84F1-48372731ECC2}"/>
    <dgm:cxn modelId="{960B7362-6038-44EF-90AA-48E35B22FE14}" type="presOf" srcId="{F74718BC-E886-4CDB-AC56-7AEF96494E7E}" destId="{336E20ED-DEDF-4784-B3B8-A71917B4E665}" srcOrd="0" destOrd="0" presId="urn:microsoft.com/office/officeart/2005/8/layout/pyramid1"/>
    <dgm:cxn modelId="{EDCBAA73-C364-4502-A68B-8BC6857C4EFD}" type="presOf" srcId="{63D5F78A-E801-4D6F-BC17-1DF7EB90FC17}" destId="{5FFBB598-DFAE-498B-89FC-28C9A1FB27F6}" srcOrd="0" destOrd="0" presId="urn:microsoft.com/office/officeart/2005/8/layout/pyramid1"/>
    <dgm:cxn modelId="{663BE35A-60AE-47DC-A0D3-207F48D3B6B8}" type="presOf" srcId="{3F1377A8-842A-41A0-8466-7AE8584C8729}" destId="{9986D5F9-8F58-4345-940E-B9180EEC60FD}" srcOrd="0" destOrd="0" presId="urn:microsoft.com/office/officeart/2005/8/layout/pyramid1"/>
    <dgm:cxn modelId="{2B5DD59B-A3E6-42B2-964C-D555A19F6C92}" type="presOf" srcId="{7857D657-B509-433E-B503-0E1DAF8FB73B}" destId="{F921F0B8-EF8E-426D-A88E-4C779E7F3C6D}" srcOrd="0" destOrd="0" presId="urn:microsoft.com/office/officeart/2005/8/layout/pyramid1"/>
    <dgm:cxn modelId="{52CDF29F-ECAD-45BE-AB22-CF6427CC2924}" type="presOf" srcId="{3F1377A8-842A-41A0-8466-7AE8584C8729}" destId="{4A49D971-A0E9-44D9-A74D-59043B442EC3}" srcOrd="1" destOrd="0" presId="urn:microsoft.com/office/officeart/2005/8/layout/pyramid1"/>
    <dgm:cxn modelId="{E5D01AB3-E1C1-4559-BA0C-F563DC249149}" type="presOf" srcId="{63D5F78A-E801-4D6F-BC17-1DF7EB90FC17}" destId="{235F1AFF-2632-4C68-8A7E-F085490FFE59}" srcOrd="1" destOrd="0" presId="urn:microsoft.com/office/officeart/2005/8/layout/pyramid1"/>
    <dgm:cxn modelId="{81DC87CB-4923-48A9-A3A0-76D051093A27}" type="presOf" srcId="{2B33D631-C421-4404-AA7A-60B891956869}" destId="{77A91A18-5A6E-4B4A-B710-A1E8BBBCBDF7}" srcOrd="1" destOrd="0" presId="urn:microsoft.com/office/officeart/2005/8/layout/pyramid1"/>
    <dgm:cxn modelId="{162F8DCF-791E-4245-9C3A-A1BE8F114779}" type="presOf" srcId="{2B33D631-C421-4404-AA7A-60B891956869}" destId="{547FE43F-C083-49C4-93C9-B08541019D3A}" srcOrd="0" destOrd="0" presId="urn:microsoft.com/office/officeart/2005/8/layout/pyramid1"/>
    <dgm:cxn modelId="{FC8CB5E6-0F98-444D-8A22-2E7ECE8AB3FD}" type="presOf" srcId="{7857D657-B509-433E-B503-0E1DAF8FB73B}" destId="{5475F406-9E00-4158-B7F4-D4C3ED319AEF}" srcOrd="1" destOrd="0" presId="urn:microsoft.com/office/officeart/2005/8/layout/pyramid1"/>
    <dgm:cxn modelId="{D89827EB-15DB-4215-8C03-2F4B393BB306}" srcId="{F74718BC-E886-4CDB-AC56-7AEF96494E7E}" destId="{2B33D631-C421-4404-AA7A-60B891956869}" srcOrd="1" destOrd="0" parTransId="{223494E5-3794-4468-8319-711301D085B5}" sibTransId="{C921B6AB-711D-496F-BA5D-F10E8AF48432}"/>
    <dgm:cxn modelId="{73192EA4-2EE4-4548-A0AC-7880CC4432A0}" type="presParOf" srcId="{336E20ED-DEDF-4784-B3B8-A71917B4E665}" destId="{D1BE08C2-EDBE-4FF5-93C6-76BA8F2968B9}" srcOrd="0" destOrd="0" presId="urn:microsoft.com/office/officeart/2005/8/layout/pyramid1"/>
    <dgm:cxn modelId="{DBCDB339-57D2-48C5-95E2-51F19D21B2C0}" type="presParOf" srcId="{D1BE08C2-EDBE-4FF5-93C6-76BA8F2968B9}" destId="{F921F0B8-EF8E-426D-A88E-4C779E7F3C6D}" srcOrd="0" destOrd="0" presId="urn:microsoft.com/office/officeart/2005/8/layout/pyramid1"/>
    <dgm:cxn modelId="{878B1BE2-1E15-4B89-8912-49384E9D0E23}" type="presParOf" srcId="{D1BE08C2-EDBE-4FF5-93C6-76BA8F2968B9}" destId="{5475F406-9E00-4158-B7F4-D4C3ED319AEF}" srcOrd="1" destOrd="0" presId="urn:microsoft.com/office/officeart/2005/8/layout/pyramid1"/>
    <dgm:cxn modelId="{9C2EE8FE-2B40-4914-9A35-BF0170589B6C}" type="presParOf" srcId="{336E20ED-DEDF-4784-B3B8-A71917B4E665}" destId="{CC83623F-1086-4EA7-ACF1-4F425B9F7331}" srcOrd="1" destOrd="0" presId="urn:microsoft.com/office/officeart/2005/8/layout/pyramid1"/>
    <dgm:cxn modelId="{3308DE07-1B74-4F57-AD04-43F232CFA4EE}" type="presParOf" srcId="{CC83623F-1086-4EA7-ACF1-4F425B9F7331}" destId="{547FE43F-C083-49C4-93C9-B08541019D3A}" srcOrd="0" destOrd="0" presId="urn:microsoft.com/office/officeart/2005/8/layout/pyramid1"/>
    <dgm:cxn modelId="{F481C612-8151-4A25-B3E1-02EB41C2D3DB}" type="presParOf" srcId="{CC83623F-1086-4EA7-ACF1-4F425B9F7331}" destId="{77A91A18-5A6E-4B4A-B710-A1E8BBBCBDF7}" srcOrd="1" destOrd="0" presId="urn:microsoft.com/office/officeart/2005/8/layout/pyramid1"/>
    <dgm:cxn modelId="{C04B5493-FAB4-40BF-AF70-50BC4C8556E7}" type="presParOf" srcId="{336E20ED-DEDF-4784-B3B8-A71917B4E665}" destId="{A0D6017A-1F47-4487-B474-C292347DF588}" srcOrd="2" destOrd="0" presId="urn:microsoft.com/office/officeart/2005/8/layout/pyramid1"/>
    <dgm:cxn modelId="{216499F5-B412-4167-B2B4-97AC285B8672}" type="presParOf" srcId="{A0D6017A-1F47-4487-B474-C292347DF588}" destId="{5FFBB598-DFAE-498B-89FC-28C9A1FB27F6}" srcOrd="0" destOrd="0" presId="urn:microsoft.com/office/officeart/2005/8/layout/pyramid1"/>
    <dgm:cxn modelId="{BCF41081-9FF6-4EE1-95A2-D2FB5EA06CB7}" type="presParOf" srcId="{A0D6017A-1F47-4487-B474-C292347DF588}" destId="{235F1AFF-2632-4C68-8A7E-F085490FFE59}" srcOrd="1" destOrd="0" presId="urn:microsoft.com/office/officeart/2005/8/layout/pyramid1"/>
    <dgm:cxn modelId="{86464DC2-C12A-4A94-9716-75577CDC90AA}" type="presParOf" srcId="{336E20ED-DEDF-4784-B3B8-A71917B4E665}" destId="{DF0DE0F5-40E6-45F7-B5AE-E2A73DE38F26}" srcOrd="3" destOrd="0" presId="urn:microsoft.com/office/officeart/2005/8/layout/pyramid1"/>
    <dgm:cxn modelId="{6CEAAB61-65E5-437A-826B-A512C545A6E6}" type="presParOf" srcId="{DF0DE0F5-40E6-45F7-B5AE-E2A73DE38F26}" destId="{9986D5F9-8F58-4345-940E-B9180EEC60FD}" srcOrd="0" destOrd="0" presId="urn:microsoft.com/office/officeart/2005/8/layout/pyramid1"/>
    <dgm:cxn modelId="{0C2B755B-CDB1-4985-AF6E-19A047C52778}" type="presParOf" srcId="{DF0DE0F5-40E6-45F7-B5AE-E2A73DE38F26}" destId="{4A49D971-A0E9-44D9-A74D-59043B442EC3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21F0B8-EF8E-426D-A88E-4C779E7F3C6D}">
      <dsp:nvSpPr>
        <dsp:cNvPr id="0" name=""/>
        <dsp:cNvSpPr/>
      </dsp:nvSpPr>
      <dsp:spPr>
        <a:xfrm>
          <a:off x="1381110" y="0"/>
          <a:ext cx="1073854" cy="806864"/>
        </a:xfrm>
        <a:prstGeom prst="trapezoid">
          <a:avLst>
            <a:gd name="adj" fmla="val 63101"/>
          </a:avLst>
        </a:prstGeom>
        <a:solidFill>
          <a:srgbClr val="FF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333333">
                  <a:hueOff val="0"/>
                  <a:satOff val="0"/>
                  <a:lumOff val="0"/>
                  <a:alphaOff val="0"/>
                </a:srgbClr>
              </a:solidFill>
              <a:latin typeface="Museo Sans 300"/>
              <a:ea typeface="+mn-ea"/>
              <a:cs typeface="+mn-cs"/>
            </a:rPr>
            <a:t>0</a:t>
          </a:r>
        </a:p>
      </dsp:txBody>
      <dsp:txXfrm>
        <a:off x="1720536" y="255035"/>
        <a:ext cx="395002" cy="551829"/>
      </dsp:txXfrm>
    </dsp:sp>
    <dsp:sp modelId="{547FE43F-C083-49C4-93C9-B08541019D3A}">
      <dsp:nvSpPr>
        <dsp:cNvPr id="0" name=""/>
        <dsp:cNvSpPr/>
      </dsp:nvSpPr>
      <dsp:spPr>
        <a:xfrm>
          <a:off x="927428" y="806864"/>
          <a:ext cx="1981219" cy="710112"/>
        </a:xfrm>
        <a:prstGeom prst="trapezoid">
          <a:avLst>
            <a:gd name="adj" fmla="val 63101"/>
          </a:avLst>
        </a:prstGeom>
        <a:solidFill>
          <a:srgbClr val="FFC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333333">
                  <a:hueOff val="0"/>
                  <a:satOff val="0"/>
                  <a:lumOff val="0"/>
                  <a:alphaOff val="0"/>
                </a:srgbClr>
              </a:solidFill>
              <a:latin typeface="Museo Sans 300"/>
              <a:ea typeface="+mn-ea"/>
              <a:cs typeface="+mn-cs"/>
            </a:rPr>
            <a:t>0</a:t>
          </a:r>
        </a:p>
      </dsp:txBody>
      <dsp:txXfrm>
        <a:off x="1274141" y="806864"/>
        <a:ext cx="1287792" cy="710112"/>
      </dsp:txXfrm>
    </dsp:sp>
    <dsp:sp modelId="{5FFBB598-DFAE-498B-89FC-28C9A1FB27F6}">
      <dsp:nvSpPr>
        <dsp:cNvPr id="0" name=""/>
        <dsp:cNvSpPr/>
      </dsp:nvSpPr>
      <dsp:spPr>
        <a:xfrm>
          <a:off x="496145" y="1512922"/>
          <a:ext cx="2857978" cy="710112"/>
        </a:xfrm>
        <a:prstGeom prst="trapezoid">
          <a:avLst>
            <a:gd name="adj" fmla="val 63101"/>
          </a:avLst>
        </a:prstGeom>
        <a:solidFill>
          <a:srgbClr val="FFFF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333333">
                  <a:hueOff val="0"/>
                  <a:satOff val="0"/>
                  <a:lumOff val="0"/>
                  <a:alphaOff val="0"/>
                </a:srgbClr>
              </a:solidFill>
              <a:latin typeface="Museo Sans 300"/>
              <a:ea typeface="+mn-ea"/>
              <a:cs typeface="+mn-cs"/>
            </a:rPr>
            <a:t>0</a:t>
          </a:r>
        </a:p>
      </dsp:txBody>
      <dsp:txXfrm>
        <a:off x="1295016" y="1627112"/>
        <a:ext cx="1260236" cy="595922"/>
      </dsp:txXfrm>
    </dsp:sp>
    <dsp:sp modelId="{9986D5F9-8F58-4345-940E-B9180EEC60FD}">
      <dsp:nvSpPr>
        <dsp:cNvPr id="0" name=""/>
        <dsp:cNvSpPr/>
      </dsp:nvSpPr>
      <dsp:spPr>
        <a:xfrm>
          <a:off x="0" y="2227088"/>
          <a:ext cx="3836075" cy="710112"/>
        </a:xfrm>
        <a:prstGeom prst="trapezoid">
          <a:avLst>
            <a:gd name="adj" fmla="val 63101"/>
          </a:avLst>
        </a:prstGeom>
        <a:solidFill>
          <a:srgbClr val="92D05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333333">
                  <a:hueOff val="0"/>
                  <a:satOff val="0"/>
                  <a:lumOff val="0"/>
                  <a:alphaOff val="0"/>
                </a:srgbClr>
              </a:solidFill>
              <a:latin typeface="Museo Sans 300"/>
              <a:ea typeface="+mn-ea"/>
              <a:cs typeface="+mn-cs"/>
            </a:rPr>
            <a:t>30</a:t>
          </a:r>
        </a:p>
      </dsp:txBody>
      <dsp:txXfrm>
        <a:off x="970038" y="2312162"/>
        <a:ext cx="1895999" cy="6250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15/12/2024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11689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15/12/2024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971166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15/12/2024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24803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11733213" y="6356350"/>
            <a:ext cx="458787" cy="365125"/>
          </a:xfrm>
        </p:spPr>
        <p:txBody>
          <a:bodyPr/>
          <a:lstStyle/>
          <a:p>
            <a:fld id="{7067DC33-8416-46B9-BFB5-95A4BBC5BE18}" type="slidenum">
              <a:rPr lang="en-MY" smtClean="0"/>
              <a:t>1</a:t>
            </a:fld>
            <a:endParaRPr lang="en-MY"/>
          </a:p>
        </p:txBody>
      </p:sp>
      <p:sp>
        <p:nvSpPr>
          <p:cNvPr id="11" name="object 10">
            <a:extLst>
              <a:ext uri="{FF2B5EF4-FFF2-40B4-BE49-F238E27FC236}">
                <a16:creationId xmlns:a16="http://schemas.microsoft.com/office/drawing/2014/main" id="{92D3642E-8EFB-264D-E6B0-1A4921B17360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439ADA-ABAC-74B5-4FD1-C5279C00E243}"/>
              </a:ext>
            </a:extLst>
          </p:cNvPr>
          <p:cNvSpPr txBox="1">
            <a:spLocks/>
          </p:cNvSpPr>
          <p:nvPr/>
        </p:nvSpPr>
        <p:spPr>
          <a:xfrm>
            <a:off x="1419639" y="1197793"/>
            <a:ext cx="9352722" cy="14334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MY" sz="48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POST JOB REVIEW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0D09AE-DD72-20DB-106E-81E9623521E0}"/>
              </a:ext>
            </a:extLst>
          </p:cNvPr>
          <p:cNvSpPr txBox="1">
            <a:spLocks/>
          </p:cNvSpPr>
          <p:nvPr/>
        </p:nvSpPr>
        <p:spPr>
          <a:xfrm>
            <a:off x="2667000" y="2544982"/>
            <a:ext cx="6858000" cy="10994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MY" sz="3600" b="1" dirty="0"/>
              <a:t>SAMARANG KECHIL A SMK-A01L GRCCL &amp; M-RAPTOR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77498BB-3608-430F-3399-89CBA44855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301707"/>
              </p:ext>
            </p:extLst>
          </p:nvPr>
        </p:nvGraphicFramePr>
        <p:xfrm>
          <a:off x="4562167" y="4199080"/>
          <a:ext cx="3067665" cy="880954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067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40477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PREPARED BY</a:t>
                      </a:r>
                      <a:endParaRPr lang="en-US" dirty="0">
                        <a:latin typeface="Museo Sans 300" panose="020000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477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SAHIR SAMSURI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7588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2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3EF2E9A3-D3BB-94A6-B0D3-9E8E582CAEBC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7DAEE391-4A33-34D6-E7CF-1407CBF573AA}"/>
              </a:ext>
            </a:extLst>
          </p:cNvPr>
          <p:cNvSpPr txBox="1">
            <a:spLocks/>
          </p:cNvSpPr>
          <p:nvPr/>
        </p:nvSpPr>
        <p:spPr>
          <a:xfrm>
            <a:off x="944880" y="932579"/>
            <a:ext cx="8229600" cy="533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PRESENTATION OUTLINE</a:t>
            </a:r>
            <a:endParaRPr lang="en-MY" sz="3600" b="1" dirty="0">
              <a:solidFill>
                <a:srgbClr val="00B1A9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3C036D9E-9CB8-7886-EB6F-D7A7FDCFAB5A}"/>
              </a:ext>
            </a:extLst>
          </p:cNvPr>
          <p:cNvSpPr txBox="1">
            <a:spLocks/>
          </p:cNvSpPr>
          <p:nvPr/>
        </p:nvSpPr>
        <p:spPr>
          <a:xfrm>
            <a:off x="944880" y="1456082"/>
            <a:ext cx="10028583" cy="39458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Clr>
                <a:srgbClr val="00B050"/>
              </a:buClr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HSE &amp; Governance</a:t>
            </a:r>
          </a:p>
          <a:p>
            <a:pPr marL="514350" indent="-514350">
              <a:buClr>
                <a:srgbClr val="00B050"/>
              </a:buClr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Operation Objective Overview</a:t>
            </a:r>
          </a:p>
          <a:p>
            <a:pPr marL="514350" indent="-514350">
              <a:buClr>
                <a:srgbClr val="00B050"/>
              </a:buClr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Background</a:t>
            </a:r>
          </a:p>
          <a:p>
            <a:pPr marL="514350" indent="-514350">
              <a:buClr>
                <a:srgbClr val="00B050"/>
              </a:buClr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Operation Summary</a:t>
            </a:r>
          </a:p>
          <a:p>
            <a:pPr marL="514350" indent="-514350">
              <a:buClr>
                <a:srgbClr val="00B050"/>
              </a:buClr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Operation Analysis</a:t>
            </a:r>
          </a:p>
          <a:p>
            <a:pPr marL="514350" indent="-514350">
              <a:buClr>
                <a:srgbClr val="00B050"/>
              </a:buClr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2201981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3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3EF2E9A3-D3BB-94A6-B0D3-9E8E582CAEBC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2C191CAF-1E44-7C45-7132-0ACCD7FC4551}"/>
              </a:ext>
            </a:extLst>
          </p:cNvPr>
          <p:cNvSpPr txBox="1">
            <a:spLocks/>
          </p:cNvSpPr>
          <p:nvPr/>
        </p:nvSpPr>
        <p:spPr>
          <a:xfrm>
            <a:off x="944880" y="681858"/>
            <a:ext cx="8229600" cy="533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HSE &amp; GOVERNANCE</a:t>
            </a:r>
            <a:endParaRPr lang="en-MY" sz="3600" b="1" dirty="0">
              <a:solidFill>
                <a:srgbClr val="00B1A9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DF4626B-3678-1CBB-9B4F-3DBCD46F2F20}"/>
              </a:ext>
            </a:extLst>
          </p:cNvPr>
          <p:cNvGrpSpPr/>
          <p:nvPr/>
        </p:nvGrpSpPr>
        <p:grpSpPr>
          <a:xfrm>
            <a:off x="3470930" y="1512991"/>
            <a:ext cx="6233152" cy="4692648"/>
            <a:chOff x="1147762" y="908050"/>
            <a:chExt cx="6669237" cy="5196077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F2B416D-F856-F0DB-634A-D1FB21151DAE}"/>
                </a:ext>
              </a:extLst>
            </p:cNvPr>
            <p:cNvSpPr/>
            <p:nvPr/>
          </p:nvSpPr>
          <p:spPr>
            <a:xfrm>
              <a:off x="1147762" y="908050"/>
              <a:ext cx="4870450" cy="4111625"/>
            </a:xfrm>
            <a:prstGeom prst="rect">
              <a:avLst/>
            </a:prstGeom>
            <a:solidFill>
              <a:srgbClr val="FFFFFF">
                <a:lumMod val="85000"/>
              </a:srgbClr>
            </a:solidFill>
            <a:ln w="25400" cap="flat" cmpd="sng" algn="ctr">
              <a:solidFill>
                <a:srgbClr val="402B5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useo Sans 300"/>
                <a:ea typeface="+mn-ea"/>
                <a:cs typeface="+mn-cs"/>
              </a:endParaRPr>
            </a:p>
          </p:txBody>
        </p:sp>
        <p:graphicFrame>
          <p:nvGraphicFramePr>
            <p:cNvPr id="10" name="Diagram 9">
              <a:extLst>
                <a:ext uri="{FF2B5EF4-FFF2-40B4-BE49-F238E27FC236}">
                  <a16:creationId xmlns:a16="http://schemas.microsoft.com/office/drawing/2014/main" id="{6A8FDE62-4227-350F-54D6-A836B269C31D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541513387"/>
                </p:ext>
              </p:extLst>
            </p:nvPr>
          </p:nvGraphicFramePr>
          <p:xfrm>
            <a:off x="1561213" y="1563960"/>
            <a:ext cx="4104456" cy="3252305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93C49E8-92B7-C2D1-1E9E-DB9504E210ED}"/>
                </a:ext>
              </a:extLst>
            </p:cNvPr>
            <p:cNvSpPr txBox="1"/>
            <p:nvPr/>
          </p:nvSpPr>
          <p:spPr>
            <a:xfrm>
              <a:off x="1435100" y="914400"/>
              <a:ext cx="4356100" cy="461962"/>
            </a:xfrm>
            <a:prstGeom prst="rect">
              <a:avLst/>
            </a:prstGeom>
            <a:solidFill>
              <a:srgbClr val="00B1A9">
                <a:lumMod val="40000"/>
                <a:lumOff val="60000"/>
              </a:srgbClr>
            </a:solidFill>
            <a:ln>
              <a:solidFill>
                <a:srgbClr val="333333"/>
              </a:solidFill>
            </a:ln>
          </p:spPr>
          <p:txBody>
            <a:bodyPr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useo Sans 300"/>
                </a:rPr>
                <a:t>HSE EVENTS (UAUC) </a:t>
              </a:r>
            </a:p>
          </p:txBody>
        </p:sp>
        <p:grpSp>
          <p:nvGrpSpPr>
            <p:cNvPr id="13" name="Group 2">
              <a:extLst>
                <a:ext uri="{FF2B5EF4-FFF2-40B4-BE49-F238E27FC236}">
                  <a16:creationId xmlns:a16="http://schemas.microsoft.com/office/drawing/2014/main" id="{6E21F94E-BB13-6813-F56E-D2E53A7BA8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9301" y="5136331"/>
              <a:ext cx="4619986" cy="967796"/>
              <a:chOff x="1479693" y="5642091"/>
              <a:chExt cx="4620512" cy="967796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0A0E163D-3E5F-7E0C-727C-2171C3802F73}"/>
                  </a:ext>
                </a:extLst>
              </p:cNvPr>
              <p:cNvSpPr/>
              <p:nvPr/>
            </p:nvSpPr>
            <p:spPr>
              <a:xfrm>
                <a:off x="1667949" y="5716704"/>
                <a:ext cx="347134" cy="318574"/>
              </a:xfrm>
              <a:prstGeom prst="rect">
                <a:avLst/>
              </a:prstGeom>
              <a:solidFill>
                <a:srgbClr val="FFC000"/>
              </a:solidFill>
              <a:ln w="3175" cap="flat" cmpd="sng" algn="ctr">
                <a:solidFill>
                  <a:srgbClr val="333333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useo Sans 300"/>
                  <a:ea typeface="+mn-ea"/>
                  <a:cs typeface="+mn-cs"/>
                </a:endParaRPr>
              </a:p>
            </p:txBody>
          </p:sp>
          <p:sp>
            <p:nvSpPr>
              <p:cNvPr id="21" name="TextBox 19">
                <a:extLst>
                  <a:ext uri="{FF2B5EF4-FFF2-40B4-BE49-F238E27FC236}">
                    <a16:creationId xmlns:a16="http://schemas.microsoft.com/office/drawing/2014/main" id="{DB112E6F-C3E9-788E-A3C6-BF51D15DD4E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71804" y="6151956"/>
                <a:ext cx="1079500" cy="2762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itchFamily="34" charset="0"/>
                  </a:rPr>
                  <a:t>NEAR MISS</a:t>
                </a: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AD1FFE65-CC6C-FD3B-C850-141D7BD39C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13033" y="6164418"/>
                <a:ext cx="1800225" cy="2778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itchFamily="34" charset="0"/>
                  </a:rPr>
                  <a:t>UNSAFE OBSERVATION</a:t>
                </a:r>
              </a:p>
            </p:txBody>
          </p:sp>
          <p:sp>
            <p:nvSpPr>
              <p:cNvPr id="26" name="TextBox 23">
                <a:extLst>
                  <a:ext uri="{FF2B5EF4-FFF2-40B4-BE49-F238E27FC236}">
                    <a16:creationId xmlns:a16="http://schemas.microsoft.com/office/drawing/2014/main" id="{1C117655-86F0-B89F-82AB-A64ADCEE2E8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851" y="5780203"/>
                <a:ext cx="1611313" cy="2762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itchFamily="34" charset="0"/>
                  </a:rPr>
                  <a:t>UNSAFE CONDITION</a:t>
                </a:r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0921CE70-6134-F503-89BF-3538BC2EDAF6}"/>
                  </a:ext>
                </a:extLst>
              </p:cNvPr>
              <p:cNvSpPr/>
              <p:nvPr/>
            </p:nvSpPr>
            <p:spPr>
              <a:xfrm>
                <a:off x="1479693" y="5642091"/>
                <a:ext cx="4609739" cy="967796"/>
              </a:xfrm>
              <a:prstGeom prst="rect">
                <a:avLst/>
              </a:prstGeom>
              <a:noFill/>
              <a:ln w="3175" cap="flat" cmpd="sng" algn="ctr">
                <a:solidFill>
                  <a:srgbClr val="333333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useo Sans 300"/>
                  <a:ea typeface="+mn-ea"/>
                  <a:cs typeface="+mn-cs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DE091CDB-E923-7F78-82ED-735C852F3AF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60305" y="5671091"/>
                <a:ext cx="1739900" cy="2873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itchFamily="34" charset="0"/>
                  </a:rPr>
                  <a:t>POSITIVE OBSERVATION</a:t>
                </a:r>
              </a:p>
            </p:txBody>
          </p:sp>
        </p:grp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12C62DE-DFDB-81C6-932E-5F6803A3D557}"/>
                </a:ext>
              </a:extLst>
            </p:cNvPr>
            <p:cNvSpPr/>
            <p:nvPr/>
          </p:nvSpPr>
          <p:spPr bwMode="auto">
            <a:xfrm>
              <a:off x="1470939" y="5603848"/>
              <a:ext cx="347094" cy="318575"/>
            </a:xfrm>
            <a:prstGeom prst="rect">
              <a:avLst/>
            </a:prstGeom>
            <a:solidFill>
              <a:srgbClr val="FFFF00"/>
            </a:solidFill>
            <a:ln w="3175" cap="flat" cmpd="sng" algn="ctr">
              <a:solidFill>
                <a:srgbClr val="333333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useo Sans 300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259A489-F77B-DA85-0BC9-474E5C7F5499}"/>
                </a:ext>
              </a:extLst>
            </p:cNvPr>
            <p:cNvSpPr/>
            <p:nvPr/>
          </p:nvSpPr>
          <p:spPr bwMode="auto">
            <a:xfrm>
              <a:off x="3769709" y="5209681"/>
              <a:ext cx="347094" cy="318575"/>
            </a:xfrm>
            <a:prstGeom prst="rect">
              <a:avLst/>
            </a:prstGeom>
            <a:solidFill>
              <a:srgbClr val="92D050"/>
            </a:solidFill>
            <a:ln w="3175" cap="flat" cmpd="sng" algn="ctr">
              <a:solidFill>
                <a:srgbClr val="333333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useo Sans 300"/>
                <a:ea typeface="+mn-ea"/>
                <a:cs typeface="+mn-cs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3B3AF38-9CCD-70D6-068A-6A6F3535C9C6}"/>
                </a:ext>
              </a:extLst>
            </p:cNvPr>
            <p:cNvSpPr/>
            <p:nvPr/>
          </p:nvSpPr>
          <p:spPr bwMode="auto">
            <a:xfrm>
              <a:off x="3769709" y="5606262"/>
              <a:ext cx="347094" cy="318575"/>
            </a:xfrm>
            <a:prstGeom prst="rect">
              <a:avLst/>
            </a:prstGeom>
            <a:solidFill>
              <a:srgbClr val="FF0000"/>
            </a:solidFill>
            <a:ln w="3175" cap="flat" cmpd="sng" algn="ctr">
              <a:solidFill>
                <a:srgbClr val="333333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useo Sans 300"/>
                <a:ea typeface="+mn-ea"/>
                <a:cs typeface="+mn-cs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97EC061-394F-14B0-9662-E954A89C0243}"/>
                </a:ext>
              </a:extLst>
            </p:cNvPr>
            <p:cNvSpPr txBox="1"/>
            <p:nvPr/>
          </p:nvSpPr>
          <p:spPr>
            <a:xfrm>
              <a:off x="6196601" y="917629"/>
              <a:ext cx="1620398" cy="715670"/>
            </a:xfrm>
            <a:prstGeom prst="rect">
              <a:avLst/>
            </a:prstGeom>
            <a:solidFill>
              <a:srgbClr val="00B1A9">
                <a:lumMod val="40000"/>
                <a:lumOff val="60000"/>
              </a:srgbClr>
            </a:solidFill>
            <a:ln>
              <a:solidFill>
                <a:srgbClr val="333333"/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useo Sans 300"/>
                </a:rPr>
                <a:t>TOTAL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kern="0" dirty="0">
                  <a:solidFill>
                    <a:prstClr val="black"/>
                  </a:solidFill>
                  <a:latin typeface="Museo Sans 300"/>
                </a:rPr>
                <a:t>72</a:t>
              </a:r>
              <a:endPara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useo Sans 300"/>
              </a:endParaRP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6BEA85E1-75E1-E61C-A482-B42ACB04FD25}"/>
              </a:ext>
            </a:extLst>
          </p:cNvPr>
          <p:cNvSpPr txBox="1"/>
          <p:nvPr/>
        </p:nvSpPr>
        <p:spPr>
          <a:xfrm>
            <a:off x="8061191" y="3848734"/>
            <a:ext cx="4071265" cy="830997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200" b="1" dirty="0"/>
              <a:t>Example: </a:t>
            </a:r>
            <a:r>
              <a:rPr lang="en-US" sz="1200" dirty="0"/>
              <a:t>OBSERVED PERSONNEL PERFORM AND MAINTAIN HOUSEKEEPING AT WORK AREA.</a:t>
            </a:r>
          </a:p>
          <a:p>
            <a:r>
              <a:rPr lang="en-US" sz="1200" b="1" dirty="0"/>
              <a:t>Action taken: </a:t>
            </a:r>
            <a:r>
              <a:rPr lang="en-US" sz="1200" dirty="0"/>
              <a:t>COMPLIMENT THE PERSONNEL TO MAINTAIN GOOD PRACTICE AND AWARENESS.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A208FA1A-CFF2-DF81-6EA2-6CF8713EC76E}"/>
              </a:ext>
            </a:extLst>
          </p:cNvPr>
          <p:cNvCxnSpPr>
            <a:cxnSpLocks/>
          </p:cNvCxnSpPr>
          <p:nvPr/>
        </p:nvCxnSpPr>
        <p:spPr>
          <a:xfrm flipH="1">
            <a:off x="7447935" y="4184783"/>
            <a:ext cx="613256" cy="3724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1131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19C953-3FC6-4F1E-6BEF-C5143264F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4</a:t>
            </a:fld>
            <a:endParaRPr lang="en-MY"/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425316EF-D824-3D93-6F45-8512521C030D}"/>
              </a:ext>
            </a:extLst>
          </p:cNvPr>
          <p:cNvSpPr txBox="1">
            <a:spLocks/>
          </p:cNvSpPr>
          <p:nvPr/>
        </p:nvSpPr>
        <p:spPr>
          <a:xfrm>
            <a:off x="944880" y="681858"/>
            <a:ext cx="8229600" cy="533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HSE &amp; GOVERNANCE</a:t>
            </a:r>
            <a:endParaRPr lang="en-MY" sz="3600" b="1" dirty="0">
              <a:solidFill>
                <a:srgbClr val="00B1A9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111BA334-6A87-65AB-9BD8-29FC2E76B4B5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2315D49-0BBF-A30D-2BD7-447DA89200B2}"/>
              </a:ext>
            </a:extLst>
          </p:cNvPr>
          <p:cNvSpPr txBox="1">
            <a:spLocks/>
          </p:cNvSpPr>
          <p:nvPr/>
        </p:nvSpPr>
        <p:spPr>
          <a:xfrm>
            <a:off x="304800" y="1563754"/>
            <a:ext cx="11582400" cy="299349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/>
            <a:r>
              <a:rPr lang="en-US" sz="1800" dirty="0">
                <a:latin typeface="CIDFont+F1"/>
              </a:rPr>
              <a:t>Crew unable to travel and perform boat transfer due to unfavorable weather condition. Waiting for further instruction for outstation to platform due to incoming squall. </a:t>
            </a:r>
          </a:p>
          <a:p>
            <a:pPr marL="285750" indent="-285750"/>
            <a:r>
              <a:rPr lang="en-US" sz="1800" dirty="0">
                <a:latin typeface="CIDFont+F1"/>
              </a:rPr>
              <a:t>An </a:t>
            </a:r>
            <a:r>
              <a:rPr lang="en-US" sz="1800" dirty="0" err="1">
                <a:latin typeface="CIDFont+F1"/>
              </a:rPr>
              <a:t>unfavourable</a:t>
            </a:r>
            <a:r>
              <a:rPr lang="en-US" sz="1800" dirty="0">
                <a:latin typeface="CIDFont+F1"/>
              </a:rPr>
              <a:t> and unexpected weather pick up. All mitigation in place to make sure all personnel safety and equipment secured in place prior to any job execution.</a:t>
            </a:r>
          </a:p>
          <a:p>
            <a:pPr marL="1028700" lvl="1"/>
            <a:r>
              <a:rPr lang="en-US" sz="1800" dirty="0">
                <a:latin typeface="CIDFont+F1"/>
              </a:rPr>
              <a:t>Stop job during high wind and unfavorable weather. </a:t>
            </a:r>
          </a:p>
          <a:p>
            <a:pPr marL="1028700" lvl="1" algn="just"/>
            <a:r>
              <a:rPr lang="en-US" sz="1800" dirty="0">
                <a:latin typeface="CIDFont+F1"/>
              </a:rPr>
              <a:t>Crew unable to perform and continue lifting during bad weather.</a:t>
            </a:r>
          </a:p>
          <a:p>
            <a:pPr marL="1028700" lvl="1"/>
            <a:r>
              <a:rPr lang="en-US" sz="1800" dirty="0">
                <a:latin typeface="CIDFont+F1"/>
              </a:rPr>
              <a:t>Slippery floor – PPE including safety boot checked before starting job. Oil absorbent in place. </a:t>
            </a:r>
          </a:p>
          <a:p>
            <a:pPr marL="1028700" lvl="1"/>
            <a:r>
              <a:rPr lang="en-US" sz="1800" dirty="0">
                <a:latin typeface="CIDFont+F1"/>
              </a:rPr>
              <a:t>Job Preparation – Toolbox Talk and JHA briefing on each step taken before rig up and rig down.</a:t>
            </a:r>
          </a:p>
          <a:p>
            <a:pPr marL="665162" lvl="1" indent="0">
              <a:buFont typeface="Arial" panose="020B0604020202020204" pitchFamily="34" charset="0"/>
              <a:buNone/>
            </a:pPr>
            <a:endParaRPr lang="en-US" sz="1800" dirty="0">
              <a:latin typeface="Arial Narrow" panose="020B0606020202030204" pitchFamily="34" charset="0"/>
            </a:endParaRPr>
          </a:p>
          <a:p>
            <a:pPr marL="285750"/>
            <a:endParaRPr lang="en-US" dirty="0">
              <a:latin typeface="Arial Narrow" panose="020B0606020202030204" pitchFamily="34" charset="0"/>
            </a:endParaRPr>
          </a:p>
          <a:p>
            <a:pPr marL="285750" indent="-285750"/>
            <a:endParaRPr lang="en-US" dirty="0">
              <a:latin typeface="Arial Narrow" panose="020B0606020202030204" pitchFamily="34" charset="0"/>
            </a:endParaRPr>
          </a:p>
          <a:p>
            <a:pPr marL="285750" indent="-285750"/>
            <a:endParaRPr lang="en-US" dirty="0">
              <a:latin typeface="Arial Narrow" panose="020B0606020202030204" pitchFamily="34" charset="0"/>
            </a:endParaRPr>
          </a:p>
          <a:p>
            <a:endParaRPr lang="en-US" dirty="0">
              <a:solidFill>
                <a:srgbClr val="FF0000"/>
              </a:solidFill>
              <a:latin typeface="Arial Narrow" panose="020B0606020202030204" pitchFamily="34" charset="0"/>
            </a:endParaRPr>
          </a:p>
          <a:p>
            <a:endParaRPr lang="en-US" dirty="0">
              <a:latin typeface="Arial Narrow" panose="020B0606020202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25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183F5-2AAC-C656-C68F-3D1A5C15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5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EE521193-42AD-3393-6846-F408CD07D3AF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4D1050-3FCA-98F7-AC3B-C278C562CBEA}"/>
              </a:ext>
            </a:extLst>
          </p:cNvPr>
          <p:cNvSpPr txBox="1">
            <a:spLocks/>
          </p:cNvSpPr>
          <p:nvPr/>
        </p:nvSpPr>
        <p:spPr>
          <a:xfrm>
            <a:off x="1419639" y="2081713"/>
            <a:ext cx="9352722" cy="14334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MY" sz="40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SMK-A01L</a:t>
            </a:r>
          </a:p>
        </p:txBody>
      </p:sp>
    </p:spTree>
    <p:extLst>
      <p:ext uri="{BB962C8B-B14F-4D97-AF65-F5344CB8AC3E}">
        <p14:creationId xmlns:p14="http://schemas.microsoft.com/office/powerpoint/2010/main" val="3000289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781A67-8482-CAD6-364D-2F0DB96AF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6</a:t>
            </a:fld>
            <a:endParaRPr lang="en-MY"/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72407DF5-A3B6-F432-C79A-2A4145E07629}"/>
              </a:ext>
            </a:extLst>
          </p:cNvPr>
          <p:cNvSpPr txBox="1">
            <a:spLocks/>
          </p:cNvSpPr>
          <p:nvPr/>
        </p:nvSpPr>
        <p:spPr>
          <a:xfrm>
            <a:off x="469392" y="1058279"/>
            <a:ext cx="10368280" cy="762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MY" sz="36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j-cs"/>
              </a:rPr>
              <a:t>O</a:t>
            </a:r>
            <a:r>
              <a:rPr lang="en-MY" sz="36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PERATION OBJECTIVE OVERVIEW</a:t>
            </a:r>
            <a:endParaRPr kumimoji="0" lang="en-MY" sz="36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j-cs"/>
            </a:endParaRP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E14EBE04-2A4A-9422-94D6-429225D0DAEB}"/>
              </a:ext>
            </a:extLst>
          </p:cNvPr>
          <p:cNvSpPr txBox="1">
            <a:spLocks/>
          </p:cNvSpPr>
          <p:nvPr/>
        </p:nvSpPr>
        <p:spPr>
          <a:xfrm>
            <a:off x="373649" y="1698812"/>
            <a:ext cx="11444702" cy="2111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IDFont+F1"/>
                <a:ea typeface="+mn-ea"/>
                <a:cs typeface="+mn-cs"/>
              </a:rPr>
              <a:t>T</a:t>
            </a:r>
            <a:r>
              <a:rPr lang="en-US" sz="2000" dirty="0">
                <a:solidFill>
                  <a:schemeClr val="tx1"/>
                </a:solidFill>
                <a:latin typeface="CIDFont+F1"/>
              </a:rPr>
              <a:t>he plan is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IDFont+F1"/>
                <a:ea typeface="+mn-ea"/>
                <a:cs typeface="+mn-cs"/>
              </a:rPr>
              <a:t>to </a:t>
            </a:r>
            <a:r>
              <a:rPr lang="en-US" sz="2000" dirty="0">
                <a:solidFill>
                  <a:schemeClr val="tx1"/>
                </a:solidFill>
                <a:latin typeface="CIDFont+F1"/>
              </a:rPr>
              <a:t>run GRCCL correlation run prior to perform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IDFont+F1"/>
                <a:ea typeface="+mn-ea"/>
                <a:cs typeface="+mn-c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IDFont+F1"/>
              </a:rPr>
              <a:t>memory Raptor contact logging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IDFont+F1"/>
                <a:ea typeface="+mn-ea"/>
                <a:cs typeface="+mn-cs"/>
              </a:rPr>
              <a:t> 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000" dirty="0">
                <a:solidFill>
                  <a:schemeClr val="tx1"/>
                </a:solidFill>
                <a:latin typeface="CIDFont+F1"/>
              </a:rPr>
              <a:t>   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IDFont+F1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7197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183F5-2AAC-C656-C68F-3D1A5C15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7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EE521193-42AD-3393-6846-F408CD07D3AF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1ACB689-69C6-BE31-7BC6-9DB59DCC7726}"/>
              </a:ext>
            </a:extLst>
          </p:cNvPr>
          <p:cNvSpPr txBox="1">
            <a:spLocks/>
          </p:cNvSpPr>
          <p:nvPr/>
        </p:nvSpPr>
        <p:spPr>
          <a:xfrm>
            <a:off x="678224" y="861498"/>
            <a:ext cx="8229600" cy="97725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MY" sz="36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BACKGROUND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06CEE6-3CFF-0658-CF54-615B60084E6A}"/>
              </a:ext>
            </a:extLst>
          </p:cNvPr>
          <p:cNvSpPr txBox="1"/>
          <p:nvPr/>
        </p:nvSpPr>
        <p:spPr>
          <a:xfrm>
            <a:off x="324516" y="4199793"/>
            <a:ext cx="2285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OBJECTIVE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7469CB-93E4-7172-F097-32138F5C2E33}"/>
              </a:ext>
            </a:extLst>
          </p:cNvPr>
          <p:cNvSpPr txBox="1"/>
          <p:nvPr/>
        </p:nvSpPr>
        <p:spPr>
          <a:xfrm>
            <a:off x="324516" y="1511294"/>
            <a:ext cx="2285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WELL INFO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487280-0925-48F9-AF07-B324DE5F19BF}"/>
              </a:ext>
            </a:extLst>
          </p:cNvPr>
          <p:cNvSpPr txBox="1"/>
          <p:nvPr/>
        </p:nvSpPr>
        <p:spPr>
          <a:xfrm>
            <a:off x="324516" y="4603747"/>
            <a:ext cx="57795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IDFont+F1"/>
                <a:ea typeface="+mn-ea"/>
                <a:cs typeface="+mn-cs"/>
              </a:rPr>
              <a:t>- To perform GRCCL correlation at interval 10200 ft-MDTHF – 10570 ft-MDTHF to perform Contact Logging.</a:t>
            </a:r>
          </a:p>
          <a:p>
            <a:pPr algn="just"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IDFont+F1"/>
                <a:ea typeface="+mn-ea"/>
                <a:cs typeface="+mn-cs"/>
              </a:rPr>
              <a:t>- To perform Contact Logging at interval 8308 ft-MDTHF – 10570 ft-MDTHF.</a:t>
            </a:r>
            <a:endParaRPr lang="en-MY" sz="1600" dirty="0">
              <a:solidFill>
                <a:schemeClr val="tx1"/>
              </a:solidFill>
              <a:latin typeface="CIDFont+F1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4666263-2730-C92E-9271-C361DBA355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347" y="1848531"/>
            <a:ext cx="6677957" cy="23339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B6F0539-06D5-E762-1E9C-EE54732B5E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5594" y="808780"/>
            <a:ext cx="3894152" cy="5648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497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183F5-2AAC-C656-C68F-3D1A5C15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8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EE521193-42AD-3393-6846-F408CD07D3AF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5D1E7377-9E87-B384-E3B8-6A64AFD15E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654229"/>
              </p:ext>
            </p:extLst>
          </p:nvPr>
        </p:nvGraphicFramePr>
        <p:xfrm>
          <a:off x="211393" y="1638687"/>
          <a:ext cx="11769213" cy="37763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9975">
                  <a:extLst>
                    <a:ext uri="{9D8B030D-6E8A-4147-A177-3AD203B41FA5}">
                      <a16:colId xmlns:a16="http://schemas.microsoft.com/office/drawing/2014/main" val="4272161053"/>
                    </a:ext>
                  </a:extLst>
                </a:gridCol>
                <a:gridCol w="6199238">
                  <a:extLst>
                    <a:ext uri="{9D8B030D-6E8A-4147-A177-3AD203B41FA5}">
                      <a16:colId xmlns:a16="http://schemas.microsoft.com/office/drawing/2014/main" val="1499143158"/>
                    </a:ext>
                  </a:extLst>
                </a:gridCol>
              </a:tblGrid>
              <a:tr h="287709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Planned</a:t>
                      </a:r>
                      <a:endParaRPr lang="en-MY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Actual</a:t>
                      </a:r>
                      <a:endParaRPr lang="en-MY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043685"/>
                  </a:ext>
                </a:extLst>
              </a:tr>
              <a:tr h="10444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RUN#1 – GRCCL Prior M-Raptor</a:t>
                      </a:r>
                      <a:endParaRPr kumimoji="0" lang="en-US" sz="112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10622-10252 ft-MDDF.</a:t>
                      </a:r>
                      <a:endParaRPr kumimoji="0" lang="en-US" sz="112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b="0" dirty="0">
                          <a:effectLst/>
                        </a:rPr>
                        <a:t>Perform GRCCL run at 10622-10252 ft-MDDF.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dirty="0"/>
                        <a:t>The tool successfully recorded logging data. Depth offset 2.626 ft.</a:t>
                      </a:r>
                    </a:p>
                  </a:txBody>
                  <a:tcPr marL="60732" marR="6073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6507369"/>
                  </a:ext>
                </a:extLst>
              </a:tr>
              <a:tr h="7725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RUN#2 – N-</a:t>
                      </a:r>
                      <a:r>
                        <a:rPr kumimoji="0" lang="en-US" sz="112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Vission</a:t>
                      </a: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Up Pass 1</a:t>
                      </a:r>
                      <a:endParaRPr kumimoji="0" lang="en-US" sz="112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b="0" dirty="0">
                          <a:effectLst/>
                        </a:rPr>
                        <a:t>Perform M-Raptor N-</a:t>
                      </a:r>
                      <a:r>
                        <a:rPr lang="en-US" sz="1120" b="0" dirty="0" err="1">
                          <a:effectLst/>
                        </a:rPr>
                        <a:t>Vission</a:t>
                      </a:r>
                      <a:r>
                        <a:rPr lang="en-US" sz="1120" b="0" dirty="0">
                          <a:effectLst/>
                        </a:rPr>
                        <a:t> Up pass 1 run at 10622-8357 ft-MDDF.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dirty="0"/>
                        <a:t>The tool successfully recorded logging data</a:t>
                      </a:r>
                    </a:p>
                  </a:txBody>
                  <a:tcPr marL="60732" marR="6073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9969267"/>
                  </a:ext>
                </a:extLst>
              </a:tr>
              <a:tr h="4335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RUN#3 – C/O Up L4.0-L1.0 Pass 1</a:t>
                      </a:r>
                      <a:endParaRPr kumimoji="0" lang="en-US" sz="112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b="0" dirty="0">
                          <a:effectLst/>
                        </a:rPr>
                        <a:t>Perform M-Raptor </a:t>
                      </a: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C/O Up L4.0-L1.0 Pass 1</a:t>
                      </a:r>
                      <a:r>
                        <a:rPr lang="en-US" sz="1120" b="0" dirty="0">
                          <a:effectLst/>
                        </a:rPr>
                        <a:t> run at 8730-8360 ft-MDDF.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dirty="0"/>
                        <a:t>The tool successfully recorded logging data</a:t>
                      </a:r>
                    </a:p>
                  </a:txBody>
                  <a:tcPr marL="60732" marR="6073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983405"/>
                  </a:ext>
                </a:extLst>
              </a:tr>
              <a:tr h="7857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RUN#4 – </a:t>
                      </a: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N-</a:t>
                      </a:r>
                      <a:r>
                        <a:rPr kumimoji="0" lang="en-US" sz="112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Vission</a:t>
                      </a: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Up Pass 2</a:t>
                      </a:r>
                      <a:endParaRPr kumimoji="0" lang="en-US" sz="112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b="0" dirty="0">
                          <a:effectLst/>
                        </a:rPr>
                        <a:t>Perform M-Raptor N-</a:t>
                      </a:r>
                      <a:r>
                        <a:rPr lang="en-US" sz="1120" b="0" dirty="0" err="1">
                          <a:effectLst/>
                        </a:rPr>
                        <a:t>Vission</a:t>
                      </a:r>
                      <a:r>
                        <a:rPr lang="en-US" sz="1120" b="0" dirty="0">
                          <a:effectLst/>
                        </a:rPr>
                        <a:t> Up pass 2 run at 10622-8357 ft-MDDF.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dirty="0"/>
                        <a:t>The tool successfully recorded logging data</a:t>
                      </a:r>
                    </a:p>
                  </a:txBody>
                  <a:tcPr marL="60732" marR="6073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6817251"/>
                  </a:ext>
                </a:extLst>
              </a:tr>
              <a:tr h="4335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RUN#5 </a:t>
                      </a: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– C/O Up L4.0-L1.0 Pass 2</a:t>
                      </a:r>
                      <a:endParaRPr kumimoji="0" lang="en-US" sz="112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b="0" dirty="0">
                          <a:effectLst/>
                        </a:rPr>
                        <a:t>Perform M-Raptor </a:t>
                      </a: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C/O Up L4.0-L1.0 Pass 2</a:t>
                      </a:r>
                      <a:r>
                        <a:rPr lang="en-US" sz="1120" b="0" dirty="0">
                          <a:effectLst/>
                        </a:rPr>
                        <a:t> run at 8730-8360 ft-MDDF.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dirty="0"/>
                        <a:t>The tool successfully recorded logging data</a:t>
                      </a:r>
                    </a:p>
                  </a:txBody>
                  <a:tcPr marL="60732" marR="6073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2780612"/>
                  </a:ext>
                </a:extLst>
              </a:tr>
            </a:tbl>
          </a:graphicData>
        </a:graphic>
      </p:graphicFrame>
      <p:sp>
        <p:nvSpPr>
          <p:cNvPr id="17" name="Title 1">
            <a:extLst>
              <a:ext uri="{FF2B5EF4-FFF2-40B4-BE49-F238E27FC236}">
                <a16:creationId xmlns:a16="http://schemas.microsoft.com/office/drawing/2014/main" id="{B876928D-6F2F-5CF3-05C2-F68D11217499}"/>
              </a:ext>
            </a:extLst>
          </p:cNvPr>
          <p:cNvSpPr txBox="1">
            <a:spLocks/>
          </p:cNvSpPr>
          <p:nvPr/>
        </p:nvSpPr>
        <p:spPr>
          <a:xfrm>
            <a:off x="260472" y="688998"/>
            <a:ext cx="7035800" cy="7916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MY" sz="4400" b="1" kern="1200" cap="none" spc="0" baseline="0">
                <a:ln/>
                <a:solidFill>
                  <a:schemeClr val="tx1"/>
                </a:solidFill>
                <a:effectLst>
                  <a:glow>
                    <a:schemeClr val="bg1"/>
                  </a:glow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sz="2800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  <a:cs typeface="+mj-cs"/>
              </a:rPr>
              <a:t>OPERATION SUMMARY</a:t>
            </a:r>
          </a:p>
        </p:txBody>
      </p:sp>
    </p:spTree>
    <p:extLst>
      <p:ext uri="{BB962C8B-B14F-4D97-AF65-F5344CB8AC3E}">
        <p14:creationId xmlns:p14="http://schemas.microsoft.com/office/powerpoint/2010/main" val="2164346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183F5-2AAC-C656-C68F-3D1A5C15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9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EE521193-42AD-3393-6846-F408CD07D3AF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B8FDCC-C940-8EE2-67CD-1B6AF5109EFC}"/>
              </a:ext>
            </a:extLst>
          </p:cNvPr>
          <p:cNvSpPr txBox="1">
            <a:spLocks/>
          </p:cNvSpPr>
          <p:nvPr/>
        </p:nvSpPr>
        <p:spPr>
          <a:xfrm>
            <a:off x="260472" y="688998"/>
            <a:ext cx="7035800" cy="7916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MY" sz="4400" b="1" kern="1200" cap="none" spc="0" baseline="0">
                <a:ln/>
                <a:solidFill>
                  <a:schemeClr val="tx1"/>
                </a:solidFill>
                <a:effectLst>
                  <a:glow>
                    <a:schemeClr val="bg1"/>
                  </a:glow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sz="2800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  <a:cs typeface="+mj-cs"/>
              </a:rPr>
              <a:t>OPERATION SUMMARY</a:t>
            </a:r>
          </a:p>
        </p:txBody>
      </p:sp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51D00783-8223-2242-460E-4C0FEDFDE9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3137619"/>
              </p:ext>
            </p:extLst>
          </p:nvPr>
        </p:nvGraphicFramePr>
        <p:xfrm>
          <a:off x="208894" y="1638687"/>
          <a:ext cx="11774212" cy="27223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95283">
                  <a:extLst>
                    <a:ext uri="{9D8B030D-6E8A-4147-A177-3AD203B41FA5}">
                      <a16:colId xmlns:a16="http://schemas.microsoft.com/office/drawing/2014/main" val="4272161053"/>
                    </a:ext>
                  </a:extLst>
                </a:gridCol>
                <a:gridCol w="6378929">
                  <a:extLst>
                    <a:ext uri="{9D8B030D-6E8A-4147-A177-3AD203B41FA5}">
                      <a16:colId xmlns:a16="http://schemas.microsoft.com/office/drawing/2014/main" val="1499143158"/>
                    </a:ext>
                  </a:extLst>
                </a:gridCol>
              </a:tblGrid>
              <a:tr h="29929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Planned</a:t>
                      </a:r>
                      <a:endParaRPr lang="en-MY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Actual</a:t>
                      </a:r>
                      <a:endParaRPr lang="en-MY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043685"/>
                  </a:ext>
                </a:extLst>
              </a:tr>
              <a:tr h="9839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RUN#6 – CO Up O0.4-O1.0 Pass 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            ---CO M5.0 Pass 1</a:t>
                      </a:r>
                      <a:endParaRPr kumimoji="0" lang="en-US" sz="112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b="0" dirty="0">
                          <a:effectLst/>
                        </a:rPr>
                        <a:t>Perform M-Raptor </a:t>
                      </a: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C/O Up O0.4-O1.0 Pass 1</a:t>
                      </a:r>
                      <a:r>
                        <a:rPr lang="en-US" sz="1120" b="0" dirty="0">
                          <a:effectLst/>
                        </a:rPr>
                        <a:t> run at 10622-10200 ft-MDDF and CO M5.0 Pass 1 at 9740-9580 ft-MDDF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dirty="0"/>
                        <a:t>The tool successfully recorded logging data</a:t>
                      </a:r>
                    </a:p>
                  </a:txBody>
                  <a:tcPr marL="60732" marR="6073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8413017"/>
                  </a:ext>
                </a:extLst>
              </a:tr>
              <a:tr h="627280">
                <a:tc>
                  <a:txBody>
                    <a:bodyPr/>
                    <a:lstStyle/>
                    <a:p>
                      <a:pPr algn="l"/>
                      <a:r>
                        <a:rPr lang="en-MY" sz="1120" dirty="0"/>
                        <a:t>RUN#7 – C/O Up L4.0-L1.0 Pass 3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b="0" dirty="0">
                          <a:effectLst/>
                        </a:rPr>
                        <a:t>Perform M-Raptor </a:t>
                      </a:r>
                      <a:r>
                        <a:rPr kumimoji="0" lang="en-US" sz="112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C/O Up L4.0-L1.0 Pass 3</a:t>
                      </a:r>
                      <a:r>
                        <a:rPr lang="en-US" sz="1120" b="0" dirty="0">
                          <a:effectLst/>
                        </a:rPr>
                        <a:t> run at 8730-8360 ft-MDDF.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dirty="0"/>
                        <a:t>The tool successfully recorded logging data</a:t>
                      </a:r>
                    </a:p>
                  </a:txBody>
                  <a:tcPr marL="60732" marR="6073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8463683"/>
                  </a:ext>
                </a:extLst>
              </a:tr>
              <a:tr h="811774">
                <a:tc>
                  <a:txBody>
                    <a:bodyPr/>
                    <a:lstStyle/>
                    <a:p>
                      <a:pPr algn="l"/>
                      <a:r>
                        <a:rPr lang="en-MY" sz="1120" dirty="0"/>
                        <a:t>RUN#8 - C/O UP O0.4-O1.0 PASS 2(10622 - 10200 ft-MDDF), C/O INTERVAL PASS 2(10200 - 9740 ft-MDDF), C/O M5.0 PASS 2(9740 - 9580 ft-MDDF)</a:t>
                      </a:r>
                    </a:p>
                    <a:p>
                      <a:pPr algn="l"/>
                      <a:r>
                        <a:rPr lang="en-MY" sz="1120" dirty="0"/>
                        <a:t>RUN#9 -</a:t>
                      </a:r>
                      <a:r>
                        <a:rPr lang="pt-BR" sz="1120" dirty="0"/>
                        <a:t>C/O M5.0 PASS 3(9740 - 9580 ft-MDDF)</a:t>
                      </a:r>
                      <a:endParaRPr lang="en-MY" sz="1120" dirty="0"/>
                    </a:p>
                    <a:p>
                      <a:pPr algn="l"/>
                      <a:r>
                        <a:rPr lang="en-MY" sz="1120" dirty="0"/>
                        <a:t>RUN#10 – </a:t>
                      </a:r>
                      <a:r>
                        <a:rPr lang="pt-BR" sz="1120" dirty="0"/>
                        <a:t>C/O UP O0.4-O1.0 PASS 3(10622 - 10200 ft-MDDF)</a:t>
                      </a:r>
                      <a:endParaRPr lang="en-MY" sz="112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20" b="0" dirty="0">
                          <a:effectLst/>
                        </a:rPr>
                        <a:t>Client decided to drop out these run since the data from pass 1 was already sufficient.</a:t>
                      </a:r>
                    </a:p>
                  </a:txBody>
                  <a:tcPr marL="60732" marR="6073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25422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56124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183F5-2AAC-C656-C68F-3D1A5C15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10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EE521193-42AD-3393-6846-F408CD07D3AF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45E30FFD-3D4F-78C2-C5BE-BE51C0B9D096}"/>
              </a:ext>
            </a:extLst>
          </p:cNvPr>
          <p:cNvSpPr txBox="1">
            <a:spLocks/>
          </p:cNvSpPr>
          <p:nvPr/>
        </p:nvSpPr>
        <p:spPr>
          <a:xfrm>
            <a:off x="116918" y="817160"/>
            <a:ext cx="8229600" cy="533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j-cs"/>
              </a:rPr>
              <a:t>OPERATION ANALYSIS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j-cs"/>
              </a:rPr>
              <a:t>OFFSHORE ACTIVITIY SUMMARY (OAS)</a:t>
            </a:r>
            <a:endParaRPr kumimoji="0" lang="en-MY" sz="24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FF9372-EAE4-A600-55F6-7B6EC9CF4C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144" y="1636776"/>
            <a:ext cx="7039127" cy="450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160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183F5-2AAC-C656-C68F-3D1A5C15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11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EE521193-42AD-3393-6846-F408CD07D3AF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18157921-FFA5-D234-A308-7D5CF8AE1B25}"/>
              </a:ext>
            </a:extLst>
          </p:cNvPr>
          <p:cNvSpPr txBox="1">
            <a:spLocks/>
          </p:cNvSpPr>
          <p:nvPr/>
        </p:nvSpPr>
        <p:spPr>
          <a:xfrm>
            <a:off x="116918" y="817160"/>
            <a:ext cx="8229600" cy="533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j-cs"/>
              </a:rPr>
              <a:t>OPERATION ANALYSIS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j-cs"/>
              </a:rPr>
              <a:t>OFFSHORE ACTIVITIY SUMMARY (OAS)</a:t>
            </a:r>
            <a:endParaRPr kumimoji="0" lang="en-MY" sz="24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0765CC-4FD4-30FC-A979-56D8E00880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582" y="1636776"/>
            <a:ext cx="7250545" cy="4744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085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183F5-2AAC-C656-C68F-3D1A5C15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12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EE521193-42AD-3393-6846-F408CD07D3AF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D0EA31A5-659A-31B9-06A2-6BA050B427A1}"/>
              </a:ext>
            </a:extLst>
          </p:cNvPr>
          <p:cNvSpPr txBox="1">
            <a:spLocks/>
          </p:cNvSpPr>
          <p:nvPr/>
        </p:nvSpPr>
        <p:spPr>
          <a:xfrm>
            <a:off x="116918" y="817160"/>
            <a:ext cx="8229600" cy="533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j-cs"/>
              </a:rPr>
              <a:t>OPERATION ANALYSIS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ABE17F0-F716-C608-CCBE-D32D6A2518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169363"/>
              </p:ext>
            </p:extLst>
          </p:nvPr>
        </p:nvGraphicFramePr>
        <p:xfrm>
          <a:off x="1112968" y="1418730"/>
          <a:ext cx="8483611" cy="12690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74103">
                  <a:extLst>
                    <a:ext uri="{9D8B030D-6E8A-4147-A177-3AD203B41FA5}">
                      <a16:colId xmlns:a16="http://schemas.microsoft.com/office/drawing/2014/main" val="3051126479"/>
                    </a:ext>
                  </a:extLst>
                </a:gridCol>
                <a:gridCol w="857386">
                  <a:extLst>
                    <a:ext uri="{9D8B030D-6E8A-4147-A177-3AD203B41FA5}">
                      <a16:colId xmlns:a16="http://schemas.microsoft.com/office/drawing/2014/main" val="1159678246"/>
                    </a:ext>
                  </a:extLst>
                </a:gridCol>
                <a:gridCol w="782177">
                  <a:extLst>
                    <a:ext uri="{9D8B030D-6E8A-4147-A177-3AD203B41FA5}">
                      <a16:colId xmlns:a16="http://schemas.microsoft.com/office/drawing/2014/main" val="1868349896"/>
                    </a:ext>
                  </a:extLst>
                </a:gridCol>
                <a:gridCol w="857386">
                  <a:extLst>
                    <a:ext uri="{9D8B030D-6E8A-4147-A177-3AD203B41FA5}">
                      <a16:colId xmlns:a16="http://schemas.microsoft.com/office/drawing/2014/main" val="2603486244"/>
                    </a:ext>
                  </a:extLst>
                </a:gridCol>
                <a:gridCol w="782177">
                  <a:extLst>
                    <a:ext uri="{9D8B030D-6E8A-4147-A177-3AD203B41FA5}">
                      <a16:colId xmlns:a16="http://schemas.microsoft.com/office/drawing/2014/main" val="3486547873"/>
                    </a:ext>
                  </a:extLst>
                </a:gridCol>
                <a:gridCol w="857386">
                  <a:extLst>
                    <a:ext uri="{9D8B030D-6E8A-4147-A177-3AD203B41FA5}">
                      <a16:colId xmlns:a16="http://schemas.microsoft.com/office/drawing/2014/main" val="3196088593"/>
                    </a:ext>
                  </a:extLst>
                </a:gridCol>
                <a:gridCol w="962679">
                  <a:extLst>
                    <a:ext uri="{9D8B030D-6E8A-4147-A177-3AD203B41FA5}">
                      <a16:colId xmlns:a16="http://schemas.microsoft.com/office/drawing/2014/main" val="488438409"/>
                    </a:ext>
                  </a:extLst>
                </a:gridCol>
                <a:gridCol w="782177">
                  <a:extLst>
                    <a:ext uri="{9D8B030D-6E8A-4147-A177-3AD203B41FA5}">
                      <a16:colId xmlns:a16="http://schemas.microsoft.com/office/drawing/2014/main" val="4292759435"/>
                    </a:ext>
                  </a:extLst>
                </a:gridCol>
                <a:gridCol w="1128140">
                  <a:extLst>
                    <a:ext uri="{9D8B030D-6E8A-4147-A177-3AD203B41FA5}">
                      <a16:colId xmlns:a16="http://schemas.microsoft.com/office/drawing/2014/main" val="3954639459"/>
                    </a:ext>
                  </a:extLst>
                </a:gridCol>
              </a:tblGrid>
              <a:tr h="317263"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DAY/ACTIVITY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MAD 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HSE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JPR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WOW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OPT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SLO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SDFN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TOTAL OVERALL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573773530"/>
                  </a:ext>
                </a:extLst>
              </a:tr>
              <a:tr h="317263"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TOTAL IN HOURS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35.8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5.3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34.5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194.8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77.3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0.0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372.5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720.0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96984441"/>
                  </a:ext>
                </a:extLst>
              </a:tr>
              <a:tr h="317263"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TOTAL IN DAYS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1.5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0.2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1.4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8.1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3.2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0.0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15.5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30.0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535387361"/>
                  </a:ext>
                </a:extLst>
              </a:tr>
              <a:tr h="317263"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DAYS PERCENTAGE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5%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1%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5%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27%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11%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0%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>
                          <a:effectLst/>
                        </a:rPr>
                        <a:t>52%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MY" sz="1100" u="none" strike="noStrike" dirty="0">
                          <a:effectLst/>
                        </a:rPr>
                        <a:t>100%</a:t>
                      </a:r>
                      <a:endParaRPr lang="en-MY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317028227"/>
                  </a:ext>
                </a:extLst>
              </a:tr>
            </a:tbl>
          </a:graphicData>
        </a:graphic>
      </p:graphicFrame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315FE6E6-9A39-213A-C0E0-3A498224294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8998961"/>
              </p:ext>
            </p:extLst>
          </p:nvPr>
        </p:nvGraphicFramePr>
        <p:xfrm>
          <a:off x="1112968" y="2755952"/>
          <a:ext cx="6192996" cy="36448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7A4A3CC-4978-7C54-2985-7866B981DC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0478490"/>
              </p:ext>
            </p:extLst>
          </p:nvPr>
        </p:nvGraphicFramePr>
        <p:xfrm>
          <a:off x="6243779" y="3722255"/>
          <a:ext cx="3352800" cy="12877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28700">
                  <a:extLst>
                    <a:ext uri="{9D8B030D-6E8A-4147-A177-3AD203B41FA5}">
                      <a16:colId xmlns:a16="http://schemas.microsoft.com/office/drawing/2014/main" val="1772873530"/>
                    </a:ext>
                  </a:extLst>
                </a:gridCol>
                <a:gridCol w="2324100">
                  <a:extLst>
                    <a:ext uri="{9D8B030D-6E8A-4147-A177-3AD203B41FA5}">
                      <a16:colId xmlns:a16="http://schemas.microsoft.com/office/drawing/2014/main" val="3866225020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MAD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Mob/ Demob (to/ from field)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9278167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HSE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Toolbox Meeting/ Safety Meeting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201907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JPR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Set up Equipment/Housekeeping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02210329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WOW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Waiting on Weather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12367860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OPT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Operation Time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9596162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SLO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Slickline operation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17216393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>
                          <a:effectLst/>
                        </a:rPr>
                        <a:t>SDFN</a:t>
                      </a:r>
                      <a:endParaRPr lang="en-MY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100" u="none" strike="noStrike" dirty="0">
                          <a:effectLst/>
                        </a:rPr>
                        <a:t>End of activity</a:t>
                      </a:r>
                      <a:endParaRPr lang="en-MY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3265334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88169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183F5-2AAC-C656-C68F-3D1A5C15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13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EE521193-42AD-3393-6846-F408CD07D3AF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83ED4E60-A82B-C7BA-BC97-5AA39396C9AF}"/>
              </a:ext>
            </a:extLst>
          </p:cNvPr>
          <p:cNvSpPr txBox="1">
            <a:spLocks/>
          </p:cNvSpPr>
          <p:nvPr/>
        </p:nvSpPr>
        <p:spPr>
          <a:xfrm>
            <a:off x="616227" y="739560"/>
            <a:ext cx="8229600" cy="533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j-cs"/>
              </a:rPr>
              <a:t>CONCLUSION</a:t>
            </a:r>
            <a:endParaRPr kumimoji="0" lang="en-MY" sz="36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j-cs"/>
            </a:endParaRPr>
          </a:p>
        </p:txBody>
      </p:sp>
      <p:sp>
        <p:nvSpPr>
          <p:cNvPr id="12" name="Text Placeholder 1">
            <a:extLst>
              <a:ext uri="{FF2B5EF4-FFF2-40B4-BE49-F238E27FC236}">
                <a16:creationId xmlns:a16="http://schemas.microsoft.com/office/drawing/2014/main" id="{407EA2EA-0F91-5AB8-6B23-744D2670C49D}"/>
              </a:ext>
            </a:extLst>
          </p:cNvPr>
          <p:cNvSpPr txBox="1">
            <a:spLocks/>
          </p:cNvSpPr>
          <p:nvPr/>
        </p:nvSpPr>
        <p:spPr>
          <a:xfrm>
            <a:off x="984605" y="1303094"/>
            <a:ext cx="4740334" cy="51530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MY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Verdana" panose="020B0604030504040204" pitchFamily="34" charset="0"/>
              </a:rPr>
              <a:t>HIGHLIGHT</a:t>
            </a:r>
            <a:r>
              <a:rPr kumimoji="0" lang="en-MY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Verdana" panose="020B060403050404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MY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Verdana" panose="020B0604030504040204" pitchFamily="34" charset="0"/>
            </a:endParaRPr>
          </a:p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CIDFont+F1"/>
              </a:rPr>
              <a:t>All crew comply to Health Safety and Environment Rules and participate HSE program etc. emergency drill and safety talk.</a:t>
            </a:r>
          </a:p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IDFont+F1"/>
              </a:rPr>
              <a:t>100% HSE compliance throughout operations – 100% UAUC submitted via app throughout operation.</a:t>
            </a:r>
            <a:endParaRPr lang="en-US" dirty="0">
              <a:latin typeface="CIDFont+F1"/>
            </a:endParaRPr>
          </a:p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CIDFont+F1"/>
              </a:rPr>
              <a:t>Good communication between all parties include PCSB, DIMENSION BID, DELEUM, WEATHERFORD, AND CRANE OPERATOR.</a:t>
            </a:r>
          </a:p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CIDFont+F1"/>
              </a:rPr>
              <a:t>Successfully executed the job for SMK-A01L safely despite time constraint and encounter hurdles.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MY" sz="16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9A648007-B0A9-7C98-57B8-E851A789EB4C}"/>
              </a:ext>
            </a:extLst>
          </p:cNvPr>
          <p:cNvSpPr txBox="1">
            <a:spLocks/>
          </p:cNvSpPr>
          <p:nvPr/>
        </p:nvSpPr>
        <p:spPr>
          <a:xfrm>
            <a:off x="6096000" y="1303094"/>
            <a:ext cx="5274365" cy="51530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MY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lt"/>
                <a:ea typeface="Verdana" panose="020B0604030504040204" pitchFamily="34" charset="0"/>
              </a:rPr>
              <a:t>LOWLIGHT</a:t>
            </a:r>
            <a:endParaRPr kumimoji="0" lang="en-MY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Verdan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MY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Verdana" panose="020B060403050404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IDFont+F1"/>
              </a:rPr>
              <a:t>Unable to perform boat transfer due to </a:t>
            </a:r>
            <a:r>
              <a:rPr lang="en-US" dirty="0">
                <a:solidFill>
                  <a:prstClr val="black"/>
                </a:solidFill>
                <a:latin typeface="CIDFont+F1"/>
              </a:rPr>
              <a:t>unfavorable weather and squall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IDFont+F1"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IDFont+F1"/>
              </a:rPr>
              <a:t>Weather factor causing time constraint, unable to perform lifting and waiting on equipment mobilization.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IDFont+F1"/>
              </a:rPr>
              <a:t>Congested and limited deck space.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IDFont+F1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MY" sz="16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558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183F5-2AAC-C656-C68F-3D1A5C15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14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EE521193-42AD-3393-6846-F408CD07D3AF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Title 2">
            <a:extLst>
              <a:ext uri="{FF2B5EF4-FFF2-40B4-BE49-F238E27FC236}">
                <a16:creationId xmlns:a16="http://schemas.microsoft.com/office/drawing/2014/main" id="{105564AA-AFE8-A8A5-3A00-8C5AC31CF2A0}"/>
              </a:ext>
            </a:extLst>
          </p:cNvPr>
          <p:cNvSpPr txBox="1">
            <a:spLocks/>
          </p:cNvSpPr>
          <p:nvPr/>
        </p:nvSpPr>
        <p:spPr>
          <a:xfrm>
            <a:off x="616229" y="735887"/>
            <a:ext cx="8229600" cy="533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j-cs"/>
              </a:rPr>
              <a:t>CONCLUSION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j-cs"/>
              </a:rPr>
              <a:t>LESSON LEARN</a:t>
            </a:r>
            <a:endParaRPr kumimoji="0" lang="en-MY" sz="28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j-cs"/>
            </a:endParaRPr>
          </a:p>
        </p:txBody>
      </p:sp>
      <p:sp>
        <p:nvSpPr>
          <p:cNvPr id="12" name="Text Placeholder 1">
            <a:extLst>
              <a:ext uri="{FF2B5EF4-FFF2-40B4-BE49-F238E27FC236}">
                <a16:creationId xmlns:a16="http://schemas.microsoft.com/office/drawing/2014/main" id="{628055D9-E0A5-3FCE-CA3F-717C9F5C8076}"/>
              </a:ext>
            </a:extLst>
          </p:cNvPr>
          <p:cNvSpPr txBox="1">
            <a:spLocks/>
          </p:cNvSpPr>
          <p:nvPr/>
        </p:nvSpPr>
        <p:spPr>
          <a:xfrm>
            <a:off x="717589" y="1924726"/>
            <a:ext cx="10756821" cy="16886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dirty="0">
                <a:latin typeface="CIDFont+F1"/>
              </a:rPr>
              <a:t>Unexpected problem encountered such as well condition, weather pick up and equipment can cause the unproductive time of the operation.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dirty="0">
                <a:latin typeface="CIDFont+F1"/>
              </a:rPr>
              <a:t>Maintain good decision, communication, time synchronize, health and safety is essential during operation time to counter any unexpected difficulties.</a:t>
            </a:r>
          </a:p>
        </p:txBody>
      </p:sp>
    </p:spTree>
    <p:extLst>
      <p:ext uri="{BB962C8B-B14F-4D97-AF65-F5344CB8AC3E}">
        <p14:creationId xmlns:p14="http://schemas.microsoft.com/office/powerpoint/2010/main" val="38941679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B30ED6-83BD-C9E1-9AF1-7F959E2ED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15</a:t>
            </a:fld>
            <a:endParaRPr lang="en-MY"/>
          </a:p>
        </p:txBody>
      </p:sp>
      <p:sp>
        <p:nvSpPr>
          <p:cNvPr id="9" name="object 10">
            <a:extLst>
              <a:ext uri="{FF2B5EF4-FFF2-40B4-BE49-F238E27FC236}">
                <a16:creationId xmlns:a16="http://schemas.microsoft.com/office/drawing/2014/main" id="{04C915A6-8DA1-D1C4-DC39-36A46E14EF67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EC2CFD-B031-A49C-B716-817220B14C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4764" y="668536"/>
            <a:ext cx="3863874" cy="5520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3887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B30ED6-83BD-C9E1-9AF1-7F959E2ED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16</a:t>
            </a:fld>
            <a:endParaRPr lang="en-MY"/>
          </a:p>
        </p:txBody>
      </p:sp>
      <p:sp>
        <p:nvSpPr>
          <p:cNvPr id="9" name="object 10">
            <a:extLst>
              <a:ext uri="{FF2B5EF4-FFF2-40B4-BE49-F238E27FC236}">
                <a16:creationId xmlns:a16="http://schemas.microsoft.com/office/drawing/2014/main" id="{04C915A6-8DA1-D1C4-DC39-36A46E14EF67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1C57E4-289D-51DC-F1F5-8FFE9F0517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616" y="530944"/>
            <a:ext cx="4395576" cy="59252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1CE5C7-683A-6CAC-C166-070A9D770E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994" y="659281"/>
            <a:ext cx="4677428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1368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D0B41C-EA57-2CF2-739B-DB9C53AE0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17</a:t>
            </a:fld>
            <a:endParaRPr lang="en-MY"/>
          </a:p>
        </p:txBody>
      </p:sp>
      <p:sp>
        <p:nvSpPr>
          <p:cNvPr id="5" name="object 10">
            <a:extLst>
              <a:ext uri="{FF2B5EF4-FFF2-40B4-BE49-F238E27FC236}">
                <a16:creationId xmlns:a16="http://schemas.microsoft.com/office/drawing/2014/main" id="{EB798617-0549-9615-5A41-99417D5A741A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A1DE82C1-311B-8BC4-0479-17E91F4316A6}"/>
              </a:ext>
            </a:extLst>
          </p:cNvPr>
          <p:cNvSpPr txBox="1">
            <a:spLocks/>
          </p:cNvSpPr>
          <p:nvPr/>
        </p:nvSpPr>
        <p:spPr>
          <a:xfrm>
            <a:off x="258652" y="918519"/>
            <a:ext cx="3059736" cy="83653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SAMARANG KECHIL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B1A9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j-cs"/>
              </a:rPr>
              <a:t>SMK-A01L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CUSTOMER SATISFACTION SURVEY</a:t>
            </a:r>
            <a:endParaRPr kumimoji="0" lang="en-MY" sz="16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F0CC88-3ACF-B9C1-6930-BE089C66D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4473" y="207474"/>
            <a:ext cx="4872898" cy="661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717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183F5-2AAC-C656-C68F-3D1A5C15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18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EE521193-42AD-3393-6846-F408CD07D3AF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786B16C-6B9F-8A1B-316D-2F39BC0C09C6}"/>
              </a:ext>
            </a:extLst>
          </p:cNvPr>
          <p:cNvSpPr txBox="1">
            <a:spLocks/>
          </p:cNvSpPr>
          <p:nvPr/>
        </p:nvSpPr>
        <p:spPr>
          <a:xfrm>
            <a:off x="1419639" y="2081713"/>
            <a:ext cx="9352722" cy="14334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MY" sz="54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881572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19972</TotalTime>
  <Words>840</Words>
  <Application>Microsoft Office PowerPoint</Application>
  <PresentationFormat>Widescreen</PresentationFormat>
  <Paragraphs>176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Arial Narrow</vt:lpstr>
      <vt:lpstr>Calibri</vt:lpstr>
      <vt:lpstr>CIDFont+F1</vt:lpstr>
      <vt:lpstr>Museo Sans 300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abdul.rahman</dc:creator>
  <cp:lastModifiedBy>User</cp:lastModifiedBy>
  <cp:revision>531</cp:revision>
  <dcterms:created xsi:type="dcterms:W3CDTF">2019-05-15T03:51:26Z</dcterms:created>
  <dcterms:modified xsi:type="dcterms:W3CDTF">2024-12-15T15:19:46Z</dcterms:modified>
</cp:coreProperties>
</file>