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9" r:id="rId3"/>
    <p:sldId id="260" r:id="rId4"/>
    <p:sldId id="261" r:id="rId5"/>
    <p:sldId id="270" r:id="rId6"/>
    <p:sldId id="272" r:id="rId7"/>
    <p:sldId id="262" r:id="rId8"/>
    <p:sldId id="263" r:id="rId9"/>
    <p:sldId id="264" r:id="rId10"/>
    <p:sldId id="268" r:id="rId11"/>
    <p:sldId id="265" r:id="rId12"/>
    <p:sldId id="267" r:id="rId13"/>
    <p:sldId id="269" r:id="rId14"/>
    <p:sldId id="273" r:id="rId15"/>
    <p:sldId id="266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6/3/2024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6/3/2024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6/3/2024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[NITROGEN CONVERTER]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  <a:r>
              <a:rPr lang="en-GB" dirty="0"/>
              <a:t>[Muhammad Shahir Munaqib Bin Harun]</a:t>
            </a:r>
          </a:p>
          <a:p>
            <a:r>
              <a:rPr lang="en-GB" dirty="0"/>
              <a:t>[06/03/2024]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72A8ECC-6801-90FF-8FEB-F5E091748D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465334"/>
              </p:ext>
            </p:extLst>
          </p:nvPr>
        </p:nvGraphicFramePr>
        <p:xfrm>
          <a:off x="1219283" y="1345650"/>
          <a:ext cx="6902353" cy="453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2994">
                  <a:extLst>
                    <a:ext uri="{9D8B030D-6E8A-4147-A177-3AD203B41FA5}">
                      <a16:colId xmlns:a16="http://schemas.microsoft.com/office/drawing/2014/main" val="3352496733"/>
                    </a:ext>
                  </a:extLst>
                </a:gridCol>
                <a:gridCol w="6259359">
                  <a:extLst>
                    <a:ext uri="{9D8B030D-6E8A-4147-A177-3AD203B41FA5}">
                      <a16:colId xmlns:a16="http://schemas.microsoft.com/office/drawing/2014/main" val="2748893929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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50985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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ENGINE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77332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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PUMP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76230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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VAPORISER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7463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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SAFETY 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82239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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TROUBLESHOOT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04883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355BBF-9965-1884-326D-7068D64CCCA0}"/>
              </a:ext>
            </a:extLst>
          </p:cNvPr>
          <p:cNvSpPr txBox="1"/>
          <p:nvPr/>
        </p:nvSpPr>
        <p:spPr>
          <a:xfrm>
            <a:off x="0" y="0"/>
            <a:ext cx="1102937" cy="649506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vert270" wrap="square" rtlCol="0">
            <a:noAutofit/>
          </a:bodyPr>
          <a:lstStyle/>
          <a:p>
            <a:pPr algn="ctr"/>
            <a:r>
              <a:rPr lang="en-MY" sz="4400" b="1" spc="600" dirty="0"/>
              <a:t>Content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482B119-BA9B-9DC0-AB92-C3337758B2B8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[TOPIC]</a:t>
            </a:r>
          </a:p>
        </p:txBody>
      </p:sp>
    </p:spTree>
    <p:extLst>
      <p:ext uri="{BB962C8B-B14F-4D97-AF65-F5344CB8AC3E}">
        <p14:creationId xmlns:p14="http://schemas.microsoft.com/office/powerpoint/2010/main" val="1898413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7A16CC4-9B09-BA91-11F3-8F9EEC8E9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347" y="968375"/>
            <a:ext cx="8381305" cy="4921250"/>
          </a:xfrm>
        </p:spPr>
      </p:pic>
    </p:spTree>
    <p:extLst>
      <p:ext uri="{BB962C8B-B14F-4D97-AF65-F5344CB8AC3E}">
        <p14:creationId xmlns:p14="http://schemas.microsoft.com/office/powerpoint/2010/main" val="1017249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DF4BB-B93A-BD53-E3D4-3F8FD9EB6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INTRODUCTION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DF9A6-701E-6C02-6E4C-842A3C38A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Liquid nitrogen is one product of air separation</a:t>
            </a:r>
          </a:p>
          <a:p>
            <a:r>
              <a:rPr lang="en-MY" dirty="0"/>
              <a:t>Nitrogen consist of 78% of the air by volume</a:t>
            </a:r>
          </a:p>
          <a:p>
            <a:r>
              <a:rPr lang="en-MY" dirty="0"/>
              <a:t>Boiling point of liquid nitrogen is -320 F/-195.5 C</a:t>
            </a:r>
          </a:p>
          <a:p>
            <a:r>
              <a:rPr lang="en-MY" dirty="0"/>
              <a:t>Weight of nitrogen 6.74 </a:t>
            </a:r>
            <a:r>
              <a:rPr lang="en-MY" dirty="0" err="1"/>
              <a:t>lbm</a:t>
            </a:r>
            <a:r>
              <a:rPr lang="en-MY" dirty="0"/>
              <a:t>/gal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9E260-DFFA-0B4A-BB38-572A61249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5798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4713A-0253-FF81-8AE6-DFE5E1F27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RIG UP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96822-50E1-C6C4-C1DC-35E4671C58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Rig up cryogenic hose at inlet and return of Nitrogen tank and Nitrogen converter.</a:t>
            </a:r>
          </a:p>
          <a:p>
            <a:r>
              <a:rPr lang="en-MY" dirty="0"/>
              <a:t>Cryogenic Hose: 316 or 314 stainless steel</a:t>
            </a:r>
          </a:p>
          <a:p>
            <a:r>
              <a:rPr lang="en-MY" dirty="0"/>
              <a:t>Fittings: NIT150 </a:t>
            </a:r>
          </a:p>
          <a:p>
            <a:r>
              <a:rPr lang="en-MY" dirty="0"/>
              <a:t>Treating Irons: 2 x 1 Plug Valve, Dart Check Valve, Tee, Pup Joint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52F38C-3B1F-B5B7-13E2-A8A7670C2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645BFB-578A-E4CA-882B-F713498D2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317179"/>
            <a:ext cx="3602182" cy="19646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4B84F1-6851-9FA1-6864-DEC3BBC56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053293" y="3306044"/>
            <a:ext cx="1964688" cy="387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37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6D07A-9600-BCA2-CCC6-D0A2FD657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Calculation Involve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3C433-C0B8-A1A0-5EAF-B5692A808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Pump Rate? (</a:t>
            </a:r>
            <a:r>
              <a:rPr lang="en-MY" dirty="0" err="1"/>
              <a:t>scf</a:t>
            </a:r>
            <a:r>
              <a:rPr lang="en-MY" dirty="0"/>
              <a:t>/min)</a:t>
            </a:r>
          </a:p>
          <a:p>
            <a:r>
              <a:rPr lang="en-MY" dirty="0"/>
              <a:t>N2 tank Volume? (inch &gt; gallon)</a:t>
            </a:r>
          </a:p>
          <a:p>
            <a:r>
              <a:rPr lang="en-MY" dirty="0"/>
              <a:t>Liquid N2 (Gallon) convert to Gas N2(</a:t>
            </a:r>
            <a:r>
              <a:rPr lang="en-MY" dirty="0" err="1"/>
              <a:t>scf</a:t>
            </a:r>
            <a:r>
              <a:rPr lang="en-MY" dirty="0"/>
              <a:t>) </a:t>
            </a:r>
          </a:p>
          <a:p>
            <a:r>
              <a:rPr lang="en-MY" dirty="0" err="1"/>
              <a:t>Eg</a:t>
            </a:r>
            <a:r>
              <a:rPr lang="en-MY" dirty="0"/>
              <a:t>: How long can the Tank last for 300 </a:t>
            </a:r>
            <a:r>
              <a:rPr lang="en-MY" dirty="0" err="1"/>
              <a:t>scf</a:t>
            </a:r>
            <a:r>
              <a:rPr lang="en-MY" dirty="0"/>
              <a:t>/min pump rated if the volume of N2 tank left is 50”?</a:t>
            </a:r>
          </a:p>
          <a:p>
            <a:endParaRPr lang="en-MY" dirty="0"/>
          </a:p>
          <a:p>
            <a:r>
              <a:rPr lang="en-MY" dirty="0"/>
              <a:t>50” is 1809.5 gallon</a:t>
            </a:r>
          </a:p>
          <a:p>
            <a:r>
              <a:rPr lang="en-MY" dirty="0"/>
              <a:t>1809.5 gallon X 93.12(constant variable) ÷ 300 ÷ 60 = 9.6 hours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34D6C0-CAEB-50FA-F01D-B5565C542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35770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F5C1A-AA29-0B79-C8AC-EB4B37616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PERFORMANCE SPECIFICATION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5C414-FC30-C16B-2F41-D66D192B8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dirty="0"/>
              <a:t>Maximum Working Pressure: 10,000 psi</a:t>
            </a:r>
          </a:p>
          <a:p>
            <a:r>
              <a:rPr lang="en-MY" dirty="0"/>
              <a:t>Working Temperature Range: -10 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°C</a:t>
            </a:r>
            <a:r>
              <a:rPr lang="en-MY" dirty="0"/>
              <a:t> to 50 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°C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Maximum Flow Rate: 180,000 </a:t>
            </a:r>
            <a:r>
              <a:rPr lang="en-US" dirty="0" err="1">
                <a:solidFill>
                  <a:srgbClr val="202124"/>
                </a:solidFill>
                <a:latin typeface="Google Sans"/>
              </a:rPr>
              <a:t>scf</a:t>
            </a:r>
            <a:r>
              <a:rPr lang="en-US" dirty="0">
                <a:solidFill>
                  <a:srgbClr val="202124"/>
                </a:solidFill>
                <a:latin typeface="Google Sans"/>
              </a:rPr>
              <a:t>/</a:t>
            </a:r>
            <a:r>
              <a:rPr lang="en-US" dirty="0" err="1">
                <a:solidFill>
                  <a:srgbClr val="202124"/>
                </a:solidFill>
                <a:latin typeface="Google Sans"/>
              </a:rPr>
              <a:t>hr</a:t>
            </a:r>
            <a:r>
              <a:rPr lang="en-US" dirty="0">
                <a:solidFill>
                  <a:srgbClr val="202124"/>
                </a:solidFill>
                <a:latin typeface="Google Sans"/>
              </a:rPr>
              <a:t> or 3,000 </a:t>
            </a:r>
            <a:r>
              <a:rPr lang="en-US" dirty="0" err="1">
                <a:solidFill>
                  <a:srgbClr val="202124"/>
                </a:solidFill>
                <a:latin typeface="Google Sans"/>
              </a:rPr>
              <a:t>scf</a:t>
            </a:r>
            <a:r>
              <a:rPr lang="en-US" dirty="0">
                <a:solidFill>
                  <a:srgbClr val="202124"/>
                </a:solidFill>
                <a:latin typeface="Google Sans"/>
              </a:rPr>
              <a:t>/min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Design Maximum Flow Rate Temperature: 20 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°C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Fuel capacity: 375 </a:t>
            </a:r>
            <a:r>
              <a:rPr lang="en-US" dirty="0" err="1">
                <a:solidFill>
                  <a:srgbClr val="202124"/>
                </a:solidFill>
                <a:latin typeface="Google Sans"/>
              </a:rPr>
              <a:t>litres</a:t>
            </a:r>
            <a:r>
              <a:rPr lang="en-US" dirty="0">
                <a:solidFill>
                  <a:srgbClr val="202124"/>
                </a:solidFill>
                <a:latin typeface="Google Sans"/>
              </a:rPr>
              <a:t>/100 USG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Design ambient temperature: -20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 °C to 50 °C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Design environment: Onshore/Offshore</a:t>
            </a:r>
          </a:p>
          <a:p>
            <a:r>
              <a:rPr lang="en-US" dirty="0">
                <a:solidFill>
                  <a:srgbClr val="202124"/>
                </a:solidFill>
                <a:latin typeface="Google Sans"/>
              </a:rPr>
              <a:t>Hydrostatic Test Pressure: 15,000 psi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8D69EF-3146-F1E9-3F12-2DA6E9E3D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79311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19687-0998-C273-65A0-F0F40C5B6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Engine Module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1C4F9-79E9-8DC1-54AA-16194BD7DC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Engine Model: Caterpillar 3406c DITA</a:t>
            </a:r>
          </a:p>
          <a:p>
            <a:r>
              <a:rPr lang="en-MY" dirty="0"/>
              <a:t>Type Burning Fuel: Diesel</a:t>
            </a:r>
          </a:p>
          <a:p>
            <a:r>
              <a:rPr lang="en-MY" dirty="0"/>
              <a:t>Engine Rating: 490 bhp @ 2100 RPM</a:t>
            </a:r>
          </a:p>
          <a:p>
            <a:r>
              <a:rPr lang="en-MY" dirty="0"/>
              <a:t>Engine Bore Size : 137mm ( 5.4”)</a:t>
            </a:r>
          </a:p>
          <a:p>
            <a:r>
              <a:rPr lang="en-MY" dirty="0"/>
              <a:t>Stroke: 165 mm (6.5”)</a:t>
            </a:r>
          </a:p>
          <a:p>
            <a:r>
              <a:rPr lang="en-US" dirty="0"/>
              <a:t>Transmission: Auto</a:t>
            </a:r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AF0E1C-E454-02DF-45FE-7FF9BFA8E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0039CB2F-FED5-E8B4-32E1-8020096D58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277" y="1154113"/>
            <a:ext cx="3690937" cy="492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511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AAD1A-A880-9E84-2604-5F6B62164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Triplex Pump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01B0B-351F-2C79-8AE3-941F7F28C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MY" dirty="0"/>
              <a:t>Cold End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1-5/8” (1.625inch) piston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10,000 psi and 180,000 </a:t>
            </a:r>
            <a:r>
              <a:rPr lang="en-US" dirty="0" err="1"/>
              <a:t>scf</a:t>
            </a:r>
            <a:r>
              <a:rPr lang="en-US" dirty="0"/>
              <a:t>/</a:t>
            </a:r>
            <a:r>
              <a:rPr lang="en-US" dirty="0" err="1"/>
              <a:t>hr</a:t>
            </a:r>
            <a:r>
              <a:rPr lang="en-US" dirty="0"/>
              <a:t>  rated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reciprocating positive displacement pistons that draw in low pressure LN2. Cold Ends are attached to and driven by the warm end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Warm End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mechanical drive and plunger section of the Triplex pump assembly. The Warm End drives the attached Cold Ends.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B3BE4-7DF8-9CCC-616E-9BF8A2025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83197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CE065-55E0-5538-969F-B0EFEC9D1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88E55-BDCA-C831-1549-28880059E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Triplex Pump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2FBB3FF-6D37-690A-2783-1BBCB05B61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167" y="1306513"/>
            <a:ext cx="6561666" cy="492125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58CC24-ABE8-DBC9-95E2-45E62367D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69887-899D-430C-0E4E-C6BAD15C2605}"/>
              </a:ext>
            </a:extLst>
          </p:cNvPr>
          <p:cNvSpPr txBox="1"/>
          <p:nvPr/>
        </p:nvSpPr>
        <p:spPr>
          <a:xfrm>
            <a:off x="789709" y="2299855"/>
            <a:ext cx="1357746" cy="369332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MY" dirty="0"/>
              <a:t>Warm End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F2AF0E-24A7-A938-2E1B-0EF2D9213B8D}"/>
              </a:ext>
            </a:extLst>
          </p:cNvPr>
          <p:cNvSpPr txBox="1"/>
          <p:nvPr/>
        </p:nvSpPr>
        <p:spPr>
          <a:xfrm>
            <a:off x="9822873" y="4350327"/>
            <a:ext cx="1357746" cy="369332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MY" dirty="0"/>
              <a:t>Cold End</a:t>
            </a:r>
            <a:endParaRPr lang="en-US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38290D5-B079-CB8E-A31E-EDCD6D6C0DDD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2147455" y="2484521"/>
            <a:ext cx="1759527" cy="18466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2CE2EBC-0CA8-CA04-5F2F-16D7245C2277}"/>
              </a:ext>
            </a:extLst>
          </p:cNvPr>
          <p:cNvCxnSpPr>
            <a:cxnSpLocks/>
            <a:stCxn id="8" idx="1"/>
          </p:cNvCxnSpPr>
          <p:nvPr/>
        </p:nvCxnSpPr>
        <p:spPr>
          <a:xfrm flipH="1" flipV="1">
            <a:off x="8007927" y="4350327"/>
            <a:ext cx="1814946" cy="18466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4D8B501-62B6-F362-2786-E63B43B56F7B}"/>
              </a:ext>
            </a:extLst>
          </p:cNvPr>
          <p:cNvSpPr/>
          <p:nvPr/>
        </p:nvSpPr>
        <p:spPr>
          <a:xfrm>
            <a:off x="3906982" y="1776335"/>
            <a:ext cx="3962400" cy="1798138"/>
          </a:xfrm>
          <a:prstGeom prst="rect">
            <a:avLst/>
          </a:prstGeom>
          <a:noFill/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3C1E3B-944E-94F5-F220-5D156C643FBA}"/>
              </a:ext>
            </a:extLst>
          </p:cNvPr>
          <p:cNvSpPr/>
          <p:nvPr/>
        </p:nvSpPr>
        <p:spPr>
          <a:xfrm>
            <a:off x="4114800" y="3574473"/>
            <a:ext cx="3962400" cy="1798138"/>
          </a:xfrm>
          <a:prstGeom prst="rect">
            <a:avLst/>
          </a:prstGeom>
          <a:noFill/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78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564D0-6D39-C4D6-3E13-BA178DF8A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Centrifugal Charge “Boost Pump”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84112-3397-3CAA-97B8-A3BE0B9BD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1-1/2” outlet x 2-1/2” inlet x 6” Impellor</a:t>
            </a:r>
          </a:p>
          <a:p>
            <a:r>
              <a:rPr lang="en-US" dirty="0"/>
              <a:t>Maintain pressure of 40-100 </a:t>
            </a:r>
            <a:r>
              <a:rPr lang="en-US" dirty="0" err="1"/>
              <a:t>psig</a:t>
            </a:r>
            <a:r>
              <a:rPr lang="en-US" dirty="0"/>
              <a:t> on the suction of cold end to ensure positive pressure of liquid nitrogen.</a:t>
            </a:r>
          </a:p>
          <a:p>
            <a:r>
              <a:rPr lang="en-US" dirty="0"/>
              <a:t>Cold end(s) require between 30 to 40 </a:t>
            </a:r>
            <a:r>
              <a:rPr lang="en-US" dirty="0" err="1"/>
              <a:t>psig</a:t>
            </a:r>
            <a:r>
              <a:rPr lang="en-US" dirty="0"/>
              <a:t> Net Positive Suction Head (NPSH) to pump efficiently.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5EB94-E28E-827A-3B44-4E1CCC3B2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3B4D92-E937-0885-E4EF-A038E267EC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186" y="4008879"/>
            <a:ext cx="3281243" cy="246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09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4C17F-A8F0-2F21-38FC-31A1CF8C7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Liquid Nitrogen Vaporiser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34B30-59DF-6E87-9C1C-9A77DEA97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Converts the liquid nitrogen to a gas by absorbing heat from the Coolant Loop Circuit.</a:t>
            </a:r>
          </a:p>
          <a:p>
            <a:r>
              <a:rPr lang="en-US" dirty="0"/>
              <a:t>Coolant Loop Circuit: Water/Glycol system that collects unit generated heat for LN2 vaporization.</a:t>
            </a:r>
          </a:p>
          <a:p>
            <a:r>
              <a:rPr lang="en-US" dirty="0"/>
              <a:t>Discharge Gas: 15-20 Degree </a:t>
            </a:r>
            <a:r>
              <a:rPr lang="en-US" dirty="0" err="1"/>
              <a:t>Celcius</a:t>
            </a:r>
            <a:endParaRPr lang="en-US" dirty="0"/>
          </a:p>
          <a:p>
            <a:r>
              <a:rPr lang="en-US" dirty="0"/>
              <a:t>Coolant Loop Temperature: 50-70 Degree </a:t>
            </a:r>
            <a:r>
              <a:rPr lang="en-US" dirty="0" err="1"/>
              <a:t>Celcius</a:t>
            </a:r>
            <a:endParaRPr lang="en-US" dirty="0"/>
          </a:p>
          <a:p>
            <a:r>
              <a:rPr lang="en-US" dirty="0" err="1"/>
              <a:t>Corken</a:t>
            </a:r>
            <a:r>
              <a:rPr lang="en-US" dirty="0"/>
              <a:t> pump to pump the coolant through Coolant Loop Circuit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38C32E-8A6F-6BC7-1788-FF1CB6D96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66122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970CE-EF72-7619-1CAE-EE4E25EF9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SCHEMATIC COOLANT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355EFD3-967F-79A4-CD1F-BCB2A60CC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3385650" y="-175698"/>
            <a:ext cx="5067774" cy="79248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B03393-E344-528B-F8A4-D3F28CCF4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50140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D488C-BB35-1BB5-9C01-FB6167AB6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Engine Control And Indicators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E8D1806-1AC0-2BC5-0EEC-60328F3EC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26" y="1306512"/>
            <a:ext cx="10335491" cy="523711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260AE-680E-0518-B557-3B265E3C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39569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0A659-48B5-8611-EDFA-729EA742C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Automated Shutdown Valves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C0492-E81E-243A-513B-070D4D0933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Engine Overspeed Shutdown</a:t>
            </a:r>
          </a:p>
          <a:p>
            <a:r>
              <a:rPr lang="en-MY" dirty="0"/>
              <a:t>Emergency Stop Shutdown</a:t>
            </a:r>
          </a:p>
          <a:p>
            <a:pPr algn="l"/>
            <a:r>
              <a:rPr lang="en-MY" dirty="0"/>
              <a:t>High Coolant Temperature Shutdown- 100 </a:t>
            </a:r>
            <a:r>
              <a:rPr lang="en-MY" b="0" i="0" dirty="0">
                <a:solidFill>
                  <a:srgbClr val="202124"/>
                </a:solidFill>
                <a:effectLst/>
                <a:latin typeface="Google Sans"/>
              </a:rPr>
              <a:t>°C</a:t>
            </a:r>
            <a:endParaRPr lang="en-MY" dirty="0"/>
          </a:p>
          <a:p>
            <a:r>
              <a:rPr lang="en-MY" dirty="0"/>
              <a:t>Low Engine Oil Pressure Shutdown- below 10 psi</a:t>
            </a:r>
          </a:p>
          <a:p>
            <a:pPr algn="l"/>
            <a:r>
              <a:rPr lang="en-MY" dirty="0"/>
              <a:t>High Exhaust Temperature – 200 </a:t>
            </a:r>
            <a:r>
              <a:rPr lang="en-MY" b="0" i="0" dirty="0">
                <a:solidFill>
                  <a:srgbClr val="202124"/>
                </a:solidFill>
                <a:effectLst/>
                <a:latin typeface="Google Sans"/>
              </a:rPr>
              <a:t>°C</a:t>
            </a:r>
            <a:endParaRPr lang="en-MY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1903C-C3EE-4547-7809-E2DC98F7B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95424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77FDA-1E4B-8596-6E47-165C19FCF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Troubleshoot</a:t>
            </a:r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47C0E92-A8E1-20DB-03EC-EEF525439F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2237598"/>
              </p:ext>
            </p:extLst>
          </p:nvPr>
        </p:nvGraphicFramePr>
        <p:xfrm>
          <a:off x="304800" y="1306513"/>
          <a:ext cx="11582400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0800">
                  <a:extLst>
                    <a:ext uri="{9D8B030D-6E8A-4147-A177-3AD203B41FA5}">
                      <a16:colId xmlns:a16="http://schemas.microsoft.com/office/drawing/2014/main" val="876670787"/>
                    </a:ext>
                  </a:extLst>
                </a:gridCol>
                <a:gridCol w="3860800">
                  <a:extLst>
                    <a:ext uri="{9D8B030D-6E8A-4147-A177-3AD203B41FA5}">
                      <a16:colId xmlns:a16="http://schemas.microsoft.com/office/drawing/2014/main" val="2613064269"/>
                    </a:ext>
                  </a:extLst>
                </a:gridCol>
                <a:gridCol w="3860800">
                  <a:extLst>
                    <a:ext uri="{9D8B030D-6E8A-4147-A177-3AD203B41FA5}">
                      <a16:colId xmlns:a16="http://schemas.microsoft.com/office/drawing/2014/main" val="39853569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MY" dirty="0"/>
                        <a:t>Trouble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dirty="0"/>
                        <a:t>Cause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dirty="0"/>
                        <a:t>Ways to Overcome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604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dirty="0"/>
                        <a:t>Low flow rate to unit from N2 tank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Low tank pressure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Supply valve not fully open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Return valve closed or partly closed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Clogged piping or transfer hoses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Increase tank pressure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Open supply valve fully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Open return valve fully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Inspect piping and hoses to insure free flow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9271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dirty="0"/>
                        <a:t>Boost pump not turn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Hydraulic valve closed at boost pump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Suction valve to hydraulic pump closed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Defective hydraulic pump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Open the valve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Disconnect motor supply hose. Plug hose and cap motor. Test pump pressure if pump does not build up pressure check system relief valve, if OK, remove and replace pump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713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MY" dirty="0"/>
                        <a:t>Tank not build up pressure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Line to pressure </a:t>
                      </a:r>
                      <a:r>
                        <a:rPr lang="en-MY" dirty="0" err="1"/>
                        <a:t>bulding</a:t>
                      </a:r>
                      <a:r>
                        <a:rPr lang="en-MY" dirty="0"/>
                        <a:t> coil obstruction or valve closed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Low liquid level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Leak to atmosphere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Clear obstruction and/or open valve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Fill tank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MY" dirty="0"/>
                        <a:t>Locate leak and repair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433632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88325F-E056-7F0F-FCD5-5D5BD2754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8840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1839</TotalTime>
  <Words>683</Words>
  <Application>Microsoft Office PowerPoint</Application>
  <PresentationFormat>Widescreen</PresentationFormat>
  <Paragraphs>121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Google Sans</vt:lpstr>
      <vt:lpstr>Wingdings</vt:lpstr>
      <vt:lpstr>Office Theme</vt:lpstr>
      <vt:lpstr>[NITROGEN CONVERTER]</vt:lpstr>
      <vt:lpstr>PowerPoint Presentation</vt:lpstr>
      <vt:lpstr>PowerPoint Presentation</vt:lpstr>
      <vt:lpstr>INTRODUCTION</vt:lpstr>
      <vt:lpstr>RIG UP </vt:lpstr>
      <vt:lpstr>Calculation Involve</vt:lpstr>
      <vt:lpstr>PERFORMANCE SPECIFICATION</vt:lpstr>
      <vt:lpstr>Engine Module</vt:lpstr>
      <vt:lpstr>Triplex Pump</vt:lpstr>
      <vt:lpstr>Triplex Pump</vt:lpstr>
      <vt:lpstr>Centrifugal Charge “Boost Pump”</vt:lpstr>
      <vt:lpstr>Liquid Nitrogen Vaporiser</vt:lpstr>
      <vt:lpstr>SCHEMATIC COOLANT</vt:lpstr>
      <vt:lpstr>Engine Control And Indicators</vt:lpstr>
      <vt:lpstr>Automated Shutdown Valves</vt:lpstr>
      <vt:lpstr>Troubleshoot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Shahir Munaqib</cp:lastModifiedBy>
  <cp:revision>50</cp:revision>
  <dcterms:created xsi:type="dcterms:W3CDTF">2019-04-03T06:28:13Z</dcterms:created>
  <dcterms:modified xsi:type="dcterms:W3CDTF">2024-03-06T09:32:28Z</dcterms:modified>
</cp:coreProperties>
</file>