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8288000" cy="10287000"/>
  <p:notesSz cx="6858000" cy="9144000"/>
  <p:embeddedFontLst>
    <p:embeddedFont>
      <p:font typeface="Barlow" pitchFamily="2" charset="77"/>
      <p:regular r:id="rId22"/>
      <p:bold r:id="rId23"/>
    </p:embeddedFont>
    <p:embeddedFont>
      <p:font typeface="Barlow Bold" pitchFamily="2" charset="77"/>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autoAdjust="0"/>
    <p:restoredTop sz="94628" autoAdjust="0"/>
  </p:normalViewPr>
  <p:slideViewPr>
    <p:cSldViewPr>
      <p:cViewPr varScale="1">
        <p:scale>
          <a:sx n="79" d="100"/>
          <a:sy n="79" d="100"/>
        </p:scale>
        <p:origin x="360" y="11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1/23/25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
        <p:nvSpPr>
          <p:cNvPr id="8" name="TextBox 7">
            <a:extLst>
              <a:ext uri="{FF2B5EF4-FFF2-40B4-BE49-F238E27FC236}">
                <a16:creationId xmlns:a16="http://schemas.microsoft.com/office/drawing/2014/main" id="{1A42073A-B391-14F8-C6BD-231509582746}"/>
              </a:ext>
            </a:extLst>
          </p:cNvPr>
          <p:cNvSpPr txBox="1"/>
          <p:nvPr>
            <p:extLst>
              <p:ext uri="{1162E1C5-73C7-4A58-AE30-91384D911F3F}">
                <p184:classification xmlns:p184="http://schemas.microsoft.com/office/powerpoint/2018/4/main" val="hdr"/>
              </p:ext>
            </p:extLst>
          </p:nvPr>
        </p:nvSpPr>
        <p:spPr>
          <a:xfrm>
            <a:off x="8963787" y="63500"/>
            <a:ext cx="388938" cy="152400"/>
          </a:xfrm>
          <a:prstGeom prst="rect">
            <a:avLst/>
          </a:prstGeom>
        </p:spPr>
        <p:txBody>
          <a:bodyPr horzOverflow="overflow" lIns="0" tIns="0" rIns="0" bIns="0">
            <a:spAutoFit/>
          </a:bodyPr>
          <a:lstStyle/>
          <a:p>
            <a:pPr algn="l"/>
            <a:r>
              <a:rPr lang="en-US" sz="1000">
                <a:solidFill>
                  <a:srgbClr val="0078D7"/>
                </a:solidFill>
                <a:latin typeface="Calibri" panose="020F0502020204030204" pitchFamily="34" charset="0"/>
                <a:ea typeface="Calibri" panose="020F0502020204030204" pitchFamily="34" charset="0"/>
                <a:cs typeface="Calibri" panose="020F0502020204030204" pitchFamily="34" charset="0"/>
              </a:rPr>
              <a:t>[Open]</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7.png"/><Relationship Id="rId7"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8.sv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2.sv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2.sv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7.png"/><Relationship Id="rId7"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svg"/><Relationship Id="rId7"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5.sv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svg"/><Relationship Id="rId7"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AutoShape 2"/>
          <p:cNvSpPr/>
          <p:nvPr/>
        </p:nvSpPr>
        <p:spPr>
          <a:xfrm rot="-5400000">
            <a:off x="-4564604" y="5173508"/>
            <a:ext cx="11158032" cy="0"/>
          </a:xfrm>
          <a:prstGeom prst="line">
            <a:avLst/>
          </a:prstGeom>
          <a:ln w="28575" cap="flat">
            <a:solidFill>
              <a:srgbClr val="000000"/>
            </a:solidFill>
            <a:prstDash val="solid"/>
            <a:headEnd type="none" w="sm" len="sm"/>
            <a:tailEnd type="none" w="sm" len="sm"/>
          </a:ln>
        </p:spPr>
        <p:txBody>
          <a:bodyPr/>
          <a:lstStyle/>
          <a:p>
            <a:endParaRPr lang="en-US"/>
          </a:p>
        </p:txBody>
      </p:sp>
      <p:sp>
        <p:nvSpPr>
          <p:cNvPr id="3" name="AutoShape 3"/>
          <p:cNvSpPr/>
          <p:nvPr/>
        </p:nvSpPr>
        <p:spPr>
          <a:xfrm>
            <a:off x="-594621" y="8805386"/>
            <a:ext cx="19569391" cy="0"/>
          </a:xfrm>
          <a:prstGeom prst="line">
            <a:avLst/>
          </a:prstGeom>
          <a:ln w="28575" cap="flat">
            <a:solidFill>
              <a:srgbClr val="000000"/>
            </a:solidFill>
            <a:prstDash val="solid"/>
            <a:headEnd type="none" w="sm" len="sm"/>
            <a:tailEnd type="none" w="sm" len="sm"/>
          </a:ln>
        </p:spPr>
        <p:txBody>
          <a:bodyPr/>
          <a:lstStyle/>
          <a:p>
            <a:endParaRPr lang="en-US"/>
          </a:p>
        </p:txBody>
      </p:sp>
      <p:grpSp>
        <p:nvGrpSpPr>
          <p:cNvPr id="4" name="Group 4"/>
          <p:cNvGrpSpPr/>
          <p:nvPr/>
        </p:nvGrpSpPr>
        <p:grpSpPr>
          <a:xfrm>
            <a:off x="9651115" y="-825926"/>
            <a:ext cx="2042983" cy="2042983"/>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10998626" y="-20574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8" name="Freeform 8"/>
          <p:cNvSpPr/>
          <p:nvPr/>
        </p:nvSpPr>
        <p:spPr>
          <a:xfrm>
            <a:off x="14231192" y="0"/>
            <a:ext cx="4056808" cy="10287000"/>
          </a:xfrm>
          <a:custGeom>
            <a:avLst/>
            <a:gdLst/>
            <a:ahLst/>
            <a:cxnLst/>
            <a:rect l="l" t="t" r="r" b="b"/>
            <a:pathLst>
              <a:path w="4056808" h="10287000">
                <a:moveTo>
                  <a:pt x="0" y="0"/>
                </a:moveTo>
                <a:lnTo>
                  <a:pt x="4056808" y="0"/>
                </a:lnTo>
                <a:lnTo>
                  <a:pt x="4056808" y="10287000"/>
                </a:lnTo>
                <a:lnTo>
                  <a:pt x="0" y="10287000"/>
                </a:lnTo>
                <a:lnTo>
                  <a:pt x="0" y="0"/>
                </a:lnTo>
                <a:close/>
              </a:path>
            </a:pathLst>
          </a:custGeom>
          <a:blipFill>
            <a:blip r:embed="rId4"/>
            <a:stretch>
              <a:fillRect l="-19018" r="-71162"/>
            </a:stretch>
          </a:blipFill>
        </p:spPr>
        <p:txBody>
          <a:bodyPr/>
          <a:lstStyle/>
          <a:p>
            <a:endParaRPr lang="en-US"/>
          </a:p>
        </p:txBody>
      </p:sp>
      <p:grpSp>
        <p:nvGrpSpPr>
          <p:cNvPr id="9" name="Group 9"/>
          <p:cNvGrpSpPr/>
          <p:nvPr/>
        </p:nvGrpSpPr>
        <p:grpSpPr>
          <a:xfrm>
            <a:off x="14231192" y="-435516"/>
            <a:ext cx="5743253" cy="11158032"/>
            <a:chOff x="0" y="0"/>
            <a:chExt cx="1512626" cy="2938741"/>
          </a:xfrm>
        </p:grpSpPr>
        <p:sp>
          <p:nvSpPr>
            <p:cNvPr id="10" name="Freeform 10"/>
            <p:cNvSpPr/>
            <p:nvPr/>
          </p:nvSpPr>
          <p:spPr>
            <a:xfrm>
              <a:off x="0" y="0"/>
              <a:ext cx="1512626" cy="2938741"/>
            </a:xfrm>
            <a:custGeom>
              <a:avLst/>
              <a:gdLst/>
              <a:ahLst/>
              <a:cxnLst/>
              <a:rect l="l" t="t" r="r" b="b"/>
              <a:pathLst>
                <a:path w="1512626" h="2938741">
                  <a:moveTo>
                    <a:pt x="0" y="0"/>
                  </a:moveTo>
                  <a:lnTo>
                    <a:pt x="1512626" y="0"/>
                  </a:lnTo>
                  <a:lnTo>
                    <a:pt x="1512626" y="2938741"/>
                  </a:lnTo>
                  <a:lnTo>
                    <a:pt x="0" y="2938741"/>
                  </a:lnTo>
                  <a:close/>
                </a:path>
              </a:pathLst>
            </a:custGeom>
            <a:solidFill>
              <a:srgbClr val="28443B">
                <a:alpha val="78824"/>
              </a:srgbClr>
            </a:solidFill>
          </p:spPr>
          <p:txBody>
            <a:bodyPr/>
            <a:lstStyle/>
            <a:p>
              <a:endParaRPr lang="en-US"/>
            </a:p>
          </p:txBody>
        </p:sp>
        <p:sp>
          <p:nvSpPr>
            <p:cNvPr id="11" name="TextBox 11"/>
            <p:cNvSpPr txBox="1"/>
            <p:nvPr/>
          </p:nvSpPr>
          <p:spPr>
            <a:xfrm>
              <a:off x="0" y="-47625"/>
              <a:ext cx="1512626" cy="2986366"/>
            </a:xfrm>
            <a:prstGeom prst="rect">
              <a:avLst/>
            </a:prstGeom>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a:off x="12635900" y="1847337"/>
            <a:ext cx="420126" cy="420126"/>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14" name="TextBox 14"/>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grpSp>
        <p:nvGrpSpPr>
          <p:cNvPr id="15" name="Group 15"/>
          <p:cNvGrpSpPr/>
          <p:nvPr/>
        </p:nvGrpSpPr>
        <p:grpSpPr>
          <a:xfrm>
            <a:off x="2553147" y="8025709"/>
            <a:ext cx="1559354" cy="1559354"/>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17" name="TextBox 17"/>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18" name="Freeform 18"/>
          <p:cNvSpPr/>
          <p:nvPr/>
        </p:nvSpPr>
        <p:spPr>
          <a:xfrm>
            <a:off x="3092102" y="8323941"/>
            <a:ext cx="481445" cy="962890"/>
          </a:xfrm>
          <a:custGeom>
            <a:avLst/>
            <a:gdLst/>
            <a:ahLst/>
            <a:cxnLst/>
            <a:rect l="l" t="t" r="r" b="b"/>
            <a:pathLst>
              <a:path w="481445" h="962890">
                <a:moveTo>
                  <a:pt x="0" y="0"/>
                </a:moveTo>
                <a:lnTo>
                  <a:pt x="481444" y="0"/>
                </a:lnTo>
                <a:lnTo>
                  <a:pt x="481444" y="962890"/>
                </a:lnTo>
                <a:lnTo>
                  <a:pt x="0" y="96289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9" name="TextBox 19"/>
          <p:cNvSpPr txBox="1"/>
          <p:nvPr/>
        </p:nvSpPr>
        <p:spPr>
          <a:xfrm>
            <a:off x="2553147" y="2133600"/>
            <a:ext cx="9735017" cy="5002530"/>
          </a:xfrm>
          <a:prstGeom prst="rect">
            <a:avLst/>
          </a:prstGeom>
        </p:spPr>
        <p:txBody>
          <a:bodyPr lIns="0" tIns="0" rIns="0" bIns="0" rtlCol="0" anchor="t">
            <a:spAutoFit/>
          </a:bodyPr>
          <a:lstStyle/>
          <a:p>
            <a:pPr algn="l">
              <a:lnSpc>
                <a:spcPts val="9810"/>
              </a:lnSpc>
            </a:pPr>
            <a:r>
              <a:rPr lang="en-US" sz="9000" b="1">
                <a:solidFill>
                  <a:srgbClr val="000000"/>
                </a:solidFill>
                <a:latin typeface="Barlow Bold"/>
                <a:ea typeface="Barlow Bold"/>
                <a:cs typeface="Barlow Bold"/>
                <a:sym typeface="Barlow Bold"/>
              </a:rPr>
              <a:t>Right Procedure to Redress Double Flapper Check Valve</a:t>
            </a:r>
          </a:p>
        </p:txBody>
      </p:sp>
      <p:grpSp>
        <p:nvGrpSpPr>
          <p:cNvPr id="20" name="Group 20"/>
          <p:cNvGrpSpPr/>
          <p:nvPr/>
        </p:nvGrpSpPr>
        <p:grpSpPr>
          <a:xfrm>
            <a:off x="5955259" y="8299357"/>
            <a:ext cx="9158168" cy="1040634"/>
            <a:chOff x="0" y="0"/>
            <a:chExt cx="2412028" cy="274076"/>
          </a:xfrm>
        </p:grpSpPr>
        <p:sp>
          <p:nvSpPr>
            <p:cNvPr id="21" name="Freeform 21"/>
            <p:cNvSpPr/>
            <p:nvPr/>
          </p:nvSpPr>
          <p:spPr>
            <a:xfrm>
              <a:off x="0" y="0"/>
              <a:ext cx="2412028" cy="274076"/>
            </a:xfrm>
            <a:custGeom>
              <a:avLst/>
              <a:gdLst/>
              <a:ahLst/>
              <a:cxnLst/>
              <a:rect l="l" t="t" r="r" b="b"/>
              <a:pathLst>
                <a:path w="2412028" h="274076">
                  <a:moveTo>
                    <a:pt x="43113" y="0"/>
                  </a:moveTo>
                  <a:lnTo>
                    <a:pt x="2368915" y="0"/>
                  </a:lnTo>
                  <a:cubicBezTo>
                    <a:pt x="2380349" y="0"/>
                    <a:pt x="2391315" y="4542"/>
                    <a:pt x="2399400" y="12628"/>
                  </a:cubicBezTo>
                  <a:cubicBezTo>
                    <a:pt x="2407485" y="20713"/>
                    <a:pt x="2412028" y="31679"/>
                    <a:pt x="2412028" y="43113"/>
                  </a:cubicBezTo>
                  <a:lnTo>
                    <a:pt x="2412028" y="230963"/>
                  </a:lnTo>
                  <a:cubicBezTo>
                    <a:pt x="2412028" y="242398"/>
                    <a:pt x="2407485" y="253364"/>
                    <a:pt x="2399400" y="261449"/>
                  </a:cubicBezTo>
                  <a:cubicBezTo>
                    <a:pt x="2391315" y="269534"/>
                    <a:pt x="2380349" y="274076"/>
                    <a:pt x="2368915" y="274076"/>
                  </a:cubicBezTo>
                  <a:lnTo>
                    <a:pt x="43113" y="274076"/>
                  </a:lnTo>
                  <a:cubicBezTo>
                    <a:pt x="31679" y="274076"/>
                    <a:pt x="20713" y="269534"/>
                    <a:pt x="12628" y="261449"/>
                  </a:cubicBezTo>
                  <a:cubicBezTo>
                    <a:pt x="4542" y="253364"/>
                    <a:pt x="0" y="242398"/>
                    <a:pt x="0" y="230963"/>
                  </a:cubicBezTo>
                  <a:lnTo>
                    <a:pt x="0" y="43113"/>
                  </a:lnTo>
                  <a:cubicBezTo>
                    <a:pt x="0" y="31679"/>
                    <a:pt x="4542" y="20713"/>
                    <a:pt x="12628" y="12628"/>
                  </a:cubicBezTo>
                  <a:cubicBezTo>
                    <a:pt x="20713" y="4542"/>
                    <a:pt x="31679" y="0"/>
                    <a:pt x="43113" y="0"/>
                  </a:cubicBezTo>
                  <a:close/>
                </a:path>
              </a:pathLst>
            </a:custGeom>
            <a:solidFill>
              <a:srgbClr val="F1F1EF"/>
            </a:solidFill>
            <a:ln w="19050" cap="rnd">
              <a:solidFill>
                <a:srgbClr val="000000"/>
              </a:solidFill>
              <a:prstDash val="solid"/>
              <a:round/>
            </a:ln>
          </p:spPr>
          <p:txBody>
            <a:bodyPr/>
            <a:lstStyle/>
            <a:p>
              <a:endParaRPr lang="en-US"/>
            </a:p>
          </p:txBody>
        </p:sp>
        <p:sp>
          <p:nvSpPr>
            <p:cNvPr id="22" name="TextBox 22"/>
            <p:cNvSpPr txBox="1"/>
            <p:nvPr/>
          </p:nvSpPr>
          <p:spPr>
            <a:xfrm>
              <a:off x="0" y="-47625"/>
              <a:ext cx="2412028" cy="321701"/>
            </a:xfrm>
            <a:prstGeom prst="rect">
              <a:avLst/>
            </a:prstGeom>
          </p:spPr>
          <p:txBody>
            <a:bodyPr lIns="50800" tIns="50800" rIns="50800" bIns="50800" rtlCol="0" anchor="ctr"/>
            <a:lstStyle/>
            <a:p>
              <a:pPr algn="ctr">
                <a:lnSpc>
                  <a:spcPts val="2659"/>
                </a:lnSpc>
              </a:pPr>
              <a:endParaRPr/>
            </a:p>
          </p:txBody>
        </p:sp>
      </p:grpSp>
      <p:sp>
        <p:nvSpPr>
          <p:cNvPr id="23" name="TextBox 23"/>
          <p:cNvSpPr txBox="1"/>
          <p:nvPr/>
        </p:nvSpPr>
        <p:spPr>
          <a:xfrm>
            <a:off x="5895163" y="8528244"/>
            <a:ext cx="9278359" cy="491212"/>
          </a:xfrm>
          <a:prstGeom prst="rect">
            <a:avLst/>
          </a:prstGeom>
        </p:spPr>
        <p:txBody>
          <a:bodyPr lIns="0" tIns="0" rIns="0" bIns="0" rtlCol="0" anchor="t">
            <a:spAutoFit/>
          </a:bodyPr>
          <a:lstStyle/>
          <a:p>
            <a:pPr algn="ctr">
              <a:lnSpc>
                <a:spcPts val="3900"/>
              </a:lnSpc>
            </a:pPr>
            <a:r>
              <a:rPr lang="en-US" sz="2785" b="1">
                <a:solidFill>
                  <a:srgbClr val="000000"/>
                </a:solidFill>
                <a:latin typeface="Barlow Bold"/>
                <a:ea typeface="Barlow Bold"/>
                <a:cs typeface="Barlow Bold"/>
                <a:sym typeface="Barlow Bold"/>
              </a:rPr>
              <a:t>Prepared By: Zainuddin Bin Yaacob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Freeform 2"/>
          <p:cNvSpPr/>
          <p:nvPr/>
        </p:nvSpPr>
        <p:spPr>
          <a:xfrm>
            <a:off x="0" y="0"/>
            <a:ext cx="4679992" cy="10287000"/>
          </a:xfrm>
          <a:custGeom>
            <a:avLst/>
            <a:gdLst/>
            <a:ahLst/>
            <a:cxnLst/>
            <a:rect l="l" t="t" r="r" b="b"/>
            <a:pathLst>
              <a:path w="4679992" h="10287000">
                <a:moveTo>
                  <a:pt x="0" y="0"/>
                </a:moveTo>
                <a:lnTo>
                  <a:pt x="4679992" y="0"/>
                </a:lnTo>
                <a:lnTo>
                  <a:pt x="4679992" y="10287000"/>
                </a:lnTo>
                <a:lnTo>
                  <a:pt x="0" y="10287000"/>
                </a:lnTo>
                <a:lnTo>
                  <a:pt x="0" y="0"/>
                </a:lnTo>
                <a:close/>
              </a:path>
            </a:pathLst>
          </a:custGeom>
          <a:blipFill>
            <a:blip r:embed="rId2"/>
            <a:stretch>
              <a:fillRect l="-14589" r="-31307"/>
            </a:stretch>
          </a:blipFill>
        </p:spPr>
        <p:txBody>
          <a:bodyPr/>
          <a:lstStyle/>
          <a:p>
            <a:endParaRPr lang="en-US"/>
          </a:p>
        </p:txBody>
      </p:sp>
      <p:sp>
        <p:nvSpPr>
          <p:cNvPr id="3" name="Freeform 3"/>
          <p:cNvSpPr/>
          <p:nvPr/>
        </p:nvSpPr>
        <p:spPr>
          <a:xfrm>
            <a:off x="2970327" y="-1782091"/>
            <a:ext cx="2607945" cy="2607945"/>
          </a:xfrm>
          <a:custGeom>
            <a:avLst/>
            <a:gdLst/>
            <a:ahLst/>
            <a:cxnLst/>
            <a:rect l="l" t="t" r="r" b="b"/>
            <a:pathLst>
              <a:path w="2607945" h="2607945">
                <a:moveTo>
                  <a:pt x="0" y="0"/>
                </a:moveTo>
                <a:lnTo>
                  <a:pt x="2607946" y="0"/>
                </a:lnTo>
                <a:lnTo>
                  <a:pt x="2607946" y="2607945"/>
                </a:lnTo>
                <a:lnTo>
                  <a:pt x="0" y="26079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4" name="Group 4"/>
          <p:cNvGrpSpPr/>
          <p:nvPr/>
        </p:nvGrpSpPr>
        <p:grpSpPr>
          <a:xfrm rot="-10800000">
            <a:off x="13395054" y="9130249"/>
            <a:ext cx="2042983" cy="2042983"/>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rot="10261451">
            <a:off x="14479367" y="809434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8" name="Group 8"/>
          <p:cNvGrpSpPr/>
          <p:nvPr/>
        </p:nvGrpSpPr>
        <p:grpSpPr>
          <a:xfrm rot="10261451">
            <a:off x="16213204" y="7876698"/>
            <a:ext cx="420126" cy="42012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10" name="TextBox 10"/>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grpSp>
        <p:nvGrpSpPr>
          <p:cNvPr id="11" name="Group 11"/>
          <p:cNvGrpSpPr/>
          <p:nvPr/>
        </p:nvGrpSpPr>
        <p:grpSpPr>
          <a:xfrm>
            <a:off x="17259300" y="2354397"/>
            <a:ext cx="3086100" cy="8447025"/>
            <a:chOff x="0" y="0"/>
            <a:chExt cx="812800" cy="2224731"/>
          </a:xfrm>
        </p:grpSpPr>
        <p:sp>
          <p:nvSpPr>
            <p:cNvPr id="12" name="Freeform 12"/>
            <p:cNvSpPr/>
            <p:nvPr/>
          </p:nvSpPr>
          <p:spPr>
            <a:xfrm>
              <a:off x="0" y="0"/>
              <a:ext cx="812800" cy="2224731"/>
            </a:xfrm>
            <a:custGeom>
              <a:avLst/>
              <a:gdLst/>
              <a:ahLst/>
              <a:cxnLst/>
              <a:rect l="l" t="t" r="r" b="b"/>
              <a:pathLst>
                <a:path w="812800" h="2224731">
                  <a:moveTo>
                    <a:pt x="0" y="0"/>
                  </a:moveTo>
                  <a:lnTo>
                    <a:pt x="812800" y="0"/>
                  </a:lnTo>
                  <a:lnTo>
                    <a:pt x="812800" y="2224731"/>
                  </a:lnTo>
                  <a:lnTo>
                    <a:pt x="0" y="2224731"/>
                  </a:lnTo>
                  <a:close/>
                </a:path>
              </a:pathLst>
            </a:custGeom>
            <a:solidFill>
              <a:srgbClr val="2A8D87"/>
            </a:solidFill>
          </p:spPr>
          <p:txBody>
            <a:bodyPr/>
            <a:lstStyle/>
            <a:p>
              <a:endParaRPr lang="en-US"/>
            </a:p>
          </p:txBody>
        </p:sp>
        <p:sp>
          <p:nvSpPr>
            <p:cNvPr id="13" name="TextBox 13"/>
            <p:cNvSpPr txBox="1"/>
            <p:nvPr/>
          </p:nvSpPr>
          <p:spPr>
            <a:xfrm>
              <a:off x="0" y="-47625"/>
              <a:ext cx="812800" cy="2272356"/>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17259300" y="-1093982"/>
            <a:ext cx="3086100" cy="3448379"/>
            <a:chOff x="0" y="0"/>
            <a:chExt cx="812800" cy="908215"/>
          </a:xfrm>
        </p:grpSpPr>
        <p:sp>
          <p:nvSpPr>
            <p:cNvPr id="15" name="Freeform 15"/>
            <p:cNvSpPr/>
            <p:nvPr/>
          </p:nvSpPr>
          <p:spPr>
            <a:xfrm>
              <a:off x="0" y="0"/>
              <a:ext cx="812800" cy="908215"/>
            </a:xfrm>
            <a:custGeom>
              <a:avLst/>
              <a:gdLst/>
              <a:ahLst/>
              <a:cxnLst/>
              <a:rect l="l" t="t" r="r" b="b"/>
              <a:pathLst>
                <a:path w="812800" h="908215">
                  <a:moveTo>
                    <a:pt x="0" y="0"/>
                  </a:moveTo>
                  <a:lnTo>
                    <a:pt x="812800" y="0"/>
                  </a:lnTo>
                  <a:lnTo>
                    <a:pt x="812800" y="908215"/>
                  </a:lnTo>
                  <a:lnTo>
                    <a:pt x="0" y="908215"/>
                  </a:lnTo>
                  <a:close/>
                </a:path>
              </a:pathLst>
            </a:custGeom>
            <a:solidFill>
              <a:srgbClr val="2D3134"/>
            </a:solidFill>
          </p:spPr>
          <p:txBody>
            <a:bodyPr/>
            <a:lstStyle/>
            <a:p>
              <a:endParaRPr lang="en-US"/>
            </a:p>
          </p:txBody>
        </p:sp>
        <p:sp>
          <p:nvSpPr>
            <p:cNvPr id="16" name="TextBox 16"/>
            <p:cNvSpPr txBox="1"/>
            <p:nvPr/>
          </p:nvSpPr>
          <p:spPr>
            <a:xfrm>
              <a:off x="0" y="-47625"/>
              <a:ext cx="812800" cy="955840"/>
            </a:xfrm>
            <a:prstGeom prst="rect">
              <a:avLst/>
            </a:prstGeom>
          </p:spPr>
          <p:txBody>
            <a:bodyPr lIns="50800" tIns="50800" rIns="50800" bIns="50800" rtlCol="0" anchor="ctr"/>
            <a:lstStyle/>
            <a:p>
              <a:pPr algn="ctr">
                <a:lnSpc>
                  <a:spcPts val="2659"/>
                </a:lnSpc>
              </a:pPr>
              <a:endParaRPr/>
            </a:p>
          </p:txBody>
        </p:sp>
      </p:grpSp>
      <p:sp>
        <p:nvSpPr>
          <p:cNvPr id="17" name="TextBox 17"/>
          <p:cNvSpPr txBox="1"/>
          <p:nvPr/>
        </p:nvSpPr>
        <p:spPr>
          <a:xfrm>
            <a:off x="6073557" y="1117821"/>
            <a:ext cx="6805400" cy="1032424"/>
          </a:xfrm>
          <a:prstGeom prst="rect">
            <a:avLst/>
          </a:prstGeom>
        </p:spPr>
        <p:txBody>
          <a:bodyPr lIns="0" tIns="0" rIns="0" bIns="0" rtlCol="0" anchor="t">
            <a:spAutoFit/>
          </a:bodyPr>
          <a:lstStyle/>
          <a:p>
            <a:pPr algn="l">
              <a:lnSpc>
                <a:spcPts val="8440"/>
              </a:lnSpc>
            </a:pPr>
            <a:r>
              <a:rPr lang="en-US" sz="6029" b="1">
                <a:solidFill>
                  <a:srgbClr val="2A8D87"/>
                </a:solidFill>
                <a:latin typeface="Barlow Bold"/>
                <a:ea typeface="Barlow Bold"/>
                <a:cs typeface="Barlow Bold"/>
                <a:sym typeface="Barlow Bold"/>
              </a:rPr>
              <a:t>Table Of Content</a:t>
            </a:r>
          </a:p>
        </p:txBody>
      </p:sp>
      <p:grpSp>
        <p:nvGrpSpPr>
          <p:cNvPr id="18" name="Group 18"/>
          <p:cNvGrpSpPr/>
          <p:nvPr/>
        </p:nvGrpSpPr>
        <p:grpSpPr>
          <a:xfrm>
            <a:off x="6073557" y="2805040"/>
            <a:ext cx="509660" cy="509660"/>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20" name="TextBox 20"/>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grpSp>
        <p:nvGrpSpPr>
          <p:cNvPr id="21" name="Group 21"/>
          <p:cNvGrpSpPr/>
          <p:nvPr/>
        </p:nvGrpSpPr>
        <p:grpSpPr>
          <a:xfrm>
            <a:off x="6073557" y="5903232"/>
            <a:ext cx="509660" cy="509660"/>
            <a:chOff x="0" y="0"/>
            <a:chExt cx="812800" cy="812800"/>
          </a:xfrm>
        </p:grpSpPr>
        <p:sp>
          <p:nvSpPr>
            <p:cNvPr id="22" name="Freeform 2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23" name="TextBox 23"/>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grpSp>
        <p:nvGrpSpPr>
          <p:cNvPr id="24" name="Group 24"/>
          <p:cNvGrpSpPr/>
          <p:nvPr/>
        </p:nvGrpSpPr>
        <p:grpSpPr>
          <a:xfrm>
            <a:off x="6073557" y="4316134"/>
            <a:ext cx="509660" cy="509660"/>
            <a:chOff x="0" y="0"/>
            <a:chExt cx="812800" cy="812800"/>
          </a:xfrm>
        </p:grpSpPr>
        <p:sp>
          <p:nvSpPr>
            <p:cNvPr id="25" name="Freeform 2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26" name="TextBox 26"/>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grpSp>
        <p:nvGrpSpPr>
          <p:cNvPr id="27" name="Group 27"/>
          <p:cNvGrpSpPr/>
          <p:nvPr/>
        </p:nvGrpSpPr>
        <p:grpSpPr>
          <a:xfrm>
            <a:off x="6073557" y="7490331"/>
            <a:ext cx="509660" cy="509660"/>
            <a:chOff x="0" y="0"/>
            <a:chExt cx="812800" cy="812800"/>
          </a:xfrm>
        </p:grpSpPr>
        <p:sp>
          <p:nvSpPr>
            <p:cNvPr id="28" name="Freeform 2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29" name="TextBox 29"/>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grpSp>
        <p:nvGrpSpPr>
          <p:cNvPr id="30" name="Group 30"/>
          <p:cNvGrpSpPr/>
          <p:nvPr/>
        </p:nvGrpSpPr>
        <p:grpSpPr>
          <a:xfrm>
            <a:off x="6073557" y="3520724"/>
            <a:ext cx="509660" cy="509660"/>
            <a:chOff x="0" y="0"/>
            <a:chExt cx="812800" cy="812800"/>
          </a:xfrm>
        </p:grpSpPr>
        <p:sp>
          <p:nvSpPr>
            <p:cNvPr id="31" name="Freeform 3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32" name="TextBox 32"/>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grpSp>
        <p:nvGrpSpPr>
          <p:cNvPr id="33" name="Group 33"/>
          <p:cNvGrpSpPr/>
          <p:nvPr/>
        </p:nvGrpSpPr>
        <p:grpSpPr>
          <a:xfrm>
            <a:off x="6073557" y="6694921"/>
            <a:ext cx="509660" cy="509660"/>
            <a:chOff x="0" y="0"/>
            <a:chExt cx="812800" cy="812800"/>
          </a:xfrm>
        </p:grpSpPr>
        <p:sp>
          <p:nvSpPr>
            <p:cNvPr id="34" name="Freeform 3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35" name="TextBox 35"/>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grpSp>
        <p:nvGrpSpPr>
          <p:cNvPr id="36" name="Group 36"/>
          <p:cNvGrpSpPr/>
          <p:nvPr/>
        </p:nvGrpSpPr>
        <p:grpSpPr>
          <a:xfrm>
            <a:off x="6073557" y="5107823"/>
            <a:ext cx="509660" cy="509660"/>
            <a:chOff x="0" y="0"/>
            <a:chExt cx="812800" cy="812800"/>
          </a:xfrm>
        </p:grpSpPr>
        <p:sp>
          <p:nvSpPr>
            <p:cNvPr id="37" name="Freeform 3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38" name="TextBox 38"/>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sp>
        <p:nvSpPr>
          <p:cNvPr id="39" name="Freeform 39"/>
          <p:cNvSpPr/>
          <p:nvPr/>
        </p:nvSpPr>
        <p:spPr>
          <a:xfrm>
            <a:off x="6249710" y="2826510"/>
            <a:ext cx="157356" cy="314711"/>
          </a:xfrm>
          <a:custGeom>
            <a:avLst/>
            <a:gdLst/>
            <a:ahLst/>
            <a:cxnLst/>
            <a:rect l="l" t="t" r="r" b="b"/>
            <a:pathLst>
              <a:path w="157356" h="314711">
                <a:moveTo>
                  <a:pt x="0" y="0"/>
                </a:moveTo>
                <a:lnTo>
                  <a:pt x="157355" y="0"/>
                </a:lnTo>
                <a:lnTo>
                  <a:pt x="157355" y="314712"/>
                </a:lnTo>
                <a:lnTo>
                  <a:pt x="0" y="31471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0" name="Freeform 40"/>
          <p:cNvSpPr/>
          <p:nvPr/>
        </p:nvSpPr>
        <p:spPr>
          <a:xfrm>
            <a:off x="6249710" y="6000707"/>
            <a:ext cx="157356" cy="314711"/>
          </a:xfrm>
          <a:custGeom>
            <a:avLst/>
            <a:gdLst/>
            <a:ahLst/>
            <a:cxnLst/>
            <a:rect l="l" t="t" r="r" b="b"/>
            <a:pathLst>
              <a:path w="157356" h="314711">
                <a:moveTo>
                  <a:pt x="0" y="0"/>
                </a:moveTo>
                <a:lnTo>
                  <a:pt x="157355" y="0"/>
                </a:lnTo>
                <a:lnTo>
                  <a:pt x="157355" y="314711"/>
                </a:lnTo>
                <a:lnTo>
                  <a:pt x="0" y="31471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1" name="Freeform 41"/>
          <p:cNvSpPr/>
          <p:nvPr/>
        </p:nvSpPr>
        <p:spPr>
          <a:xfrm>
            <a:off x="6249710" y="4413609"/>
            <a:ext cx="157356" cy="314711"/>
          </a:xfrm>
          <a:custGeom>
            <a:avLst/>
            <a:gdLst/>
            <a:ahLst/>
            <a:cxnLst/>
            <a:rect l="l" t="t" r="r" b="b"/>
            <a:pathLst>
              <a:path w="157356" h="314711">
                <a:moveTo>
                  <a:pt x="0" y="0"/>
                </a:moveTo>
                <a:lnTo>
                  <a:pt x="157355" y="0"/>
                </a:lnTo>
                <a:lnTo>
                  <a:pt x="157355" y="314711"/>
                </a:lnTo>
                <a:lnTo>
                  <a:pt x="0" y="31471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2" name="Freeform 42"/>
          <p:cNvSpPr/>
          <p:nvPr/>
        </p:nvSpPr>
        <p:spPr>
          <a:xfrm>
            <a:off x="6249710" y="7587805"/>
            <a:ext cx="157356" cy="314711"/>
          </a:xfrm>
          <a:custGeom>
            <a:avLst/>
            <a:gdLst/>
            <a:ahLst/>
            <a:cxnLst/>
            <a:rect l="l" t="t" r="r" b="b"/>
            <a:pathLst>
              <a:path w="157356" h="314711">
                <a:moveTo>
                  <a:pt x="0" y="0"/>
                </a:moveTo>
                <a:lnTo>
                  <a:pt x="157355" y="0"/>
                </a:lnTo>
                <a:lnTo>
                  <a:pt x="157355" y="314711"/>
                </a:lnTo>
                <a:lnTo>
                  <a:pt x="0" y="31471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3" name="Freeform 43"/>
          <p:cNvSpPr/>
          <p:nvPr/>
        </p:nvSpPr>
        <p:spPr>
          <a:xfrm>
            <a:off x="6249710" y="3618199"/>
            <a:ext cx="157356" cy="314711"/>
          </a:xfrm>
          <a:custGeom>
            <a:avLst/>
            <a:gdLst/>
            <a:ahLst/>
            <a:cxnLst/>
            <a:rect l="l" t="t" r="r" b="b"/>
            <a:pathLst>
              <a:path w="157356" h="314711">
                <a:moveTo>
                  <a:pt x="0" y="0"/>
                </a:moveTo>
                <a:lnTo>
                  <a:pt x="157355" y="0"/>
                </a:lnTo>
                <a:lnTo>
                  <a:pt x="157355" y="314711"/>
                </a:lnTo>
                <a:lnTo>
                  <a:pt x="0" y="31471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4" name="Freeform 44"/>
          <p:cNvSpPr/>
          <p:nvPr/>
        </p:nvSpPr>
        <p:spPr>
          <a:xfrm>
            <a:off x="6249710" y="6792395"/>
            <a:ext cx="157356" cy="314711"/>
          </a:xfrm>
          <a:custGeom>
            <a:avLst/>
            <a:gdLst/>
            <a:ahLst/>
            <a:cxnLst/>
            <a:rect l="l" t="t" r="r" b="b"/>
            <a:pathLst>
              <a:path w="157356" h="314711">
                <a:moveTo>
                  <a:pt x="0" y="0"/>
                </a:moveTo>
                <a:lnTo>
                  <a:pt x="157355" y="0"/>
                </a:lnTo>
                <a:lnTo>
                  <a:pt x="157355" y="314711"/>
                </a:lnTo>
                <a:lnTo>
                  <a:pt x="0" y="31471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5" name="Freeform 45"/>
          <p:cNvSpPr/>
          <p:nvPr/>
        </p:nvSpPr>
        <p:spPr>
          <a:xfrm>
            <a:off x="6249710" y="5205297"/>
            <a:ext cx="157356" cy="314711"/>
          </a:xfrm>
          <a:custGeom>
            <a:avLst/>
            <a:gdLst/>
            <a:ahLst/>
            <a:cxnLst/>
            <a:rect l="l" t="t" r="r" b="b"/>
            <a:pathLst>
              <a:path w="157356" h="314711">
                <a:moveTo>
                  <a:pt x="0" y="0"/>
                </a:moveTo>
                <a:lnTo>
                  <a:pt x="157355" y="0"/>
                </a:lnTo>
                <a:lnTo>
                  <a:pt x="157355" y="314711"/>
                </a:lnTo>
                <a:lnTo>
                  <a:pt x="0" y="31471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6" name="TextBox 46"/>
          <p:cNvSpPr txBox="1"/>
          <p:nvPr/>
        </p:nvSpPr>
        <p:spPr>
          <a:xfrm>
            <a:off x="6993811" y="2699043"/>
            <a:ext cx="3408902" cy="498155"/>
          </a:xfrm>
          <a:prstGeom prst="rect">
            <a:avLst/>
          </a:prstGeom>
        </p:spPr>
        <p:txBody>
          <a:bodyPr lIns="0" tIns="0" rIns="0" bIns="0" rtlCol="0" anchor="t">
            <a:spAutoFit/>
          </a:bodyPr>
          <a:lstStyle/>
          <a:p>
            <a:pPr algn="l">
              <a:lnSpc>
                <a:spcPts val="4042"/>
              </a:lnSpc>
            </a:pPr>
            <a:r>
              <a:rPr lang="en-US" sz="2887" dirty="0">
                <a:solidFill>
                  <a:srgbClr val="000000"/>
                </a:solidFill>
                <a:latin typeface="Barlow"/>
                <a:ea typeface="Barlow"/>
                <a:cs typeface="Barlow"/>
                <a:sym typeface="Barlow"/>
              </a:rPr>
              <a:t>Connection Codes</a:t>
            </a:r>
          </a:p>
        </p:txBody>
      </p:sp>
      <p:sp>
        <p:nvSpPr>
          <p:cNvPr id="47" name="TextBox 47"/>
          <p:cNvSpPr txBox="1"/>
          <p:nvPr/>
        </p:nvSpPr>
        <p:spPr>
          <a:xfrm>
            <a:off x="6993811" y="5859861"/>
            <a:ext cx="5444602" cy="498155"/>
          </a:xfrm>
          <a:prstGeom prst="rect">
            <a:avLst/>
          </a:prstGeom>
        </p:spPr>
        <p:txBody>
          <a:bodyPr lIns="0" tIns="0" rIns="0" bIns="0" rtlCol="0" anchor="t">
            <a:spAutoFit/>
          </a:bodyPr>
          <a:lstStyle/>
          <a:p>
            <a:pPr algn="l">
              <a:lnSpc>
                <a:spcPts val="4042"/>
              </a:lnSpc>
            </a:pPr>
            <a:r>
              <a:rPr lang="en-US" sz="2887">
                <a:solidFill>
                  <a:srgbClr val="000000"/>
                </a:solidFill>
                <a:latin typeface="Barlow"/>
                <a:ea typeface="Barlow"/>
                <a:cs typeface="Barlow"/>
                <a:sym typeface="Barlow"/>
              </a:rPr>
              <a:t>Disassembly</a:t>
            </a:r>
          </a:p>
        </p:txBody>
      </p:sp>
      <p:sp>
        <p:nvSpPr>
          <p:cNvPr id="48" name="TextBox 48"/>
          <p:cNvSpPr txBox="1"/>
          <p:nvPr/>
        </p:nvSpPr>
        <p:spPr>
          <a:xfrm>
            <a:off x="6993811" y="4279452"/>
            <a:ext cx="7546560" cy="498155"/>
          </a:xfrm>
          <a:prstGeom prst="rect">
            <a:avLst/>
          </a:prstGeom>
        </p:spPr>
        <p:txBody>
          <a:bodyPr lIns="0" tIns="0" rIns="0" bIns="0" rtlCol="0" anchor="t">
            <a:spAutoFit/>
          </a:bodyPr>
          <a:lstStyle/>
          <a:p>
            <a:pPr algn="l">
              <a:lnSpc>
                <a:spcPts val="4042"/>
              </a:lnSpc>
            </a:pPr>
            <a:r>
              <a:rPr lang="en-US" sz="2887">
                <a:solidFill>
                  <a:srgbClr val="000000"/>
                </a:solidFill>
                <a:latin typeface="Barlow"/>
                <a:ea typeface="Barlow"/>
                <a:cs typeface="Barlow"/>
                <a:sym typeface="Barlow"/>
              </a:rPr>
              <a:t>Technical Information</a:t>
            </a:r>
          </a:p>
        </p:txBody>
      </p:sp>
      <p:sp>
        <p:nvSpPr>
          <p:cNvPr id="49" name="TextBox 49"/>
          <p:cNvSpPr txBox="1"/>
          <p:nvPr/>
        </p:nvSpPr>
        <p:spPr>
          <a:xfrm>
            <a:off x="6993811" y="7440270"/>
            <a:ext cx="4112601" cy="498155"/>
          </a:xfrm>
          <a:prstGeom prst="rect">
            <a:avLst/>
          </a:prstGeom>
        </p:spPr>
        <p:txBody>
          <a:bodyPr lIns="0" tIns="0" rIns="0" bIns="0" rtlCol="0" anchor="t">
            <a:spAutoFit/>
          </a:bodyPr>
          <a:lstStyle/>
          <a:p>
            <a:pPr algn="l">
              <a:lnSpc>
                <a:spcPts val="4042"/>
              </a:lnSpc>
            </a:pPr>
            <a:r>
              <a:rPr lang="en-US" sz="2887">
                <a:solidFill>
                  <a:srgbClr val="000000"/>
                </a:solidFill>
                <a:latin typeface="Barlow"/>
                <a:ea typeface="Barlow"/>
                <a:cs typeface="Barlow"/>
                <a:sym typeface="Barlow"/>
              </a:rPr>
              <a:t>Assembly Drawing</a:t>
            </a:r>
          </a:p>
        </p:txBody>
      </p:sp>
      <p:sp>
        <p:nvSpPr>
          <p:cNvPr id="50" name="TextBox 50"/>
          <p:cNvSpPr txBox="1"/>
          <p:nvPr/>
        </p:nvSpPr>
        <p:spPr>
          <a:xfrm>
            <a:off x="6993811" y="3490732"/>
            <a:ext cx="3408902" cy="498155"/>
          </a:xfrm>
          <a:prstGeom prst="rect">
            <a:avLst/>
          </a:prstGeom>
        </p:spPr>
        <p:txBody>
          <a:bodyPr lIns="0" tIns="0" rIns="0" bIns="0" rtlCol="0" anchor="t">
            <a:spAutoFit/>
          </a:bodyPr>
          <a:lstStyle/>
          <a:p>
            <a:pPr algn="l">
              <a:lnSpc>
                <a:spcPts val="4042"/>
              </a:lnSpc>
            </a:pPr>
            <a:r>
              <a:rPr lang="en-US" sz="2887">
                <a:solidFill>
                  <a:srgbClr val="000000"/>
                </a:solidFill>
                <a:latin typeface="Barlow"/>
                <a:ea typeface="Barlow"/>
                <a:cs typeface="Barlow"/>
                <a:sym typeface="Barlow"/>
              </a:rPr>
              <a:t>Make Up Torque</a:t>
            </a:r>
          </a:p>
        </p:txBody>
      </p:sp>
      <p:sp>
        <p:nvSpPr>
          <p:cNvPr id="51" name="TextBox 51"/>
          <p:cNvSpPr txBox="1"/>
          <p:nvPr/>
        </p:nvSpPr>
        <p:spPr>
          <a:xfrm>
            <a:off x="6993811" y="6651549"/>
            <a:ext cx="4363922" cy="498155"/>
          </a:xfrm>
          <a:prstGeom prst="rect">
            <a:avLst/>
          </a:prstGeom>
        </p:spPr>
        <p:txBody>
          <a:bodyPr lIns="0" tIns="0" rIns="0" bIns="0" rtlCol="0" anchor="t">
            <a:spAutoFit/>
          </a:bodyPr>
          <a:lstStyle/>
          <a:p>
            <a:pPr algn="l">
              <a:lnSpc>
                <a:spcPts val="4042"/>
              </a:lnSpc>
            </a:pPr>
            <a:r>
              <a:rPr lang="en-US" sz="2887">
                <a:solidFill>
                  <a:srgbClr val="000000"/>
                </a:solidFill>
                <a:latin typeface="Barlow"/>
                <a:ea typeface="Barlow"/>
                <a:cs typeface="Barlow"/>
                <a:sym typeface="Barlow"/>
              </a:rPr>
              <a:t>Assembly</a:t>
            </a:r>
          </a:p>
        </p:txBody>
      </p:sp>
      <p:sp>
        <p:nvSpPr>
          <p:cNvPr id="52" name="TextBox 52"/>
          <p:cNvSpPr txBox="1"/>
          <p:nvPr/>
        </p:nvSpPr>
        <p:spPr>
          <a:xfrm>
            <a:off x="6993811" y="5071140"/>
            <a:ext cx="5746187" cy="498155"/>
          </a:xfrm>
          <a:prstGeom prst="rect">
            <a:avLst/>
          </a:prstGeom>
        </p:spPr>
        <p:txBody>
          <a:bodyPr lIns="0" tIns="0" rIns="0" bIns="0" rtlCol="0" anchor="t">
            <a:spAutoFit/>
          </a:bodyPr>
          <a:lstStyle/>
          <a:p>
            <a:pPr algn="l">
              <a:lnSpc>
                <a:spcPts val="4042"/>
              </a:lnSpc>
            </a:pPr>
            <a:r>
              <a:rPr lang="en-US" sz="2887">
                <a:solidFill>
                  <a:srgbClr val="000000"/>
                </a:solidFill>
                <a:latin typeface="Barlow"/>
                <a:ea typeface="Barlow"/>
                <a:cs typeface="Barlow"/>
                <a:sym typeface="Barlow"/>
              </a:rPr>
              <a:t>Maintenance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8443B"/>
        </a:solidFill>
        <a:effectLst/>
      </p:bgPr>
    </p:bg>
    <p:spTree>
      <p:nvGrpSpPr>
        <p:cNvPr id="1" name=""/>
        <p:cNvGrpSpPr/>
        <p:nvPr/>
      </p:nvGrpSpPr>
      <p:grpSpPr>
        <a:xfrm>
          <a:off x="0" y="0"/>
          <a:ext cx="0" cy="0"/>
          <a:chOff x="0" y="0"/>
          <a:chExt cx="0" cy="0"/>
        </a:xfrm>
      </p:grpSpPr>
      <p:sp>
        <p:nvSpPr>
          <p:cNvPr id="2" name="AutoShape 2"/>
          <p:cNvSpPr/>
          <p:nvPr/>
        </p:nvSpPr>
        <p:spPr>
          <a:xfrm rot="-5400000">
            <a:off x="-4564604" y="5173508"/>
            <a:ext cx="11158032" cy="0"/>
          </a:xfrm>
          <a:prstGeom prst="line">
            <a:avLst/>
          </a:prstGeom>
          <a:ln w="28575" cap="flat">
            <a:solidFill>
              <a:srgbClr val="F1F1EF"/>
            </a:solidFill>
            <a:prstDash val="solid"/>
            <a:headEnd type="none" w="sm" len="sm"/>
            <a:tailEnd type="none" w="sm" len="sm"/>
          </a:ln>
        </p:spPr>
        <p:txBody>
          <a:bodyPr/>
          <a:lstStyle/>
          <a:p>
            <a:endParaRPr lang="en-US"/>
          </a:p>
        </p:txBody>
      </p:sp>
      <p:sp>
        <p:nvSpPr>
          <p:cNvPr id="3" name="AutoShape 3"/>
          <p:cNvSpPr/>
          <p:nvPr/>
        </p:nvSpPr>
        <p:spPr>
          <a:xfrm>
            <a:off x="-594621" y="8805386"/>
            <a:ext cx="19569391" cy="0"/>
          </a:xfrm>
          <a:prstGeom prst="line">
            <a:avLst/>
          </a:prstGeom>
          <a:ln w="28575" cap="flat">
            <a:solidFill>
              <a:srgbClr val="F1F1EF"/>
            </a:solidFill>
            <a:prstDash val="solid"/>
            <a:headEnd type="none" w="sm" len="sm"/>
            <a:tailEnd type="none" w="sm" len="sm"/>
          </a:ln>
        </p:spPr>
        <p:txBody>
          <a:bodyPr/>
          <a:lstStyle/>
          <a:p>
            <a:endParaRPr lang="en-US"/>
          </a:p>
        </p:txBody>
      </p:sp>
      <p:grpSp>
        <p:nvGrpSpPr>
          <p:cNvPr id="4" name="Group 4"/>
          <p:cNvGrpSpPr/>
          <p:nvPr/>
        </p:nvGrpSpPr>
        <p:grpSpPr>
          <a:xfrm>
            <a:off x="2553147" y="8025709"/>
            <a:ext cx="1559354" cy="1559354"/>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3092102" y="8323941"/>
            <a:ext cx="481445" cy="962890"/>
          </a:xfrm>
          <a:custGeom>
            <a:avLst/>
            <a:gdLst/>
            <a:ahLst/>
            <a:cxnLst/>
            <a:rect l="l" t="t" r="r" b="b"/>
            <a:pathLst>
              <a:path w="481445" h="962890">
                <a:moveTo>
                  <a:pt x="0" y="0"/>
                </a:moveTo>
                <a:lnTo>
                  <a:pt x="481444" y="0"/>
                </a:lnTo>
                <a:lnTo>
                  <a:pt x="481444" y="962890"/>
                </a:lnTo>
                <a:lnTo>
                  <a:pt x="0" y="96289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8" name="Group 8"/>
          <p:cNvGrpSpPr/>
          <p:nvPr/>
        </p:nvGrpSpPr>
        <p:grpSpPr>
          <a:xfrm>
            <a:off x="5955259" y="8299357"/>
            <a:ext cx="10574145" cy="1040634"/>
            <a:chOff x="0" y="0"/>
            <a:chExt cx="2784960" cy="274076"/>
          </a:xfrm>
        </p:grpSpPr>
        <p:sp>
          <p:nvSpPr>
            <p:cNvPr id="9" name="Freeform 9"/>
            <p:cNvSpPr/>
            <p:nvPr/>
          </p:nvSpPr>
          <p:spPr>
            <a:xfrm>
              <a:off x="0" y="0"/>
              <a:ext cx="2784960" cy="274076"/>
            </a:xfrm>
            <a:custGeom>
              <a:avLst/>
              <a:gdLst/>
              <a:ahLst/>
              <a:cxnLst/>
              <a:rect l="l" t="t" r="r" b="b"/>
              <a:pathLst>
                <a:path w="2784960" h="274076">
                  <a:moveTo>
                    <a:pt x="37340" y="0"/>
                  </a:moveTo>
                  <a:lnTo>
                    <a:pt x="2747620" y="0"/>
                  </a:lnTo>
                  <a:cubicBezTo>
                    <a:pt x="2768242" y="0"/>
                    <a:pt x="2784960" y="16718"/>
                    <a:pt x="2784960" y="37340"/>
                  </a:cubicBezTo>
                  <a:lnTo>
                    <a:pt x="2784960" y="236736"/>
                  </a:lnTo>
                  <a:cubicBezTo>
                    <a:pt x="2784960" y="257359"/>
                    <a:pt x="2768242" y="274076"/>
                    <a:pt x="2747620" y="274076"/>
                  </a:cubicBezTo>
                  <a:lnTo>
                    <a:pt x="37340" y="274076"/>
                  </a:lnTo>
                  <a:cubicBezTo>
                    <a:pt x="16718" y="274076"/>
                    <a:pt x="0" y="257359"/>
                    <a:pt x="0" y="236736"/>
                  </a:cubicBezTo>
                  <a:lnTo>
                    <a:pt x="0" y="37340"/>
                  </a:lnTo>
                  <a:cubicBezTo>
                    <a:pt x="0" y="16718"/>
                    <a:pt x="16718" y="0"/>
                    <a:pt x="37340" y="0"/>
                  </a:cubicBezTo>
                  <a:close/>
                </a:path>
              </a:pathLst>
            </a:custGeom>
            <a:solidFill>
              <a:srgbClr val="28443B"/>
            </a:solidFill>
            <a:ln w="19050" cap="rnd">
              <a:solidFill>
                <a:srgbClr val="FFFFFF"/>
              </a:solidFill>
              <a:prstDash val="solid"/>
              <a:round/>
            </a:ln>
          </p:spPr>
          <p:txBody>
            <a:bodyPr/>
            <a:lstStyle/>
            <a:p>
              <a:endParaRPr lang="en-US"/>
            </a:p>
          </p:txBody>
        </p:sp>
        <p:sp>
          <p:nvSpPr>
            <p:cNvPr id="10" name="TextBox 10"/>
            <p:cNvSpPr txBox="1"/>
            <p:nvPr/>
          </p:nvSpPr>
          <p:spPr>
            <a:xfrm>
              <a:off x="0" y="-47625"/>
              <a:ext cx="2784960" cy="321701"/>
            </a:xfrm>
            <a:prstGeom prst="rect">
              <a:avLst/>
            </a:prstGeom>
          </p:spPr>
          <p:txBody>
            <a:bodyPr lIns="50800" tIns="50800" rIns="50800" bIns="50800" rtlCol="0" anchor="ctr"/>
            <a:lstStyle/>
            <a:p>
              <a:pPr algn="ctr">
                <a:lnSpc>
                  <a:spcPts val="2659"/>
                </a:lnSpc>
              </a:pPr>
              <a:endParaRPr/>
            </a:p>
          </p:txBody>
        </p:sp>
      </p:grpSp>
      <p:sp>
        <p:nvSpPr>
          <p:cNvPr id="11" name="Freeform 11"/>
          <p:cNvSpPr/>
          <p:nvPr/>
        </p:nvSpPr>
        <p:spPr>
          <a:xfrm rot="2440180">
            <a:off x="13114316" y="-2144773"/>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2" name="Group 12"/>
          <p:cNvGrpSpPr/>
          <p:nvPr/>
        </p:nvGrpSpPr>
        <p:grpSpPr>
          <a:xfrm rot="2440180">
            <a:off x="13461522" y="1126162"/>
            <a:ext cx="420126" cy="420126"/>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14" name="TextBox 14"/>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15" name="TextBox 15"/>
          <p:cNvSpPr txBox="1"/>
          <p:nvPr/>
        </p:nvSpPr>
        <p:spPr>
          <a:xfrm>
            <a:off x="2553147" y="3613655"/>
            <a:ext cx="12360573" cy="2031489"/>
          </a:xfrm>
          <a:prstGeom prst="rect">
            <a:avLst/>
          </a:prstGeom>
        </p:spPr>
        <p:txBody>
          <a:bodyPr lIns="0" tIns="0" rIns="0" bIns="0" rtlCol="0" anchor="t">
            <a:spAutoFit/>
          </a:bodyPr>
          <a:lstStyle/>
          <a:p>
            <a:pPr algn="l">
              <a:lnSpc>
                <a:spcPts val="16506"/>
              </a:lnSpc>
            </a:pPr>
            <a:r>
              <a:rPr lang="en-US" sz="11790" b="1">
                <a:solidFill>
                  <a:srgbClr val="F1F1EF"/>
                </a:solidFill>
                <a:latin typeface="Barlow Bold"/>
                <a:ea typeface="Barlow Bold"/>
                <a:cs typeface="Barlow Bold"/>
                <a:sym typeface="Barlow Bold"/>
              </a:rPr>
              <a:t>Connection Codes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grpSp>
        <p:nvGrpSpPr>
          <p:cNvPr id="2" name="Group 2"/>
          <p:cNvGrpSpPr/>
          <p:nvPr/>
        </p:nvGrpSpPr>
        <p:grpSpPr>
          <a:xfrm rot="5400000">
            <a:off x="6453119" y="2738506"/>
            <a:ext cx="3086100" cy="15992338"/>
            <a:chOff x="0" y="0"/>
            <a:chExt cx="812800" cy="4211974"/>
          </a:xfrm>
        </p:grpSpPr>
        <p:sp>
          <p:nvSpPr>
            <p:cNvPr id="3" name="Freeform 3"/>
            <p:cNvSpPr/>
            <p:nvPr/>
          </p:nvSpPr>
          <p:spPr>
            <a:xfrm>
              <a:off x="0" y="0"/>
              <a:ext cx="812800" cy="4211974"/>
            </a:xfrm>
            <a:custGeom>
              <a:avLst/>
              <a:gdLst/>
              <a:ahLst/>
              <a:cxnLst/>
              <a:rect l="l" t="t" r="r" b="b"/>
              <a:pathLst>
                <a:path w="812800" h="4211974">
                  <a:moveTo>
                    <a:pt x="0" y="0"/>
                  </a:moveTo>
                  <a:lnTo>
                    <a:pt x="812800" y="0"/>
                  </a:lnTo>
                  <a:lnTo>
                    <a:pt x="812800" y="4211974"/>
                  </a:lnTo>
                  <a:lnTo>
                    <a:pt x="0" y="4211974"/>
                  </a:lnTo>
                  <a:close/>
                </a:path>
              </a:pathLst>
            </a:custGeom>
            <a:solidFill>
              <a:srgbClr val="2D3134"/>
            </a:solidFill>
          </p:spPr>
          <p:txBody>
            <a:bodyPr/>
            <a:lstStyle/>
            <a:p>
              <a:endParaRPr lang="en-US"/>
            </a:p>
          </p:txBody>
        </p:sp>
        <p:sp>
          <p:nvSpPr>
            <p:cNvPr id="4" name="TextBox 4"/>
            <p:cNvSpPr txBox="1"/>
            <p:nvPr/>
          </p:nvSpPr>
          <p:spPr>
            <a:xfrm>
              <a:off x="0" y="-47625"/>
              <a:ext cx="812800" cy="4259599"/>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rot="5400000">
            <a:off x="15597119" y="9586844"/>
            <a:ext cx="3086100" cy="2295662"/>
            <a:chOff x="0" y="0"/>
            <a:chExt cx="812800" cy="604619"/>
          </a:xfrm>
        </p:grpSpPr>
        <p:sp>
          <p:nvSpPr>
            <p:cNvPr id="6" name="Freeform 6"/>
            <p:cNvSpPr/>
            <p:nvPr/>
          </p:nvSpPr>
          <p:spPr>
            <a:xfrm>
              <a:off x="0" y="0"/>
              <a:ext cx="812800" cy="604619"/>
            </a:xfrm>
            <a:custGeom>
              <a:avLst/>
              <a:gdLst/>
              <a:ahLst/>
              <a:cxnLst/>
              <a:rect l="l" t="t" r="r" b="b"/>
              <a:pathLst>
                <a:path w="812800" h="604619">
                  <a:moveTo>
                    <a:pt x="0" y="0"/>
                  </a:moveTo>
                  <a:lnTo>
                    <a:pt x="812800" y="0"/>
                  </a:lnTo>
                  <a:lnTo>
                    <a:pt x="812800" y="604619"/>
                  </a:lnTo>
                  <a:lnTo>
                    <a:pt x="0" y="604619"/>
                  </a:lnTo>
                  <a:close/>
                </a:path>
              </a:pathLst>
            </a:custGeom>
            <a:solidFill>
              <a:srgbClr val="2A8D87"/>
            </a:solidFill>
          </p:spPr>
          <p:txBody>
            <a:bodyPr/>
            <a:lstStyle/>
            <a:p>
              <a:endParaRPr lang="en-US"/>
            </a:p>
          </p:txBody>
        </p:sp>
        <p:sp>
          <p:nvSpPr>
            <p:cNvPr id="7" name="TextBox 7"/>
            <p:cNvSpPr txBox="1"/>
            <p:nvPr/>
          </p:nvSpPr>
          <p:spPr>
            <a:xfrm>
              <a:off x="0" y="-47625"/>
              <a:ext cx="812800" cy="652244"/>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1028700" y="3280448"/>
            <a:ext cx="1863052" cy="1863052"/>
          </a:xfrm>
          <a:custGeom>
            <a:avLst/>
            <a:gdLst/>
            <a:ahLst/>
            <a:cxnLst/>
            <a:rect l="l" t="t" r="r" b="b"/>
            <a:pathLst>
              <a:path w="1863052" h="1863052">
                <a:moveTo>
                  <a:pt x="0" y="0"/>
                </a:moveTo>
                <a:lnTo>
                  <a:pt x="1863052" y="0"/>
                </a:lnTo>
                <a:lnTo>
                  <a:pt x="1863052" y="1863052"/>
                </a:lnTo>
                <a:lnTo>
                  <a:pt x="0" y="186305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9" name="Group 9"/>
          <p:cNvGrpSpPr/>
          <p:nvPr/>
        </p:nvGrpSpPr>
        <p:grpSpPr>
          <a:xfrm rot="120058">
            <a:off x="14963229" y="-784920"/>
            <a:ext cx="2042983" cy="2042983"/>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11" name="TextBox 11"/>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12" name="Freeform 12"/>
          <p:cNvSpPr/>
          <p:nvPr/>
        </p:nvSpPr>
        <p:spPr>
          <a:xfrm rot="120058">
            <a:off x="16055303" y="-2138842"/>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3" name="Group 13"/>
          <p:cNvGrpSpPr/>
          <p:nvPr/>
        </p:nvGrpSpPr>
        <p:grpSpPr>
          <a:xfrm rot="120058">
            <a:off x="17620867" y="1757305"/>
            <a:ext cx="420126" cy="420126"/>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15" name="TextBox 15"/>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16" name="Freeform 16"/>
          <p:cNvSpPr/>
          <p:nvPr/>
        </p:nvSpPr>
        <p:spPr>
          <a:xfrm>
            <a:off x="3147939" y="612255"/>
            <a:ext cx="12844399" cy="8156193"/>
          </a:xfrm>
          <a:custGeom>
            <a:avLst/>
            <a:gdLst/>
            <a:ahLst/>
            <a:cxnLst/>
            <a:rect l="l" t="t" r="r" b="b"/>
            <a:pathLst>
              <a:path w="12844399" h="8156193">
                <a:moveTo>
                  <a:pt x="0" y="0"/>
                </a:moveTo>
                <a:lnTo>
                  <a:pt x="12844399" y="0"/>
                </a:lnTo>
                <a:lnTo>
                  <a:pt x="12844399" y="8156194"/>
                </a:lnTo>
                <a:lnTo>
                  <a:pt x="0" y="8156194"/>
                </a:lnTo>
                <a:lnTo>
                  <a:pt x="0" y="0"/>
                </a:lnTo>
                <a:close/>
              </a:path>
            </a:pathLst>
          </a:custGeom>
          <a:blipFill>
            <a:blip r:embed="rId6"/>
            <a:stretch>
              <a:fillRect/>
            </a:stretch>
          </a:blipFill>
        </p:spPr>
        <p:txBody>
          <a:bodyPr/>
          <a:lstStyle/>
          <a:p>
            <a:endParaRPr lang="en-US"/>
          </a:p>
        </p:txBody>
      </p:sp>
      <p:sp>
        <p:nvSpPr>
          <p:cNvPr id="17" name="TextBox 17"/>
          <p:cNvSpPr txBox="1"/>
          <p:nvPr/>
        </p:nvSpPr>
        <p:spPr>
          <a:xfrm>
            <a:off x="266616" y="8899526"/>
            <a:ext cx="12360573" cy="1387474"/>
          </a:xfrm>
          <a:prstGeom prst="rect">
            <a:avLst/>
          </a:prstGeom>
        </p:spPr>
        <p:txBody>
          <a:bodyPr lIns="0" tIns="0" rIns="0" bIns="0" rtlCol="0" anchor="t">
            <a:spAutoFit/>
          </a:bodyPr>
          <a:lstStyle/>
          <a:p>
            <a:pPr algn="l">
              <a:lnSpc>
                <a:spcPts val="11200"/>
              </a:lnSpc>
            </a:pPr>
            <a:r>
              <a:rPr lang="en-US" sz="8000" b="1">
                <a:solidFill>
                  <a:srgbClr val="F1F1EF"/>
                </a:solidFill>
                <a:latin typeface="Barlow Bold"/>
                <a:ea typeface="Barlow Bold"/>
                <a:cs typeface="Barlow Bold"/>
                <a:sym typeface="Barlow Bold"/>
              </a:rPr>
              <a:t>Connection Codes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8443B"/>
        </a:solidFill>
        <a:effectLst/>
      </p:bgPr>
    </p:bg>
    <p:spTree>
      <p:nvGrpSpPr>
        <p:cNvPr id="1" name=""/>
        <p:cNvGrpSpPr/>
        <p:nvPr/>
      </p:nvGrpSpPr>
      <p:grpSpPr>
        <a:xfrm>
          <a:off x="0" y="0"/>
          <a:ext cx="0" cy="0"/>
          <a:chOff x="0" y="0"/>
          <a:chExt cx="0" cy="0"/>
        </a:xfrm>
      </p:grpSpPr>
      <p:sp>
        <p:nvSpPr>
          <p:cNvPr id="2" name="AutoShape 2"/>
          <p:cNvSpPr/>
          <p:nvPr/>
        </p:nvSpPr>
        <p:spPr>
          <a:xfrm rot="-5400000">
            <a:off x="-4564604" y="5173508"/>
            <a:ext cx="11158032" cy="0"/>
          </a:xfrm>
          <a:prstGeom prst="line">
            <a:avLst/>
          </a:prstGeom>
          <a:ln w="28575" cap="flat">
            <a:solidFill>
              <a:srgbClr val="F1F1EF"/>
            </a:solidFill>
            <a:prstDash val="solid"/>
            <a:headEnd type="none" w="sm" len="sm"/>
            <a:tailEnd type="none" w="sm" len="sm"/>
          </a:ln>
        </p:spPr>
        <p:txBody>
          <a:bodyPr/>
          <a:lstStyle/>
          <a:p>
            <a:endParaRPr lang="en-US"/>
          </a:p>
        </p:txBody>
      </p:sp>
      <p:sp>
        <p:nvSpPr>
          <p:cNvPr id="3" name="AutoShape 3"/>
          <p:cNvSpPr/>
          <p:nvPr/>
        </p:nvSpPr>
        <p:spPr>
          <a:xfrm>
            <a:off x="-594621" y="8805386"/>
            <a:ext cx="19569391" cy="0"/>
          </a:xfrm>
          <a:prstGeom prst="line">
            <a:avLst/>
          </a:prstGeom>
          <a:ln w="28575" cap="flat">
            <a:solidFill>
              <a:srgbClr val="F1F1EF"/>
            </a:solidFill>
            <a:prstDash val="solid"/>
            <a:headEnd type="none" w="sm" len="sm"/>
            <a:tailEnd type="none" w="sm" len="sm"/>
          </a:ln>
        </p:spPr>
        <p:txBody>
          <a:bodyPr/>
          <a:lstStyle/>
          <a:p>
            <a:endParaRPr lang="en-US"/>
          </a:p>
        </p:txBody>
      </p:sp>
      <p:grpSp>
        <p:nvGrpSpPr>
          <p:cNvPr id="4" name="Group 4"/>
          <p:cNvGrpSpPr/>
          <p:nvPr/>
        </p:nvGrpSpPr>
        <p:grpSpPr>
          <a:xfrm>
            <a:off x="2553147" y="8025709"/>
            <a:ext cx="1559354" cy="1559354"/>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3092102" y="8323941"/>
            <a:ext cx="481445" cy="962890"/>
          </a:xfrm>
          <a:custGeom>
            <a:avLst/>
            <a:gdLst/>
            <a:ahLst/>
            <a:cxnLst/>
            <a:rect l="l" t="t" r="r" b="b"/>
            <a:pathLst>
              <a:path w="481445" h="962890">
                <a:moveTo>
                  <a:pt x="0" y="0"/>
                </a:moveTo>
                <a:lnTo>
                  <a:pt x="481444" y="0"/>
                </a:lnTo>
                <a:lnTo>
                  <a:pt x="481444" y="962890"/>
                </a:lnTo>
                <a:lnTo>
                  <a:pt x="0" y="96289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8" name="Group 8"/>
          <p:cNvGrpSpPr/>
          <p:nvPr/>
        </p:nvGrpSpPr>
        <p:grpSpPr>
          <a:xfrm>
            <a:off x="5955259" y="8299357"/>
            <a:ext cx="10574145" cy="1040634"/>
            <a:chOff x="0" y="0"/>
            <a:chExt cx="2784960" cy="274076"/>
          </a:xfrm>
        </p:grpSpPr>
        <p:sp>
          <p:nvSpPr>
            <p:cNvPr id="9" name="Freeform 9"/>
            <p:cNvSpPr/>
            <p:nvPr/>
          </p:nvSpPr>
          <p:spPr>
            <a:xfrm>
              <a:off x="0" y="0"/>
              <a:ext cx="2784960" cy="274076"/>
            </a:xfrm>
            <a:custGeom>
              <a:avLst/>
              <a:gdLst/>
              <a:ahLst/>
              <a:cxnLst/>
              <a:rect l="l" t="t" r="r" b="b"/>
              <a:pathLst>
                <a:path w="2784960" h="274076">
                  <a:moveTo>
                    <a:pt x="37340" y="0"/>
                  </a:moveTo>
                  <a:lnTo>
                    <a:pt x="2747620" y="0"/>
                  </a:lnTo>
                  <a:cubicBezTo>
                    <a:pt x="2768242" y="0"/>
                    <a:pt x="2784960" y="16718"/>
                    <a:pt x="2784960" y="37340"/>
                  </a:cubicBezTo>
                  <a:lnTo>
                    <a:pt x="2784960" y="236736"/>
                  </a:lnTo>
                  <a:cubicBezTo>
                    <a:pt x="2784960" y="257359"/>
                    <a:pt x="2768242" y="274076"/>
                    <a:pt x="2747620" y="274076"/>
                  </a:cubicBezTo>
                  <a:lnTo>
                    <a:pt x="37340" y="274076"/>
                  </a:lnTo>
                  <a:cubicBezTo>
                    <a:pt x="16718" y="274076"/>
                    <a:pt x="0" y="257359"/>
                    <a:pt x="0" y="236736"/>
                  </a:cubicBezTo>
                  <a:lnTo>
                    <a:pt x="0" y="37340"/>
                  </a:lnTo>
                  <a:cubicBezTo>
                    <a:pt x="0" y="16718"/>
                    <a:pt x="16718" y="0"/>
                    <a:pt x="37340" y="0"/>
                  </a:cubicBezTo>
                  <a:close/>
                </a:path>
              </a:pathLst>
            </a:custGeom>
            <a:solidFill>
              <a:srgbClr val="28443B"/>
            </a:solidFill>
            <a:ln w="19050" cap="rnd">
              <a:solidFill>
                <a:srgbClr val="FFFFFF"/>
              </a:solidFill>
              <a:prstDash val="solid"/>
              <a:round/>
            </a:ln>
          </p:spPr>
          <p:txBody>
            <a:bodyPr/>
            <a:lstStyle/>
            <a:p>
              <a:endParaRPr lang="en-US"/>
            </a:p>
          </p:txBody>
        </p:sp>
        <p:sp>
          <p:nvSpPr>
            <p:cNvPr id="10" name="TextBox 10"/>
            <p:cNvSpPr txBox="1"/>
            <p:nvPr/>
          </p:nvSpPr>
          <p:spPr>
            <a:xfrm>
              <a:off x="0" y="-47625"/>
              <a:ext cx="2784960" cy="321701"/>
            </a:xfrm>
            <a:prstGeom prst="rect">
              <a:avLst/>
            </a:prstGeom>
          </p:spPr>
          <p:txBody>
            <a:bodyPr lIns="50800" tIns="50800" rIns="50800" bIns="50800" rtlCol="0" anchor="ctr"/>
            <a:lstStyle/>
            <a:p>
              <a:pPr algn="ctr">
                <a:lnSpc>
                  <a:spcPts val="2659"/>
                </a:lnSpc>
              </a:pPr>
              <a:endParaRPr/>
            </a:p>
          </p:txBody>
        </p:sp>
      </p:grpSp>
      <p:sp>
        <p:nvSpPr>
          <p:cNvPr id="11" name="Freeform 11"/>
          <p:cNvSpPr/>
          <p:nvPr/>
        </p:nvSpPr>
        <p:spPr>
          <a:xfrm rot="2440180">
            <a:off x="13114316" y="-2144773"/>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2" name="Group 12"/>
          <p:cNvGrpSpPr/>
          <p:nvPr/>
        </p:nvGrpSpPr>
        <p:grpSpPr>
          <a:xfrm rot="2440180">
            <a:off x="13461522" y="1126162"/>
            <a:ext cx="420126" cy="420126"/>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14" name="TextBox 14"/>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15" name="TextBox 15"/>
          <p:cNvSpPr txBox="1"/>
          <p:nvPr/>
        </p:nvSpPr>
        <p:spPr>
          <a:xfrm>
            <a:off x="2553147" y="3613655"/>
            <a:ext cx="12288384" cy="2031489"/>
          </a:xfrm>
          <a:prstGeom prst="rect">
            <a:avLst/>
          </a:prstGeom>
        </p:spPr>
        <p:txBody>
          <a:bodyPr lIns="0" tIns="0" rIns="0" bIns="0" rtlCol="0" anchor="t">
            <a:spAutoFit/>
          </a:bodyPr>
          <a:lstStyle/>
          <a:p>
            <a:pPr algn="l">
              <a:lnSpc>
                <a:spcPts val="16506"/>
              </a:lnSpc>
            </a:pPr>
            <a:r>
              <a:rPr lang="en-US" sz="11790" b="1">
                <a:solidFill>
                  <a:srgbClr val="F1F1EF"/>
                </a:solidFill>
                <a:latin typeface="Barlow Bold"/>
                <a:ea typeface="Barlow Bold"/>
                <a:cs typeface="Barlow Bold"/>
                <a:sym typeface="Barlow Bold"/>
              </a:rPr>
              <a:t>Make Up Torque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grpSp>
        <p:nvGrpSpPr>
          <p:cNvPr id="2" name="Group 2"/>
          <p:cNvGrpSpPr/>
          <p:nvPr/>
        </p:nvGrpSpPr>
        <p:grpSpPr>
          <a:xfrm rot="5400000">
            <a:off x="6453119" y="2738506"/>
            <a:ext cx="3086100" cy="15992338"/>
            <a:chOff x="0" y="0"/>
            <a:chExt cx="812800" cy="4211974"/>
          </a:xfrm>
        </p:grpSpPr>
        <p:sp>
          <p:nvSpPr>
            <p:cNvPr id="3" name="Freeform 3"/>
            <p:cNvSpPr/>
            <p:nvPr/>
          </p:nvSpPr>
          <p:spPr>
            <a:xfrm>
              <a:off x="0" y="0"/>
              <a:ext cx="812800" cy="4211974"/>
            </a:xfrm>
            <a:custGeom>
              <a:avLst/>
              <a:gdLst/>
              <a:ahLst/>
              <a:cxnLst/>
              <a:rect l="l" t="t" r="r" b="b"/>
              <a:pathLst>
                <a:path w="812800" h="4211974">
                  <a:moveTo>
                    <a:pt x="0" y="0"/>
                  </a:moveTo>
                  <a:lnTo>
                    <a:pt x="812800" y="0"/>
                  </a:lnTo>
                  <a:lnTo>
                    <a:pt x="812800" y="4211974"/>
                  </a:lnTo>
                  <a:lnTo>
                    <a:pt x="0" y="4211974"/>
                  </a:lnTo>
                  <a:close/>
                </a:path>
              </a:pathLst>
            </a:custGeom>
            <a:solidFill>
              <a:srgbClr val="2D3134"/>
            </a:solidFill>
          </p:spPr>
          <p:txBody>
            <a:bodyPr/>
            <a:lstStyle/>
            <a:p>
              <a:endParaRPr lang="en-US"/>
            </a:p>
          </p:txBody>
        </p:sp>
        <p:sp>
          <p:nvSpPr>
            <p:cNvPr id="4" name="TextBox 4"/>
            <p:cNvSpPr txBox="1"/>
            <p:nvPr/>
          </p:nvSpPr>
          <p:spPr>
            <a:xfrm>
              <a:off x="0" y="-47625"/>
              <a:ext cx="812800" cy="4259599"/>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rot="5400000">
            <a:off x="15597119" y="9586844"/>
            <a:ext cx="3086100" cy="2295662"/>
            <a:chOff x="0" y="0"/>
            <a:chExt cx="812800" cy="604619"/>
          </a:xfrm>
        </p:grpSpPr>
        <p:sp>
          <p:nvSpPr>
            <p:cNvPr id="6" name="Freeform 6"/>
            <p:cNvSpPr/>
            <p:nvPr/>
          </p:nvSpPr>
          <p:spPr>
            <a:xfrm>
              <a:off x="0" y="0"/>
              <a:ext cx="812800" cy="604619"/>
            </a:xfrm>
            <a:custGeom>
              <a:avLst/>
              <a:gdLst/>
              <a:ahLst/>
              <a:cxnLst/>
              <a:rect l="l" t="t" r="r" b="b"/>
              <a:pathLst>
                <a:path w="812800" h="604619">
                  <a:moveTo>
                    <a:pt x="0" y="0"/>
                  </a:moveTo>
                  <a:lnTo>
                    <a:pt x="812800" y="0"/>
                  </a:lnTo>
                  <a:lnTo>
                    <a:pt x="812800" y="604619"/>
                  </a:lnTo>
                  <a:lnTo>
                    <a:pt x="0" y="604619"/>
                  </a:lnTo>
                  <a:close/>
                </a:path>
              </a:pathLst>
            </a:custGeom>
            <a:solidFill>
              <a:srgbClr val="2A8D87"/>
            </a:solidFill>
          </p:spPr>
          <p:txBody>
            <a:bodyPr/>
            <a:lstStyle/>
            <a:p>
              <a:endParaRPr lang="en-US"/>
            </a:p>
          </p:txBody>
        </p:sp>
        <p:sp>
          <p:nvSpPr>
            <p:cNvPr id="7" name="TextBox 7"/>
            <p:cNvSpPr txBox="1"/>
            <p:nvPr/>
          </p:nvSpPr>
          <p:spPr>
            <a:xfrm>
              <a:off x="0" y="-47625"/>
              <a:ext cx="812800" cy="652244"/>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509137" y="355721"/>
            <a:ext cx="1863052" cy="1863052"/>
          </a:xfrm>
          <a:custGeom>
            <a:avLst/>
            <a:gdLst/>
            <a:ahLst/>
            <a:cxnLst/>
            <a:rect l="l" t="t" r="r" b="b"/>
            <a:pathLst>
              <a:path w="1863052" h="1863052">
                <a:moveTo>
                  <a:pt x="0" y="0"/>
                </a:moveTo>
                <a:lnTo>
                  <a:pt x="1863052" y="0"/>
                </a:lnTo>
                <a:lnTo>
                  <a:pt x="1863052" y="1863052"/>
                </a:lnTo>
                <a:lnTo>
                  <a:pt x="0" y="186305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9" name="Group 9"/>
          <p:cNvGrpSpPr/>
          <p:nvPr/>
        </p:nvGrpSpPr>
        <p:grpSpPr>
          <a:xfrm rot="120058">
            <a:off x="14963229" y="-784920"/>
            <a:ext cx="2042983" cy="2042983"/>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11" name="TextBox 11"/>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12" name="Freeform 12"/>
          <p:cNvSpPr/>
          <p:nvPr/>
        </p:nvSpPr>
        <p:spPr>
          <a:xfrm rot="120058">
            <a:off x="16055303" y="-2138842"/>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3" name="Group 13"/>
          <p:cNvGrpSpPr/>
          <p:nvPr/>
        </p:nvGrpSpPr>
        <p:grpSpPr>
          <a:xfrm rot="120058">
            <a:off x="17620867" y="1757305"/>
            <a:ext cx="420126" cy="420126"/>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15" name="TextBox 15"/>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16" name="Freeform 16"/>
          <p:cNvSpPr/>
          <p:nvPr/>
        </p:nvSpPr>
        <p:spPr>
          <a:xfrm>
            <a:off x="1447800" y="2870438"/>
            <a:ext cx="15849731" cy="5168662"/>
          </a:xfrm>
          <a:custGeom>
            <a:avLst/>
            <a:gdLst/>
            <a:ahLst/>
            <a:cxnLst/>
            <a:rect l="l" t="t" r="r" b="b"/>
            <a:pathLst>
              <a:path w="14337560" h="4086205">
                <a:moveTo>
                  <a:pt x="0" y="0"/>
                </a:moveTo>
                <a:lnTo>
                  <a:pt x="14337559" y="0"/>
                </a:lnTo>
                <a:lnTo>
                  <a:pt x="14337559" y="4086205"/>
                </a:lnTo>
                <a:lnTo>
                  <a:pt x="0" y="4086205"/>
                </a:lnTo>
                <a:lnTo>
                  <a:pt x="0" y="0"/>
                </a:lnTo>
                <a:close/>
              </a:path>
            </a:pathLst>
          </a:custGeom>
          <a:blipFill>
            <a:blip r:embed="rId6"/>
            <a:stretch>
              <a:fillRect/>
            </a:stretch>
          </a:blipFill>
        </p:spPr>
        <p:txBody>
          <a:bodyPr/>
          <a:lstStyle/>
          <a:p>
            <a:endParaRPr lang="en-US"/>
          </a:p>
        </p:txBody>
      </p:sp>
      <p:sp>
        <p:nvSpPr>
          <p:cNvPr id="17" name="TextBox 17"/>
          <p:cNvSpPr txBox="1"/>
          <p:nvPr/>
        </p:nvSpPr>
        <p:spPr>
          <a:xfrm>
            <a:off x="266616" y="8981171"/>
            <a:ext cx="12360573" cy="1387474"/>
          </a:xfrm>
          <a:prstGeom prst="rect">
            <a:avLst/>
          </a:prstGeom>
        </p:spPr>
        <p:txBody>
          <a:bodyPr lIns="0" tIns="0" rIns="0" bIns="0" rtlCol="0" anchor="t">
            <a:spAutoFit/>
          </a:bodyPr>
          <a:lstStyle/>
          <a:p>
            <a:pPr algn="l">
              <a:lnSpc>
                <a:spcPts val="11200"/>
              </a:lnSpc>
            </a:pPr>
            <a:r>
              <a:rPr lang="en-US" sz="8000" b="1" dirty="0">
                <a:solidFill>
                  <a:srgbClr val="F1F1EF"/>
                </a:solidFill>
                <a:latin typeface="Barlow Bold"/>
                <a:ea typeface="Barlow Bold"/>
                <a:cs typeface="Barlow Bold"/>
                <a:sym typeface="Barlow Bold"/>
              </a:rPr>
              <a:t>Make Up Torque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8443B"/>
        </a:solidFill>
        <a:effectLst/>
      </p:bgPr>
    </p:bg>
    <p:spTree>
      <p:nvGrpSpPr>
        <p:cNvPr id="1" name=""/>
        <p:cNvGrpSpPr/>
        <p:nvPr/>
      </p:nvGrpSpPr>
      <p:grpSpPr>
        <a:xfrm>
          <a:off x="0" y="0"/>
          <a:ext cx="0" cy="0"/>
          <a:chOff x="0" y="0"/>
          <a:chExt cx="0" cy="0"/>
        </a:xfrm>
      </p:grpSpPr>
      <p:sp>
        <p:nvSpPr>
          <p:cNvPr id="2" name="AutoShape 2"/>
          <p:cNvSpPr/>
          <p:nvPr/>
        </p:nvSpPr>
        <p:spPr>
          <a:xfrm rot="-5400000">
            <a:off x="-4564604" y="5173508"/>
            <a:ext cx="11158032" cy="0"/>
          </a:xfrm>
          <a:prstGeom prst="line">
            <a:avLst/>
          </a:prstGeom>
          <a:ln w="28575" cap="flat">
            <a:solidFill>
              <a:srgbClr val="F1F1EF"/>
            </a:solidFill>
            <a:prstDash val="solid"/>
            <a:headEnd type="none" w="sm" len="sm"/>
            <a:tailEnd type="none" w="sm" len="sm"/>
          </a:ln>
        </p:spPr>
        <p:txBody>
          <a:bodyPr/>
          <a:lstStyle/>
          <a:p>
            <a:endParaRPr lang="en-US"/>
          </a:p>
        </p:txBody>
      </p:sp>
      <p:sp>
        <p:nvSpPr>
          <p:cNvPr id="3" name="AutoShape 3"/>
          <p:cNvSpPr/>
          <p:nvPr/>
        </p:nvSpPr>
        <p:spPr>
          <a:xfrm>
            <a:off x="-594621" y="8805386"/>
            <a:ext cx="19569391" cy="0"/>
          </a:xfrm>
          <a:prstGeom prst="line">
            <a:avLst/>
          </a:prstGeom>
          <a:ln w="28575" cap="flat">
            <a:solidFill>
              <a:srgbClr val="F1F1EF"/>
            </a:solidFill>
            <a:prstDash val="solid"/>
            <a:headEnd type="none" w="sm" len="sm"/>
            <a:tailEnd type="none" w="sm" len="sm"/>
          </a:ln>
        </p:spPr>
        <p:txBody>
          <a:bodyPr/>
          <a:lstStyle/>
          <a:p>
            <a:endParaRPr lang="en-US"/>
          </a:p>
        </p:txBody>
      </p:sp>
      <p:grpSp>
        <p:nvGrpSpPr>
          <p:cNvPr id="4" name="Group 4"/>
          <p:cNvGrpSpPr/>
          <p:nvPr/>
        </p:nvGrpSpPr>
        <p:grpSpPr>
          <a:xfrm>
            <a:off x="2553147" y="8025709"/>
            <a:ext cx="1559354" cy="1559354"/>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3092102" y="8323941"/>
            <a:ext cx="481445" cy="962890"/>
          </a:xfrm>
          <a:custGeom>
            <a:avLst/>
            <a:gdLst/>
            <a:ahLst/>
            <a:cxnLst/>
            <a:rect l="l" t="t" r="r" b="b"/>
            <a:pathLst>
              <a:path w="481445" h="962890">
                <a:moveTo>
                  <a:pt x="0" y="0"/>
                </a:moveTo>
                <a:lnTo>
                  <a:pt x="481444" y="0"/>
                </a:lnTo>
                <a:lnTo>
                  <a:pt x="481444" y="962890"/>
                </a:lnTo>
                <a:lnTo>
                  <a:pt x="0" y="96289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8" name="Group 8"/>
          <p:cNvGrpSpPr/>
          <p:nvPr/>
        </p:nvGrpSpPr>
        <p:grpSpPr>
          <a:xfrm>
            <a:off x="5955259" y="8299357"/>
            <a:ext cx="10574145" cy="1040634"/>
            <a:chOff x="0" y="0"/>
            <a:chExt cx="2784960" cy="274076"/>
          </a:xfrm>
        </p:grpSpPr>
        <p:sp>
          <p:nvSpPr>
            <p:cNvPr id="9" name="Freeform 9"/>
            <p:cNvSpPr/>
            <p:nvPr/>
          </p:nvSpPr>
          <p:spPr>
            <a:xfrm>
              <a:off x="0" y="0"/>
              <a:ext cx="2784960" cy="274076"/>
            </a:xfrm>
            <a:custGeom>
              <a:avLst/>
              <a:gdLst/>
              <a:ahLst/>
              <a:cxnLst/>
              <a:rect l="l" t="t" r="r" b="b"/>
              <a:pathLst>
                <a:path w="2784960" h="274076">
                  <a:moveTo>
                    <a:pt x="37340" y="0"/>
                  </a:moveTo>
                  <a:lnTo>
                    <a:pt x="2747620" y="0"/>
                  </a:lnTo>
                  <a:cubicBezTo>
                    <a:pt x="2768242" y="0"/>
                    <a:pt x="2784960" y="16718"/>
                    <a:pt x="2784960" y="37340"/>
                  </a:cubicBezTo>
                  <a:lnTo>
                    <a:pt x="2784960" y="236736"/>
                  </a:lnTo>
                  <a:cubicBezTo>
                    <a:pt x="2784960" y="257359"/>
                    <a:pt x="2768242" y="274076"/>
                    <a:pt x="2747620" y="274076"/>
                  </a:cubicBezTo>
                  <a:lnTo>
                    <a:pt x="37340" y="274076"/>
                  </a:lnTo>
                  <a:cubicBezTo>
                    <a:pt x="16718" y="274076"/>
                    <a:pt x="0" y="257359"/>
                    <a:pt x="0" y="236736"/>
                  </a:cubicBezTo>
                  <a:lnTo>
                    <a:pt x="0" y="37340"/>
                  </a:lnTo>
                  <a:cubicBezTo>
                    <a:pt x="0" y="16718"/>
                    <a:pt x="16718" y="0"/>
                    <a:pt x="37340" y="0"/>
                  </a:cubicBezTo>
                  <a:close/>
                </a:path>
              </a:pathLst>
            </a:custGeom>
            <a:solidFill>
              <a:srgbClr val="28443B"/>
            </a:solidFill>
            <a:ln w="19050" cap="rnd">
              <a:solidFill>
                <a:srgbClr val="FFFFFF"/>
              </a:solidFill>
              <a:prstDash val="solid"/>
              <a:round/>
            </a:ln>
          </p:spPr>
          <p:txBody>
            <a:bodyPr/>
            <a:lstStyle/>
            <a:p>
              <a:endParaRPr lang="en-US"/>
            </a:p>
          </p:txBody>
        </p:sp>
        <p:sp>
          <p:nvSpPr>
            <p:cNvPr id="10" name="TextBox 10"/>
            <p:cNvSpPr txBox="1"/>
            <p:nvPr/>
          </p:nvSpPr>
          <p:spPr>
            <a:xfrm>
              <a:off x="0" y="-47625"/>
              <a:ext cx="2784960" cy="321701"/>
            </a:xfrm>
            <a:prstGeom prst="rect">
              <a:avLst/>
            </a:prstGeom>
          </p:spPr>
          <p:txBody>
            <a:bodyPr lIns="50800" tIns="50800" rIns="50800" bIns="50800" rtlCol="0" anchor="ctr"/>
            <a:lstStyle/>
            <a:p>
              <a:pPr algn="ctr">
                <a:lnSpc>
                  <a:spcPts val="2659"/>
                </a:lnSpc>
              </a:pPr>
              <a:endParaRPr/>
            </a:p>
          </p:txBody>
        </p:sp>
      </p:grpSp>
      <p:sp>
        <p:nvSpPr>
          <p:cNvPr id="11" name="Freeform 11"/>
          <p:cNvSpPr/>
          <p:nvPr/>
        </p:nvSpPr>
        <p:spPr>
          <a:xfrm rot="2440180">
            <a:off x="13114316" y="-2144773"/>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2" name="Group 12"/>
          <p:cNvGrpSpPr/>
          <p:nvPr/>
        </p:nvGrpSpPr>
        <p:grpSpPr>
          <a:xfrm rot="2440180">
            <a:off x="13461522" y="1126162"/>
            <a:ext cx="420126" cy="420126"/>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14" name="TextBox 14"/>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15" name="TextBox 15"/>
          <p:cNvSpPr txBox="1"/>
          <p:nvPr/>
        </p:nvSpPr>
        <p:spPr>
          <a:xfrm>
            <a:off x="2553147" y="3613655"/>
            <a:ext cx="14706153" cy="4124327"/>
          </a:xfrm>
          <a:prstGeom prst="rect">
            <a:avLst/>
          </a:prstGeom>
        </p:spPr>
        <p:txBody>
          <a:bodyPr lIns="0" tIns="0" rIns="0" bIns="0" rtlCol="0" anchor="t">
            <a:spAutoFit/>
          </a:bodyPr>
          <a:lstStyle/>
          <a:p>
            <a:pPr algn="l">
              <a:lnSpc>
                <a:spcPts val="16506"/>
              </a:lnSpc>
            </a:pPr>
            <a:r>
              <a:rPr lang="en-US" sz="11790" b="1">
                <a:solidFill>
                  <a:srgbClr val="F1F1EF"/>
                </a:solidFill>
                <a:latin typeface="Barlow Bold"/>
                <a:ea typeface="Barlow Bold"/>
                <a:cs typeface="Barlow Bold"/>
                <a:sym typeface="Barlow Bold"/>
              </a:rPr>
              <a:t>Technical Information &amp; Maintenance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Freeform 2"/>
          <p:cNvSpPr/>
          <p:nvPr/>
        </p:nvSpPr>
        <p:spPr>
          <a:xfrm>
            <a:off x="0" y="0"/>
            <a:ext cx="4679992" cy="10287000"/>
          </a:xfrm>
          <a:custGeom>
            <a:avLst/>
            <a:gdLst/>
            <a:ahLst/>
            <a:cxnLst/>
            <a:rect l="l" t="t" r="r" b="b"/>
            <a:pathLst>
              <a:path w="4679992" h="10287000">
                <a:moveTo>
                  <a:pt x="0" y="0"/>
                </a:moveTo>
                <a:lnTo>
                  <a:pt x="4679992" y="0"/>
                </a:lnTo>
                <a:lnTo>
                  <a:pt x="4679992" y="10287000"/>
                </a:lnTo>
                <a:lnTo>
                  <a:pt x="0" y="10287000"/>
                </a:lnTo>
                <a:lnTo>
                  <a:pt x="0" y="0"/>
                </a:lnTo>
                <a:close/>
              </a:path>
            </a:pathLst>
          </a:custGeom>
          <a:blipFill>
            <a:blip r:embed="rId2"/>
            <a:stretch>
              <a:fillRect l="-14589" r="-31307"/>
            </a:stretch>
          </a:blipFill>
        </p:spPr>
        <p:txBody>
          <a:bodyPr/>
          <a:lstStyle/>
          <a:p>
            <a:endParaRPr lang="en-US"/>
          </a:p>
        </p:txBody>
      </p:sp>
      <p:sp>
        <p:nvSpPr>
          <p:cNvPr id="3" name="Freeform 3"/>
          <p:cNvSpPr/>
          <p:nvPr/>
        </p:nvSpPr>
        <p:spPr>
          <a:xfrm>
            <a:off x="2970327" y="-1782091"/>
            <a:ext cx="2607945" cy="2607945"/>
          </a:xfrm>
          <a:custGeom>
            <a:avLst/>
            <a:gdLst/>
            <a:ahLst/>
            <a:cxnLst/>
            <a:rect l="l" t="t" r="r" b="b"/>
            <a:pathLst>
              <a:path w="2607945" h="2607945">
                <a:moveTo>
                  <a:pt x="0" y="0"/>
                </a:moveTo>
                <a:lnTo>
                  <a:pt x="2607946" y="0"/>
                </a:lnTo>
                <a:lnTo>
                  <a:pt x="2607946" y="2607945"/>
                </a:lnTo>
                <a:lnTo>
                  <a:pt x="0" y="26079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4" name="Group 4"/>
          <p:cNvGrpSpPr/>
          <p:nvPr/>
        </p:nvGrpSpPr>
        <p:grpSpPr>
          <a:xfrm rot="-10800000">
            <a:off x="16127302" y="6570118"/>
            <a:ext cx="2675048" cy="2675048"/>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rot="6159134">
            <a:off x="15129316" y="809434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8" name="Group 8"/>
          <p:cNvGrpSpPr/>
          <p:nvPr/>
        </p:nvGrpSpPr>
        <p:grpSpPr>
          <a:xfrm rot="6159134">
            <a:off x="15015223" y="9286076"/>
            <a:ext cx="420126" cy="420126"/>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10" name="TextBox 10"/>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grpSp>
        <p:nvGrpSpPr>
          <p:cNvPr id="11" name="Group 11"/>
          <p:cNvGrpSpPr/>
          <p:nvPr/>
        </p:nvGrpSpPr>
        <p:grpSpPr>
          <a:xfrm>
            <a:off x="17259300" y="2354397"/>
            <a:ext cx="3086100" cy="8447025"/>
            <a:chOff x="0" y="0"/>
            <a:chExt cx="812800" cy="2224731"/>
          </a:xfrm>
        </p:grpSpPr>
        <p:sp>
          <p:nvSpPr>
            <p:cNvPr id="12" name="Freeform 12"/>
            <p:cNvSpPr/>
            <p:nvPr/>
          </p:nvSpPr>
          <p:spPr>
            <a:xfrm>
              <a:off x="0" y="0"/>
              <a:ext cx="812800" cy="2224731"/>
            </a:xfrm>
            <a:custGeom>
              <a:avLst/>
              <a:gdLst/>
              <a:ahLst/>
              <a:cxnLst/>
              <a:rect l="l" t="t" r="r" b="b"/>
              <a:pathLst>
                <a:path w="812800" h="2224731">
                  <a:moveTo>
                    <a:pt x="0" y="0"/>
                  </a:moveTo>
                  <a:lnTo>
                    <a:pt x="812800" y="0"/>
                  </a:lnTo>
                  <a:lnTo>
                    <a:pt x="812800" y="2224731"/>
                  </a:lnTo>
                  <a:lnTo>
                    <a:pt x="0" y="2224731"/>
                  </a:lnTo>
                  <a:close/>
                </a:path>
              </a:pathLst>
            </a:custGeom>
            <a:solidFill>
              <a:srgbClr val="2A8D87"/>
            </a:solidFill>
          </p:spPr>
          <p:txBody>
            <a:bodyPr/>
            <a:lstStyle/>
            <a:p>
              <a:endParaRPr lang="en-US"/>
            </a:p>
          </p:txBody>
        </p:sp>
        <p:sp>
          <p:nvSpPr>
            <p:cNvPr id="13" name="TextBox 13"/>
            <p:cNvSpPr txBox="1"/>
            <p:nvPr/>
          </p:nvSpPr>
          <p:spPr>
            <a:xfrm>
              <a:off x="0" y="-47625"/>
              <a:ext cx="812800" cy="2272356"/>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17259300" y="-1093982"/>
            <a:ext cx="3086100" cy="3448379"/>
            <a:chOff x="0" y="0"/>
            <a:chExt cx="812800" cy="908215"/>
          </a:xfrm>
        </p:grpSpPr>
        <p:sp>
          <p:nvSpPr>
            <p:cNvPr id="15" name="Freeform 15"/>
            <p:cNvSpPr/>
            <p:nvPr/>
          </p:nvSpPr>
          <p:spPr>
            <a:xfrm>
              <a:off x="0" y="0"/>
              <a:ext cx="812800" cy="908215"/>
            </a:xfrm>
            <a:custGeom>
              <a:avLst/>
              <a:gdLst/>
              <a:ahLst/>
              <a:cxnLst/>
              <a:rect l="l" t="t" r="r" b="b"/>
              <a:pathLst>
                <a:path w="812800" h="908215">
                  <a:moveTo>
                    <a:pt x="0" y="0"/>
                  </a:moveTo>
                  <a:lnTo>
                    <a:pt x="812800" y="0"/>
                  </a:lnTo>
                  <a:lnTo>
                    <a:pt x="812800" y="908215"/>
                  </a:lnTo>
                  <a:lnTo>
                    <a:pt x="0" y="908215"/>
                  </a:lnTo>
                  <a:close/>
                </a:path>
              </a:pathLst>
            </a:custGeom>
            <a:solidFill>
              <a:srgbClr val="2D3134"/>
            </a:solidFill>
          </p:spPr>
          <p:txBody>
            <a:bodyPr/>
            <a:lstStyle/>
            <a:p>
              <a:endParaRPr lang="en-US"/>
            </a:p>
          </p:txBody>
        </p:sp>
        <p:sp>
          <p:nvSpPr>
            <p:cNvPr id="16" name="TextBox 16"/>
            <p:cNvSpPr txBox="1"/>
            <p:nvPr/>
          </p:nvSpPr>
          <p:spPr>
            <a:xfrm>
              <a:off x="0" y="-47625"/>
              <a:ext cx="812800" cy="955840"/>
            </a:xfrm>
            <a:prstGeom prst="rect">
              <a:avLst/>
            </a:prstGeom>
          </p:spPr>
          <p:txBody>
            <a:bodyPr lIns="50800" tIns="50800" rIns="50800" bIns="50800" rtlCol="0" anchor="ctr"/>
            <a:lstStyle/>
            <a:p>
              <a:pPr algn="ctr">
                <a:lnSpc>
                  <a:spcPts val="2659"/>
                </a:lnSpc>
              </a:pPr>
              <a:endParaRPr/>
            </a:p>
          </p:txBody>
        </p:sp>
      </p:grpSp>
      <p:grpSp>
        <p:nvGrpSpPr>
          <p:cNvPr id="17" name="Group 17"/>
          <p:cNvGrpSpPr/>
          <p:nvPr/>
        </p:nvGrpSpPr>
        <p:grpSpPr>
          <a:xfrm>
            <a:off x="5913577" y="1184203"/>
            <a:ext cx="612554" cy="612554"/>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19" name="TextBox 19"/>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grpSp>
        <p:nvGrpSpPr>
          <p:cNvPr id="20" name="Group 20"/>
          <p:cNvGrpSpPr/>
          <p:nvPr/>
        </p:nvGrpSpPr>
        <p:grpSpPr>
          <a:xfrm>
            <a:off x="5922920" y="3828885"/>
            <a:ext cx="612554" cy="612554"/>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22" name="TextBox 22"/>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sp>
        <p:nvSpPr>
          <p:cNvPr id="23" name="Freeform 23"/>
          <p:cNvSpPr/>
          <p:nvPr/>
        </p:nvSpPr>
        <p:spPr>
          <a:xfrm>
            <a:off x="6125292" y="1301356"/>
            <a:ext cx="189124" cy="378248"/>
          </a:xfrm>
          <a:custGeom>
            <a:avLst/>
            <a:gdLst/>
            <a:ahLst/>
            <a:cxnLst/>
            <a:rect l="l" t="t" r="r" b="b"/>
            <a:pathLst>
              <a:path w="189124" h="378248">
                <a:moveTo>
                  <a:pt x="0" y="0"/>
                </a:moveTo>
                <a:lnTo>
                  <a:pt x="189124" y="0"/>
                </a:lnTo>
                <a:lnTo>
                  <a:pt x="189124" y="378248"/>
                </a:lnTo>
                <a:lnTo>
                  <a:pt x="0" y="37824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4" name="Freeform 24"/>
          <p:cNvSpPr/>
          <p:nvPr/>
        </p:nvSpPr>
        <p:spPr>
          <a:xfrm>
            <a:off x="6134635" y="3946039"/>
            <a:ext cx="189124" cy="378248"/>
          </a:xfrm>
          <a:custGeom>
            <a:avLst/>
            <a:gdLst/>
            <a:ahLst/>
            <a:cxnLst/>
            <a:rect l="l" t="t" r="r" b="b"/>
            <a:pathLst>
              <a:path w="189124" h="378248">
                <a:moveTo>
                  <a:pt x="0" y="0"/>
                </a:moveTo>
                <a:lnTo>
                  <a:pt x="189124" y="0"/>
                </a:lnTo>
                <a:lnTo>
                  <a:pt x="189124" y="378247"/>
                </a:lnTo>
                <a:lnTo>
                  <a:pt x="0" y="37824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5" name="TextBox 25"/>
          <p:cNvSpPr txBox="1"/>
          <p:nvPr/>
        </p:nvSpPr>
        <p:spPr>
          <a:xfrm>
            <a:off x="6841811" y="1117528"/>
            <a:ext cx="4975725" cy="638757"/>
          </a:xfrm>
          <a:prstGeom prst="rect">
            <a:avLst/>
          </a:prstGeom>
        </p:spPr>
        <p:txBody>
          <a:bodyPr lIns="0" tIns="0" rIns="0" bIns="0" rtlCol="0" anchor="t">
            <a:spAutoFit/>
          </a:bodyPr>
          <a:lstStyle/>
          <a:p>
            <a:pPr algn="l">
              <a:lnSpc>
                <a:spcPts val="5217"/>
              </a:lnSpc>
            </a:pPr>
            <a:r>
              <a:rPr lang="en-US" sz="3727" b="1">
                <a:solidFill>
                  <a:srgbClr val="2A8D87"/>
                </a:solidFill>
                <a:latin typeface="Barlow Bold"/>
                <a:ea typeface="Barlow Bold"/>
                <a:cs typeface="Barlow Bold"/>
                <a:sym typeface="Barlow Bold"/>
              </a:rPr>
              <a:t>Technical Information</a:t>
            </a:r>
          </a:p>
        </p:txBody>
      </p:sp>
      <p:sp>
        <p:nvSpPr>
          <p:cNvPr id="26" name="TextBox 26"/>
          <p:cNvSpPr txBox="1"/>
          <p:nvPr/>
        </p:nvSpPr>
        <p:spPr>
          <a:xfrm>
            <a:off x="6851154" y="3762210"/>
            <a:ext cx="5885274" cy="638757"/>
          </a:xfrm>
          <a:prstGeom prst="rect">
            <a:avLst/>
          </a:prstGeom>
        </p:spPr>
        <p:txBody>
          <a:bodyPr lIns="0" tIns="0" rIns="0" bIns="0" rtlCol="0" anchor="t">
            <a:spAutoFit/>
          </a:bodyPr>
          <a:lstStyle/>
          <a:p>
            <a:pPr algn="l">
              <a:lnSpc>
                <a:spcPts val="5217"/>
              </a:lnSpc>
            </a:pPr>
            <a:r>
              <a:rPr lang="en-US" sz="3727" b="1">
                <a:solidFill>
                  <a:srgbClr val="2A8D87"/>
                </a:solidFill>
                <a:latin typeface="Barlow Bold"/>
                <a:ea typeface="Barlow Bold"/>
                <a:cs typeface="Barlow Bold"/>
                <a:sym typeface="Barlow Bold"/>
              </a:rPr>
              <a:t>Maintenance</a:t>
            </a:r>
          </a:p>
        </p:txBody>
      </p:sp>
      <p:sp>
        <p:nvSpPr>
          <p:cNvPr id="27" name="TextBox 27"/>
          <p:cNvSpPr txBox="1"/>
          <p:nvPr/>
        </p:nvSpPr>
        <p:spPr>
          <a:xfrm>
            <a:off x="6841811" y="1810090"/>
            <a:ext cx="9285490" cy="1102233"/>
          </a:xfrm>
          <a:prstGeom prst="rect">
            <a:avLst/>
          </a:prstGeom>
        </p:spPr>
        <p:txBody>
          <a:bodyPr lIns="0" tIns="0" rIns="0" bIns="0" rtlCol="0" anchor="t">
            <a:spAutoFit/>
          </a:bodyPr>
          <a:lstStyle/>
          <a:p>
            <a:pPr algn="l">
              <a:lnSpc>
                <a:spcPts val="4425"/>
              </a:lnSpc>
            </a:pPr>
            <a:r>
              <a:rPr lang="en-US" sz="3161" dirty="0">
                <a:solidFill>
                  <a:srgbClr val="000000"/>
                </a:solidFill>
                <a:latin typeface="Barlow"/>
                <a:ea typeface="Barlow"/>
                <a:cs typeface="Barlow"/>
                <a:sym typeface="Barlow"/>
              </a:rPr>
              <a:t>Remember! Ensure to refer to the assembly diagram prior to every redressing procedure.</a:t>
            </a:r>
          </a:p>
        </p:txBody>
      </p:sp>
      <p:sp>
        <p:nvSpPr>
          <p:cNvPr id="29" name="TextBox 27">
            <a:extLst>
              <a:ext uri="{FF2B5EF4-FFF2-40B4-BE49-F238E27FC236}">
                <a16:creationId xmlns:a16="http://schemas.microsoft.com/office/drawing/2014/main" id="{AF55E07B-1944-79F4-0B33-A6FF63F6A01F}"/>
              </a:ext>
            </a:extLst>
          </p:cNvPr>
          <p:cNvSpPr txBox="1"/>
          <p:nvPr/>
        </p:nvSpPr>
        <p:spPr>
          <a:xfrm>
            <a:off x="6862040" y="4448024"/>
            <a:ext cx="9285490" cy="5044266"/>
          </a:xfrm>
          <a:prstGeom prst="rect">
            <a:avLst/>
          </a:prstGeom>
        </p:spPr>
        <p:txBody>
          <a:bodyPr lIns="0" tIns="0" rIns="0" bIns="0" rtlCol="0" anchor="t">
            <a:spAutoFit/>
          </a:bodyPr>
          <a:lstStyle/>
          <a:p>
            <a:pPr algn="l">
              <a:lnSpc>
                <a:spcPts val="4425"/>
              </a:lnSpc>
            </a:pPr>
            <a:r>
              <a:rPr lang="en-US" sz="3161" dirty="0">
                <a:solidFill>
                  <a:srgbClr val="000000"/>
                </a:solidFill>
                <a:latin typeface="Barlow"/>
                <a:ea typeface="Barlow"/>
                <a:cs typeface="Barlow"/>
                <a:sym typeface="Barlow"/>
              </a:rPr>
              <a:t>Recommend that the tool is disassembled after each operation. Check all parts for wear or any sign of corrosion. Refer to disassembly and assembly instructions in the Operation and Service Manual for details.</a:t>
            </a:r>
          </a:p>
          <a:p>
            <a:pPr algn="l">
              <a:lnSpc>
                <a:spcPts val="4425"/>
              </a:lnSpc>
            </a:pPr>
            <a:endParaRPr lang="en-US" sz="3161" dirty="0">
              <a:solidFill>
                <a:srgbClr val="000000"/>
              </a:solidFill>
              <a:latin typeface="Barlow"/>
              <a:ea typeface="Barlow"/>
              <a:cs typeface="Barlow"/>
              <a:sym typeface="Barlow"/>
            </a:endParaRPr>
          </a:p>
          <a:p>
            <a:pPr>
              <a:lnSpc>
                <a:spcPts val="4425"/>
              </a:lnSpc>
            </a:pPr>
            <a:r>
              <a:rPr lang="en-US" sz="3161" dirty="0">
                <a:solidFill>
                  <a:srgbClr val="000000"/>
                </a:solidFill>
                <a:latin typeface="Barlow"/>
                <a:ea typeface="Barlow"/>
                <a:cs typeface="Barlow"/>
                <a:sym typeface="Barlow"/>
              </a:rPr>
              <a:t>Use suitable grease during assembly to lubricate all moving parts.</a:t>
            </a:r>
          </a:p>
          <a:p>
            <a:pPr algn="l">
              <a:lnSpc>
                <a:spcPts val="4425"/>
              </a:lnSpc>
            </a:pPr>
            <a:endParaRPr lang="en-US" sz="3161" dirty="0">
              <a:solidFill>
                <a:srgbClr val="000000"/>
              </a:solidFill>
              <a:latin typeface="Barlow"/>
              <a:ea typeface="Barlow"/>
              <a:cs typeface="Barlow"/>
              <a:sym typeface="Barlow"/>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8443B"/>
        </a:solidFill>
        <a:effectLst/>
      </p:bgPr>
    </p:bg>
    <p:spTree>
      <p:nvGrpSpPr>
        <p:cNvPr id="1" name=""/>
        <p:cNvGrpSpPr/>
        <p:nvPr/>
      </p:nvGrpSpPr>
      <p:grpSpPr>
        <a:xfrm>
          <a:off x="0" y="0"/>
          <a:ext cx="0" cy="0"/>
          <a:chOff x="0" y="0"/>
          <a:chExt cx="0" cy="0"/>
        </a:xfrm>
      </p:grpSpPr>
      <p:sp>
        <p:nvSpPr>
          <p:cNvPr id="2" name="AutoShape 2"/>
          <p:cNvSpPr/>
          <p:nvPr/>
        </p:nvSpPr>
        <p:spPr>
          <a:xfrm rot="-5400000">
            <a:off x="-4564604" y="5173508"/>
            <a:ext cx="11158032" cy="0"/>
          </a:xfrm>
          <a:prstGeom prst="line">
            <a:avLst/>
          </a:prstGeom>
          <a:ln w="28575" cap="flat">
            <a:solidFill>
              <a:srgbClr val="F1F1EF"/>
            </a:solidFill>
            <a:prstDash val="solid"/>
            <a:headEnd type="none" w="sm" len="sm"/>
            <a:tailEnd type="none" w="sm" len="sm"/>
          </a:ln>
        </p:spPr>
        <p:txBody>
          <a:bodyPr/>
          <a:lstStyle/>
          <a:p>
            <a:endParaRPr lang="en-US"/>
          </a:p>
        </p:txBody>
      </p:sp>
      <p:sp>
        <p:nvSpPr>
          <p:cNvPr id="3" name="AutoShape 3"/>
          <p:cNvSpPr/>
          <p:nvPr/>
        </p:nvSpPr>
        <p:spPr>
          <a:xfrm>
            <a:off x="-594621" y="8805386"/>
            <a:ext cx="19569391" cy="0"/>
          </a:xfrm>
          <a:prstGeom prst="line">
            <a:avLst/>
          </a:prstGeom>
          <a:ln w="28575" cap="flat">
            <a:solidFill>
              <a:srgbClr val="F1F1EF"/>
            </a:solidFill>
            <a:prstDash val="solid"/>
            <a:headEnd type="none" w="sm" len="sm"/>
            <a:tailEnd type="none" w="sm" len="sm"/>
          </a:ln>
        </p:spPr>
        <p:txBody>
          <a:bodyPr/>
          <a:lstStyle/>
          <a:p>
            <a:endParaRPr lang="en-US"/>
          </a:p>
        </p:txBody>
      </p:sp>
      <p:grpSp>
        <p:nvGrpSpPr>
          <p:cNvPr id="4" name="Group 4"/>
          <p:cNvGrpSpPr/>
          <p:nvPr/>
        </p:nvGrpSpPr>
        <p:grpSpPr>
          <a:xfrm>
            <a:off x="2553147" y="8025709"/>
            <a:ext cx="1559354" cy="1559354"/>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3092102" y="8323941"/>
            <a:ext cx="481445" cy="962890"/>
          </a:xfrm>
          <a:custGeom>
            <a:avLst/>
            <a:gdLst/>
            <a:ahLst/>
            <a:cxnLst/>
            <a:rect l="l" t="t" r="r" b="b"/>
            <a:pathLst>
              <a:path w="481445" h="962890">
                <a:moveTo>
                  <a:pt x="0" y="0"/>
                </a:moveTo>
                <a:lnTo>
                  <a:pt x="481444" y="0"/>
                </a:lnTo>
                <a:lnTo>
                  <a:pt x="481444" y="962890"/>
                </a:lnTo>
                <a:lnTo>
                  <a:pt x="0" y="96289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8" name="Group 8"/>
          <p:cNvGrpSpPr/>
          <p:nvPr/>
        </p:nvGrpSpPr>
        <p:grpSpPr>
          <a:xfrm>
            <a:off x="5955259" y="8299357"/>
            <a:ext cx="10574145" cy="1040634"/>
            <a:chOff x="0" y="0"/>
            <a:chExt cx="2784960" cy="274076"/>
          </a:xfrm>
        </p:grpSpPr>
        <p:sp>
          <p:nvSpPr>
            <p:cNvPr id="9" name="Freeform 9"/>
            <p:cNvSpPr/>
            <p:nvPr/>
          </p:nvSpPr>
          <p:spPr>
            <a:xfrm>
              <a:off x="0" y="0"/>
              <a:ext cx="2784960" cy="274076"/>
            </a:xfrm>
            <a:custGeom>
              <a:avLst/>
              <a:gdLst/>
              <a:ahLst/>
              <a:cxnLst/>
              <a:rect l="l" t="t" r="r" b="b"/>
              <a:pathLst>
                <a:path w="2784960" h="274076">
                  <a:moveTo>
                    <a:pt x="37340" y="0"/>
                  </a:moveTo>
                  <a:lnTo>
                    <a:pt x="2747620" y="0"/>
                  </a:lnTo>
                  <a:cubicBezTo>
                    <a:pt x="2768242" y="0"/>
                    <a:pt x="2784960" y="16718"/>
                    <a:pt x="2784960" y="37340"/>
                  </a:cubicBezTo>
                  <a:lnTo>
                    <a:pt x="2784960" y="236736"/>
                  </a:lnTo>
                  <a:cubicBezTo>
                    <a:pt x="2784960" y="257359"/>
                    <a:pt x="2768242" y="274076"/>
                    <a:pt x="2747620" y="274076"/>
                  </a:cubicBezTo>
                  <a:lnTo>
                    <a:pt x="37340" y="274076"/>
                  </a:lnTo>
                  <a:cubicBezTo>
                    <a:pt x="16718" y="274076"/>
                    <a:pt x="0" y="257359"/>
                    <a:pt x="0" y="236736"/>
                  </a:cubicBezTo>
                  <a:lnTo>
                    <a:pt x="0" y="37340"/>
                  </a:lnTo>
                  <a:cubicBezTo>
                    <a:pt x="0" y="16718"/>
                    <a:pt x="16718" y="0"/>
                    <a:pt x="37340" y="0"/>
                  </a:cubicBezTo>
                  <a:close/>
                </a:path>
              </a:pathLst>
            </a:custGeom>
            <a:solidFill>
              <a:srgbClr val="28443B"/>
            </a:solidFill>
            <a:ln w="19050" cap="rnd">
              <a:solidFill>
                <a:srgbClr val="FFFFFF"/>
              </a:solidFill>
              <a:prstDash val="solid"/>
              <a:round/>
            </a:ln>
          </p:spPr>
          <p:txBody>
            <a:bodyPr/>
            <a:lstStyle/>
            <a:p>
              <a:endParaRPr lang="en-US"/>
            </a:p>
          </p:txBody>
        </p:sp>
        <p:sp>
          <p:nvSpPr>
            <p:cNvPr id="10" name="TextBox 10"/>
            <p:cNvSpPr txBox="1"/>
            <p:nvPr/>
          </p:nvSpPr>
          <p:spPr>
            <a:xfrm>
              <a:off x="0" y="-47625"/>
              <a:ext cx="2784960" cy="321701"/>
            </a:xfrm>
            <a:prstGeom prst="rect">
              <a:avLst/>
            </a:prstGeom>
          </p:spPr>
          <p:txBody>
            <a:bodyPr lIns="50800" tIns="50800" rIns="50800" bIns="50800" rtlCol="0" anchor="ctr"/>
            <a:lstStyle/>
            <a:p>
              <a:pPr algn="ctr">
                <a:lnSpc>
                  <a:spcPts val="2659"/>
                </a:lnSpc>
              </a:pPr>
              <a:endParaRPr/>
            </a:p>
          </p:txBody>
        </p:sp>
      </p:grpSp>
      <p:sp>
        <p:nvSpPr>
          <p:cNvPr id="11" name="Freeform 11"/>
          <p:cNvSpPr/>
          <p:nvPr/>
        </p:nvSpPr>
        <p:spPr>
          <a:xfrm rot="2440180">
            <a:off x="13114316" y="-2144773"/>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2" name="Group 12"/>
          <p:cNvGrpSpPr/>
          <p:nvPr/>
        </p:nvGrpSpPr>
        <p:grpSpPr>
          <a:xfrm rot="2440180">
            <a:off x="13461522" y="1126162"/>
            <a:ext cx="420126" cy="420126"/>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14" name="TextBox 14"/>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15" name="TextBox 15"/>
          <p:cNvSpPr txBox="1"/>
          <p:nvPr/>
        </p:nvSpPr>
        <p:spPr>
          <a:xfrm>
            <a:off x="2553147" y="3613655"/>
            <a:ext cx="12288384" cy="2031489"/>
          </a:xfrm>
          <a:prstGeom prst="rect">
            <a:avLst/>
          </a:prstGeom>
        </p:spPr>
        <p:txBody>
          <a:bodyPr lIns="0" tIns="0" rIns="0" bIns="0" rtlCol="0" anchor="t">
            <a:spAutoFit/>
          </a:bodyPr>
          <a:lstStyle/>
          <a:p>
            <a:pPr algn="l">
              <a:lnSpc>
                <a:spcPts val="16506"/>
              </a:lnSpc>
            </a:pPr>
            <a:r>
              <a:rPr lang="en-US" sz="11790" b="1">
                <a:solidFill>
                  <a:srgbClr val="F1F1EF"/>
                </a:solidFill>
                <a:latin typeface="Barlow Bold"/>
                <a:ea typeface="Barlow Bold"/>
                <a:cs typeface="Barlow Bold"/>
                <a:sym typeface="Barlow Bold"/>
              </a:rPr>
              <a:t>Disassembly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Freeform 2"/>
          <p:cNvSpPr/>
          <p:nvPr/>
        </p:nvSpPr>
        <p:spPr>
          <a:xfrm rot="120058">
            <a:off x="-176273" y="8569730"/>
            <a:ext cx="3434540" cy="3434540"/>
          </a:xfrm>
          <a:custGeom>
            <a:avLst/>
            <a:gdLst/>
            <a:ahLst/>
            <a:cxnLst/>
            <a:rect l="l" t="t" r="r" b="b"/>
            <a:pathLst>
              <a:path w="3434540" h="3434540">
                <a:moveTo>
                  <a:pt x="0" y="0"/>
                </a:moveTo>
                <a:lnTo>
                  <a:pt x="3434540" y="0"/>
                </a:lnTo>
                <a:lnTo>
                  <a:pt x="3434540" y="3434540"/>
                </a:lnTo>
                <a:lnTo>
                  <a:pt x="0" y="34345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p:nvPr/>
        </p:nvGrpSpPr>
        <p:grpSpPr>
          <a:xfrm rot="-922249">
            <a:off x="9740996" y="-672339"/>
            <a:ext cx="2042983" cy="2042983"/>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922249">
            <a:off x="13166217" y="1829425"/>
            <a:ext cx="420126" cy="42012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8" name="TextBox 8"/>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9" name="Freeform 9"/>
          <p:cNvSpPr/>
          <p:nvPr/>
        </p:nvSpPr>
        <p:spPr>
          <a:xfrm>
            <a:off x="14729885" y="0"/>
            <a:ext cx="3558115" cy="10287000"/>
          </a:xfrm>
          <a:custGeom>
            <a:avLst/>
            <a:gdLst/>
            <a:ahLst/>
            <a:cxnLst/>
            <a:rect l="l" t="t" r="r" b="b"/>
            <a:pathLst>
              <a:path w="3558115" h="10287000">
                <a:moveTo>
                  <a:pt x="0" y="0"/>
                </a:moveTo>
                <a:lnTo>
                  <a:pt x="3558115" y="0"/>
                </a:lnTo>
                <a:lnTo>
                  <a:pt x="3558115" y="10287000"/>
                </a:lnTo>
                <a:lnTo>
                  <a:pt x="0" y="10287000"/>
                </a:lnTo>
                <a:lnTo>
                  <a:pt x="0" y="0"/>
                </a:lnTo>
                <a:close/>
              </a:path>
            </a:pathLst>
          </a:custGeom>
          <a:blipFill>
            <a:blip r:embed="rId4"/>
            <a:stretch>
              <a:fillRect l="-35015" t="-9304" r="-109104"/>
            </a:stretch>
          </a:blipFill>
        </p:spPr>
        <p:txBody>
          <a:bodyPr/>
          <a:lstStyle/>
          <a:p>
            <a:endParaRPr lang="en-US"/>
          </a:p>
        </p:txBody>
      </p:sp>
      <p:sp>
        <p:nvSpPr>
          <p:cNvPr id="10" name="Freeform 10"/>
          <p:cNvSpPr/>
          <p:nvPr/>
        </p:nvSpPr>
        <p:spPr>
          <a:xfrm rot="-922249">
            <a:off x="10976085" y="-20574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11" name="Group 11"/>
          <p:cNvGrpSpPr/>
          <p:nvPr/>
        </p:nvGrpSpPr>
        <p:grpSpPr>
          <a:xfrm>
            <a:off x="1178151" y="416146"/>
            <a:ext cx="612554" cy="612554"/>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13" name="TextBox 13"/>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sp>
        <p:nvSpPr>
          <p:cNvPr id="14" name="Freeform 14"/>
          <p:cNvSpPr/>
          <p:nvPr/>
        </p:nvSpPr>
        <p:spPr>
          <a:xfrm>
            <a:off x="1389866" y="533299"/>
            <a:ext cx="189124" cy="378248"/>
          </a:xfrm>
          <a:custGeom>
            <a:avLst/>
            <a:gdLst/>
            <a:ahLst/>
            <a:cxnLst/>
            <a:rect l="l" t="t" r="r" b="b"/>
            <a:pathLst>
              <a:path w="189124" h="378248">
                <a:moveTo>
                  <a:pt x="0" y="0"/>
                </a:moveTo>
                <a:lnTo>
                  <a:pt x="189124" y="0"/>
                </a:lnTo>
                <a:lnTo>
                  <a:pt x="189124" y="378248"/>
                </a:lnTo>
                <a:lnTo>
                  <a:pt x="0" y="37824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15" name="Group 15"/>
          <p:cNvGrpSpPr/>
          <p:nvPr/>
        </p:nvGrpSpPr>
        <p:grpSpPr>
          <a:xfrm>
            <a:off x="-2057400" y="6969943"/>
            <a:ext cx="3086100" cy="3655088"/>
            <a:chOff x="0" y="0"/>
            <a:chExt cx="812800" cy="962657"/>
          </a:xfrm>
        </p:grpSpPr>
        <p:sp>
          <p:nvSpPr>
            <p:cNvPr id="16" name="Freeform 16"/>
            <p:cNvSpPr/>
            <p:nvPr/>
          </p:nvSpPr>
          <p:spPr>
            <a:xfrm>
              <a:off x="0" y="0"/>
              <a:ext cx="812800" cy="962657"/>
            </a:xfrm>
            <a:custGeom>
              <a:avLst/>
              <a:gdLst/>
              <a:ahLst/>
              <a:cxnLst/>
              <a:rect l="l" t="t" r="r" b="b"/>
              <a:pathLst>
                <a:path w="812800" h="962657">
                  <a:moveTo>
                    <a:pt x="0" y="0"/>
                  </a:moveTo>
                  <a:lnTo>
                    <a:pt x="812800" y="0"/>
                  </a:lnTo>
                  <a:lnTo>
                    <a:pt x="812800" y="962657"/>
                  </a:lnTo>
                  <a:lnTo>
                    <a:pt x="0" y="962657"/>
                  </a:lnTo>
                  <a:close/>
                </a:path>
              </a:pathLst>
            </a:custGeom>
            <a:solidFill>
              <a:srgbClr val="2D3134"/>
            </a:solidFill>
          </p:spPr>
          <p:txBody>
            <a:bodyPr/>
            <a:lstStyle/>
            <a:p>
              <a:endParaRPr lang="en-US"/>
            </a:p>
          </p:txBody>
        </p:sp>
        <p:sp>
          <p:nvSpPr>
            <p:cNvPr id="17" name="TextBox 17"/>
            <p:cNvSpPr txBox="1"/>
            <p:nvPr/>
          </p:nvSpPr>
          <p:spPr>
            <a:xfrm>
              <a:off x="0" y="-47625"/>
              <a:ext cx="812800" cy="1010282"/>
            </a:xfrm>
            <a:prstGeom prst="rect">
              <a:avLst/>
            </a:prstGeom>
          </p:spPr>
          <p:txBody>
            <a:bodyPr lIns="50800" tIns="50800" rIns="50800" bIns="50800" rtlCol="0" anchor="ctr"/>
            <a:lstStyle/>
            <a:p>
              <a:pPr algn="ctr">
                <a:lnSpc>
                  <a:spcPts val="2659"/>
                </a:lnSpc>
              </a:pPr>
              <a:endParaRPr/>
            </a:p>
          </p:txBody>
        </p:sp>
      </p:grpSp>
      <p:grpSp>
        <p:nvGrpSpPr>
          <p:cNvPr id="18" name="Group 18"/>
          <p:cNvGrpSpPr/>
          <p:nvPr/>
        </p:nvGrpSpPr>
        <p:grpSpPr>
          <a:xfrm>
            <a:off x="-2057400" y="-1270372"/>
            <a:ext cx="3086100" cy="8240315"/>
            <a:chOff x="0" y="0"/>
            <a:chExt cx="812800" cy="2170289"/>
          </a:xfrm>
        </p:grpSpPr>
        <p:sp>
          <p:nvSpPr>
            <p:cNvPr id="19" name="Freeform 19"/>
            <p:cNvSpPr/>
            <p:nvPr/>
          </p:nvSpPr>
          <p:spPr>
            <a:xfrm>
              <a:off x="0" y="0"/>
              <a:ext cx="812800" cy="2170289"/>
            </a:xfrm>
            <a:custGeom>
              <a:avLst/>
              <a:gdLst/>
              <a:ahLst/>
              <a:cxnLst/>
              <a:rect l="l" t="t" r="r" b="b"/>
              <a:pathLst>
                <a:path w="812800" h="2170289">
                  <a:moveTo>
                    <a:pt x="0" y="0"/>
                  </a:moveTo>
                  <a:lnTo>
                    <a:pt x="812800" y="0"/>
                  </a:lnTo>
                  <a:lnTo>
                    <a:pt x="812800" y="2170289"/>
                  </a:lnTo>
                  <a:lnTo>
                    <a:pt x="0" y="2170289"/>
                  </a:lnTo>
                  <a:close/>
                </a:path>
              </a:pathLst>
            </a:custGeom>
            <a:solidFill>
              <a:srgbClr val="2A8D87"/>
            </a:solidFill>
          </p:spPr>
          <p:txBody>
            <a:bodyPr/>
            <a:lstStyle/>
            <a:p>
              <a:endParaRPr lang="en-US"/>
            </a:p>
          </p:txBody>
        </p:sp>
        <p:sp>
          <p:nvSpPr>
            <p:cNvPr id="20" name="TextBox 20"/>
            <p:cNvSpPr txBox="1"/>
            <p:nvPr/>
          </p:nvSpPr>
          <p:spPr>
            <a:xfrm>
              <a:off x="0" y="-47625"/>
              <a:ext cx="812800" cy="2217914"/>
            </a:xfrm>
            <a:prstGeom prst="rect">
              <a:avLst/>
            </a:prstGeom>
          </p:spPr>
          <p:txBody>
            <a:bodyPr lIns="50800" tIns="50800" rIns="50800" bIns="50800" rtlCol="0" anchor="ctr"/>
            <a:lstStyle/>
            <a:p>
              <a:pPr algn="ctr">
                <a:lnSpc>
                  <a:spcPts val="2659"/>
                </a:lnSpc>
              </a:pPr>
              <a:endParaRPr/>
            </a:p>
          </p:txBody>
        </p:sp>
      </p:grpSp>
      <p:sp>
        <p:nvSpPr>
          <p:cNvPr id="21" name="Freeform 21"/>
          <p:cNvSpPr/>
          <p:nvPr/>
        </p:nvSpPr>
        <p:spPr>
          <a:xfrm>
            <a:off x="3788603" y="3092788"/>
            <a:ext cx="8229600" cy="5017168"/>
          </a:xfrm>
          <a:custGeom>
            <a:avLst/>
            <a:gdLst/>
            <a:ahLst/>
            <a:cxnLst/>
            <a:rect l="l" t="t" r="r" b="b"/>
            <a:pathLst>
              <a:path w="8229600" h="5017168">
                <a:moveTo>
                  <a:pt x="0" y="0"/>
                </a:moveTo>
                <a:lnTo>
                  <a:pt x="8229600" y="0"/>
                </a:lnTo>
                <a:lnTo>
                  <a:pt x="8229600" y="5017168"/>
                </a:lnTo>
                <a:lnTo>
                  <a:pt x="0" y="5017168"/>
                </a:lnTo>
                <a:lnTo>
                  <a:pt x="0" y="0"/>
                </a:lnTo>
                <a:close/>
              </a:path>
            </a:pathLst>
          </a:custGeom>
          <a:blipFill>
            <a:blip r:embed="rId7"/>
            <a:stretch>
              <a:fillRect l="-13594" t="-10116" r="-5741" b="-2682"/>
            </a:stretch>
          </a:blipFill>
          <a:ln w="38100" cap="rnd">
            <a:solidFill>
              <a:srgbClr val="000000"/>
            </a:solidFill>
            <a:prstDash val="solid"/>
            <a:round/>
          </a:ln>
        </p:spPr>
        <p:txBody>
          <a:bodyPr/>
          <a:lstStyle/>
          <a:p>
            <a:endParaRPr lang="en-US"/>
          </a:p>
        </p:txBody>
      </p:sp>
      <p:sp>
        <p:nvSpPr>
          <p:cNvPr id="22" name="TextBox 22"/>
          <p:cNvSpPr txBox="1"/>
          <p:nvPr/>
        </p:nvSpPr>
        <p:spPr>
          <a:xfrm>
            <a:off x="2106385" y="349471"/>
            <a:ext cx="4975725" cy="638757"/>
          </a:xfrm>
          <a:prstGeom prst="rect">
            <a:avLst/>
          </a:prstGeom>
        </p:spPr>
        <p:txBody>
          <a:bodyPr lIns="0" tIns="0" rIns="0" bIns="0" rtlCol="0" anchor="t">
            <a:spAutoFit/>
          </a:bodyPr>
          <a:lstStyle/>
          <a:p>
            <a:pPr algn="l">
              <a:lnSpc>
                <a:spcPts val="5217"/>
              </a:lnSpc>
            </a:pPr>
            <a:r>
              <a:rPr lang="en-US" sz="3727" b="1">
                <a:solidFill>
                  <a:srgbClr val="2A8D87"/>
                </a:solidFill>
                <a:latin typeface="Barlow Bold"/>
                <a:ea typeface="Barlow Bold"/>
                <a:cs typeface="Barlow Bold"/>
                <a:sym typeface="Barlow Bold"/>
              </a:rPr>
              <a:t>Tools Required</a:t>
            </a:r>
          </a:p>
        </p:txBody>
      </p:sp>
      <p:sp>
        <p:nvSpPr>
          <p:cNvPr id="23" name="TextBox 23"/>
          <p:cNvSpPr txBox="1"/>
          <p:nvPr/>
        </p:nvSpPr>
        <p:spPr>
          <a:xfrm>
            <a:off x="1790705" y="1233838"/>
            <a:ext cx="3835185" cy="1658925"/>
          </a:xfrm>
          <a:prstGeom prst="rect">
            <a:avLst/>
          </a:prstGeom>
        </p:spPr>
        <p:txBody>
          <a:bodyPr lIns="0" tIns="0" rIns="0" bIns="0" rtlCol="0" anchor="t">
            <a:spAutoFit/>
          </a:bodyPr>
          <a:lstStyle/>
          <a:p>
            <a:pPr marL="682499" lvl="1" indent="-341250" algn="l">
              <a:lnSpc>
                <a:spcPts val="3256"/>
              </a:lnSpc>
              <a:buFont typeface="Arial"/>
              <a:buChar char="•"/>
            </a:pPr>
            <a:r>
              <a:rPr lang="en-US" sz="3161">
                <a:solidFill>
                  <a:srgbClr val="000000"/>
                </a:solidFill>
                <a:latin typeface="Barlow"/>
                <a:ea typeface="Barlow"/>
                <a:cs typeface="Barlow"/>
                <a:sym typeface="Barlow"/>
              </a:rPr>
              <a:t>Pipe Wrench</a:t>
            </a:r>
          </a:p>
          <a:p>
            <a:pPr marL="682499" lvl="1" indent="-341250" algn="l">
              <a:lnSpc>
                <a:spcPts val="3256"/>
              </a:lnSpc>
              <a:buFont typeface="Arial"/>
              <a:buChar char="•"/>
            </a:pPr>
            <a:r>
              <a:rPr lang="en-US" sz="3161">
                <a:solidFill>
                  <a:srgbClr val="000000"/>
                </a:solidFill>
                <a:latin typeface="Barlow"/>
                <a:ea typeface="Barlow"/>
                <a:cs typeface="Barlow"/>
                <a:sym typeface="Barlow"/>
              </a:rPr>
              <a:t>O-ring Pick</a:t>
            </a:r>
          </a:p>
          <a:p>
            <a:pPr marL="682499" lvl="1" indent="-341250" algn="l">
              <a:lnSpc>
                <a:spcPts val="3256"/>
              </a:lnSpc>
              <a:buFont typeface="Arial"/>
              <a:buChar char="•"/>
            </a:pPr>
            <a:r>
              <a:rPr lang="en-US" sz="3161">
                <a:solidFill>
                  <a:srgbClr val="000000"/>
                </a:solidFill>
                <a:latin typeface="Barlow"/>
                <a:ea typeface="Barlow"/>
                <a:cs typeface="Barlow"/>
                <a:sym typeface="Barlow"/>
              </a:rPr>
              <a:t>Pin Punch</a:t>
            </a:r>
          </a:p>
          <a:p>
            <a:pPr marL="682499" lvl="1" indent="-341250" algn="l">
              <a:lnSpc>
                <a:spcPts val="3256"/>
              </a:lnSpc>
              <a:buFont typeface="Arial"/>
              <a:buChar char="•"/>
            </a:pPr>
            <a:r>
              <a:rPr lang="en-US" sz="3161">
                <a:solidFill>
                  <a:srgbClr val="000000"/>
                </a:solidFill>
                <a:latin typeface="Barlow"/>
                <a:ea typeface="Barlow"/>
                <a:cs typeface="Barlow"/>
                <a:sym typeface="Barlow"/>
              </a:rPr>
              <a:t>Hammer</a:t>
            </a:r>
          </a:p>
        </p:txBody>
      </p:sp>
      <p:sp>
        <p:nvSpPr>
          <p:cNvPr id="24" name="TextBox 24"/>
          <p:cNvSpPr txBox="1"/>
          <p:nvPr/>
        </p:nvSpPr>
        <p:spPr>
          <a:xfrm>
            <a:off x="1312725" y="9448309"/>
            <a:ext cx="13133135" cy="513662"/>
          </a:xfrm>
          <a:prstGeom prst="rect">
            <a:avLst/>
          </a:prstGeom>
        </p:spPr>
        <p:txBody>
          <a:bodyPr lIns="0" tIns="0" rIns="0" bIns="0" rtlCol="0" anchor="t">
            <a:spAutoFit/>
          </a:bodyPr>
          <a:lstStyle/>
          <a:p>
            <a:pPr algn="l">
              <a:lnSpc>
                <a:spcPts val="4237"/>
              </a:lnSpc>
            </a:pPr>
            <a:r>
              <a:rPr lang="en-US" sz="3027" b="1">
                <a:solidFill>
                  <a:srgbClr val="FF3131"/>
                </a:solidFill>
                <a:latin typeface="Barlow Bold"/>
                <a:ea typeface="Barlow Bold"/>
                <a:cs typeface="Barlow Bold"/>
                <a:sym typeface="Barlow Bold"/>
              </a:rPr>
              <a:t>IMPORTANT: ENSURE THAT THE TOOL IS ONLY GRIPPED ACROSS THE FLATS</a:t>
            </a:r>
          </a:p>
        </p:txBody>
      </p:sp>
      <p:sp>
        <p:nvSpPr>
          <p:cNvPr id="25" name="TextBox 25"/>
          <p:cNvSpPr txBox="1"/>
          <p:nvPr/>
        </p:nvSpPr>
        <p:spPr>
          <a:xfrm>
            <a:off x="3260658" y="8203301"/>
            <a:ext cx="9285490" cy="548356"/>
          </a:xfrm>
          <a:prstGeom prst="rect">
            <a:avLst/>
          </a:prstGeom>
        </p:spPr>
        <p:txBody>
          <a:bodyPr lIns="0" tIns="0" rIns="0" bIns="0" rtlCol="0" anchor="t">
            <a:spAutoFit/>
          </a:bodyPr>
          <a:lstStyle/>
          <a:p>
            <a:pPr algn="ctr">
              <a:lnSpc>
                <a:spcPts val="4425"/>
              </a:lnSpc>
            </a:pPr>
            <a:r>
              <a:rPr lang="en-US" sz="3161">
                <a:solidFill>
                  <a:srgbClr val="000000"/>
                </a:solidFill>
                <a:latin typeface="Barlow"/>
                <a:ea typeface="Barlow"/>
                <a:cs typeface="Barlow"/>
                <a:sym typeface="Barlow"/>
              </a:rPr>
              <a:t>Unscrew Top Sub (1) from Housing (2)</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Freeform 2"/>
          <p:cNvSpPr/>
          <p:nvPr/>
        </p:nvSpPr>
        <p:spPr>
          <a:xfrm rot="120058">
            <a:off x="-176273" y="8569730"/>
            <a:ext cx="3434540" cy="3434540"/>
          </a:xfrm>
          <a:custGeom>
            <a:avLst/>
            <a:gdLst/>
            <a:ahLst/>
            <a:cxnLst/>
            <a:rect l="l" t="t" r="r" b="b"/>
            <a:pathLst>
              <a:path w="3434540" h="3434540">
                <a:moveTo>
                  <a:pt x="0" y="0"/>
                </a:moveTo>
                <a:lnTo>
                  <a:pt x="3434540" y="0"/>
                </a:lnTo>
                <a:lnTo>
                  <a:pt x="3434540" y="3434540"/>
                </a:lnTo>
                <a:lnTo>
                  <a:pt x="0" y="34345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p:nvPr/>
        </p:nvGrpSpPr>
        <p:grpSpPr>
          <a:xfrm rot="-922249">
            <a:off x="9740996" y="-672339"/>
            <a:ext cx="2042983" cy="2042983"/>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922249">
            <a:off x="13166217" y="1829425"/>
            <a:ext cx="420126" cy="42012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8" name="TextBox 8"/>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9" name="Freeform 9"/>
          <p:cNvSpPr/>
          <p:nvPr/>
        </p:nvSpPr>
        <p:spPr>
          <a:xfrm rot="-922249">
            <a:off x="10976085" y="-20574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10" name="Group 10"/>
          <p:cNvGrpSpPr/>
          <p:nvPr/>
        </p:nvGrpSpPr>
        <p:grpSpPr>
          <a:xfrm>
            <a:off x="-2057400" y="6969943"/>
            <a:ext cx="3086100" cy="3655088"/>
            <a:chOff x="0" y="0"/>
            <a:chExt cx="812800" cy="962657"/>
          </a:xfrm>
        </p:grpSpPr>
        <p:sp>
          <p:nvSpPr>
            <p:cNvPr id="11" name="Freeform 11"/>
            <p:cNvSpPr/>
            <p:nvPr/>
          </p:nvSpPr>
          <p:spPr>
            <a:xfrm>
              <a:off x="0" y="0"/>
              <a:ext cx="812800" cy="962657"/>
            </a:xfrm>
            <a:custGeom>
              <a:avLst/>
              <a:gdLst/>
              <a:ahLst/>
              <a:cxnLst/>
              <a:rect l="l" t="t" r="r" b="b"/>
              <a:pathLst>
                <a:path w="812800" h="962657">
                  <a:moveTo>
                    <a:pt x="0" y="0"/>
                  </a:moveTo>
                  <a:lnTo>
                    <a:pt x="812800" y="0"/>
                  </a:lnTo>
                  <a:lnTo>
                    <a:pt x="812800" y="962657"/>
                  </a:lnTo>
                  <a:lnTo>
                    <a:pt x="0" y="962657"/>
                  </a:lnTo>
                  <a:close/>
                </a:path>
              </a:pathLst>
            </a:custGeom>
            <a:solidFill>
              <a:srgbClr val="2D3134"/>
            </a:solidFill>
          </p:spPr>
          <p:txBody>
            <a:bodyPr/>
            <a:lstStyle/>
            <a:p>
              <a:endParaRPr lang="en-US"/>
            </a:p>
          </p:txBody>
        </p:sp>
        <p:sp>
          <p:nvSpPr>
            <p:cNvPr id="12" name="TextBox 12"/>
            <p:cNvSpPr txBox="1"/>
            <p:nvPr/>
          </p:nvSpPr>
          <p:spPr>
            <a:xfrm>
              <a:off x="0" y="-47625"/>
              <a:ext cx="812800" cy="1010282"/>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2057400" y="-1270372"/>
            <a:ext cx="3086100" cy="8240315"/>
            <a:chOff x="0" y="0"/>
            <a:chExt cx="812800" cy="2170289"/>
          </a:xfrm>
        </p:grpSpPr>
        <p:sp>
          <p:nvSpPr>
            <p:cNvPr id="14" name="Freeform 14"/>
            <p:cNvSpPr/>
            <p:nvPr/>
          </p:nvSpPr>
          <p:spPr>
            <a:xfrm>
              <a:off x="0" y="0"/>
              <a:ext cx="812800" cy="2170289"/>
            </a:xfrm>
            <a:custGeom>
              <a:avLst/>
              <a:gdLst/>
              <a:ahLst/>
              <a:cxnLst/>
              <a:rect l="l" t="t" r="r" b="b"/>
              <a:pathLst>
                <a:path w="812800" h="2170289">
                  <a:moveTo>
                    <a:pt x="0" y="0"/>
                  </a:moveTo>
                  <a:lnTo>
                    <a:pt x="812800" y="0"/>
                  </a:lnTo>
                  <a:lnTo>
                    <a:pt x="812800" y="2170289"/>
                  </a:lnTo>
                  <a:lnTo>
                    <a:pt x="0" y="2170289"/>
                  </a:lnTo>
                  <a:close/>
                </a:path>
              </a:pathLst>
            </a:custGeom>
            <a:solidFill>
              <a:srgbClr val="2A8D87"/>
            </a:solidFill>
          </p:spPr>
          <p:txBody>
            <a:bodyPr/>
            <a:lstStyle/>
            <a:p>
              <a:endParaRPr lang="en-US"/>
            </a:p>
          </p:txBody>
        </p:sp>
        <p:sp>
          <p:nvSpPr>
            <p:cNvPr id="15" name="TextBox 15"/>
            <p:cNvSpPr txBox="1"/>
            <p:nvPr/>
          </p:nvSpPr>
          <p:spPr>
            <a:xfrm>
              <a:off x="0" y="-47625"/>
              <a:ext cx="812800" cy="2217914"/>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1540997" y="627792"/>
            <a:ext cx="15161901" cy="6159522"/>
          </a:xfrm>
          <a:custGeom>
            <a:avLst/>
            <a:gdLst/>
            <a:ahLst/>
            <a:cxnLst/>
            <a:rect l="l" t="t" r="r" b="b"/>
            <a:pathLst>
              <a:path w="15161901" h="6159522">
                <a:moveTo>
                  <a:pt x="0" y="0"/>
                </a:moveTo>
                <a:lnTo>
                  <a:pt x="15161901" y="0"/>
                </a:lnTo>
                <a:lnTo>
                  <a:pt x="15161901" y="6159522"/>
                </a:lnTo>
                <a:lnTo>
                  <a:pt x="0" y="6159522"/>
                </a:lnTo>
                <a:lnTo>
                  <a:pt x="0" y="0"/>
                </a:lnTo>
                <a:close/>
              </a:path>
            </a:pathLst>
          </a:custGeom>
          <a:blipFill>
            <a:blip r:embed="rId4"/>
            <a:stretch>
              <a:fillRect/>
            </a:stretch>
          </a:blipFill>
          <a:ln w="38100" cap="rnd">
            <a:solidFill>
              <a:srgbClr val="000000"/>
            </a:solidFill>
            <a:prstDash val="solid"/>
            <a:round/>
          </a:ln>
        </p:spPr>
        <p:txBody>
          <a:bodyPr/>
          <a:lstStyle/>
          <a:p>
            <a:endParaRPr lang="en-US"/>
          </a:p>
        </p:txBody>
      </p:sp>
      <p:sp>
        <p:nvSpPr>
          <p:cNvPr id="17" name="TextBox 17"/>
          <p:cNvSpPr txBox="1"/>
          <p:nvPr/>
        </p:nvSpPr>
        <p:spPr>
          <a:xfrm>
            <a:off x="1540997" y="6903268"/>
            <a:ext cx="11301259" cy="548356"/>
          </a:xfrm>
          <a:prstGeom prst="rect">
            <a:avLst/>
          </a:prstGeom>
        </p:spPr>
        <p:txBody>
          <a:bodyPr lIns="0" tIns="0" rIns="0" bIns="0" rtlCol="0" anchor="t">
            <a:spAutoFit/>
          </a:bodyPr>
          <a:lstStyle/>
          <a:p>
            <a:pPr algn="l">
              <a:lnSpc>
                <a:spcPts val="4425"/>
              </a:lnSpc>
            </a:pPr>
            <a:endParaRPr/>
          </a:p>
        </p:txBody>
      </p:sp>
      <p:sp>
        <p:nvSpPr>
          <p:cNvPr id="18" name="TextBox 18"/>
          <p:cNvSpPr txBox="1"/>
          <p:nvPr/>
        </p:nvSpPr>
        <p:spPr>
          <a:xfrm>
            <a:off x="1540997" y="7144109"/>
            <a:ext cx="13328101" cy="1672306"/>
          </a:xfrm>
          <a:prstGeom prst="rect">
            <a:avLst/>
          </a:prstGeom>
        </p:spPr>
        <p:txBody>
          <a:bodyPr lIns="0" tIns="0" rIns="0" bIns="0" rtlCol="0" anchor="t">
            <a:spAutoFit/>
          </a:bodyPr>
          <a:lstStyle/>
          <a:p>
            <a:pPr marL="682499" lvl="1" indent="-341250" algn="l">
              <a:lnSpc>
                <a:spcPts val="4425"/>
              </a:lnSpc>
              <a:buFont typeface="Arial"/>
              <a:buChar char="•"/>
            </a:pPr>
            <a:r>
              <a:rPr lang="en-US" sz="3161">
                <a:solidFill>
                  <a:srgbClr val="000000"/>
                </a:solidFill>
                <a:latin typeface="Barlow"/>
                <a:ea typeface="Barlow"/>
                <a:cs typeface="Barlow"/>
                <a:sym typeface="Barlow"/>
              </a:rPr>
              <a:t>Remove Back-Up Rings (9) and O-Ring (8) from Top Sub (1) .</a:t>
            </a:r>
          </a:p>
          <a:p>
            <a:pPr marL="682499" lvl="1" indent="-341250" algn="just">
              <a:lnSpc>
                <a:spcPts val="4425"/>
              </a:lnSpc>
              <a:buFont typeface="Arial"/>
              <a:buChar char="•"/>
            </a:pPr>
            <a:r>
              <a:rPr lang="en-US" sz="3161">
                <a:solidFill>
                  <a:srgbClr val="000000"/>
                </a:solidFill>
                <a:latin typeface="Barlow"/>
                <a:ea typeface="Barlow"/>
                <a:cs typeface="Barlow"/>
                <a:sym typeface="Barlow"/>
              </a:rPr>
              <a:t>Remove O-Ring (13) from Housing (2)</a:t>
            </a:r>
          </a:p>
          <a:p>
            <a:pPr algn="ctr">
              <a:lnSpc>
                <a:spcPts val="4425"/>
              </a:lnSpc>
            </a:pPr>
            <a:endParaRPr lang="en-US" sz="3161">
              <a:solidFill>
                <a:srgbClr val="000000"/>
              </a:solidFill>
              <a:latin typeface="Barlow"/>
              <a:ea typeface="Barlow"/>
              <a:cs typeface="Barlow"/>
              <a:sym typeface="Barlow"/>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Freeform 2"/>
          <p:cNvSpPr/>
          <p:nvPr/>
        </p:nvSpPr>
        <p:spPr>
          <a:xfrm rot="120058">
            <a:off x="-176273" y="8569730"/>
            <a:ext cx="3434540" cy="3434540"/>
          </a:xfrm>
          <a:custGeom>
            <a:avLst/>
            <a:gdLst/>
            <a:ahLst/>
            <a:cxnLst/>
            <a:rect l="l" t="t" r="r" b="b"/>
            <a:pathLst>
              <a:path w="3434540" h="3434540">
                <a:moveTo>
                  <a:pt x="0" y="0"/>
                </a:moveTo>
                <a:lnTo>
                  <a:pt x="3434540" y="0"/>
                </a:lnTo>
                <a:lnTo>
                  <a:pt x="3434540" y="3434540"/>
                </a:lnTo>
                <a:lnTo>
                  <a:pt x="0" y="34345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p:nvPr/>
        </p:nvGrpSpPr>
        <p:grpSpPr>
          <a:xfrm rot="-922249">
            <a:off x="9740996" y="-672339"/>
            <a:ext cx="2042983" cy="2042983"/>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922249">
            <a:off x="13166217" y="1829425"/>
            <a:ext cx="420126" cy="42012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8" name="TextBox 8"/>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9" name="Freeform 9"/>
          <p:cNvSpPr/>
          <p:nvPr/>
        </p:nvSpPr>
        <p:spPr>
          <a:xfrm rot="-922249">
            <a:off x="10976085" y="-20574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10" name="Group 10"/>
          <p:cNvGrpSpPr/>
          <p:nvPr/>
        </p:nvGrpSpPr>
        <p:grpSpPr>
          <a:xfrm>
            <a:off x="-2057400" y="6969943"/>
            <a:ext cx="3086100" cy="3655088"/>
            <a:chOff x="0" y="0"/>
            <a:chExt cx="812800" cy="962657"/>
          </a:xfrm>
        </p:grpSpPr>
        <p:sp>
          <p:nvSpPr>
            <p:cNvPr id="11" name="Freeform 11"/>
            <p:cNvSpPr/>
            <p:nvPr/>
          </p:nvSpPr>
          <p:spPr>
            <a:xfrm>
              <a:off x="0" y="0"/>
              <a:ext cx="812800" cy="962657"/>
            </a:xfrm>
            <a:custGeom>
              <a:avLst/>
              <a:gdLst/>
              <a:ahLst/>
              <a:cxnLst/>
              <a:rect l="l" t="t" r="r" b="b"/>
              <a:pathLst>
                <a:path w="812800" h="962657">
                  <a:moveTo>
                    <a:pt x="0" y="0"/>
                  </a:moveTo>
                  <a:lnTo>
                    <a:pt x="812800" y="0"/>
                  </a:lnTo>
                  <a:lnTo>
                    <a:pt x="812800" y="962657"/>
                  </a:lnTo>
                  <a:lnTo>
                    <a:pt x="0" y="962657"/>
                  </a:lnTo>
                  <a:close/>
                </a:path>
              </a:pathLst>
            </a:custGeom>
            <a:solidFill>
              <a:srgbClr val="2D3134"/>
            </a:solidFill>
          </p:spPr>
          <p:txBody>
            <a:bodyPr/>
            <a:lstStyle/>
            <a:p>
              <a:endParaRPr lang="en-US"/>
            </a:p>
          </p:txBody>
        </p:sp>
        <p:sp>
          <p:nvSpPr>
            <p:cNvPr id="12" name="TextBox 12"/>
            <p:cNvSpPr txBox="1"/>
            <p:nvPr/>
          </p:nvSpPr>
          <p:spPr>
            <a:xfrm>
              <a:off x="0" y="-47625"/>
              <a:ext cx="812800" cy="1010282"/>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2057400" y="-1270372"/>
            <a:ext cx="3086100" cy="8240315"/>
            <a:chOff x="0" y="0"/>
            <a:chExt cx="812800" cy="2170289"/>
          </a:xfrm>
        </p:grpSpPr>
        <p:sp>
          <p:nvSpPr>
            <p:cNvPr id="14" name="Freeform 14"/>
            <p:cNvSpPr/>
            <p:nvPr/>
          </p:nvSpPr>
          <p:spPr>
            <a:xfrm>
              <a:off x="0" y="0"/>
              <a:ext cx="812800" cy="2170289"/>
            </a:xfrm>
            <a:custGeom>
              <a:avLst/>
              <a:gdLst/>
              <a:ahLst/>
              <a:cxnLst/>
              <a:rect l="l" t="t" r="r" b="b"/>
              <a:pathLst>
                <a:path w="812800" h="2170289">
                  <a:moveTo>
                    <a:pt x="0" y="0"/>
                  </a:moveTo>
                  <a:lnTo>
                    <a:pt x="812800" y="0"/>
                  </a:lnTo>
                  <a:lnTo>
                    <a:pt x="812800" y="2170289"/>
                  </a:lnTo>
                  <a:lnTo>
                    <a:pt x="0" y="2170289"/>
                  </a:lnTo>
                  <a:close/>
                </a:path>
              </a:pathLst>
            </a:custGeom>
            <a:solidFill>
              <a:srgbClr val="2A8D87"/>
            </a:solidFill>
          </p:spPr>
          <p:txBody>
            <a:bodyPr/>
            <a:lstStyle/>
            <a:p>
              <a:endParaRPr lang="en-US"/>
            </a:p>
          </p:txBody>
        </p:sp>
        <p:sp>
          <p:nvSpPr>
            <p:cNvPr id="15" name="TextBox 15"/>
            <p:cNvSpPr txBox="1"/>
            <p:nvPr/>
          </p:nvSpPr>
          <p:spPr>
            <a:xfrm>
              <a:off x="0" y="-47625"/>
              <a:ext cx="812800" cy="2217914"/>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3599274" y="349153"/>
            <a:ext cx="12438516" cy="7564390"/>
          </a:xfrm>
          <a:custGeom>
            <a:avLst/>
            <a:gdLst/>
            <a:ahLst/>
            <a:cxnLst/>
            <a:rect l="l" t="t" r="r" b="b"/>
            <a:pathLst>
              <a:path w="12438516" h="7564390">
                <a:moveTo>
                  <a:pt x="0" y="0"/>
                </a:moveTo>
                <a:lnTo>
                  <a:pt x="12438516" y="0"/>
                </a:lnTo>
                <a:lnTo>
                  <a:pt x="12438516" y="7564390"/>
                </a:lnTo>
                <a:lnTo>
                  <a:pt x="0" y="7564390"/>
                </a:lnTo>
                <a:lnTo>
                  <a:pt x="0" y="0"/>
                </a:lnTo>
                <a:close/>
              </a:path>
            </a:pathLst>
          </a:custGeom>
          <a:blipFill>
            <a:blip r:embed="rId4"/>
            <a:stretch>
              <a:fillRect/>
            </a:stretch>
          </a:blipFill>
          <a:ln w="38100" cap="rnd">
            <a:solidFill>
              <a:srgbClr val="000000"/>
            </a:solidFill>
            <a:prstDash val="solid"/>
            <a:round/>
          </a:ln>
        </p:spPr>
        <p:txBody>
          <a:bodyPr/>
          <a:lstStyle/>
          <a:p>
            <a:endParaRPr lang="en-US"/>
          </a:p>
        </p:txBody>
      </p:sp>
      <p:sp>
        <p:nvSpPr>
          <p:cNvPr id="17" name="TextBox 17"/>
          <p:cNvSpPr txBox="1"/>
          <p:nvPr/>
        </p:nvSpPr>
        <p:spPr>
          <a:xfrm>
            <a:off x="1540997" y="6903268"/>
            <a:ext cx="11301259" cy="548356"/>
          </a:xfrm>
          <a:prstGeom prst="rect">
            <a:avLst/>
          </a:prstGeom>
        </p:spPr>
        <p:txBody>
          <a:bodyPr lIns="0" tIns="0" rIns="0" bIns="0" rtlCol="0" anchor="t">
            <a:spAutoFit/>
          </a:bodyPr>
          <a:lstStyle/>
          <a:p>
            <a:pPr algn="l">
              <a:lnSpc>
                <a:spcPts val="4425"/>
              </a:lnSpc>
            </a:pPr>
            <a:endParaRPr/>
          </a:p>
        </p:txBody>
      </p:sp>
      <p:sp>
        <p:nvSpPr>
          <p:cNvPr id="18" name="TextBox 18"/>
          <p:cNvSpPr txBox="1"/>
          <p:nvPr/>
        </p:nvSpPr>
        <p:spPr>
          <a:xfrm>
            <a:off x="3317181" y="8027843"/>
            <a:ext cx="13360352" cy="1672306"/>
          </a:xfrm>
          <a:prstGeom prst="rect">
            <a:avLst/>
          </a:prstGeom>
        </p:spPr>
        <p:txBody>
          <a:bodyPr lIns="0" tIns="0" rIns="0" bIns="0" rtlCol="0" anchor="t">
            <a:spAutoFit/>
          </a:bodyPr>
          <a:lstStyle/>
          <a:p>
            <a:pPr marL="682499" lvl="1" indent="-341250" algn="l">
              <a:lnSpc>
                <a:spcPts val="4425"/>
              </a:lnSpc>
              <a:buFont typeface="Arial"/>
              <a:buChar char="•"/>
            </a:pPr>
            <a:r>
              <a:rPr lang="en-US" sz="3161">
                <a:solidFill>
                  <a:srgbClr val="000000"/>
                </a:solidFill>
                <a:latin typeface="Barlow"/>
                <a:ea typeface="Barlow"/>
                <a:cs typeface="Barlow"/>
                <a:sym typeface="Barlow"/>
              </a:rPr>
              <a:t>Insert a suitable sized Pin Punch into the lower end of Housing (2).</a:t>
            </a:r>
          </a:p>
          <a:p>
            <a:pPr marL="682499" lvl="1" indent="-341250" algn="l">
              <a:lnSpc>
                <a:spcPts val="4425"/>
              </a:lnSpc>
              <a:buFont typeface="Arial"/>
              <a:buChar char="•"/>
            </a:pPr>
            <a:r>
              <a:rPr lang="en-US" sz="3161">
                <a:solidFill>
                  <a:srgbClr val="000000"/>
                </a:solidFill>
                <a:latin typeface="Barlow"/>
                <a:ea typeface="Barlow"/>
                <a:cs typeface="Barlow"/>
                <a:sym typeface="Barlow"/>
              </a:rPr>
              <a:t>Lightly tap with hammer to remove the Flapper Cartridge Assemblies from Housing (2)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Freeform 2"/>
          <p:cNvSpPr/>
          <p:nvPr/>
        </p:nvSpPr>
        <p:spPr>
          <a:xfrm rot="120058">
            <a:off x="-176273" y="8569730"/>
            <a:ext cx="3434540" cy="3434540"/>
          </a:xfrm>
          <a:custGeom>
            <a:avLst/>
            <a:gdLst/>
            <a:ahLst/>
            <a:cxnLst/>
            <a:rect l="l" t="t" r="r" b="b"/>
            <a:pathLst>
              <a:path w="3434540" h="3434540">
                <a:moveTo>
                  <a:pt x="0" y="0"/>
                </a:moveTo>
                <a:lnTo>
                  <a:pt x="3434540" y="0"/>
                </a:lnTo>
                <a:lnTo>
                  <a:pt x="3434540" y="3434540"/>
                </a:lnTo>
                <a:lnTo>
                  <a:pt x="0" y="34345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p:nvPr/>
        </p:nvGrpSpPr>
        <p:grpSpPr>
          <a:xfrm rot="-922249">
            <a:off x="9740996" y="-672339"/>
            <a:ext cx="2042983" cy="2042983"/>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922249">
            <a:off x="13166217" y="1829425"/>
            <a:ext cx="420126" cy="42012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8" name="TextBox 8"/>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9" name="Freeform 9"/>
          <p:cNvSpPr/>
          <p:nvPr/>
        </p:nvSpPr>
        <p:spPr>
          <a:xfrm rot="-922249">
            <a:off x="10976085" y="-20574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10" name="Group 10"/>
          <p:cNvGrpSpPr/>
          <p:nvPr/>
        </p:nvGrpSpPr>
        <p:grpSpPr>
          <a:xfrm>
            <a:off x="-2057400" y="6969943"/>
            <a:ext cx="3086100" cy="3655088"/>
            <a:chOff x="0" y="0"/>
            <a:chExt cx="812800" cy="962657"/>
          </a:xfrm>
        </p:grpSpPr>
        <p:sp>
          <p:nvSpPr>
            <p:cNvPr id="11" name="Freeform 11"/>
            <p:cNvSpPr/>
            <p:nvPr/>
          </p:nvSpPr>
          <p:spPr>
            <a:xfrm>
              <a:off x="0" y="0"/>
              <a:ext cx="812800" cy="962657"/>
            </a:xfrm>
            <a:custGeom>
              <a:avLst/>
              <a:gdLst/>
              <a:ahLst/>
              <a:cxnLst/>
              <a:rect l="l" t="t" r="r" b="b"/>
              <a:pathLst>
                <a:path w="812800" h="962657">
                  <a:moveTo>
                    <a:pt x="0" y="0"/>
                  </a:moveTo>
                  <a:lnTo>
                    <a:pt x="812800" y="0"/>
                  </a:lnTo>
                  <a:lnTo>
                    <a:pt x="812800" y="962657"/>
                  </a:lnTo>
                  <a:lnTo>
                    <a:pt x="0" y="962657"/>
                  </a:lnTo>
                  <a:close/>
                </a:path>
              </a:pathLst>
            </a:custGeom>
            <a:solidFill>
              <a:srgbClr val="2D3134"/>
            </a:solidFill>
          </p:spPr>
          <p:txBody>
            <a:bodyPr/>
            <a:lstStyle/>
            <a:p>
              <a:endParaRPr lang="en-US"/>
            </a:p>
          </p:txBody>
        </p:sp>
        <p:sp>
          <p:nvSpPr>
            <p:cNvPr id="12" name="TextBox 12"/>
            <p:cNvSpPr txBox="1"/>
            <p:nvPr/>
          </p:nvSpPr>
          <p:spPr>
            <a:xfrm>
              <a:off x="0" y="-47625"/>
              <a:ext cx="812800" cy="1010282"/>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2057400" y="-1270372"/>
            <a:ext cx="3086100" cy="8240315"/>
            <a:chOff x="0" y="0"/>
            <a:chExt cx="812800" cy="2170289"/>
          </a:xfrm>
        </p:grpSpPr>
        <p:sp>
          <p:nvSpPr>
            <p:cNvPr id="14" name="Freeform 14"/>
            <p:cNvSpPr/>
            <p:nvPr/>
          </p:nvSpPr>
          <p:spPr>
            <a:xfrm>
              <a:off x="0" y="0"/>
              <a:ext cx="812800" cy="2170289"/>
            </a:xfrm>
            <a:custGeom>
              <a:avLst/>
              <a:gdLst/>
              <a:ahLst/>
              <a:cxnLst/>
              <a:rect l="l" t="t" r="r" b="b"/>
              <a:pathLst>
                <a:path w="812800" h="2170289">
                  <a:moveTo>
                    <a:pt x="0" y="0"/>
                  </a:moveTo>
                  <a:lnTo>
                    <a:pt x="812800" y="0"/>
                  </a:lnTo>
                  <a:lnTo>
                    <a:pt x="812800" y="2170289"/>
                  </a:lnTo>
                  <a:lnTo>
                    <a:pt x="0" y="2170289"/>
                  </a:lnTo>
                  <a:close/>
                </a:path>
              </a:pathLst>
            </a:custGeom>
            <a:solidFill>
              <a:srgbClr val="2A8D87"/>
            </a:solidFill>
          </p:spPr>
          <p:txBody>
            <a:bodyPr/>
            <a:lstStyle/>
            <a:p>
              <a:endParaRPr lang="en-US"/>
            </a:p>
          </p:txBody>
        </p:sp>
        <p:sp>
          <p:nvSpPr>
            <p:cNvPr id="15" name="TextBox 15"/>
            <p:cNvSpPr txBox="1"/>
            <p:nvPr/>
          </p:nvSpPr>
          <p:spPr>
            <a:xfrm>
              <a:off x="0" y="-47625"/>
              <a:ext cx="812800" cy="2217914"/>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2184449" y="349153"/>
            <a:ext cx="14612643" cy="6523648"/>
          </a:xfrm>
          <a:custGeom>
            <a:avLst/>
            <a:gdLst/>
            <a:ahLst/>
            <a:cxnLst/>
            <a:rect l="l" t="t" r="r" b="b"/>
            <a:pathLst>
              <a:path w="14612643" h="6523648">
                <a:moveTo>
                  <a:pt x="0" y="0"/>
                </a:moveTo>
                <a:lnTo>
                  <a:pt x="14612642" y="0"/>
                </a:lnTo>
                <a:lnTo>
                  <a:pt x="14612642" y="6523648"/>
                </a:lnTo>
                <a:lnTo>
                  <a:pt x="0" y="6523648"/>
                </a:lnTo>
                <a:lnTo>
                  <a:pt x="0" y="0"/>
                </a:lnTo>
                <a:close/>
              </a:path>
            </a:pathLst>
          </a:custGeom>
          <a:blipFill>
            <a:blip r:embed="rId4"/>
            <a:stretch>
              <a:fillRect t="-1658" b="-1658"/>
            </a:stretch>
          </a:blipFill>
          <a:ln w="38100" cap="rnd">
            <a:solidFill>
              <a:srgbClr val="000000"/>
            </a:solidFill>
            <a:prstDash val="solid"/>
            <a:round/>
          </a:ln>
        </p:spPr>
        <p:txBody>
          <a:bodyPr/>
          <a:lstStyle/>
          <a:p>
            <a:endParaRPr lang="en-US"/>
          </a:p>
        </p:txBody>
      </p:sp>
      <p:sp>
        <p:nvSpPr>
          <p:cNvPr id="17" name="TextBox 17"/>
          <p:cNvSpPr txBox="1"/>
          <p:nvPr/>
        </p:nvSpPr>
        <p:spPr>
          <a:xfrm>
            <a:off x="1540997" y="6903268"/>
            <a:ext cx="11301259" cy="548356"/>
          </a:xfrm>
          <a:prstGeom prst="rect">
            <a:avLst/>
          </a:prstGeom>
        </p:spPr>
        <p:txBody>
          <a:bodyPr lIns="0" tIns="0" rIns="0" bIns="0" rtlCol="0" anchor="t">
            <a:spAutoFit/>
          </a:bodyPr>
          <a:lstStyle/>
          <a:p>
            <a:pPr algn="l">
              <a:lnSpc>
                <a:spcPts val="4425"/>
              </a:lnSpc>
            </a:pPr>
            <a:endParaRPr/>
          </a:p>
        </p:txBody>
      </p:sp>
      <p:sp>
        <p:nvSpPr>
          <p:cNvPr id="18" name="TextBox 18"/>
          <p:cNvSpPr txBox="1"/>
          <p:nvPr/>
        </p:nvSpPr>
        <p:spPr>
          <a:xfrm>
            <a:off x="2184449" y="7024019"/>
            <a:ext cx="6610636" cy="2234281"/>
          </a:xfrm>
          <a:prstGeom prst="rect">
            <a:avLst/>
          </a:prstGeom>
        </p:spPr>
        <p:txBody>
          <a:bodyPr lIns="0" tIns="0" rIns="0" bIns="0" rtlCol="0" anchor="t">
            <a:spAutoFit/>
          </a:bodyPr>
          <a:lstStyle/>
          <a:p>
            <a:pPr marL="682499" lvl="1" indent="-341250" algn="l">
              <a:lnSpc>
                <a:spcPts val="4425"/>
              </a:lnSpc>
              <a:buFont typeface="Arial"/>
              <a:buChar char="•"/>
            </a:pPr>
            <a:r>
              <a:rPr lang="en-US" sz="3161">
                <a:solidFill>
                  <a:srgbClr val="000000"/>
                </a:solidFill>
                <a:latin typeface="Barlow"/>
                <a:ea typeface="Barlow"/>
                <a:cs typeface="Barlow"/>
                <a:sym typeface="Barlow"/>
              </a:rPr>
              <a:t>Remove Flapper Seat (4) from Flapper Cartridge Body &amp; remove  all O-Rings (10, 12 &amp; 11) from Flapper Seat (4)</a:t>
            </a:r>
          </a:p>
        </p:txBody>
      </p:sp>
      <p:sp>
        <p:nvSpPr>
          <p:cNvPr id="19" name="TextBox 19"/>
          <p:cNvSpPr txBox="1"/>
          <p:nvPr/>
        </p:nvSpPr>
        <p:spPr>
          <a:xfrm>
            <a:off x="9947610" y="7024019"/>
            <a:ext cx="6849482" cy="2234281"/>
          </a:xfrm>
          <a:prstGeom prst="rect">
            <a:avLst/>
          </a:prstGeom>
        </p:spPr>
        <p:txBody>
          <a:bodyPr lIns="0" tIns="0" rIns="0" bIns="0" rtlCol="0" anchor="t">
            <a:spAutoFit/>
          </a:bodyPr>
          <a:lstStyle/>
          <a:p>
            <a:pPr marL="682499" lvl="1" indent="-341250" algn="l">
              <a:lnSpc>
                <a:spcPts val="4425"/>
              </a:lnSpc>
              <a:buFont typeface="Arial"/>
              <a:buChar char="•"/>
            </a:pPr>
            <a:r>
              <a:rPr lang="en-US" sz="3161">
                <a:solidFill>
                  <a:srgbClr val="000000"/>
                </a:solidFill>
                <a:latin typeface="Barlow"/>
                <a:ea typeface="Barlow"/>
                <a:cs typeface="Barlow"/>
                <a:sym typeface="Barlow"/>
              </a:rPr>
              <a:t>Using suitable Pin Punch knockout the Flapper Pin (6) &amp; remove Flapper (5) &amp; Flapper Spring (7) from Flapper Cartridge Body (3)</a:t>
            </a:r>
          </a:p>
        </p:txBody>
      </p:sp>
      <p:sp>
        <p:nvSpPr>
          <p:cNvPr id="20" name="TextBox 20"/>
          <p:cNvSpPr txBox="1"/>
          <p:nvPr/>
        </p:nvSpPr>
        <p:spPr>
          <a:xfrm>
            <a:off x="4629036" y="9553575"/>
            <a:ext cx="10933602" cy="548356"/>
          </a:xfrm>
          <a:prstGeom prst="rect">
            <a:avLst/>
          </a:prstGeom>
        </p:spPr>
        <p:txBody>
          <a:bodyPr lIns="0" tIns="0" rIns="0" bIns="0" rtlCol="0" anchor="t">
            <a:spAutoFit/>
          </a:bodyPr>
          <a:lstStyle/>
          <a:p>
            <a:pPr marL="682499" lvl="1" indent="-341250" algn="l">
              <a:lnSpc>
                <a:spcPts val="4425"/>
              </a:lnSpc>
              <a:buFont typeface="Arial"/>
              <a:buChar char="•"/>
            </a:pPr>
            <a:r>
              <a:rPr lang="en-US" sz="3161">
                <a:solidFill>
                  <a:srgbClr val="000000"/>
                </a:solidFill>
                <a:latin typeface="Barlow"/>
                <a:ea typeface="Barlow"/>
                <a:cs typeface="Barlow"/>
                <a:sym typeface="Barlow"/>
              </a:rPr>
              <a:t>The tool is now ready for cleaning inspection.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28443B"/>
        </a:solidFill>
        <a:effectLst/>
      </p:bgPr>
    </p:bg>
    <p:spTree>
      <p:nvGrpSpPr>
        <p:cNvPr id="1" name=""/>
        <p:cNvGrpSpPr/>
        <p:nvPr/>
      </p:nvGrpSpPr>
      <p:grpSpPr>
        <a:xfrm>
          <a:off x="0" y="0"/>
          <a:ext cx="0" cy="0"/>
          <a:chOff x="0" y="0"/>
          <a:chExt cx="0" cy="0"/>
        </a:xfrm>
      </p:grpSpPr>
      <p:sp>
        <p:nvSpPr>
          <p:cNvPr id="2" name="AutoShape 2"/>
          <p:cNvSpPr/>
          <p:nvPr/>
        </p:nvSpPr>
        <p:spPr>
          <a:xfrm rot="-5400000">
            <a:off x="-4564604" y="5173508"/>
            <a:ext cx="11158032" cy="0"/>
          </a:xfrm>
          <a:prstGeom prst="line">
            <a:avLst/>
          </a:prstGeom>
          <a:ln w="28575" cap="flat">
            <a:solidFill>
              <a:srgbClr val="F1F1EF"/>
            </a:solidFill>
            <a:prstDash val="solid"/>
            <a:headEnd type="none" w="sm" len="sm"/>
            <a:tailEnd type="none" w="sm" len="sm"/>
          </a:ln>
        </p:spPr>
        <p:txBody>
          <a:bodyPr/>
          <a:lstStyle/>
          <a:p>
            <a:endParaRPr lang="en-US"/>
          </a:p>
        </p:txBody>
      </p:sp>
      <p:sp>
        <p:nvSpPr>
          <p:cNvPr id="3" name="AutoShape 3"/>
          <p:cNvSpPr/>
          <p:nvPr/>
        </p:nvSpPr>
        <p:spPr>
          <a:xfrm>
            <a:off x="-594621" y="8805386"/>
            <a:ext cx="19569391" cy="0"/>
          </a:xfrm>
          <a:prstGeom prst="line">
            <a:avLst/>
          </a:prstGeom>
          <a:ln w="28575" cap="flat">
            <a:solidFill>
              <a:srgbClr val="F1F1EF"/>
            </a:solidFill>
            <a:prstDash val="solid"/>
            <a:headEnd type="none" w="sm" len="sm"/>
            <a:tailEnd type="none" w="sm" len="sm"/>
          </a:ln>
        </p:spPr>
        <p:txBody>
          <a:bodyPr/>
          <a:lstStyle/>
          <a:p>
            <a:endParaRPr lang="en-US"/>
          </a:p>
        </p:txBody>
      </p:sp>
      <p:grpSp>
        <p:nvGrpSpPr>
          <p:cNvPr id="4" name="Group 4"/>
          <p:cNvGrpSpPr/>
          <p:nvPr/>
        </p:nvGrpSpPr>
        <p:grpSpPr>
          <a:xfrm>
            <a:off x="2553147" y="8025709"/>
            <a:ext cx="1559354" cy="1559354"/>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3092102" y="8323941"/>
            <a:ext cx="481445" cy="962890"/>
          </a:xfrm>
          <a:custGeom>
            <a:avLst/>
            <a:gdLst/>
            <a:ahLst/>
            <a:cxnLst/>
            <a:rect l="l" t="t" r="r" b="b"/>
            <a:pathLst>
              <a:path w="481445" h="962890">
                <a:moveTo>
                  <a:pt x="0" y="0"/>
                </a:moveTo>
                <a:lnTo>
                  <a:pt x="481444" y="0"/>
                </a:lnTo>
                <a:lnTo>
                  <a:pt x="481444" y="962890"/>
                </a:lnTo>
                <a:lnTo>
                  <a:pt x="0" y="96289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8" name="Group 8"/>
          <p:cNvGrpSpPr/>
          <p:nvPr/>
        </p:nvGrpSpPr>
        <p:grpSpPr>
          <a:xfrm>
            <a:off x="5955259" y="8299357"/>
            <a:ext cx="10574145" cy="1040634"/>
            <a:chOff x="0" y="0"/>
            <a:chExt cx="2784960" cy="274076"/>
          </a:xfrm>
        </p:grpSpPr>
        <p:sp>
          <p:nvSpPr>
            <p:cNvPr id="9" name="Freeform 9"/>
            <p:cNvSpPr/>
            <p:nvPr/>
          </p:nvSpPr>
          <p:spPr>
            <a:xfrm>
              <a:off x="0" y="0"/>
              <a:ext cx="2784960" cy="274076"/>
            </a:xfrm>
            <a:custGeom>
              <a:avLst/>
              <a:gdLst/>
              <a:ahLst/>
              <a:cxnLst/>
              <a:rect l="l" t="t" r="r" b="b"/>
              <a:pathLst>
                <a:path w="2784960" h="274076">
                  <a:moveTo>
                    <a:pt x="37340" y="0"/>
                  </a:moveTo>
                  <a:lnTo>
                    <a:pt x="2747620" y="0"/>
                  </a:lnTo>
                  <a:cubicBezTo>
                    <a:pt x="2768242" y="0"/>
                    <a:pt x="2784960" y="16718"/>
                    <a:pt x="2784960" y="37340"/>
                  </a:cubicBezTo>
                  <a:lnTo>
                    <a:pt x="2784960" y="236736"/>
                  </a:lnTo>
                  <a:cubicBezTo>
                    <a:pt x="2784960" y="257359"/>
                    <a:pt x="2768242" y="274076"/>
                    <a:pt x="2747620" y="274076"/>
                  </a:cubicBezTo>
                  <a:lnTo>
                    <a:pt x="37340" y="274076"/>
                  </a:lnTo>
                  <a:cubicBezTo>
                    <a:pt x="16718" y="274076"/>
                    <a:pt x="0" y="257359"/>
                    <a:pt x="0" y="236736"/>
                  </a:cubicBezTo>
                  <a:lnTo>
                    <a:pt x="0" y="37340"/>
                  </a:lnTo>
                  <a:cubicBezTo>
                    <a:pt x="0" y="16718"/>
                    <a:pt x="16718" y="0"/>
                    <a:pt x="37340" y="0"/>
                  </a:cubicBezTo>
                  <a:close/>
                </a:path>
              </a:pathLst>
            </a:custGeom>
            <a:solidFill>
              <a:srgbClr val="28443B"/>
            </a:solidFill>
            <a:ln w="19050" cap="rnd">
              <a:solidFill>
                <a:srgbClr val="FFFFFF"/>
              </a:solidFill>
              <a:prstDash val="solid"/>
              <a:round/>
            </a:ln>
          </p:spPr>
          <p:txBody>
            <a:bodyPr/>
            <a:lstStyle/>
            <a:p>
              <a:endParaRPr lang="en-US"/>
            </a:p>
          </p:txBody>
        </p:sp>
        <p:sp>
          <p:nvSpPr>
            <p:cNvPr id="10" name="TextBox 10"/>
            <p:cNvSpPr txBox="1"/>
            <p:nvPr/>
          </p:nvSpPr>
          <p:spPr>
            <a:xfrm>
              <a:off x="0" y="-47625"/>
              <a:ext cx="2784960" cy="321701"/>
            </a:xfrm>
            <a:prstGeom prst="rect">
              <a:avLst/>
            </a:prstGeom>
          </p:spPr>
          <p:txBody>
            <a:bodyPr lIns="50800" tIns="50800" rIns="50800" bIns="50800" rtlCol="0" anchor="ctr"/>
            <a:lstStyle/>
            <a:p>
              <a:pPr algn="ctr">
                <a:lnSpc>
                  <a:spcPts val="2659"/>
                </a:lnSpc>
              </a:pPr>
              <a:endParaRPr/>
            </a:p>
          </p:txBody>
        </p:sp>
      </p:grpSp>
      <p:sp>
        <p:nvSpPr>
          <p:cNvPr id="11" name="Freeform 11"/>
          <p:cNvSpPr/>
          <p:nvPr/>
        </p:nvSpPr>
        <p:spPr>
          <a:xfrm rot="2440180">
            <a:off x="13114316" y="-2144773"/>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2" name="Group 12"/>
          <p:cNvGrpSpPr/>
          <p:nvPr/>
        </p:nvGrpSpPr>
        <p:grpSpPr>
          <a:xfrm rot="2440180">
            <a:off x="13461522" y="1126162"/>
            <a:ext cx="420126" cy="420126"/>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14" name="TextBox 14"/>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15" name="TextBox 15"/>
          <p:cNvSpPr txBox="1"/>
          <p:nvPr/>
        </p:nvSpPr>
        <p:spPr>
          <a:xfrm>
            <a:off x="2553147" y="3613655"/>
            <a:ext cx="12288384" cy="2031489"/>
          </a:xfrm>
          <a:prstGeom prst="rect">
            <a:avLst/>
          </a:prstGeom>
        </p:spPr>
        <p:txBody>
          <a:bodyPr lIns="0" tIns="0" rIns="0" bIns="0" rtlCol="0" anchor="t">
            <a:spAutoFit/>
          </a:bodyPr>
          <a:lstStyle/>
          <a:p>
            <a:pPr algn="l">
              <a:lnSpc>
                <a:spcPts val="16506"/>
              </a:lnSpc>
            </a:pPr>
            <a:r>
              <a:rPr lang="en-US" sz="11790" b="1">
                <a:solidFill>
                  <a:srgbClr val="F1F1EF"/>
                </a:solidFill>
                <a:latin typeface="Barlow Bold"/>
                <a:ea typeface="Barlow Bold"/>
                <a:cs typeface="Barlow Bold"/>
                <a:sym typeface="Barlow Bold"/>
              </a:rPr>
              <a:t>Assembly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Freeform 2"/>
          <p:cNvSpPr/>
          <p:nvPr/>
        </p:nvSpPr>
        <p:spPr>
          <a:xfrm rot="120058">
            <a:off x="-1387069" y="9000780"/>
            <a:ext cx="3434540" cy="3434540"/>
          </a:xfrm>
          <a:custGeom>
            <a:avLst/>
            <a:gdLst/>
            <a:ahLst/>
            <a:cxnLst/>
            <a:rect l="l" t="t" r="r" b="b"/>
            <a:pathLst>
              <a:path w="3434540" h="3434540">
                <a:moveTo>
                  <a:pt x="0" y="0"/>
                </a:moveTo>
                <a:lnTo>
                  <a:pt x="3434540" y="0"/>
                </a:lnTo>
                <a:lnTo>
                  <a:pt x="3434540" y="3434541"/>
                </a:lnTo>
                <a:lnTo>
                  <a:pt x="0" y="34345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p:nvPr/>
        </p:nvGrpSpPr>
        <p:grpSpPr>
          <a:xfrm rot="-922249">
            <a:off x="9740996" y="-672339"/>
            <a:ext cx="2042983" cy="2042983"/>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922249">
            <a:off x="13166217" y="1829425"/>
            <a:ext cx="420126" cy="42012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8" name="TextBox 8"/>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9" name="Freeform 9"/>
          <p:cNvSpPr/>
          <p:nvPr/>
        </p:nvSpPr>
        <p:spPr>
          <a:xfrm rot="-922249">
            <a:off x="10976085" y="-20574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10" name="Group 10"/>
          <p:cNvGrpSpPr/>
          <p:nvPr/>
        </p:nvGrpSpPr>
        <p:grpSpPr>
          <a:xfrm>
            <a:off x="1178151" y="416146"/>
            <a:ext cx="612554" cy="612554"/>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12" name="TextBox 12"/>
            <p:cNvSpPr txBox="1"/>
            <p:nvPr/>
          </p:nvSpPr>
          <p:spPr>
            <a:xfrm>
              <a:off x="76200" y="66675"/>
              <a:ext cx="660400" cy="669925"/>
            </a:xfrm>
            <a:prstGeom prst="rect">
              <a:avLst/>
            </a:prstGeom>
          </p:spPr>
          <p:txBody>
            <a:bodyPr lIns="50800" tIns="50800" rIns="50800" bIns="50800" rtlCol="0" anchor="ctr"/>
            <a:lstStyle/>
            <a:p>
              <a:pPr algn="ctr">
                <a:lnSpc>
                  <a:spcPts val="140"/>
                </a:lnSpc>
              </a:pPr>
              <a:endParaRPr/>
            </a:p>
          </p:txBody>
        </p:sp>
      </p:grpSp>
      <p:sp>
        <p:nvSpPr>
          <p:cNvPr id="13" name="Freeform 13"/>
          <p:cNvSpPr/>
          <p:nvPr/>
        </p:nvSpPr>
        <p:spPr>
          <a:xfrm>
            <a:off x="1389866" y="533299"/>
            <a:ext cx="189124" cy="378248"/>
          </a:xfrm>
          <a:custGeom>
            <a:avLst/>
            <a:gdLst/>
            <a:ahLst/>
            <a:cxnLst/>
            <a:rect l="l" t="t" r="r" b="b"/>
            <a:pathLst>
              <a:path w="189124" h="378248">
                <a:moveTo>
                  <a:pt x="0" y="0"/>
                </a:moveTo>
                <a:lnTo>
                  <a:pt x="189124" y="0"/>
                </a:lnTo>
                <a:lnTo>
                  <a:pt x="189124" y="378248"/>
                </a:lnTo>
                <a:lnTo>
                  <a:pt x="0" y="37824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4" name="Freeform 14"/>
          <p:cNvSpPr/>
          <p:nvPr/>
        </p:nvSpPr>
        <p:spPr>
          <a:xfrm>
            <a:off x="1790705" y="2221518"/>
            <a:ext cx="9905613" cy="4816604"/>
          </a:xfrm>
          <a:custGeom>
            <a:avLst/>
            <a:gdLst/>
            <a:ahLst/>
            <a:cxnLst/>
            <a:rect l="l" t="t" r="r" b="b"/>
            <a:pathLst>
              <a:path w="9905613" h="4816604">
                <a:moveTo>
                  <a:pt x="0" y="0"/>
                </a:moveTo>
                <a:lnTo>
                  <a:pt x="9905613" y="0"/>
                </a:lnTo>
                <a:lnTo>
                  <a:pt x="9905613" y="4816604"/>
                </a:lnTo>
                <a:lnTo>
                  <a:pt x="0" y="4816604"/>
                </a:lnTo>
                <a:lnTo>
                  <a:pt x="0" y="0"/>
                </a:lnTo>
                <a:close/>
              </a:path>
            </a:pathLst>
          </a:custGeom>
          <a:blipFill>
            <a:blip r:embed="rId6"/>
            <a:stretch>
              <a:fillRect/>
            </a:stretch>
          </a:blipFill>
          <a:ln w="38100" cap="rnd">
            <a:solidFill>
              <a:srgbClr val="000000"/>
            </a:solidFill>
            <a:prstDash val="solid"/>
            <a:round/>
          </a:ln>
        </p:spPr>
        <p:txBody>
          <a:bodyPr/>
          <a:lstStyle/>
          <a:p>
            <a:endParaRPr lang="en-US"/>
          </a:p>
        </p:txBody>
      </p:sp>
      <p:sp>
        <p:nvSpPr>
          <p:cNvPr id="15" name="Freeform 15"/>
          <p:cNvSpPr/>
          <p:nvPr/>
        </p:nvSpPr>
        <p:spPr>
          <a:xfrm>
            <a:off x="11139912" y="3943839"/>
            <a:ext cx="7767162" cy="8508573"/>
          </a:xfrm>
          <a:custGeom>
            <a:avLst/>
            <a:gdLst/>
            <a:ahLst/>
            <a:cxnLst/>
            <a:rect l="l" t="t" r="r" b="b"/>
            <a:pathLst>
              <a:path w="7767162" h="8508573">
                <a:moveTo>
                  <a:pt x="0" y="0"/>
                </a:moveTo>
                <a:lnTo>
                  <a:pt x="7767162" y="0"/>
                </a:lnTo>
                <a:lnTo>
                  <a:pt x="7767162" y="8508573"/>
                </a:lnTo>
                <a:lnTo>
                  <a:pt x="0" y="850857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6" name="TextBox 16"/>
          <p:cNvSpPr txBox="1"/>
          <p:nvPr/>
        </p:nvSpPr>
        <p:spPr>
          <a:xfrm>
            <a:off x="11912127" y="5430653"/>
            <a:ext cx="6194248" cy="3937000"/>
          </a:xfrm>
          <a:prstGeom prst="rect">
            <a:avLst/>
          </a:prstGeom>
        </p:spPr>
        <p:txBody>
          <a:bodyPr lIns="0" tIns="0" rIns="0" bIns="0" rtlCol="0" anchor="t">
            <a:spAutoFit/>
          </a:bodyPr>
          <a:lstStyle/>
          <a:p>
            <a:pPr marL="539748" lvl="1" indent="-269874" algn="l">
              <a:lnSpc>
                <a:spcPts val="3499"/>
              </a:lnSpc>
              <a:buFont typeface="Arial"/>
              <a:buChar char="•"/>
            </a:pPr>
            <a:r>
              <a:rPr lang="en-US" sz="2499" b="1">
                <a:solidFill>
                  <a:srgbClr val="000000"/>
                </a:solidFill>
                <a:latin typeface="Barlow Bold"/>
                <a:ea typeface="Barlow Bold"/>
                <a:cs typeface="Barlow Bold"/>
                <a:sym typeface="Barlow Bold"/>
              </a:rPr>
              <a:t>Before assembly, check all components for wear &amp; corrosions; lubricate all seal areas &amp; install O-RIngs / Back-Up Rings (noting the correct way for the Back-Up Rings; small radius on 1 side facing the centre of the groove, flat edge facing groove edge).</a:t>
            </a:r>
          </a:p>
          <a:p>
            <a:pPr marL="539748" lvl="1" indent="-269874" algn="l">
              <a:lnSpc>
                <a:spcPts val="3499"/>
              </a:lnSpc>
              <a:buFont typeface="Arial"/>
              <a:buChar char="•"/>
            </a:pPr>
            <a:r>
              <a:rPr lang="en-US" sz="2499" b="1">
                <a:solidFill>
                  <a:srgbClr val="000000"/>
                </a:solidFill>
                <a:latin typeface="Barlow Bold"/>
                <a:ea typeface="Barlow Bold"/>
                <a:cs typeface="Barlow Bold"/>
                <a:sym typeface="Barlow Bold"/>
              </a:rPr>
              <a:t>Lubricate all threads with a suitable anti-seize thread compound.</a:t>
            </a:r>
          </a:p>
        </p:txBody>
      </p:sp>
      <p:sp>
        <p:nvSpPr>
          <p:cNvPr id="17" name="TextBox 17"/>
          <p:cNvSpPr txBox="1"/>
          <p:nvPr/>
        </p:nvSpPr>
        <p:spPr>
          <a:xfrm>
            <a:off x="1389866" y="7047647"/>
            <a:ext cx="10306452" cy="2234281"/>
          </a:xfrm>
          <a:prstGeom prst="rect">
            <a:avLst/>
          </a:prstGeom>
        </p:spPr>
        <p:txBody>
          <a:bodyPr lIns="0" tIns="0" rIns="0" bIns="0" rtlCol="0" anchor="t">
            <a:spAutoFit/>
          </a:bodyPr>
          <a:lstStyle/>
          <a:p>
            <a:pPr marL="682499" lvl="1" indent="-341250" algn="l">
              <a:lnSpc>
                <a:spcPts val="4425"/>
              </a:lnSpc>
              <a:buFont typeface="Arial"/>
              <a:buChar char="•"/>
            </a:pPr>
            <a:r>
              <a:rPr lang="en-US" sz="3161">
                <a:solidFill>
                  <a:srgbClr val="000000"/>
                </a:solidFill>
                <a:latin typeface="Barlow"/>
                <a:ea typeface="Barlow"/>
                <a:cs typeface="Barlow"/>
                <a:sym typeface="Barlow"/>
              </a:rPr>
              <a:t>Position the Flapper (5) and Flapper Spring (7) inside the Flapper Cartridge Body (3) &amp; insert the Flapper Pin (6) into the Flapper Cartridge (5) to hold the assembly in position</a:t>
            </a:r>
          </a:p>
        </p:txBody>
      </p:sp>
      <p:sp>
        <p:nvSpPr>
          <p:cNvPr id="18" name="TextBox 18"/>
          <p:cNvSpPr txBox="1"/>
          <p:nvPr/>
        </p:nvSpPr>
        <p:spPr>
          <a:xfrm>
            <a:off x="2106385" y="349471"/>
            <a:ext cx="4975725" cy="638757"/>
          </a:xfrm>
          <a:prstGeom prst="rect">
            <a:avLst/>
          </a:prstGeom>
        </p:spPr>
        <p:txBody>
          <a:bodyPr lIns="0" tIns="0" rIns="0" bIns="0" rtlCol="0" anchor="t">
            <a:spAutoFit/>
          </a:bodyPr>
          <a:lstStyle/>
          <a:p>
            <a:pPr algn="l">
              <a:lnSpc>
                <a:spcPts val="5217"/>
              </a:lnSpc>
            </a:pPr>
            <a:r>
              <a:rPr lang="en-US" sz="3727" b="1">
                <a:solidFill>
                  <a:srgbClr val="2A8D87"/>
                </a:solidFill>
                <a:latin typeface="Barlow Bold"/>
                <a:ea typeface="Barlow Bold"/>
                <a:cs typeface="Barlow Bold"/>
                <a:sym typeface="Barlow Bold"/>
              </a:rPr>
              <a:t>Tools Required</a:t>
            </a:r>
          </a:p>
        </p:txBody>
      </p:sp>
      <p:sp>
        <p:nvSpPr>
          <p:cNvPr id="19" name="TextBox 19"/>
          <p:cNvSpPr txBox="1"/>
          <p:nvPr/>
        </p:nvSpPr>
        <p:spPr>
          <a:xfrm>
            <a:off x="1790705" y="1035853"/>
            <a:ext cx="3495442" cy="839775"/>
          </a:xfrm>
          <a:prstGeom prst="rect">
            <a:avLst/>
          </a:prstGeom>
        </p:spPr>
        <p:txBody>
          <a:bodyPr lIns="0" tIns="0" rIns="0" bIns="0" rtlCol="0" anchor="t">
            <a:spAutoFit/>
          </a:bodyPr>
          <a:lstStyle/>
          <a:p>
            <a:pPr marL="682499" lvl="1" indent="-341250" algn="l">
              <a:lnSpc>
                <a:spcPts val="3256"/>
              </a:lnSpc>
              <a:buFont typeface="Arial"/>
              <a:buChar char="•"/>
            </a:pPr>
            <a:r>
              <a:rPr lang="en-US" sz="3161">
                <a:solidFill>
                  <a:srgbClr val="000000"/>
                </a:solidFill>
                <a:latin typeface="Barlow"/>
                <a:ea typeface="Barlow"/>
                <a:cs typeface="Barlow"/>
                <a:sym typeface="Barlow"/>
              </a:rPr>
              <a:t>Pipe Wrench</a:t>
            </a:r>
          </a:p>
          <a:p>
            <a:pPr marL="682499" lvl="1" indent="-341250" algn="l">
              <a:lnSpc>
                <a:spcPts val="3256"/>
              </a:lnSpc>
              <a:buFont typeface="Arial"/>
              <a:buChar char="•"/>
            </a:pPr>
            <a:r>
              <a:rPr lang="en-US" sz="3161">
                <a:solidFill>
                  <a:srgbClr val="000000"/>
                </a:solidFill>
                <a:latin typeface="Barlow"/>
                <a:ea typeface="Barlow"/>
                <a:cs typeface="Barlow"/>
                <a:sym typeface="Barlow"/>
              </a:rPr>
              <a:t>O-ring Pick</a:t>
            </a:r>
          </a:p>
        </p:txBody>
      </p:sp>
      <p:sp>
        <p:nvSpPr>
          <p:cNvPr id="20" name="TextBox 20"/>
          <p:cNvSpPr txBox="1"/>
          <p:nvPr/>
        </p:nvSpPr>
        <p:spPr>
          <a:xfrm>
            <a:off x="2106385" y="9580665"/>
            <a:ext cx="13133135" cy="513662"/>
          </a:xfrm>
          <a:prstGeom prst="rect">
            <a:avLst/>
          </a:prstGeom>
        </p:spPr>
        <p:txBody>
          <a:bodyPr lIns="0" tIns="0" rIns="0" bIns="0" rtlCol="0" anchor="t">
            <a:spAutoFit/>
          </a:bodyPr>
          <a:lstStyle/>
          <a:p>
            <a:pPr algn="l">
              <a:lnSpc>
                <a:spcPts val="4237"/>
              </a:lnSpc>
            </a:pPr>
            <a:r>
              <a:rPr lang="en-US" sz="3027" b="1">
                <a:solidFill>
                  <a:srgbClr val="FF3131"/>
                </a:solidFill>
                <a:latin typeface="Barlow Bold"/>
                <a:ea typeface="Barlow Bold"/>
                <a:cs typeface="Barlow Bold"/>
                <a:sym typeface="Barlow Bold"/>
              </a:rPr>
              <a:t>IMPORTANT: ENSURE THAT THE TOOL IS ONLY GRIPPED ACROSS THE FLATS</a:t>
            </a:r>
          </a:p>
        </p:txBody>
      </p:sp>
      <p:sp>
        <p:nvSpPr>
          <p:cNvPr id="21" name="TextBox 21"/>
          <p:cNvSpPr txBox="1"/>
          <p:nvPr/>
        </p:nvSpPr>
        <p:spPr>
          <a:xfrm>
            <a:off x="4915955" y="1035853"/>
            <a:ext cx="3495442" cy="839775"/>
          </a:xfrm>
          <a:prstGeom prst="rect">
            <a:avLst/>
          </a:prstGeom>
        </p:spPr>
        <p:txBody>
          <a:bodyPr lIns="0" tIns="0" rIns="0" bIns="0" rtlCol="0" anchor="t">
            <a:spAutoFit/>
          </a:bodyPr>
          <a:lstStyle/>
          <a:p>
            <a:pPr marL="682499" lvl="1" indent="-341250" algn="l">
              <a:lnSpc>
                <a:spcPts val="3256"/>
              </a:lnSpc>
              <a:buFont typeface="Arial"/>
              <a:buChar char="•"/>
            </a:pPr>
            <a:r>
              <a:rPr lang="en-US" sz="3161">
                <a:solidFill>
                  <a:srgbClr val="000000"/>
                </a:solidFill>
                <a:latin typeface="Barlow"/>
                <a:ea typeface="Barlow"/>
                <a:cs typeface="Barlow"/>
                <a:sym typeface="Barlow"/>
              </a:rPr>
              <a:t>Pin Punch</a:t>
            </a:r>
          </a:p>
          <a:p>
            <a:pPr marL="682499" lvl="1" indent="-341250" algn="l">
              <a:lnSpc>
                <a:spcPts val="3256"/>
              </a:lnSpc>
              <a:buFont typeface="Arial"/>
              <a:buChar char="•"/>
            </a:pPr>
            <a:r>
              <a:rPr lang="en-US" sz="3161">
                <a:solidFill>
                  <a:srgbClr val="000000"/>
                </a:solidFill>
                <a:latin typeface="Barlow"/>
                <a:ea typeface="Barlow"/>
                <a:cs typeface="Barlow"/>
                <a:sym typeface="Barlow"/>
              </a:rPr>
              <a:t>Hammer</a:t>
            </a:r>
          </a:p>
        </p:txBody>
      </p:sp>
      <p:sp>
        <p:nvSpPr>
          <p:cNvPr id="22" name="TextBox 22"/>
          <p:cNvSpPr txBox="1"/>
          <p:nvPr/>
        </p:nvSpPr>
        <p:spPr>
          <a:xfrm>
            <a:off x="11902602" y="2231043"/>
            <a:ext cx="5975084" cy="2234281"/>
          </a:xfrm>
          <a:prstGeom prst="rect">
            <a:avLst/>
          </a:prstGeom>
        </p:spPr>
        <p:txBody>
          <a:bodyPr lIns="0" tIns="0" rIns="0" bIns="0" rtlCol="0" anchor="t">
            <a:spAutoFit/>
          </a:bodyPr>
          <a:lstStyle/>
          <a:p>
            <a:pPr marL="682499" lvl="1" indent="-341250" algn="l">
              <a:lnSpc>
                <a:spcPts val="4425"/>
              </a:lnSpc>
              <a:buFont typeface="Arial"/>
              <a:buChar char="•"/>
            </a:pPr>
            <a:r>
              <a:rPr lang="en-US" sz="3161">
                <a:solidFill>
                  <a:srgbClr val="000000"/>
                </a:solidFill>
                <a:latin typeface="Barlow"/>
                <a:ea typeface="Barlow"/>
                <a:cs typeface="Barlow"/>
                <a:sym typeface="Barlow"/>
              </a:rPr>
              <a:t>Install O-RIngs (10, 11 &amp; 12) into Flapper Seat (4) . Insert the Flapper Seat (4) into the end of the Cartridge Body (3).</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Freeform 2"/>
          <p:cNvSpPr/>
          <p:nvPr/>
        </p:nvSpPr>
        <p:spPr>
          <a:xfrm rot="120058">
            <a:off x="-1387069" y="9000780"/>
            <a:ext cx="3434540" cy="3434540"/>
          </a:xfrm>
          <a:custGeom>
            <a:avLst/>
            <a:gdLst/>
            <a:ahLst/>
            <a:cxnLst/>
            <a:rect l="l" t="t" r="r" b="b"/>
            <a:pathLst>
              <a:path w="3434540" h="3434540">
                <a:moveTo>
                  <a:pt x="0" y="0"/>
                </a:moveTo>
                <a:lnTo>
                  <a:pt x="3434540" y="0"/>
                </a:lnTo>
                <a:lnTo>
                  <a:pt x="3434540" y="3434541"/>
                </a:lnTo>
                <a:lnTo>
                  <a:pt x="0" y="34345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p:nvPr/>
        </p:nvGrpSpPr>
        <p:grpSpPr>
          <a:xfrm rot="-922249">
            <a:off x="9740996" y="-672339"/>
            <a:ext cx="2042983" cy="2042983"/>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922249">
            <a:off x="13166217" y="1829425"/>
            <a:ext cx="420126" cy="42012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8" name="TextBox 8"/>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9" name="Freeform 9"/>
          <p:cNvSpPr/>
          <p:nvPr/>
        </p:nvSpPr>
        <p:spPr>
          <a:xfrm rot="-922249">
            <a:off x="10976085" y="-20574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0"/>
          <p:cNvSpPr/>
          <p:nvPr/>
        </p:nvSpPr>
        <p:spPr>
          <a:xfrm>
            <a:off x="661652" y="1981331"/>
            <a:ext cx="10100835" cy="6324339"/>
          </a:xfrm>
          <a:custGeom>
            <a:avLst/>
            <a:gdLst/>
            <a:ahLst/>
            <a:cxnLst/>
            <a:rect l="l" t="t" r="r" b="b"/>
            <a:pathLst>
              <a:path w="10100835" h="6324339">
                <a:moveTo>
                  <a:pt x="0" y="0"/>
                </a:moveTo>
                <a:lnTo>
                  <a:pt x="10100836" y="0"/>
                </a:lnTo>
                <a:lnTo>
                  <a:pt x="10100836" y="6324338"/>
                </a:lnTo>
                <a:lnTo>
                  <a:pt x="0" y="6324338"/>
                </a:lnTo>
                <a:lnTo>
                  <a:pt x="0" y="0"/>
                </a:lnTo>
                <a:close/>
              </a:path>
            </a:pathLst>
          </a:custGeom>
          <a:blipFill>
            <a:blip r:embed="rId4"/>
            <a:stretch>
              <a:fillRect/>
            </a:stretch>
          </a:blipFill>
          <a:ln w="38100" cap="rnd">
            <a:solidFill>
              <a:srgbClr val="000000"/>
            </a:solidFill>
            <a:prstDash val="solid"/>
            <a:round/>
          </a:ln>
        </p:spPr>
        <p:txBody>
          <a:bodyPr/>
          <a:lstStyle/>
          <a:p>
            <a:endParaRPr lang="en-US"/>
          </a:p>
        </p:txBody>
      </p:sp>
      <p:sp>
        <p:nvSpPr>
          <p:cNvPr id="11" name="Freeform 11"/>
          <p:cNvSpPr/>
          <p:nvPr/>
        </p:nvSpPr>
        <p:spPr>
          <a:xfrm>
            <a:off x="11516340" y="4285814"/>
            <a:ext cx="4920289" cy="5224245"/>
          </a:xfrm>
          <a:custGeom>
            <a:avLst/>
            <a:gdLst/>
            <a:ahLst/>
            <a:cxnLst/>
            <a:rect l="l" t="t" r="r" b="b"/>
            <a:pathLst>
              <a:path w="4920289" h="5224245">
                <a:moveTo>
                  <a:pt x="0" y="0"/>
                </a:moveTo>
                <a:lnTo>
                  <a:pt x="4920289" y="0"/>
                </a:lnTo>
                <a:lnTo>
                  <a:pt x="4920289" y="5224245"/>
                </a:lnTo>
                <a:lnTo>
                  <a:pt x="0" y="522424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2" name="Freeform 12"/>
          <p:cNvSpPr/>
          <p:nvPr/>
        </p:nvSpPr>
        <p:spPr>
          <a:xfrm>
            <a:off x="13469088" y="4303297"/>
            <a:ext cx="601891" cy="840203"/>
          </a:xfrm>
          <a:custGeom>
            <a:avLst/>
            <a:gdLst/>
            <a:ahLst/>
            <a:cxnLst/>
            <a:rect l="l" t="t" r="r" b="b"/>
            <a:pathLst>
              <a:path w="601891" h="840203">
                <a:moveTo>
                  <a:pt x="0" y="0"/>
                </a:moveTo>
                <a:lnTo>
                  <a:pt x="601891" y="0"/>
                </a:lnTo>
                <a:lnTo>
                  <a:pt x="601891" y="840203"/>
                </a:lnTo>
                <a:lnTo>
                  <a:pt x="0" y="84020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3" name="TextBox 13"/>
          <p:cNvSpPr txBox="1"/>
          <p:nvPr/>
        </p:nvSpPr>
        <p:spPr>
          <a:xfrm>
            <a:off x="10762488" y="3444647"/>
            <a:ext cx="7525512" cy="1110331"/>
          </a:xfrm>
          <a:prstGeom prst="rect">
            <a:avLst/>
          </a:prstGeom>
        </p:spPr>
        <p:txBody>
          <a:bodyPr lIns="0" tIns="0" rIns="0" bIns="0" rtlCol="0" anchor="t">
            <a:spAutoFit/>
          </a:bodyPr>
          <a:lstStyle/>
          <a:p>
            <a:pPr marL="682499" lvl="1" indent="-341250" algn="l">
              <a:lnSpc>
                <a:spcPts val="4425"/>
              </a:lnSpc>
              <a:buFont typeface="Arial"/>
              <a:buChar char="•"/>
            </a:pPr>
            <a:r>
              <a:rPr lang="en-US" sz="3161">
                <a:solidFill>
                  <a:srgbClr val="000000"/>
                </a:solidFill>
                <a:latin typeface="Barlow"/>
                <a:ea typeface="Barlow"/>
                <a:cs typeface="Barlow"/>
                <a:sym typeface="Barlow"/>
              </a:rPr>
              <a:t>Slide Flapper Cartridge Assemblies into Housing (2).</a:t>
            </a:r>
          </a:p>
        </p:txBody>
      </p:sp>
      <p:sp>
        <p:nvSpPr>
          <p:cNvPr id="14" name="TextBox 14"/>
          <p:cNvSpPr txBox="1"/>
          <p:nvPr/>
        </p:nvSpPr>
        <p:spPr>
          <a:xfrm>
            <a:off x="12018203" y="5926553"/>
            <a:ext cx="4105552" cy="1308100"/>
          </a:xfrm>
          <a:prstGeom prst="rect">
            <a:avLst/>
          </a:prstGeom>
        </p:spPr>
        <p:txBody>
          <a:bodyPr lIns="0" tIns="0" rIns="0" bIns="0" rtlCol="0" anchor="t">
            <a:spAutoFit/>
          </a:bodyPr>
          <a:lstStyle/>
          <a:p>
            <a:pPr marL="539749" lvl="1" indent="-269875" algn="l">
              <a:lnSpc>
                <a:spcPts val="3499"/>
              </a:lnSpc>
              <a:buFont typeface="Arial"/>
              <a:buChar char="•"/>
            </a:pPr>
            <a:r>
              <a:rPr lang="en-US" sz="2499" b="1">
                <a:solidFill>
                  <a:srgbClr val="000000"/>
                </a:solidFill>
                <a:latin typeface="Barlow Bold"/>
                <a:ea typeface="Barlow Bold"/>
                <a:cs typeface="Barlow Bold"/>
                <a:sym typeface="Barlow Bold"/>
              </a:rPr>
              <a:t>Ensure correct orientation of Flapper Cartridge, refer drawing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Freeform 2"/>
          <p:cNvSpPr/>
          <p:nvPr/>
        </p:nvSpPr>
        <p:spPr>
          <a:xfrm rot="120058">
            <a:off x="-1387069" y="9000780"/>
            <a:ext cx="3434540" cy="3434540"/>
          </a:xfrm>
          <a:custGeom>
            <a:avLst/>
            <a:gdLst/>
            <a:ahLst/>
            <a:cxnLst/>
            <a:rect l="l" t="t" r="r" b="b"/>
            <a:pathLst>
              <a:path w="3434540" h="3434540">
                <a:moveTo>
                  <a:pt x="0" y="0"/>
                </a:moveTo>
                <a:lnTo>
                  <a:pt x="3434540" y="0"/>
                </a:lnTo>
                <a:lnTo>
                  <a:pt x="3434540" y="3434541"/>
                </a:lnTo>
                <a:lnTo>
                  <a:pt x="0" y="34345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p:nvPr/>
        </p:nvGrpSpPr>
        <p:grpSpPr>
          <a:xfrm rot="-922249">
            <a:off x="9740996" y="-672339"/>
            <a:ext cx="2042983" cy="2042983"/>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922249">
            <a:off x="13166217" y="1829425"/>
            <a:ext cx="420126" cy="42012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8" name="TextBox 8"/>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9" name="Freeform 9"/>
          <p:cNvSpPr/>
          <p:nvPr/>
        </p:nvSpPr>
        <p:spPr>
          <a:xfrm rot="-922249">
            <a:off x="10976085" y="-20574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0"/>
          <p:cNvSpPr/>
          <p:nvPr/>
        </p:nvSpPr>
        <p:spPr>
          <a:xfrm>
            <a:off x="330201" y="537245"/>
            <a:ext cx="10380293" cy="4606255"/>
          </a:xfrm>
          <a:custGeom>
            <a:avLst/>
            <a:gdLst/>
            <a:ahLst/>
            <a:cxnLst/>
            <a:rect l="l" t="t" r="r" b="b"/>
            <a:pathLst>
              <a:path w="10380293" h="4606255">
                <a:moveTo>
                  <a:pt x="0" y="0"/>
                </a:moveTo>
                <a:lnTo>
                  <a:pt x="10380293" y="0"/>
                </a:lnTo>
                <a:lnTo>
                  <a:pt x="10380293" y="4606255"/>
                </a:lnTo>
                <a:lnTo>
                  <a:pt x="0" y="4606255"/>
                </a:lnTo>
                <a:lnTo>
                  <a:pt x="0" y="0"/>
                </a:lnTo>
                <a:close/>
              </a:path>
            </a:pathLst>
          </a:custGeom>
          <a:blipFill>
            <a:blip r:embed="rId4"/>
            <a:stretch>
              <a:fillRect/>
            </a:stretch>
          </a:blipFill>
          <a:ln w="38100" cap="rnd">
            <a:solidFill>
              <a:srgbClr val="000000"/>
            </a:solidFill>
            <a:prstDash val="solid"/>
            <a:round/>
          </a:ln>
        </p:spPr>
        <p:txBody>
          <a:bodyPr/>
          <a:lstStyle/>
          <a:p>
            <a:endParaRPr lang="en-US"/>
          </a:p>
        </p:txBody>
      </p:sp>
      <p:sp>
        <p:nvSpPr>
          <p:cNvPr id="11" name="Freeform 11"/>
          <p:cNvSpPr/>
          <p:nvPr/>
        </p:nvSpPr>
        <p:spPr>
          <a:xfrm>
            <a:off x="11047976" y="4207045"/>
            <a:ext cx="6997868" cy="4734821"/>
          </a:xfrm>
          <a:custGeom>
            <a:avLst/>
            <a:gdLst/>
            <a:ahLst/>
            <a:cxnLst/>
            <a:rect l="l" t="t" r="r" b="b"/>
            <a:pathLst>
              <a:path w="6997868" h="4734821">
                <a:moveTo>
                  <a:pt x="0" y="0"/>
                </a:moveTo>
                <a:lnTo>
                  <a:pt x="6997868" y="0"/>
                </a:lnTo>
                <a:lnTo>
                  <a:pt x="6997868" y="4734822"/>
                </a:lnTo>
                <a:lnTo>
                  <a:pt x="0" y="4734822"/>
                </a:lnTo>
                <a:lnTo>
                  <a:pt x="0" y="0"/>
                </a:lnTo>
                <a:close/>
              </a:path>
            </a:pathLst>
          </a:custGeom>
          <a:blipFill>
            <a:blip r:embed="rId5"/>
            <a:stretch>
              <a:fillRect/>
            </a:stretch>
          </a:blipFill>
          <a:ln w="38100" cap="rnd">
            <a:solidFill>
              <a:srgbClr val="000000"/>
            </a:solidFill>
            <a:prstDash val="solid"/>
            <a:round/>
          </a:ln>
        </p:spPr>
        <p:txBody>
          <a:bodyPr/>
          <a:lstStyle/>
          <a:p>
            <a:endParaRPr lang="en-US"/>
          </a:p>
        </p:txBody>
      </p:sp>
      <p:sp>
        <p:nvSpPr>
          <p:cNvPr id="12" name="TextBox 12"/>
          <p:cNvSpPr txBox="1"/>
          <p:nvPr/>
        </p:nvSpPr>
        <p:spPr>
          <a:xfrm>
            <a:off x="168923" y="5147007"/>
            <a:ext cx="10593565" cy="1110331"/>
          </a:xfrm>
          <a:prstGeom prst="rect">
            <a:avLst/>
          </a:prstGeom>
        </p:spPr>
        <p:txBody>
          <a:bodyPr lIns="0" tIns="0" rIns="0" bIns="0" rtlCol="0" anchor="t">
            <a:spAutoFit/>
          </a:bodyPr>
          <a:lstStyle/>
          <a:p>
            <a:pPr marL="682499" lvl="1" indent="-341250" algn="l">
              <a:lnSpc>
                <a:spcPts val="4425"/>
              </a:lnSpc>
              <a:buFont typeface="Arial"/>
              <a:buChar char="•"/>
            </a:pPr>
            <a:r>
              <a:rPr lang="en-US" sz="3161">
                <a:solidFill>
                  <a:srgbClr val="000000"/>
                </a:solidFill>
                <a:latin typeface="Barlow"/>
                <a:ea typeface="Barlow"/>
                <a:cs typeface="Barlow"/>
                <a:sym typeface="Barlow"/>
              </a:rPr>
              <a:t>Install O-Ring (13) onto Housing (2) .</a:t>
            </a:r>
          </a:p>
          <a:p>
            <a:pPr marL="682499" lvl="1" indent="-341250" algn="l">
              <a:lnSpc>
                <a:spcPts val="4425"/>
              </a:lnSpc>
              <a:buFont typeface="Arial"/>
              <a:buChar char="•"/>
            </a:pPr>
            <a:r>
              <a:rPr lang="en-US" sz="3161">
                <a:solidFill>
                  <a:srgbClr val="000000"/>
                </a:solidFill>
                <a:latin typeface="Barlow"/>
                <a:ea typeface="Barlow"/>
                <a:cs typeface="Barlow"/>
                <a:sym typeface="Barlow"/>
              </a:rPr>
              <a:t>Install Back-Up Rings (9) and O-Ring (8) onto Top Sub  (1).</a:t>
            </a:r>
          </a:p>
        </p:txBody>
      </p:sp>
      <p:sp>
        <p:nvSpPr>
          <p:cNvPr id="13" name="TextBox 13"/>
          <p:cNvSpPr txBox="1"/>
          <p:nvPr/>
        </p:nvSpPr>
        <p:spPr>
          <a:xfrm>
            <a:off x="11047976" y="9191625"/>
            <a:ext cx="7240024" cy="548356"/>
          </a:xfrm>
          <a:prstGeom prst="rect">
            <a:avLst/>
          </a:prstGeom>
        </p:spPr>
        <p:txBody>
          <a:bodyPr lIns="0" tIns="0" rIns="0" bIns="0" rtlCol="0" anchor="t">
            <a:spAutoFit/>
          </a:bodyPr>
          <a:lstStyle/>
          <a:p>
            <a:pPr marL="682499" lvl="1" indent="-341250" algn="l">
              <a:lnSpc>
                <a:spcPts val="4425"/>
              </a:lnSpc>
              <a:buFont typeface="Arial"/>
              <a:buChar char="•"/>
            </a:pPr>
            <a:r>
              <a:rPr lang="en-US" sz="3161">
                <a:solidFill>
                  <a:srgbClr val="000000"/>
                </a:solidFill>
                <a:latin typeface="Barlow"/>
                <a:ea typeface="Barlow"/>
                <a:cs typeface="Barlow"/>
                <a:sym typeface="Barlow"/>
              </a:rPr>
              <a:t>Screw Top-Sub (1) into Housing (2)</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28443B"/>
        </a:solidFill>
        <a:effectLst/>
      </p:bgPr>
    </p:bg>
    <p:spTree>
      <p:nvGrpSpPr>
        <p:cNvPr id="1" name=""/>
        <p:cNvGrpSpPr/>
        <p:nvPr/>
      </p:nvGrpSpPr>
      <p:grpSpPr>
        <a:xfrm>
          <a:off x="0" y="0"/>
          <a:ext cx="0" cy="0"/>
          <a:chOff x="0" y="0"/>
          <a:chExt cx="0" cy="0"/>
        </a:xfrm>
      </p:grpSpPr>
      <p:sp>
        <p:nvSpPr>
          <p:cNvPr id="2" name="AutoShape 2"/>
          <p:cNvSpPr/>
          <p:nvPr/>
        </p:nvSpPr>
        <p:spPr>
          <a:xfrm rot="-5400000">
            <a:off x="-4564604" y="5173508"/>
            <a:ext cx="11158032" cy="0"/>
          </a:xfrm>
          <a:prstGeom prst="line">
            <a:avLst/>
          </a:prstGeom>
          <a:ln w="28575" cap="flat">
            <a:solidFill>
              <a:srgbClr val="F1F1EF"/>
            </a:solidFill>
            <a:prstDash val="solid"/>
            <a:headEnd type="none" w="sm" len="sm"/>
            <a:tailEnd type="none" w="sm" len="sm"/>
          </a:ln>
        </p:spPr>
        <p:txBody>
          <a:bodyPr/>
          <a:lstStyle/>
          <a:p>
            <a:endParaRPr lang="en-US"/>
          </a:p>
        </p:txBody>
      </p:sp>
      <p:sp>
        <p:nvSpPr>
          <p:cNvPr id="3" name="AutoShape 3"/>
          <p:cNvSpPr/>
          <p:nvPr/>
        </p:nvSpPr>
        <p:spPr>
          <a:xfrm>
            <a:off x="-594621" y="8805386"/>
            <a:ext cx="19569391" cy="0"/>
          </a:xfrm>
          <a:prstGeom prst="line">
            <a:avLst/>
          </a:prstGeom>
          <a:ln w="28575" cap="flat">
            <a:solidFill>
              <a:srgbClr val="F1F1EF"/>
            </a:solidFill>
            <a:prstDash val="solid"/>
            <a:headEnd type="none" w="sm" len="sm"/>
            <a:tailEnd type="none" w="sm" len="sm"/>
          </a:ln>
        </p:spPr>
        <p:txBody>
          <a:bodyPr/>
          <a:lstStyle/>
          <a:p>
            <a:endParaRPr lang="en-US"/>
          </a:p>
        </p:txBody>
      </p:sp>
      <p:grpSp>
        <p:nvGrpSpPr>
          <p:cNvPr id="4" name="Group 4"/>
          <p:cNvGrpSpPr/>
          <p:nvPr/>
        </p:nvGrpSpPr>
        <p:grpSpPr>
          <a:xfrm>
            <a:off x="2553147" y="8025709"/>
            <a:ext cx="1559354" cy="1559354"/>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3092102" y="8323941"/>
            <a:ext cx="481445" cy="962890"/>
          </a:xfrm>
          <a:custGeom>
            <a:avLst/>
            <a:gdLst/>
            <a:ahLst/>
            <a:cxnLst/>
            <a:rect l="l" t="t" r="r" b="b"/>
            <a:pathLst>
              <a:path w="481445" h="962890">
                <a:moveTo>
                  <a:pt x="0" y="0"/>
                </a:moveTo>
                <a:lnTo>
                  <a:pt x="481444" y="0"/>
                </a:lnTo>
                <a:lnTo>
                  <a:pt x="481444" y="962890"/>
                </a:lnTo>
                <a:lnTo>
                  <a:pt x="0" y="96289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8" name="Group 8"/>
          <p:cNvGrpSpPr/>
          <p:nvPr/>
        </p:nvGrpSpPr>
        <p:grpSpPr>
          <a:xfrm>
            <a:off x="5955259" y="8299357"/>
            <a:ext cx="10574145" cy="1040634"/>
            <a:chOff x="0" y="0"/>
            <a:chExt cx="2784960" cy="274076"/>
          </a:xfrm>
        </p:grpSpPr>
        <p:sp>
          <p:nvSpPr>
            <p:cNvPr id="9" name="Freeform 9"/>
            <p:cNvSpPr/>
            <p:nvPr/>
          </p:nvSpPr>
          <p:spPr>
            <a:xfrm>
              <a:off x="0" y="0"/>
              <a:ext cx="2784960" cy="274076"/>
            </a:xfrm>
            <a:custGeom>
              <a:avLst/>
              <a:gdLst/>
              <a:ahLst/>
              <a:cxnLst/>
              <a:rect l="l" t="t" r="r" b="b"/>
              <a:pathLst>
                <a:path w="2784960" h="274076">
                  <a:moveTo>
                    <a:pt x="37340" y="0"/>
                  </a:moveTo>
                  <a:lnTo>
                    <a:pt x="2747620" y="0"/>
                  </a:lnTo>
                  <a:cubicBezTo>
                    <a:pt x="2768242" y="0"/>
                    <a:pt x="2784960" y="16718"/>
                    <a:pt x="2784960" y="37340"/>
                  </a:cubicBezTo>
                  <a:lnTo>
                    <a:pt x="2784960" y="236736"/>
                  </a:lnTo>
                  <a:cubicBezTo>
                    <a:pt x="2784960" y="257359"/>
                    <a:pt x="2768242" y="274076"/>
                    <a:pt x="2747620" y="274076"/>
                  </a:cubicBezTo>
                  <a:lnTo>
                    <a:pt x="37340" y="274076"/>
                  </a:lnTo>
                  <a:cubicBezTo>
                    <a:pt x="16718" y="274076"/>
                    <a:pt x="0" y="257359"/>
                    <a:pt x="0" y="236736"/>
                  </a:cubicBezTo>
                  <a:lnTo>
                    <a:pt x="0" y="37340"/>
                  </a:lnTo>
                  <a:cubicBezTo>
                    <a:pt x="0" y="16718"/>
                    <a:pt x="16718" y="0"/>
                    <a:pt x="37340" y="0"/>
                  </a:cubicBezTo>
                  <a:close/>
                </a:path>
              </a:pathLst>
            </a:custGeom>
            <a:solidFill>
              <a:srgbClr val="28443B"/>
            </a:solidFill>
            <a:ln w="19050" cap="rnd">
              <a:solidFill>
                <a:srgbClr val="FFFFFF"/>
              </a:solidFill>
              <a:prstDash val="solid"/>
              <a:round/>
            </a:ln>
          </p:spPr>
          <p:txBody>
            <a:bodyPr/>
            <a:lstStyle/>
            <a:p>
              <a:endParaRPr lang="en-US"/>
            </a:p>
          </p:txBody>
        </p:sp>
        <p:sp>
          <p:nvSpPr>
            <p:cNvPr id="10" name="TextBox 10"/>
            <p:cNvSpPr txBox="1"/>
            <p:nvPr/>
          </p:nvSpPr>
          <p:spPr>
            <a:xfrm>
              <a:off x="0" y="-47625"/>
              <a:ext cx="2784960" cy="321701"/>
            </a:xfrm>
            <a:prstGeom prst="rect">
              <a:avLst/>
            </a:prstGeom>
          </p:spPr>
          <p:txBody>
            <a:bodyPr lIns="50800" tIns="50800" rIns="50800" bIns="50800" rtlCol="0" anchor="ctr"/>
            <a:lstStyle/>
            <a:p>
              <a:pPr algn="ctr">
                <a:lnSpc>
                  <a:spcPts val="2659"/>
                </a:lnSpc>
              </a:pPr>
              <a:endParaRPr/>
            </a:p>
          </p:txBody>
        </p:sp>
      </p:grpSp>
      <p:sp>
        <p:nvSpPr>
          <p:cNvPr id="11" name="Freeform 11"/>
          <p:cNvSpPr/>
          <p:nvPr/>
        </p:nvSpPr>
        <p:spPr>
          <a:xfrm rot="2440180">
            <a:off x="13114316" y="-2144773"/>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2" name="Group 12"/>
          <p:cNvGrpSpPr/>
          <p:nvPr/>
        </p:nvGrpSpPr>
        <p:grpSpPr>
          <a:xfrm rot="2440180">
            <a:off x="13461522" y="1126162"/>
            <a:ext cx="420126" cy="420126"/>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F1EF"/>
            </a:solidFill>
          </p:spPr>
          <p:txBody>
            <a:bodyPr/>
            <a:lstStyle/>
            <a:p>
              <a:endParaRPr lang="en-US"/>
            </a:p>
          </p:txBody>
        </p:sp>
        <p:sp>
          <p:nvSpPr>
            <p:cNvPr id="14" name="TextBox 14"/>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15" name="TextBox 15"/>
          <p:cNvSpPr txBox="1"/>
          <p:nvPr/>
        </p:nvSpPr>
        <p:spPr>
          <a:xfrm>
            <a:off x="2553147" y="3900237"/>
            <a:ext cx="12237375" cy="1619206"/>
          </a:xfrm>
          <a:prstGeom prst="rect">
            <a:avLst/>
          </a:prstGeom>
        </p:spPr>
        <p:txBody>
          <a:bodyPr lIns="0" tIns="0" rIns="0" bIns="0" rtlCol="0" anchor="t">
            <a:spAutoFit/>
          </a:bodyPr>
          <a:lstStyle/>
          <a:p>
            <a:pPr algn="l">
              <a:lnSpc>
                <a:spcPts val="12398"/>
              </a:lnSpc>
            </a:pPr>
            <a:r>
              <a:rPr lang="en-US" sz="11374" b="1">
                <a:solidFill>
                  <a:srgbClr val="F1F1EF"/>
                </a:solidFill>
                <a:latin typeface="Barlow Bold"/>
                <a:ea typeface="Barlow Bold"/>
                <a:cs typeface="Barlow Bold"/>
                <a:sym typeface="Barlow Bold"/>
              </a:rPr>
              <a:t>Assembly Drawing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Freeform 2"/>
          <p:cNvSpPr/>
          <p:nvPr/>
        </p:nvSpPr>
        <p:spPr>
          <a:xfrm rot="120058">
            <a:off x="-1387069" y="9000780"/>
            <a:ext cx="3434540" cy="3434540"/>
          </a:xfrm>
          <a:custGeom>
            <a:avLst/>
            <a:gdLst/>
            <a:ahLst/>
            <a:cxnLst/>
            <a:rect l="l" t="t" r="r" b="b"/>
            <a:pathLst>
              <a:path w="3434540" h="3434540">
                <a:moveTo>
                  <a:pt x="0" y="0"/>
                </a:moveTo>
                <a:lnTo>
                  <a:pt x="3434540" y="0"/>
                </a:lnTo>
                <a:lnTo>
                  <a:pt x="3434540" y="3434541"/>
                </a:lnTo>
                <a:lnTo>
                  <a:pt x="0" y="343454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p:nvPr/>
        </p:nvGrpSpPr>
        <p:grpSpPr>
          <a:xfrm rot="-922249">
            <a:off x="9740996" y="-672339"/>
            <a:ext cx="2042983" cy="2042983"/>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rot="-922249">
            <a:off x="13166217" y="1829425"/>
            <a:ext cx="420126" cy="42012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8" name="TextBox 8"/>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sp>
        <p:nvSpPr>
          <p:cNvPr id="9" name="Freeform 9"/>
          <p:cNvSpPr/>
          <p:nvPr/>
        </p:nvSpPr>
        <p:spPr>
          <a:xfrm rot="-922249">
            <a:off x="10976085" y="-20574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pic>
        <p:nvPicPr>
          <p:cNvPr id="12" name="Picture 11">
            <a:extLst>
              <a:ext uri="{FF2B5EF4-FFF2-40B4-BE49-F238E27FC236}">
                <a16:creationId xmlns:a16="http://schemas.microsoft.com/office/drawing/2014/main" id="{2E1DDA6B-2EBD-51D5-DBB7-AA42FDA53D8F}"/>
              </a:ext>
            </a:extLst>
          </p:cNvPr>
          <p:cNvPicPr>
            <a:picLocks noChangeAspect="1"/>
          </p:cNvPicPr>
          <p:nvPr/>
        </p:nvPicPr>
        <p:blipFill>
          <a:blip r:embed="rId4"/>
          <a:stretch>
            <a:fillRect/>
          </a:stretch>
        </p:blipFill>
        <p:spPr>
          <a:xfrm>
            <a:off x="1916565" y="129105"/>
            <a:ext cx="14454869" cy="1002878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1F1EF"/>
        </a:solidFill>
        <a:effectLst/>
      </p:bgPr>
    </p:bg>
    <p:spTree>
      <p:nvGrpSpPr>
        <p:cNvPr id="1" name=""/>
        <p:cNvGrpSpPr/>
        <p:nvPr/>
      </p:nvGrpSpPr>
      <p:grpSpPr>
        <a:xfrm>
          <a:off x="0" y="0"/>
          <a:ext cx="0" cy="0"/>
          <a:chOff x="0" y="0"/>
          <a:chExt cx="0" cy="0"/>
        </a:xfrm>
      </p:grpSpPr>
      <p:sp>
        <p:nvSpPr>
          <p:cNvPr id="2" name="AutoShape 2"/>
          <p:cNvSpPr/>
          <p:nvPr/>
        </p:nvSpPr>
        <p:spPr>
          <a:xfrm rot="-5400000">
            <a:off x="-4564604" y="5173508"/>
            <a:ext cx="11158032" cy="0"/>
          </a:xfrm>
          <a:prstGeom prst="line">
            <a:avLst/>
          </a:prstGeom>
          <a:ln w="28575" cap="flat">
            <a:solidFill>
              <a:srgbClr val="000000"/>
            </a:solidFill>
            <a:prstDash val="solid"/>
            <a:headEnd type="none" w="sm" len="sm"/>
            <a:tailEnd type="none" w="sm" len="sm"/>
          </a:ln>
        </p:spPr>
        <p:txBody>
          <a:bodyPr/>
          <a:lstStyle/>
          <a:p>
            <a:endParaRPr lang="en-US"/>
          </a:p>
        </p:txBody>
      </p:sp>
      <p:sp>
        <p:nvSpPr>
          <p:cNvPr id="3" name="AutoShape 3"/>
          <p:cNvSpPr/>
          <p:nvPr/>
        </p:nvSpPr>
        <p:spPr>
          <a:xfrm>
            <a:off x="-594621" y="8805386"/>
            <a:ext cx="19569391" cy="0"/>
          </a:xfrm>
          <a:prstGeom prst="line">
            <a:avLst/>
          </a:prstGeom>
          <a:ln w="28575" cap="flat">
            <a:solidFill>
              <a:srgbClr val="000000"/>
            </a:solidFill>
            <a:prstDash val="solid"/>
            <a:headEnd type="none" w="sm" len="sm"/>
            <a:tailEnd type="none" w="sm" len="sm"/>
          </a:ln>
        </p:spPr>
        <p:txBody>
          <a:bodyPr/>
          <a:lstStyle/>
          <a:p>
            <a:endParaRPr lang="en-US"/>
          </a:p>
        </p:txBody>
      </p:sp>
      <p:grpSp>
        <p:nvGrpSpPr>
          <p:cNvPr id="4" name="Group 4"/>
          <p:cNvGrpSpPr/>
          <p:nvPr/>
        </p:nvGrpSpPr>
        <p:grpSpPr>
          <a:xfrm>
            <a:off x="9651115" y="-825926"/>
            <a:ext cx="2042983" cy="2042983"/>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E6E6"/>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10998626" y="-2057400"/>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8" name="Freeform 8"/>
          <p:cNvSpPr/>
          <p:nvPr/>
        </p:nvSpPr>
        <p:spPr>
          <a:xfrm>
            <a:off x="14231192" y="0"/>
            <a:ext cx="4056808" cy="10287000"/>
          </a:xfrm>
          <a:custGeom>
            <a:avLst/>
            <a:gdLst/>
            <a:ahLst/>
            <a:cxnLst/>
            <a:rect l="l" t="t" r="r" b="b"/>
            <a:pathLst>
              <a:path w="4056808" h="10287000">
                <a:moveTo>
                  <a:pt x="0" y="0"/>
                </a:moveTo>
                <a:lnTo>
                  <a:pt x="4056808" y="0"/>
                </a:lnTo>
                <a:lnTo>
                  <a:pt x="4056808" y="10287000"/>
                </a:lnTo>
                <a:lnTo>
                  <a:pt x="0" y="10287000"/>
                </a:lnTo>
                <a:lnTo>
                  <a:pt x="0" y="0"/>
                </a:lnTo>
                <a:close/>
              </a:path>
            </a:pathLst>
          </a:custGeom>
          <a:blipFill>
            <a:blip r:embed="rId4"/>
            <a:stretch>
              <a:fillRect l="-34471" r="-34471"/>
            </a:stretch>
          </a:blipFill>
        </p:spPr>
        <p:txBody>
          <a:bodyPr/>
          <a:lstStyle/>
          <a:p>
            <a:endParaRPr lang="en-US"/>
          </a:p>
        </p:txBody>
      </p:sp>
      <p:grpSp>
        <p:nvGrpSpPr>
          <p:cNvPr id="9" name="Group 9"/>
          <p:cNvGrpSpPr/>
          <p:nvPr/>
        </p:nvGrpSpPr>
        <p:grpSpPr>
          <a:xfrm>
            <a:off x="14231192" y="-435516"/>
            <a:ext cx="5743253" cy="11158032"/>
            <a:chOff x="0" y="0"/>
            <a:chExt cx="1512626" cy="2938741"/>
          </a:xfrm>
        </p:grpSpPr>
        <p:sp>
          <p:nvSpPr>
            <p:cNvPr id="10" name="Freeform 10"/>
            <p:cNvSpPr/>
            <p:nvPr/>
          </p:nvSpPr>
          <p:spPr>
            <a:xfrm>
              <a:off x="0" y="0"/>
              <a:ext cx="1512626" cy="2938741"/>
            </a:xfrm>
            <a:custGeom>
              <a:avLst/>
              <a:gdLst/>
              <a:ahLst/>
              <a:cxnLst/>
              <a:rect l="l" t="t" r="r" b="b"/>
              <a:pathLst>
                <a:path w="1512626" h="2938741">
                  <a:moveTo>
                    <a:pt x="0" y="0"/>
                  </a:moveTo>
                  <a:lnTo>
                    <a:pt x="1512626" y="0"/>
                  </a:lnTo>
                  <a:lnTo>
                    <a:pt x="1512626" y="2938741"/>
                  </a:lnTo>
                  <a:lnTo>
                    <a:pt x="0" y="2938741"/>
                  </a:lnTo>
                  <a:close/>
                </a:path>
              </a:pathLst>
            </a:custGeom>
            <a:solidFill>
              <a:srgbClr val="28443B">
                <a:alpha val="78824"/>
              </a:srgbClr>
            </a:solidFill>
          </p:spPr>
          <p:txBody>
            <a:bodyPr/>
            <a:lstStyle/>
            <a:p>
              <a:endParaRPr lang="en-US"/>
            </a:p>
          </p:txBody>
        </p:sp>
        <p:sp>
          <p:nvSpPr>
            <p:cNvPr id="11" name="TextBox 11"/>
            <p:cNvSpPr txBox="1"/>
            <p:nvPr/>
          </p:nvSpPr>
          <p:spPr>
            <a:xfrm>
              <a:off x="0" y="-47625"/>
              <a:ext cx="1512626" cy="2986366"/>
            </a:xfrm>
            <a:prstGeom prst="rect">
              <a:avLst/>
            </a:prstGeom>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a:off x="12635900" y="1847337"/>
            <a:ext cx="420126" cy="420126"/>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solidFill>
          </p:spPr>
          <p:txBody>
            <a:bodyPr/>
            <a:lstStyle/>
            <a:p>
              <a:endParaRPr lang="en-US"/>
            </a:p>
          </p:txBody>
        </p:sp>
        <p:sp>
          <p:nvSpPr>
            <p:cNvPr id="14" name="TextBox 14"/>
            <p:cNvSpPr txBox="1"/>
            <p:nvPr/>
          </p:nvSpPr>
          <p:spPr>
            <a:xfrm>
              <a:off x="76200" y="66675"/>
              <a:ext cx="660400" cy="669925"/>
            </a:xfrm>
            <a:prstGeom prst="rect">
              <a:avLst/>
            </a:prstGeom>
          </p:spPr>
          <p:txBody>
            <a:bodyPr lIns="50800" tIns="50800" rIns="50800" bIns="50800" rtlCol="0" anchor="ctr"/>
            <a:lstStyle/>
            <a:p>
              <a:pPr algn="ctr">
                <a:lnSpc>
                  <a:spcPts val="420"/>
                </a:lnSpc>
              </a:pPr>
              <a:endParaRPr/>
            </a:p>
          </p:txBody>
        </p:sp>
      </p:grpSp>
      <p:grpSp>
        <p:nvGrpSpPr>
          <p:cNvPr id="15" name="Group 15"/>
          <p:cNvGrpSpPr/>
          <p:nvPr/>
        </p:nvGrpSpPr>
        <p:grpSpPr>
          <a:xfrm>
            <a:off x="2553147" y="8025709"/>
            <a:ext cx="1559354" cy="1559354"/>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A8D87"/>
            </a:solidFill>
          </p:spPr>
          <p:txBody>
            <a:bodyPr/>
            <a:lstStyle/>
            <a:p>
              <a:endParaRPr lang="en-US"/>
            </a:p>
          </p:txBody>
        </p:sp>
        <p:sp>
          <p:nvSpPr>
            <p:cNvPr id="17" name="TextBox 17"/>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18" name="Freeform 18"/>
          <p:cNvSpPr/>
          <p:nvPr/>
        </p:nvSpPr>
        <p:spPr>
          <a:xfrm>
            <a:off x="3092102" y="8323941"/>
            <a:ext cx="481445" cy="962890"/>
          </a:xfrm>
          <a:custGeom>
            <a:avLst/>
            <a:gdLst/>
            <a:ahLst/>
            <a:cxnLst/>
            <a:rect l="l" t="t" r="r" b="b"/>
            <a:pathLst>
              <a:path w="481445" h="962890">
                <a:moveTo>
                  <a:pt x="0" y="0"/>
                </a:moveTo>
                <a:lnTo>
                  <a:pt x="481444" y="0"/>
                </a:lnTo>
                <a:lnTo>
                  <a:pt x="481444" y="962890"/>
                </a:lnTo>
                <a:lnTo>
                  <a:pt x="0" y="96289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9" name="TextBox 19"/>
          <p:cNvSpPr txBox="1"/>
          <p:nvPr/>
        </p:nvSpPr>
        <p:spPr>
          <a:xfrm>
            <a:off x="2553147" y="4225980"/>
            <a:ext cx="10292816" cy="1482294"/>
          </a:xfrm>
          <a:prstGeom prst="rect">
            <a:avLst/>
          </a:prstGeom>
        </p:spPr>
        <p:txBody>
          <a:bodyPr lIns="0" tIns="0" rIns="0" bIns="0" rtlCol="0" anchor="t">
            <a:spAutoFit/>
          </a:bodyPr>
          <a:lstStyle/>
          <a:p>
            <a:pPr algn="l">
              <a:lnSpc>
                <a:spcPts val="11483"/>
              </a:lnSpc>
            </a:pPr>
            <a:r>
              <a:rPr lang="en-US" sz="10534" b="1">
                <a:solidFill>
                  <a:srgbClr val="000000"/>
                </a:solidFill>
                <a:latin typeface="Barlow Bold"/>
                <a:ea typeface="Barlow Bold"/>
                <a:cs typeface="Barlow Bold"/>
                <a:sym typeface="Barlow Bold"/>
              </a:rPr>
              <a:t>Thank you!</a:t>
            </a:r>
          </a:p>
        </p:txBody>
      </p:sp>
      <p:grpSp>
        <p:nvGrpSpPr>
          <p:cNvPr id="20" name="Group 20"/>
          <p:cNvGrpSpPr/>
          <p:nvPr/>
        </p:nvGrpSpPr>
        <p:grpSpPr>
          <a:xfrm>
            <a:off x="5955259" y="8299357"/>
            <a:ext cx="9158168" cy="1040634"/>
            <a:chOff x="0" y="0"/>
            <a:chExt cx="2412028" cy="274076"/>
          </a:xfrm>
        </p:grpSpPr>
        <p:sp>
          <p:nvSpPr>
            <p:cNvPr id="21" name="Freeform 21"/>
            <p:cNvSpPr/>
            <p:nvPr/>
          </p:nvSpPr>
          <p:spPr>
            <a:xfrm>
              <a:off x="0" y="0"/>
              <a:ext cx="2412028" cy="274076"/>
            </a:xfrm>
            <a:custGeom>
              <a:avLst/>
              <a:gdLst/>
              <a:ahLst/>
              <a:cxnLst/>
              <a:rect l="l" t="t" r="r" b="b"/>
              <a:pathLst>
                <a:path w="2412028" h="274076">
                  <a:moveTo>
                    <a:pt x="43113" y="0"/>
                  </a:moveTo>
                  <a:lnTo>
                    <a:pt x="2368915" y="0"/>
                  </a:lnTo>
                  <a:cubicBezTo>
                    <a:pt x="2380349" y="0"/>
                    <a:pt x="2391315" y="4542"/>
                    <a:pt x="2399400" y="12628"/>
                  </a:cubicBezTo>
                  <a:cubicBezTo>
                    <a:pt x="2407485" y="20713"/>
                    <a:pt x="2412028" y="31679"/>
                    <a:pt x="2412028" y="43113"/>
                  </a:cubicBezTo>
                  <a:lnTo>
                    <a:pt x="2412028" y="230963"/>
                  </a:lnTo>
                  <a:cubicBezTo>
                    <a:pt x="2412028" y="242398"/>
                    <a:pt x="2407485" y="253364"/>
                    <a:pt x="2399400" y="261449"/>
                  </a:cubicBezTo>
                  <a:cubicBezTo>
                    <a:pt x="2391315" y="269534"/>
                    <a:pt x="2380349" y="274076"/>
                    <a:pt x="2368915" y="274076"/>
                  </a:cubicBezTo>
                  <a:lnTo>
                    <a:pt x="43113" y="274076"/>
                  </a:lnTo>
                  <a:cubicBezTo>
                    <a:pt x="31679" y="274076"/>
                    <a:pt x="20713" y="269534"/>
                    <a:pt x="12628" y="261449"/>
                  </a:cubicBezTo>
                  <a:cubicBezTo>
                    <a:pt x="4542" y="253364"/>
                    <a:pt x="0" y="242398"/>
                    <a:pt x="0" y="230963"/>
                  </a:cubicBezTo>
                  <a:lnTo>
                    <a:pt x="0" y="43113"/>
                  </a:lnTo>
                  <a:cubicBezTo>
                    <a:pt x="0" y="31679"/>
                    <a:pt x="4542" y="20713"/>
                    <a:pt x="12628" y="12628"/>
                  </a:cubicBezTo>
                  <a:cubicBezTo>
                    <a:pt x="20713" y="4542"/>
                    <a:pt x="31679" y="0"/>
                    <a:pt x="43113" y="0"/>
                  </a:cubicBezTo>
                  <a:close/>
                </a:path>
              </a:pathLst>
            </a:custGeom>
            <a:solidFill>
              <a:srgbClr val="F1F1EF"/>
            </a:solidFill>
            <a:ln w="19050" cap="rnd">
              <a:solidFill>
                <a:srgbClr val="000000"/>
              </a:solidFill>
              <a:prstDash val="solid"/>
              <a:round/>
            </a:ln>
          </p:spPr>
          <p:txBody>
            <a:bodyPr/>
            <a:lstStyle/>
            <a:p>
              <a:endParaRPr lang="en-US"/>
            </a:p>
          </p:txBody>
        </p:sp>
        <p:sp>
          <p:nvSpPr>
            <p:cNvPr id="22" name="TextBox 22"/>
            <p:cNvSpPr txBox="1"/>
            <p:nvPr/>
          </p:nvSpPr>
          <p:spPr>
            <a:xfrm>
              <a:off x="0" y="-47625"/>
              <a:ext cx="2412028" cy="321701"/>
            </a:xfrm>
            <a:prstGeom prst="rect">
              <a:avLst/>
            </a:prstGeom>
          </p:spPr>
          <p:txBody>
            <a:bodyPr lIns="50800" tIns="50800" rIns="50800" bIns="50800" rtlCol="0" anchor="ctr"/>
            <a:lstStyle/>
            <a:p>
              <a:pPr algn="ctr">
                <a:lnSpc>
                  <a:spcPts val="2659"/>
                </a:lnSpc>
              </a:pPr>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481</Words>
  <Application>Microsoft Macintosh PowerPoint</Application>
  <PresentationFormat>Custom</PresentationFormat>
  <Paragraphs>54</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Barlow</vt:lpstr>
      <vt:lpstr>Barlow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Gray and Green Modern Research Presentation</dc:title>
  <cp:lastModifiedBy>Microsoft Office User</cp:lastModifiedBy>
  <cp:revision>4</cp:revision>
  <dcterms:created xsi:type="dcterms:W3CDTF">2006-08-16T00:00:00Z</dcterms:created>
  <dcterms:modified xsi:type="dcterms:W3CDTF">2025-01-23T09:29:35Z</dcterms:modified>
  <dc:identifier>DAGaT-Y800E</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c03ad7b2-93d4-41e9-a098-b1febc82f3d0_Enabled">
    <vt:lpwstr>true</vt:lpwstr>
  </property>
  <property fmtid="{D5CDD505-2E9C-101B-9397-08002B2CF9AE}" pid="3" name="MSIP_Label_c03ad7b2-93d4-41e9-a098-b1febc82f3d0_SetDate">
    <vt:lpwstr>2024-12-28T12:52:02Z</vt:lpwstr>
  </property>
  <property fmtid="{D5CDD505-2E9C-101B-9397-08002B2CF9AE}" pid="4" name="MSIP_Label_c03ad7b2-93d4-41e9-a098-b1febc82f3d0_Method">
    <vt:lpwstr>Privileged</vt:lpwstr>
  </property>
  <property fmtid="{D5CDD505-2E9C-101B-9397-08002B2CF9AE}" pid="5" name="MSIP_Label_c03ad7b2-93d4-41e9-a098-b1febc82f3d0_Name">
    <vt:lpwstr>c03ad7b2-93d4-41e9-a098-b1febc82f3d0</vt:lpwstr>
  </property>
  <property fmtid="{D5CDD505-2E9C-101B-9397-08002B2CF9AE}" pid="6" name="MSIP_Label_c03ad7b2-93d4-41e9-a098-b1febc82f3d0_SiteId">
    <vt:lpwstr>3b2e8941-7948-4131-978a-b2dfc7295091</vt:lpwstr>
  </property>
  <property fmtid="{D5CDD505-2E9C-101B-9397-08002B2CF9AE}" pid="7" name="MSIP_Label_c03ad7b2-93d4-41e9-a098-b1febc82f3d0_ActionId">
    <vt:lpwstr>7851ca99-da23-48d9-b97d-743f17a6542b</vt:lpwstr>
  </property>
  <property fmtid="{D5CDD505-2E9C-101B-9397-08002B2CF9AE}" pid="8" name="MSIP_Label_c03ad7b2-93d4-41e9-a098-b1febc82f3d0_ContentBits">
    <vt:lpwstr>1</vt:lpwstr>
  </property>
  <property fmtid="{D5CDD505-2E9C-101B-9397-08002B2CF9AE}" pid="9" name="ClassificationContentMarkingHeaderLocations">
    <vt:lpwstr>Office Theme:8</vt:lpwstr>
  </property>
  <property fmtid="{D5CDD505-2E9C-101B-9397-08002B2CF9AE}" pid="10" name="ClassificationContentMarkingHeaderText">
    <vt:lpwstr>[Open]</vt:lpwstr>
  </property>
</Properties>
</file>