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95" r:id="rId2"/>
    <p:sldId id="316" r:id="rId3"/>
    <p:sldId id="340" r:id="rId4"/>
    <p:sldId id="331" r:id="rId5"/>
    <p:sldId id="315" r:id="rId6"/>
    <p:sldId id="345" r:id="rId7"/>
    <p:sldId id="332" r:id="rId8"/>
    <p:sldId id="342" r:id="rId9"/>
    <p:sldId id="343" r:id="rId10"/>
    <p:sldId id="296" r:id="rId11"/>
    <p:sldId id="274" r:id="rId12"/>
    <p:sldId id="335" r:id="rId13"/>
    <p:sldId id="34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8A84B04-41B9-38E0-50F9-E28C51C9C68A}" name="Aidil Hanasrul" initials="AH" userId="ef65b25498a5e5a4"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FF"/>
    <a:srgbClr val="E57434"/>
    <a:srgbClr val="9D75B9"/>
    <a:srgbClr val="A14D73"/>
    <a:srgbClr val="6D3B4F"/>
    <a:srgbClr val="660066"/>
    <a:srgbClr val="FF3300"/>
    <a:srgbClr val="F77F2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62" autoAdjust="0"/>
    <p:restoredTop sz="93969" autoAdjust="0"/>
  </p:normalViewPr>
  <p:slideViewPr>
    <p:cSldViewPr snapToGrid="0">
      <p:cViewPr varScale="1">
        <p:scale>
          <a:sx n="69" d="100"/>
          <a:sy n="69" d="100"/>
        </p:scale>
        <p:origin x="852" y="42"/>
      </p:cViewPr>
      <p:guideLst/>
    </p:cSldViewPr>
  </p:slideViewPr>
  <p:notesTextViewPr>
    <p:cViewPr>
      <p:scale>
        <a:sx n="1" d="1"/>
        <a:sy n="1" d="1"/>
      </p:scale>
      <p:origin x="0" y="0"/>
    </p:cViewPr>
  </p:notesText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t>1/27/2025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t>27/1/2025</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Assalamualaikum</a:t>
            </a:r>
            <a:r>
              <a:rPr lang="en-US" dirty="0"/>
              <a:t> and good morning, everyone. We are Junior Field Engineer from Dimension Bid. My name is Nur Izzah and here is my teammates, Haziq, Farhanah and Shahir. As you all know, the purpose of this presentation is to provide a brief overview of Coiled Tubing Services. If you have any questions during my presentation, you may interrupt or list your questions to ask during the Q&amp;A session at the end.</a:t>
            </a:r>
          </a:p>
          <a:p>
            <a:r>
              <a:rPr lang="en-US" dirty="0"/>
              <a:t>For this presentation, we have 3 objectives, firstly to </a:t>
            </a:r>
          </a:p>
        </p:txBody>
      </p:sp>
      <p:sp>
        <p:nvSpPr>
          <p:cNvPr id="4" name="Slide Number Placeholder 3"/>
          <p:cNvSpPr>
            <a:spLocks noGrp="1"/>
          </p:cNvSpPr>
          <p:nvPr>
            <p:ph type="sldNum" sz="quarter" idx="5"/>
          </p:nvPr>
        </p:nvSpPr>
        <p:spPr/>
        <p:txBody>
          <a:bodyPr/>
          <a:lstStyle/>
          <a:p>
            <a:fld id="{B5F34EBA-EA9E-4936-A7E5-23C067EE0C2E}" type="slidenum">
              <a:rPr lang="en-MY" smtClean="0"/>
              <a:t>1</a:t>
            </a:fld>
            <a:endParaRPr lang="en-MY"/>
          </a:p>
        </p:txBody>
      </p:sp>
    </p:spTree>
    <p:extLst>
      <p:ext uri="{BB962C8B-B14F-4D97-AF65-F5344CB8AC3E}">
        <p14:creationId xmlns:p14="http://schemas.microsoft.com/office/powerpoint/2010/main" val="4229259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34EBA-EA9E-4936-A7E5-23C067EE0C2E}" type="slidenum">
              <a:rPr lang="en-MY" smtClean="0"/>
              <a:t>2</a:t>
            </a:fld>
            <a:endParaRPr lang="en-MY"/>
          </a:p>
        </p:txBody>
      </p:sp>
    </p:spTree>
    <p:extLst>
      <p:ext uri="{BB962C8B-B14F-4D97-AF65-F5344CB8AC3E}">
        <p14:creationId xmlns:p14="http://schemas.microsoft.com/office/powerpoint/2010/main" val="1959070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A6117-90E5-B234-4D0A-38DEA0E19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2CD4D-6CD1-E672-7CAD-FF95B4CC1C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622530-B40D-B4CE-51A9-486ADF90FE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A18D3F-F4DE-22E8-6A09-918EC66B6EE5}"/>
              </a:ext>
            </a:extLst>
          </p:cNvPr>
          <p:cNvSpPr>
            <a:spLocks noGrp="1"/>
          </p:cNvSpPr>
          <p:nvPr>
            <p:ph type="sldNum" sz="quarter" idx="5"/>
          </p:nvPr>
        </p:nvSpPr>
        <p:spPr/>
        <p:txBody>
          <a:bodyPr/>
          <a:lstStyle/>
          <a:p>
            <a:fld id="{B5F34EBA-EA9E-4936-A7E5-23C067EE0C2E}" type="slidenum">
              <a:rPr lang="en-MY" smtClean="0"/>
              <a:t>3</a:t>
            </a:fld>
            <a:endParaRPr lang="en-MY"/>
          </a:p>
        </p:txBody>
      </p:sp>
    </p:spTree>
    <p:extLst>
      <p:ext uri="{BB962C8B-B14F-4D97-AF65-F5344CB8AC3E}">
        <p14:creationId xmlns:p14="http://schemas.microsoft.com/office/powerpoint/2010/main" val="2331661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Coiled tubing is a long and </a:t>
            </a:r>
            <a:r>
              <a:rPr lang="en-US" dirty="0" err="1"/>
              <a:t>continuos</a:t>
            </a:r>
            <a:r>
              <a:rPr lang="en-US" dirty="0"/>
              <a:t> length of pipe wound on a spool. The origin was a technology pioneered by Allied engineering teams during second world war and the project was named PLUTO. It involved deployment of pipelines from the coast of England to several points along the coast of France.</a:t>
            </a:r>
          </a:p>
        </p:txBody>
      </p:sp>
      <p:sp>
        <p:nvSpPr>
          <p:cNvPr id="4" name="Slide Number Placeholder 3"/>
          <p:cNvSpPr>
            <a:spLocks noGrp="1"/>
          </p:cNvSpPr>
          <p:nvPr>
            <p:ph type="sldNum" sz="quarter" idx="5"/>
          </p:nvPr>
        </p:nvSpPr>
        <p:spPr/>
        <p:txBody>
          <a:bodyPr/>
          <a:lstStyle/>
          <a:p>
            <a:fld id="{B5F34EBA-EA9E-4936-A7E5-23C067EE0C2E}" type="slidenum">
              <a:rPr lang="en-MY" smtClean="0"/>
              <a:t>5</a:t>
            </a:fld>
            <a:endParaRPr lang="en-MY"/>
          </a:p>
        </p:txBody>
      </p:sp>
    </p:spTree>
    <p:extLst>
      <p:ext uri="{BB962C8B-B14F-4D97-AF65-F5344CB8AC3E}">
        <p14:creationId xmlns:p14="http://schemas.microsoft.com/office/powerpoint/2010/main" val="563648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38C32-8DE3-41AD-112C-82D5C01A9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3FC7C8-9C37-E7F2-A05F-9CF2D0F866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3916D2-3904-19BB-D5FF-C2E15BFEA1B2}"/>
              </a:ext>
            </a:extLst>
          </p:cNvPr>
          <p:cNvSpPr>
            <a:spLocks noGrp="1"/>
          </p:cNvSpPr>
          <p:nvPr>
            <p:ph type="body" idx="1"/>
          </p:nvPr>
        </p:nvSpPr>
        <p:spPr/>
        <p:txBody>
          <a:bodyPr/>
          <a:lstStyle/>
          <a:p>
            <a:r>
              <a:rPr lang="en-US" dirty="0"/>
              <a:t>Coiled tubing is a long and </a:t>
            </a:r>
            <a:r>
              <a:rPr lang="en-US" dirty="0" err="1"/>
              <a:t>continuos</a:t>
            </a:r>
            <a:r>
              <a:rPr lang="en-US" dirty="0"/>
              <a:t> length of pipe wound on a spool. The origin was a technology pioneered by Allied engineering teams during second world war and the project was named PLUTO. It involved deployment of pipelines from the coast of England to several points along the coast of France.</a:t>
            </a:r>
          </a:p>
        </p:txBody>
      </p:sp>
      <p:sp>
        <p:nvSpPr>
          <p:cNvPr id="4" name="Slide Number Placeholder 3">
            <a:extLst>
              <a:ext uri="{FF2B5EF4-FFF2-40B4-BE49-F238E27FC236}">
                <a16:creationId xmlns:a16="http://schemas.microsoft.com/office/drawing/2014/main" id="{050C9352-0769-BF35-5D24-CA4ACA546DAC}"/>
              </a:ext>
            </a:extLst>
          </p:cNvPr>
          <p:cNvSpPr>
            <a:spLocks noGrp="1"/>
          </p:cNvSpPr>
          <p:nvPr>
            <p:ph type="sldNum" sz="quarter" idx="5"/>
          </p:nvPr>
        </p:nvSpPr>
        <p:spPr/>
        <p:txBody>
          <a:bodyPr/>
          <a:lstStyle/>
          <a:p>
            <a:fld id="{B5F34EBA-EA9E-4936-A7E5-23C067EE0C2E}" type="slidenum">
              <a:rPr lang="en-MY" smtClean="0"/>
              <a:t>6</a:t>
            </a:fld>
            <a:endParaRPr lang="en-MY"/>
          </a:p>
        </p:txBody>
      </p:sp>
    </p:spTree>
    <p:extLst>
      <p:ext uri="{BB962C8B-B14F-4D97-AF65-F5344CB8AC3E}">
        <p14:creationId xmlns:p14="http://schemas.microsoft.com/office/powerpoint/2010/main" val="2585217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6F9C5-F926-DCBC-8F52-2145853576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1C0FED-6A75-F765-8024-205E9CC8CC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60C084-13F1-FD00-3180-0FB33307EEFC}"/>
              </a:ext>
            </a:extLst>
          </p:cNvPr>
          <p:cNvSpPr>
            <a:spLocks noGrp="1"/>
          </p:cNvSpPr>
          <p:nvPr>
            <p:ph type="body" idx="1"/>
          </p:nvPr>
        </p:nvSpPr>
        <p:spPr/>
        <p:txBody>
          <a:bodyPr/>
          <a:lstStyle/>
          <a:p>
            <a:r>
              <a:rPr lang="en-US" dirty="0"/>
              <a:t>Coiled tubing is a long and </a:t>
            </a:r>
            <a:r>
              <a:rPr lang="en-US" dirty="0" err="1"/>
              <a:t>continuos</a:t>
            </a:r>
            <a:r>
              <a:rPr lang="en-US" dirty="0"/>
              <a:t> length of pipe wound on a spool. The origin was a technology pioneered by Allied engineering teams during second world war and the project was named PLUTO. It involved deployment of pipelines from the coast of England to several points along the coast of France.</a:t>
            </a:r>
          </a:p>
        </p:txBody>
      </p:sp>
      <p:sp>
        <p:nvSpPr>
          <p:cNvPr id="4" name="Slide Number Placeholder 3">
            <a:extLst>
              <a:ext uri="{FF2B5EF4-FFF2-40B4-BE49-F238E27FC236}">
                <a16:creationId xmlns:a16="http://schemas.microsoft.com/office/drawing/2014/main" id="{E962E1A0-950C-3EBD-544C-647237DE9C45}"/>
              </a:ext>
            </a:extLst>
          </p:cNvPr>
          <p:cNvSpPr>
            <a:spLocks noGrp="1"/>
          </p:cNvSpPr>
          <p:nvPr>
            <p:ph type="sldNum" sz="quarter" idx="5"/>
          </p:nvPr>
        </p:nvSpPr>
        <p:spPr/>
        <p:txBody>
          <a:bodyPr/>
          <a:lstStyle/>
          <a:p>
            <a:fld id="{B5F34EBA-EA9E-4936-A7E5-23C067EE0C2E}" type="slidenum">
              <a:rPr lang="en-MY" smtClean="0"/>
              <a:t>8</a:t>
            </a:fld>
            <a:endParaRPr lang="en-MY"/>
          </a:p>
        </p:txBody>
      </p:sp>
    </p:spTree>
    <p:extLst>
      <p:ext uri="{BB962C8B-B14F-4D97-AF65-F5344CB8AC3E}">
        <p14:creationId xmlns:p14="http://schemas.microsoft.com/office/powerpoint/2010/main" val="4098697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12EFD-E70B-45FF-66E2-43D686B316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D6AA1A-D9FA-1C83-22F0-F7B052A7E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8D1C4A-DDBE-443D-B3EB-B87F4E8EB3E2}"/>
              </a:ext>
            </a:extLst>
          </p:cNvPr>
          <p:cNvSpPr>
            <a:spLocks noGrp="1"/>
          </p:cNvSpPr>
          <p:nvPr>
            <p:ph type="body" idx="1"/>
          </p:nvPr>
        </p:nvSpPr>
        <p:spPr/>
        <p:txBody>
          <a:bodyPr/>
          <a:lstStyle/>
          <a:p>
            <a:r>
              <a:rPr lang="en-US" dirty="0"/>
              <a:t>Coiled tubing is a long and </a:t>
            </a:r>
            <a:r>
              <a:rPr lang="en-US" dirty="0" err="1"/>
              <a:t>continuos</a:t>
            </a:r>
            <a:r>
              <a:rPr lang="en-US" dirty="0"/>
              <a:t> length of pipe wound on a spool. The origin was a technology pioneered by Allied engineering teams during second world war and the project was named PLUTO. It involved deployment of pipelines from the coast of England to several points along the coast of France.</a:t>
            </a:r>
          </a:p>
        </p:txBody>
      </p:sp>
      <p:sp>
        <p:nvSpPr>
          <p:cNvPr id="4" name="Slide Number Placeholder 3">
            <a:extLst>
              <a:ext uri="{FF2B5EF4-FFF2-40B4-BE49-F238E27FC236}">
                <a16:creationId xmlns:a16="http://schemas.microsoft.com/office/drawing/2014/main" id="{A802D92A-AF80-10C8-8B6B-E3AEF1CF07B0}"/>
              </a:ext>
            </a:extLst>
          </p:cNvPr>
          <p:cNvSpPr>
            <a:spLocks noGrp="1"/>
          </p:cNvSpPr>
          <p:nvPr>
            <p:ph type="sldNum" sz="quarter" idx="5"/>
          </p:nvPr>
        </p:nvSpPr>
        <p:spPr/>
        <p:txBody>
          <a:bodyPr/>
          <a:lstStyle/>
          <a:p>
            <a:fld id="{B5F34EBA-EA9E-4936-A7E5-23C067EE0C2E}" type="slidenum">
              <a:rPr lang="en-MY" smtClean="0"/>
              <a:t>9</a:t>
            </a:fld>
            <a:endParaRPr lang="en-MY"/>
          </a:p>
        </p:txBody>
      </p:sp>
    </p:spTree>
    <p:extLst>
      <p:ext uri="{BB962C8B-B14F-4D97-AF65-F5344CB8AC3E}">
        <p14:creationId xmlns:p14="http://schemas.microsoft.com/office/powerpoint/2010/main" val="3805335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34EBA-EA9E-4936-A7E5-23C067EE0C2E}" type="slidenum">
              <a:rPr lang="en-MY" smtClean="0"/>
              <a:t>10</a:t>
            </a:fld>
            <a:endParaRPr lang="en-MY"/>
          </a:p>
        </p:txBody>
      </p:sp>
    </p:spTree>
    <p:extLst>
      <p:ext uri="{BB962C8B-B14F-4D97-AF65-F5344CB8AC3E}">
        <p14:creationId xmlns:p14="http://schemas.microsoft.com/office/powerpoint/2010/main" val="98979086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graphicdesign.stackexchange.com/questions/42913/lighter-colors-without-ending-up-with-pastel" TargetMode="External"/><Relationship Id="rId9"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rot="5400000">
            <a:off x="5764895" y="428287"/>
            <a:ext cx="642190" cy="12212013"/>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ctrTitle"/>
          </p:nvPr>
        </p:nvSpPr>
        <p:spPr>
          <a:xfrm>
            <a:off x="1508723" y="1337630"/>
            <a:ext cx="9144000" cy="2387600"/>
          </a:xfrm>
        </p:spPr>
        <p:txBody>
          <a:bodyPr anchor="b"/>
          <a:lstStyle>
            <a:lvl1pPr algn="ctr">
              <a:defRPr sz="6000">
                <a:effectLst>
                  <a:outerShdw blurRad="38100" dist="19050" dir="2700000" algn="tl" rotWithShape="0">
                    <a:schemeClr val="dk1">
                      <a:lumMod val="50000"/>
                      <a:alpha val="40000"/>
                    </a:schemeClr>
                  </a:outerShdw>
                </a:effectLst>
              </a:defRPr>
            </a:lvl1pPr>
          </a:lstStyle>
          <a:p>
            <a:r>
              <a:rPr lang="en-US" dirty="0"/>
              <a:t>Click to edit Master title style</a:t>
            </a:r>
            <a:endParaRPr lang="en-MY" dirty="0"/>
          </a:p>
        </p:txBody>
      </p:sp>
      <p:sp>
        <p:nvSpPr>
          <p:cNvPr id="3" name="Subtitle 2"/>
          <p:cNvSpPr>
            <a:spLocks noGrp="1"/>
          </p:cNvSpPr>
          <p:nvPr userDrawn="1">
            <p:ph type="subTitle" idx="1" hasCustomPrompt="1"/>
          </p:nvPr>
        </p:nvSpPr>
        <p:spPr>
          <a:xfrm>
            <a:off x="1508723" y="3730418"/>
            <a:ext cx="9144000" cy="1655762"/>
          </a:xfrm>
        </p:spPr>
        <p:txBody>
          <a:bodyPr/>
          <a:lstStyle>
            <a:lvl1pPr marL="0" indent="0" algn="ctr">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Presented by </a:t>
            </a:r>
            <a:endParaRPr lang="en-MY" dirty="0"/>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79585" y="135405"/>
            <a:ext cx="1852169" cy="747828"/>
          </a:xfrm>
          <a:prstGeom prst="rect">
            <a:avLst/>
          </a:prstGeom>
          <a:effectLst>
            <a:glow rad="101600">
              <a:schemeClr val="bg1">
                <a:alpha val="60000"/>
              </a:schemeClr>
            </a:glow>
          </a:effectLst>
        </p:spPr>
      </p:pic>
      <p:grpSp>
        <p:nvGrpSpPr>
          <p:cNvPr id="21" name="Group 20">
            <a:extLst>
              <a:ext uri="{FF2B5EF4-FFF2-40B4-BE49-F238E27FC236}">
                <a16:creationId xmlns:a16="http://schemas.microsoft.com/office/drawing/2014/main" id="{3D4C1626-F80E-4271-9D02-C5A17CA33BDC}"/>
              </a:ext>
            </a:extLst>
          </p:cNvPr>
          <p:cNvGrpSpPr/>
          <p:nvPr userDrawn="1"/>
        </p:nvGrpSpPr>
        <p:grpSpPr>
          <a:xfrm rot="5400000">
            <a:off x="2449512" y="3713073"/>
            <a:ext cx="684564" cy="5627004"/>
            <a:chOff x="315560" y="420739"/>
            <a:chExt cx="2026105" cy="7470818"/>
          </a:xfrm>
        </p:grpSpPr>
        <p:pic>
          <p:nvPicPr>
            <p:cNvPr id="22" name="Picture 21">
              <a:extLst>
                <a:ext uri="{FF2B5EF4-FFF2-40B4-BE49-F238E27FC236}">
                  <a16:creationId xmlns:a16="http://schemas.microsoft.com/office/drawing/2014/main" id="{378CF688-39C5-4887-B830-CFD44DFAA325}"/>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72929" y="420739"/>
              <a:ext cx="1936610" cy="2025941"/>
            </a:xfrm>
            <a:prstGeom prst="rect">
              <a:avLst/>
            </a:prstGeom>
          </p:spPr>
        </p:pic>
        <p:pic>
          <p:nvPicPr>
            <p:cNvPr id="23" name="Picture 22">
              <a:extLst>
                <a:ext uri="{FF2B5EF4-FFF2-40B4-BE49-F238E27FC236}">
                  <a16:creationId xmlns:a16="http://schemas.microsoft.com/office/drawing/2014/main" id="{56E627CA-7D24-4BF9-928B-2C25E466266E}"/>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8" y="2446677"/>
              <a:ext cx="1992743" cy="2050890"/>
            </a:xfrm>
            <a:prstGeom prst="rect">
              <a:avLst/>
            </a:prstGeom>
          </p:spPr>
        </p:pic>
        <p:pic>
          <p:nvPicPr>
            <p:cNvPr id="24" name="Picture 23">
              <a:extLst>
                <a:ext uri="{FF2B5EF4-FFF2-40B4-BE49-F238E27FC236}">
                  <a16:creationId xmlns:a16="http://schemas.microsoft.com/office/drawing/2014/main" id="{7F63D5EE-9002-467E-B12E-6C32DBFA6324}"/>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493166"/>
              <a:ext cx="1992747" cy="2050892"/>
            </a:xfrm>
            <a:prstGeom prst="rect">
              <a:avLst/>
            </a:prstGeom>
          </p:spPr>
        </p:pic>
        <p:pic>
          <p:nvPicPr>
            <p:cNvPr id="25" name="Picture 24">
              <a:extLst>
                <a:ext uri="{FF2B5EF4-FFF2-40B4-BE49-F238E27FC236}">
                  <a16:creationId xmlns:a16="http://schemas.microsoft.com/office/drawing/2014/main" id="{73A93647-93EC-4C39-92C4-E30FADFEED62}"/>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0" y="6541856"/>
              <a:ext cx="2026105" cy="1349701"/>
            </a:xfrm>
            <a:prstGeom prst="rect">
              <a:avLst/>
            </a:prstGeom>
          </p:spPr>
        </p:pic>
      </p:grpSp>
      <p:grpSp>
        <p:nvGrpSpPr>
          <p:cNvPr id="26" name="Group 25">
            <a:extLst>
              <a:ext uri="{FF2B5EF4-FFF2-40B4-BE49-F238E27FC236}">
                <a16:creationId xmlns:a16="http://schemas.microsoft.com/office/drawing/2014/main" id="{7FE90906-BE41-40C5-83EE-0C03B2ACEBD4}"/>
              </a:ext>
            </a:extLst>
          </p:cNvPr>
          <p:cNvGrpSpPr/>
          <p:nvPr userDrawn="1"/>
        </p:nvGrpSpPr>
        <p:grpSpPr>
          <a:xfrm rot="5400000">
            <a:off x="8367656" y="3420882"/>
            <a:ext cx="684564" cy="6247386"/>
            <a:chOff x="315562" y="405788"/>
            <a:chExt cx="2026105" cy="8199384"/>
          </a:xfrm>
        </p:grpSpPr>
        <p:pic>
          <p:nvPicPr>
            <p:cNvPr id="27" name="Picture 26">
              <a:extLst>
                <a:ext uri="{FF2B5EF4-FFF2-40B4-BE49-F238E27FC236}">
                  <a16:creationId xmlns:a16="http://schemas.microsoft.com/office/drawing/2014/main" id="{88B11A50-3C27-4D7A-9632-D12C8301F29D}"/>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2220"/>
            <a:stretch/>
          </p:blipFill>
          <p:spPr>
            <a:xfrm>
              <a:off x="338100" y="405788"/>
              <a:ext cx="1949458" cy="2050891"/>
            </a:xfrm>
            <a:prstGeom prst="rect">
              <a:avLst/>
            </a:prstGeom>
          </p:spPr>
        </p:pic>
        <p:pic>
          <p:nvPicPr>
            <p:cNvPr id="29" name="Picture 28">
              <a:extLst>
                <a:ext uri="{FF2B5EF4-FFF2-40B4-BE49-F238E27FC236}">
                  <a16:creationId xmlns:a16="http://schemas.microsoft.com/office/drawing/2014/main" id="{A71B7B83-9ECD-4A87-9769-2376AD19D444}"/>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327276" y="2456678"/>
              <a:ext cx="1992743" cy="2050890"/>
            </a:xfrm>
            <a:prstGeom prst="rect">
              <a:avLst/>
            </a:prstGeom>
          </p:spPr>
        </p:pic>
        <p:pic>
          <p:nvPicPr>
            <p:cNvPr id="30" name="Picture 29">
              <a:extLst>
                <a:ext uri="{FF2B5EF4-FFF2-40B4-BE49-F238E27FC236}">
                  <a16:creationId xmlns:a16="http://schemas.microsoft.com/office/drawing/2014/main" id="{CED7B2F0-6CC9-4D11-ADF0-D5FE9D20B64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327274" y="4503167"/>
              <a:ext cx="1992746" cy="2050891"/>
            </a:xfrm>
            <a:prstGeom prst="rect">
              <a:avLst/>
            </a:prstGeom>
          </p:spPr>
        </p:pic>
        <p:pic>
          <p:nvPicPr>
            <p:cNvPr id="31" name="Picture 30">
              <a:extLst>
                <a:ext uri="{FF2B5EF4-FFF2-40B4-BE49-F238E27FC236}">
                  <a16:creationId xmlns:a16="http://schemas.microsoft.com/office/drawing/2014/main" id="{D9AB5B13-61AA-4ABA-8D44-91289D67030C}"/>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1"/>
            <a:stretch/>
          </p:blipFill>
          <p:spPr>
            <a:xfrm flipV="1">
              <a:off x="315562" y="6554281"/>
              <a:ext cx="2026105" cy="2050891"/>
            </a:xfrm>
            <a:prstGeom prst="rect">
              <a:avLst/>
            </a:prstGeom>
          </p:spPr>
        </p:pic>
      </p:grpSp>
      <p:pic>
        <p:nvPicPr>
          <p:cNvPr id="36" name="Picture 35">
            <a:extLst>
              <a:ext uri="{FF2B5EF4-FFF2-40B4-BE49-F238E27FC236}">
                <a16:creationId xmlns:a16="http://schemas.microsoft.com/office/drawing/2014/main" id="{FEE76999-FB15-4F6F-A5F4-6A87F04D2AFE}"/>
              </a:ext>
            </a:extLst>
          </p:cNvPr>
          <p:cNvPicPr>
            <a:picLocks noChangeAspect="1"/>
          </p:cNvPicPr>
          <p:nvPr/>
        </p:nvPicPr>
        <p:blipFill rotWithShape="1">
          <a:blip r:embed="rId10"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1648" b="74008"/>
          <a:stretch/>
        </p:blipFill>
        <p:spPr>
          <a:xfrm rot="5400000" flipV="1">
            <a:off x="11648709" y="6348418"/>
            <a:ext cx="684564" cy="386783"/>
          </a:xfrm>
          <a:prstGeom prst="rect">
            <a:avLst/>
          </a:prstGeom>
        </p:spPr>
      </p:pic>
      <p:sp>
        <p:nvSpPr>
          <p:cNvPr id="10" name="TextBox 9"/>
          <p:cNvSpPr txBox="1"/>
          <p:nvPr userDrawn="1"/>
        </p:nvSpPr>
        <p:spPr>
          <a:xfrm>
            <a:off x="9670573" y="6477024"/>
            <a:ext cx="1861540" cy="276999"/>
          </a:xfrm>
          <a:prstGeom prst="rect">
            <a:avLst/>
          </a:prstGeom>
          <a:noFill/>
        </p:spPr>
        <p:txBody>
          <a:bodyPr wrap="square" rtlCol="0">
            <a:spAutoFit/>
          </a:bodyPr>
          <a:lstStyle/>
          <a:p>
            <a:r>
              <a:rPr lang="en-MY" sz="1200" b="1" dirty="0">
                <a:solidFill>
                  <a:schemeClr val="bg2">
                    <a:lumMod val="75000"/>
                  </a:schemeClr>
                </a:solidFill>
                <a:effectLst/>
              </a:rPr>
              <a:t>© Neu</a:t>
            </a:r>
            <a:r>
              <a:rPr lang="en-MY" sz="1200" b="1" baseline="0" dirty="0">
                <a:solidFill>
                  <a:schemeClr val="bg2">
                    <a:lumMod val="75000"/>
                  </a:schemeClr>
                </a:solidFill>
                <a:effectLst/>
              </a:rPr>
              <a:t> Dimension 2020</a:t>
            </a:r>
            <a:endParaRPr lang="en-MY" sz="1200" b="1" dirty="0">
              <a:solidFill>
                <a:schemeClr val="bg2">
                  <a:lumMod val="75000"/>
                </a:schemeClr>
              </a:solidFill>
              <a:effectLst/>
            </a:endParaRPr>
          </a:p>
        </p:txBody>
      </p:sp>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rot="5400000">
            <a:off x="5913437" y="586696"/>
            <a:ext cx="365126" cy="12192000"/>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304801" y="-72748"/>
            <a:ext cx="11582400"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a:xfrm>
            <a:off x="304801" y="1306656"/>
            <a:ext cx="11582400" cy="4921369"/>
          </a:xfrm>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22226" y="117347"/>
            <a:ext cx="1669774" cy="674184"/>
          </a:xfrm>
          <a:prstGeom prst="rect">
            <a:avLst/>
          </a:prstGeom>
          <a:effectLst>
            <a:glow rad="101600">
              <a:schemeClr val="bg1">
                <a:alpha val="60000"/>
              </a:schemeClr>
            </a:glow>
          </a:effectLst>
        </p:spPr>
      </p:pic>
      <p:sp>
        <p:nvSpPr>
          <p:cNvPr id="15" name="Rectangle 14"/>
          <p:cNvSpPr/>
          <p:nvPr userDrawn="1"/>
        </p:nvSpPr>
        <p:spPr>
          <a:xfrm>
            <a:off x="-58182" y="5313713"/>
            <a:ext cx="12212015" cy="475262"/>
          </a:xfrm>
          <a:prstGeom prst="rect">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1AB62047-0E05-42F9-A3D1-20CB7436A29F}"/>
              </a:ext>
            </a:extLst>
          </p:cNvPr>
          <p:cNvGrpSpPr/>
          <p:nvPr userDrawn="1"/>
        </p:nvGrpSpPr>
        <p:grpSpPr>
          <a:xfrm rot="5400000">
            <a:off x="2177840" y="4306727"/>
            <a:ext cx="391651" cy="4747192"/>
            <a:chOff x="283453" y="420739"/>
            <a:chExt cx="2058210" cy="7470817"/>
          </a:xfrm>
        </p:grpSpPr>
        <p:pic>
          <p:nvPicPr>
            <p:cNvPr id="25" name="Picture 24">
              <a:extLst>
                <a:ext uri="{FF2B5EF4-FFF2-40B4-BE49-F238E27FC236}">
                  <a16:creationId xmlns:a16="http://schemas.microsoft.com/office/drawing/2014/main" id="{54E721AC-C7D9-4B2D-88FB-3A9BBED950CA}"/>
                </a:ext>
              </a:extLst>
            </p:cNvPr>
            <p:cNvPicPr>
              <a:picLocks noChangeAspect="1"/>
            </p:cNvPicPr>
            <p:nvPr/>
          </p:nvPicPr>
          <p:blipFill rotWithShape="1">
            <a:blip r:embed="rId3"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283453" y="420739"/>
              <a:ext cx="2026090" cy="2025942"/>
            </a:xfrm>
            <a:prstGeom prst="rect">
              <a:avLst/>
            </a:prstGeom>
          </p:spPr>
        </p:pic>
        <p:pic>
          <p:nvPicPr>
            <p:cNvPr id="26" name="Picture 25">
              <a:extLst>
                <a:ext uri="{FF2B5EF4-FFF2-40B4-BE49-F238E27FC236}">
                  <a16:creationId xmlns:a16="http://schemas.microsoft.com/office/drawing/2014/main" id="{E63B4B33-6F73-4FF5-982D-8663A640D3EC}"/>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93940" y="2446677"/>
              <a:ext cx="2026088" cy="2050890"/>
            </a:xfrm>
            <a:prstGeom prst="rect">
              <a:avLst/>
            </a:prstGeom>
          </p:spPr>
        </p:pic>
        <p:pic>
          <p:nvPicPr>
            <p:cNvPr id="27" name="Picture 26">
              <a:extLst>
                <a:ext uri="{FF2B5EF4-FFF2-40B4-BE49-F238E27FC236}">
                  <a16:creationId xmlns:a16="http://schemas.microsoft.com/office/drawing/2014/main" id="{E51E6DFF-3A2A-4C24-B107-FF9855D4B15F}"/>
                </a:ext>
              </a:extLst>
            </p:cNvPr>
            <p:cNvPicPr>
              <a:picLocks noChangeAspect="1"/>
            </p:cNvPicPr>
            <p:nvPr/>
          </p:nvPicPr>
          <p:blipFill rotWithShape="1">
            <a:blip r:embed="rId5"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93927" y="4493166"/>
              <a:ext cx="2026095" cy="2050892"/>
            </a:xfrm>
            <a:prstGeom prst="rect">
              <a:avLst/>
            </a:prstGeom>
          </p:spPr>
        </p:pic>
        <p:pic>
          <p:nvPicPr>
            <p:cNvPr id="28" name="Picture 27">
              <a:extLst>
                <a:ext uri="{FF2B5EF4-FFF2-40B4-BE49-F238E27FC236}">
                  <a16:creationId xmlns:a16="http://schemas.microsoft.com/office/drawing/2014/main" id="{7CF530A2-622E-4ADA-A987-245DF63C7551}"/>
                </a:ext>
              </a:extLst>
            </p:cNvPr>
            <p:cNvPicPr>
              <a:picLocks noChangeAspect="1"/>
            </p:cNvPicPr>
            <p:nvPr/>
          </p:nvPicPr>
          <p:blipFill rotWithShape="1">
            <a:blip r:embed="rId6"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35274"/>
            <a:stretch/>
          </p:blipFill>
          <p:spPr>
            <a:xfrm flipV="1">
              <a:off x="315563" y="6541854"/>
              <a:ext cx="2026100" cy="1349702"/>
            </a:xfrm>
            <a:prstGeom prst="rect">
              <a:avLst/>
            </a:prstGeom>
          </p:spPr>
        </p:pic>
      </p:grpSp>
      <p:grpSp>
        <p:nvGrpSpPr>
          <p:cNvPr id="35" name="Group 34">
            <a:extLst>
              <a:ext uri="{FF2B5EF4-FFF2-40B4-BE49-F238E27FC236}">
                <a16:creationId xmlns:a16="http://schemas.microsoft.com/office/drawing/2014/main" id="{29622CF0-1607-4D18-A3E5-A7AB58827DFC}"/>
              </a:ext>
            </a:extLst>
          </p:cNvPr>
          <p:cNvGrpSpPr/>
          <p:nvPr userDrawn="1"/>
        </p:nvGrpSpPr>
        <p:grpSpPr>
          <a:xfrm rot="5400000">
            <a:off x="7133889" y="4056366"/>
            <a:ext cx="387762" cy="5243566"/>
            <a:chOff x="282252" y="420740"/>
            <a:chExt cx="2037775" cy="8251978"/>
          </a:xfrm>
        </p:grpSpPr>
        <p:pic>
          <p:nvPicPr>
            <p:cNvPr id="36" name="Picture 35">
              <a:extLst>
                <a:ext uri="{FF2B5EF4-FFF2-40B4-BE49-F238E27FC236}">
                  <a16:creationId xmlns:a16="http://schemas.microsoft.com/office/drawing/2014/main" id="{A95BAFBA-1A27-4EFC-AB67-CD1686A97504}"/>
                </a:ext>
              </a:extLst>
            </p:cNvPr>
            <p:cNvPicPr>
              <a:picLocks noChangeAspect="1"/>
            </p:cNvPicPr>
            <p:nvPr/>
          </p:nvPicPr>
          <p:blipFill rotWithShape="1">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t="-977" b="1"/>
            <a:stretch/>
          </p:blipFill>
          <p:spPr>
            <a:xfrm>
              <a:off x="315583" y="420740"/>
              <a:ext cx="1993962" cy="2025942"/>
            </a:xfrm>
            <a:prstGeom prst="rect">
              <a:avLst/>
            </a:prstGeom>
          </p:spPr>
        </p:pic>
        <p:pic>
          <p:nvPicPr>
            <p:cNvPr id="37" name="Picture 36">
              <a:extLst>
                <a:ext uri="{FF2B5EF4-FFF2-40B4-BE49-F238E27FC236}">
                  <a16:creationId xmlns:a16="http://schemas.microsoft.com/office/drawing/2014/main" id="{9CD2C36C-A8BE-48AF-BAF0-6F43393589C5}"/>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flipV="1">
              <a:off x="282263" y="2446676"/>
              <a:ext cx="2037764" cy="2050890"/>
            </a:xfrm>
            <a:prstGeom prst="rect">
              <a:avLst/>
            </a:prstGeom>
          </p:spPr>
        </p:pic>
        <p:pic>
          <p:nvPicPr>
            <p:cNvPr id="38" name="Picture 37">
              <a:extLst>
                <a:ext uri="{FF2B5EF4-FFF2-40B4-BE49-F238E27FC236}">
                  <a16:creationId xmlns:a16="http://schemas.microsoft.com/office/drawing/2014/main" id="{138AD97B-3F50-4DDB-A71A-B3F94381779C}"/>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39" name="Picture 38">
              <a:extLst>
                <a:ext uri="{FF2B5EF4-FFF2-40B4-BE49-F238E27FC236}">
                  <a16:creationId xmlns:a16="http://schemas.microsoft.com/office/drawing/2014/main" id="{CB4BBEDA-4ADF-442D-8B90-02EF21492EBA}"/>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grpSp>
        <p:nvGrpSpPr>
          <p:cNvPr id="40" name="Group 39">
            <a:extLst>
              <a:ext uri="{FF2B5EF4-FFF2-40B4-BE49-F238E27FC236}">
                <a16:creationId xmlns:a16="http://schemas.microsoft.com/office/drawing/2014/main" id="{FF476CB2-D609-40C4-8F6C-68E66123BBC0}"/>
              </a:ext>
            </a:extLst>
          </p:cNvPr>
          <p:cNvGrpSpPr/>
          <p:nvPr userDrawn="1"/>
        </p:nvGrpSpPr>
        <p:grpSpPr>
          <a:xfrm rot="5400000">
            <a:off x="11039691" y="5352101"/>
            <a:ext cx="387760" cy="2655819"/>
            <a:chOff x="282252" y="4493166"/>
            <a:chExt cx="2037767" cy="4179552"/>
          </a:xfrm>
        </p:grpSpPr>
        <p:pic>
          <p:nvPicPr>
            <p:cNvPr id="43" name="Picture 42">
              <a:extLst>
                <a:ext uri="{FF2B5EF4-FFF2-40B4-BE49-F238E27FC236}">
                  <a16:creationId xmlns:a16="http://schemas.microsoft.com/office/drawing/2014/main" id="{539E8B37-952B-4A53-9F9D-A22B46FFE791}"/>
                </a:ext>
              </a:extLst>
            </p:cNvPr>
            <p:cNvPicPr>
              <a:picLocks noChangeAspect="1"/>
            </p:cNvPicPr>
            <p:nvPr/>
          </p:nvPicPr>
          <p:blipFill rotWithShape="1">
            <a:blip r:embed="rId8"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5"/>
            <a:stretch/>
          </p:blipFill>
          <p:spPr>
            <a:xfrm>
              <a:off x="282255" y="4493166"/>
              <a:ext cx="2037764" cy="2050892"/>
            </a:xfrm>
            <a:prstGeom prst="rect">
              <a:avLst/>
            </a:prstGeom>
          </p:spPr>
        </p:pic>
        <p:pic>
          <p:nvPicPr>
            <p:cNvPr id="44" name="Picture 43">
              <a:extLst>
                <a:ext uri="{FF2B5EF4-FFF2-40B4-BE49-F238E27FC236}">
                  <a16:creationId xmlns:a16="http://schemas.microsoft.com/office/drawing/2014/main" id="{54019B77-5BF0-4436-BF3B-50708D7A98D7}"/>
                </a:ext>
              </a:extLst>
            </p:cNvPr>
            <p:cNvPicPr>
              <a:picLocks noChangeAspect="1"/>
            </p:cNvPicPr>
            <p:nvPr/>
          </p:nvPicPr>
          <p:blipFill rotWithShape="1">
            <a:blip r:embed="rId9"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896" t="-2187" r="1351" b="-1"/>
            <a:stretch/>
          </p:blipFill>
          <p:spPr>
            <a:xfrm flipV="1">
              <a:off x="282252" y="6541854"/>
              <a:ext cx="2026081" cy="2130864"/>
            </a:xfrm>
            <a:prstGeom prst="rect">
              <a:avLst/>
            </a:prstGeom>
          </p:spPr>
        </p:pic>
      </p:grpSp>
      <p:sp>
        <p:nvSpPr>
          <p:cNvPr id="6" name="Slide Number Placeholder 5"/>
          <p:cNvSpPr>
            <a:spLocks noGrp="1"/>
          </p:cNvSpPr>
          <p:nvPr>
            <p:ph type="sldNum" sz="quarter" idx="12"/>
          </p:nvPr>
        </p:nvSpPr>
        <p:spPr>
          <a:xfrm>
            <a:off x="11694456" y="6543630"/>
            <a:ext cx="459377" cy="365125"/>
          </a:xfrm>
        </p:spPr>
        <p:txBody>
          <a:bodyPr/>
          <a:lstStyle>
            <a:lvl1pPr>
              <a:defRPr>
                <a:solidFill>
                  <a:sysClr val="windowText" lastClr="000000"/>
                </a:solidFill>
              </a:defRPr>
            </a:lvl1pPr>
          </a:lstStyle>
          <a:p>
            <a:fld id="{7067DC33-8416-46B9-BFB5-95A4BBC5BE18}" type="slidenum">
              <a:rPr lang="en-MY" smtClean="0"/>
              <a:pPr/>
              <a:t>‹#›</a:t>
            </a:fld>
            <a:endParaRPr lang="en-MY"/>
          </a:p>
        </p:txBody>
      </p:sp>
      <p:sp>
        <p:nvSpPr>
          <p:cNvPr id="5" name="Footer Placeholder 4"/>
          <p:cNvSpPr>
            <a:spLocks noGrp="1"/>
          </p:cNvSpPr>
          <p:nvPr>
            <p:ph type="ftr" sz="quarter" idx="11"/>
          </p:nvPr>
        </p:nvSpPr>
        <p:spPr>
          <a:xfrm>
            <a:off x="9103973" y="6500135"/>
            <a:ext cx="2336074" cy="365125"/>
          </a:xfrm>
        </p:spPr>
        <p:txBody>
          <a:bodyPr/>
          <a:lstStyle>
            <a:lvl1pPr>
              <a:defRPr>
                <a:solidFill>
                  <a:sysClr val="windowText" lastClr="000000"/>
                </a:solidFill>
              </a:defRPr>
            </a:lvl1pPr>
          </a:lstStyle>
          <a:p>
            <a:endParaRPr lang="en-MY" dirty="0"/>
          </a:p>
        </p:txBody>
      </p:sp>
      <p:sp>
        <p:nvSpPr>
          <p:cNvPr id="4" name="Date Placeholder 3"/>
          <p:cNvSpPr>
            <a:spLocks noGrp="1"/>
          </p:cNvSpPr>
          <p:nvPr>
            <p:ph type="dt" sz="half" idx="10"/>
          </p:nvPr>
        </p:nvSpPr>
        <p:spPr>
          <a:xfrm>
            <a:off x="45824" y="6559692"/>
            <a:ext cx="2743200" cy="365125"/>
          </a:xfrm>
        </p:spPr>
        <p:txBody>
          <a:bodyPr/>
          <a:lstStyle>
            <a:lvl1pPr>
              <a:defRPr b="0" cap="none" spc="0">
                <a:ln w="0"/>
                <a:solidFill>
                  <a:schemeClr val="bg1"/>
                </a:solidFill>
                <a:effectLst>
                  <a:outerShdw blurRad="38100" dist="19050" dir="2700000" algn="tl" rotWithShape="0">
                    <a:schemeClr val="dk1">
                      <a:alpha val="40000"/>
                    </a:schemeClr>
                  </a:outerShdw>
                </a:effectLst>
              </a:defRPr>
            </a:lvl1pPr>
          </a:lstStyle>
          <a:p>
            <a:fld id="{7394B257-4EC1-4F3A-87C2-D91111C4BA27}" type="datetime1">
              <a:rPr lang="en-MY" smtClean="0"/>
              <a:pPr/>
              <a:t>27/1/2025</a:t>
            </a:fld>
            <a:endParaRPr lang="en-MY" dirty="0"/>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27/1/2025</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A1D61904-0F09-4F1E-DAAE-F9BCC62F2D4C}"/>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1027095" y="-195976"/>
            <a:ext cx="9808041" cy="671373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7067DC33-8416-46B9-BFB5-95A4BBC5BE18}" type="slidenum">
              <a:rPr lang="en-MY" smtClean="0"/>
              <a:pPr/>
              <a:t>1</a:t>
            </a:fld>
            <a:endParaRPr lang="en-MY"/>
          </a:p>
        </p:txBody>
      </p:sp>
      <p:sp>
        <p:nvSpPr>
          <p:cNvPr id="48" name="Google Shape;162;p38">
            <a:extLst>
              <a:ext uri="{FF2B5EF4-FFF2-40B4-BE49-F238E27FC236}">
                <a16:creationId xmlns:a16="http://schemas.microsoft.com/office/drawing/2014/main" id="{84682977-30AF-65D6-8A45-E7487C418E74}"/>
              </a:ext>
            </a:extLst>
          </p:cNvPr>
          <p:cNvSpPr txBox="1">
            <a:spLocks/>
          </p:cNvSpPr>
          <p:nvPr/>
        </p:nvSpPr>
        <p:spPr>
          <a:xfrm>
            <a:off x="815635" y="1422400"/>
            <a:ext cx="10343431" cy="1738491"/>
          </a:xfrm>
          <a:prstGeom prst="rect">
            <a:avLst/>
          </a:prstGeom>
          <a:noFill/>
          <a:ln>
            <a:noFill/>
          </a:ln>
          <a:effectLst>
            <a:outerShdw blurRad="142875" dist="19050" dir="8760000" algn="bl" rotWithShape="0">
              <a:srgbClr val="76A5AF">
                <a:alpha val="50000"/>
              </a:srgbClr>
            </a:outerShdw>
          </a:effectLst>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3600"/>
              <a:buFont typeface="Montserrat ExtraBold"/>
              <a:buNone/>
              <a:defRPr sz="3600" b="1"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3600"/>
              <a:buFont typeface="Montserrat"/>
              <a:buNone/>
              <a:defRPr sz="3600" b="1"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MY" sz="7200" dirty="0">
                <a:solidFill>
                  <a:schemeClr val="tx1"/>
                </a:solidFill>
              </a:rPr>
              <a:t>Packing Plunger</a:t>
            </a:r>
            <a:endParaRPr kumimoji="0" lang="en-US" sz="7200" i="0" u="none" strike="noStrike" kern="0" cap="none" spc="0" normalizeH="0" baseline="0" noProof="0" dirty="0">
              <a:ln>
                <a:noFill/>
              </a:ln>
              <a:solidFill>
                <a:schemeClr val="tx1"/>
              </a:solidFill>
              <a:effectLst/>
              <a:uLnTx/>
              <a:uFillTx/>
              <a:sym typeface="Montserrat ExtraBold"/>
            </a:endParaRPr>
          </a:p>
        </p:txBody>
      </p:sp>
      <p:cxnSp>
        <p:nvCxnSpPr>
          <p:cNvPr id="49" name="Google Shape;165;p38">
            <a:extLst>
              <a:ext uri="{FF2B5EF4-FFF2-40B4-BE49-F238E27FC236}">
                <a16:creationId xmlns:a16="http://schemas.microsoft.com/office/drawing/2014/main" id="{8D069CD8-65F9-33DD-6E55-C3D646790122}"/>
              </a:ext>
            </a:extLst>
          </p:cNvPr>
          <p:cNvCxnSpPr>
            <a:cxnSpLocks/>
          </p:cNvCxnSpPr>
          <p:nvPr/>
        </p:nvCxnSpPr>
        <p:spPr>
          <a:xfrm>
            <a:off x="1345186" y="3082225"/>
            <a:ext cx="9489950" cy="0"/>
          </a:xfrm>
          <a:prstGeom prst="straightConnector1">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aphicFrame>
        <p:nvGraphicFramePr>
          <p:cNvPr id="57" name="Table 56">
            <a:extLst>
              <a:ext uri="{FF2B5EF4-FFF2-40B4-BE49-F238E27FC236}">
                <a16:creationId xmlns:a16="http://schemas.microsoft.com/office/drawing/2014/main" id="{F8587A77-214B-BAAF-1E71-333298699C58}"/>
              </a:ext>
            </a:extLst>
          </p:cNvPr>
          <p:cNvGraphicFramePr>
            <a:graphicFrameLocks noGrp="1"/>
          </p:cNvGraphicFramePr>
          <p:nvPr>
            <p:extLst>
              <p:ext uri="{D42A27DB-BD31-4B8C-83A1-F6EECF244321}">
                <p14:modId xmlns:p14="http://schemas.microsoft.com/office/powerpoint/2010/main" val="1157304308"/>
              </p:ext>
            </p:extLst>
          </p:nvPr>
        </p:nvGraphicFramePr>
        <p:xfrm>
          <a:off x="3331826" y="4272894"/>
          <a:ext cx="5516674" cy="2326640"/>
        </p:xfrm>
        <a:graphic>
          <a:graphicData uri="http://schemas.openxmlformats.org/drawingml/2006/table">
            <a:tbl>
              <a:tblPr firstRow="1" bandRow="1">
                <a:tableStyleId>{2D5ABB26-0587-4C30-8999-92F81FD0307C}</a:tableStyleId>
              </a:tblPr>
              <a:tblGrid>
                <a:gridCol w="5516674">
                  <a:extLst>
                    <a:ext uri="{9D8B030D-6E8A-4147-A177-3AD203B41FA5}">
                      <a16:colId xmlns:a16="http://schemas.microsoft.com/office/drawing/2014/main" val="196473464"/>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black"/>
                          </a:solidFill>
                          <a:effectLst/>
                          <a:uLnTx/>
                          <a:uFillTx/>
                          <a:latin typeface="Montserrat" panose="00000500000000000000" pitchFamily="2" charset="0"/>
                          <a:sym typeface="Montserrat ExtraLight"/>
                        </a:rPr>
                        <a:t>Prepared by:</a:t>
                      </a:r>
                      <a:br>
                        <a:rPr kumimoji="0" lang="en-US" sz="1600" b="0" i="1" u="none" strike="noStrike" kern="1200" cap="none" spc="0" normalizeH="0" baseline="0" noProof="0" dirty="0">
                          <a:ln>
                            <a:noFill/>
                          </a:ln>
                          <a:solidFill>
                            <a:prstClr val="black"/>
                          </a:solidFill>
                          <a:effectLst/>
                          <a:uLnTx/>
                          <a:uFillTx/>
                          <a:latin typeface="Montserrat" panose="00000500000000000000" pitchFamily="2" charset="0"/>
                          <a:sym typeface="Montserrat ExtraLight"/>
                        </a:rPr>
                      </a:br>
                      <a:r>
                        <a:rPr lang="en-GB" sz="2000" b="1" dirty="0"/>
                        <a:t>MOHD BURHAN BIN YUSOF</a:t>
                      </a:r>
                    </a:p>
                    <a:p>
                      <a:pPr algn="ctr"/>
                      <a:endParaRPr lang="en-US" sz="2000" b="1" dirty="0">
                        <a:latin typeface="Montserrat" panose="00000500000000000000" pitchFamily="2" charset="0"/>
                      </a:endParaRPr>
                    </a:p>
                  </a:txBody>
                  <a:tcPr anchor="ctr"/>
                </a:tc>
                <a:extLst>
                  <a:ext uri="{0D108BD9-81ED-4DB2-BD59-A6C34878D82A}">
                    <a16:rowId xmlns:a16="http://schemas.microsoft.com/office/drawing/2014/main" val="692223358"/>
                  </a:ext>
                </a:extLst>
              </a:tr>
              <a:tr h="370840">
                <a:tc>
                  <a:txBody>
                    <a:bodyPr/>
                    <a:lstStyle/>
                    <a:p>
                      <a:pPr algn="ctr"/>
                      <a:r>
                        <a:rPr lang="en-US" sz="1600" i="1" dirty="0">
                          <a:latin typeface="Montserrat" panose="00000500000000000000" pitchFamily="2" charset="0"/>
                        </a:rPr>
                        <a:t>Department:</a:t>
                      </a:r>
                      <a:br>
                        <a:rPr lang="en-US" sz="1600" i="1" dirty="0">
                          <a:latin typeface="Montserrat" panose="00000500000000000000" pitchFamily="2" charset="0"/>
                        </a:rPr>
                      </a:br>
                      <a:r>
                        <a:rPr lang="en-US" sz="2000" b="1" dirty="0">
                          <a:latin typeface="Montserrat" panose="00000500000000000000" pitchFamily="2" charset="0"/>
                        </a:rPr>
                        <a:t>Coiled Tubing Services</a:t>
                      </a:r>
                    </a:p>
                  </a:txBody>
                  <a:tcPr anchor="ctr"/>
                </a:tc>
                <a:extLst>
                  <a:ext uri="{0D108BD9-81ED-4DB2-BD59-A6C34878D82A}">
                    <a16:rowId xmlns:a16="http://schemas.microsoft.com/office/drawing/2014/main" val="1633751917"/>
                  </a:ext>
                </a:extLst>
              </a:tr>
              <a:tr h="370840">
                <a:tc>
                  <a:txBody>
                    <a:bodyPr/>
                    <a:lstStyle/>
                    <a:p>
                      <a:pPr algn="ctr"/>
                      <a:endParaRPr lang="en-US" sz="1600" dirty="0">
                        <a:latin typeface="Montserrat" panose="00000500000000000000" pitchFamily="2" charset="0"/>
                      </a:endParaRPr>
                    </a:p>
                  </a:txBody>
                  <a:tcPr anchor="ctr"/>
                </a:tc>
                <a:extLst>
                  <a:ext uri="{0D108BD9-81ED-4DB2-BD59-A6C34878D82A}">
                    <a16:rowId xmlns:a16="http://schemas.microsoft.com/office/drawing/2014/main" val="2492209044"/>
                  </a:ext>
                </a:extLst>
              </a:tr>
              <a:tr h="370840">
                <a:tc>
                  <a:txBody>
                    <a:bodyPr/>
                    <a:lstStyle/>
                    <a:p>
                      <a:pPr algn="ctr"/>
                      <a:endParaRPr lang="en-US" sz="1600" dirty="0">
                        <a:latin typeface="Montserrat" panose="00000500000000000000" pitchFamily="2" charset="0"/>
                      </a:endParaRPr>
                    </a:p>
                  </a:txBody>
                  <a:tcPr anchor="ctr"/>
                </a:tc>
                <a:extLst>
                  <a:ext uri="{0D108BD9-81ED-4DB2-BD59-A6C34878D82A}">
                    <a16:rowId xmlns:a16="http://schemas.microsoft.com/office/drawing/2014/main" val="1821685890"/>
                  </a:ext>
                </a:extLst>
              </a:tr>
            </a:tbl>
          </a:graphicData>
        </a:graphic>
      </p:graphicFrame>
    </p:spTree>
    <p:extLst>
      <p:ext uri="{BB962C8B-B14F-4D97-AF65-F5344CB8AC3E}">
        <p14:creationId xmlns:p14="http://schemas.microsoft.com/office/powerpoint/2010/main" val="1952233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A1D61904-0F09-4F1E-DAAE-F9BCC62F2D4C}"/>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45303" y="-1"/>
            <a:ext cx="12146696" cy="6457595"/>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19CA64FC-5654-DAF7-8A44-C57E1C770650}"/>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pPr/>
              <a:t>2</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 Table of Content</a:t>
            </a:r>
            <a:endParaRPr lang="en-US" sz="4500" dirty="0">
              <a:solidFill>
                <a:schemeClr val="bg1"/>
              </a:solidFill>
              <a:latin typeface="Montserrat ExtraBold" panose="00000900000000000000" pitchFamily="2" charset="0"/>
            </a:endParaRPr>
          </a:p>
        </p:txBody>
      </p:sp>
      <p:grpSp>
        <p:nvGrpSpPr>
          <p:cNvPr id="34" name="Group 33">
            <a:extLst>
              <a:ext uri="{FF2B5EF4-FFF2-40B4-BE49-F238E27FC236}">
                <a16:creationId xmlns:a16="http://schemas.microsoft.com/office/drawing/2014/main" id="{A93CF800-F5E4-6C6A-E23F-24D91BB73EA5}"/>
              </a:ext>
            </a:extLst>
          </p:cNvPr>
          <p:cNvGrpSpPr/>
          <p:nvPr/>
        </p:nvGrpSpPr>
        <p:grpSpPr>
          <a:xfrm>
            <a:off x="178982" y="1625727"/>
            <a:ext cx="5099600" cy="747295"/>
            <a:chOff x="178982" y="1625727"/>
            <a:chExt cx="5099600" cy="747295"/>
          </a:xfrm>
        </p:grpSpPr>
        <p:sp>
          <p:nvSpPr>
            <p:cNvPr id="13" name="Google Shape;178;p40">
              <a:extLst>
                <a:ext uri="{FF2B5EF4-FFF2-40B4-BE49-F238E27FC236}">
                  <a16:creationId xmlns:a16="http://schemas.microsoft.com/office/drawing/2014/main" id="{96F5EFF0-7744-DC40-067B-59295EE02B06}"/>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01</a:t>
              </a:r>
            </a:p>
          </p:txBody>
        </p:sp>
        <p:sp>
          <p:nvSpPr>
            <p:cNvPr id="14" name="Google Shape;183;p40">
              <a:extLst>
                <a:ext uri="{FF2B5EF4-FFF2-40B4-BE49-F238E27FC236}">
                  <a16:creationId xmlns:a16="http://schemas.microsoft.com/office/drawing/2014/main" id="{B7397DDB-E7C9-3723-F717-9D14250C8ECC}"/>
                </a:ext>
              </a:extLst>
            </p:cNvPr>
            <p:cNvSpPr txBox="1">
              <a:spLocks/>
            </p:cNvSpPr>
            <p:nvPr/>
          </p:nvSpPr>
          <p:spPr>
            <a:xfrm>
              <a:off x="1390328" y="1797917"/>
              <a:ext cx="3888254"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US" sz="2400" b="0" i="0" u="none" strike="noStrike" kern="0" cap="none" spc="0" normalizeH="0" baseline="0" noProof="0" dirty="0">
                  <a:ln>
                    <a:noFill/>
                  </a:ln>
                  <a:solidFill>
                    <a:schemeClr val="tx1"/>
                  </a:solidFill>
                  <a:effectLst/>
                  <a:uLnTx/>
                  <a:uFillTx/>
                  <a:latin typeface="Montserrat ExtraBold"/>
                  <a:sym typeface="Montserrat ExtraBold"/>
                </a:rPr>
                <a:t>Function of packing</a:t>
              </a:r>
            </a:p>
          </p:txBody>
        </p:sp>
        <p:cxnSp>
          <p:nvCxnSpPr>
            <p:cNvPr id="16" name="Google Shape;187;p40">
              <a:extLst>
                <a:ext uri="{FF2B5EF4-FFF2-40B4-BE49-F238E27FC236}">
                  <a16:creationId xmlns:a16="http://schemas.microsoft.com/office/drawing/2014/main" id="{B4BABFF4-3A9A-D1D1-0E41-E7BDBB2A7FC3}"/>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5" name="Group 74">
            <a:extLst>
              <a:ext uri="{FF2B5EF4-FFF2-40B4-BE49-F238E27FC236}">
                <a16:creationId xmlns:a16="http://schemas.microsoft.com/office/drawing/2014/main" id="{FBC67FBD-AE75-EC34-949D-67A3C64FA81D}"/>
              </a:ext>
            </a:extLst>
          </p:cNvPr>
          <p:cNvGrpSpPr/>
          <p:nvPr/>
        </p:nvGrpSpPr>
        <p:grpSpPr>
          <a:xfrm>
            <a:off x="185191" y="3731136"/>
            <a:ext cx="3874191" cy="747295"/>
            <a:chOff x="178982" y="1625727"/>
            <a:chExt cx="3874191" cy="747295"/>
          </a:xfrm>
        </p:grpSpPr>
        <p:sp>
          <p:nvSpPr>
            <p:cNvPr id="76" name="Google Shape;178;p40">
              <a:extLst>
                <a:ext uri="{FF2B5EF4-FFF2-40B4-BE49-F238E27FC236}">
                  <a16:creationId xmlns:a16="http://schemas.microsoft.com/office/drawing/2014/main" id="{167DBD27-3B1A-63F4-A384-1F48F80579E5}"/>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03</a:t>
              </a:r>
            </a:p>
          </p:txBody>
        </p:sp>
        <p:sp>
          <p:nvSpPr>
            <p:cNvPr id="77" name="Google Shape;183;p40">
              <a:extLst>
                <a:ext uri="{FF2B5EF4-FFF2-40B4-BE49-F238E27FC236}">
                  <a16:creationId xmlns:a16="http://schemas.microsoft.com/office/drawing/2014/main" id="{C50D1642-0AFE-340B-5AEF-1929662C4B43}"/>
                </a:ext>
              </a:extLst>
            </p:cNvPr>
            <p:cNvSpPr txBox="1">
              <a:spLocks/>
            </p:cNvSpPr>
            <p:nvPr/>
          </p:nvSpPr>
          <p:spPr>
            <a:xfrm>
              <a:off x="1456072" y="1713477"/>
              <a:ext cx="2597101"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kumimoji="0" lang="en-MY" sz="2400" b="0" i="0" u="none" strike="noStrike" kern="0" cap="none" spc="0" normalizeH="0" baseline="0" noProof="0" dirty="0">
                  <a:ln>
                    <a:noFill/>
                  </a:ln>
                  <a:solidFill>
                    <a:schemeClr val="tx1"/>
                  </a:solidFill>
                  <a:effectLst/>
                  <a:uLnTx/>
                  <a:uFillTx/>
                  <a:latin typeface="Montserrat ExtraBold"/>
                  <a:sym typeface="Montserrat ExtraBold"/>
                </a:rPr>
                <a:t>Troubleshoot</a:t>
              </a:r>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78" name="Google Shape;187;p40">
              <a:extLst>
                <a:ext uri="{FF2B5EF4-FFF2-40B4-BE49-F238E27FC236}">
                  <a16:creationId xmlns:a16="http://schemas.microsoft.com/office/drawing/2014/main" id="{5F931D52-7B65-8FF7-4022-EC29E7089237}"/>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9" name="Group 78">
            <a:extLst>
              <a:ext uri="{FF2B5EF4-FFF2-40B4-BE49-F238E27FC236}">
                <a16:creationId xmlns:a16="http://schemas.microsoft.com/office/drawing/2014/main" id="{622B2EB1-245C-9D35-FC0E-349D37D13E8A}"/>
              </a:ext>
            </a:extLst>
          </p:cNvPr>
          <p:cNvGrpSpPr/>
          <p:nvPr/>
        </p:nvGrpSpPr>
        <p:grpSpPr>
          <a:xfrm>
            <a:off x="139176" y="2666249"/>
            <a:ext cx="4828495" cy="747295"/>
            <a:chOff x="178982" y="1625727"/>
            <a:chExt cx="4828495" cy="747295"/>
          </a:xfrm>
        </p:grpSpPr>
        <p:sp>
          <p:nvSpPr>
            <p:cNvPr id="80" name="Google Shape;178;p40">
              <a:extLst>
                <a:ext uri="{FF2B5EF4-FFF2-40B4-BE49-F238E27FC236}">
                  <a16:creationId xmlns:a16="http://schemas.microsoft.com/office/drawing/2014/main" id="{9CD7185F-5220-C6A0-D715-E746CBC81304}"/>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02</a:t>
              </a:r>
            </a:p>
          </p:txBody>
        </p:sp>
        <p:sp>
          <p:nvSpPr>
            <p:cNvPr id="81" name="Google Shape;183;p40">
              <a:extLst>
                <a:ext uri="{FF2B5EF4-FFF2-40B4-BE49-F238E27FC236}">
                  <a16:creationId xmlns:a16="http://schemas.microsoft.com/office/drawing/2014/main" id="{61A99B1D-18CF-BCA2-F818-7BBDF4F7F84A}"/>
                </a:ext>
              </a:extLst>
            </p:cNvPr>
            <p:cNvSpPr txBox="1">
              <a:spLocks/>
            </p:cNvSpPr>
            <p:nvPr/>
          </p:nvSpPr>
          <p:spPr>
            <a:xfrm>
              <a:off x="1502087" y="1750488"/>
              <a:ext cx="3505390"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FFFF"/>
                </a:buClr>
                <a:buSzPts val="1800"/>
                <a:buFont typeface="Montserrat ExtraBold"/>
                <a:buNone/>
                <a:tabLst/>
                <a:defRPr/>
              </a:pPr>
              <a:r>
                <a:rPr lang="en-US" sz="2400" kern="0" dirty="0">
                  <a:solidFill>
                    <a:schemeClr val="tx1"/>
                  </a:solidFill>
                </a:rPr>
                <a:t>Packing Assembly</a:t>
              </a:r>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82" name="Google Shape;187;p40">
              <a:extLst>
                <a:ext uri="{FF2B5EF4-FFF2-40B4-BE49-F238E27FC236}">
                  <a16:creationId xmlns:a16="http://schemas.microsoft.com/office/drawing/2014/main" id="{B36D279B-6523-E48A-FA01-F8416BAB21BF}"/>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spTree>
    <p:extLst>
      <p:ext uri="{BB962C8B-B14F-4D97-AF65-F5344CB8AC3E}">
        <p14:creationId xmlns:p14="http://schemas.microsoft.com/office/powerpoint/2010/main" val="1063896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59D07-7F77-3035-37E8-EB9B6B45625C}"/>
            </a:ext>
          </a:extLst>
        </p:cNvPr>
        <p:cNvGrpSpPr/>
        <p:nvPr/>
      </p:nvGrpSpPr>
      <p:grpSpPr>
        <a:xfrm>
          <a:off x="0" y="0"/>
          <a:ext cx="0" cy="0"/>
          <a:chOff x="0" y="0"/>
          <a:chExt cx="0" cy="0"/>
        </a:xfrm>
      </p:grpSpPr>
      <p:pic>
        <p:nvPicPr>
          <p:cNvPr id="2" name="Picture 4" descr="Coil Tubing Equipment | sincovaga.com.br">
            <a:extLst>
              <a:ext uri="{FF2B5EF4-FFF2-40B4-BE49-F238E27FC236}">
                <a16:creationId xmlns:a16="http://schemas.microsoft.com/office/drawing/2014/main" id="{F46D411A-B5E8-53A1-AAED-4926247D7AE5}"/>
              </a:ext>
            </a:extLst>
          </p:cNvPr>
          <p:cNvPicPr>
            <a:picLocks noChangeAspect="1" noChangeArrowheads="1"/>
          </p:cNvPicPr>
          <p:nvPr/>
        </p:nvPicPr>
        <p:blipFill rotWithShape="1">
          <a:blip r:embed="rId3">
            <a:alphaModFix amt="20000"/>
            <a:extLst>
              <a:ext uri="{BEBA8EAE-BF5A-486C-A8C5-ECC9F3942E4B}">
                <a14:imgProps xmlns:a14="http://schemas.microsoft.com/office/drawing/2010/main">
                  <a14:imgLayer r:embed="rId4">
                    <a14:imgEffect>
                      <a14:backgroundRemoval t="1375" b="87973" l="1154" r="96769">
                        <a14:foregroundMark x1="17692" y1="3866" x2="21923" y2="15034"/>
                        <a14:foregroundMark x1="17692" y1="1890" x2="16692" y2="11168"/>
                        <a14:foregroundMark x1="16692" y1="11168" x2="18769" y2="25945"/>
                        <a14:foregroundMark x1="18769" y1="25945" x2="17000" y2="35997"/>
                        <a14:foregroundMark x1="17000" y1="35997" x2="18923" y2="47680"/>
                        <a14:foregroundMark x1="18923" y1="47680" x2="20769" y2="50515"/>
                        <a14:foregroundMark x1="26923" y1="11598" x2="59308" y2="39175"/>
                        <a14:foregroundMark x1="20154" y1="15893" x2="31538" y2="45619"/>
                        <a14:foregroundMark x1="16154" y1="24055" x2="17000" y2="34192"/>
                        <a14:foregroundMark x1="17000" y1="34192" x2="16538" y2="37199"/>
                        <a14:foregroundMark x1="14385" y1="25344" x2="16923" y2="48196"/>
                        <a14:foregroundMark x1="17077" y1="48368" x2="22308" y2="53780"/>
                        <a14:foregroundMark x1="22308" y1="53780" x2="68308" y2="68814"/>
                        <a14:foregroundMark x1="34462" y1="28780" x2="48308" y2="40464"/>
                        <a14:foregroundMark x1="65846" y1="43643" x2="78462" y2="45361"/>
                        <a14:foregroundMark x1="78462" y1="45361" x2="89615" y2="52921"/>
                        <a14:foregroundMark x1="89615" y1="52921" x2="90462" y2="59880"/>
                        <a14:foregroundMark x1="90462" y1="59880" x2="90077" y2="62543"/>
                        <a14:foregroundMark x1="16692" y1="1460" x2="24000" y2="9450"/>
                        <a14:foregroundMark x1="24000" y1="9450" x2="24231" y2="9880"/>
                        <a14:foregroundMark x1="25769" y1="10567" x2="35769" y2="17440"/>
                        <a14:foregroundMark x1="24615" y1="10739" x2="40385" y2="21735"/>
                        <a14:foregroundMark x1="24000" y1="9021" x2="30000" y2="12285"/>
                        <a14:foregroundMark x1="30000" y1="12285" x2="30385" y2="14863"/>
                        <a14:foregroundMark x1="54077" y1="64691" x2="61308" y2="68557"/>
                        <a14:foregroundMark x1="61308" y1="68557" x2="65846" y2="68557"/>
                        <a14:foregroundMark x1="24769" y1="56100" x2="24769" y2="63660"/>
                        <a14:foregroundMark x1="37154" y1="59966" x2="33692" y2="59966"/>
                        <a14:foregroundMark x1="42923" y1="67096" x2="43846" y2="70103"/>
                        <a14:foregroundMark x1="17077" y1="51375" x2="18077" y2="54811"/>
                        <a14:foregroundMark x1="17077" y1="55069" x2="7923" y2="59966"/>
                        <a14:foregroundMark x1="7923" y1="59966" x2="54231" y2="73969"/>
                        <a14:foregroundMark x1="67154" y1="76804" x2="78308" y2="80155"/>
                        <a14:foregroundMark x1="78308" y1="80155" x2="88846" y2="75945"/>
                        <a14:foregroundMark x1="88846" y1="75945" x2="93615" y2="67182"/>
                        <a14:foregroundMark x1="93615" y1="67182" x2="94923" y2="66237"/>
                        <a14:foregroundMark x1="9385" y1="61254" x2="17077" y2="64519"/>
                        <a14:foregroundMark x1="17077" y1="64519" x2="17308" y2="64519"/>
                        <a14:foregroundMark x1="5154" y1="62973" x2="5154" y2="62973"/>
                        <a14:foregroundMark x1="5154" y1="62973" x2="5154" y2="62973"/>
                        <a14:foregroundMark x1="5154" y1="62973" x2="5923" y2="62973"/>
                        <a14:foregroundMark x1="68692" y1="80241" x2="91231" y2="88144"/>
                        <a14:foregroundMark x1="93923" y1="64519" x2="96846" y2="65808"/>
                        <a14:foregroundMark x1="91615" y1="56959" x2="93000" y2="59536"/>
                        <a14:foregroundMark x1="1692" y1="63402" x2="1154" y2="64089"/>
                      </a14:backgroundRemoval>
                    </a14:imgEffect>
                  </a14:imgLayer>
                </a14:imgProps>
              </a:ext>
              <a:ext uri="{28A0092B-C50C-407E-A947-70E740481C1C}">
                <a14:useLocalDpi xmlns:a14="http://schemas.microsoft.com/office/drawing/2010/main" val="0"/>
              </a:ext>
            </a:extLst>
          </a:blip>
          <a:srcRect b="23547"/>
          <a:stretch/>
        </p:blipFill>
        <p:spPr bwMode="auto">
          <a:xfrm>
            <a:off x="0" y="0"/>
            <a:ext cx="12192000" cy="6517758"/>
          </a:xfrm>
          <a:prstGeom prst="rect">
            <a:avLst/>
          </a:prstGeom>
          <a:noFill/>
          <a:extLst>
            <a:ext uri="{909E8E84-426E-40DD-AFC4-6F175D3DCCD1}">
              <a14:hiddenFill xmlns:a14="http://schemas.microsoft.com/office/drawing/2010/main">
                <a:solidFill>
                  <a:srgbClr val="FFFFFF"/>
                </a:solidFill>
              </a14:hiddenFill>
            </a:ext>
          </a:extLst>
        </p:spPr>
      </p:pic>
      <p:sp>
        <p:nvSpPr>
          <p:cNvPr id="9" name="Arrow: Pentagon 8">
            <a:extLst>
              <a:ext uri="{FF2B5EF4-FFF2-40B4-BE49-F238E27FC236}">
                <a16:creationId xmlns:a16="http://schemas.microsoft.com/office/drawing/2014/main" id="{477A3A21-038E-62EA-F972-CD7C0B4D38AB}"/>
              </a:ext>
            </a:extLst>
          </p:cNvPr>
          <p:cNvSpPr/>
          <p:nvPr/>
        </p:nvSpPr>
        <p:spPr>
          <a:xfrm>
            <a:off x="1" y="340242"/>
            <a:ext cx="6820524"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 name="Slide Number Placeholder 3">
            <a:extLst>
              <a:ext uri="{FF2B5EF4-FFF2-40B4-BE49-F238E27FC236}">
                <a16:creationId xmlns:a16="http://schemas.microsoft.com/office/drawing/2014/main" id="{343BF8C9-51D2-CC6D-AC3E-276264F3422B}"/>
              </a:ext>
            </a:extLst>
          </p:cNvPr>
          <p:cNvSpPr>
            <a:spLocks noGrp="1"/>
          </p:cNvSpPr>
          <p:nvPr>
            <p:ph type="sldNum" sz="quarter" idx="12"/>
          </p:nvPr>
        </p:nvSpPr>
        <p:spPr/>
        <p:txBody>
          <a:bodyPr/>
          <a:lstStyle/>
          <a:p>
            <a:fld id="{7067DC33-8416-46B9-BFB5-95A4BBC5BE18}" type="slidenum">
              <a:rPr lang="en-MY" smtClean="0"/>
              <a:pPr/>
              <a:t>3</a:t>
            </a:fld>
            <a:endParaRPr lang="en-MY"/>
          </a:p>
        </p:txBody>
      </p:sp>
      <p:sp>
        <p:nvSpPr>
          <p:cNvPr id="8" name="Title 1">
            <a:extLst>
              <a:ext uri="{FF2B5EF4-FFF2-40B4-BE49-F238E27FC236}">
                <a16:creationId xmlns:a16="http://schemas.microsoft.com/office/drawing/2014/main" id="{61777407-B4F2-E542-270D-331CBA4A5151}"/>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r>
              <a:rPr lang="en-MY" sz="4000" dirty="0">
                <a:solidFill>
                  <a:schemeClr val="bg1"/>
                </a:solidFill>
                <a:latin typeface="Montserrat ExtraBold" panose="00000900000000000000" pitchFamily="2" charset="0"/>
              </a:rPr>
              <a:t>Objectives</a:t>
            </a:r>
            <a:endParaRPr lang="en-US" sz="4500" dirty="0">
              <a:solidFill>
                <a:schemeClr val="bg1"/>
              </a:solidFill>
              <a:latin typeface="Montserrat ExtraBold" panose="00000900000000000000" pitchFamily="2" charset="0"/>
            </a:endParaRPr>
          </a:p>
        </p:txBody>
      </p:sp>
      <p:grpSp>
        <p:nvGrpSpPr>
          <p:cNvPr id="34" name="Group 33">
            <a:extLst>
              <a:ext uri="{FF2B5EF4-FFF2-40B4-BE49-F238E27FC236}">
                <a16:creationId xmlns:a16="http://schemas.microsoft.com/office/drawing/2014/main" id="{1B5D5791-C084-820F-0234-E5B6BF677642}"/>
              </a:ext>
            </a:extLst>
          </p:cNvPr>
          <p:cNvGrpSpPr/>
          <p:nvPr/>
        </p:nvGrpSpPr>
        <p:grpSpPr>
          <a:xfrm>
            <a:off x="178982" y="1625727"/>
            <a:ext cx="6012268" cy="747295"/>
            <a:chOff x="178982" y="1625727"/>
            <a:chExt cx="6012268" cy="747295"/>
          </a:xfrm>
        </p:grpSpPr>
        <p:sp>
          <p:nvSpPr>
            <p:cNvPr id="13" name="Google Shape;178;p40">
              <a:extLst>
                <a:ext uri="{FF2B5EF4-FFF2-40B4-BE49-F238E27FC236}">
                  <a16:creationId xmlns:a16="http://schemas.microsoft.com/office/drawing/2014/main" id="{2B5D27C8-052F-B3B4-6AB5-C7CEB1F82452}"/>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01</a:t>
              </a:r>
            </a:p>
          </p:txBody>
        </p:sp>
        <p:sp>
          <p:nvSpPr>
            <p:cNvPr id="14" name="Google Shape;183;p40">
              <a:extLst>
                <a:ext uri="{FF2B5EF4-FFF2-40B4-BE49-F238E27FC236}">
                  <a16:creationId xmlns:a16="http://schemas.microsoft.com/office/drawing/2014/main" id="{43505454-E54B-B6FB-2148-1A546D42EEBA}"/>
                </a:ext>
              </a:extLst>
            </p:cNvPr>
            <p:cNvSpPr txBox="1">
              <a:spLocks/>
            </p:cNvSpPr>
            <p:nvPr/>
          </p:nvSpPr>
          <p:spPr>
            <a:xfrm>
              <a:off x="1267046" y="1968474"/>
              <a:ext cx="4924204" cy="293402"/>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marL="0" marR="0" lvl="0" indent="0" defTabSz="914400" rtl="0" eaLnBrk="1" fontAlgn="auto" latinLnBrk="0" hangingPunct="1">
                <a:lnSpc>
                  <a:spcPct val="100000"/>
                </a:lnSpc>
                <a:spcBef>
                  <a:spcPts val="0"/>
                </a:spcBef>
                <a:spcAft>
                  <a:spcPts val="0"/>
                </a:spcAft>
                <a:buClr>
                  <a:srgbClr val="FFFFFF"/>
                </a:buClr>
                <a:buSzPts val="1800"/>
                <a:buFont typeface="Montserrat ExtraBold"/>
                <a:buNone/>
                <a:tabLst/>
                <a:defRPr/>
              </a:pPr>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16" name="Google Shape;187;p40">
              <a:extLst>
                <a:ext uri="{FF2B5EF4-FFF2-40B4-BE49-F238E27FC236}">
                  <a16:creationId xmlns:a16="http://schemas.microsoft.com/office/drawing/2014/main" id="{ABEDEEDA-8C15-FEC9-BA4A-149B17F791C6}"/>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5" name="Group 74">
            <a:extLst>
              <a:ext uri="{FF2B5EF4-FFF2-40B4-BE49-F238E27FC236}">
                <a16:creationId xmlns:a16="http://schemas.microsoft.com/office/drawing/2014/main" id="{62CA79E1-4171-39A7-CD7A-A24F237F9802}"/>
              </a:ext>
            </a:extLst>
          </p:cNvPr>
          <p:cNvGrpSpPr/>
          <p:nvPr/>
        </p:nvGrpSpPr>
        <p:grpSpPr>
          <a:xfrm>
            <a:off x="185191" y="3731136"/>
            <a:ext cx="7075197" cy="870627"/>
            <a:chOff x="178982" y="1625727"/>
            <a:chExt cx="7075197" cy="870627"/>
          </a:xfrm>
        </p:grpSpPr>
        <p:sp>
          <p:nvSpPr>
            <p:cNvPr id="76" name="Google Shape;178;p40">
              <a:extLst>
                <a:ext uri="{FF2B5EF4-FFF2-40B4-BE49-F238E27FC236}">
                  <a16:creationId xmlns:a16="http://schemas.microsoft.com/office/drawing/2014/main" id="{E8676A65-429A-A2CB-6BB9-59CB4A7696EE}"/>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03</a:t>
              </a:r>
            </a:p>
          </p:txBody>
        </p:sp>
        <p:sp>
          <p:nvSpPr>
            <p:cNvPr id="77" name="Google Shape;183;p40">
              <a:extLst>
                <a:ext uri="{FF2B5EF4-FFF2-40B4-BE49-F238E27FC236}">
                  <a16:creationId xmlns:a16="http://schemas.microsoft.com/office/drawing/2014/main" id="{C436ECC5-6374-24A9-0A7E-296AF11DD8C1}"/>
                </a:ext>
              </a:extLst>
            </p:cNvPr>
            <p:cNvSpPr txBox="1">
              <a:spLocks/>
            </p:cNvSpPr>
            <p:nvPr/>
          </p:nvSpPr>
          <p:spPr>
            <a:xfrm>
              <a:off x="1567286" y="1765431"/>
              <a:ext cx="5686893" cy="730923"/>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algn="l"/>
              <a:r>
                <a:rPr lang="en-MY" sz="2400" b="1" dirty="0">
                  <a:solidFill>
                    <a:schemeClr val="tx1"/>
                  </a:solidFill>
                  <a:latin typeface="ArialMT"/>
                </a:rPr>
                <a:t>Troubleshoot common problem</a:t>
              </a:r>
              <a:endParaRPr kumimoji="0" lang="en-US" sz="2400" b="1" i="0" u="none" strike="noStrike" kern="0" cap="none" spc="0" normalizeH="0" baseline="0" noProof="0" dirty="0">
                <a:ln>
                  <a:noFill/>
                </a:ln>
                <a:solidFill>
                  <a:schemeClr val="tx1"/>
                </a:solidFill>
                <a:effectLst/>
                <a:uLnTx/>
                <a:uFillTx/>
                <a:latin typeface="Montserrat ExtraBold"/>
                <a:sym typeface="Montserrat ExtraBold"/>
              </a:endParaRPr>
            </a:p>
            <a:p>
              <a:pPr algn="l"/>
              <a:endParaRPr kumimoji="0" lang="en-US" sz="1600" b="0" i="0" u="none" strike="noStrike" kern="0" cap="none" spc="0" normalizeH="0" baseline="0" noProof="0" dirty="0">
                <a:ln>
                  <a:noFill/>
                </a:ln>
                <a:solidFill>
                  <a:schemeClr val="tx1"/>
                </a:solidFill>
                <a:effectLst/>
                <a:uLnTx/>
                <a:uFillTx/>
                <a:latin typeface="ArialMT"/>
                <a:sym typeface="Montserrat ExtraBold"/>
              </a:endParaRPr>
            </a:p>
          </p:txBody>
        </p:sp>
        <p:cxnSp>
          <p:nvCxnSpPr>
            <p:cNvPr id="78" name="Google Shape;187;p40">
              <a:extLst>
                <a:ext uri="{FF2B5EF4-FFF2-40B4-BE49-F238E27FC236}">
                  <a16:creationId xmlns:a16="http://schemas.microsoft.com/office/drawing/2014/main" id="{F98C2C53-0F18-C481-4F98-C1E0523B907E}"/>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grpSp>
        <p:nvGrpSpPr>
          <p:cNvPr id="79" name="Group 78">
            <a:extLst>
              <a:ext uri="{FF2B5EF4-FFF2-40B4-BE49-F238E27FC236}">
                <a16:creationId xmlns:a16="http://schemas.microsoft.com/office/drawing/2014/main" id="{FEFD4BCB-5C2F-4724-5429-E5C8C3D08745}"/>
              </a:ext>
            </a:extLst>
          </p:cNvPr>
          <p:cNvGrpSpPr/>
          <p:nvPr/>
        </p:nvGrpSpPr>
        <p:grpSpPr>
          <a:xfrm>
            <a:off x="139176" y="2666249"/>
            <a:ext cx="6575949" cy="747295"/>
            <a:chOff x="178982" y="1625727"/>
            <a:chExt cx="6575949" cy="747295"/>
          </a:xfrm>
        </p:grpSpPr>
        <p:sp>
          <p:nvSpPr>
            <p:cNvPr id="80" name="Google Shape;178;p40">
              <a:extLst>
                <a:ext uri="{FF2B5EF4-FFF2-40B4-BE49-F238E27FC236}">
                  <a16:creationId xmlns:a16="http://schemas.microsoft.com/office/drawing/2014/main" id="{14294857-2495-D1F6-1FAC-36B4D35E7C70}"/>
                </a:ext>
              </a:extLst>
            </p:cNvPr>
            <p:cNvSpPr txBox="1">
              <a:spLocks/>
            </p:cNvSpPr>
            <p:nvPr/>
          </p:nvSpPr>
          <p:spPr>
            <a:xfrm>
              <a:off x="178982" y="1625727"/>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b="0" i="0" u="none" strike="noStrike" kern="0" cap="none" spc="0" normalizeH="0" baseline="0" noProof="0" dirty="0">
                  <a:ln>
                    <a:noFill/>
                  </a:ln>
                  <a:solidFill>
                    <a:srgbClr val="9D75B9"/>
                  </a:solidFill>
                  <a:effectLst/>
                  <a:uLnTx/>
                  <a:uFillTx/>
                  <a:latin typeface="Montserrat ExtraBold"/>
                  <a:sym typeface="Montserrat ExtraBold"/>
                </a:rPr>
                <a:t>02</a:t>
              </a:r>
            </a:p>
          </p:txBody>
        </p:sp>
        <p:sp>
          <p:nvSpPr>
            <p:cNvPr id="81" name="Google Shape;183;p40">
              <a:extLst>
                <a:ext uri="{FF2B5EF4-FFF2-40B4-BE49-F238E27FC236}">
                  <a16:creationId xmlns:a16="http://schemas.microsoft.com/office/drawing/2014/main" id="{A8367AEB-F24A-C763-B620-AD8B9229F8C7}"/>
                </a:ext>
              </a:extLst>
            </p:cNvPr>
            <p:cNvSpPr txBox="1">
              <a:spLocks/>
            </p:cNvSpPr>
            <p:nvPr/>
          </p:nvSpPr>
          <p:spPr>
            <a:xfrm>
              <a:off x="1564805" y="1675106"/>
              <a:ext cx="5190126" cy="517952"/>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pPr algn="l"/>
              <a:endParaRPr kumimoji="0" lang="en-US" sz="2400" b="0" i="0" u="none" strike="noStrike" kern="0" cap="none" spc="0" normalizeH="0" baseline="0" noProof="0" dirty="0">
                <a:ln>
                  <a:noFill/>
                </a:ln>
                <a:solidFill>
                  <a:schemeClr val="tx1"/>
                </a:solidFill>
                <a:effectLst/>
                <a:uLnTx/>
                <a:uFillTx/>
                <a:latin typeface="Montserrat ExtraBold"/>
                <a:sym typeface="Montserrat ExtraBold"/>
              </a:endParaRPr>
            </a:p>
          </p:txBody>
        </p:sp>
        <p:cxnSp>
          <p:nvCxnSpPr>
            <p:cNvPr id="82" name="Google Shape;187;p40">
              <a:extLst>
                <a:ext uri="{FF2B5EF4-FFF2-40B4-BE49-F238E27FC236}">
                  <a16:creationId xmlns:a16="http://schemas.microsoft.com/office/drawing/2014/main" id="{FBC558C3-6743-D6B5-B9AC-707D965EC844}"/>
                </a:ext>
              </a:extLst>
            </p:cNvPr>
            <p:cNvCxnSpPr/>
            <p:nvPr/>
          </p:nvCxnSpPr>
          <p:spPr>
            <a:xfrm>
              <a:off x="1032934" y="2373022"/>
              <a:ext cx="397200" cy="0"/>
            </a:xfrm>
            <a:prstGeom prst="straightConnector1">
              <a:avLst/>
            </a:prstGeom>
            <a:noFill/>
            <a:ln w="9525" cap="flat" cmpd="sng">
              <a:solidFill>
                <a:srgbClr val="9D75B9"/>
              </a:solidFill>
              <a:prstDash val="solid"/>
              <a:round/>
              <a:headEnd type="none" w="med" len="med"/>
              <a:tailEnd type="none" w="med" len="med"/>
            </a:ln>
            <a:effectLst>
              <a:outerShdw blurRad="57150" dist="19050" dir="5400000" algn="bl" rotWithShape="0">
                <a:srgbClr val="FFFFFF">
                  <a:alpha val="50000"/>
                </a:srgbClr>
              </a:outerShdw>
            </a:effectLst>
          </p:spPr>
        </p:cxnSp>
      </p:grpSp>
      <p:sp>
        <p:nvSpPr>
          <p:cNvPr id="5" name="TextBox 4">
            <a:extLst>
              <a:ext uri="{FF2B5EF4-FFF2-40B4-BE49-F238E27FC236}">
                <a16:creationId xmlns:a16="http://schemas.microsoft.com/office/drawing/2014/main" id="{4E857CEC-B130-7FF8-BBB0-0FE877CA5015}"/>
              </a:ext>
            </a:extLst>
          </p:cNvPr>
          <p:cNvSpPr txBox="1"/>
          <p:nvPr/>
        </p:nvSpPr>
        <p:spPr>
          <a:xfrm>
            <a:off x="1573495" y="1846087"/>
            <a:ext cx="6310744" cy="461665"/>
          </a:xfrm>
          <a:prstGeom prst="rect">
            <a:avLst/>
          </a:prstGeom>
          <a:noFill/>
        </p:spPr>
        <p:txBody>
          <a:bodyPr wrap="square">
            <a:spAutoFit/>
          </a:bodyPr>
          <a:lstStyle/>
          <a:p>
            <a:pPr algn="l"/>
            <a:r>
              <a:rPr lang="en-US" sz="2400" b="1" dirty="0">
                <a:solidFill>
                  <a:schemeClr val="tx1"/>
                </a:solidFill>
                <a:latin typeface="ArialMT"/>
              </a:rPr>
              <a:t>I</a:t>
            </a:r>
            <a:r>
              <a:rPr lang="en-US" sz="2400" b="1" i="0" u="none" strike="noStrike" baseline="0" dirty="0">
                <a:solidFill>
                  <a:schemeClr val="tx1"/>
                </a:solidFill>
                <a:latin typeface="ArialMT"/>
              </a:rPr>
              <a:t>dentify component of packing</a:t>
            </a:r>
            <a:endParaRPr kumimoji="0" lang="en-US" sz="2400" b="1" i="0" u="none" strike="noStrike" kern="0" cap="none" spc="0" normalizeH="0" baseline="0" noProof="0" dirty="0">
              <a:ln>
                <a:noFill/>
              </a:ln>
              <a:solidFill>
                <a:schemeClr val="tx1"/>
              </a:solidFill>
              <a:effectLst/>
              <a:uLnTx/>
              <a:uFillTx/>
              <a:latin typeface="Montserrat ExtraBold"/>
              <a:sym typeface="Montserrat ExtraBold"/>
            </a:endParaRPr>
          </a:p>
        </p:txBody>
      </p:sp>
      <p:sp>
        <p:nvSpPr>
          <p:cNvPr id="7" name="TextBox 6">
            <a:extLst>
              <a:ext uri="{FF2B5EF4-FFF2-40B4-BE49-F238E27FC236}">
                <a16:creationId xmlns:a16="http://schemas.microsoft.com/office/drawing/2014/main" id="{E8836D0A-A8D3-97EB-59B9-040064D58452}"/>
              </a:ext>
            </a:extLst>
          </p:cNvPr>
          <p:cNvSpPr txBox="1"/>
          <p:nvPr/>
        </p:nvSpPr>
        <p:spPr>
          <a:xfrm>
            <a:off x="1573495" y="2867898"/>
            <a:ext cx="6317672" cy="461665"/>
          </a:xfrm>
          <a:prstGeom prst="rect">
            <a:avLst/>
          </a:prstGeom>
          <a:noFill/>
        </p:spPr>
        <p:txBody>
          <a:bodyPr wrap="square">
            <a:spAutoFit/>
          </a:bodyPr>
          <a:lstStyle/>
          <a:p>
            <a:pPr algn="l"/>
            <a:r>
              <a:rPr lang="en-MY" sz="2400" b="1" kern="0" dirty="0">
                <a:solidFill>
                  <a:schemeClr val="tx1"/>
                </a:solidFill>
                <a:latin typeface="ArialMT"/>
              </a:rPr>
              <a:t>Ably Maintenance and service</a:t>
            </a:r>
            <a:endParaRPr kumimoji="0" lang="en-US" sz="2400" b="1" i="0" u="none" strike="noStrike" kern="0" cap="none" spc="0" normalizeH="0" baseline="0" noProof="0" dirty="0">
              <a:ln>
                <a:noFill/>
              </a:ln>
              <a:solidFill>
                <a:schemeClr val="tx1"/>
              </a:solidFill>
              <a:effectLst/>
              <a:uLnTx/>
              <a:uFillTx/>
              <a:latin typeface="ArialMT"/>
              <a:sym typeface="Montserrat ExtraBold"/>
            </a:endParaRPr>
          </a:p>
        </p:txBody>
      </p:sp>
    </p:spTree>
    <p:extLst>
      <p:ext uri="{BB962C8B-B14F-4D97-AF65-F5344CB8AC3E}">
        <p14:creationId xmlns:p14="http://schemas.microsoft.com/office/powerpoint/2010/main" val="4085976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4</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Function</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6BE65CD0-81C4-409C-C296-33AD1D9DD7F2}"/>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01</a:t>
            </a:r>
          </a:p>
        </p:txBody>
      </p:sp>
    </p:spTree>
    <p:extLst>
      <p:ext uri="{BB962C8B-B14F-4D97-AF65-F5344CB8AC3E}">
        <p14:creationId xmlns:p14="http://schemas.microsoft.com/office/powerpoint/2010/main" val="2501387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1" y="340242"/>
            <a:ext cx="644577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MY" sz="4000" dirty="0"/>
              <a:t>Function</a:t>
            </a:r>
          </a:p>
        </p:txBody>
      </p:sp>
      <p:sp>
        <p:nvSpPr>
          <p:cNvPr id="4" name="Slide Number Placeholder 3"/>
          <p:cNvSpPr>
            <a:spLocks noGrp="1"/>
          </p:cNvSpPr>
          <p:nvPr>
            <p:ph type="sldNum" sz="quarter" idx="12"/>
          </p:nvPr>
        </p:nvSpPr>
        <p:spPr/>
        <p:txBody>
          <a:bodyPr/>
          <a:lstStyle/>
          <a:p>
            <a:fld id="{7067DC33-8416-46B9-BFB5-95A4BBC5BE18}" type="slidenum">
              <a:rPr lang="en-MY" smtClean="0"/>
              <a:pPr/>
              <a:t>5</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000" dirty="0">
              <a:solidFill>
                <a:schemeClr val="bg1"/>
              </a:solidFill>
              <a:latin typeface="Montserrat ExtraBold" panose="00000900000000000000" pitchFamily="2" charset="0"/>
            </a:endParaRPr>
          </a:p>
        </p:txBody>
      </p:sp>
      <p:sp>
        <p:nvSpPr>
          <p:cNvPr id="5" name="Content Placeholder 2">
            <a:extLst>
              <a:ext uri="{FF2B5EF4-FFF2-40B4-BE49-F238E27FC236}">
                <a16:creationId xmlns:a16="http://schemas.microsoft.com/office/drawing/2014/main" id="{179089B8-735D-B400-A19B-B05AC279D335}"/>
              </a:ext>
            </a:extLst>
          </p:cNvPr>
          <p:cNvSpPr>
            <a:spLocks noGrp="1"/>
          </p:cNvSpPr>
          <p:nvPr>
            <p:ph idx="1"/>
          </p:nvPr>
        </p:nvSpPr>
        <p:spPr>
          <a:xfrm>
            <a:off x="0" y="1129459"/>
            <a:ext cx="12192000" cy="5728541"/>
          </a:xfrm>
        </p:spPr>
        <p:txBody>
          <a:bodyPr>
            <a:noAutofit/>
          </a:bodyPr>
          <a:lstStyle/>
          <a:p>
            <a:pPr algn="just">
              <a:lnSpc>
                <a:spcPct val="100000"/>
              </a:lnSpc>
            </a:pPr>
            <a:endParaRPr lang="en-US" sz="2800" b="1" i="0" dirty="0">
              <a:solidFill>
                <a:srgbClr val="666666"/>
              </a:solidFill>
              <a:effectLst/>
              <a:latin typeface="+mn-lt"/>
            </a:endParaRPr>
          </a:p>
          <a:p>
            <a:pPr algn="just">
              <a:lnSpc>
                <a:spcPct val="100000"/>
              </a:lnSpc>
            </a:pPr>
            <a:r>
              <a:rPr lang="en-US" sz="2800" b="1" i="0" dirty="0">
                <a:effectLst/>
                <a:latin typeface="+mj-lt"/>
              </a:rPr>
              <a:t>Pump packing</a:t>
            </a:r>
            <a:r>
              <a:rPr lang="en-US" sz="2800" b="1" dirty="0">
                <a:latin typeface="+mj-lt"/>
              </a:rPr>
              <a:t> </a:t>
            </a:r>
            <a:r>
              <a:rPr lang="en-US" sz="2800" b="1" i="0" dirty="0">
                <a:effectLst/>
                <a:latin typeface="+mj-lt"/>
              </a:rPr>
              <a:t>is used to protect a plunger</a:t>
            </a:r>
            <a:endParaRPr lang="en-US" sz="2800" b="1" dirty="0">
              <a:latin typeface="+mj-lt"/>
            </a:endParaRPr>
          </a:p>
          <a:p>
            <a:pPr algn="just">
              <a:lnSpc>
                <a:spcPct val="100000"/>
              </a:lnSpc>
            </a:pPr>
            <a:r>
              <a:rPr lang="en-US" sz="2800" b="1" i="0" dirty="0">
                <a:solidFill>
                  <a:srgbClr val="001D35"/>
                </a:solidFill>
                <a:effectLst/>
                <a:latin typeface="+mj-lt"/>
              </a:rPr>
              <a:t>create a seal between the plunger and the inner wall of a plunger pump housing</a:t>
            </a:r>
          </a:p>
        </p:txBody>
      </p:sp>
      <p:pic>
        <p:nvPicPr>
          <p:cNvPr id="3" name="Picture 2">
            <a:extLst>
              <a:ext uri="{FF2B5EF4-FFF2-40B4-BE49-F238E27FC236}">
                <a16:creationId xmlns:a16="http://schemas.microsoft.com/office/drawing/2014/main" id="{130F49A0-4436-4B96-AD4C-EB4DE546C197}"/>
              </a:ext>
            </a:extLst>
          </p:cNvPr>
          <p:cNvPicPr>
            <a:picLocks noChangeAspect="1"/>
          </p:cNvPicPr>
          <p:nvPr/>
        </p:nvPicPr>
        <p:blipFill>
          <a:blip r:embed="rId3">
            <a:extLst>
              <a:ext uri="{28A0092B-C50C-407E-A947-70E740481C1C}">
                <a14:useLocalDpi xmlns:a14="http://schemas.microsoft.com/office/drawing/2010/main" val="0"/>
              </a:ext>
            </a:extLst>
          </a:blip>
          <a:srcRect l="4513" t="14606" r="3837" b="14344"/>
          <a:stretch/>
        </p:blipFill>
        <p:spPr>
          <a:xfrm>
            <a:off x="6573161" y="2693321"/>
            <a:ext cx="4873931" cy="3384129"/>
          </a:xfrm>
          <a:prstGeom prst="rect">
            <a:avLst/>
          </a:prstGeom>
        </p:spPr>
      </p:pic>
      <p:pic>
        <p:nvPicPr>
          <p:cNvPr id="1026" name="Picture 2" descr="Frac Pump Fluid End Plungers Manufacturer- TianyuMfg">
            <a:extLst>
              <a:ext uri="{FF2B5EF4-FFF2-40B4-BE49-F238E27FC236}">
                <a16:creationId xmlns:a16="http://schemas.microsoft.com/office/drawing/2014/main" id="{932F4FAA-AF0C-0CAC-B8BE-4F7F4458E7A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691" t="3936" r="14575"/>
          <a:stretch/>
        </p:blipFill>
        <p:spPr bwMode="auto">
          <a:xfrm>
            <a:off x="364825" y="2798727"/>
            <a:ext cx="4986509" cy="293716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2E07D684-AF89-A213-E34F-5FBF3AF898D1}"/>
              </a:ext>
            </a:extLst>
          </p:cNvPr>
          <p:cNvSpPr txBox="1"/>
          <p:nvPr/>
        </p:nvSpPr>
        <p:spPr>
          <a:xfrm>
            <a:off x="2134197" y="5846618"/>
            <a:ext cx="2964275" cy="461665"/>
          </a:xfrm>
          <a:prstGeom prst="rect">
            <a:avLst/>
          </a:prstGeom>
          <a:noFill/>
        </p:spPr>
        <p:txBody>
          <a:bodyPr wrap="square">
            <a:spAutoFit/>
          </a:bodyPr>
          <a:lstStyle/>
          <a:p>
            <a:r>
              <a:rPr lang="en-US" sz="2400" b="1" dirty="0"/>
              <a:t>plunger</a:t>
            </a:r>
            <a:endParaRPr lang="en-US" dirty="0"/>
          </a:p>
        </p:txBody>
      </p:sp>
      <p:sp>
        <p:nvSpPr>
          <p:cNvPr id="15" name="TextBox 14">
            <a:extLst>
              <a:ext uri="{FF2B5EF4-FFF2-40B4-BE49-F238E27FC236}">
                <a16:creationId xmlns:a16="http://schemas.microsoft.com/office/drawing/2014/main" id="{CA1AADFE-25C1-8712-A78C-0009B2D9DFFA}"/>
              </a:ext>
            </a:extLst>
          </p:cNvPr>
          <p:cNvSpPr txBox="1"/>
          <p:nvPr/>
        </p:nvSpPr>
        <p:spPr>
          <a:xfrm>
            <a:off x="8723562" y="5793729"/>
            <a:ext cx="224661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Packing seal set</a:t>
            </a:r>
          </a:p>
        </p:txBody>
      </p:sp>
    </p:spTree>
    <p:extLst>
      <p:ext uri="{BB962C8B-B14F-4D97-AF65-F5344CB8AC3E}">
        <p14:creationId xmlns:p14="http://schemas.microsoft.com/office/powerpoint/2010/main" val="44079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E7A98-E7AF-4938-6471-28644E1B12AA}"/>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2B5851C8-EFCE-6B62-B4DE-B5E7D43D2646}"/>
              </a:ext>
            </a:extLst>
          </p:cNvPr>
          <p:cNvSpPr/>
          <p:nvPr/>
        </p:nvSpPr>
        <p:spPr>
          <a:xfrm>
            <a:off x="1" y="340242"/>
            <a:ext cx="644577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MY" sz="4000" dirty="0"/>
              <a:t>Packing Seal</a:t>
            </a:r>
          </a:p>
        </p:txBody>
      </p:sp>
      <p:sp>
        <p:nvSpPr>
          <p:cNvPr id="4" name="Slide Number Placeholder 3">
            <a:extLst>
              <a:ext uri="{FF2B5EF4-FFF2-40B4-BE49-F238E27FC236}">
                <a16:creationId xmlns:a16="http://schemas.microsoft.com/office/drawing/2014/main" id="{8D230047-9C75-1344-E37D-700486E1DC50}"/>
              </a:ext>
            </a:extLst>
          </p:cNvPr>
          <p:cNvSpPr>
            <a:spLocks noGrp="1"/>
          </p:cNvSpPr>
          <p:nvPr>
            <p:ph type="sldNum" sz="quarter" idx="12"/>
          </p:nvPr>
        </p:nvSpPr>
        <p:spPr/>
        <p:txBody>
          <a:bodyPr/>
          <a:lstStyle/>
          <a:p>
            <a:fld id="{7067DC33-8416-46B9-BFB5-95A4BBC5BE18}" type="slidenum">
              <a:rPr lang="en-MY" smtClean="0"/>
              <a:pPr/>
              <a:t>6</a:t>
            </a:fld>
            <a:endParaRPr lang="en-MY"/>
          </a:p>
        </p:txBody>
      </p:sp>
      <p:sp>
        <p:nvSpPr>
          <p:cNvPr id="8" name="Title 1">
            <a:extLst>
              <a:ext uri="{FF2B5EF4-FFF2-40B4-BE49-F238E27FC236}">
                <a16:creationId xmlns:a16="http://schemas.microsoft.com/office/drawing/2014/main" id="{B9A06774-2617-1946-2D8D-BD67D46CC64A}"/>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000" dirty="0">
              <a:solidFill>
                <a:schemeClr val="bg1"/>
              </a:solidFill>
              <a:latin typeface="Montserrat ExtraBold" panose="00000900000000000000" pitchFamily="2" charset="0"/>
            </a:endParaRPr>
          </a:p>
        </p:txBody>
      </p:sp>
      <p:pic>
        <p:nvPicPr>
          <p:cNvPr id="6" name="Content Placeholder 5">
            <a:extLst>
              <a:ext uri="{FF2B5EF4-FFF2-40B4-BE49-F238E27FC236}">
                <a16:creationId xmlns:a16="http://schemas.microsoft.com/office/drawing/2014/main" id="{9DDDDEB4-1C2B-3D24-0AC0-C0AAFC4EB5D8}"/>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rcRect l="3750" t="4722" r="1477" b="3970"/>
          <a:stretch/>
        </p:blipFill>
        <p:spPr>
          <a:xfrm>
            <a:off x="178982" y="1787236"/>
            <a:ext cx="4073236" cy="3754583"/>
          </a:xfrm>
        </p:spPr>
      </p:pic>
      <p:pic>
        <p:nvPicPr>
          <p:cNvPr id="10" name="Picture 9">
            <a:extLst>
              <a:ext uri="{FF2B5EF4-FFF2-40B4-BE49-F238E27FC236}">
                <a16:creationId xmlns:a16="http://schemas.microsoft.com/office/drawing/2014/main" id="{D6073AA5-3C41-04FD-C167-7187357ECE00}"/>
              </a:ext>
            </a:extLst>
          </p:cNvPr>
          <p:cNvPicPr>
            <a:picLocks noChangeAspect="1"/>
          </p:cNvPicPr>
          <p:nvPr/>
        </p:nvPicPr>
        <p:blipFill>
          <a:blip r:embed="rId4">
            <a:extLst>
              <a:ext uri="{28A0092B-C50C-407E-A947-70E740481C1C}">
                <a14:useLocalDpi xmlns:a14="http://schemas.microsoft.com/office/drawing/2010/main" val="0"/>
              </a:ext>
            </a:extLst>
          </a:blip>
          <a:srcRect t="19556" b="22838"/>
          <a:stretch/>
        </p:blipFill>
        <p:spPr>
          <a:xfrm>
            <a:off x="4350326" y="1787236"/>
            <a:ext cx="2981641" cy="3754583"/>
          </a:xfrm>
          <a:prstGeom prst="rect">
            <a:avLst/>
          </a:prstGeom>
        </p:spPr>
      </p:pic>
      <p:pic>
        <p:nvPicPr>
          <p:cNvPr id="12" name="Picture 11">
            <a:extLst>
              <a:ext uri="{FF2B5EF4-FFF2-40B4-BE49-F238E27FC236}">
                <a16:creationId xmlns:a16="http://schemas.microsoft.com/office/drawing/2014/main" id="{22948B21-7503-1803-9B59-20AC568944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39891" y="1787236"/>
            <a:ext cx="4573128" cy="3754583"/>
          </a:xfrm>
          <a:prstGeom prst="rect">
            <a:avLst/>
          </a:prstGeom>
        </p:spPr>
      </p:pic>
    </p:spTree>
    <p:extLst>
      <p:ext uri="{BB962C8B-B14F-4D97-AF65-F5344CB8AC3E}">
        <p14:creationId xmlns:p14="http://schemas.microsoft.com/office/powerpoint/2010/main" val="3442036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7</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1402734" y="1230566"/>
            <a:ext cx="870604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Packing Assembly</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B603ED6A-08EE-3611-9755-FC7B4D9876EB}"/>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02</a:t>
            </a:r>
          </a:p>
        </p:txBody>
      </p:sp>
    </p:spTree>
    <p:extLst>
      <p:ext uri="{BB962C8B-B14F-4D97-AF65-F5344CB8AC3E}">
        <p14:creationId xmlns:p14="http://schemas.microsoft.com/office/powerpoint/2010/main" val="40736274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24C7F-B3DF-D38D-912B-C788045864AD}"/>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531C9413-B361-079B-628D-3C5DD5D76ED9}"/>
              </a:ext>
            </a:extLst>
          </p:cNvPr>
          <p:cNvSpPr/>
          <p:nvPr/>
        </p:nvSpPr>
        <p:spPr>
          <a:xfrm>
            <a:off x="1" y="340242"/>
            <a:ext cx="644577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MY" sz="4000" dirty="0"/>
              <a:t>Packing assembly</a:t>
            </a:r>
          </a:p>
        </p:txBody>
      </p:sp>
      <p:sp>
        <p:nvSpPr>
          <p:cNvPr id="4" name="Slide Number Placeholder 3">
            <a:extLst>
              <a:ext uri="{FF2B5EF4-FFF2-40B4-BE49-F238E27FC236}">
                <a16:creationId xmlns:a16="http://schemas.microsoft.com/office/drawing/2014/main" id="{D44EB099-CBE3-0209-504B-EAF1B29FE888}"/>
              </a:ext>
            </a:extLst>
          </p:cNvPr>
          <p:cNvSpPr>
            <a:spLocks noGrp="1"/>
          </p:cNvSpPr>
          <p:nvPr>
            <p:ph type="sldNum" sz="quarter" idx="12"/>
          </p:nvPr>
        </p:nvSpPr>
        <p:spPr/>
        <p:txBody>
          <a:bodyPr/>
          <a:lstStyle/>
          <a:p>
            <a:fld id="{7067DC33-8416-46B9-BFB5-95A4BBC5BE18}" type="slidenum">
              <a:rPr lang="en-MY" smtClean="0"/>
              <a:pPr/>
              <a:t>8</a:t>
            </a:fld>
            <a:endParaRPr lang="en-MY"/>
          </a:p>
        </p:txBody>
      </p:sp>
      <p:sp>
        <p:nvSpPr>
          <p:cNvPr id="8" name="Title 1">
            <a:extLst>
              <a:ext uri="{FF2B5EF4-FFF2-40B4-BE49-F238E27FC236}">
                <a16:creationId xmlns:a16="http://schemas.microsoft.com/office/drawing/2014/main" id="{81DAEA67-FF7B-1E33-6E8A-BB94BBA12F2A}"/>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000" dirty="0">
              <a:solidFill>
                <a:schemeClr val="bg1"/>
              </a:solidFill>
              <a:latin typeface="Montserrat ExtraBold" panose="00000900000000000000" pitchFamily="2" charset="0"/>
            </a:endParaRPr>
          </a:p>
        </p:txBody>
      </p:sp>
      <p:pic>
        <p:nvPicPr>
          <p:cNvPr id="6" name="Content Placeholder 5">
            <a:extLst>
              <a:ext uri="{FF2B5EF4-FFF2-40B4-BE49-F238E27FC236}">
                <a16:creationId xmlns:a16="http://schemas.microsoft.com/office/drawing/2014/main" id="{147A8DE5-BB0E-05FD-C9CE-85D59EC85575}"/>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rcRect l="22045" t="1943" r="33523" b="-1"/>
          <a:stretch/>
        </p:blipFill>
        <p:spPr>
          <a:xfrm>
            <a:off x="0" y="1501439"/>
            <a:ext cx="3823855" cy="3855122"/>
          </a:xfrm>
        </p:spPr>
      </p:pic>
      <p:pic>
        <p:nvPicPr>
          <p:cNvPr id="3" name="Picture 2">
            <a:extLst>
              <a:ext uri="{FF2B5EF4-FFF2-40B4-BE49-F238E27FC236}">
                <a16:creationId xmlns:a16="http://schemas.microsoft.com/office/drawing/2014/main" id="{73EA981B-BB30-F4CB-4436-832EA25DF86A}"/>
              </a:ext>
            </a:extLst>
          </p:cNvPr>
          <p:cNvPicPr>
            <a:picLocks noChangeAspect="1"/>
          </p:cNvPicPr>
          <p:nvPr/>
        </p:nvPicPr>
        <p:blipFill>
          <a:blip r:embed="rId4">
            <a:extLst>
              <a:ext uri="{28A0092B-C50C-407E-A947-70E740481C1C}">
                <a14:useLocalDpi xmlns:a14="http://schemas.microsoft.com/office/drawing/2010/main" val="0"/>
              </a:ext>
            </a:extLst>
          </a:blip>
          <a:srcRect l="4513" t="14606" r="3837" b="14344"/>
          <a:stretch/>
        </p:blipFill>
        <p:spPr>
          <a:xfrm>
            <a:off x="3836798" y="1501439"/>
            <a:ext cx="3976254" cy="3855122"/>
          </a:xfrm>
          <a:prstGeom prst="rect">
            <a:avLst/>
          </a:prstGeom>
        </p:spPr>
      </p:pic>
      <p:pic>
        <p:nvPicPr>
          <p:cNvPr id="10" name="Picture 9">
            <a:extLst>
              <a:ext uri="{FF2B5EF4-FFF2-40B4-BE49-F238E27FC236}">
                <a16:creationId xmlns:a16="http://schemas.microsoft.com/office/drawing/2014/main" id="{26B17606-2C3B-2AD0-4BBD-C701AD67E671}"/>
              </a:ext>
            </a:extLst>
          </p:cNvPr>
          <p:cNvPicPr>
            <a:picLocks noChangeAspect="1"/>
          </p:cNvPicPr>
          <p:nvPr/>
        </p:nvPicPr>
        <p:blipFill>
          <a:blip r:embed="rId5">
            <a:extLst>
              <a:ext uri="{28A0092B-C50C-407E-A947-70E740481C1C}">
                <a14:useLocalDpi xmlns:a14="http://schemas.microsoft.com/office/drawing/2010/main" val="0"/>
              </a:ext>
            </a:extLst>
          </a:blip>
          <a:srcRect l="16846" t="11475" r="25881" b="9454"/>
          <a:stretch/>
        </p:blipFill>
        <p:spPr>
          <a:xfrm>
            <a:off x="7813052" y="1501439"/>
            <a:ext cx="4378948" cy="3855122"/>
          </a:xfrm>
          <a:prstGeom prst="rect">
            <a:avLst/>
          </a:prstGeom>
        </p:spPr>
      </p:pic>
      <p:sp>
        <p:nvSpPr>
          <p:cNvPr id="12" name="TextBox 11">
            <a:extLst>
              <a:ext uri="{FF2B5EF4-FFF2-40B4-BE49-F238E27FC236}">
                <a16:creationId xmlns:a16="http://schemas.microsoft.com/office/drawing/2014/main" id="{CBABFB2F-CADC-E275-4F78-013818F2A5ED}"/>
              </a:ext>
            </a:extLst>
          </p:cNvPr>
          <p:cNvSpPr txBox="1"/>
          <p:nvPr/>
        </p:nvSpPr>
        <p:spPr>
          <a:xfrm>
            <a:off x="1322197" y="5404146"/>
            <a:ext cx="1504129" cy="461665"/>
          </a:xfrm>
          <a:prstGeom prst="rect">
            <a:avLst/>
          </a:prstGeom>
          <a:noFill/>
        </p:spPr>
        <p:txBody>
          <a:bodyPr wrap="square">
            <a:spAutoFit/>
          </a:bodyPr>
          <a:lstStyle/>
          <a:p>
            <a:r>
              <a:rPr lang="en-US" sz="2400" dirty="0"/>
              <a:t>Gland nut </a:t>
            </a:r>
          </a:p>
        </p:txBody>
      </p:sp>
      <p:sp>
        <p:nvSpPr>
          <p:cNvPr id="14" name="TextBox 13">
            <a:extLst>
              <a:ext uri="{FF2B5EF4-FFF2-40B4-BE49-F238E27FC236}">
                <a16:creationId xmlns:a16="http://schemas.microsoft.com/office/drawing/2014/main" id="{60156E74-9D22-5043-62B2-A93EA35EAFBA}"/>
              </a:ext>
            </a:extLst>
          </p:cNvPr>
          <p:cNvSpPr txBox="1"/>
          <p:nvPr/>
        </p:nvSpPr>
        <p:spPr>
          <a:xfrm>
            <a:off x="4652484" y="5404146"/>
            <a:ext cx="2344881" cy="461665"/>
          </a:xfrm>
          <a:prstGeom prst="rect">
            <a:avLst/>
          </a:prstGeom>
          <a:noFill/>
        </p:spPr>
        <p:txBody>
          <a:bodyPr wrap="square">
            <a:spAutoFit/>
          </a:bodyPr>
          <a:lstStyle/>
          <a:p>
            <a:r>
              <a:rPr lang="en-US" sz="2400" dirty="0"/>
              <a:t>Packing seal set</a:t>
            </a:r>
          </a:p>
        </p:txBody>
      </p:sp>
      <p:sp>
        <p:nvSpPr>
          <p:cNvPr id="16" name="TextBox 15">
            <a:extLst>
              <a:ext uri="{FF2B5EF4-FFF2-40B4-BE49-F238E27FC236}">
                <a16:creationId xmlns:a16="http://schemas.microsoft.com/office/drawing/2014/main" id="{8D9C9420-11CA-5B15-A4E3-AD6F27ECC84A}"/>
              </a:ext>
            </a:extLst>
          </p:cNvPr>
          <p:cNvSpPr txBox="1"/>
          <p:nvPr/>
        </p:nvSpPr>
        <p:spPr>
          <a:xfrm>
            <a:off x="8538774" y="5404145"/>
            <a:ext cx="3155682" cy="461665"/>
          </a:xfrm>
          <a:prstGeom prst="rect">
            <a:avLst/>
          </a:prstGeom>
          <a:noFill/>
        </p:spPr>
        <p:txBody>
          <a:bodyPr wrap="square">
            <a:spAutoFit/>
          </a:bodyPr>
          <a:lstStyle/>
          <a:p>
            <a:r>
              <a:rPr lang="en-US" sz="2400" dirty="0"/>
              <a:t>Spacer ring/Seal Ring</a:t>
            </a:r>
          </a:p>
        </p:txBody>
      </p:sp>
    </p:spTree>
    <p:extLst>
      <p:ext uri="{BB962C8B-B14F-4D97-AF65-F5344CB8AC3E}">
        <p14:creationId xmlns:p14="http://schemas.microsoft.com/office/powerpoint/2010/main" val="83078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301B0-5DDC-AD4B-6805-7130C0E9E076}"/>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B47D3C76-7C68-A242-CFBD-982B422972B5}"/>
              </a:ext>
            </a:extLst>
          </p:cNvPr>
          <p:cNvSpPr/>
          <p:nvPr/>
        </p:nvSpPr>
        <p:spPr>
          <a:xfrm>
            <a:off x="1" y="340242"/>
            <a:ext cx="644577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MY" sz="4000" dirty="0"/>
              <a:t>Packing assembly</a:t>
            </a:r>
          </a:p>
        </p:txBody>
      </p:sp>
      <p:sp>
        <p:nvSpPr>
          <p:cNvPr id="4" name="Slide Number Placeholder 3">
            <a:extLst>
              <a:ext uri="{FF2B5EF4-FFF2-40B4-BE49-F238E27FC236}">
                <a16:creationId xmlns:a16="http://schemas.microsoft.com/office/drawing/2014/main" id="{B6BD9CBE-EE94-66AA-D98F-0705BD98FAB9}"/>
              </a:ext>
            </a:extLst>
          </p:cNvPr>
          <p:cNvSpPr>
            <a:spLocks noGrp="1"/>
          </p:cNvSpPr>
          <p:nvPr>
            <p:ph type="sldNum" sz="quarter" idx="12"/>
          </p:nvPr>
        </p:nvSpPr>
        <p:spPr/>
        <p:txBody>
          <a:bodyPr/>
          <a:lstStyle/>
          <a:p>
            <a:fld id="{7067DC33-8416-46B9-BFB5-95A4BBC5BE18}" type="slidenum">
              <a:rPr lang="en-MY" smtClean="0"/>
              <a:pPr/>
              <a:t>9</a:t>
            </a:fld>
            <a:endParaRPr lang="en-MY"/>
          </a:p>
        </p:txBody>
      </p:sp>
      <p:sp>
        <p:nvSpPr>
          <p:cNvPr id="8" name="Title 1">
            <a:extLst>
              <a:ext uri="{FF2B5EF4-FFF2-40B4-BE49-F238E27FC236}">
                <a16:creationId xmlns:a16="http://schemas.microsoft.com/office/drawing/2014/main" id="{98EA3BEA-CFF7-7F61-67A1-6B1767F253C4}"/>
              </a:ext>
            </a:extLst>
          </p:cNvPr>
          <p:cNvSpPr txBox="1">
            <a:spLocks/>
          </p:cNvSpPr>
          <p:nvPr/>
        </p:nvSpPr>
        <p:spPr>
          <a:xfrm>
            <a:off x="178982" y="244550"/>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000" dirty="0">
              <a:solidFill>
                <a:schemeClr val="bg1"/>
              </a:solidFill>
              <a:latin typeface="Montserrat ExtraBold" panose="00000900000000000000" pitchFamily="2" charset="0"/>
            </a:endParaRPr>
          </a:p>
        </p:txBody>
      </p:sp>
      <p:pic>
        <p:nvPicPr>
          <p:cNvPr id="13" name="Content Placeholder 12">
            <a:extLst>
              <a:ext uri="{FF2B5EF4-FFF2-40B4-BE49-F238E27FC236}">
                <a16:creationId xmlns:a16="http://schemas.microsoft.com/office/drawing/2014/main" id="{C5DEDFFA-979B-66A7-7C40-53AD6073B6AF}"/>
              </a:ext>
            </a:extLst>
          </p:cNvPr>
          <p:cNvPicPr>
            <a:picLocks noGrp="1" noChangeAspect="1"/>
          </p:cNvPicPr>
          <p:nvPr>
            <p:ph idx="1"/>
          </p:nvPr>
        </p:nvPicPr>
        <p:blipFill>
          <a:blip r:embed="rId3"/>
          <a:stretch>
            <a:fillRect/>
          </a:stretch>
        </p:blipFill>
        <p:spPr>
          <a:xfrm>
            <a:off x="1" y="1084522"/>
            <a:ext cx="12191998" cy="5433236"/>
          </a:xfrm>
          <a:prstGeom prst="rect">
            <a:avLst/>
          </a:prstGeom>
        </p:spPr>
      </p:pic>
    </p:spTree>
    <p:extLst>
      <p:ext uri="{BB962C8B-B14F-4D97-AF65-F5344CB8AC3E}">
        <p14:creationId xmlns:p14="http://schemas.microsoft.com/office/powerpoint/2010/main" val="1984281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rrow: Pentagon 8">
            <a:extLst>
              <a:ext uri="{FF2B5EF4-FFF2-40B4-BE49-F238E27FC236}">
                <a16:creationId xmlns:a16="http://schemas.microsoft.com/office/drawing/2014/main" id="{19CA64FC-5654-DAF7-8A44-C57E1C770650}"/>
              </a:ext>
            </a:extLst>
          </p:cNvPr>
          <p:cNvSpPr/>
          <p:nvPr/>
        </p:nvSpPr>
        <p:spPr>
          <a:xfrm>
            <a:off x="0" y="289488"/>
            <a:ext cx="6445770"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MY" sz="4000" dirty="0"/>
              <a:t>Packing assembly</a:t>
            </a:r>
          </a:p>
        </p:txBody>
      </p:sp>
      <p:sp>
        <p:nvSpPr>
          <p:cNvPr id="4" name="Slide Number Placeholder 3"/>
          <p:cNvSpPr>
            <a:spLocks noGrp="1"/>
          </p:cNvSpPr>
          <p:nvPr>
            <p:ph type="sldNum" sz="quarter" idx="12"/>
          </p:nvPr>
        </p:nvSpPr>
        <p:spPr>
          <a:xfrm>
            <a:off x="11694455" y="6492876"/>
            <a:ext cx="459377" cy="365125"/>
          </a:xfrm>
        </p:spPr>
        <p:txBody>
          <a:bodyPr/>
          <a:lstStyle/>
          <a:p>
            <a:fld id="{7067DC33-8416-46B9-BFB5-95A4BBC5BE18}" type="slidenum">
              <a:rPr lang="en-MY" smtClean="0"/>
              <a:pPr/>
              <a:t>10</a:t>
            </a:fld>
            <a:endParaRPr lang="en-MY"/>
          </a:p>
        </p:txBody>
      </p:sp>
      <p:sp>
        <p:nvSpPr>
          <p:cNvPr id="8" name="Title 1">
            <a:extLst>
              <a:ext uri="{FF2B5EF4-FFF2-40B4-BE49-F238E27FC236}">
                <a16:creationId xmlns:a16="http://schemas.microsoft.com/office/drawing/2014/main" id="{D6BF134C-111F-3D80-F068-8EB285373679}"/>
              </a:ext>
            </a:extLst>
          </p:cNvPr>
          <p:cNvSpPr txBox="1">
            <a:spLocks/>
          </p:cNvSpPr>
          <p:nvPr/>
        </p:nvSpPr>
        <p:spPr>
          <a:xfrm>
            <a:off x="178981" y="193796"/>
            <a:ext cx="6641543"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000" dirty="0">
              <a:solidFill>
                <a:schemeClr val="bg1"/>
              </a:solidFill>
              <a:latin typeface="Montserrat ExtraBold" panose="00000900000000000000" pitchFamily="2" charset="0"/>
            </a:endParaRPr>
          </a:p>
        </p:txBody>
      </p:sp>
      <p:pic>
        <p:nvPicPr>
          <p:cNvPr id="3" name="Content Placeholder 2">
            <a:extLst>
              <a:ext uri="{FF2B5EF4-FFF2-40B4-BE49-F238E27FC236}">
                <a16:creationId xmlns:a16="http://schemas.microsoft.com/office/drawing/2014/main" id="{3B80793C-982D-A849-EBD9-2ECE2FF533D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30970" y="1357745"/>
            <a:ext cx="11530059" cy="4655128"/>
          </a:xfrm>
        </p:spPr>
      </p:pic>
    </p:spTree>
    <p:extLst>
      <p:ext uri="{BB962C8B-B14F-4D97-AF65-F5344CB8AC3E}">
        <p14:creationId xmlns:p14="http://schemas.microsoft.com/office/powerpoint/2010/main" val="2756787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rrow: Pentagon 9">
            <a:extLst>
              <a:ext uri="{FF2B5EF4-FFF2-40B4-BE49-F238E27FC236}">
                <a16:creationId xmlns:a16="http://schemas.microsoft.com/office/drawing/2014/main" id="{E355E9F0-6B7C-4641-4C0B-3E4963B76E06}"/>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p:cNvSpPr>
            <a:spLocks noGrp="1"/>
          </p:cNvSpPr>
          <p:nvPr>
            <p:ph type="sldNum" sz="quarter" idx="12"/>
          </p:nvPr>
        </p:nvSpPr>
        <p:spPr/>
        <p:txBody>
          <a:bodyPr/>
          <a:lstStyle/>
          <a:p>
            <a:fld id="{7067DC33-8416-46B9-BFB5-95A4BBC5BE18}" type="slidenum">
              <a:rPr lang="en-MY" smtClean="0"/>
              <a:pPr/>
              <a:t>11</a:t>
            </a:fld>
            <a:endParaRPr lang="en-MY"/>
          </a:p>
        </p:txBody>
      </p:sp>
      <p:sp>
        <p:nvSpPr>
          <p:cNvPr id="5" name="Content Placeholder 1">
            <a:extLst>
              <a:ext uri="{FF2B5EF4-FFF2-40B4-BE49-F238E27FC236}">
                <a16:creationId xmlns:a16="http://schemas.microsoft.com/office/drawing/2014/main" id="{F1F589BA-751A-2904-EB4C-39BE1654F5AE}"/>
              </a:ext>
            </a:extLst>
          </p:cNvPr>
          <p:cNvSpPr>
            <a:spLocks noGrp="1"/>
          </p:cNvSpPr>
          <p:nvPr>
            <p:ph sz="half" idx="1"/>
          </p:nvPr>
        </p:nvSpPr>
        <p:spPr>
          <a:xfrm>
            <a:off x="497544" y="1262650"/>
            <a:ext cx="1082233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Troubleshoot</a:t>
            </a:r>
          </a:p>
          <a:p>
            <a:pPr algn="ctr"/>
            <a:endParaRPr lang="en-US" sz="2400" dirty="0">
              <a:solidFill>
                <a:schemeClr val="bg1"/>
              </a:solidFill>
              <a:latin typeface="Montserrat ExtraBold" panose="00000900000000000000" pitchFamily="2" charset="0"/>
            </a:endParaRPr>
          </a:p>
        </p:txBody>
      </p:sp>
      <p:sp>
        <p:nvSpPr>
          <p:cNvPr id="2" name="Google Shape;178;p40">
            <a:extLst>
              <a:ext uri="{FF2B5EF4-FFF2-40B4-BE49-F238E27FC236}">
                <a16:creationId xmlns:a16="http://schemas.microsoft.com/office/drawing/2014/main" id="{686BD6C2-B69B-DF04-A34A-D39A48677914}"/>
              </a:ext>
            </a:extLst>
          </p:cNvPr>
          <p:cNvSpPr txBox="1">
            <a:spLocks/>
          </p:cNvSpPr>
          <p:nvPr/>
        </p:nvSpPr>
        <p:spPr>
          <a:xfrm>
            <a:off x="-182940" y="3067050"/>
            <a:ext cx="2067000"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pPr marL="0" marR="0" lvl="0" indent="0" algn="ctr" defTabSz="914400" rtl="0" eaLnBrk="1" fontAlgn="auto" latinLnBrk="0" hangingPunct="1">
              <a:lnSpc>
                <a:spcPct val="100000"/>
              </a:lnSpc>
              <a:spcBef>
                <a:spcPts val="0"/>
              </a:spcBef>
              <a:spcAft>
                <a:spcPts val="0"/>
              </a:spcAft>
              <a:buClr>
                <a:srgbClr val="FFAB40"/>
              </a:buClr>
              <a:buSzPts val="3600"/>
              <a:buFont typeface="Montserrat ExtraBold"/>
              <a:buNone/>
              <a:tabLst/>
              <a:defRPr/>
            </a:pPr>
            <a:r>
              <a:rPr kumimoji="0" lang="en" sz="5400" b="0" i="0" u="none" strike="noStrike" kern="0" cap="none" spc="0" normalizeH="0" baseline="0" noProof="0" dirty="0">
                <a:ln>
                  <a:noFill/>
                </a:ln>
                <a:solidFill>
                  <a:srgbClr val="E57434"/>
                </a:solidFill>
                <a:effectLst/>
                <a:uLnTx/>
                <a:uFillTx/>
                <a:latin typeface="Montserrat ExtraBold"/>
                <a:sym typeface="Montserrat ExtraBold"/>
              </a:rPr>
              <a:t>03</a:t>
            </a:r>
          </a:p>
        </p:txBody>
      </p:sp>
    </p:spTree>
    <p:extLst>
      <p:ext uri="{BB962C8B-B14F-4D97-AF65-F5344CB8AC3E}">
        <p14:creationId xmlns:p14="http://schemas.microsoft.com/office/powerpoint/2010/main" val="2098764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04704-4871-15F2-2B3B-7AE53861ED39}"/>
            </a:ext>
          </a:extLst>
        </p:cNvPr>
        <p:cNvGrpSpPr/>
        <p:nvPr/>
      </p:nvGrpSpPr>
      <p:grpSpPr>
        <a:xfrm>
          <a:off x="0" y="0"/>
          <a:ext cx="0" cy="0"/>
          <a:chOff x="0" y="0"/>
          <a:chExt cx="0" cy="0"/>
        </a:xfrm>
      </p:grpSpPr>
      <p:sp>
        <p:nvSpPr>
          <p:cNvPr id="9" name="Arrow: Pentagon 8">
            <a:extLst>
              <a:ext uri="{FF2B5EF4-FFF2-40B4-BE49-F238E27FC236}">
                <a16:creationId xmlns:a16="http://schemas.microsoft.com/office/drawing/2014/main" id="{E04C72F9-55F4-3076-CDA0-8C0FC419F5BD}"/>
              </a:ext>
            </a:extLst>
          </p:cNvPr>
          <p:cNvSpPr/>
          <p:nvPr/>
        </p:nvSpPr>
        <p:spPr>
          <a:xfrm>
            <a:off x="0" y="340242"/>
            <a:ext cx="5718629" cy="744280"/>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4000" dirty="0"/>
              <a:t>Troubleshoot</a:t>
            </a:r>
            <a:endParaRPr lang="en-MY" sz="4000" dirty="0"/>
          </a:p>
        </p:txBody>
      </p:sp>
      <p:sp>
        <p:nvSpPr>
          <p:cNvPr id="4" name="Slide Number Placeholder 3">
            <a:extLst>
              <a:ext uri="{FF2B5EF4-FFF2-40B4-BE49-F238E27FC236}">
                <a16:creationId xmlns:a16="http://schemas.microsoft.com/office/drawing/2014/main" id="{5D69CBF9-4768-67AE-2BDE-1D877957EC61}"/>
              </a:ext>
            </a:extLst>
          </p:cNvPr>
          <p:cNvSpPr>
            <a:spLocks noGrp="1"/>
          </p:cNvSpPr>
          <p:nvPr>
            <p:ph type="sldNum" sz="quarter" idx="12"/>
          </p:nvPr>
        </p:nvSpPr>
        <p:spPr/>
        <p:txBody>
          <a:bodyPr/>
          <a:lstStyle/>
          <a:p>
            <a:fld id="{7067DC33-8416-46B9-BFB5-95A4BBC5BE18}" type="slidenum">
              <a:rPr lang="en-MY" smtClean="0"/>
              <a:pPr/>
              <a:t>12</a:t>
            </a:fld>
            <a:endParaRPr lang="en-MY"/>
          </a:p>
        </p:txBody>
      </p:sp>
      <p:sp>
        <p:nvSpPr>
          <p:cNvPr id="8" name="Title 1">
            <a:extLst>
              <a:ext uri="{FF2B5EF4-FFF2-40B4-BE49-F238E27FC236}">
                <a16:creationId xmlns:a16="http://schemas.microsoft.com/office/drawing/2014/main" id="{20B72FDD-E5B3-F8D8-9751-C8C722CD5A0B}"/>
              </a:ext>
            </a:extLst>
          </p:cNvPr>
          <p:cNvSpPr txBox="1">
            <a:spLocks/>
          </p:cNvSpPr>
          <p:nvPr/>
        </p:nvSpPr>
        <p:spPr>
          <a:xfrm>
            <a:off x="0" y="244550"/>
            <a:ext cx="7939314" cy="83997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lang="en-MY" sz="6000" b="1" kern="1200" cap="none" spc="0" baseline="0">
                <a:ln/>
                <a:solidFill>
                  <a:schemeClr val="tx1"/>
                </a:solidFill>
                <a:effectLst>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a:lstStyle>
          <a:p>
            <a:pPr algn="l">
              <a:lnSpc>
                <a:spcPct val="100000"/>
              </a:lnSpc>
            </a:pPr>
            <a:endParaRPr lang="en-US" sz="4000" dirty="0">
              <a:solidFill>
                <a:schemeClr val="bg1"/>
              </a:solidFill>
              <a:latin typeface="Montserrat ExtraBold" panose="00000900000000000000" pitchFamily="2" charset="0"/>
            </a:endParaRPr>
          </a:p>
        </p:txBody>
      </p:sp>
      <p:sp>
        <p:nvSpPr>
          <p:cNvPr id="12" name="Content Placeholder 2">
            <a:extLst>
              <a:ext uri="{FF2B5EF4-FFF2-40B4-BE49-F238E27FC236}">
                <a16:creationId xmlns:a16="http://schemas.microsoft.com/office/drawing/2014/main" id="{A8C6E3C1-1A4D-3413-7A6C-A03F0BD6E078}"/>
              </a:ext>
            </a:extLst>
          </p:cNvPr>
          <p:cNvSpPr>
            <a:spLocks noGrp="1"/>
          </p:cNvSpPr>
          <p:nvPr>
            <p:ph idx="1"/>
          </p:nvPr>
        </p:nvSpPr>
        <p:spPr>
          <a:xfrm>
            <a:off x="178983" y="1261481"/>
            <a:ext cx="11751080" cy="4921250"/>
          </a:xfrm>
        </p:spPr>
        <p:txBody>
          <a:bodyPr>
            <a:noAutofit/>
          </a:bodyPr>
          <a:lstStyle/>
          <a:p>
            <a:pPr algn="l"/>
            <a:endParaRPr lang="en-MY" sz="2400" b="0" i="0" u="none" strike="noStrike" baseline="0" dirty="0">
              <a:latin typeface="ArialMT"/>
            </a:endParaRPr>
          </a:p>
          <a:p>
            <a:pPr marL="449262" lvl="1" indent="0">
              <a:buNone/>
            </a:pPr>
            <a:endParaRPr lang="en-MY" sz="1800" dirty="0">
              <a:latin typeface="+mn-lt"/>
            </a:endParaRPr>
          </a:p>
          <a:p>
            <a:pPr marL="449262" lvl="1" indent="0">
              <a:buNone/>
            </a:pPr>
            <a:endParaRPr lang="en-MY" sz="1800" dirty="0">
              <a:latin typeface="+mn-lt"/>
            </a:endParaRPr>
          </a:p>
        </p:txBody>
      </p:sp>
      <p:graphicFrame>
        <p:nvGraphicFramePr>
          <p:cNvPr id="3" name="Table 2">
            <a:extLst>
              <a:ext uri="{FF2B5EF4-FFF2-40B4-BE49-F238E27FC236}">
                <a16:creationId xmlns:a16="http://schemas.microsoft.com/office/drawing/2014/main" id="{F153BD0E-D75D-654E-C803-D0A9194541CD}"/>
              </a:ext>
            </a:extLst>
          </p:cNvPr>
          <p:cNvGraphicFramePr>
            <a:graphicFrameLocks noGrp="1"/>
          </p:cNvGraphicFramePr>
          <p:nvPr>
            <p:extLst>
              <p:ext uri="{D42A27DB-BD31-4B8C-83A1-F6EECF244321}">
                <p14:modId xmlns:p14="http://schemas.microsoft.com/office/powerpoint/2010/main" val="229528495"/>
              </p:ext>
            </p:extLst>
          </p:nvPr>
        </p:nvGraphicFramePr>
        <p:xfrm>
          <a:off x="1990523" y="1084522"/>
          <a:ext cx="8127999" cy="36626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405258267"/>
                    </a:ext>
                  </a:extLst>
                </a:gridCol>
                <a:gridCol w="2709333">
                  <a:extLst>
                    <a:ext uri="{9D8B030D-6E8A-4147-A177-3AD203B41FA5}">
                      <a16:colId xmlns:a16="http://schemas.microsoft.com/office/drawing/2014/main" val="2725421579"/>
                    </a:ext>
                  </a:extLst>
                </a:gridCol>
                <a:gridCol w="2709333">
                  <a:extLst>
                    <a:ext uri="{9D8B030D-6E8A-4147-A177-3AD203B41FA5}">
                      <a16:colId xmlns:a16="http://schemas.microsoft.com/office/drawing/2014/main" val="2146971294"/>
                    </a:ext>
                  </a:extLst>
                </a:gridCol>
              </a:tblGrid>
              <a:tr h="370840">
                <a:tc>
                  <a:txBody>
                    <a:bodyPr/>
                    <a:lstStyle/>
                    <a:p>
                      <a:r>
                        <a:rPr lang="en-MY" sz="1800" b="1" i="0" u="none" strike="noStrike" kern="1200" baseline="0" dirty="0">
                          <a:solidFill>
                            <a:schemeClr val="lt1"/>
                          </a:solidFill>
                          <a:latin typeface="+mn-lt"/>
                          <a:ea typeface="+mn-ea"/>
                          <a:cs typeface="+mn-cs"/>
                        </a:rPr>
                        <a:t>Symptom</a:t>
                      </a:r>
                      <a:endParaRPr lang="en-MY" dirty="0"/>
                    </a:p>
                  </a:txBody>
                  <a:tcPr/>
                </a:tc>
                <a:tc>
                  <a:txBody>
                    <a:bodyPr/>
                    <a:lstStyle/>
                    <a:p>
                      <a:r>
                        <a:rPr lang="en-MY" sz="1800" b="1" i="0" u="none" strike="noStrike" kern="1200" baseline="0" dirty="0">
                          <a:solidFill>
                            <a:schemeClr val="lt1"/>
                          </a:solidFill>
                          <a:latin typeface="+mn-lt"/>
                          <a:ea typeface="+mn-ea"/>
                          <a:cs typeface="+mn-cs"/>
                        </a:rPr>
                        <a:t>Cause</a:t>
                      </a:r>
                      <a:endParaRPr lang="en-MY" dirty="0"/>
                    </a:p>
                  </a:txBody>
                  <a:tcPr/>
                </a:tc>
                <a:tc>
                  <a:txBody>
                    <a:bodyPr/>
                    <a:lstStyle/>
                    <a:p>
                      <a:r>
                        <a:rPr lang="en-MY" sz="1800" b="1" i="0" u="none" strike="noStrike" kern="1200" baseline="0" dirty="0">
                          <a:solidFill>
                            <a:schemeClr val="lt1"/>
                          </a:solidFill>
                          <a:latin typeface="+mn-lt"/>
                          <a:ea typeface="+mn-ea"/>
                          <a:cs typeface="+mn-cs"/>
                        </a:rPr>
                        <a:t>Correction</a:t>
                      </a:r>
                      <a:endParaRPr lang="en-MY" dirty="0"/>
                    </a:p>
                  </a:txBody>
                  <a:tcPr/>
                </a:tc>
                <a:extLst>
                  <a:ext uri="{0D108BD9-81ED-4DB2-BD59-A6C34878D82A}">
                    <a16:rowId xmlns:a16="http://schemas.microsoft.com/office/drawing/2014/main" val="2657724866"/>
                  </a:ext>
                </a:extLst>
              </a:tr>
              <a:tr h="370840">
                <a:tc>
                  <a:txBody>
                    <a:bodyPr/>
                    <a:lstStyle/>
                    <a:p>
                      <a:r>
                        <a:rPr lang="en-MY" sz="1800" b="0" i="0" u="none" strike="noStrike" kern="1200" baseline="0" dirty="0">
                          <a:solidFill>
                            <a:schemeClr val="dk1"/>
                          </a:solidFill>
                          <a:latin typeface="+mn-lt"/>
                          <a:ea typeface="+mn-ea"/>
                          <a:cs typeface="+mn-cs"/>
                        </a:rPr>
                        <a:t>Packing life is short</a:t>
                      </a:r>
                      <a:endParaRPr lang="en-MY" dirty="0"/>
                    </a:p>
                  </a:txBody>
                  <a:tcPr/>
                </a:tc>
                <a:tc>
                  <a:txBody>
                    <a:bodyPr/>
                    <a:lstStyle/>
                    <a:p>
                      <a:r>
                        <a:rPr lang="en-MY" sz="1800" b="0" i="0" u="none" strike="noStrike" kern="1200" baseline="0" dirty="0">
                          <a:solidFill>
                            <a:schemeClr val="dk1"/>
                          </a:solidFill>
                          <a:latin typeface="+mn-lt"/>
                          <a:ea typeface="+mn-ea"/>
                          <a:cs typeface="+mn-cs"/>
                        </a:rPr>
                        <a:t>1. Clogged lubricator line</a:t>
                      </a:r>
                      <a:endParaRPr lang="en-US" sz="1800" b="0" i="0" u="none" strike="noStrike" kern="1200" baseline="0" dirty="0">
                        <a:solidFill>
                          <a:schemeClr val="dk1"/>
                        </a:solidFill>
                        <a:latin typeface="+mn-lt"/>
                        <a:ea typeface="+mn-ea"/>
                        <a:cs typeface="+mn-cs"/>
                      </a:endParaRPr>
                    </a:p>
                    <a:p>
                      <a:r>
                        <a:rPr lang="en-MY" sz="1800" b="0" i="0" u="none" strike="noStrike" kern="1200" baseline="0" dirty="0">
                          <a:solidFill>
                            <a:schemeClr val="dk1"/>
                          </a:solidFill>
                          <a:latin typeface="+mn-lt"/>
                          <a:ea typeface="+mn-ea"/>
                          <a:cs typeface="+mn-cs"/>
                        </a:rPr>
                        <a:t>2. Improper installation</a:t>
                      </a:r>
                    </a:p>
                  </a:txBody>
                  <a:tcPr/>
                </a:tc>
                <a:tc>
                  <a:txBody>
                    <a:bodyPr/>
                    <a:lstStyle/>
                    <a:p>
                      <a:r>
                        <a:rPr lang="en-US" sz="1800" b="0" i="0" u="none" strike="noStrike" kern="1200" baseline="0" dirty="0">
                          <a:solidFill>
                            <a:schemeClr val="dk1"/>
                          </a:solidFill>
                          <a:latin typeface="+mn-lt"/>
                          <a:ea typeface="+mn-ea"/>
                          <a:cs typeface="+mn-cs"/>
                        </a:rPr>
                        <a:t>1. Service and clean divider block and check valve.</a:t>
                      </a:r>
                    </a:p>
                    <a:p>
                      <a:r>
                        <a:rPr lang="en-MY" sz="1800" b="0" i="0" u="none" strike="noStrike" kern="1200" baseline="0" dirty="0">
                          <a:solidFill>
                            <a:schemeClr val="dk1"/>
                          </a:solidFill>
                          <a:latin typeface="+mn-lt"/>
                          <a:ea typeface="+mn-ea"/>
                          <a:cs typeface="+mn-cs"/>
                        </a:rPr>
                        <a:t>2. Replace plungers.</a:t>
                      </a:r>
                    </a:p>
                    <a:p>
                      <a:r>
                        <a:rPr lang="en-MY" sz="1800" b="0" i="0" u="none" strike="noStrike" kern="1200" baseline="0" dirty="0">
                          <a:solidFill>
                            <a:schemeClr val="dk1"/>
                          </a:solidFill>
                          <a:latin typeface="+mn-lt"/>
                          <a:ea typeface="+mn-ea"/>
                          <a:cs typeface="+mn-cs"/>
                        </a:rPr>
                        <a:t>3. See packing manual.</a:t>
                      </a:r>
                    </a:p>
                  </a:txBody>
                  <a:tcPr/>
                </a:tc>
                <a:extLst>
                  <a:ext uri="{0D108BD9-81ED-4DB2-BD59-A6C34878D82A}">
                    <a16:rowId xmlns:a16="http://schemas.microsoft.com/office/drawing/2014/main" val="2987851849"/>
                  </a:ext>
                </a:extLst>
              </a:tr>
              <a:tr h="370840">
                <a:tc>
                  <a:txBody>
                    <a:bodyPr/>
                    <a:lstStyle/>
                    <a:p>
                      <a:r>
                        <a:rPr lang="en-MY" sz="1800" b="0" i="0" u="none" strike="noStrike" kern="1200" baseline="0" dirty="0">
                          <a:solidFill>
                            <a:schemeClr val="dk1"/>
                          </a:solidFill>
                          <a:latin typeface="+mn-lt"/>
                          <a:ea typeface="+mn-ea"/>
                          <a:cs typeface="+mn-cs"/>
                        </a:rPr>
                        <a:t>Packing is smoking</a:t>
                      </a:r>
                      <a:endParaRPr lang="en-MY" dirty="0"/>
                    </a:p>
                  </a:txBody>
                  <a:tcPr/>
                </a:tc>
                <a:tc>
                  <a:txBody>
                    <a:bodyPr/>
                    <a:lstStyle/>
                    <a:p>
                      <a:r>
                        <a:rPr lang="en-MY" sz="1800" b="0" i="0" u="none" strike="noStrike" kern="1200" baseline="0" dirty="0">
                          <a:solidFill>
                            <a:schemeClr val="dk1"/>
                          </a:solidFill>
                          <a:latin typeface="+mn-lt"/>
                          <a:ea typeface="+mn-ea"/>
                          <a:cs typeface="+mn-cs"/>
                        </a:rPr>
                        <a:t>1. No oil</a:t>
                      </a:r>
                    </a:p>
                    <a:p>
                      <a:r>
                        <a:rPr lang="en-MY" sz="1800" b="0" i="0" u="none" strike="noStrike" kern="1200" baseline="0" dirty="0">
                          <a:solidFill>
                            <a:schemeClr val="dk1"/>
                          </a:solidFill>
                          <a:latin typeface="+mn-lt"/>
                          <a:ea typeface="+mn-ea"/>
                          <a:cs typeface="+mn-cs"/>
                        </a:rPr>
                        <a:t>2. Clogged lubricator line</a:t>
                      </a:r>
                    </a:p>
                    <a:p>
                      <a:r>
                        <a:rPr lang="en-US" sz="1800" b="0" i="0" u="none" strike="noStrike" kern="1200" baseline="0" dirty="0">
                          <a:solidFill>
                            <a:schemeClr val="dk1"/>
                          </a:solidFill>
                          <a:latin typeface="+mn-lt"/>
                          <a:ea typeface="+mn-ea"/>
                          <a:cs typeface="+mn-cs"/>
                        </a:rPr>
                        <a:t>3. Packing nut too tight</a:t>
                      </a:r>
                      <a:endParaRPr lang="en-MY" dirty="0"/>
                    </a:p>
                  </a:txBody>
                  <a:tcPr/>
                </a:tc>
                <a:tc>
                  <a:txBody>
                    <a:bodyPr/>
                    <a:lstStyle/>
                    <a:p>
                      <a:r>
                        <a:rPr lang="en-MY" sz="1800" b="0" i="0" u="none" strike="noStrike" kern="1200" baseline="0" dirty="0">
                          <a:solidFill>
                            <a:schemeClr val="dk1"/>
                          </a:solidFill>
                          <a:latin typeface="+mn-lt"/>
                          <a:ea typeface="+mn-ea"/>
                          <a:cs typeface="+mn-cs"/>
                        </a:rPr>
                        <a:t>1. Check lubricator reservoir.</a:t>
                      </a:r>
                    </a:p>
                  </a:txBody>
                  <a:tcPr/>
                </a:tc>
                <a:extLst>
                  <a:ext uri="{0D108BD9-81ED-4DB2-BD59-A6C34878D82A}">
                    <a16:rowId xmlns:a16="http://schemas.microsoft.com/office/drawing/2014/main" val="3165837384"/>
                  </a:ext>
                </a:extLst>
              </a:tr>
              <a:tr h="370840">
                <a:tc>
                  <a:txBody>
                    <a:bodyPr/>
                    <a:lstStyle/>
                    <a:p>
                      <a:r>
                        <a:rPr lang="en-MY" sz="1800" b="0" i="0" u="none" strike="noStrike" kern="1200" baseline="0" dirty="0">
                          <a:solidFill>
                            <a:schemeClr val="dk1"/>
                          </a:solidFill>
                          <a:latin typeface="+mn-lt"/>
                          <a:ea typeface="+mn-ea"/>
                          <a:cs typeface="+mn-cs"/>
                        </a:rPr>
                        <a:t>Packing is leaking</a:t>
                      </a:r>
                      <a:endParaRPr lang="en-MY" dirty="0"/>
                    </a:p>
                  </a:txBody>
                  <a:tcPr/>
                </a:tc>
                <a:tc>
                  <a:txBody>
                    <a:bodyPr/>
                    <a:lstStyle/>
                    <a:p>
                      <a:r>
                        <a:rPr lang="en-US" sz="1800" b="0" i="0" u="none" strike="noStrike" kern="1200" baseline="0" dirty="0">
                          <a:solidFill>
                            <a:schemeClr val="dk1"/>
                          </a:solidFill>
                          <a:latin typeface="+mn-lt"/>
                          <a:ea typeface="+mn-ea"/>
                          <a:cs typeface="+mn-cs"/>
                        </a:rPr>
                        <a:t>1. Worn out or too loose</a:t>
                      </a:r>
                    </a:p>
                    <a:p>
                      <a:r>
                        <a:rPr lang="en-MY" sz="1800" b="0" i="0" u="none" strike="noStrike" kern="1200" baseline="0" dirty="0">
                          <a:solidFill>
                            <a:schemeClr val="dk1"/>
                          </a:solidFill>
                          <a:latin typeface="+mn-lt"/>
                          <a:ea typeface="+mn-ea"/>
                          <a:cs typeface="+mn-cs"/>
                        </a:rPr>
                        <a:t>2. Worn plunger</a:t>
                      </a:r>
                      <a:endParaRPr lang="en-MY" dirty="0"/>
                    </a:p>
                  </a:txBody>
                  <a:tcPr/>
                </a:tc>
                <a:tc>
                  <a:txBody>
                    <a:bodyPr/>
                    <a:lstStyle/>
                    <a:p>
                      <a:r>
                        <a:rPr lang="en-US" sz="1800" b="0" i="0" u="none" strike="noStrike" kern="1200" baseline="0" dirty="0">
                          <a:solidFill>
                            <a:schemeClr val="dk1"/>
                          </a:solidFill>
                          <a:latin typeface="+mn-lt"/>
                          <a:ea typeface="+mn-ea"/>
                          <a:cs typeface="+mn-cs"/>
                        </a:rPr>
                        <a:t>1. Tighten or replace packing.</a:t>
                      </a:r>
                    </a:p>
                    <a:p>
                      <a:r>
                        <a:rPr lang="en-MY" sz="1800" b="0" i="0" u="none" strike="noStrike" kern="1200" baseline="0" dirty="0">
                          <a:solidFill>
                            <a:schemeClr val="dk1"/>
                          </a:solidFill>
                          <a:latin typeface="+mn-lt"/>
                          <a:ea typeface="+mn-ea"/>
                          <a:cs typeface="+mn-cs"/>
                        </a:rPr>
                        <a:t>2. Replace plunger.</a:t>
                      </a:r>
                      <a:endParaRPr lang="en-MY" dirty="0"/>
                    </a:p>
                  </a:txBody>
                  <a:tcPr/>
                </a:tc>
                <a:extLst>
                  <a:ext uri="{0D108BD9-81ED-4DB2-BD59-A6C34878D82A}">
                    <a16:rowId xmlns:a16="http://schemas.microsoft.com/office/drawing/2014/main" val="744457283"/>
                  </a:ext>
                </a:extLst>
              </a:tr>
            </a:tbl>
          </a:graphicData>
        </a:graphic>
      </p:graphicFrame>
    </p:spTree>
    <p:extLst>
      <p:ext uri="{BB962C8B-B14F-4D97-AF65-F5344CB8AC3E}">
        <p14:creationId xmlns:p14="http://schemas.microsoft.com/office/powerpoint/2010/main" val="85163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9FEBB-6A68-0E3A-4134-785E714A203C}"/>
            </a:ext>
          </a:extLst>
        </p:cNvPr>
        <p:cNvGrpSpPr/>
        <p:nvPr/>
      </p:nvGrpSpPr>
      <p:grpSpPr>
        <a:xfrm>
          <a:off x="0" y="0"/>
          <a:ext cx="0" cy="0"/>
          <a:chOff x="0" y="0"/>
          <a:chExt cx="0" cy="0"/>
        </a:xfrm>
      </p:grpSpPr>
      <p:sp>
        <p:nvSpPr>
          <p:cNvPr id="10" name="Arrow: Pentagon 9">
            <a:extLst>
              <a:ext uri="{FF2B5EF4-FFF2-40B4-BE49-F238E27FC236}">
                <a16:creationId xmlns:a16="http://schemas.microsoft.com/office/drawing/2014/main" id="{F3927932-EE8C-9FCF-F6F6-CC4849652633}"/>
              </a:ext>
            </a:extLst>
          </p:cNvPr>
          <p:cNvSpPr/>
          <p:nvPr/>
        </p:nvSpPr>
        <p:spPr>
          <a:xfrm>
            <a:off x="0" y="2020186"/>
            <a:ext cx="11694456" cy="2604977"/>
          </a:xfrm>
          <a:prstGeom prst="homePlate">
            <a:avLst/>
          </a:prstGeom>
          <a:solidFill>
            <a:srgbClr val="660066"/>
          </a:solidFill>
          <a:ln>
            <a:solidFill>
              <a:srgbClr val="6D3B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 name="Slide Number Placeholder 3">
            <a:extLst>
              <a:ext uri="{FF2B5EF4-FFF2-40B4-BE49-F238E27FC236}">
                <a16:creationId xmlns:a16="http://schemas.microsoft.com/office/drawing/2014/main" id="{3803125D-DB94-3DB8-873F-E00F9B4FF39B}"/>
              </a:ext>
            </a:extLst>
          </p:cNvPr>
          <p:cNvSpPr>
            <a:spLocks noGrp="1"/>
          </p:cNvSpPr>
          <p:nvPr>
            <p:ph type="sldNum" sz="quarter" idx="12"/>
          </p:nvPr>
        </p:nvSpPr>
        <p:spPr/>
        <p:txBody>
          <a:bodyPr/>
          <a:lstStyle/>
          <a:p>
            <a:fld id="{7067DC33-8416-46B9-BFB5-95A4BBC5BE18}" type="slidenum">
              <a:rPr lang="en-MY" smtClean="0"/>
              <a:pPr/>
              <a:t>13</a:t>
            </a:fld>
            <a:endParaRPr lang="en-MY"/>
          </a:p>
        </p:txBody>
      </p:sp>
      <p:sp>
        <p:nvSpPr>
          <p:cNvPr id="5" name="Content Placeholder 1">
            <a:extLst>
              <a:ext uri="{FF2B5EF4-FFF2-40B4-BE49-F238E27FC236}">
                <a16:creationId xmlns:a16="http://schemas.microsoft.com/office/drawing/2014/main" id="{BBB65AB8-965D-C463-7ECC-F9087D88153B}"/>
              </a:ext>
            </a:extLst>
          </p:cNvPr>
          <p:cNvSpPr>
            <a:spLocks noGrp="1"/>
          </p:cNvSpPr>
          <p:nvPr>
            <p:ph sz="half" idx="1"/>
          </p:nvPr>
        </p:nvSpPr>
        <p:spPr>
          <a:xfrm>
            <a:off x="497544" y="1262650"/>
            <a:ext cx="10822338" cy="4617677"/>
          </a:xfrm>
        </p:spPr>
        <p:txBody>
          <a:bodyPr anchor="ctr">
            <a:normAutofit/>
          </a:bodyPr>
          <a:lstStyle/>
          <a:p>
            <a:pPr marL="0" indent="0" algn="ctr">
              <a:buNone/>
            </a:pPr>
            <a:r>
              <a:rPr lang="en-US" sz="5400" b="1" dirty="0">
                <a:solidFill>
                  <a:schemeClr val="bg1"/>
                </a:solidFill>
                <a:latin typeface="Montserrat ExtraBold" panose="00000900000000000000" pitchFamily="2" charset="0"/>
              </a:rPr>
              <a:t>Thank you</a:t>
            </a:r>
          </a:p>
          <a:p>
            <a:pPr algn="ctr"/>
            <a:endParaRPr lang="en-US" sz="2400" dirty="0">
              <a:solidFill>
                <a:schemeClr val="bg1"/>
              </a:solidFill>
              <a:latin typeface="Montserrat ExtraBold" panose="00000900000000000000" pitchFamily="2" charset="0"/>
            </a:endParaRPr>
          </a:p>
        </p:txBody>
      </p:sp>
    </p:spTree>
    <p:extLst>
      <p:ext uri="{BB962C8B-B14F-4D97-AF65-F5344CB8AC3E}">
        <p14:creationId xmlns:p14="http://schemas.microsoft.com/office/powerpoint/2010/main" val="1660990543"/>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19357</TotalTime>
  <Words>522</Words>
  <Application>Microsoft Office PowerPoint</Application>
  <PresentationFormat>Widescreen</PresentationFormat>
  <Paragraphs>85</Paragraphs>
  <Slides>13</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ArialMT</vt:lpstr>
      <vt:lpstr>Calibri</vt:lpstr>
      <vt:lpstr>Montserrat</vt:lpstr>
      <vt:lpstr>Montserrat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user1</dc:creator>
  <cp:lastModifiedBy>Aidil Hanasrul</cp:lastModifiedBy>
  <cp:revision>92</cp:revision>
  <dcterms:created xsi:type="dcterms:W3CDTF">2019-04-03T06:28:13Z</dcterms:created>
  <dcterms:modified xsi:type="dcterms:W3CDTF">2025-01-27T14:41:02Z</dcterms:modified>
</cp:coreProperties>
</file>