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8"/>
  </p:notesMasterIdLst>
  <p:handoutMasterIdLst>
    <p:handoutMasterId r:id="rId9"/>
  </p:handoutMasterIdLst>
  <p:sldIdLst>
    <p:sldId id="256" r:id="rId3"/>
    <p:sldId id="269" r:id="rId4"/>
    <p:sldId id="553" r:id="rId5"/>
    <p:sldId id="274" r:id="rId6"/>
    <p:sldId id="27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77F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2633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t>9/12/2024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2698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F34EBA-EA9E-4936-A7E5-23C067EE0C2E}" type="slidenum">
              <a:rPr lang="en-MY" smtClean="0"/>
              <a:t>5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085743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hyperlink" Target="https://graphicdesign.stackexchange.com/questions/42913/lighter-colors-without-ending-up-with-pastel" TargetMode="External"/><Relationship Id="rId9" Type="http://schemas.openxmlformats.org/officeDocument/2006/relationships/image" Target="../media/image1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5BE2707C-6D77-498A-8BFB-FE05E4F3ED6A}"/>
              </a:ext>
            </a:extLst>
          </p:cNvPr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C0C7DF0-5FF5-4820-9FB3-AA6DFAE249BF}"/>
              </a:ext>
            </a:extLst>
          </p:cNvPr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875C8E5-08B7-4584-80B2-2FDB4AAE3E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3D4C1626-F80E-4271-9D02-C5A17CA33BDC}"/>
              </a:ext>
            </a:extLst>
          </p:cNvPr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378CF688-39C5-4887-B830-CFD44DFAA3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6E627CA-7D24-4BF9-928B-2C25E466266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7F63D5EE-9002-467E-B12E-6C32DBFA632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73A93647-93EC-4C39-92C4-E30FADFEED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7FE90906-BE41-40C5-83EE-0C03B2ACEBD4}"/>
              </a:ext>
            </a:extLst>
          </p:cNvPr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88B11A50-3C27-4D7A-9632-D12C8301F2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2220"/>
            <a:stretch/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A71B7B83-9ECD-4A87-9769-2376AD19D4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ED7B2F0-6CC9-4D11-ADF0-D5FE9D20B64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D9AB5B13-61AA-4ABA-8D44-91289D6703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1648" b="-1"/>
            <a:stretch/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>
            <a:extLst>
              <a:ext uri="{FF2B5EF4-FFF2-40B4-BE49-F238E27FC236}">
                <a16:creationId xmlns:a16="http://schemas.microsoft.com/office/drawing/2014/main" id="{FEE76999-FB15-4F6F-A5F4-6A87F04D2AF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17896" t="1648" b="74008"/>
          <a:stretch/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59465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8492057-34FB-4CEA-ACED-B0E825A794FA}"/>
              </a:ext>
            </a:extLst>
          </p:cNvPr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538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229C55-0D0E-46D1-BAF7-00B1A6138BD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AB62047-0E05-42F9-A3D1-20CB7436A29F}"/>
              </a:ext>
            </a:extLst>
          </p:cNvPr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54E721AC-C7D9-4B2D-88FB-3A9BBED950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E63B4B33-6F73-4FF5-982D-8663A640D3E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E51E6DFF-3A2A-4C24-B107-FF9855D4B1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CF530A2-622E-4ADA-A987-245DF63C75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35274"/>
            <a:stretch/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9622CF0-1607-4D18-A3E5-A7AB58827DFC}"/>
              </a:ext>
            </a:extLst>
          </p:cNvPr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A95BAFBA-1A27-4EFC-AB67-CD1686A9750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 t="-977" b="1"/>
            <a:stretch/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9CD2C36C-A8BE-48AF-BAF0-6F43393589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38AD97B-3F50-4DDB-A71A-B3F94381779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CB4BBEDA-4ADF-442D-8B90-02EF21492E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F476CB2-D609-40C4-8F6C-68E66123BBC0}"/>
              </a:ext>
            </a:extLst>
          </p:cNvPr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539E8B37-952B-4A53-9F9D-A22B46FFE7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5"/>
            <a:stretch/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54019B77-5BF0-4436-BF3B-50708D7A98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rcRect l="17896" t="-2187" r="1351" b="-1"/>
            <a:stretch/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  <a:pPr/>
              <a:t>9/12/2024</a:t>
            </a:fld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112900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531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238374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499859"/>
            <a:ext cx="12191998" cy="35813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16694" y="75638"/>
            <a:ext cx="1675305" cy="6980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521696" y="117348"/>
            <a:ext cx="1670303" cy="6736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6484620"/>
            <a:ext cx="4734813" cy="37337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735068" y="6484620"/>
            <a:ext cx="5202681" cy="37337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34955" y="6486144"/>
            <a:ext cx="2257043" cy="371854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859536" y="1629155"/>
            <a:ext cx="2642616" cy="4107179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97719" y="353369"/>
            <a:ext cx="5412576" cy="424932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37743" y="763523"/>
            <a:ext cx="1203198" cy="564641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04899" y="763523"/>
            <a:ext cx="462546" cy="564641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289304" y="763523"/>
            <a:ext cx="2026158" cy="56464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2872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13347"/>
            <a:ext cx="12191998" cy="6416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84406" y="94069"/>
            <a:ext cx="1838915" cy="76322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19" y="135636"/>
            <a:ext cx="1851660" cy="74828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79748" y="6204203"/>
            <a:ext cx="1510791" cy="65379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184391"/>
            <a:ext cx="4079747" cy="6736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86983" y="6199631"/>
            <a:ext cx="6597396" cy="6583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7577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213347"/>
            <a:ext cx="12191998" cy="64160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84406" y="94069"/>
            <a:ext cx="1838915" cy="76322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180319" y="135636"/>
            <a:ext cx="1851660" cy="748283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079748" y="6204203"/>
            <a:ext cx="1510791" cy="65379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0" y="6184391"/>
            <a:ext cx="4079747" cy="673607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586983" y="6199631"/>
            <a:ext cx="6597396" cy="65836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84951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11" Type="http://schemas.openxmlformats.org/officeDocument/2006/relationships/image" Target="../media/image19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991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352" lvl="0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</a:p>
          <a:p>
            <a:pPr marL="287352" lvl="1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</a:p>
          <a:p>
            <a:pPr marL="287352" lvl="2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</a:p>
          <a:p>
            <a:pPr marL="287352" lvl="3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</a:p>
          <a:p>
            <a:pPr marL="287352" lvl="4" indent="-287352" defTabSz="1007991">
              <a:spcBef>
                <a:spcPts val="1323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t>9/12/2024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46065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ln/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499859"/>
            <a:ext cx="12191998" cy="35813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516694" y="75638"/>
            <a:ext cx="1675305" cy="69804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0521696" y="117348"/>
            <a:ext cx="1670303" cy="673607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6484620"/>
            <a:ext cx="4734813" cy="373379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735068" y="6484620"/>
            <a:ext cx="5202681" cy="373379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9934955" y="6486144"/>
            <a:ext cx="2257043" cy="37185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27297" y="2480893"/>
            <a:ext cx="5137404" cy="1618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3014" y="1453641"/>
            <a:ext cx="5288915" cy="313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980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E17EC-7673-42EB-9A33-212B416DBF8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MY" dirty="0"/>
              <a:t>Wellhead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C95847-531B-48B9-9140-10E15C98CA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/>
              <a:t>By Ikram Muslim</a:t>
            </a:r>
          </a:p>
        </p:txBody>
      </p:sp>
    </p:spTree>
    <p:extLst>
      <p:ext uri="{BB962C8B-B14F-4D97-AF65-F5344CB8AC3E}">
        <p14:creationId xmlns:p14="http://schemas.microsoft.com/office/powerpoint/2010/main" val="506165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9F5EFF-474B-B6E0-B73E-02B46333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7D6AE0-9F80-9A8B-6170-7483370DC5AB}"/>
              </a:ext>
            </a:extLst>
          </p:cNvPr>
          <p:cNvSpPr txBox="1"/>
          <p:nvPr/>
        </p:nvSpPr>
        <p:spPr>
          <a:xfrm>
            <a:off x="960994" y="1725619"/>
            <a:ext cx="8959383" cy="2733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The wellhead consists of three components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None/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	- casing head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None/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	- tubing head</a:t>
            </a:r>
          </a:p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None/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	- Christmas tree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None/>
            </a:pPr>
            <a:endParaRPr lang="en-U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The wellhead must be able to withstand pressures of up </a:t>
            </a:r>
            <a:b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   to 140 MPa (1,400 Bar, or about 2,100 psi) or greater 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Font typeface="Arial" panose="020B0604020202020204" pitchFamily="34" charset="0"/>
              <a:buChar char="•"/>
            </a:pPr>
            <a:endParaRPr lang="en-US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Font typeface="Arial" panose="020B0604020202020204" pitchFamily="34" charset="0"/>
              <a:buChar char="•"/>
            </a:pPr>
            <a:r>
              <a:rPr lang="en-US" altLang="en-US" sz="1600" dirty="0"/>
              <a:t>A wellhead is the component at the surface of an oil or gas well that provides the structural and pressure-containing interface for the drilling and production equipment.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FF3300"/>
              </a:buClr>
              <a:buSzPct val="150000"/>
              <a:buFont typeface="Arial" panose="020B0604020202020204" pitchFamily="34" charset="0"/>
              <a:buChar char="•"/>
            </a:pP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Box 14">
            <a:extLst>
              <a:ext uri="{FF2B5EF4-FFF2-40B4-BE49-F238E27FC236}">
                <a16:creationId xmlns:a16="http://schemas.microsoft.com/office/drawing/2014/main" id="{53A37E7D-5A13-AA91-BDC1-6F133B0953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518" y="563563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  Wellheads and Christmas Trees</a:t>
            </a:r>
          </a:p>
        </p:txBody>
      </p:sp>
    </p:spTree>
    <p:extLst>
      <p:ext uri="{BB962C8B-B14F-4D97-AF65-F5344CB8AC3E}">
        <p14:creationId xmlns:p14="http://schemas.microsoft.com/office/powerpoint/2010/main" val="3577035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C6DE27-25E8-76F8-BCA6-95BE45955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84C27D-A6D1-76AB-9B44-1BD6B1FFC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  <p:sp>
        <p:nvSpPr>
          <p:cNvPr id="7" name="Text Box 14">
            <a:extLst>
              <a:ext uri="{FF2B5EF4-FFF2-40B4-BE49-F238E27FC236}">
                <a16:creationId xmlns:a16="http://schemas.microsoft.com/office/drawing/2014/main" id="{606D4CB0-069D-9479-63CD-C8CA69E2E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518" y="563563"/>
            <a:ext cx="9144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200" b="1" dirty="0">
                <a:latin typeface="Arial" panose="020B0604020202020204" pitchFamily="34" charset="0"/>
              </a:rPr>
              <a:t>Components of a Wellhead</a:t>
            </a:r>
          </a:p>
        </p:txBody>
      </p:sp>
      <p:grpSp>
        <p:nvGrpSpPr>
          <p:cNvPr id="2" name="Group 18">
            <a:extLst>
              <a:ext uri="{FF2B5EF4-FFF2-40B4-BE49-F238E27FC236}">
                <a16:creationId xmlns:a16="http://schemas.microsoft.com/office/drawing/2014/main" id="{E0CB794D-0531-FDCF-1228-E663D4E71040}"/>
              </a:ext>
            </a:extLst>
          </p:cNvPr>
          <p:cNvGrpSpPr>
            <a:grpSpLocks/>
          </p:cNvGrpSpPr>
          <p:nvPr/>
        </p:nvGrpSpPr>
        <p:grpSpPr bwMode="auto">
          <a:xfrm>
            <a:off x="2250281" y="1540265"/>
            <a:ext cx="7691438" cy="4481512"/>
            <a:chOff x="1304925" y="1833563"/>
            <a:chExt cx="7692117" cy="4481512"/>
          </a:xfrm>
        </p:grpSpPr>
        <p:pic>
          <p:nvPicPr>
            <p:cNvPr id="3" name="Picture 2" descr="http://oilandgastechnologies.files.wordpress.com/2012/08/wellhead.png">
              <a:extLst>
                <a:ext uri="{FF2B5EF4-FFF2-40B4-BE49-F238E27FC236}">
                  <a16:creationId xmlns:a16="http://schemas.microsoft.com/office/drawing/2014/main" id="{98BCBC35-C02C-E6B6-E253-193E120E40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4925" y="1833563"/>
              <a:ext cx="6619875" cy="4481512"/>
            </a:xfrm>
            <a:prstGeom prst="rect">
              <a:avLst/>
            </a:prstGeom>
            <a:noFill/>
            <a:ln w="38100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" name="Straight Connector 2">
              <a:extLst>
                <a:ext uri="{FF2B5EF4-FFF2-40B4-BE49-F238E27FC236}">
                  <a16:creationId xmlns:a16="http://schemas.microsoft.com/office/drawing/2014/main" id="{D50A330E-0F1A-A435-D184-EA11960CB17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105400" y="4648200"/>
              <a:ext cx="3200400" cy="0"/>
            </a:xfrm>
            <a:prstGeom prst="line">
              <a:avLst/>
            </a:prstGeom>
            <a:noFill/>
            <a:ln w="9525" algn="ctr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" name="Straight Connector 15">
              <a:extLst>
                <a:ext uri="{FF2B5EF4-FFF2-40B4-BE49-F238E27FC236}">
                  <a16:creationId xmlns:a16="http://schemas.microsoft.com/office/drawing/2014/main" id="{DC185186-A5E0-CD4D-FC25-79B14AEC1483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105400" y="3962400"/>
              <a:ext cx="3200400" cy="0"/>
            </a:xfrm>
            <a:prstGeom prst="line">
              <a:avLst/>
            </a:prstGeom>
            <a:noFill/>
            <a:ln w="9525" algn="ctr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" name="Straight Connector 16">
              <a:extLst>
                <a:ext uri="{FF2B5EF4-FFF2-40B4-BE49-F238E27FC236}">
                  <a16:creationId xmlns:a16="http://schemas.microsoft.com/office/drawing/2014/main" id="{1F14BF13-0E37-2603-BDD8-2724CA7910A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105400" y="2362200"/>
              <a:ext cx="3200400" cy="0"/>
            </a:xfrm>
            <a:prstGeom prst="line">
              <a:avLst/>
            </a:prstGeom>
            <a:noFill/>
            <a:ln w="9525" algn="ctr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" name="Straight Connector 17">
              <a:extLst>
                <a:ext uri="{FF2B5EF4-FFF2-40B4-BE49-F238E27FC236}">
                  <a16:creationId xmlns:a16="http://schemas.microsoft.com/office/drawing/2014/main" id="{C30C4166-4A9E-FEF1-56C0-2EE7AD87545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5105400" y="5943600"/>
              <a:ext cx="3200400" cy="0"/>
            </a:xfrm>
            <a:prstGeom prst="line">
              <a:avLst/>
            </a:prstGeom>
            <a:noFill/>
            <a:ln w="9525" algn="ctr">
              <a:solidFill>
                <a:srgbClr val="0000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492F95D0-7D12-0D81-275D-9827181163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4000" y="2027468"/>
              <a:ext cx="21336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Tubing pressure gauge</a:t>
              </a:r>
              <a:endParaRPr lang="en-US" altLang="en-US" sz="1200" b="1"/>
            </a:p>
          </p:txBody>
        </p:sp>
        <p:sp>
          <p:nvSpPr>
            <p:cNvPr id="12" name="Rectangle 4">
              <a:extLst>
                <a:ext uri="{FF2B5EF4-FFF2-40B4-BE49-F238E27FC236}">
                  <a16:creationId xmlns:a16="http://schemas.microsoft.com/office/drawing/2014/main" id="{5F1019F4-AF58-7A27-3F7B-55A74AEC53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34000" y="2409372"/>
              <a:ext cx="21336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Flow fitting</a:t>
              </a:r>
              <a:endParaRPr lang="en-US" altLang="en-US" sz="1200" b="1"/>
            </a:p>
          </p:txBody>
        </p:sp>
        <p:sp>
          <p:nvSpPr>
            <p:cNvPr id="13" name="Rectangle 4">
              <a:extLst>
                <a:ext uri="{FF2B5EF4-FFF2-40B4-BE49-F238E27FC236}">
                  <a16:creationId xmlns:a16="http://schemas.microsoft.com/office/drawing/2014/main" id="{9DE380E6-726D-84E7-2F5D-C36827172E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6400" y="3431726"/>
              <a:ext cx="21336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Master valve</a:t>
              </a:r>
              <a:endParaRPr lang="en-US" altLang="en-US" sz="1200" b="1"/>
            </a:p>
          </p:txBody>
        </p:sp>
        <p:cxnSp>
          <p:nvCxnSpPr>
            <p:cNvPr id="14" name="Straight Arrow Connector 37">
              <a:extLst>
                <a:ext uri="{FF2B5EF4-FFF2-40B4-BE49-F238E27FC236}">
                  <a16:creationId xmlns:a16="http://schemas.microsoft.com/office/drawing/2014/main" id="{CCF411DA-D6D4-628A-1C39-7B87648B253F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391400" y="2362200"/>
              <a:ext cx="0" cy="1600200"/>
            </a:xfrm>
            <a:prstGeom prst="straightConnector1">
              <a:avLst/>
            </a:prstGeom>
            <a:noFill/>
            <a:ln w="9525" algn="ctr">
              <a:solidFill>
                <a:srgbClr val="0000FF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5" name="Rectangle 4">
              <a:extLst>
                <a:ext uri="{FF2B5EF4-FFF2-40B4-BE49-F238E27FC236}">
                  <a16:creationId xmlns:a16="http://schemas.microsoft.com/office/drawing/2014/main" id="{FD596719-F782-691D-D866-019407BB55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24700" y="3048000"/>
              <a:ext cx="1866900" cy="3139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00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600" b="1">
                  <a:solidFill>
                    <a:srgbClr val="0000FF"/>
                  </a:solidFill>
                  <a:latin typeface="Arial" panose="020B0604020202020204" pitchFamily="34" charset="0"/>
                </a:rPr>
                <a:t>- Christmas tree</a:t>
              </a:r>
              <a:endParaRPr lang="en-US" altLang="en-US" sz="2400" b="1"/>
            </a:p>
          </p:txBody>
        </p:sp>
        <p:sp>
          <p:nvSpPr>
            <p:cNvPr id="16" name="Rectangle 4">
              <a:extLst>
                <a:ext uri="{FF2B5EF4-FFF2-40B4-BE49-F238E27FC236}">
                  <a16:creationId xmlns:a16="http://schemas.microsoft.com/office/drawing/2014/main" id="{586D15FB-F8DF-4B55-E54D-FA7E61033D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6400" y="4041326"/>
              <a:ext cx="21336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Tubing</a:t>
              </a:r>
              <a:endParaRPr lang="en-US" altLang="en-US" sz="1200" b="1"/>
            </a:p>
          </p:txBody>
        </p:sp>
        <p:cxnSp>
          <p:nvCxnSpPr>
            <p:cNvPr id="17" name="Straight Arrow Connector 41">
              <a:extLst>
                <a:ext uri="{FF2B5EF4-FFF2-40B4-BE49-F238E27FC236}">
                  <a16:creationId xmlns:a16="http://schemas.microsoft.com/office/drawing/2014/main" id="{404E4D05-0392-70DD-ADFE-73741F09B104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391400" y="3962400"/>
              <a:ext cx="0" cy="685800"/>
            </a:xfrm>
            <a:prstGeom prst="straightConnector1">
              <a:avLst/>
            </a:prstGeom>
            <a:noFill/>
            <a:ln w="9525" algn="ctr">
              <a:solidFill>
                <a:srgbClr val="0000FF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Rectangle 4">
              <a:extLst>
                <a:ext uri="{FF2B5EF4-FFF2-40B4-BE49-F238E27FC236}">
                  <a16:creationId xmlns:a16="http://schemas.microsoft.com/office/drawing/2014/main" id="{D0C37FDD-A6F6-1D6B-2D2E-44E9EC5F4F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30142" y="4114800"/>
              <a:ext cx="1866900" cy="3139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00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600" b="1">
                  <a:solidFill>
                    <a:srgbClr val="0000FF"/>
                  </a:solidFill>
                  <a:latin typeface="Arial" panose="020B0604020202020204" pitchFamily="34" charset="0"/>
                </a:rPr>
                <a:t>- Tubing head</a:t>
              </a:r>
              <a:endParaRPr lang="en-US" altLang="en-US" sz="2400" b="1"/>
            </a:p>
          </p:txBody>
        </p:sp>
        <p:sp>
          <p:nvSpPr>
            <p:cNvPr id="19" name="Rectangle 4">
              <a:extLst>
                <a:ext uri="{FF2B5EF4-FFF2-40B4-BE49-F238E27FC236}">
                  <a16:creationId xmlns:a16="http://schemas.microsoft.com/office/drawing/2014/main" id="{CCD10ADA-36F2-8A94-EC75-9CDAF4E59A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8000" y="2179868"/>
              <a:ext cx="12192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Wing valve</a:t>
              </a:r>
              <a:endParaRPr lang="en-US" altLang="en-US" sz="1200" b="1"/>
            </a:p>
          </p:txBody>
        </p:sp>
        <p:sp>
          <p:nvSpPr>
            <p:cNvPr id="20" name="Rectangle 4">
              <a:extLst>
                <a:ext uri="{FF2B5EF4-FFF2-40B4-BE49-F238E27FC236}">
                  <a16:creationId xmlns:a16="http://schemas.microsoft.com/office/drawing/2014/main" id="{F36CED55-3049-77FD-BDF5-43163FF450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400" y="2638428"/>
              <a:ext cx="8382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Choke</a:t>
              </a:r>
              <a:endParaRPr lang="en-US" altLang="en-US" sz="1200" b="1"/>
            </a:p>
          </p:txBody>
        </p:sp>
        <p:sp>
          <p:nvSpPr>
            <p:cNvPr id="21" name="Rectangle 4">
              <a:extLst>
                <a:ext uri="{FF2B5EF4-FFF2-40B4-BE49-F238E27FC236}">
                  <a16:creationId xmlns:a16="http://schemas.microsoft.com/office/drawing/2014/main" id="{2F9C8159-AC97-9791-297B-F22D4D72824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400" y="3170468"/>
              <a:ext cx="12192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Tubing head</a:t>
              </a:r>
              <a:endParaRPr lang="en-US" altLang="en-US" sz="1200" b="1"/>
            </a:p>
          </p:txBody>
        </p:sp>
        <p:sp>
          <p:nvSpPr>
            <p:cNvPr id="22" name="Rectangle 4">
              <a:extLst>
                <a:ext uri="{FF2B5EF4-FFF2-40B4-BE49-F238E27FC236}">
                  <a16:creationId xmlns:a16="http://schemas.microsoft.com/office/drawing/2014/main" id="{31243F2D-579F-D766-4446-EA0E7843F4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3600" y="3581400"/>
              <a:ext cx="12192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Casing valve</a:t>
              </a:r>
              <a:endParaRPr lang="en-US" altLang="en-US" sz="1200" b="1"/>
            </a:p>
          </p:txBody>
        </p:sp>
        <p:sp>
          <p:nvSpPr>
            <p:cNvPr id="23" name="Rectangle 4">
              <a:extLst>
                <a:ext uri="{FF2B5EF4-FFF2-40B4-BE49-F238E27FC236}">
                  <a16:creationId xmlns:a16="http://schemas.microsoft.com/office/drawing/2014/main" id="{C618C67E-FB03-9A24-2FE9-A9CC854EE1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6114" y="4205514"/>
              <a:ext cx="1588590" cy="4247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Casing pressure    </a:t>
              </a:r>
              <a:b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</a:b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  gauges</a:t>
              </a:r>
              <a:endParaRPr lang="en-US" altLang="en-US" sz="1200" b="1"/>
            </a:p>
          </p:txBody>
        </p:sp>
        <p:sp>
          <p:nvSpPr>
            <p:cNvPr id="24" name="Rectangle 4">
              <a:extLst>
                <a:ext uri="{FF2B5EF4-FFF2-40B4-BE49-F238E27FC236}">
                  <a16:creationId xmlns:a16="http://schemas.microsoft.com/office/drawing/2014/main" id="{CC40AFE1-562F-1C1A-6FFB-44916C0349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114" y="5304068"/>
              <a:ext cx="2119086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Uppermost casing head</a:t>
              </a:r>
              <a:endParaRPr lang="en-US" altLang="en-US" sz="1200" b="1"/>
            </a:p>
          </p:txBody>
        </p:sp>
        <p:sp>
          <p:nvSpPr>
            <p:cNvPr id="25" name="Rectangle 4">
              <a:extLst>
                <a:ext uri="{FF2B5EF4-FFF2-40B4-BE49-F238E27FC236}">
                  <a16:creationId xmlns:a16="http://schemas.microsoft.com/office/drawing/2014/main" id="{989F1D73-998B-9922-92FD-300D438A64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52600" y="5715000"/>
              <a:ext cx="2119086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Lowermost casing head</a:t>
              </a:r>
              <a:endParaRPr lang="en-US" altLang="en-US" sz="1200" b="1"/>
            </a:p>
          </p:txBody>
        </p:sp>
        <p:sp>
          <p:nvSpPr>
            <p:cNvPr id="26" name="Rectangle 4">
              <a:extLst>
                <a:ext uri="{FF2B5EF4-FFF2-40B4-BE49-F238E27FC236}">
                  <a16:creationId xmlns:a16="http://schemas.microsoft.com/office/drawing/2014/main" id="{E966D76C-A88F-82F9-ED48-27E18AB8D4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8800" y="4846868"/>
              <a:ext cx="21336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Production  casing</a:t>
              </a:r>
              <a:endParaRPr lang="en-US" altLang="en-US" sz="1200" b="1"/>
            </a:p>
          </p:txBody>
        </p:sp>
        <p:sp>
          <p:nvSpPr>
            <p:cNvPr id="27" name="Rectangle 4">
              <a:extLst>
                <a:ext uri="{FF2B5EF4-FFF2-40B4-BE49-F238E27FC236}">
                  <a16:creationId xmlns:a16="http://schemas.microsoft.com/office/drawing/2014/main" id="{C95144BB-7D91-6AD7-D498-C12E6D764D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8800" y="5685068"/>
              <a:ext cx="21336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Surface casing</a:t>
              </a:r>
              <a:endParaRPr lang="en-US" altLang="en-US" sz="1200" b="1"/>
            </a:p>
          </p:txBody>
        </p:sp>
        <p:sp>
          <p:nvSpPr>
            <p:cNvPr id="28" name="Rectangle 4">
              <a:extLst>
                <a:ext uri="{FF2B5EF4-FFF2-40B4-BE49-F238E27FC236}">
                  <a16:creationId xmlns:a16="http://schemas.microsoft.com/office/drawing/2014/main" id="{6B3B5B3F-E3F7-30CF-6A8D-3EC88FEA6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38800" y="5210628"/>
              <a:ext cx="2133600" cy="2585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200" b="1">
                  <a:solidFill>
                    <a:srgbClr val="0000FF"/>
                  </a:solidFill>
                  <a:latin typeface="Arial" panose="020B0604020202020204" pitchFamily="34" charset="0"/>
                </a:rPr>
                <a:t>- Intermediate casing</a:t>
              </a:r>
              <a:endParaRPr lang="en-US" altLang="en-US" sz="1200" b="1"/>
            </a:p>
          </p:txBody>
        </p:sp>
        <p:cxnSp>
          <p:nvCxnSpPr>
            <p:cNvPr id="29" name="Straight Arrow Connector 54">
              <a:extLst>
                <a:ext uri="{FF2B5EF4-FFF2-40B4-BE49-F238E27FC236}">
                  <a16:creationId xmlns:a16="http://schemas.microsoft.com/office/drawing/2014/main" id="{CE83DB3A-EE15-500C-20EB-AC39887900AB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7391400" y="4648200"/>
              <a:ext cx="0" cy="1295400"/>
            </a:xfrm>
            <a:prstGeom prst="straightConnector1">
              <a:avLst/>
            </a:prstGeom>
            <a:noFill/>
            <a:ln w="9525" algn="ctr">
              <a:solidFill>
                <a:srgbClr val="0000FF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0" name="Rectangle 4">
              <a:extLst>
                <a:ext uri="{FF2B5EF4-FFF2-40B4-BE49-F238E27FC236}">
                  <a16:creationId xmlns:a16="http://schemas.microsoft.com/office/drawing/2014/main" id="{52C6A067-AB8A-4878-5A69-93FC6595A1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24700" y="5477268"/>
              <a:ext cx="1866900" cy="313932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0000FF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0"/>
                </a:spcBef>
                <a:buClr>
                  <a:srgbClr val="FF3300"/>
                </a:buClr>
                <a:buSzPct val="150000"/>
                <a:buFontTx/>
                <a:buNone/>
              </a:pPr>
              <a:r>
                <a:rPr lang="en-US" altLang="en-US" sz="1600" b="1">
                  <a:solidFill>
                    <a:srgbClr val="0000FF"/>
                  </a:solidFill>
                  <a:latin typeface="Arial" panose="020B0604020202020204" pitchFamily="34" charset="0"/>
                </a:rPr>
                <a:t>- Casing head</a:t>
              </a:r>
              <a:endParaRPr lang="en-US" altLang="en-US" sz="2400" b="1"/>
            </a:p>
          </p:txBody>
        </p:sp>
      </p:grpSp>
    </p:spTree>
    <p:extLst>
      <p:ext uri="{BB962C8B-B14F-4D97-AF65-F5344CB8AC3E}">
        <p14:creationId xmlns:p14="http://schemas.microsoft.com/office/powerpoint/2010/main" val="3061486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750679" y="6502400"/>
            <a:ext cx="15062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©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Neu Dimension</a:t>
            </a:r>
            <a:r>
              <a:rPr kumimoji="0" sz="1200" b="1" i="0" u="none" strike="noStrike" kern="0" cap="none" spc="15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2020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218049" y="2947217"/>
            <a:ext cx="3695743" cy="70376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62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860"/>
              </a:spcBef>
            </a:pPr>
            <a:r>
              <a:rPr dirty="0"/>
              <a:t>Thank</a:t>
            </a:r>
            <a:r>
              <a:rPr spc="-35" dirty="0"/>
              <a:t> </a:t>
            </a:r>
            <a:r>
              <a:rPr dirty="0"/>
              <a:t>you</a:t>
            </a:r>
            <a:r>
              <a:rPr spc="-30" dirty="0"/>
              <a:t> </a:t>
            </a:r>
            <a:r>
              <a:rPr spc="-50" dirty="0"/>
              <a:t>!</a:t>
            </a:r>
          </a:p>
          <a:p>
            <a:pPr algn="ctr">
              <a:lnSpc>
                <a:spcPct val="100000"/>
              </a:lnSpc>
              <a:spcBef>
                <a:spcPts val="700"/>
              </a:spcBef>
            </a:pPr>
            <a:r>
              <a:rPr sz="2400" b="0" dirty="0">
                <a:latin typeface="Calibri"/>
                <a:cs typeface="Calibri"/>
              </a:rPr>
              <a:t>Questions</a:t>
            </a:r>
            <a:r>
              <a:rPr sz="2400" b="0" spc="-6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and</a:t>
            </a:r>
            <a:r>
              <a:rPr sz="2400" b="0" spc="-30" dirty="0">
                <a:latin typeface="Calibri"/>
                <a:cs typeface="Calibri"/>
              </a:rPr>
              <a:t> </a:t>
            </a:r>
            <a:r>
              <a:rPr sz="2400" b="0" dirty="0">
                <a:latin typeface="Calibri"/>
                <a:cs typeface="Calibri"/>
              </a:rPr>
              <a:t>Answering</a:t>
            </a:r>
            <a:r>
              <a:rPr sz="2400" b="0" spc="-30" dirty="0">
                <a:latin typeface="Calibri"/>
                <a:cs typeface="Calibri"/>
              </a:rPr>
              <a:t> </a:t>
            </a:r>
            <a:r>
              <a:rPr sz="2400" b="0" spc="-10" dirty="0">
                <a:latin typeface="Calibri"/>
                <a:cs typeface="Calibri"/>
              </a:rPr>
              <a:t>Session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750679" y="6502400"/>
            <a:ext cx="15062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©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Neu Dimension</a:t>
            </a:r>
            <a:r>
              <a:rPr kumimoji="0" sz="1200" b="1" i="0" u="none" strike="noStrike" kern="0" cap="none" spc="15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r>
              <a:rPr kumimoji="0" sz="1200" b="1" i="0" u="none" strike="noStrike" kern="0" cap="none" spc="-20" normalizeH="0" baseline="0" noProof="0" dirty="0">
                <a:ln>
                  <a:noFill/>
                </a:ln>
                <a:solidFill>
                  <a:srgbClr val="AEABAB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2020</a:t>
            </a: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5A12AD-3659-A975-6C07-BDEA29EDCB2F}"/>
              </a:ext>
            </a:extLst>
          </p:cNvPr>
          <p:cNvSpPr txBox="1"/>
          <p:nvPr/>
        </p:nvSpPr>
        <p:spPr>
          <a:xfrm>
            <a:off x="1004341" y="813697"/>
            <a:ext cx="44970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dirty="0"/>
              <a:t>Prepared by,</a:t>
            </a:r>
          </a:p>
          <a:p>
            <a:endParaRPr lang="en-MY" dirty="0"/>
          </a:p>
          <a:p>
            <a:endParaRPr lang="en-MY" dirty="0"/>
          </a:p>
          <a:p>
            <a:endParaRPr lang="en-MY" dirty="0"/>
          </a:p>
          <a:p>
            <a:endParaRPr lang="en-MY" dirty="0"/>
          </a:p>
          <a:p>
            <a:r>
              <a:rPr lang="en-MY" dirty="0"/>
              <a:t>_________________________________</a:t>
            </a:r>
          </a:p>
          <a:p>
            <a:endParaRPr lang="en-MY" dirty="0"/>
          </a:p>
          <a:p>
            <a:r>
              <a:rPr lang="en-MY" dirty="0"/>
              <a:t>Name 	      : Muhammad Ikram Muslim</a:t>
            </a:r>
          </a:p>
          <a:p>
            <a:r>
              <a:rPr lang="en-MY" dirty="0"/>
              <a:t>Designation  : Field Engineer 1</a:t>
            </a:r>
          </a:p>
          <a:p>
            <a:endParaRPr lang="en-MY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291E202C-0181-4EA6-B292-89827F346146}" vid="{FBD09A4F-0B3F-4A23-908A-ADF7E0AB87BF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901</TotalTime>
  <Words>175</Words>
  <Application>Microsoft Office PowerPoint</Application>
  <PresentationFormat>Widescreen</PresentationFormat>
  <Paragraphs>45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Wingdings</vt:lpstr>
      <vt:lpstr>Office Theme</vt:lpstr>
      <vt:lpstr>1_Office Theme</vt:lpstr>
      <vt:lpstr>Wellhead</vt:lpstr>
      <vt:lpstr>PowerPoint Presentation</vt:lpstr>
      <vt:lpstr>PowerPoint Presentation</vt:lpstr>
      <vt:lpstr>Thank you ! Questions and Answering Session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Muhammad Ikram Bin Muslim</cp:lastModifiedBy>
  <cp:revision>52</cp:revision>
  <dcterms:created xsi:type="dcterms:W3CDTF">2019-04-03T06:28:13Z</dcterms:created>
  <dcterms:modified xsi:type="dcterms:W3CDTF">2024-12-09T07:18:07Z</dcterms:modified>
</cp:coreProperties>
</file>