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256" r:id="rId2"/>
    <p:sldId id="257" r:id="rId3"/>
    <p:sldId id="264" r:id="rId4"/>
    <p:sldId id="528" r:id="rId5"/>
    <p:sldId id="530" r:id="rId6"/>
    <p:sldId id="566" r:id="rId7"/>
    <p:sldId id="567" r:id="rId8"/>
    <p:sldId id="568" r:id="rId9"/>
    <p:sldId id="549" r:id="rId10"/>
    <p:sldId id="553" r:id="rId11"/>
    <p:sldId id="563" r:id="rId12"/>
    <p:sldId id="564" r:id="rId13"/>
    <p:sldId id="565" r:id="rId14"/>
    <p:sldId id="548" r:id="rId15"/>
    <p:sldId id="556" r:id="rId16"/>
    <p:sldId id="560" r:id="rId17"/>
    <p:sldId id="554" r:id="rId18"/>
    <p:sldId id="557" r:id="rId19"/>
    <p:sldId id="561" r:id="rId20"/>
    <p:sldId id="558" r:id="rId21"/>
    <p:sldId id="559" r:id="rId22"/>
    <p:sldId id="562" r:id="rId23"/>
    <p:sldId id="555" r:id="rId24"/>
    <p:sldId id="551" r:id="rId25"/>
    <p:sldId id="552" r:id="rId26"/>
    <p:sldId id="550" r:id="rId27"/>
  </p:sldIdLst>
  <p:sldSz cx="12192000" cy="6858000"/>
  <p:notesSz cx="9872663"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yamim" initials="S" lastIdx="2" clrIdx="0"/>
  <p:cmAuthor id="1" name="Faizal Ali" initials="FA" lastIdx="3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CC"/>
    <a:srgbClr val="F77F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496147-A119-4FAE-B29D-302D6F11F2E5}" v="8" dt="2023-10-02T06:09:50.8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895" autoAdjust="0"/>
  </p:normalViewPr>
  <p:slideViewPr>
    <p:cSldViewPr snapToGrid="0">
      <p:cViewPr varScale="1">
        <p:scale>
          <a:sx n="64" d="100"/>
          <a:sy n="64" d="100"/>
        </p:scale>
        <p:origin x="978" y="7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844" y="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hadijah Amir" userId="603e4640-30fb-4ae5-a005-502a867da6c6" providerId="ADAL" clId="{21496147-A119-4FAE-B29D-302D6F11F2E5}"/>
    <pc:docChg chg="undo custSel addSld delSld modSld sldOrd">
      <pc:chgData name="Khadijah Amir" userId="603e4640-30fb-4ae5-a005-502a867da6c6" providerId="ADAL" clId="{21496147-A119-4FAE-B29D-302D6F11F2E5}" dt="2023-10-02T06:12:13.918" v="1066"/>
      <pc:docMkLst>
        <pc:docMk/>
      </pc:docMkLst>
      <pc:sldChg chg="modSp mod">
        <pc:chgData name="Khadijah Amir" userId="603e4640-30fb-4ae5-a005-502a867da6c6" providerId="ADAL" clId="{21496147-A119-4FAE-B29D-302D6F11F2E5}" dt="2023-10-02T05:58:42.042" v="724" actId="5793"/>
        <pc:sldMkLst>
          <pc:docMk/>
          <pc:sldMk cId="784206339" sldId="257"/>
        </pc:sldMkLst>
        <pc:spChg chg="mod">
          <ac:chgData name="Khadijah Amir" userId="603e4640-30fb-4ae5-a005-502a867da6c6" providerId="ADAL" clId="{21496147-A119-4FAE-B29D-302D6F11F2E5}" dt="2023-10-02T05:58:42.042" v="724" actId="5793"/>
          <ac:spMkLst>
            <pc:docMk/>
            <pc:sldMk cId="784206339" sldId="257"/>
            <ac:spMk id="5" creationId="{543C69C8-22A2-4323-B33D-F33EF817D9AD}"/>
          </ac:spMkLst>
        </pc:spChg>
      </pc:sldChg>
      <pc:sldChg chg="del">
        <pc:chgData name="Khadijah Amir" userId="603e4640-30fb-4ae5-a005-502a867da6c6" providerId="ADAL" clId="{21496147-A119-4FAE-B29D-302D6F11F2E5}" dt="2023-10-02T05:14:13.005" v="109" actId="47"/>
        <pc:sldMkLst>
          <pc:docMk/>
          <pc:sldMk cId="30529450" sldId="515"/>
        </pc:sldMkLst>
      </pc:sldChg>
      <pc:sldChg chg="del">
        <pc:chgData name="Khadijah Amir" userId="603e4640-30fb-4ae5-a005-502a867da6c6" providerId="ADAL" clId="{21496147-A119-4FAE-B29D-302D6F11F2E5}" dt="2023-10-02T05:14:13.005" v="109" actId="47"/>
        <pc:sldMkLst>
          <pc:docMk/>
          <pc:sldMk cId="3148124087" sldId="522"/>
        </pc:sldMkLst>
      </pc:sldChg>
      <pc:sldChg chg="del">
        <pc:chgData name="Khadijah Amir" userId="603e4640-30fb-4ae5-a005-502a867da6c6" providerId="ADAL" clId="{21496147-A119-4FAE-B29D-302D6F11F2E5}" dt="2023-10-02T05:14:13.005" v="109" actId="47"/>
        <pc:sldMkLst>
          <pc:docMk/>
          <pc:sldMk cId="1953595937" sldId="533"/>
        </pc:sldMkLst>
      </pc:sldChg>
      <pc:sldChg chg="del">
        <pc:chgData name="Khadijah Amir" userId="603e4640-30fb-4ae5-a005-502a867da6c6" providerId="ADAL" clId="{21496147-A119-4FAE-B29D-302D6F11F2E5}" dt="2023-10-02T05:14:13.005" v="109" actId="47"/>
        <pc:sldMkLst>
          <pc:docMk/>
          <pc:sldMk cId="1071945738" sldId="536"/>
        </pc:sldMkLst>
      </pc:sldChg>
      <pc:sldChg chg="ord">
        <pc:chgData name="Khadijah Amir" userId="603e4640-30fb-4ae5-a005-502a867da6c6" providerId="ADAL" clId="{21496147-A119-4FAE-B29D-302D6F11F2E5}" dt="2023-10-02T05:15:18.983" v="135"/>
        <pc:sldMkLst>
          <pc:docMk/>
          <pc:sldMk cId="691965705" sldId="548"/>
        </pc:sldMkLst>
      </pc:sldChg>
      <pc:sldChg chg="modSp mod ord">
        <pc:chgData name="Khadijah Amir" userId="603e4640-30fb-4ae5-a005-502a867da6c6" providerId="ADAL" clId="{21496147-A119-4FAE-B29D-302D6F11F2E5}" dt="2023-10-02T05:59:09.503" v="734" actId="113"/>
        <pc:sldMkLst>
          <pc:docMk/>
          <pc:sldMk cId="1655037001" sldId="550"/>
        </pc:sldMkLst>
        <pc:spChg chg="mod">
          <ac:chgData name="Khadijah Amir" userId="603e4640-30fb-4ae5-a005-502a867da6c6" providerId="ADAL" clId="{21496147-A119-4FAE-B29D-302D6F11F2E5}" dt="2023-10-02T05:59:09.503" v="734" actId="113"/>
          <ac:spMkLst>
            <pc:docMk/>
            <pc:sldMk cId="1655037001" sldId="550"/>
            <ac:spMk id="6" creationId="{135BC303-917F-93BA-F996-79C32131E93C}"/>
          </ac:spMkLst>
        </pc:spChg>
      </pc:sldChg>
      <pc:sldChg chg="addSp delSp modSp mod ord">
        <pc:chgData name="Khadijah Amir" userId="603e4640-30fb-4ae5-a005-502a867da6c6" providerId="ADAL" clId="{21496147-A119-4FAE-B29D-302D6F11F2E5}" dt="2023-10-02T05:34:13.197" v="425" actId="1035"/>
        <pc:sldMkLst>
          <pc:docMk/>
          <pc:sldMk cId="191563456" sldId="554"/>
        </pc:sldMkLst>
        <pc:spChg chg="mod">
          <ac:chgData name="Khadijah Amir" userId="603e4640-30fb-4ae5-a005-502a867da6c6" providerId="ADAL" clId="{21496147-A119-4FAE-B29D-302D6F11F2E5}" dt="2023-10-02T05:34:13.197" v="425" actId="1035"/>
          <ac:spMkLst>
            <pc:docMk/>
            <pc:sldMk cId="191563456" sldId="554"/>
            <ac:spMk id="2" creationId="{43B7903C-9F7F-376D-2393-70F52568710B}"/>
          </ac:spMkLst>
        </pc:spChg>
        <pc:graphicFrameChg chg="mod">
          <ac:chgData name="Khadijah Amir" userId="603e4640-30fb-4ae5-a005-502a867da6c6" providerId="ADAL" clId="{21496147-A119-4FAE-B29D-302D6F11F2E5}" dt="2023-10-02T05:34:13.197" v="425" actId="1035"/>
          <ac:graphicFrameMkLst>
            <pc:docMk/>
            <pc:sldMk cId="191563456" sldId="554"/>
            <ac:graphicFrameMk id="8" creationId="{A002BE54-6002-869C-25A1-A12BCCED1211}"/>
          </ac:graphicFrameMkLst>
        </pc:graphicFrameChg>
        <pc:picChg chg="add del">
          <ac:chgData name="Khadijah Amir" userId="603e4640-30fb-4ae5-a005-502a867da6c6" providerId="ADAL" clId="{21496147-A119-4FAE-B29D-302D6F11F2E5}" dt="2023-10-02T05:25:03.745" v="137" actId="22"/>
          <ac:picMkLst>
            <pc:docMk/>
            <pc:sldMk cId="191563456" sldId="554"/>
            <ac:picMk id="5" creationId="{93EAE7E3-4117-9835-00AF-B179205CE1AE}"/>
          </ac:picMkLst>
        </pc:picChg>
        <pc:picChg chg="mod">
          <ac:chgData name="Khadijah Amir" userId="603e4640-30fb-4ae5-a005-502a867da6c6" providerId="ADAL" clId="{21496147-A119-4FAE-B29D-302D6F11F2E5}" dt="2023-10-02T05:34:13.197" v="425" actId="1035"/>
          <ac:picMkLst>
            <pc:docMk/>
            <pc:sldMk cId="191563456" sldId="554"/>
            <ac:picMk id="7" creationId="{0697943E-A18A-2D3B-E1A1-DE9D168F3629}"/>
          </ac:picMkLst>
        </pc:picChg>
      </pc:sldChg>
      <pc:sldChg chg="addSp delSp modSp add mod ord">
        <pc:chgData name="Khadijah Amir" userId="603e4640-30fb-4ae5-a005-502a867da6c6" providerId="ADAL" clId="{21496147-A119-4FAE-B29D-302D6F11F2E5}" dt="2023-10-02T05:55:28.584" v="471" actId="20577"/>
        <pc:sldMkLst>
          <pc:docMk/>
          <pc:sldMk cId="998025419" sldId="555"/>
        </pc:sldMkLst>
        <pc:spChg chg="mod">
          <ac:chgData name="Khadijah Amir" userId="603e4640-30fb-4ae5-a005-502a867da6c6" providerId="ADAL" clId="{21496147-A119-4FAE-B29D-302D6F11F2E5}" dt="2023-10-02T05:14:06.489" v="108"/>
          <ac:spMkLst>
            <pc:docMk/>
            <pc:sldMk cId="998025419" sldId="555"/>
            <ac:spMk id="2" creationId="{43B7903C-9F7F-376D-2393-70F52568710B}"/>
          </ac:spMkLst>
        </pc:spChg>
        <pc:graphicFrameChg chg="modGraphic">
          <ac:chgData name="Khadijah Amir" userId="603e4640-30fb-4ae5-a005-502a867da6c6" providerId="ADAL" clId="{21496147-A119-4FAE-B29D-302D6F11F2E5}" dt="2023-10-02T05:55:28.584" v="471" actId="20577"/>
          <ac:graphicFrameMkLst>
            <pc:docMk/>
            <pc:sldMk cId="998025419" sldId="555"/>
            <ac:graphicFrameMk id="8" creationId="{A002BE54-6002-869C-25A1-A12BCCED1211}"/>
          </ac:graphicFrameMkLst>
        </pc:graphicFrameChg>
        <pc:picChg chg="add mod">
          <ac:chgData name="Khadijah Amir" userId="603e4640-30fb-4ae5-a005-502a867da6c6" providerId="ADAL" clId="{21496147-A119-4FAE-B29D-302D6F11F2E5}" dt="2023-10-02T05:12:48.942" v="36" actId="14100"/>
          <ac:picMkLst>
            <pc:docMk/>
            <pc:sldMk cId="998025419" sldId="555"/>
            <ac:picMk id="5" creationId="{8D44F0F8-A63C-09ED-7E48-BA5F5207CFA0}"/>
          </ac:picMkLst>
        </pc:picChg>
        <pc:picChg chg="del">
          <ac:chgData name="Khadijah Amir" userId="603e4640-30fb-4ae5-a005-502a867da6c6" providerId="ADAL" clId="{21496147-A119-4FAE-B29D-302D6F11F2E5}" dt="2023-10-02T05:12:35.083" v="28" actId="478"/>
          <ac:picMkLst>
            <pc:docMk/>
            <pc:sldMk cId="998025419" sldId="555"/>
            <ac:picMk id="7" creationId="{0697943E-A18A-2D3B-E1A1-DE9D168F3629}"/>
          </ac:picMkLst>
        </pc:picChg>
      </pc:sldChg>
      <pc:sldChg chg="addSp delSp modSp new mod ord">
        <pc:chgData name="Khadijah Amir" userId="603e4640-30fb-4ae5-a005-502a867da6c6" providerId="ADAL" clId="{21496147-A119-4FAE-B29D-302D6F11F2E5}" dt="2023-10-02T05:34:27.064" v="467" actId="1035"/>
        <pc:sldMkLst>
          <pc:docMk/>
          <pc:sldMk cId="973370625" sldId="556"/>
        </pc:sldMkLst>
        <pc:spChg chg="mod">
          <ac:chgData name="Khadijah Amir" userId="603e4640-30fb-4ae5-a005-502a867da6c6" providerId="ADAL" clId="{21496147-A119-4FAE-B29D-302D6F11F2E5}" dt="2023-10-02T05:34:27.064" v="467" actId="1035"/>
          <ac:spMkLst>
            <pc:docMk/>
            <pc:sldMk cId="973370625" sldId="556"/>
            <ac:spMk id="2" creationId="{DDD1BCAB-6E44-53FD-C516-80C19C949DBB}"/>
          </ac:spMkLst>
        </pc:spChg>
        <pc:spChg chg="del">
          <ac:chgData name="Khadijah Amir" userId="603e4640-30fb-4ae5-a005-502a867da6c6" providerId="ADAL" clId="{21496147-A119-4FAE-B29D-302D6F11F2E5}" dt="2023-10-02T05:25:31.177" v="201" actId="478"/>
          <ac:spMkLst>
            <pc:docMk/>
            <pc:sldMk cId="973370625" sldId="556"/>
            <ac:spMk id="3" creationId="{4572C838-1053-BD05-8934-C606DBE290C1}"/>
          </ac:spMkLst>
        </pc:spChg>
        <pc:picChg chg="add del mod">
          <ac:chgData name="Khadijah Amir" userId="603e4640-30fb-4ae5-a005-502a867da6c6" providerId="ADAL" clId="{21496147-A119-4FAE-B29D-302D6F11F2E5}" dt="2023-10-02T05:25:52.931" v="206" actId="478"/>
          <ac:picMkLst>
            <pc:docMk/>
            <pc:sldMk cId="973370625" sldId="556"/>
            <ac:picMk id="6" creationId="{638348B7-5885-93F9-C135-E93D7B4C0E1A}"/>
          </ac:picMkLst>
        </pc:picChg>
        <pc:picChg chg="add mod">
          <ac:chgData name="Khadijah Amir" userId="603e4640-30fb-4ae5-a005-502a867da6c6" providerId="ADAL" clId="{21496147-A119-4FAE-B29D-302D6F11F2E5}" dt="2023-10-02T05:28:35.046" v="209" actId="1076"/>
          <ac:picMkLst>
            <pc:docMk/>
            <pc:sldMk cId="973370625" sldId="556"/>
            <ac:picMk id="8" creationId="{E66B6E91-984E-5DE4-236D-D79FE1943449}"/>
          </ac:picMkLst>
        </pc:picChg>
      </pc:sldChg>
      <pc:sldChg chg="addSp delSp modSp add mod ord">
        <pc:chgData name="Khadijah Amir" userId="603e4640-30fb-4ae5-a005-502a867da6c6" providerId="ADAL" clId="{21496147-A119-4FAE-B29D-302D6F11F2E5}" dt="2023-10-02T05:34:17.885" v="442" actId="1036"/>
        <pc:sldMkLst>
          <pc:docMk/>
          <pc:sldMk cId="1376709336" sldId="557"/>
        </pc:sldMkLst>
        <pc:spChg chg="mod">
          <ac:chgData name="Khadijah Amir" userId="603e4640-30fb-4ae5-a005-502a867da6c6" providerId="ADAL" clId="{21496147-A119-4FAE-B29D-302D6F11F2E5}" dt="2023-10-02T05:34:17.885" v="442" actId="1036"/>
          <ac:spMkLst>
            <pc:docMk/>
            <pc:sldMk cId="1376709336" sldId="557"/>
            <ac:spMk id="2" creationId="{DDD1BCAB-6E44-53FD-C516-80C19C949DBB}"/>
          </ac:spMkLst>
        </pc:spChg>
        <pc:picChg chg="add mod">
          <ac:chgData name="Khadijah Amir" userId="603e4640-30fb-4ae5-a005-502a867da6c6" providerId="ADAL" clId="{21496147-A119-4FAE-B29D-302D6F11F2E5}" dt="2023-10-02T05:34:17.885" v="442" actId="1036"/>
          <ac:picMkLst>
            <pc:docMk/>
            <pc:sldMk cId="1376709336" sldId="557"/>
            <ac:picMk id="5" creationId="{90FCDD58-5273-F10F-8286-BC97A60EE4F2}"/>
          </ac:picMkLst>
        </pc:picChg>
        <pc:picChg chg="del">
          <ac:chgData name="Khadijah Amir" userId="603e4640-30fb-4ae5-a005-502a867da6c6" providerId="ADAL" clId="{21496147-A119-4FAE-B29D-302D6F11F2E5}" dt="2023-10-02T05:28:56.370" v="219" actId="478"/>
          <ac:picMkLst>
            <pc:docMk/>
            <pc:sldMk cId="1376709336" sldId="557"/>
            <ac:picMk id="8" creationId="{E66B6E91-984E-5DE4-236D-D79FE1943449}"/>
          </ac:picMkLst>
        </pc:picChg>
      </pc:sldChg>
      <pc:sldChg chg="addSp delSp modSp add mod ord">
        <pc:chgData name="Khadijah Amir" userId="603e4640-30fb-4ae5-a005-502a867da6c6" providerId="ADAL" clId="{21496147-A119-4FAE-B29D-302D6F11F2E5}" dt="2023-10-02T05:34:02.438" v="387" actId="20577"/>
        <pc:sldMkLst>
          <pc:docMk/>
          <pc:sldMk cId="137490331" sldId="558"/>
        </pc:sldMkLst>
        <pc:spChg chg="mod">
          <ac:chgData name="Khadijah Amir" userId="603e4640-30fb-4ae5-a005-502a867da6c6" providerId="ADAL" clId="{21496147-A119-4FAE-B29D-302D6F11F2E5}" dt="2023-10-02T05:34:02.438" v="387" actId="20577"/>
          <ac:spMkLst>
            <pc:docMk/>
            <pc:sldMk cId="137490331" sldId="558"/>
            <ac:spMk id="2" creationId="{43B7903C-9F7F-376D-2393-70F52568710B}"/>
          </ac:spMkLst>
        </pc:spChg>
        <pc:graphicFrameChg chg="mod modGraphic">
          <ac:chgData name="Khadijah Amir" userId="603e4640-30fb-4ae5-a005-502a867da6c6" providerId="ADAL" clId="{21496147-A119-4FAE-B29D-302D6F11F2E5}" dt="2023-10-02T05:33:57.566" v="384" actId="1035"/>
          <ac:graphicFrameMkLst>
            <pc:docMk/>
            <pc:sldMk cId="137490331" sldId="558"/>
            <ac:graphicFrameMk id="8" creationId="{A002BE54-6002-869C-25A1-A12BCCED1211}"/>
          </ac:graphicFrameMkLst>
        </pc:graphicFrameChg>
        <pc:picChg chg="add mod">
          <ac:chgData name="Khadijah Amir" userId="603e4640-30fb-4ae5-a005-502a867da6c6" providerId="ADAL" clId="{21496147-A119-4FAE-B29D-302D6F11F2E5}" dt="2023-10-02T05:33:57.566" v="384" actId="1035"/>
          <ac:picMkLst>
            <pc:docMk/>
            <pc:sldMk cId="137490331" sldId="558"/>
            <ac:picMk id="5" creationId="{81041587-C4F7-EDCF-C9ED-E59994D27B45}"/>
          </ac:picMkLst>
        </pc:picChg>
        <pc:picChg chg="del">
          <ac:chgData name="Khadijah Amir" userId="603e4640-30fb-4ae5-a005-502a867da6c6" providerId="ADAL" clId="{21496147-A119-4FAE-B29D-302D6F11F2E5}" dt="2023-10-02T05:32:17.534" v="259" actId="478"/>
          <ac:picMkLst>
            <pc:docMk/>
            <pc:sldMk cId="137490331" sldId="558"/>
            <ac:picMk id="7" creationId="{0697943E-A18A-2D3B-E1A1-DE9D168F3629}"/>
          </ac:picMkLst>
        </pc:picChg>
      </pc:sldChg>
      <pc:sldChg chg="addSp delSp modSp add mod ord">
        <pc:chgData name="Khadijah Amir" userId="603e4640-30fb-4ae5-a005-502a867da6c6" providerId="ADAL" clId="{21496147-A119-4FAE-B29D-302D6F11F2E5}" dt="2023-10-02T05:55:07.764" v="470" actId="1076"/>
        <pc:sldMkLst>
          <pc:docMk/>
          <pc:sldMk cId="3686225505" sldId="559"/>
        </pc:sldMkLst>
        <pc:spChg chg="mod">
          <ac:chgData name="Khadijah Amir" userId="603e4640-30fb-4ae5-a005-502a867da6c6" providerId="ADAL" clId="{21496147-A119-4FAE-B29D-302D6F11F2E5}" dt="2023-10-02T05:33:51.419" v="344" actId="1076"/>
          <ac:spMkLst>
            <pc:docMk/>
            <pc:sldMk cId="3686225505" sldId="559"/>
            <ac:spMk id="2" creationId="{DDD1BCAB-6E44-53FD-C516-80C19C949DBB}"/>
          </ac:spMkLst>
        </pc:spChg>
        <pc:picChg chg="del">
          <ac:chgData name="Khadijah Amir" userId="603e4640-30fb-4ae5-a005-502a867da6c6" providerId="ADAL" clId="{21496147-A119-4FAE-B29D-302D6F11F2E5}" dt="2023-10-02T05:33:02.253" v="269" actId="478"/>
          <ac:picMkLst>
            <pc:docMk/>
            <pc:sldMk cId="3686225505" sldId="559"/>
            <ac:picMk id="5" creationId="{90FCDD58-5273-F10F-8286-BC97A60EE4F2}"/>
          </ac:picMkLst>
        </pc:picChg>
        <pc:picChg chg="add mod">
          <ac:chgData name="Khadijah Amir" userId="603e4640-30fb-4ae5-a005-502a867da6c6" providerId="ADAL" clId="{21496147-A119-4FAE-B29D-302D6F11F2E5}" dt="2023-10-02T05:55:07.764" v="470" actId="1076"/>
          <ac:picMkLst>
            <pc:docMk/>
            <pc:sldMk cId="3686225505" sldId="559"/>
            <ac:picMk id="6" creationId="{923EFBF9-0CB1-A0C6-9F3A-2D9FB94157CD}"/>
          </ac:picMkLst>
        </pc:picChg>
      </pc:sldChg>
      <pc:sldChg chg="addSp delSp modSp new mod ord">
        <pc:chgData name="Khadijah Amir" userId="603e4640-30fb-4ae5-a005-502a867da6c6" providerId="ADAL" clId="{21496147-A119-4FAE-B29D-302D6F11F2E5}" dt="2023-10-02T06:12:06.603" v="1062"/>
        <pc:sldMkLst>
          <pc:docMk/>
          <pc:sldMk cId="135732080" sldId="560"/>
        </pc:sldMkLst>
        <pc:spChg chg="mod">
          <ac:chgData name="Khadijah Amir" userId="603e4640-30fb-4ae5-a005-502a867da6c6" providerId="ADAL" clId="{21496147-A119-4FAE-B29D-302D6F11F2E5}" dt="2023-10-02T06:08:05.249" v="762" actId="20577"/>
          <ac:spMkLst>
            <pc:docMk/>
            <pc:sldMk cId="135732080" sldId="560"/>
            <ac:spMk id="2" creationId="{C7E18414-2395-4009-8CC8-E46959CE58E1}"/>
          </ac:spMkLst>
        </pc:spChg>
        <pc:spChg chg="del">
          <ac:chgData name="Khadijah Amir" userId="603e4640-30fb-4ae5-a005-502a867da6c6" providerId="ADAL" clId="{21496147-A119-4FAE-B29D-302D6F11F2E5}" dt="2023-10-02T06:08:07.903" v="763" actId="478"/>
          <ac:spMkLst>
            <pc:docMk/>
            <pc:sldMk cId="135732080" sldId="560"/>
            <ac:spMk id="3" creationId="{11E3F4B0-C386-1391-289D-05540CE48BBC}"/>
          </ac:spMkLst>
        </pc:spChg>
        <pc:spChg chg="add mod">
          <ac:chgData name="Khadijah Amir" userId="603e4640-30fb-4ae5-a005-502a867da6c6" providerId="ADAL" clId="{21496147-A119-4FAE-B29D-302D6F11F2E5}" dt="2023-10-02T06:11:37.417" v="1058"/>
          <ac:spMkLst>
            <pc:docMk/>
            <pc:sldMk cId="135732080" sldId="560"/>
            <ac:spMk id="5" creationId="{D57B3E90-C23B-D37A-A96D-12DFD5840165}"/>
          </ac:spMkLst>
        </pc:spChg>
      </pc:sldChg>
      <pc:sldChg chg="add del">
        <pc:chgData name="Khadijah Amir" userId="603e4640-30fb-4ae5-a005-502a867da6c6" providerId="ADAL" clId="{21496147-A119-4FAE-B29D-302D6F11F2E5}" dt="2023-10-02T06:07:55.878" v="736"/>
        <pc:sldMkLst>
          <pc:docMk/>
          <pc:sldMk cId="601885530" sldId="560"/>
        </pc:sldMkLst>
      </pc:sldChg>
      <pc:sldChg chg="modSp add mod ord">
        <pc:chgData name="Khadijah Amir" userId="603e4640-30fb-4ae5-a005-502a867da6c6" providerId="ADAL" clId="{21496147-A119-4FAE-B29D-302D6F11F2E5}" dt="2023-10-02T06:12:11.278" v="1064"/>
        <pc:sldMkLst>
          <pc:docMk/>
          <pc:sldMk cId="3360582615" sldId="561"/>
        </pc:sldMkLst>
        <pc:spChg chg="mod">
          <ac:chgData name="Khadijah Amir" userId="603e4640-30fb-4ae5-a005-502a867da6c6" providerId="ADAL" clId="{21496147-A119-4FAE-B29D-302D6F11F2E5}" dt="2023-10-02T06:09:48.387" v="954" actId="20577"/>
          <ac:spMkLst>
            <pc:docMk/>
            <pc:sldMk cId="3360582615" sldId="561"/>
            <ac:spMk id="2" creationId="{C7E18414-2395-4009-8CC8-E46959CE58E1}"/>
          </ac:spMkLst>
        </pc:spChg>
        <pc:spChg chg="mod">
          <ac:chgData name="Khadijah Amir" userId="603e4640-30fb-4ae5-a005-502a867da6c6" providerId="ADAL" clId="{21496147-A119-4FAE-B29D-302D6F11F2E5}" dt="2023-10-02T06:11:16.259" v="1052"/>
          <ac:spMkLst>
            <pc:docMk/>
            <pc:sldMk cId="3360582615" sldId="561"/>
            <ac:spMk id="5" creationId="{D57B3E90-C23B-D37A-A96D-12DFD5840165}"/>
          </ac:spMkLst>
        </pc:spChg>
      </pc:sldChg>
      <pc:sldChg chg="modSp add mod ord">
        <pc:chgData name="Khadijah Amir" userId="603e4640-30fb-4ae5-a005-502a867da6c6" providerId="ADAL" clId="{21496147-A119-4FAE-B29D-302D6F11F2E5}" dt="2023-10-02T06:12:13.918" v="1066"/>
        <pc:sldMkLst>
          <pc:docMk/>
          <pc:sldMk cId="2229145077" sldId="562"/>
        </pc:sldMkLst>
        <pc:spChg chg="mod">
          <ac:chgData name="Khadijah Amir" userId="603e4640-30fb-4ae5-a005-502a867da6c6" providerId="ADAL" clId="{21496147-A119-4FAE-B29D-302D6F11F2E5}" dt="2023-10-02T06:09:54.271" v="959" actId="20577"/>
          <ac:spMkLst>
            <pc:docMk/>
            <pc:sldMk cId="2229145077" sldId="562"/>
            <ac:spMk id="2" creationId="{C7E18414-2395-4009-8CC8-E46959CE58E1}"/>
          </ac:spMkLst>
        </pc:spChg>
        <pc:spChg chg="mod">
          <ac:chgData name="Khadijah Amir" userId="603e4640-30fb-4ae5-a005-502a867da6c6" providerId="ADAL" clId="{21496147-A119-4FAE-B29D-302D6F11F2E5}" dt="2023-10-02T06:10:58.713" v="1042"/>
          <ac:spMkLst>
            <pc:docMk/>
            <pc:sldMk cId="2229145077" sldId="562"/>
            <ac:spMk id="5" creationId="{D57B3E90-C23B-D37A-A96D-12DFD584016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278154" cy="34106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592224" y="1"/>
            <a:ext cx="4278154" cy="341064"/>
          </a:xfrm>
          <a:prstGeom prst="rect">
            <a:avLst/>
          </a:prstGeom>
        </p:spPr>
        <p:txBody>
          <a:bodyPr vert="horz" lIns="91440" tIns="45720" rIns="91440" bIns="45720" rtlCol="0"/>
          <a:lstStyle>
            <a:lvl1pPr algn="r">
              <a:defRPr sz="1200"/>
            </a:lvl1pPr>
          </a:lstStyle>
          <a:p>
            <a:fld id="{307C3527-E1E6-4782-BC8B-1947AB0747FA}" type="datetimeFigureOut">
              <a:rPr lang="en-US" smtClean="0"/>
              <a:t>6/26/2024</a:t>
            </a:fld>
            <a:endParaRPr lang="en-US"/>
          </a:p>
        </p:txBody>
      </p:sp>
      <p:sp>
        <p:nvSpPr>
          <p:cNvPr id="4" name="Footer Placeholder 3"/>
          <p:cNvSpPr>
            <a:spLocks noGrp="1"/>
          </p:cNvSpPr>
          <p:nvPr>
            <p:ph type="ftr" sz="quarter" idx="2"/>
          </p:nvPr>
        </p:nvSpPr>
        <p:spPr>
          <a:xfrm>
            <a:off x="0" y="6456612"/>
            <a:ext cx="4278154" cy="341063"/>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592224" y="6456612"/>
            <a:ext cx="4278154" cy="341063"/>
          </a:xfrm>
          <a:prstGeom prst="rect">
            <a:avLst/>
          </a:prstGeom>
        </p:spPr>
        <p:txBody>
          <a:bodyPr vert="horz" lIns="91440" tIns="45720" rIns="91440" bIns="45720" rtlCol="0" anchor="b"/>
          <a:lstStyle>
            <a:lvl1pPr algn="r">
              <a:defRPr sz="1200"/>
            </a:lvl1pPr>
          </a:lstStyle>
          <a:p>
            <a:fld id="{05DBD357-2F54-4699-86AA-12A90C8C67D0}" type="slidenum">
              <a:rPr lang="en-US" smtClean="0"/>
              <a:t>‹#›</a:t>
            </a:fld>
            <a:endParaRPr lang="en-US"/>
          </a:p>
        </p:txBody>
      </p:sp>
    </p:spTree>
    <p:extLst>
      <p:ext uri="{BB962C8B-B14F-4D97-AF65-F5344CB8AC3E}">
        <p14:creationId xmlns:p14="http://schemas.microsoft.com/office/powerpoint/2010/main" val="6972633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278154" cy="341064"/>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5592224" y="1"/>
            <a:ext cx="4278154" cy="341064"/>
          </a:xfrm>
          <a:prstGeom prst="rect">
            <a:avLst/>
          </a:prstGeom>
        </p:spPr>
        <p:txBody>
          <a:bodyPr vert="horz" lIns="91440" tIns="45720" rIns="91440" bIns="45720" rtlCol="0"/>
          <a:lstStyle>
            <a:lvl1pPr algn="r">
              <a:defRPr sz="1200"/>
            </a:lvl1pPr>
          </a:lstStyle>
          <a:p>
            <a:fld id="{221FE24F-B5CB-4A46-A6F6-39DC986B35AD}" type="datetimeFigureOut">
              <a:rPr lang="en-MY" smtClean="0"/>
              <a:t>26/6/2024</a:t>
            </a:fld>
            <a:endParaRPr lang="en-MY"/>
          </a:p>
        </p:txBody>
      </p:sp>
      <p:sp>
        <p:nvSpPr>
          <p:cNvPr id="4" name="Slide Image Placeholder 3"/>
          <p:cNvSpPr>
            <a:spLocks noGrp="1" noRot="1" noChangeAspect="1"/>
          </p:cNvSpPr>
          <p:nvPr>
            <p:ph type="sldImg" idx="2"/>
          </p:nvPr>
        </p:nvSpPr>
        <p:spPr>
          <a:xfrm>
            <a:off x="2897188" y="849313"/>
            <a:ext cx="4078287" cy="2293937"/>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987267" y="3271381"/>
            <a:ext cx="7898130" cy="267658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6" name="Footer Placeholder 5"/>
          <p:cNvSpPr>
            <a:spLocks noGrp="1"/>
          </p:cNvSpPr>
          <p:nvPr>
            <p:ph type="ftr" sz="quarter" idx="4"/>
          </p:nvPr>
        </p:nvSpPr>
        <p:spPr>
          <a:xfrm>
            <a:off x="0" y="6456612"/>
            <a:ext cx="4278154" cy="341063"/>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5592224" y="6456612"/>
            <a:ext cx="4278154" cy="341063"/>
          </a:xfrm>
          <a:prstGeom prst="rect">
            <a:avLst/>
          </a:prstGeom>
        </p:spPr>
        <p:txBody>
          <a:bodyPr vert="horz" lIns="91440" tIns="45720" rIns="91440" bIns="45720" rtlCol="0" anchor="b"/>
          <a:lstStyle>
            <a:lvl1pPr algn="r">
              <a:defRPr sz="1200"/>
            </a:lvl1pPr>
          </a:lstStyle>
          <a:p>
            <a:fld id="{B5F34EBA-EA9E-4936-A7E5-23C067EE0C2E}" type="slidenum">
              <a:rPr lang="en-MY" smtClean="0"/>
              <a:t>‹#›</a:t>
            </a:fld>
            <a:endParaRPr lang="en-MY"/>
          </a:p>
        </p:txBody>
      </p:sp>
    </p:spTree>
    <p:extLst>
      <p:ext uri="{BB962C8B-B14F-4D97-AF65-F5344CB8AC3E}">
        <p14:creationId xmlns:p14="http://schemas.microsoft.com/office/powerpoint/2010/main" val="1226986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3</a:t>
            </a:fld>
            <a:endParaRPr lang="en-MY"/>
          </a:p>
        </p:txBody>
      </p:sp>
    </p:spTree>
    <p:extLst>
      <p:ext uri="{BB962C8B-B14F-4D97-AF65-F5344CB8AC3E}">
        <p14:creationId xmlns:p14="http://schemas.microsoft.com/office/powerpoint/2010/main" val="15084677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5</a:t>
            </a:fld>
            <a:endParaRPr lang="en-MY"/>
          </a:p>
        </p:txBody>
      </p:sp>
    </p:spTree>
    <p:extLst>
      <p:ext uri="{BB962C8B-B14F-4D97-AF65-F5344CB8AC3E}">
        <p14:creationId xmlns:p14="http://schemas.microsoft.com/office/powerpoint/2010/main" val="15084677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9</a:t>
            </a:fld>
            <a:endParaRPr lang="en-MY"/>
          </a:p>
        </p:txBody>
      </p:sp>
    </p:spTree>
    <p:extLst>
      <p:ext uri="{BB962C8B-B14F-4D97-AF65-F5344CB8AC3E}">
        <p14:creationId xmlns:p14="http://schemas.microsoft.com/office/powerpoint/2010/main" val="37957717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10</a:t>
            </a:fld>
            <a:endParaRPr lang="en-MY"/>
          </a:p>
        </p:txBody>
      </p:sp>
    </p:spTree>
    <p:extLst>
      <p:ext uri="{BB962C8B-B14F-4D97-AF65-F5344CB8AC3E}">
        <p14:creationId xmlns:p14="http://schemas.microsoft.com/office/powerpoint/2010/main" val="2040888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14</a:t>
            </a:fld>
            <a:endParaRPr lang="en-MY"/>
          </a:p>
        </p:txBody>
      </p:sp>
    </p:spTree>
    <p:extLst>
      <p:ext uri="{BB962C8B-B14F-4D97-AF65-F5344CB8AC3E}">
        <p14:creationId xmlns:p14="http://schemas.microsoft.com/office/powerpoint/2010/main" val="35161581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24</a:t>
            </a:fld>
            <a:endParaRPr lang="en-MY"/>
          </a:p>
        </p:txBody>
      </p:sp>
    </p:spTree>
    <p:extLst>
      <p:ext uri="{BB962C8B-B14F-4D97-AF65-F5344CB8AC3E}">
        <p14:creationId xmlns:p14="http://schemas.microsoft.com/office/powerpoint/2010/main" val="16512508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25</a:t>
            </a:fld>
            <a:endParaRPr lang="en-MY"/>
          </a:p>
        </p:txBody>
      </p:sp>
    </p:spTree>
    <p:extLst>
      <p:ext uri="{BB962C8B-B14F-4D97-AF65-F5344CB8AC3E}">
        <p14:creationId xmlns:p14="http://schemas.microsoft.com/office/powerpoint/2010/main" val="14052012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26</a:t>
            </a:fld>
            <a:endParaRPr lang="en-MY"/>
          </a:p>
        </p:txBody>
      </p:sp>
    </p:spTree>
    <p:extLst>
      <p:ext uri="{BB962C8B-B14F-4D97-AF65-F5344CB8AC3E}">
        <p14:creationId xmlns:p14="http://schemas.microsoft.com/office/powerpoint/2010/main" val="18068493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graphicdesign.stackexchange.com/questions/42913/lighter-colors-without-ending-up-with-pastel"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raphicdesign.stackexchange.com/questions/42913/lighter-colors-without-ending-up-with-pastel"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5BE2707C-6D77-498A-8BFB-FE05E4F3ED6A}"/>
              </a:ext>
            </a:extLst>
          </p:cNvPr>
          <p:cNvSpPr/>
          <p:nvPr userDrawn="1"/>
        </p:nvSpPr>
        <p:spPr>
          <a:xfrm>
            <a:off x="2047161" y="-5619"/>
            <a:ext cx="1187356" cy="68636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a:t>
            </a:r>
          </a:p>
        </p:txBody>
      </p:sp>
      <p:sp>
        <p:nvSpPr>
          <p:cNvPr id="13" name="Rectangle 12">
            <a:extLst>
              <a:ext uri="{FF2B5EF4-FFF2-40B4-BE49-F238E27FC236}">
                <a16:creationId xmlns:a16="http://schemas.microsoft.com/office/drawing/2014/main" id="{7C0C7DF0-5FF5-4820-9FB3-AA6DFAE249BF}"/>
              </a:ext>
            </a:extLst>
          </p:cNvPr>
          <p:cNvSpPr/>
          <p:nvPr userDrawn="1"/>
        </p:nvSpPr>
        <p:spPr>
          <a:xfrm>
            <a:off x="-1" y="-5619"/>
            <a:ext cx="2042694" cy="6863619"/>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grpSp>
        <p:nvGrpSpPr>
          <p:cNvPr id="14" name="Group 13">
            <a:extLst>
              <a:ext uri="{FF2B5EF4-FFF2-40B4-BE49-F238E27FC236}">
                <a16:creationId xmlns:a16="http://schemas.microsoft.com/office/drawing/2014/main" id="{C3B08946-8610-44BC-9E0E-FED96CF77838}"/>
              </a:ext>
            </a:extLst>
          </p:cNvPr>
          <p:cNvGrpSpPr/>
          <p:nvPr userDrawn="1"/>
        </p:nvGrpSpPr>
        <p:grpSpPr>
          <a:xfrm flipH="1">
            <a:off x="1006520" y="0"/>
            <a:ext cx="1070029" cy="6858001"/>
            <a:chOff x="346424" y="1220855"/>
            <a:chExt cx="1501531" cy="6858001"/>
          </a:xfrm>
        </p:grpSpPr>
        <p:pic>
          <p:nvPicPr>
            <p:cNvPr id="15" name="Picture 14">
              <a:extLst>
                <a:ext uri="{FF2B5EF4-FFF2-40B4-BE49-F238E27FC236}">
                  <a16:creationId xmlns:a16="http://schemas.microsoft.com/office/drawing/2014/main" id="{D8BCE14A-D8B5-4014-AE39-6ABA58AA509F}"/>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t="20676"/>
            <a:stretch/>
          </p:blipFill>
          <p:spPr>
            <a:xfrm>
              <a:off x="346430" y="1220855"/>
              <a:ext cx="1501524" cy="1225824"/>
            </a:xfrm>
            <a:prstGeom prst="rect">
              <a:avLst/>
            </a:prstGeom>
          </p:spPr>
        </p:pic>
        <p:pic>
          <p:nvPicPr>
            <p:cNvPr id="16" name="Picture 15">
              <a:extLst>
                <a:ext uri="{FF2B5EF4-FFF2-40B4-BE49-F238E27FC236}">
                  <a16:creationId xmlns:a16="http://schemas.microsoft.com/office/drawing/2014/main" id="{AFE5C628-EBED-4F04-8F2D-47DEBC6B1E61}"/>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flipV="1">
              <a:off x="346430" y="2446678"/>
              <a:ext cx="1501525" cy="1545339"/>
            </a:xfrm>
            <a:prstGeom prst="rect">
              <a:avLst/>
            </a:prstGeom>
          </p:spPr>
        </p:pic>
        <p:pic>
          <p:nvPicPr>
            <p:cNvPr id="17" name="Picture 16">
              <a:extLst>
                <a:ext uri="{FF2B5EF4-FFF2-40B4-BE49-F238E27FC236}">
                  <a16:creationId xmlns:a16="http://schemas.microsoft.com/office/drawing/2014/main" id="{53D94F75-C5B2-4863-864A-EC9CBD41FF4A}"/>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a:off x="346427" y="3970753"/>
              <a:ext cx="1501526" cy="1545339"/>
            </a:xfrm>
            <a:prstGeom prst="rect">
              <a:avLst/>
            </a:prstGeom>
          </p:spPr>
        </p:pic>
        <p:pic>
          <p:nvPicPr>
            <p:cNvPr id="18" name="Picture 17">
              <a:extLst>
                <a:ext uri="{FF2B5EF4-FFF2-40B4-BE49-F238E27FC236}">
                  <a16:creationId xmlns:a16="http://schemas.microsoft.com/office/drawing/2014/main" id="{45C74D85-F934-4C46-94B6-CFD440B74FE0}"/>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a:stretch/>
          </p:blipFill>
          <p:spPr>
            <a:xfrm flipV="1">
              <a:off x="346427" y="5516091"/>
              <a:ext cx="1501528" cy="1545339"/>
            </a:xfrm>
            <a:prstGeom prst="rect">
              <a:avLst/>
            </a:prstGeom>
          </p:spPr>
        </p:pic>
        <p:pic>
          <p:nvPicPr>
            <p:cNvPr id="19" name="Picture 18">
              <a:extLst>
                <a:ext uri="{FF2B5EF4-FFF2-40B4-BE49-F238E27FC236}">
                  <a16:creationId xmlns:a16="http://schemas.microsoft.com/office/drawing/2014/main" id="{701AF651-C58A-49DD-9810-E0B035F94D56}"/>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b="34162"/>
            <a:stretch/>
          </p:blipFill>
          <p:spPr>
            <a:xfrm>
              <a:off x="346424" y="7061432"/>
              <a:ext cx="1501530" cy="1017424"/>
            </a:xfrm>
            <a:prstGeom prst="rect">
              <a:avLst/>
            </a:prstGeom>
          </p:spPr>
        </p:pic>
      </p:grpSp>
      <p:grpSp>
        <p:nvGrpSpPr>
          <p:cNvPr id="21" name="Group 20">
            <a:extLst>
              <a:ext uri="{FF2B5EF4-FFF2-40B4-BE49-F238E27FC236}">
                <a16:creationId xmlns:a16="http://schemas.microsoft.com/office/drawing/2014/main" id="{C1972222-398C-4CF9-893E-FD25F90E8D34}"/>
              </a:ext>
            </a:extLst>
          </p:cNvPr>
          <p:cNvGrpSpPr/>
          <p:nvPr userDrawn="1"/>
        </p:nvGrpSpPr>
        <p:grpSpPr>
          <a:xfrm>
            <a:off x="-61152" y="-12878"/>
            <a:ext cx="1070028" cy="6878137"/>
            <a:chOff x="327274" y="1200717"/>
            <a:chExt cx="1501530" cy="6878137"/>
          </a:xfrm>
        </p:grpSpPr>
        <p:pic>
          <p:nvPicPr>
            <p:cNvPr id="22" name="Picture 21">
              <a:extLst>
                <a:ext uri="{FF2B5EF4-FFF2-40B4-BE49-F238E27FC236}">
                  <a16:creationId xmlns:a16="http://schemas.microsoft.com/office/drawing/2014/main" id="{6552FEC6-72FC-40B2-AACC-925DCF839EBC}"/>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t="19373"/>
            <a:stretch/>
          </p:blipFill>
          <p:spPr>
            <a:xfrm>
              <a:off x="327278" y="1200717"/>
              <a:ext cx="1501524" cy="1245962"/>
            </a:xfrm>
            <a:prstGeom prst="rect">
              <a:avLst/>
            </a:prstGeom>
          </p:spPr>
        </p:pic>
        <p:pic>
          <p:nvPicPr>
            <p:cNvPr id="23" name="Picture 22">
              <a:extLst>
                <a:ext uri="{FF2B5EF4-FFF2-40B4-BE49-F238E27FC236}">
                  <a16:creationId xmlns:a16="http://schemas.microsoft.com/office/drawing/2014/main" id="{7F54D345-DE16-42B1-AA5B-6FEE1D926322}"/>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flipV="1">
              <a:off x="327278" y="2446678"/>
              <a:ext cx="1501526" cy="1545339"/>
            </a:xfrm>
            <a:prstGeom prst="rect">
              <a:avLst/>
            </a:prstGeom>
          </p:spPr>
        </p:pic>
        <p:pic>
          <p:nvPicPr>
            <p:cNvPr id="24" name="Picture 23">
              <a:extLst>
                <a:ext uri="{FF2B5EF4-FFF2-40B4-BE49-F238E27FC236}">
                  <a16:creationId xmlns:a16="http://schemas.microsoft.com/office/drawing/2014/main" id="{938FDF1F-31F4-4C5D-B91A-06394A8F614A}"/>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a:off x="327276" y="3970753"/>
              <a:ext cx="1501527" cy="1545339"/>
            </a:xfrm>
            <a:prstGeom prst="rect">
              <a:avLst/>
            </a:prstGeom>
          </p:spPr>
        </p:pic>
        <p:pic>
          <p:nvPicPr>
            <p:cNvPr id="25" name="Picture 24">
              <a:extLst>
                <a:ext uri="{FF2B5EF4-FFF2-40B4-BE49-F238E27FC236}">
                  <a16:creationId xmlns:a16="http://schemas.microsoft.com/office/drawing/2014/main" id="{E149B7DB-047C-47F4-A822-089E3871EEFE}"/>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a:stretch/>
          </p:blipFill>
          <p:spPr>
            <a:xfrm flipV="1">
              <a:off x="327276" y="5516091"/>
              <a:ext cx="1501528" cy="1545339"/>
            </a:xfrm>
            <a:prstGeom prst="rect">
              <a:avLst/>
            </a:prstGeom>
          </p:spPr>
        </p:pic>
        <p:pic>
          <p:nvPicPr>
            <p:cNvPr id="26" name="Picture 25">
              <a:extLst>
                <a:ext uri="{FF2B5EF4-FFF2-40B4-BE49-F238E27FC236}">
                  <a16:creationId xmlns:a16="http://schemas.microsoft.com/office/drawing/2014/main" id="{6613722D-C9F3-42AD-8C3B-5E9DD2DFCF4A}"/>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b="34162"/>
            <a:stretch/>
          </p:blipFill>
          <p:spPr>
            <a:xfrm>
              <a:off x="327274" y="7061431"/>
              <a:ext cx="1501529" cy="1017423"/>
            </a:xfrm>
            <a:prstGeom prst="rect">
              <a:avLst/>
            </a:prstGeom>
          </p:spPr>
        </p:pic>
      </p:grpSp>
      <p:sp>
        <p:nvSpPr>
          <p:cNvPr id="10" name="TextBox 9"/>
          <p:cNvSpPr txBox="1"/>
          <p:nvPr userDrawn="1"/>
        </p:nvSpPr>
        <p:spPr>
          <a:xfrm>
            <a:off x="105821" y="6480873"/>
            <a:ext cx="1861540" cy="276999"/>
          </a:xfrm>
          <a:prstGeom prst="rect">
            <a:avLst/>
          </a:prstGeom>
          <a:noFill/>
        </p:spPr>
        <p:txBody>
          <a:bodyPr wrap="square" rtlCol="0">
            <a:spAutoFit/>
          </a:bodyPr>
          <a:lstStyle/>
          <a:p>
            <a:r>
              <a:rPr lang="en-MY" sz="1200" dirty="0">
                <a:solidFill>
                  <a:schemeClr val="bg1"/>
                </a:solidFill>
                <a:effectLst>
                  <a:glow rad="165100">
                    <a:srgbClr val="7030A0">
                      <a:alpha val="60000"/>
                    </a:srgbClr>
                  </a:glow>
                </a:effectLst>
              </a:rPr>
              <a:t>© Neu</a:t>
            </a:r>
            <a:r>
              <a:rPr lang="en-MY" sz="1200" baseline="0" dirty="0">
                <a:solidFill>
                  <a:schemeClr val="bg1"/>
                </a:solidFill>
                <a:effectLst>
                  <a:glow rad="165100">
                    <a:srgbClr val="7030A0">
                      <a:alpha val="60000"/>
                    </a:srgbClr>
                  </a:glow>
                </a:effectLst>
              </a:rPr>
              <a:t> Dimension 2020</a:t>
            </a:r>
            <a:endParaRPr lang="en-MY" sz="1200" dirty="0">
              <a:solidFill>
                <a:schemeClr val="bg1"/>
              </a:solidFill>
              <a:effectLst>
                <a:glow rad="165100">
                  <a:srgbClr val="7030A0">
                    <a:alpha val="60000"/>
                  </a:srgbClr>
                </a:glow>
              </a:effectLst>
            </a:endParaRPr>
          </a:p>
        </p:txBody>
      </p:sp>
      <p:sp>
        <p:nvSpPr>
          <p:cNvPr id="2" name="Title 1"/>
          <p:cNvSpPr>
            <a:spLocks noGrp="1"/>
          </p:cNvSpPr>
          <p:nvPr>
            <p:ph type="ctrTitle"/>
          </p:nvPr>
        </p:nvSpPr>
        <p:spPr>
          <a:xfrm>
            <a:off x="1508723" y="1337630"/>
            <a:ext cx="9144000" cy="2387600"/>
          </a:xfrm>
        </p:spPr>
        <p:txBody>
          <a:bodyPr anchor="b"/>
          <a:lstStyle>
            <a:lvl1pPr algn="ctr">
              <a:defRPr sz="6000">
                <a:effectLst>
                  <a:glow rad="101600">
                    <a:srgbClr val="FFFFFF"/>
                  </a:glow>
                  <a:outerShdw blurRad="38100" dist="19050" dir="2700000" algn="tl" rotWithShape="0">
                    <a:schemeClr val="dk1">
                      <a:lumMod val="50000"/>
                      <a:alpha val="40000"/>
                    </a:schemeClr>
                  </a:outerShdw>
                </a:effectLst>
              </a:defRPr>
            </a:lvl1pPr>
          </a:lstStyle>
          <a:p>
            <a:r>
              <a:rPr lang="en-US"/>
              <a:t>Click to edit Master title style</a:t>
            </a:r>
            <a:endParaRPr lang="en-MY"/>
          </a:p>
        </p:txBody>
      </p:sp>
      <p:sp>
        <p:nvSpPr>
          <p:cNvPr id="3" name="Subtitle 2"/>
          <p:cNvSpPr>
            <a:spLocks noGrp="1"/>
          </p:cNvSpPr>
          <p:nvPr userDrawn="1">
            <p:ph type="subTitle" idx="1"/>
          </p:nvPr>
        </p:nvSpPr>
        <p:spPr>
          <a:xfrm>
            <a:off x="1508723" y="373041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MY"/>
          </a:p>
        </p:txBody>
      </p:sp>
      <p:sp>
        <p:nvSpPr>
          <p:cNvPr id="4" name="Date Placeholder 3"/>
          <p:cNvSpPr>
            <a:spLocks noGrp="1"/>
          </p:cNvSpPr>
          <p:nvPr userDrawn="1">
            <p:ph type="dt" sz="half" idx="10"/>
          </p:nvPr>
        </p:nvSpPr>
        <p:spPr>
          <a:xfrm>
            <a:off x="6079482" y="6359503"/>
            <a:ext cx="2743200" cy="365125"/>
          </a:xfrm>
        </p:spPr>
        <p:txBody>
          <a:bodyPr/>
          <a:lstStyle/>
          <a:p>
            <a:r>
              <a:rPr lang="en-MY" dirty="0"/>
              <a:t>9 January 2020</a:t>
            </a:r>
          </a:p>
        </p:txBody>
      </p:sp>
      <p:sp>
        <p:nvSpPr>
          <p:cNvPr id="5" name="Footer Placeholder 4"/>
          <p:cNvSpPr>
            <a:spLocks noGrp="1"/>
          </p:cNvSpPr>
          <p:nvPr userDrawn="1">
            <p:ph type="ftr" sz="quarter" idx="11"/>
          </p:nvPr>
        </p:nvSpPr>
        <p:spPr>
          <a:xfrm>
            <a:off x="9029493" y="6356350"/>
            <a:ext cx="2336074" cy="365125"/>
          </a:xfrm>
        </p:spPr>
        <p:txBody>
          <a:bodyPr/>
          <a:lstStyle/>
          <a:p>
            <a:endParaRPr lang="en-MY"/>
          </a:p>
        </p:txBody>
      </p:sp>
      <p:sp>
        <p:nvSpPr>
          <p:cNvPr id="6" name="Slide Number Placeholder 5"/>
          <p:cNvSpPr>
            <a:spLocks noGrp="1"/>
          </p:cNvSpPr>
          <p:nvPr userDrawn="1">
            <p:ph type="sldNum" sz="quarter" idx="12"/>
          </p:nvPr>
        </p:nvSpPr>
        <p:spPr>
          <a:xfrm>
            <a:off x="11572378" y="6356350"/>
            <a:ext cx="459377" cy="365125"/>
          </a:xfrm>
        </p:spPr>
        <p:txBody>
          <a:bodyPr/>
          <a:lstStyle/>
          <a:p>
            <a:fld id="{7067DC33-8416-46B9-BFB5-95A4BBC5BE18}" type="slidenum">
              <a:rPr lang="en-MY" smtClean="0"/>
              <a:t>‹#›</a:t>
            </a:fld>
            <a:endParaRPr lang="en-MY"/>
          </a:p>
        </p:txBody>
      </p:sp>
      <p:pic>
        <p:nvPicPr>
          <p:cNvPr id="20" name="Picture 19">
            <a:extLst>
              <a:ext uri="{FF2B5EF4-FFF2-40B4-BE49-F238E27FC236}">
                <a16:creationId xmlns:a16="http://schemas.microsoft.com/office/drawing/2014/main" id="{4875C8E5-08B7-4584-80B2-2FDB4AAE3E70}"/>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0958" y="83517"/>
            <a:ext cx="1980776" cy="799754"/>
          </a:xfrm>
          <a:prstGeom prst="rect">
            <a:avLst/>
          </a:prstGeom>
          <a:effectLst>
            <a:glow rad="101600">
              <a:schemeClr val="bg1">
                <a:alpha val="60000"/>
              </a:schemeClr>
            </a:glow>
          </a:effectLst>
        </p:spPr>
      </p:pic>
    </p:spTree>
    <p:extLst>
      <p:ext uri="{BB962C8B-B14F-4D97-AF65-F5344CB8AC3E}">
        <p14:creationId xmlns:p14="http://schemas.microsoft.com/office/powerpoint/2010/main" val="3859465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8492057-34FB-4CEA-ACED-B0E825A794FA}"/>
              </a:ext>
            </a:extLst>
          </p:cNvPr>
          <p:cNvSpPr/>
          <p:nvPr userDrawn="1"/>
        </p:nvSpPr>
        <p:spPr>
          <a:xfrm>
            <a:off x="-6702" y="-2208"/>
            <a:ext cx="1018899" cy="6863619"/>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title"/>
          </p:nvPr>
        </p:nvSpPr>
        <p:spPr>
          <a:xfrm>
            <a:off x="2011734" y="-72748"/>
            <a:ext cx="9875466" cy="1325563"/>
          </a:xfrm>
        </p:spPr>
        <p:txBody>
          <a:bodyPr/>
          <a:lstStyle>
            <a:lvl1pPr>
              <a:defRPr>
                <a:solidFill>
                  <a:schemeClr val="tx1"/>
                </a:solidFill>
              </a:defRPr>
            </a:lvl1pPr>
          </a:lstStyle>
          <a:p>
            <a:r>
              <a:rPr lang="en-US" dirty="0"/>
              <a:t>Click to edit Master title style</a:t>
            </a:r>
            <a:endParaRPr lang="en-MY" dirty="0"/>
          </a:p>
        </p:txBody>
      </p:sp>
      <p:sp>
        <p:nvSpPr>
          <p:cNvPr id="3" name="Content Placeholder 2"/>
          <p:cNvSpPr>
            <a:spLocks noGrp="1"/>
          </p:cNvSpPr>
          <p:nvPr>
            <p:ph idx="1"/>
          </p:nvPr>
        </p:nvSpPr>
        <p:spPr/>
        <p:txBody>
          <a:bodyPr/>
          <a:lstStyle>
            <a:lvl1pPr marL="457200" indent="-457200">
              <a:buClr>
                <a:srgbClr val="F77F24"/>
              </a:buClr>
              <a:buFont typeface="Wingdings" panose="05000000000000000000" pitchFamily="2" charset="2"/>
              <a:buChar char="Ø"/>
              <a:defRPr/>
            </a:lvl1pPr>
            <a:lvl2pPr marL="812800" indent="-363538">
              <a:buClr>
                <a:srgbClr val="7030A0"/>
              </a:buClr>
              <a:buFont typeface="+mj-lt"/>
              <a:buAutoNum type="arabicPeriod"/>
              <a:defRPr/>
            </a:lvl2pPr>
            <a:lvl3pPr marL="987425" indent="-174625">
              <a:buClr>
                <a:srgbClr val="7030A0"/>
              </a:buClr>
              <a:buFont typeface="+mj-lt"/>
              <a:buAutoNum type="romanLcPeriod"/>
              <a:defRPr/>
            </a:lvl3pPr>
            <a:lvl4pPr marL="1600200" indent="-228600">
              <a:buClr>
                <a:srgbClr val="F77F24"/>
              </a:buClr>
              <a:buFont typeface="Wingdings" panose="05000000000000000000" pitchFamily="2" charset="2"/>
              <a:buChar char="v"/>
              <a:defRPr/>
            </a:lvl4pPr>
            <a:lvl5pPr marL="2057400" indent="-228600">
              <a:buClr>
                <a:srgbClr val="F77F24"/>
              </a:buClr>
              <a:buFont typeface="Wingdings" panose="05000000000000000000" pitchFamily="2" charset="2"/>
              <a:buChar char="ü"/>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MY" dirty="0"/>
          </a:p>
        </p:txBody>
      </p:sp>
      <p:sp>
        <p:nvSpPr>
          <p:cNvPr id="4" name="Date Placeholder 3"/>
          <p:cNvSpPr>
            <a:spLocks noGrp="1"/>
          </p:cNvSpPr>
          <p:nvPr>
            <p:ph type="dt" sz="half" idx="10"/>
          </p:nvPr>
        </p:nvSpPr>
        <p:spPr/>
        <p:txBody>
          <a:bodyPr/>
          <a:lstStyle/>
          <a:p>
            <a:fld id="{7394B257-4EC1-4F3A-87C2-D91111C4BA27}" type="datetime1">
              <a:rPr lang="en-MY" smtClean="0"/>
              <a:t>26/6/2024</a:t>
            </a:fld>
            <a:endParaRPr lang="en-MY"/>
          </a:p>
        </p:txBody>
      </p:sp>
      <p:sp>
        <p:nvSpPr>
          <p:cNvPr id="5" name="Footer Placeholder 4"/>
          <p:cNvSpPr>
            <a:spLocks noGrp="1"/>
          </p:cNvSpPr>
          <p:nvPr>
            <p:ph type="ftr" sz="quarter" idx="11"/>
          </p:nvPr>
        </p:nvSpPr>
        <p:spPr/>
        <p:txBody>
          <a:bodyPr/>
          <a:lstStyle/>
          <a:p>
            <a:endParaRPr lang="en-MY"/>
          </a:p>
        </p:txBody>
      </p:sp>
      <p:grpSp>
        <p:nvGrpSpPr>
          <p:cNvPr id="18" name="Group 17">
            <a:extLst>
              <a:ext uri="{FF2B5EF4-FFF2-40B4-BE49-F238E27FC236}">
                <a16:creationId xmlns:a16="http://schemas.microsoft.com/office/drawing/2014/main" id="{BD6FCFCD-DA89-4B73-92A4-59537643F18D}"/>
              </a:ext>
            </a:extLst>
          </p:cNvPr>
          <p:cNvGrpSpPr/>
          <p:nvPr userDrawn="1"/>
        </p:nvGrpSpPr>
        <p:grpSpPr>
          <a:xfrm>
            <a:off x="-61152" y="-12878"/>
            <a:ext cx="1070028" cy="6878137"/>
            <a:chOff x="327274" y="1200717"/>
            <a:chExt cx="1501530" cy="6878137"/>
          </a:xfrm>
        </p:grpSpPr>
        <p:pic>
          <p:nvPicPr>
            <p:cNvPr id="19" name="Picture 18">
              <a:extLst>
                <a:ext uri="{FF2B5EF4-FFF2-40B4-BE49-F238E27FC236}">
                  <a16:creationId xmlns:a16="http://schemas.microsoft.com/office/drawing/2014/main" id="{3E9AB783-AD0F-41FA-9761-E9CEE01907A9}"/>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t="19373"/>
            <a:stretch/>
          </p:blipFill>
          <p:spPr>
            <a:xfrm>
              <a:off x="327278" y="1200717"/>
              <a:ext cx="1501524" cy="1245962"/>
            </a:xfrm>
            <a:prstGeom prst="rect">
              <a:avLst/>
            </a:prstGeom>
          </p:spPr>
        </p:pic>
        <p:pic>
          <p:nvPicPr>
            <p:cNvPr id="20" name="Picture 19">
              <a:extLst>
                <a:ext uri="{FF2B5EF4-FFF2-40B4-BE49-F238E27FC236}">
                  <a16:creationId xmlns:a16="http://schemas.microsoft.com/office/drawing/2014/main" id="{5D701A82-D2F5-46E5-B44F-3556F16F34BC}"/>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flipV="1">
              <a:off x="327278" y="2446678"/>
              <a:ext cx="1501526" cy="1545339"/>
            </a:xfrm>
            <a:prstGeom prst="rect">
              <a:avLst/>
            </a:prstGeom>
          </p:spPr>
        </p:pic>
        <p:pic>
          <p:nvPicPr>
            <p:cNvPr id="21" name="Picture 20">
              <a:extLst>
                <a:ext uri="{FF2B5EF4-FFF2-40B4-BE49-F238E27FC236}">
                  <a16:creationId xmlns:a16="http://schemas.microsoft.com/office/drawing/2014/main" id="{4C46091C-C034-48EB-ACF6-E063EF34D541}"/>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a:off x="327276" y="3970753"/>
              <a:ext cx="1501527" cy="1545339"/>
            </a:xfrm>
            <a:prstGeom prst="rect">
              <a:avLst/>
            </a:prstGeom>
          </p:spPr>
        </p:pic>
        <p:pic>
          <p:nvPicPr>
            <p:cNvPr id="22" name="Picture 21">
              <a:extLst>
                <a:ext uri="{FF2B5EF4-FFF2-40B4-BE49-F238E27FC236}">
                  <a16:creationId xmlns:a16="http://schemas.microsoft.com/office/drawing/2014/main" id="{9FB1867D-FDEA-4ECE-8034-41A655A06C4C}"/>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a:stretch/>
          </p:blipFill>
          <p:spPr>
            <a:xfrm flipV="1">
              <a:off x="327276" y="5516091"/>
              <a:ext cx="1501528" cy="1545339"/>
            </a:xfrm>
            <a:prstGeom prst="rect">
              <a:avLst/>
            </a:prstGeom>
          </p:spPr>
        </p:pic>
        <p:pic>
          <p:nvPicPr>
            <p:cNvPr id="23" name="Picture 22">
              <a:extLst>
                <a:ext uri="{FF2B5EF4-FFF2-40B4-BE49-F238E27FC236}">
                  <a16:creationId xmlns:a16="http://schemas.microsoft.com/office/drawing/2014/main" id="{9E8556B1-8D93-47B9-89CB-198CD294D8E1}"/>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b="34162"/>
            <a:stretch/>
          </p:blipFill>
          <p:spPr>
            <a:xfrm>
              <a:off x="327274" y="7061431"/>
              <a:ext cx="1501529" cy="1017423"/>
            </a:xfrm>
            <a:prstGeom prst="rect">
              <a:avLst/>
            </a:prstGeom>
          </p:spPr>
        </p:pic>
      </p:grpSp>
      <p:pic>
        <p:nvPicPr>
          <p:cNvPr id="17" name="Picture 16">
            <a:extLst>
              <a:ext uri="{FF2B5EF4-FFF2-40B4-BE49-F238E27FC236}">
                <a16:creationId xmlns:a16="http://schemas.microsoft.com/office/drawing/2014/main" id="{FD229C55-0D0E-46D1-BAF7-00B1A6138BD0}"/>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0958" y="83517"/>
            <a:ext cx="1980776" cy="799754"/>
          </a:xfrm>
          <a:prstGeom prst="rect">
            <a:avLst/>
          </a:prstGeom>
          <a:effectLst>
            <a:glow rad="101600">
              <a:schemeClr val="bg1">
                <a:alpha val="60000"/>
              </a:schemeClr>
            </a:glow>
          </a:effectLst>
        </p:spPr>
      </p:pic>
      <p:sp>
        <p:nvSpPr>
          <p:cNvPr id="6" name="Slide Number Placeholder 5"/>
          <p:cNvSpPr>
            <a:spLocks noGrp="1"/>
          </p:cNvSpPr>
          <p:nvPr>
            <p:ph type="sldNum" sz="quarter" idx="12"/>
          </p:nvPr>
        </p:nvSpPr>
        <p:spPr/>
        <p:txBody>
          <a:bodyPr/>
          <a:lstStyle>
            <a:lvl1pPr>
              <a:defRPr>
                <a:solidFill>
                  <a:schemeClr val="tx1"/>
                </a:solidFill>
              </a:defRPr>
            </a:lvl1pPr>
          </a:lstStyle>
          <a:p>
            <a:fld id="{7067DC33-8416-46B9-BFB5-95A4BBC5BE18}" type="slidenum">
              <a:rPr lang="en-MY" smtClean="0"/>
              <a:pPr/>
              <a:t>‹#›</a:t>
            </a:fld>
            <a:endParaRPr lang="en-MY"/>
          </a:p>
        </p:txBody>
      </p:sp>
    </p:spTree>
    <p:extLst>
      <p:ext uri="{BB962C8B-B14F-4D97-AF65-F5344CB8AC3E}">
        <p14:creationId xmlns:p14="http://schemas.microsoft.com/office/powerpoint/2010/main" val="1129009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54926" y="-161239"/>
            <a:ext cx="10032274" cy="1325563"/>
          </a:xfrm>
          <a:prstGeom prst="rect">
            <a:avLst/>
          </a:prstGeom>
        </p:spPr>
        <p:txBody>
          <a:bodyPr vert="horz" lIns="91440" tIns="45720" rIns="91440" bIns="45720" rtlCol="0" anchor="ctr">
            <a:noAutofit/>
          </a:bodyPr>
          <a:lstStyle/>
          <a:p>
            <a:pPr lvl="0" defTabSz="1007991">
              <a:lnSpc>
                <a:spcPct val="80000"/>
              </a:lnSpc>
            </a:pPr>
            <a:r>
              <a:rPr lang="en-US" dirty="0"/>
              <a:t>Click to edit Master title style</a:t>
            </a:r>
            <a:endParaRPr lang="en-MY" dirty="0"/>
          </a:p>
        </p:txBody>
      </p:sp>
      <p:sp>
        <p:nvSpPr>
          <p:cNvPr id="3" name="Text Placeholder 2"/>
          <p:cNvSpPr>
            <a:spLocks noGrp="1"/>
          </p:cNvSpPr>
          <p:nvPr>
            <p:ph type="body" idx="1"/>
          </p:nvPr>
        </p:nvSpPr>
        <p:spPr>
          <a:xfrm>
            <a:off x="1129251" y="1306656"/>
            <a:ext cx="10757949" cy="4921369"/>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Click to edit Master text styles</a:t>
            </a:r>
          </a:p>
          <a:p>
            <a:pPr marL="287352" lvl="1"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Second level</a:t>
            </a:r>
          </a:p>
          <a:p>
            <a:pPr marL="287352" lvl="2"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Third level</a:t>
            </a:r>
          </a:p>
          <a:p>
            <a:pPr marL="287352" lvl="3"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Fourth level</a:t>
            </a:r>
          </a:p>
          <a:p>
            <a:pPr marL="287352" lvl="4"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t>26/6/2024</a:t>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t>‹#›</a:t>
            </a:fld>
            <a:endParaRPr lang="en-MY"/>
          </a:p>
        </p:txBody>
      </p:sp>
    </p:spTree>
    <p:extLst>
      <p:ext uri="{BB962C8B-B14F-4D97-AF65-F5344CB8AC3E}">
        <p14:creationId xmlns:p14="http://schemas.microsoft.com/office/powerpoint/2010/main" val="746065071"/>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Wingdings" panose="05000000000000000000" pitchFamily="2" charset="2"/>
        <a:buChar char="ü"/>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Wingdings" panose="05000000000000000000" pitchFamily="2" charset="2"/>
        <a:buChar char="Ø"/>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Wingdings" panose="05000000000000000000" pitchFamily="2" charset="2"/>
        <a:buChar char="Ø"/>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28378" y="1309007"/>
            <a:ext cx="9144000" cy="3081992"/>
          </a:xfrm>
        </p:spPr>
        <p:txBody>
          <a:bodyPr/>
          <a:lstStyle/>
          <a:p>
            <a:r>
              <a:rPr lang="en-MY" dirty="0"/>
              <a:t>CWOP</a:t>
            </a:r>
            <a:br>
              <a:rPr lang="en-MY" dirty="0"/>
            </a:br>
            <a:r>
              <a:rPr lang="en-MY" dirty="0" err="1"/>
              <a:t>Angsi</a:t>
            </a:r>
            <a:r>
              <a:rPr lang="en-MY" dirty="0"/>
              <a:t> </a:t>
            </a:r>
            <a:r>
              <a:rPr lang="en-MY" dirty="0" err="1"/>
              <a:t>Besar</a:t>
            </a:r>
            <a:r>
              <a:rPr lang="en-MY" dirty="0"/>
              <a:t> Infill 5 </a:t>
            </a:r>
            <a:br>
              <a:rPr lang="en-MY" dirty="0"/>
            </a:br>
            <a:r>
              <a:rPr lang="en-MY" dirty="0"/>
              <a:t>CT Job Scope</a:t>
            </a:r>
          </a:p>
        </p:txBody>
      </p:sp>
      <p:sp>
        <p:nvSpPr>
          <p:cNvPr id="3" name="Subtitle 2"/>
          <p:cNvSpPr>
            <a:spLocks noGrp="1"/>
          </p:cNvSpPr>
          <p:nvPr>
            <p:ph type="subTitle" idx="1"/>
          </p:nvPr>
        </p:nvSpPr>
        <p:spPr>
          <a:xfrm>
            <a:off x="2632075" y="3893231"/>
            <a:ext cx="9144000" cy="1655762"/>
          </a:xfrm>
        </p:spPr>
        <p:txBody>
          <a:bodyPr>
            <a:normAutofit/>
          </a:bodyPr>
          <a:lstStyle/>
          <a:p>
            <a:pPr algn="l">
              <a:lnSpc>
                <a:spcPct val="150000"/>
              </a:lnSpc>
              <a:spcBef>
                <a:spcPts val="0"/>
              </a:spcBef>
            </a:pPr>
            <a:r>
              <a:rPr lang="en-MY" dirty="0"/>
              <a:t>		</a:t>
            </a:r>
          </a:p>
          <a:p>
            <a:pPr algn="l">
              <a:lnSpc>
                <a:spcPct val="150000"/>
              </a:lnSpc>
              <a:spcBef>
                <a:spcPts val="0"/>
              </a:spcBef>
            </a:pPr>
            <a:endParaRPr lang="en-MY" dirty="0"/>
          </a:p>
        </p:txBody>
      </p:sp>
      <p:sp>
        <p:nvSpPr>
          <p:cNvPr id="4" name="Slide Number Placeholder 3"/>
          <p:cNvSpPr>
            <a:spLocks noGrp="1"/>
          </p:cNvSpPr>
          <p:nvPr>
            <p:ph type="sldNum" sz="quarter" idx="12"/>
          </p:nvPr>
        </p:nvSpPr>
        <p:spPr/>
        <p:txBody>
          <a:bodyPr/>
          <a:lstStyle/>
          <a:p>
            <a:fld id="{7067DC33-8416-46B9-BFB5-95A4BBC5BE18}" type="slidenum">
              <a:rPr lang="en-MY" smtClean="0"/>
              <a:t>1</a:t>
            </a:fld>
            <a:endParaRPr lang="en-MY"/>
          </a:p>
        </p:txBody>
      </p:sp>
    </p:spTree>
    <p:extLst>
      <p:ext uri="{BB962C8B-B14F-4D97-AF65-F5344CB8AC3E}">
        <p14:creationId xmlns:p14="http://schemas.microsoft.com/office/powerpoint/2010/main" val="907588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MY" dirty="0"/>
              <a:t>Table of Content:	</a:t>
            </a:r>
          </a:p>
        </p:txBody>
      </p:sp>
      <p:sp>
        <p:nvSpPr>
          <p:cNvPr id="4" name="Slide Number Placeholder 3"/>
          <p:cNvSpPr>
            <a:spLocks noGrp="1"/>
          </p:cNvSpPr>
          <p:nvPr>
            <p:ph type="sldNum" sz="quarter" idx="12"/>
          </p:nvPr>
        </p:nvSpPr>
        <p:spPr/>
        <p:txBody>
          <a:bodyPr/>
          <a:lstStyle/>
          <a:p>
            <a:fld id="{7067DC33-8416-46B9-BFB5-95A4BBC5BE18}" type="slidenum">
              <a:rPr lang="en-MY" smtClean="0"/>
              <a:t>2</a:t>
            </a:fld>
            <a:endParaRPr lang="en-MY"/>
          </a:p>
        </p:txBody>
      </p:sp>
      <p:sp>
        <p:nvSpPr>
          <p:cNvPr id="5" name="Content Placeholder 4">
            <a:extLst>
              <a:ext uri="{FF2B5EF4-FFF2-40B4-BE49-F238E27FC236}">
                <a16:creationId xmlns:a16="http://schemas.microsoft.com/office/drawing/2014/main" id="{543C69C8-22A2-4323-B33D-F33EF817D9AD}"/>
              </a:ext>
            </a:extLst>
          </p:cNvPr>
          <p:cNvSpPr txBox="1">
            <a:spLocks noGrp="1"/>
          </p:cNvSpPr>
          <p:nvPr>
            <p:ph idx="1"/>
          </p:nvPr>
        </p:nvSpPr>
        <p:spPr>
          <a:xfrm>
            <a:off x="1128713" y="1306513"/>
            <a:ext cx="10758487" cy="6386877"/>
          </a:xfrm>
          <a:prstGeom prst="rect">
            <a:avLst/>
          </a:prstGeom>
          <a:noFill/>
        </p:spPr>
        <p:txBody>
          <a:bodyPr wrap="square" rtlCol="0">
            <a:spAutoFit/>
          </a:bodyPr>
          <a:lstStyle/>
          <a:p>
            <a:r>
              <a:rPr lang="en-US" sz="2000" b="1" dirty="0">
                <a:solidFill>
                  <a:prstClr val="black"/>
                </a:solidFill>
                <a:cs typeface="Museo Sans 100"/>
              </a:rPr>
              <a:t>1.</a:t>
            </a:r>
            <a:r>
              <a:rPr lang="en-US" sz="2000" dirty="0">
                <a:solidFill>
                  <a:prstClr val="black"/>
                </a:solidFill>
                <a:cs typeface="Museo Sans 100"/>
              </a:rPr>
              <a:t> </a:t>
            </a:r>
            <a:r>
              <a:rPr lang="en-US" sz="2000" b="1" dirty="0">
                <a:solidFill>
                  <a:prstClr val="black"/>
                </a:solidFill>
                <a:cs typeface="Museo Sans 100"/>
              </a:rPr>
              <a:t>Introduction &amp; Well Overview</a:t>
            </a:r>
          </a:p>
          <a:p>
            <a:pPr marL="974725" lvl="2" indent="-342900"/>
            <a:r>
              <a:rPr lang="en-US" sz="1600" dirty="0">
                <a:solidFill>
                  <a:prstClr val="black"/>
                </a:solidFill>
                <a:cs typeface="Museo Sans 100"/>
              </a:rPr>
              <a:t>Objective &amp; Well Background</a:t>
            </a:r>
          </a:p>
          <a:p>
            <a:pPr marL="974725" lvl="2" indent="-342900">
              <a:buFont typeface="+mj-lt"/>
              <a:buAutoNum type="romanLcPeriod"/>
            </a:pPr>
            <a:r>
              <a:rPr lang="en-US" sz="1600" dirty="0">
                <a:solidFill>
                  <a:prstClr val="black"/>
                </a:solidFill>
                <a:cs typeface="Museo Sans 100"/>
              </a:rPr>
              <a:t>Well Schematic</a:t>
            </a:r>
          </a:p>
          <a:p>
            <a:r>
              <a:rPr lang="en-US" sz="2000" b="1" dirty="0">
                <a:solidFill>
                  <a:prstClr val="black"/>
                </a:solidFill>
                <a:cs typeface="Museo Sans 100"/>
              </a:rPr>
              <a:t>2. Job Execution</a:t>
            </a:r>
          </a:p>
          <a:p>
            <a:pPr marL="1031875" lvl="2" indent="-400050">
              <a:buFont typeface="+mj-lt"/>
              <a:buAutoNum type="romanUcPeriod"/>
            </a:pPr>
            <a:r>
              <a:rPr lang="en-US" sz="1600" dirty="0">
                <a:solidFill>
                  <a:prstClr val="black"/>
                </a:solidFill>
                <a:cs typeface="Museo Sans 100"/>
              </a:rPr>
              <a:t>Operation Summary</a:t>
            </a:r>
          </a:p>
          <a:p>
            <a:pPr marL="1031875" lvl="2" indent="-400050">
              <a:buFont typeface="+mj-lt"/>
              <a:buAutoNum type="romanUcPeriod"/>
            </a:pPr>
            <a:r>
              <a:rPr lang="en-US" sz="1600" dirty="0">
                <a:solidFill>
                  <a:prstClr val="black"/>
                </a:solidFill>
                <a:cs typeface="Museo Sans 100"/>
              </a:rPr>
              <a:t>Lifting Plan</a:t>
            </a:r>
          </a:p>
          <a:p>
            <a:pPr marL="1031875" lvl="2" indent="-400050">
              <a:buFont typeface="+mj-lt"/>
              <a:buAutoNum type="romanUcPeriod"/>
            </a:pPr>
            <a:r>
              <a:rPr lang="en-US" sz="1600" dirty="0">
                <a:solidFill>
                  <a:prstClr val="black"/>
                </a:solidFill>
                <a:cs typeface="Museo Sans 100"/>
              </a:rPr>
              <a:t>Well Stack Up</a:t>
            </a:r>
          </a:p>
          <a:p>
            <a:pPr marL="1031875" lvl="2" indent="-400050">
              <a:buFont typeface="+mj-lt"/>
              <a:buAutoNum type="romanUcPeriod"/>
            </a:pPr>
            <a:r>
              <a:rPr lang="en-US" sz="1600" dirty="0">
                <a:solidFill>
                  <a:prstClr val="black"/>
                </a:solidFill>
                <a:cs typeface="Museo Sans 100"/>
              </a:rPr>
              <a:t>CT P&amp;ID</a:t>
            </a:r>
          </a:p>
          <a:p>
            <a:pPr marL="1031875" lvl="2" indent="-400050">
              <a:buFont typeface="+mj-lt"/>
              <a:buAutoNum type="romanUcPeriod"/>
            </a:pPr>
            <a:r>
              <a:rPr lang="en-US" sz="1600" dirty="0">
                <a:solidFill>
                  <a:prstClr val="black"/>
                </a:solidFill>
                <a:cs typeface="Museo Sans 100"/>
              </a:rPr>
              <a:t>VOS Flowback Setup</a:t>
            </a:r>
          </a:p>
          <a:p>
            <a:pPr marL="1031875" lvl="2" indent="-400050">
              <a:buFont typeface="+mj-lt"/>
              <a:buAutoNum type="romanUcPeriod"/>
            </a:pPr>
            <a:r>
              <a:rPr lang="en-US" sz="1600" dirty="0">
                <a:solidFill>
                  <a:prstClr val="black"/>
                </a:solidFill>
                <a:cs typeface="Museo Sans 100"/>
              </a:rPr>
              <a:t>CT Operation Timing</a:t>
            </a:r>
          </a:p>
          <a:p>
            <a:pPr marL="1031875" lvl="2" indent="-400050">
              <a:buFont typeface="+mj-lt"/>
              <a:buAutoNum type="romanUcPeriod"/>
            </a:pPr>
            <a:r>
              <a:rPr lang="en-US" sz="1600" dirty="0">
                <a:solidFill>
                  <a:prstClr val="black"/>
                </a:solidFill>
                <a:cs typeface="Museo Sans 100"/>
              </a:rPr>
              <a:t>Fluid Consumption Summary</a:t>
            </a:r>
          </a:p>
          <a:p>
            <a:pPr marL="1031875" lvl="2" indent="-400050">
              <a:buFont typeface="+mj-lt"/>
              <a:buAutoNum type="romanUcPeriod"/>
            </a:pPr>
            <a:r>
              <a:rPr lang="en-US" sz="1600" dirty="0">
                <a:solidFill>
                  <a:prstClr val="black"/>
                </a:solidFill>
                <a:cs typeface="Museo Sans 100"/>
              </a:rPr>
              <a:t>Decision Tree CT Run #1 (Cleanout to 10m below I-105 </a:t>
            </a:r>
            <a:r>
              <a:rPr lang="en-US" sz="1600" dirty="0" err="1">
                <a:solidFill>
                  <a:prstClr val="black"/>
                </a:solidFill>
                <a:cs typeface="Museo Sans 100"/>
              </a:rPr>
              <a:t>fracsleeve</a:t>
            </a:r>
            <a:r>
              <a:rPr lang="en-US" sz="1600" dirty="0">
                <a:solidFill>
                  <a:prstClr val="black"/>
                </a:solidFill>
                <a:cs typeface="Museo Sans 100"/>
              </a:rPr>
              <a:t> @ 2,155m MDDF) </a:t>
            </a:r>
            <a:r>
              <a:rPr lang="en-US" sz="1600" dirty="0">
                <a:solidFill>
                  <a:srgbClr val="FF0000"/>
                </a:solidFill>
                <a:cs typeface="Museo Sans 100"/>
              </a:rPr>
              <a:t>- Contingency</a:t>
            </a:r>
          </a:p>
          <a:p>
            <a:pPr marL="1031875" lvl="2" indent="-400050">
              <a:buFont typeface="+mj-lt"/>
              <a:buAutoNum type="romanUcPeriod"/>
            </a:pPr>
            <a:r>
              <a:rPr lang="en-US" sz="1600" dirty="0">
                <a:solidFill>
                  <a:prstClr val="black"/>
                </a:solidFill>
                <a:cs typeface="Museo Sans 100"/>
              </a:rPr>
              <a:t>Decision Tree CT Run #2 (Cleanout to 10m below I-100 </a:t>
            </a:r>
            <a:r>
              <a:rPr lang="en-US" sz="1600" dirty="0" err="1">
                <a:solidFill>
                  <a:prstClr val="black"/>
                </a:solidFill>
                <a:cs typeface="Museo Sans 100"/>
              </a:rPr>
              <a:t>fracsleeve</a:t>
            </a:r>
            <a:r>
              <a:rPr lang="en-US" sz="1600" dirty="0">
                <a:solidFill>
                  <a:prstClr val="black"/>
                </a:solidFill>
                <a:cs typeface="Museo Sans 100"/>
              </a:rPr>
              <a:t> @ 2,046m MDDF) </a:t>
            </a:r>
            <a:r>
              <a:rPr lang="en-US" sz="1600" dirty="0">
                <a:solidFill>
                  <a:srgbClr val="FF0000"/>
                </a:solidFill>
                <a:cs typeface="Museo Sans 100"/>
              </a:rPr>
              <a:t>- Contingency</a:t>
            </a:r>
            <a:endParaRPr lang="en-US" sz="1600" dirty="0">
              <a:solidFill>
                <a:prstClr val="black"/>
              </a:solidFill>
              <a:cs typeface="Museo Sans 100"/>
            </a:endParaRPr>
          </a:p>
          <a:p>
            <a:pPr marL="1031875" lvl="2" indent="-400050">
              <a:buFont typeface="+mj-lt"/>
              <a:buAutoNum type="romanUcPeriod"/>
            </a:pPr>
            <a:r>
              <a:rPr lang="en-US" sz="1600" dirty="0">
                <a:solidFill>
                  <a:prstClr val="black"/>
                </a:solidFill>
                <a:cs typeface="Museo Sans 100"/>
              </a:rPr>
              <a:t>Decision Tree CT Run #3 Contingency CT Milling until Float Collar @ 2,640m MDDF </a:t>
            </a:r>
          </a:p>
          <a:p>
            <a:pPr marL="1031875" lvl="2" indent="-400050">
              <a:buFont typeface="+mj-lt"/>
              <a:buAutoNum type="romanUcPeriod"/>
            </a:pPr>
            <a:r>
              <a:rPr lang="en-US" sz="1600" dirty="0">
                <a:solidFill>
                  <a:prstClr val="black"/>
                </a:solidFill>
                <a:cs typeface="Museo Sans 100"/>
              </a:rPr>
              <a:t>RCP Settling Test Result</a:t>
            </a:r>
          </a:p>
          <a:p>
            <a:pPr marL="1031875" lvl="2" indent="-400050">
              <a:buFont typeface="+mj-lt"/>
              <a:buAutoNum type="romanUcPeriod"/>
            </a:pPr>
            <a:endParaRPr lang="en-US" sz="1600" dirty="0">
              <a:solidFill>
                <a:prstClr val="black"/>
              </a:solidFill>
              <a:cs typeface="Museo Sans 100"/>
            </a:endParaRPr>
          </a:p>
          <a:p>
            <a:r>
              <a:rPr lang="en-US" sz="2000" b="1" dirty="0">
                <a:solidFill>
                  <a:prstClr val="black"/>
                </a:solidFill>
                <a:cs typeface="Museo Sans 100"/>
              </a:rPr>
              <a:t>3. Equipment Readiness</a:t>
            </a:r>
          </a:p>
          <a:p>
            <a:pPr marL="0" indent="0">
              <a:buNone/>
            </a:pPr>
            <a:endParaRPr lang="en-US" sz="1600" dirty="0">
              <a:solidFill>
                <a:prstClr val="black"/>
              </a:solidFill>
              <a:cs typeface="Museo Sans 100"/>
            </a:endParaRPr>
          </a:p>
          <a:p>
            <a:pPr marL="1031875" lvl="2" indent="-400050">
              <a:buFont typeface="+mj-lt"/>
              <a:buAutoNum type="romanUcPeriod"/>
            </a:pPr>
            <a:endParaRPr lang="en-US" sz="1600" dirty="0">
              <a:solidFill>
                <a:prstClr val="black"/>
              </a:solidFill>
              <a:cs typeface="Museo Sans 100"/>
            </a:endParaRPr>
          </a:p>
          <a:p>
            <a:pPr marL="501650" indent="-400050">
              <a:buFont typeface="+mj-lt"/>
              <a:buAutoNum type="romanUcPeriod"/>
            </a:pPr>
            <a:endParaRPr lang="en-US" dirty="0">
              <a:solidFill>
                <a:prstClr val="black"/>
              </a:solidFill>
              <a:cs typeface="Museo Sans 100"/>
            </a:endParaRPr>
          </a:p>
        </p:txBody>
      </p:sp>
    </p:spTree>
    <p:extLst>
      <p:ext uri="{BB962C8B-B14F-4D97-AF65-F5344CB8AC3E}">
        <p14:creationId xmlns:p14="http://schemas.microsoft.com/office/powerpoint/2010/main" val="784206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7184E-33B7-4830-A0B3-386ED0C813E8}"/>
              </a:ext>
            </a:extLst>
          </p:cNvPr>
          <p:cNvSpPr>
            <a:spLocks noGrp="1"/>
          </p:cNvSpPr>
          <p:nvPr>
            <p:ph type="title"/>
          </p:nvPr>
        </p:nvSpPr>
        <p:spPr/>
        <p:txBody>
          <a:bodyPr/>
          <a:lstStyle/>
          <a:p>
            <a:r>
              <a:rPr lang="en-MY" dirty="0"/>
              <a:t>Objective &amp; Well Background</a:t>
            </a:r>
          </a:p>
        </p:txBody>
      </p:sp>
      <p:sp>
        <p:nvSpPr>
          <p:cNvPr id="3" name="Content Placeholder 2">
            <a:extLst>
              <a:ext uri="{FF2B5EF4-FFF2-40B4-BE49-F238E27FC236}">
                <a16:creationId xmlns:a16="http://schemas.microsoft.com/office/drawing/2014/main" id="{C198881D-858F-4485-9C7B-E26A755C879A}"/>
              </a:ext>
            </a:extLst>
          </p:cNvPr>
          <p:cNvSpPr>
            <a:spLocks noGrp="1"/>
          </p:cNvSpPr>
          <p:nvPr>
            <p:ph idx="1"/>
          </p:nvPr>
        </p:nvSpPr>
        <p:spPr/>
        <p:txBody>
          <a:bodyPr>
            <a:normAutofit/>
          </a:bodyPr>
          <a:lstStyle/>
          <a:p>
            <a:pPr algn="just"/>
            <a:r>
              <a:rPr lang="en-MY" sz="2400" b="1" dirty="0">
                <a:latin typeface="+mn-lt"/>
              </a:rPr>
              <a:t>Objective</a:t>
            </a:r>
          </a:p>
          <a:p>
            <a:pPr marL="0" marR="0" indent="0" algn="just">
              <a:lnSpc>
                <a:spcPct val="107000"/>
              </a:lnSpc>
              <a:spcBef>
                <a:spcPts val="600"/>
              </a:spcBef>
              <a:spcAft>
                <a:spcPts val="600"/>
              </a:spcAft>
              <a:buNone/>
            </a:pPr>
            <a:r>
              <a:rPr lang="en-US" sz="2000" dirty="0">
                <a:latin typeface="+mn-lt"/>
                <a:ea typeface="Calibri"/>
              </a:rPr>
              <a:t>The objective of this job is:</a:t>
            </a:r>
          </a:p>
          <a:p>
            <a:pPr marL="342900" marR="0" lvl="0" indent="-342900" algn="just">
              <a:lnSpc>
                <a:spcPct val="107000"/>
              </a:lnSpc>
              <a:spcBef>
                <a:spcPts val="600"/>
              </a:spcBef>
              <a:spcAft>
                <a:spcPts val="600"/>
              </a:spcAft>
              <a:buFont typeface="+mj-lt"/>
              <a:buAutoNum type="arabicPeriod"/>
            </a:pPr>
            <a:r>
              <a:rPr lang="en-US" sz="2000" dirty="0">
                <a:latin typeface="+mn-lt"/>
                <a:ea typeface="Calibri"/>
                <a:cs typeface="Times New Roman"/>
              </a:rPr>
              <a:t>To perform CT proppant cleanout inside tubing post fracturing until Float Collar at 2,640 m MDDF.</a:t>
            </a:r>
          </a:p>
          <a:p>
            <a:pPr marL="342900" marR="0" lvl="0" indent="-342900" algn="just">
              <a:lnSpc>
                <a:spcPct val="107000"/>
              </a:lnSpc>
              <a:spcBef>
                <a:spcPts val="600"/>
              </a:spcBef>
              <a:spcAft>
                <a:spcPts val="600"/>
              </a:spcAft>
              <a:buFont typeface="+mj-lt"/>
              <a:buAutoNum type="arabicPeriod"/>
            </a:pPr>
            <a:r>
              <a:rPr lang="en-US" sz="2000" dirty="0">
                <a:latin typeface="+mn-lt"/>
                <a:ea typeface="Calibri"/>
                <a:cs typeface="Times New Roman"/>
              </a:rPr>
              <a:t>To perform CT set Nipples Plug at target depth 2,547 m MDDF</a:t>
            </a:r>
          </a:p>
          <a:p>
            <a:pPr marL="0" marR="0" lvl="0" indent="0" algn="just">
              <a:lnSpc>
                <a:spcPct val="107000"/>
              </a:lnSpc>
              <a:spcBef>
                <a:spcPts val="600"/>
              </a:spcBef>
              <a:spcAft>
                <a:spcPts val="600"/>
              </a:spcAft>
              <a:buNone/>
            </a:pPr>
            <a:r>
              <a:rPr lang="en-US" sz="2000" dirty="0">
                <a:latin typeface="+mn-lt"/>
                <a:ea typeface="Calibri"/>
                <a:cs typeface="Times New Roman"/>
              </a:rPr>
              <a:t> </a:t>
            </a:r>
            <a:r>
              <a:rPr lang="en-MY" sz="2400" b="1" dirty="0">
                <a:solidFill>
                  <a:prstClr val="black"/>
                </a:solidFill>
              </a:rPr>
              <a:t>Well Background</a:t>
            </a:r>
          </a:p>
          <a:p>
            <a:pPr marL="355600" lvl="1" indent="0" algn="just">
              <a:lnSpc>
                <a:spcPct val="107000"/>
              </a:lnSpc>
              <a:spcBef>
                <a:spcPts val="600"/>
              </a:spcBef>
              <a:spcAft>
                <a:spcPts val="600"/>
              </a:spcAft>
              <a:buNone/>
            </a:pPr>
            <a:r>
              <a:rPr lang="en-MY" sz="2000" dirty="0" err="1">
                <a:latin typeface="+mn-lt"/>
                <a:ea typeface="Calibri"/>
              </a:rPr>
              <a:t>Angsi</a:t>
            </a:r>
            <a:r>
              <a:rPr lang="en-MY" sz="2000" dirty="0">
                <a:latin typeface="+mn-lt"/>
                <a:ea typeface="Calibri"/>
              </a:rPr>
              <a:t> </a:t>
            </a:r>
            <a:r>
              <a:rPr lang="en-MY" sz="2000" dirty="0" err="1">
                <a:latin typeface="+mn-lt"/>
                <a:ea typeface="Calibri"/>
              </a:rPr>
              <a:t>Besar</a:t>
            </a:r>
            <a:r>
              <a:rPr lang="en-MY" sz="2000" dirty="0">
                <a:latin typeface="+mn-lt"/>
                <a:ea typeface="Calibri"/>
              </a:rPr>
              <a:t> Infill 5 is a single </a:t>
            </a:r>
            <a:r>
              <a:rPr lang="en-MY" sz="2000" dirty="0" err="1">
                <a:latin typeface="+mn-lt"/>
                <a:ea typeface="Calibri"/>
              </a:rPr>
              <a:t>monobore</a:t>
            </a:r>
            <a:r>
              <a:rPr lang="en-MY" sz="2000" dirty="0">
                <a:latin typeface="+mn-lt"/>
                <a:ea typeface="Calibri"/>
              </a:rPr>
              <a:t> completion complete with frac sleeve which planned to drill expected on November 2023 with maximum deviation of 71 degree at 1,230 m MDDF. </a:t>
            </a:r>
            <a:endParaRPr lang="en-US" sz="2000" dirty="0">
              <a:effectLst/>
              <a:latin typeface="+mn-lt"/>
              <a:ea typeface="Calibri"/>
              <a:cs typeface="Times New Roman"/>
            </a:endParaRPr>
          </a:p>
        </p:txBody>
      </p:sp>
      <p:sp>
        <p:nvSpPr>
          <p:cNvPr id="4" name="Slide Number Placeholder 3">
            <a:extLst>
              <a:ext uri="{FF2B5EF4-FFF2-40B4-BE49-F238E27FC236}">
                <a16:creationId xmlns:a16="http://schemas.microsoft.com/office/drawing/2014/main" id="{EFCD4A8E-08F0-4158-BEE4-308F5891BF91}"/>
              </a:ext>
            </a:extLst>
          </p:cNvPr>
          <p:cNvSpPr>
            <a:spLocks noGrp="1"/>
          </p:cNvSpPr>
          <p:nvPr>
            <p:ph type="sldNum" sz="quarter" idx="12"/>
          </p:nvPr>
        </p:nvSpPr>
        <p:spPr/>
        <p:txBody>
          <a:bodyPr/>
          <a:lstStyle/>
          <a:p>
            <a:fld id="{7067DC33-8416-46B9-BFB5-95A4BBC5BE18}" type="slidenum">
              <a:rPr lang="en-MY" smtClean="0"/>
              <a:pPr/>
              <a:t>3</a:t>
            </a:fld>
            <a:endParaRPr lang="en-MY"/>
          </a:p>
        </p:txBody>
      </p:sp>
    </p:spTree>
    <p:extLst>
      <p:ext uri="{BB962C8B-B14F-4D97-AF65-F5344CB8AC3E}">
        <p14:creationId xmlns:p14="http://schemas.microsoft.com/office/powerpoint/2010/main" val="21602766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66675-D814-4446-B08D-D6E8D354C922}"/>
              </a:ext>
            </a:extLst>
          </p:cNvPr>
          <p:cNvSpPr>
            <a:spLocks noGrp="1"/>
          </p:cNvSpPr>
          <p:nvPr>
            <p:ph type="title"/>
          </p:nvPr>
        </p:nvSpPr>
        <p:spPr>
          <a:xfrm>
            <a:off x="1796143" y="121133"/>
            <a:ext cx="10260359" cy="926123"/>
          </a:xfrm>
        </p:spPr>
        <p:txBody>
          <a:bodyPr/>
          <a:lstStyle/>
          <a:p>
            <a:pPr algn="ctr"/>
            <a:r>
              <a:rPr lang="en-MY" dirty="0" err="1"/>
              <a:t>Angsi</a:t>
            </a:r>
            <a:r>
              <a:rPr lang="en-MY" dirty="0"/>
              <a:t> </a:t>
            </a:r>
            <a:r>
              <a:rPr lang="en-MY" dirty="0" err="1"/>
              <a:t>Besar</a:t>
            </a:r>
            <a:r>
              <a:rPr lang="en-MY" dirty="0"/>
              <a:t> A-09 : Well Diagram</a:t>
            </a:r>
          </a:p>
        </p:txBody>
      </p:sp>
      <p:grpSp>
        <p:nvGrpSpPr>
          <p:cNvPr id="4" name="Group 3">
            <a:extLst>
              <a:ext uri="{FF2B5EF4-FFF2-40B4-BE49-F238E27FC236}">
                <a16:creationId xmlns:a16="http://schemas.microsoft.com/office/drawing/2014/main" id="{7D9C9B21-A5D3-8573-011B-079B7D3D0641}"/>
              </a:ext>
            </a:extLst>
          </p:cNvPr>
          <p:cNvGrpSpPr/>
          <p:nvPr/>
        </p:nvGrpSpPr>
        <p:grpSpPr>
          <a:xfrm>
            <a:off x="1136666" y="992648"/>
            <a:ext cx="4345183" cy="5744219"/>
            <a:chOff x="3923408" y="762914"/>
            <a:chExt cx="4345183" cy="5744219"/>
          </a:xfrm>
        </p:grpSpPr>
        <p:pic>
          <p:nvPicPr>
            <p:cNvPr id="5" name="Picture 4">
              <a:extLst>
                <a:ext uri="{FF2B5EF4-FFF2-40B4-BE49-F238E27FC236}">
                  <a16:creationId xmlns:a16="http://schemas.microsoft.com/office/drawing/2014/main" id="{05551896-BE0F-EA3C-E720-C7FDBEE094BF}"/>
                </a:ext>
              </a:extLst>
            </p:cNvPr>
            <p:cNvPicPr>
              <a:picLocks noChangeAspect="1"/>
            </p:cNvPicPr>
            <p:nvPr/>
          </p:nvPicPr>
          <p:blipFill>
            <a:blip r:embed="rId2"/>
            <a:stretch>
              <a:fillRect/>
            </a:stretch>
          </p:blipFill>
          <p:spPr>
            <a:xfrm>
              <a:off x="3923408" y="762914"/>
              <a:ext cx="4345183" cy="5744219"/>
            </a:xfrm>
            <a:prstGeom prst="rect">
              <a:avLst/>
            </a:prstGeom>
          </p:spPr>
        </p:pic>
        <p:cxnSp>
          <p:nvCxnSpPr>
            <p:cNvPr id="7" name="Straight Arrow Connector 6">
              <a:extLst>
                <a:ext uri="{FF2B5EF4-FFF2-40B4-BE49-F238E27FC236}">
                  <a16:creationId xmlns:a16="http://schemas.microsoft.com/office/drawing/2014/main" id="{3527BC43-DF9D-BD12-F920-392330197BC3}"/>
                </a:ext>
              </a:extLst>
            </p:cNvPr>
            <p:cNvCxnSpPr/>
            <p:nvPr/>
          </p:nvCxnSpPr>
          <p:spPr>
            <a:xfrm flipH="1">
              <a:off x="5937250" y="4413250"/>
              <a:ext cx="527050" cy="165100"/>
            </a:xfrm>
            <a:prstGeom prst="straightConnector1">
              <a:avLst/>
            </a:prstGeom>
            <a:ln w="9525" cap="rnd">
              <a:solidFill>
                <a:schemeClr val="accent1"/>
              </a:solidFill>
              <a:round/>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82C29819-7DB4-0D5A-11CC-6FEA8E7B1BC4}"/>
                </a:ext>
              </a:extLst>
            </p:cNvPr>
            <p:cNvSpPr txBox="1"/>
            <p:nvPr/>
          </p:nvSpPr>
          <p:spPr>
            <a:xfrm>
              <a:off x="6470650" y="4340939"/>
              <a:ext cx="698500" cy="123111"/>
            </a:xfrm>
            <a:prstGeom prst="rect">
              <a:avLst/>
            </a:prstGeom>
            <a:solidFill>
              <a:schemeClr val="accent2"/>
            </a:solidFill>
          </p:spPr>
          <p:txBody>
            <a:bodyPr vert="horz" wrap="square" lIns="0" tIns="0" rIns="0" bIns="0" rtlCol="0">
              <a:spAutoFit/>
            </a:bodyPr>
            <a:lstStyle/>
            <a:p>
              <a:pPr algn="l"/>
              <a:r>
                <a:rPr lang="en-US" sz="400" dirty="0">
                  <a:latin typeface="SLB Sans Book" panose="02000503040000020004" pitchFamily="2" charset="0"/>
                </a:rPr>
                <a:t>1</a:t>
              </a:r>
              <a:r>
                <a:rPr lang="en-US" sz="400" baseline="30000" dirty="0">
                  <a:latin typeface="SLB Sans Book" panose="02000503040000020004" pitchFamily="2" charset="0"/>
                </a:rPr>
                <a:t>st</a:t>
              </a:r>
              <a:r>
                <a:rPr lang="en-US" sz="400" dirty="0">
                  <a:latin typeface="SLB Sans Book" panose="02000503040000020004" pitchFamily="2" charset="0"/>
                </a:rPr>
                <a:t> Contingency Cleanout with JB @ I-105 Frac Sleeve</a:t>
              </a:r>
              <a:endParaRPr lang="en-MY" sz="400" b="0" kern="1200" dirty="0">
                <a:solidFill>
                  <a:schemeClr val="tx1"/>
                </a:solidFill>
                <a:latin typeface="SLB Sans Book" panose="02000503040000020004" pitchFamily="2" charset="0"/>
                <a:ea typeface="+mn-ea"/>
                <a:cs typeface="+mn-cs"/>
              </a:endParaRPr>
            </a:p>
          </p:txBody>
        </p:sp>
        <p:cxnSp>
          <p:nvCxnSpPr>
            <p:cNvPr id="9" name="Straight Arrow Connector 8">
              <a:extLst>
                <a:ext uri="{FF2B5EF4-FFF2-40B4-BE49-F238E27FC236}">
                  <a16:creationId xmlns:a16="http://schemas.microsoft.com/office/drawing/2014/main" id="{62FB9372-172B-014D-8B0F-D8BC771EEA9A}"/>
                </a:ext>
              </a:extLst>
            </p:cNvPr>
            <p:cNvCxnSpPr>
              <a:cxnSpLocks/>
            </p:cNvCxnSpPr>
            <p:nvPr/>
          </p:nvCxnSpPr>
          <p:spPr>
            <a:xfrm flipH="1">
              <a:off x="5937250" y="3911600"/>
              <a:ext cx="533400" cy="228470"/>
            </a:xfrm>
            <a:prstGeom prst="straightConnector1">
              <a:avLst/>
            </a:prstGeom>
            <a:ln w="9525" cap="rnd">
              <a:solidFill>
                <a:schemeClr val="accent1"/>
              </a:solidFill>
              <a:round/>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FBDED681-5511-3A76-23C8-2888D0F881ED}"/>
                </a:ext>
              </a:extLst>
            </p:cNvPr>
            <p:cNvSpPr txBox="1"/>
            <p:nvPr/>
          </p:nvSpPr>
          <p:spPr>
            <a:xfrm>
              <a:off x="6470650" y="3837344"/>
              <a:ext cx="698500" cy="123111"/>
            </a:xfrm>
            <a:prstGeom prst="rect">
              <a:avLst/>
            </a:prstGeom>
            <a:solidFill>
              <a:schemeClr val="accent2"/>
            </a:solidFill>
          </p:spPr>
          <p:txBody>
            <a:bodyPr vert="horz" wrap="square" lIns="0" tIns="0" rIns="0" bIns="0" rtlCol="0">
              <a:spAutoFit/>
            </a:bodyPr>
            <a:lstStyle/>
            <a:p>
              <a:pPr algn="l"/>
              <a:r>
                <a:rPr lang="en-US" sz="400" dirty="0">
                  <a:latin typeface="SLB Sans Book" panose="02000503040000020004" pitchFamily="2" charset="0"/>
                </a:rPr>
                <a:t>2</a:t>
              </a:r>
              <a:r>
                <a:rPr lang="en-US" sz="400" baseline="30000" dirty="0">
                  <a:latin typeface="SLB Sans Book" panose="02000503040000020004" pitchFamily="2" charset="0"/>
                </a:rPr>
                <a:t>nd</a:t>
              </a:r>
              <a:r>
                <a:rPr lang="en-US" sz="400" dirty="0">
                  <a:latin typeface="SLB Sans Book" panose="02000503040000020004" pitchFamily="2" charset="0"/>
                </a:rPr>
                <a:t> Contingency Cleanout with JB @ I-100 Frac Sleeve</a:t>
              </a:r>
              <a:endParaRPr lang="en-MY" sz="400" b="0" kern="1200" dirty="0">
                <a:solidFill>
                  <a:schemeClr val="tx1"/>
                </a:solidFill>
                <a:latin typeface="SLB Sans Book" panose="02000503040000020004" pitchFamily="2" charset="0"/>
                <a:ea typeface="+mn-ea"/>
                <a:cs typeface="+mn-cs"/>
              </a:endParaRPr>
            </a:p>
          </p:txBody>
        </p:sp>
        <p:cxnSp>
          <p:nvCxnSpPr>
            <p:cNvPr id="12" name="Straight Arrow Connector 11">
              <a:extLst>
                <a:ext uri="{FF2B5EF4-FFF2-40B4-BE49-F238E27FC236}">
                  <a16:creationId xmlns:a16="http://schemas.microsoft.com/office/drawing/2014/main" id="{E8779629-742B-CDF5-D931-A13ABFF52F11}"/>
                </a:ext>
              </a:extLst>
            </p:cNvPr>
            <p:cNvCxnSpPr>
              <a:cxnSpLocks/>
              <a:stCxn id="13" idx="3"/>
            </p:cNvCxnSpPr>
            <p:nvPr/>
          </p:nvCxnSpPr>
          <p:spPr>
            <a:xfrm>
              <a:off x="5111750" y="5556250"/>
              <a:ext cx="715392" cy="317500"/>
            </a:xfrm>
            <a:prstGeom prst="straightConnector1">
              <a:avLst/>
            </a:prstGeom>
            <a:ln w="9525" cap="rnd">
              <a:solidFill>
                <a:srgbClr val="FF0000"/>
              </a:solidFill>
              <a:round/>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D6E931A7-1A4D-8634-C108-FA717B26558B}"/>
                </a:ext>
              </a:extLst>
            </p:cNvPr>
            <p:cNvSpPr txBox="1"/>
            <p:nvPr/>
          </p:nvSpPr>
          <p:spPr>
            <a:xfrm>
              <a:off x="4413250" y="5494694"/>
              <a:ext cx="698500" cy="123111"/>
            </a:xfrm>
            <a:prstGeom prst="rect">
              <a:avLst/>
            </a:prstGeom>
            <a:solidFill>
              <a:srgbClr val="92D050"/>
            </a:solidFill>
          </p:spPr>
          <p:txBody>
            <a:bodyPr vert="horz" wrap="square" lIns="0" tIns="0" rIns="0" bIns="0" rtlCol="0">
              <a:spAutoFit/>
            </a:bodyPr>
            <a:lstStyle/>
            <a:p>
              <a:pPr algn="l"/>
              <a:r>
                <a:rPr lang="en-US" sz="400" b="0" kern="1200" dirty="0">
                  <a:solidFill>
                    <a:schemeClr val="tx1"/>
                  </a:solidFill>
                  <a:latin typeface="SLB Sans Book" panose="02000503040000020004" pitchFamily="2" charset="0"/>
                  <a:ea typeface="+mn-ea"/>
                  <a:cs typeface="+mn-cs"/>
                </a:rPr>
                <a:t>3</a:t>
              </a:r>
              <a:r>
                <a:rPr lang="en-US" sz="400" b="0" kern="1200" baseline="30000" dirty="0">
                  <a:solidFill>
                    <a:schemeClr val="tx1"/>
                  </a:solidFill>
                  <a:latin typeface="SLB Sans Book" panose="02000503040000020004" pitchFamily="2" charset="0"/>
                  <a:ea typeface="+mn-ea"/>
                  <a:cs typeface="+mn-cs"/>
                </a:rPr>
                <a:t>rd</a:t>
              </a:r>
              <a:r>
                <a:rPr lang="en-US" sz="400" b="0" kern="1200" dirty="0">
                  <a:solidFill>
                    <a:schemeClr val="tx1"/>
                  </a:solidFill>
                  <a:latin typeface="SLB Sans Book" panose="02000503040000020004" pitchFamily="2" charset="0"/>
                  <a:ea typeface="+mn-ea"/>
                  <a:cs typeface="+mn-cs"/>
                </a:rPr>
                <a:t> Milling of Limit</a:t>
              </a:r>
              <a:r>
                <a:rPr lang="en-US" sz="400" dirty="0">
                  <a:latin typeface="SLB Sans Book" panose="02000503040000020004" pitchFamily="2" charset="0"/>
                </a:rPr>
                <a:t>less Dat and Cleanout </a:t>
              </a:r>
              <a:r>
                <a:rPr lang="en-US" sz="400" dirty="0" err="1">
                  <a:latin typeface="SLB Sans Book" panose="02000503040000020004" pitchFamily="2" charset="0"/>
                </a:rPr>
                <a:t>til</a:t>
              </a:r>
              <a:r>
                <a:rPr lang="en-US" sz="400" dirty="0">
                  <a:latin typeface="SLB Sans Book" panose="02000503040000020004" pitchFamily="2" charset="0"/>
                </a:rPr>
                <a:t> Float Collar</a:t>
              </a:r>
              <a:endParaRPr lang="en-MY" sz="400" b="0" kern="1200" dirty="0">
                <a:solidFill>
                  <a:schemeClr val="tx1"/>
                </a:solidFill>
                <a:latin typeface="SLB Sans Book" panose="02000503040000020004" pitchFamily="2" charset="0"/>
                <a:ea typeface="+mn-ea"/>
                <a:cs typeface="+mn-cs"/>
              </a:endParaRPr>
            </a:p>
          </p:txBody>
        </p:sp>
        <p:sp>
          <p:nvSpPr>
            <p:cNvPr id="14" name="TextBox 13">
              <a:extLst>
                <a:ext uri="{FF2B5EF4-FFF2-40B4-BE49-F238E27FC236}">
                  <a16:creationId xmlns:a16="http://schemas.microsoft.com/office/drawing/2014/main" id="{0F5D1197-256B-31A0-D6E3-258A3DCE274B}"/>
                </a:ext>
              </a:extLst>
            </p:cNvPr>
            <p:cNvSpPr txBox="1"/>
            <p:nvPr/>
          </p:nvSpPr>
          <p:spPr>
            <a:xfrm>
              <a:off x="4413250" y="5679361"/>
              <a:ext cx="698500" cy="123111"/>
            </a:xfrm>
            <a:prstGeom prst="rect">
              <a:avLst/>
            </a:prstGeom>
            <a:solidFill>
              <a:schemeClr val="accent2"/>
            </a:solidFill>
          </p:spPr>
          <p:txBody>
            <a:bodyPr vert="horz" wrap="square" lIns="0" tIns="0" rIns="0" bIns="0" rtlCol="0">
              <a:spAutoFit/>
            </a:bodyPr>
            <a:lstStyle/>
            <a:p>
              <a:pPr algn="l"/>
              <a:r>
                <a:rPr lang="en-US" sz="400" b="0" kern="1200" dirty="0">
                  <a:solidFill>
                    <a:schemeClr val="tx1"/>
                  </a:solidFill>
                  <a:latin typeface="SLB Sans Book" panose="02000503040000020004" pitchFamily="2" charset="0"/>
                  <a:ea typeface="+mn-ea"/>
                  <a:cs typeface="+mn-cs"/>
                </a:rPr>
                <a:t>4</a:t>
              </a:r>
              <a:r>
                <a:rPr lang="en-US" sz="400" b="0" kern="1200" baseline="30000" dirty="0">
                  <a:solidFill>
                    <a:schemeClr val="tx1"/>
                  </a:solidFill>
                  <a:latin typeface="SLB Sans Book" panose="02000503040000020004" pitchFamily="2" charset="0"/>
                  <a:ea typeface="+mn-ea"/>
                  <a:cs typeface="+mn-cs"/>
                </a:rPr>
                <a:t>th</a:t>
              </a:r>
              <a:r>
                <a:rPr lang="en-US" sz="400" b="0" kern="1200" dirty="0">
                  <a:solidFill>
                    <a:schemeClr val="tx1"/>
                  </a:solidFill>
                  <a:latin typeface="SLB Sans Book" panose="02000503040000020004" pitchFamily="2" charset="0"/>
                  <a:ea typeface="+mn-ea"/>
                  <a:cs typeface="+mn-cs"/>
                </a:rPr>
                <a:t> Post Milling Cleanout and Drift </a:t>
              </a:r>
              <a:r>
                <a:rPr lang="en-US" sz="400" b="0" kern="1200" dirty="0" err="1">
                  <a:solidFill>
                    <a:schemeClr val="tx1"/>
                  </a:solidFill>
                  <a:latin typeface="SLB Sans Book" panose="02000503040000020004" pitchFamily="2" charset="0"/>
                  <a:ea typeface="+mn-ea"/>
                  <a:cs typeface="+mn-cs"/>
                </a:rPr>
                <a:t>til</a:t>
              </a:r>
              <a:r>
                <a:rPr lang="en-US" sz="400" b="0" kern="1200" dirty="0">
                  <a:solidFill>
                    <a:schemeClr val="tx1"/>
                  </a:solidFill>
                  <a:latin typeface="SLB Sans Book" panose="02000503040000020004" pitchFamily="2" charset="0"/>
                  <a:ea typeface="+mn-ea"/>
                  <a:cs typeface="+mn-cs"/>
                </a:rPr>
                <a:t> Float Collar</a:t>
              </a:r>
              <a:endParaRPr lang="en-MY" sz="400" b="0" kern="1200" dirty="0">
                <a:solidFill>
                  <a:schemeClr val="tx1"/>
                </a:solidFill>
                <a:latin typeface="SLB Sans Book" panose="02000503040000020004" pitchFamily="2" charset="0"/>
                <a:ea typeface="+mn-ea"/>
                <a:cs typeface="+mn-cs"/>
              </a:endParaRPr>
            </a:p>
          </p:txBody>
        </p:sp>
        <p:cxnSp>
          <p:nvCxnSpPr>
            <p:cNvPr id="15" name="Straight Arrow Connector 14">
              <a:extLst>
                <a:ext uri="{FF2B5EF4-FFF2-40B4-BE49-F238E27FC236}">
                  <a16:creationId xmlns:a16="http://schemas.microsoft.com/office/drawing/2014/main" id="{2F23B674-FEEB-41F5-C1B7-55DB23049E59}"/>
                </a:ext>
              </a:extLst>
            </p:cNvPr>
            <p:cNvCxnSpPr>
              <a:cxnSpLocks/>
            </p:cNvCxnSpPr>
            <p:nvPr/>
          </p:nvCxnSpPr>
          <p:spPr>
            <a:xfrm flipH="1">
              <a:off x="5905499" y="5181600"/>
              <a:ext cx="565151" cy="142001"/>
            </a:xfrm>
            <a:prstGeom prst="straightConnector1">
              <a:avLst/>
            </a:prstGeom>
            <a:ln w="9525" cap="rnd">
              <a:solidFill>
                <a:srgbClr val="FF0000"/>
              </a:solidFill>
              <a:round/>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C554B9D3-1624-80E4-6041-F8306DD6E2CE}"/>
                </a:ext>
              </a:extLst>
            </p:cNvPr>
            <p:cNvSpPr txBox="1"/>
            <p:nvPr/>
          </p:nvSpPr>
          <p:spPr>
            <a:xfrm>
              <a:off x="6464300" y="5139095"/>
              <a:ext cx="787400" cy="61556"/>
            </a:xfrm>
            <a:prstGeom prst="rect">
              <a:avLst/>
            </a:prstGeom>
            <a:solidFill>
              <a:srgbClr val="92D050"/>
            </a:solidFill>
          </p:spPr>
          <p:txBody>
            <a:bodyPr vert="horz" wrap="square" lIns="0" tIns="0" rIns="0" bIns="0" rtlCol="0">
              <a:spAutoFit/>
            </a:bodyPr>
            <a:lstStyle/>
            <a:p>
              <a:pPr algn="l"/>
              <a:r>
                <a:rPr lang="en-US" sz="400" dirty="0">
                  <a:latin typeface="SLB Sans Book" panose="02000503040000020004" pitchFamily="2" charset="0"/>
                </a:rPr>
                <a:t>Set Plug below I-122 Frac Sleeve</a:t>
              </a:r>
              <a:endParaRPr lang="en-MY" sz="400" b="0" kern="1200" dirty="0">
                <a:solidFill>
                  <a:schemeClr val="tx1"/>
                </a:solidFill>
                <a:latin typeface="SLB Sans Book" panose="02000503040000020004" pitchFamily="2" charset="0"/>
                <a:ea typeface="+mn-ea"/>
                <a:cs typeface="+mn-cs"/>
              </a:endParaRPr>
            </a:p>
          </p:txBody>
        </p:sp>
      </p:grpSp>
      <p:graphicFrame>
        <p:nvGraphicFramePr>
          <p:cNvPr id="17" name="Content Placeholder 5">
            <a:extLst>
              <a:ext uri="{FF2B5EF4-FFF2-40B4-BE49-F238E27FC236}">
                <a16:creationId xmlns:a16="http://schemas.microsoft.com/office/drawing/2014/main" id="{5D7F962E-A08F-28F6-DA33-2663082CF6FF}"/>
              </a:ext>
            </a:extLst>
          </p:cNvPr>
          <p:cNvGraphicFramePr>
            <a:graphicFrameLocks/>
          </p:cNvGraphicFramePr>
          <p:nvPr>
            <p:extLst>
              <p:ext uri="{D42A27DB-BD31-4B8C-83A1-F6EECF244321}">
                <p14:modId xmlns:p14="http://schemas.microsoft.com/office/powerpoint/2010/main" val="4254470096"/>
              </p:ext>
            </p:extLst>
          </p:nvPr>
        </p:nvGraphicFramePr>
        <p:xfrm>
          <a:off x="5610085" y="1047256"/>
          <a:ext cx="6567237" cy="3903585"/>
        </p:xfrm>
        <a:graphic>
          <a:graphicData uri="http://schemas.openxmlformats.org/drawingml/2006/table">
            <a:tbl>
              <a:tblPr firstRow="1" firstCol="1" lastRow="1" lastCol="1" bandRow="1" bandCol="1"/>
              <a:tblGrid>
                <a:gridCol w="2533318">
                  <a:extLst>
                    <a:ext uri="{9D8B030D-6E8A-4147-A177-3AD203B41FA5}">
                      <a16:colId xmlns:a16="http://schemas.microsoft.com/office/drawing/2014/main" val="20000"/>
                    </a:ext>
                  </a:extLst>
                </a:gridCol>
                <a:gridCol w="4033919">
                  <a:extLst>
                    <a:ext uri="{9D8B030D-6E8A-4147-A177-3AD203B41FA5}">
                      <a16:colId xmlns:a16="http://schemas.microsoft.com/office/drawing/2014/main" val="20001"/>
                    </a:ext>
                  </a:extLst>
                </a:gridCol>
              </a:tblGrid>
              <a:tr h="260247">
                <a:tc>
                  <a:txBody>
                    <a:bodyPr/>
                    <a:lstStyle/>
                    <a:p>
                      <a:pPr marL="643890" marR="0" algn="ctr">
                        <a:lnSpc>
                          <a:spcPct val="107000"/>
                        </a:lnSpc>
                        <a:spcBef>
                          <a:spcPts val="300"/>
                        </a:spcBef>
                        <a:spcAft>
                          <a:spcPts val="300"/>
                        </a:spcAft>
                      </a:pPr>
                      <a:endParaRPr lang="en-MY" sz="1100" b="1" spc="5" dirty="0">
                        <a:effectLst/>
                        <a:latin typeface="+mn-lt"/>
                        <a:ea typeface="Calibri"/>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1374775" marR="1375410" algn="ctr">
                        <a:lnSpc>
                          <a:spcPct val="107000"/>
                        </a:lnSpc>
                        <a:spcBef>
                          <a:spcPts val="300"/>
                        </a:spcBef>
                        <a:spcAft>
                          <a:spcPts val="300"/>
                        </a:spcAft>
                      </a:pPr>
                      <a:r>
                        <a:rPr lang="en-MY" sz="1100" b="1" dirty="0">
                          <a:effectLst/>
                          <a:latin typeface="+mn-lt"/>
                          <a:ea typeface="Calibri"/>
                        </a:rPr>
                        <a:t>P</a:t>
                      </a:r>
                      <a:r>
                        <a:rPr lang="en-MY" sz="1100" b="1" spc="-5" dirty="0">
                          <a:effectLst/>
                          <a:latin typeface="+mn-lt"/>
                          <a:ea typeface="Calibri"/>
                        </a:rPr>
                        <a:t>a</a:t>
                      </a:r>
                      <a:r>
                        <a:rPr lang="en-MY" sz="1100" b="1" spc="5" dirty="0">
                          <a:effectLst/>
                          <a:latin typeface="+mn-lt"/>
                          <a:ea typeface="Calibri"/>
                        </a:rPr>
                        <a:t>r</a:t>
                      </a:r>
                      <a:r>
                        <a:rPr lang="en-MY" sz="1100" b="1" spc="-5" dirty="0">
                          <a:effectLst/>
                          <a:latin typeface="+mn-lt"/>
                          <a:ea typeface="Calibri"/>
                        </a:rPr>
                        <a:t>ame</a:t>
                      </a:r>
                      <a:r>
                        <a:rPr lang="en-MY" sz="1100" b="1" dirty="0">
                          <a:effectLst/>
                          <a:latin typeface="+mn-lt"/>
                          <a:ea typeface="Calibri"/>
                        </a:rPr>
                        <a:t>ter</a:t>
                      </a:r>
                      <a:r>
                        <a:rPr lang="en-MY" sz="1100" b="1" spc="10" dirty="0">
                          <a:effectLst/>
                          <a:latin typeface="+mn-lt"/>
                          <a:ea typeface="Calibri"/>
                        </a:rPr>
                        <a:t> </a:t>
                      </a:r>
                      <a:r>
                        <a:rPr lang="en-MY" sz="1100" b="1" dirty="0">
                          <a:effectLst/>
                          <a:latin typeface="+mn-lt"/>
                          <a:ea typeface="Calibri"/>
                        </a:rPr>
                        <a:t>V</a:t>
                      </a:r>
                      <a:r>
                        <a:rPr lang="en-MY" sz="1100" b="1" spc="-5" dirty="0">
                          <a:effectLst/>
                          <a:latin typeface="+mn-lt"/>
                          <a:ea typeface="Calibri"/>
                        </a:rPr>
                        <a:t>a</a:t>
                      </a:r>
                      <a:r>
                        <a:rPr lang="en-MY" sz="1100" b="1" spc="5" dirty="0">
                          <a:effectLst/>
                          <a:latin typeface="+mn-lt"/>
                          <a:ea typeface="Calibri"/>
                        </a:rPr>
                        <a:t>lu</a:t>
                      </a:r>
                      <a:r>
                        <a:rPr lang="en-MY" sz="1100" b="1" dirty="0">
                          <a:effectLst/>
                          <a:latin typeface="+mn-lt"/>
                          <a:ea typeface="Calibri"/>
                        </a:rPr>
                        <a:t>e</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0"/>
                  </a:ext>
                </a:extLst>
              </a:tr>
              <a:tr h="250426">
                <a:tc>
                  <a:txBody>
                    <a:bodyPr/>
                    <a:lstStyle/>
                    <a:p>
                      <a:pPr marL="64770" marR="0">
                        <a:lnSpc>
                          <a:spcPct val="107000"/>
                        </a:lnSpc>
                        <a:spcBef>
                          <a:spcPts val="0"/>
                        </a:spcBef>
                        <a:spcAft>
                          <a:spcPts val="0"/>
                        </a:spcAft>
                      </a:pPr>
                      <a:r>
                        <a:rPr lang="en-MY" sz="1100" dirty="0">
                          <a:effectLst/>
                          <a:latin typeface="+mn-lt"/>
                          <a:ea typeface="Calibri"/>
                        </a:rPr>
                        <a:t>Fi</a:t>
                      </a:r>
                      <a:r>
                        <a:rPr lang="en-MY" sz="1100" spc="5" dirty="0">
                          <a:effectLst/>
                          <a:latin typeface="+mn-lt"/>
                          <a:ea typeface="Calibri"/>
                        </a:rPr>
                        <a:t>e</a:t>
                      </a:r>
                      <a:r>
                        <a:rPr lang="en-MY" sz="1100" dirty="0">
                          <a:effectLst/>
                          <a:latin typeface="+mn-lt"/>
                          <a:ea typeface="Calibri"/>
                        </a:rPr>
                        <a:t>ld</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4770" marR="0">
                        <a:lnSpc>
                          <a:spcPct val="107000"/>
                        </a:lnSpc>
                        <a:spcBef>
                          <a:spcPts val="0"/>
                        </a:spcBef>
                        <a:spcAft>
                          <a:spcPts val="0"/>
                        </a:spcAft>
                      </a:pPr>
                      <a:r>
                        <a:rPr lang="en-MY" sz="1100" dirty="0" err="1">
                          <a:effectLst/>
                          <a:latin typeface="+mn-lt"/>
                          <a:ea typeface="Calibri"/>
                        </a:rPr>
                        <a:t>Angsi</a:t>
                      </a:r>
                      <a:r>
                        <a:rPr lang="en-MY" sz="1100" dirty="0">
                          <a:effectLst/>
                          <a:latin typeface="+mn-lt"/>
                          <a:ea typeface="Calibri"/>
                        </a:rPr>
                        <a:t> </a:t>
                      </a:r>
                      <a:r>
                        <a:rPr lang="en-MY" sz="1100" dirty="0" err="1">
                          <a:effectLst/>
                          <a:latin typeface="+mn-lt"/>
                          <a:ea typeface="Calibri"/>
                        </a:rPr>
                        <a:t>Besar</a:t>
                      </a:r>
                      <a:r>
                        <a:rPr lang="en-MY" sz="1100" dirty="0">
                          <a:effectLst/>
                          <a:latin typeface="+mn-lt"/>
                          <a:ea typeface="Calibri"/>
                        </a:rPr>
                        <a:t> Infill 5</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0530">
                <a:tc>
                  <a:txBody>
                    <a:bodyPr/>
                    <a:lstStyle/>
                    <a:p>
                      <a:pPr marL="64770" marR="0">
                        <a:lnSpc>
                          <a:spcPct val="107000"/>
                        </a:lnSpc>
                        <a:spcBef>
                          <a:spcPts val="0"/>
                        </a:spcBef>
                        <a:spcAft>
                          <a:spcPts val="0"/>
                        </a:spcAft>
                      </a:pPr>
                      <a:r>
                        <a:rPr lang="en-MY" sz="1100" dirty="0">
                          <a:effectLst/>
                          <a:latin typeface="+mn-lt"/>
                          <a:ea typeface="Calibri"/>
                        </a:rPr>
                        <a:t>Max. Deviation (degrees)</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4770" marR="0">
                        <a:lnSpc>
                          <a:spcPct val="107000"/>
                        </a:lnSpc>
                        <a:spcBef>
                          <a:spcPts val="0"/>
                        </a:spcBef>
                        <a:spcAft>
                          <a:spcPts val="0"/>
                        </a:spcAft>
                      </a:pPr>
                      <a:r>
                        <a:rPr lang="en-MY" sz="1100" dirty="0">
                          <a:effectLst/>
                          <a:latin typeface="+mn-lt"/>
                          <a:ea typeface="Calibri"/>
                        </a:rPr>
                        <a:t>71 degree @ 1,230 m MDDF</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53192">
                <a:tc>
                  <a:txBody>
                    <a:bodyPr/>
                    <a:lstStyle/>
                    <a:p>
                      <a:pPr marL="64770" marR="0">
                        <a:lnSpc>
                          <a:spcPct val="107000"/>
                        </a:lnSpc>
                        <a:spcBef>
                          <a:spcPts val="0"/>
                        </a:spcBef>
                        <a:spcAft>
                          <a:spcPts val="0"/>
                        </a:spcAft>
                      </a:pPr>
                      <a:r>
                        <a:rPr lang="en-MY" sz="1100" dirty="0">
                          <a:effectLst/>
                          <a:latin typeface="+mn-lt"/>
                          <a:ea typeface="Calibri"/>
                        </a:rPr>
                        <a:t>Min. Restriction (inch)</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4770" marR="0">
                        <a:lnSpc>
                          <a:spcPct val="107000"/>
                        </a:lnSpc>
                        <a:spcBef>
                          <a:spcPts val="0"/>
                        </a:spcBef>
                        <a:spcAft>
                          <a:spcPts val="0"/>
                        </a:spcAft>
                      </a:pPr>
                      <a:r>
                        <a:rPr lang="da-DK" sz="1100" b="1" dirty="0">
                          <a:solidFill>
                            <a:srgbClr val="000000"/>
                          </a:solidFill>
                          <a:effectLst/>
                          <a:latin typeface="+mn-lt"/>
                          <a:ea typeface="Calibri"/>
                        </a:rPr>
                        <a:t>@ 2,036 m, 2,145 m, 2,532 m MDDF </a:t>
                      </a:r>
                    </a:p>
                    <a:p>
                      <a:pPr marL="64770" marR="0">
                        <a:lnSpc>
                          <a:spcPct val="107000"/>
                        </a:lnSpc>
                        <a:spcBef>
                          <a:spcPts val="0"/>
                        </a:spcBef>
                        <a:spcAft>
                          <a:spcPts val="0"/>
                        </a:spcAft>
                      </a:pPr>
                      <a:r>
                        <a:rPr lang="da-DK" sz="1100" b="1" dirty="0">
                          <a:solidFill>
                            <a:srgbClr val="000000"/>
                          </a:solidFill>
                          <a:effectLst/>
                          <a:latin typeface="+mn-lt"/>
                          <a:ea typeface="Calibri"/>
                        </a:rPr>
                        <a:t>3.505” (Frac Sleeve)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59018">
                <a:tc>
                  <a:txBody>
                    <a:bodyPr/>
                    <a:lstStyle/>
                    <a:p>
                      <a:pPr marL="64770" marR="0">
                        <a:lnSpc>
                          <a:spcPct val="107000"/>
                        </a:lnSpc>
                        <a:spcBef>
                          <a:spcPts val="0"/>
                        </a:spcBef>
                        <a:spcAft>
                          <a:spcPts val="0"/>
                        </a:spcAft>
                      </a:pPr>
                      <a:r>
                        <a:rPr lang="en-MY" sz="1100">
                          <a:effectLst/>
                          <a:latin typeface="+mn-lt"/>
                          <a:ea typeface="Calibri"/>
                        </a:rPr>
                        <a:t>Tubing Specification</a:t>
                      </a:r>
                      <a:endParaRPr lang="en-US" sz="110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4770" marR="0">
                        <a:lnSpc>
                          <a:spcPct val="107000"/>
                        </a:lnSpc>
                        <a:spcBef>
                          <a:spcPts val="0"/>
                        </a:spcBef>
                        <a:spcAft>
                          <a:spcPts val="0"/>
                        </a:spcAft>
                      </a:pPr>
                      <a:r>
                        <a:rPr lang="en-MY" sz="1100" dirty="0">
                          <a:effectLst/>
                          <a:latin typeface="+mn-lt"/>
                          <a:ea typeface="Calibri"/>
                        </a:rPr>
                        <a:t>4-1/2” Production Tubing, 12.6# </a:t>
                      </a:r>
                      <a:r>
                        <a:rPr lang="en-MY" sz="1100" dirty="0" err="1">
                          <a:effectLst/>
                          <a:latin typeface="+mn-lt"/>
                          <a:ea typeface="Calibri"/>
                        </a:rPr>
                        <a:t>ppf</a:t>
                      </a:r>
                      <a:r>
                        <a:rPr lang="en-MY" sz="1100" dirty="0">
                          <a:effectLst/>
                          <a:latin typeface="+mn-lt"/>
                          <a:ea typeface="Calibri"/>
                        </a:rPr>
                        <a:t>, 13Cr</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66384">
                <a:tc>
                  <a:txBody>
                    <a:bodyPr/>
                    <a:lstStyle/>
                    <a:p>
                      <a:pPr marL="64770" marR="0">
                        <a:lnSpc>
                          <a:spcPct val="107000"/>
                        </a:lnSpc>
                        <a:spcBef>
                          <a:spcPts val="0"/>
                        </a:spcBef>
                        <a:spcAft>
                          <a:spcPts val="0"/>
                        </a:spcAft>
                      </a:pPr>
                      <a:r>
                        <a:rPr lang="en-MY" sz="1100">
                          <a:effectLst/>
                          <a:latin typeface="+mn-lt"/>
                          <a:ea typeface="Calibri"/>
                        </a:rPr>
                        <a:t>Type of Fluid &amp; Density</a:t>
                      </a:r>
                      <a:endParaRPr lang="en-US" sz="110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4770" marR="0">
                        <a:lnSpc>
                          <a:spcPct val="107000"/>
                        </a:lnSpc>
                        <a:spcBef>
                          <a:spcPts val="0"/>
                        </a:spcBef>
                        <a:spcAft>
                          <a:spcPts val="0"/>
                        </a:spcAft>
                      </a:pPr>
                      <a:r>
                        <a:rPr lang="en-MY" sz="1100" b="0" dirty="0">
                          <a:solidFill>
                            <a:schemeClr val="tx1"/>
                          </a:solidFill>
                          <a:effectLst/>
                          <a:latin typeface="+mn-lt"/>
                          <a:ea typeface="Calibri"/>
                        </a:rPr>
                        <a:t>12.8 ppg (Gel &amp; RCP)</a:t>
                      </a:r>
                      <a:endParaRPr lang="en-US" sz="1100" b="0" dirty="0">
                        <a:solidFill>
                          <a:schemeClr val="tx1"/>
                        </a:solidFill>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261474">
                <a:tc>
                  <a:txBody>
                    <a:bodyPr/>
                    <a:lstStyle/>
                    <a:p>
                      <a:pPr marL="64770" marR="0">
                        <a:lnSpc>
                          <a:spcPct val="107000"/>
                        </a:lnSpc>
                        <a:spcBef>
                          <a:spcPts val="0"/>
                        </a:spcBef>
                        <a:spcAft>
                          <a:spcPts val="0"/>
                        </a:spcAft>
                      </a:pPr>
                      <a:r>
                        <a:rPr lang="en-MY" sz="1100" dirty="0">
                          <a:effectLst/>
                          <a:latin typeface="+mn-lt"/>
                          <a:ea typeface="Calibri"/>
                        </a:rPr>
                        <a:t>Top of Fluid</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4770" marR="0">
                        <a:lnSpc>
                          <a:spcPct val="107000"/>
                        </a:lnSpc>
                        <a:spcBef>
                          <a:spcPts val="0"/>
                        </a:spcBef>
                        <a:spcAft>
                          <a:spcPts val="0"/>
                        </a:spcAft>
                      </a:pPr>
                      <a:r>
                        <a:rPr lang="en-MY" sz="1100" b="0" dirty="0">
                          <a:solidFill>
                            <a:schemeClr val="tx1"/>
                          </a:solidFill>
                          <a:effectLst/>
                          <a:latin typeface="+mn-lt"/>
                          <a:ea typeface="Calibri"/>
                        </a:rPr>
                        <a:t>N/A (Assuming well full of Gel)</a:t>
                      </a:r>
                      <a:endParaRPr lang="en-US" sz="1100" b="0" dirty="0">
                        <a:solidFill>
                          <a:schemeClr val="tx1"/>
                        </a:solidFill>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155324">
                <a:tc>
                  <a:txBody>
                    <a:bodyPr/>
                    <a:lstStyle/>
                    <a:p>
                      <a:pPr marL="64770" marR="0">
                        <a:lnSpc>
                          <a:spcPct val="107000"/>
                        </a:lnSpc>
                        <a:spcBef>
                          <a:spcPts val="0"/>
                        </a:spcBef>
                        <a:spcAft>
                          <a:spcPts val="0"/>
                        </a:spcAft>
                      </a:pPr>
                      <a:r>
                        <a:rPr lang="en-MY" sz="1100" dirty="0">
                          <a:effectLst/>
                          <a:latin typeface="+mn-lt"/>
                          <a:ea typeface="Calibri"/>
                        </a:rPr>
                        <a:t>Current Well Status</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4770" marR="0">
                        <a:lnSpc>
                          <a:spcPct val="107000"/>
                        </a:lnSpc>
                        <a:spcBef>
                          <a:spcPts val="0"/>
                        </a:spcBef>
                        <a:spcAft>
                          <a:spcPts val="0"/>
                        </a:spcAft>
                      </a:pPr>
                      <a:r>
                        <a:rPr lang="en-MY" sz="1100" dirty="0">
                          <a:solidFill>
                            <a:schemeClr val="tx1"/>
                          </a:solidFill>
                          <a:effectLst/>
                          <a:latin typeface="+mn-lt"/>
                          <a:ea typeface="Calibri"/>
                        </a:rPr>
                        <a:t>N/A</a:t>
                      </a:r>
                      <a:endParaRPr lang="en-US" sz="1100" dirty="0">
                        <a:solidFill>
                          <a:schemeClr val="tx1"/>
                        </a:solidFill>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537282">
                <a:tc>
                  <a:txBody>
                    <a:bodyPr/>
                    <a:lstStyle/>
                    <a:p>
                      <a:pPr marL="64770" marR="0">
                        <a:lnSpc>
                          <a:spcPct val="107000"/>
                        </a:lnSpc>
                        <a:spcBef>
                          <a:spcPts val="0"/>
                        </a:spcBef>
                        <a:spcAft>
                          <a:spcPts val="0"/>
                        </a:spcAft>
                      </a:pPr>
                      <a:r>
                        <a:rPr lang="en-MY" sz="1100" spc="5" dirty="0">
                          <a:effectLst/>
                          <a:latin typeface="+mn-lt"/>
                          <a:ea typeface="Calibri"/>
                        </a:rPr>
                        <a:t>D</a:t>
                      </a:r>
                      <a:r>
                        <a:rPr lang="en-MY" sz="1100" dirty="0">
                          <a:effectLst/>
                          <a:latin typeface="+mn-lt"/>
                          <a:ea typeface="Calibri"/>
                        </a:rPr>
                        <a:t>e</a:t>
                      </a:r>
                      <a:r>
                        <a:rPr lang="en-MY" sz="1100" spc="-5" dirty="0">
                          <a:effectLst/>
                          <a:latin typeface="+mn-lt"/>
                          <a:ea typeface="Calibri"/>
                        </a:rPr>
                        <a:t>p</a:t>
                      </a:r>
                      <a:r>
                        <a:rPr lang="en-MY" sz="1100" spc="5" dirty="0">
                          <a:effectLst/>
                          <a:latin typeface="+mn-lt"/>
                          <a:ea typeface="Calibri"/>
                        </a:rPr>
                        <a:t>t</a:t>
                      </a:r>
                      <a:r>
                        <a:rPr lang="en-MY" sz="1100" dirty="0">
                          <a:effectLst/>
                          <a:latin typeface="+mn-lt"/>
                          <a:ea typeface="Calibri"/>
                        </a:rPr>
                        <a:t>h</a:t>
                      </a:r>
                      <a:r>
                        <a:rPr lang="en-MY" sz="1100" spc="-5" dirty="0">
                          <a:effectLst/>
                          <a:latin typeface="+mn-lt"/>
                          <a:ea typeface="Calibri"/>
                        </a:rPr>
                        <a:t> </a:t>
                      </a:r>
                      <a:r>
                        <a:rPr lang="en-MY" sz="1100" dirty="0">
                          <a:effectLst/>
                          <a:latin typeface="+mn-lt"/>
                          <a:ea typeface="Calibri"/>
                        </a:rPr>
                        <a:t>of </a:t>
                      </a:r>
                      <a:r>
                        <a:rPr lang="en-MY" sz="1100" spc="5" dirty="0">
                          <a:effectLst/>
                          <a:latin typeface="+mn-lt"/>
                          <a:ea typeface="Calibri"/>
                        </a:rPr>
                        <a:t>z</a:t>
                      </a:r>
                      <a:r>
                        <a:rPr lang="en-MY" sz="1100" spc="-10" dirty="0">
                          <a:effectLst/>
                          <a:latin typeface="+mn-lt"/>
                          <a:ea typeface="Calibri"/>
                        </a:rPr>
                        <a:t>o</a:t>
                      </a:r>
                      <a:r>
                        <a:rPr lang="en-MY" sz="1100" spc="5" dirty="0">
                          <a:effectLst/>
                          <a:latin typeface="+mn-lt"/>
                          <a:ea typeface="Calibri"/>
                        </a:rPr>
                        <a:t>n</a:t>
                      </a:r>
                      <a:r>
                        <a:rPr lang="en-MY" sz="1100" dirty="0">
                          <a:effectLst/>
                          <a:latin typeface="+mn-lt"/>
                          <a:ea typeface="Calibri"/>
                        </a:rPr>
                        <a:t>e, pressure &amp; temperature</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4770" marR="0">
                        <a:lnSpc>
                          <a:spcPct val="107000"/>
                        </a:lnSpc>
                        <a:spcBef>
                          <a:spcPts val="0"/>
                        </a:spcBef>
                        <a:spcAft>
                          <a:spcPts val="0"/>
                        </a:spcAft>
                      </a:pPr>
                      <a:r>
                        <a:rPr lang="en-MY" sz="1100" dirty="0">
                          <a:effectLst/>
                          <a:latin typeface="+mn-lt"/>
                          <a:ea typeface="Calibri"/>
                        </a:rPr>
                        <a:t>I-100</a:t>
                      </a:r>
                      <a:r>
                        <a:rPr lang="en-MY" sz="1100" spc="5" dirty="0">
                          <a:effectLst/>
                          <a:latin typeface="+mn-lt"/>
                          <a:ea typeface="Calibri"/>
                        </a:rPr>
                        <a:t>: 2,031.3 m – 2,040.8 m MDDF (1,805 psi, 184 </a:t>
                      </a:r>
                      <a:r>
                        <a:rPr lang="en-MY" sz="1100" spc="5" dirty="0" err="1">
                          <a:effectLst/>
                          <a:latin typeface="+mn-lt"/>
                          <a:ea typeface="Calibri"/>
                        </a:rPr>
                        <a:t>deg</a:t>
                      </a:r>
                      <a:r>
                        <a:rPr lang="en-MY" sz="1100" spc="5" dirty="0">
                          <a:effectLst/>
                          <a:latin typeface="+mn-lt"/>
                          <a:ea typeface="Calibri"/>
                        </a:rPr>
                        <a:t> F)</a:t>
                      </a:r>
                      <a:endParaRPr lang="en-US" sz="1100" dirty="0">
                        <a:effectLst/>
                        <a:latin typeface="+mn-lt"/>
                        <a:ea typeface="Calibri"/>
                      </a:endParaRPr>
                    </a:p>
                    <a:p>
                      <a:pPr marL="64770" marR="0">
                        <a:lnSpc>
                          <a:spcPct val="107000"/>
                        </a:lnSpc>
                        <a:spcBef>
                          <a:spcPts val="0"/>
                        </a:spcBef>
                        <a:spcAft>
                          <a:spcPts val="0"/>
                        </a:spcAft>
                      </a:pPr>
                      <a:r>
                        <a:rPr lang="en-MY" sz="1100" dirty="0">
                          <a:effectLst/>
                          <a:latin typeface="+mn-lt"/>
                          <a:ea typeface="Calibri"/>
                        </a:rPr>
                        <a:t>I-105</a:t>
                      </a:r>
                      <a:r>
                        <a:rPr lang="en-MY" sz="1100" spc="5" dirty="0">
                          <a:effectLst/>
                          <a:latin typeface="+mn-lt"/>
                          <a:ea typeface="Calibri"/>
                        </a:rPr>
                        <a:t>: 2,139.9 m – 2,149.7 m MDDF (1,813 psi, 186 </a:t>
                      </a:r>
                      <a:r>
                        <a:rPr lang="en-MY" sz="1100" spc="5" dirty="0" err="1">
                          <a:effectLst/>
                          <a:latin typeface="+mn-lt"/>
                          <a:ea typeface="Calibri"/>
                        </a:rPr>
                        <a:t>deg</a:t>
                      </a:r>
                      <a:r>
                        <a:rPr lang="en-MY" sz="1100" spc="5" dirty="0">
                          <a:effectLst/>
                          <a:latin typeface="+mn-lt"/>
                          <a:ea typeface="Calibri"/>
                        </a:rPr>
                        <a:t> F)</a:t>
                      </a:r>
                    </a:p>
                    <a:p>
                      <a:pPr marL="64770" marR="0">
                        <a:lnSpc>
                          <a:spcPct val="107000"/>
                        </a:lnSpc>
                        <a:spcBef>
                          <a:spcPts val="0"/>
                        </a:spcBef>
                        <a:spcAft>
                          <a:spcPts val="0"/>
                        </a:spcAft>
                      </a:pPr>
                      <a:r>
                        <a:rPr lang="en-MY" sz="1100" spc="5" dirty="0">
                          <a:effectLst/>
                          <a:latin typeface="+mn-lt"/>
                          <a:ea typeface="Calibri"/>
                        </a:rPr>
                        <a:t>I-122: 2,527.8 m – 2,536.4 m MDDF (2,064 psi, 197 </a:t>
                      </a:r>
                      <a:r>
                        <a:rPr lang="en-MY" sz="1100" spc="5" dirty="0" err="1">
                          <a:effectLst/>
                          <a:latin typeface="+mn-lt"/>
                          <a:ea typeface="Calibri"/>
                        </a:rPr>
                        <a:t>deg</a:t>
                      </a:r>
                      <a:r>
                        <a:rPr lang="en-MY" sz="1100" spc="5" dirty="0">
                          <a:effectLst/>
                          <a:latin typeface="+mn-lt"/>
                          <a:ea typeface="Calibri"/>
                        </a:rPr>
                        <a:t> F)</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537282">
                <a:tc>
                  <a:txBody>
                    <a:bodyPr/>
                    <a:lstStyle/>
                    <a:p>
                      <a:pPr marL="64770" marR="0">
                        <a:lnSpc>
                          <a:spcPct val="107000"/>
                        </a:lnSpc>
                        <a:spcBef>
                          <a:spcPts val="0"/>
                        </a:spcBef>
                        <a:spcAft>
                          <a:spcPts val="0"/>
                        </a:spcAft>
                      </a:pPr>
                      <a:r>
                        <a:rPr lang="en-MY" sz="1100" dirty="0">
                          <a:effectLst/>
                          <a:latin typeface="+mn-lt"/>
                          <a:ea typeface="Calibri"/>
                        </a:rPr>
                        <a:t>Porosity</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4770" marR="0">
                        <a:lnSpc>
                          <a:spcPct val="107000"/>
                        </a:lnSpc>
                        <a:spcBef>
                          <a:spcPts val="0"/>
                        </a:spcBef>
                        <a:spcAft>
                          <a:spcPts val="0"/>
                        </a:spcAft>
                      </a:pPr>
                      <a:r>
                        <a:rPr lang="en-MY" sz="1100" dirty="0">
                          <a:effectLst/>
                          <a:latin typeface="+mn-lt"/>
                          <a:ea typeface="Calibri"/>
                        </a:rPr>
                        <a:t>I-100</a:t>
                      </a:r>
                      <a:r>
                        <a:rPr lang="en-MY" sz="1100" spc="5" dirty="0">
                          <a:effectLst/>
                          <a:latin typeface="+mn-lt"/>
                          <a:ea typeface="Calibri"/>
                        </a:rPr>
                        <a:t>: 22%</a:t>
                      </a:r>
                      <a:endParaRPr lang="en-US" sz="1100" dirty="0">
                        <a:effectLst/>
                        <a:latin typeface="+mn-lt"/>
                        <a:ea typeface="Calibri"/>
                      </a:endParaRPr>
                    </a:p>
                    <a:p>
                      <a:pPr marL="64770" marR="0">
                        <a:lnSpc>
                          <a:spcPct val="107000"/>
                        </a:lnSpc>
                        <a:spcBef>
                          <a:spcPts val="0"/>
                        </a:spcBef>
                        <a:spcAft>
                          <a:spcPts val="0"/>
                        </a:spcAft>
                      </a:pPr>
                      <a:r>
                        <a:rPr lang="en-MY" sz="1100" dirty="0">
                          <a:effectLst/>
                          <a:latin typeface="+mn-lt"/>
                          <a:ea typeface="Calibri"/>
                        </a:rPr>
                        <a:t>I-105</a:t>
                      </a:r>
                      <a:r>
                        <a:rPr lang="en-MY" sz="1100" spc="5" dirty="0">
                          <a:effectLst/>
                          <a:latin typeface="+mn-lt"/>
                          <a:ea typeface="Calibri"/>
                        </a:rPr>
                        <a:t>: 23%</a:t>
                      </a:r>
                    </a:p>
                    <a:p>
                      <a:pPr marL="64770" marR="0">
                        <a:lnSpc>
                          <a:spcPct val="107000"/>
                        </a:lnSpc>
                        <a:spcBef>
                          <a:spcPts val="0"/>
                        </a:spcBef>
                        <a:spcAft>
                          <a:spcPts val="0"/>
                        </a:spcAft>
                      </a:pPr>
                      <a:r>
                        <a:rPr lang="en-MY" sz="1100" spc="5" dirty="0">
                          <a:effectLst/>
                          <a:latin typeface="+mn-lt"/>
                          <a:ea typeface="Calibri"/>
                        </a:rPr>
                        <a:t>I-122: 21%</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1"/>
                  </a:ext>
                </a:extLst>
              </a:tr>
              <a:tr h="537282">
                <a:tc>
                  <a:txBody>
                    <a:bodyPr/>
                    <a:lstStyle/>
                    <a:p>
                      <a:pPr marL="64770" marR="0">
                        <a:lnSpc>
                          <a:spcPct val="107000"/>
                        </a:lnSpc>
                        <a:spcBef>
                          <a:spcPts val="0"/>
                        </a:spcBef>
                        <a:spcAft>
                          <a:spcPts val="0"/>
                        </a:spcAft>
                      </a:pPr>
                      <a:r>
                        <a:rPr lang="en-MY" sz="1100" dirty="0">
                          <a:effectLst/>
                          <a:latin typeface="+mn-lt"/>
                          <a:ea typeface="Calibri"/>
                        </a:rPr>
                        <a:t>Permeability</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4770" marR="0">
                        <a:lnSpc>
                          <a:spcPct val="107000"/>
                        </a:lnSpc>
                        <a:spcBef>
                          <a:spcPts val="0"/>
                        </a:spcBef>
                        <a:spcAft>
                          <a:spcPts val="0"/>
                        </a:spcAft>
                      </a:pPr>
                      <a:r>
                        <a:rPr lang="en-MY" sz="1100" dirty="0">
                          <a:effectLst/>
                          <a:latin typeface="+mn-lt"/>
                          <a:ea typeface="Calibri"/>
                        </a:rPr>
                        <a:t>I-100</a:t>
                      </a:r>
                      <a:r>
                        <a:rPr lang="en-MY" sz="1100" spc="5" dirty="0">
                          <a:effectLst/>
                          <a:latin typeface="+mn-lt"/>
                          <a:ea typeface="Calibri"/>
                        </a:rPr>
                        <a:t>: 88 </a:t>
                      </a:r>
                      <a:r>
                        <a:rPr lang="en-MY" sz="1100" spc="5" dirty="0" err="1">
                          <a:effectLst/>
                          <a:latin typeface="+mn-lt"/>
                          <a:ea typeface="Calibri"/>
                        </a:rPr>
                        <a:t>mD</a:t>
                      </a:r>
                      <a:endParaRPr lang="en-US" sz="1100" dirty="0">
                        <a:effectLst/>
                        <a:latin typeface="+mn-lt"/>
                        <a:ea typeface="Calibri"/>
                      </a:endParaRPr>
                    </a:p>
                    <a:p>
                      <a:pPr marL="64770" marR="0">
                        <a:lnSpc>
                          <a:spcPct val="107000"/>
                        </a:lnSpc>
                        <a:spcBef>
                          <a:spcPts val="0"/>
                        </a:spcBef>
                        <a:spcAft>
                          <a:spcPts val="0"/>
                        </a:spcAft>
                      </a:pPr>
                      <a:r>
                        <a:rPr lang="en-MY" sz="1100" dirty="0">
                          <a:effectLst/>
                          <a:latin typeface="+mn-lt"/>
                          <a:ea typeface="Calibri"/>
                        </a:rPr>
                        <a:t>I-105</a:t>
                      </a:r>
                      <a:r>
                        <a:rPr lang="en-MY" sz="1100" spc="5" dirty="0">
                          <a:effectLst/>
                          <a:latin typeface="+mn-lt"/>
                          <a:ea typeface="Calibri"/>
                        </a:rPr>
                        <a:t>: 96 </a:t>
                      </a:r>
                      <a:r>
                        <a:rPr lang="en-MY" sz="1100" spc="5" dirty="0" err="1">
                          <a:effectLst/>
                          <a:latin typeface="+mn-lt"/>
                          <a:ea typeface="Calibri"/>
                        </a:rPr>
                        <a:t>mD</a:t>
                      </a:r>
                      <a:endParaRPr lang="en-MY" sz="1100" spc="5" dirty="0">
                        <a:effectLst/>
                        <a:latin typeface="+mn-lt"/>
                        <a:ea typeface="Calibri"/>
                      </a:endParaRPr>
                    </a:p>
                    <a:p>
                      <a:pPr marL="64770" marR="0">
                        <a:lnSpc>
                          <a:spcPct val="107000"/>
                        </a:lnSpc>
                        <a:spcBef>
                          <a:spcPts val="0"/>
                        </a:spcBef>
                        <a:spcAft>
                          <a:spcPts val="0"/>
                        </a:spcAft>
                      </a:pPr>
                      <a:r>
                        <a:rPr lang="en-MY" sz="1100" spc="5" dirty="0">
                          <a:effectLst/>
                          <a:latin typeface="+mn-lt"/>
                          <a:ea typeface="Calibri"/>
                        </a:rPr>
                        <a:t>I-122: 66 </a:t>
                      </a:r>
                      <a:r>
                        <a:rPr lang="en-MY" sz="1100" spc="5" dirty="0" err="1">
                          <a:effectLst/>
                          <a:latin typeface="+mn-lt"/>
                          <a:ea typeface="Calibri"/>
                        </a:rPr>
                        <a:t>mD</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2"/>
                  </a:ext>
                </a:extLst>
              </a:tr>
              <a:tr h="259018">
                <a:tc>
                  <a:txBody>
                    <a:bodyPr/>
                    <a:lstStyle/>
                    <a:p>
                      <a:pPr marL="64770" marR="0">
                        <a:lnSpc>
                          <a:spcPct val="107000"/>
                        </a:lnSpc>
                        <a:spcBef>
                          <a:spcPts val="0"/>
                        </a:spcBef>
                        <a:spcAft>
                          <a:spcPts val="0"/>
                        </a:spcAft>
                      </a:pPr>
                      <a:r>
                        <a:rPr lang="en-MY" sz="1100" dirty="0">
                          <a:effectLst/>
                          <a:latin typeface="+mn-lt"/>
                          <a:ea typeface="Calibri"/>
                        </a:rPr>
                        <a:t>Fra</a:t>
                      </a:r>
                      <a:r>
                        <a:rPr lang="en-MY" sz="1100" spc="-5" dirty="0">
                          <a:effectLst/>
                          <a:latin typeface="+mn-lt"/>
                          <a:ea typeface="Calibri"/>
                        </a:rPr>
                        <a:t>c</a:t>
                      </a:r>
                      <a:r>
                        <a:rPr lang="en-MY" sz="1100" spc="5" dirty="0">
                          <a:effectLst/>
                          <a:latin typeface="+mn-lt"/>
                          <a:ea typeface="Calibri"/>
                        </a:rPr>
                        <a:t>tu</a:t>
                      </a:r>
                      <a:r>
                        <a:rPr lang="en-MY" sz="1100" dirty="0">
                          <a:effectLst/>
                          <a:latin typeface="+mn-lt"/>
                          <a:ea typeface="Calibri"/>
                        </a:rPr>
                        <a:t>re</a:t>
                      </a:r>
                      <a:r>
                        <a:rPr lang="en-MY" sz="1100" spc="-5" dirty="0">
                          <a:effectLst/>
                          <a:latin typeface="+mn-lt"/>
                          <a:ea typeface="Calibri"/>
                        </a:rPr>
                        <a:t> </a:t>
                      </a:r>
                      <a:r>
                        <a:rPr lang="en-MY" sz="1100" dirty="0">
                          <a:effectLst/>
                          <a:latin typeface="+mn-lt"/>
                          <a:ea typeface="Calibri"/>
                        </a:rPr>
                        <a:t>Pressure</a:t>
                      </a:r>
                      <a:endParaRPr lang="en-US" sz="1100" dirty="0">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4770" marR="0">
                        <a:lnSpc>
                          <a:spcPct val="107000"/>
                        </a:lnSpc>
                        <a:spcBef>
                          <a:spcPts val="0"/>
                        </a:spcBef>
                        <a:spcAft>
                          <a:spcPts val="0"/>
                        </a:spcAft>
                      </a:pPr>
                      <a:r>
                        <a:rPr lang="en-MY" sz="1100" spc="5" dirty="0">
                          <a:solidFill>
                            <a:schemeClr val="tx1"/>
                          </a:solidFill>
                          <a:effectLst/>
                          <a:latin typeface="+mn-lt"/>
                          <a:ea typeface="Calibri"/>
                        </a:rPr>
                        <a:t>5,014 psi</a:t>
                      </a:r>
                      <a:endParaRPr lang="en-US" sz="1100" dirty="0">
                        <a:solidFill>
                          <a:schemeClr val="tx1"/>
                        </a:solidFill>
                        <a:effectLst/>
                        <a:latin typeface="+mn-lt"/>
                        <a:ea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3"/>
                  </a:ext>
                </a:extLst>
              </a:tr>
            </a:tbl>
          </a:graphicData>
        </a:graphic>
      </p:graphicFrame>
      <p:pic>
        <p:nvPicPr>
          <p:cNvPr id="10" name="Content Placeholder 9">
            <a:extLst>
              <a:ext uri="{FF2B5EF4-FFF2-40B4-BE49-F238E27FC236}">
                <a16:creationId xmlns:a16="http://schemas.microsoft.com/office/drawing/2014/main" id="{789AEEB6-B9F0-A86C-855C-7C06ED1C9859}"/>
              </a:ext>
            </a:extLst>
          </p:cNvPr>
          <p:cNvPicPr>
            <a:picLocks noGrp="1" noChangeAspect="1"/>
          </p:cNvPicPr>
          <p:nvPr>
            <p:ph idx="1"/>
          </p:nvPr>
        </p:nvPicPr>
        <p:blipFill>
          <a:blip r:embed="rId3"/>
          <a:stretch>
            <a:fillRect/>
          </a:stretch>
        </p:blipFill>
        <p:spPr>
          <a:xfrm>
            <a:off x="9263648" y="4214861"/>
            <a:ext cx="2913674" cy="2307936"/>
          </a:xfrm>
          <a:prstGeom prst="rect">
            <a:avLst/>
          </a:prstGeom>
        </p:spPr>
      </p:pic>
    </p:spTree>
    <p:extLst>
      <p:ext uri="{BB962C8B-B14F-4D97-AF65-F5344CB8AC3E}">
        <p14:creationId xmlns:p14="http://schemas.microsoft.com/office/powerpoint/2010/main" val="13775140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7184E-33B7-4830-A0B3-386ED0C813E8}"/>
              </a:ext>
            </a:extLst>
          </p:cNvPr>
          <p:cNvSpPr>
            <a:spLocks noGrp="1"/>
          </p:cNvSpPr>
          <p:nvPr>
            <p:ph type="title"/>
          </p:nvPr>
        </p:nvSpPr>
        <p:spPr/>
        <p:txBody>
          <a:bodyPr/>
          <a:lstStyle/>
          <a:p>
            <a:r>
              <a:rPr lang="en-MY" dirty="0"/>
              <a:t>Operation Summary</a:t>
            </a:r>
          </a:p>
        </p:txBody>
      </p:sp>
      <p:sp>
        <p:nvSpPr>
          <p:cNvPr id="4" name="Slide Number Placeholder 3">
            <a:extLst>
              <a:ext uri="{FF2B5EF4-FFF2-40B4-BE49-F238E27FC236}">
                <a16:creationId xmlns:a16="http://schemas.microsoft.com/office/drawing/2014/main" id="{EFCD4A8E-08F0-4158-BEE4-308F5891BF91}"/>
              </a:ext>
            </a:extLst>
          </p:cNvPr>
          <p:cNvSpPr>
            <a:spLocks noGrp="1"/>
          </p:cNvSpPr>
          <p:nvPr>
            <p:ph type="sldNum" sz="quarter" idx="12"/>
          </p:nvPr>
        </p:nvSpPr>
        <p:spPr/>
        <p:txBody>
          <a:bodyPr/>
          <a:lstStyle/>
          <a:p>
            <a:fld id="{7067DC33-8416-46B9-BFB5-95A4BBC5BE18}" type="slidenum">
              <a:rPr lang="en-MY" smtClean="0"/>
              <a:pPr/>
              <a:t>5</a:t>
            </a:fld>
            <a:endParaRPr lang="en-MY"/>
          </a:p>
        </p:txBody>
      </p:sp>
      <p:pic>
        <p:nvPicPr>
          <p:cNvPr id="7" name="Picture 6">
            <a:extLst>
              <a:ext uri="{FF2B5EF4-FFF2-40B4-BE49-F238E27FC236}">
                <a16:creationId xmlns:a16="http://schemas.microsoft.com/office/drawing/2014/main" id="{8F80BF12-D458-E52A-600C-8810589854B1}"/>
              </a:ext>
            </a:extLst>
          </p:cNvPr>
          <p:cNvPicPr>
            <a:picLocks noChangeAspect="1"/>
          </p:cNvPicPr>
          <p:nvPr/>
        </p:nvPicPr>
        <p:blipFill>
          <a:blip r:embed="rId3"/>
          <a:stretch>
            <a:fillRect/>
          </a:stretch>
        </p:blipFill>
        <p:spPr>
          <a:xfrm>
            <a:off x="1017269" y="1418521"/>
            <a:ext cx="10869931" cy="4616416"/>
          </a:xfrm>
          <a:prstGeom prst="rect">
            <a:avLst/>
          </a:prstGeom>
        </p:spPr>
      </p:pic>
      <p:pic>
        <p:nvPicPr>
          <p:cNvPr id="8" name="Picture 7">
            <a:extLst>
              <a:ext uri="{FF2B5EF4-FFF2-40B4-BE49-F238E27FC236}">
                <a16:creationId xmlns:a16="http://schemas.microsoft.com/office/drawing/2014/main" id="{68CC11DD-30BE-36F3-8A12-56FCE9594541}"/>
              </a:ext>
            </a:extLst>
          </p:cNvPr>
          <p:cNvPicPr>
            <a:picLocks noChangeAspect="1"/>
          </p:cNvPicPr>
          <p:nvPr/>
        </p:nvPicPr>
        <p:blipFill>
          <a:blip r:embed="rId4"/>
          <a:stretch>
            <a:fillRect/>
          </a:stretch>
        </p:blipFill>
        <p:spPr>
          <a:xfrm>
            <a:off x="10584180" y="4986817"/>
            <a:ext cx="1303020" cy="1447800"/>
          </a:xfrm>
          <a:prstGeom prst="rect">
            <a:avLst/>
          </a:prstGeom>
        </p:spPr>
      </p:pic>
    </p:spTree>
    <p:extLst>
      <p:ext uri="{BB962C8B-B14F-4D97-AF65-F5344CB8AC3E}">
        <p14:creationId xmlns:p14="http://schemas.microsoft.com/office/powerpoint/2010/main" val="1302021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98F2D-DEE4-09A8-CCA5-A56FD27711C9}"/>
              </a:ext>
            </a:extLst>
          </p:cNvPr>
          <p:cNvSpPr>
            <a:spLocks noGrp="1"/>
          </p:cNvSpPr>
          <p:nvPr>
            <p:ph type="title"/>
          </p:nvPr>
        </p:nvSpPr>
        <p:spPr/>
        <p:txBody>
          <a:bodyPr/>
          <a:lstStyle/>
          <a:p>
            <a:r>
              <a:rPr lang="en-MY" dirty="0"/>
              <a:t>Coiled Tubing Equipment Layout</a:t>
            </a:r>
          </a:p>
        </p:txBody>
      </p:sp>
      <p:pic>
        <p:nvPicPr>
          <p:cNvPr id="5" name="Content Placeholder 4">
            <a:extLst>
              <a:ext uri="{FF2B5EF4-FFF2-40B4-BE49-F238E27FC236}">
                <a16:creationId xmlns:a16="http://schemas.microsoft.com/office/drawing/2014/main" id="{E8AC61C8-4EE5-9A13-E2DE-929C3B373461}"/>
              </a:ext>
            </a:extLst>
          </p:cNvPr>
          <p:cNvPicPr>
            <a:picLocks noGrp="1" noChangeAspect="1"/>
          </p:cNvPicPr>
          <p:nvPr>
            <p:ph idx="1"/>
          </p:nvPr>
        </p:nvPicPr>
        <p:blipFill>
          <a:blip r:embed="rId2"/>
          <a:stretch>
            <a:fillRect/>
          </a:stretch>
        </p:blipFill>
        <p:spPr>
          <a:xfrm>
            <a:off x="1342923" y="904097"/>
            <a:ext cx="8565575" cy="5893801"/>
          </a:xfrm>
          <a:prstGeom prst="rect">
            <a:avLst/>
          </a:prstGeom>
        </p:spPr>
      </p:pic>
      <p:sp>
        <p:nvSpPr>
          <p:cNvPr id="4" name="Slide Number Placeholder 3">
            <a:extLst>
              <a:ext uri="{FF2B5EF4-FFF2-40B4-BE49-F238E27FC236}">
                <a16:creationId xmlns:a16="http://schemas.microsoft.com/office/drawing/2014/main" id="{A7029128-2F92-FFAF-8604-5B33C642D412}"/>
              </a:ext>
            </a:extLst>
          </p:cNvPr>
          <p:cNvSpPr>
            <a:spLocks noGrp="1"/>
          </p:cNvSpPr>
          <p:nvPr>
            <p:ph type="sldNum" sz="quarter" idx="12"/>
          </p:nvPr>
        </p:nvSpPr>
        <p:spPr/>
        <p:txBody>
          <a:bodyPr/>
          <a:lstStyle/>
          <a:p>
            <a:fld id="{7067DC33-8416-46B9-BFB5-95A4BBC5BE18}" type="slidenum">
              <a:rPr lang="en-MY" smtClean="0"/>
              <a:pPr/>
              <a:t>6</a:t>
            </a:fld>
            <a:endParaRPr lang="en-MY"/>
          </a:p>
        </p:txBody>
      </p:sp>
    </p:spTree>
    <p:extLst>
      <p:ext uri="{BB962C8B-B14F-4D97-AF65-F5344CB8AC3E}">
        <p14:creationId xmlns:p14="http://schemas.microsoft.com/office/powerpoint/2010/main" val="39561962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75CED-7B69-1569-8531-35C794EAFCDB}"/>
              </a:ext>
            </a:extLst>
          </p:cNvPr>
          <p:cNvSpPr>
            <a:spLocks noGrp="1"/>
          </p:cNvSpPr>
          <p:nvPr>
            <p:ph type="title"/>
          </p:nvPr>
        </p:nvSpPr>
        <p:spPr/>
        <p:txBody>
          <a:bodyPr/>
          <a:lstStyle/>
          <a:p>
            <a:r>
              <a:rPr lang="en-MY" dirty="0"/>
              <a:t>Coiled Tubing Equipment List</a:t>
            </a:r>
          </a:p>
        </p:txBody>
      </p:sp>
      <p:sp>
        <p:nvSpPr>
          <p:cNvPr id="4" name="Slide Number Placeholder 3">
            <a:extLst>
              <a:ext uri="{FF2B5EF4-FFF2-40B4-BE49-F238E27FC236}">
                <a16:creationId xmlns:a16="http://schemas.microsoft.com/office/drawing/2014/main" id="{65600DE8-B25E-89FE-94F1-359BEED98180}"/>
              </a:ext>
            </a:extLst>
          </p:cNvPr>
          <p:cNvSpPr>
            <a:spLocks noGrp="1"/>
          </p:cNvSpPr>
          <p:nvPr>
            <p:ph type="sldNum" sz="quarter" idx="12"/>
          </p:nvPr>
        </p:nvSpPr>
        <p:spPr/>
        <p:txBody>
          <a:bodyPr/>
          <a:lstStyle/>
          <a:p>
            <a:fld id="{7067DC33-8416-46B9-BFB5-95A4BBC5BE18}" type="slidenum">
              <a:rPr lang="en-MY" smtClean="0"/>
              <a:pPr/>
              <a:t>7</a:t>
            </a:fld>
            <a:endParaRPr lang="en-MY"/>
          </a:p>
        </p:txBody>
      </p:sp>
      <p:graphicFrame>
        <p:nvGraphicFramePr>
          <p:cNvPr id="6" name="Table 5">
            <a:extLst>
              <a:ext uri="{FF2B5EF4-FFF2-40B4-BE49-F238E27FC236}">
                <a16:creationId xmlns:a16="http://schemas.microsoft.com/office/drawing/2014/main" id="{3C4480B7-9320-DF98-39DD-C5319147A9D4}"/>
              </a:ext>
            </a:extLst>
          </p:cNvPr>
          <p:cNvGraphicFramePr>
            <a:graphicFrameLocks noGrp="1"/>
          </p:cNvGraphicFramePr>
          <p:nvPr>
            <p:extLst>
              <p:ext uri="{D42A27DB-BD31-4B8C-83A1-F6EECF244321}">
                <p14:modId xmlns:p14="http://schemas.microsoft.com/office/powerpoint/2010/main" val="3336229818"/>
              </p:ext>
            </p:extLst>
          </p:nvPr>
        </p:nvGraphicFramePr>
        <p:xfrm>
          <a:off x="1398536" y="915349"/>
          <a:ext cx="7463883" cy="5906312"/>
        </p:xfrm>
        <a:graphic>
          <a:graphicData uri="http://schemas.openxmlformats.org/drawingml/2006/table">
            <a:tbl>
              <a:tblPr/>
              <a:tblGrid>
                <a:gridCol w="446819">
                  <a:extLst>
                    <a:ext uri="{9D8B030D-6E8A-4147-A177-3AD203B41FA5}">
                      <a16:colId xmlns:a16="http://schemas.microsoft.com/office/drawing/2014/main" val="1565943164"/>
                    </a:ext>
                  </a:extLst>
                </a:gridCol>
                <a:gridCol w="2280931">
                  <a:extLst>
                    <a:ext uri="{9D8B030D-6E8A-4147-A177-3AD203B41FA5}">
                      <a16:colId xmlns:a16="http://schemas.microsoft.com/office/drawing/2014/main" val="1758533614"/>
                    </a:ext>
                  </a:extLst>
                </a:gridCol>
                <a:gridCol w="602166">
                  <a:extLst>
                    <a:ext uri="{9D8B030D-6E8A-4147-A177-3AD203B41FA5}">
                      <a16:colId xmlns:a16="http://schemas.microsoft.com/office/drawing/2014/main" val="1627491796"/>
                    </a:ext>
                  </a:extLst>
                </a:gridCol>
                <a:gridCol w="802888">
                  <a:extLst>
                    <a:ext uri="{9D8B030D-6E8A-4147-A177-3AD203B41FA5}">
                      <a16:colId xmlns:a16="http://schemas.microsoft.com/office/drawing/2014/main" val="2870526534"/>
                    </a:ext>
                  </a:extLst>
                </a:gridCol>
                <a:gridCol w="635620">
                  <a:extLst>
                    <a:ext uri="{9D8B030D-6E8A-4147-A177-3AD203B41FA5}">
                      <a16:colId xmlns:a16="http://schemas.microsoft.com/office/drawing/2014/main" val="3318391540"/>
                    </a:ext>
                  </a:extLst>
                </a:gridCol>
                <a:gridCol w="613317">
                  <a:extLst>
                    <a:ext uri="{9D8B030D-6E8A-4147-A177-3AD203B41FA5}">
                      <a16:colId xmlns:a16="http://schemas.microsoft.com/office/drawing/2014/main" val="1041334650"/>
                    </a:ext>
                  </a:extLst>
                </a:gridCol>
                <a:gridCol w="2082142">
                  <a:extLst>
                    <a:ext uri="{9D8B030D-6E8A-4147-A177-3AD203B41FA5}">
                      <a16:colId xmlns:a16="http://schemas.microsoft.com/office/drawing/2014/main" val="4077833360"/>
                    </a:ext>
                  </a:extLst>
                </a:gridCol>
              </a:tblGrid>
              <a:tr h="173827">
                <a:tc rowSpan="2">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NO</a:t>
                      </a:r>
                      <a:endParaRPr lang="en-MY" sz="800" b="1"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ITEM</a:t>
                      </a:r>
                      <a:endParaRPr lang="en-MY" sz="800" b="1"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grid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endParaRPr lang="en-MY"/>
                    </a:p>
                  </a:txBody>
                  <a:tcPr marL="4400" marR="4400" marT="4400" marB="0" anchor="ctr">
                    <a:lnL w="12700" cap="flat" cmpd="sng" algn="ctr">
                      <a:solidFill>
                        <a:srgbClr val="000000"/>
                      </a:solidFill>
                      <a:prstDash val="solid"/>
                      <a:round/>
                      <a:headEnd type="none" w="med" len="med"/>
                      <a:tailEnd type="none" w="med" len="med"/>
                    </a:lnL>
                    <a:lnR>
                      <a:noFill/>
                    </a:lnR>
                    <a:lnT w="254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lang="en-MY"/>
                    </a:p>
                  </a:txBody>
                  <a:tcPr/>
                </a:tc>
                <a:tc hMerge="1">
                  <a:txBody>
                    <a:bodyPr/>
                    <a:lstStyle/>
                    <a:p>
                      <a:endParaRPr lang="en-MY"/>
                    </a:p>
                  </a:txBody>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endParaRPr lang="en-MY"/>
                    </a:p>
                  </a:txBody>
                  <a:tcPr marL="4400" marR="4400" marT="4400" marB="0" anchor="ctr">
                    <a:lnL>
                      <a:noFill/>
                    </a:lnL>
                    <a:lnR w="12700" cap="flat" cmpd="sng" algn="ctr">
                      <a:solidFill>
                        <a:srgbClr val="000000"/>
                      </a:solidFill>
                      <a:prstDash val="solid"/>
                      <a:round/>
                      <a:headEnd type="none" w="med" len="med"/>
                      <a:tailEnd type="none" w="med" len="med"/>
                    </a:lnR>
                    <a:lnT w="254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REMARKS</a:t>
                      </a:r>
                      <a:endParaRPr lang="en-MY" sz="800" b="1"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46067902"/>
                  </a:ext>
                </a:extLst>
              </a:tr>
              <a:tr h="412782">
                <a:tc vMerge="1">
                  <a:txBody>
                    <a:bodyPr/>
                    <a:lstStyle/>
                    <a:p>
                      <a:endParaRPr lang="en-MY"/>
                    </a:p>
                  </a:txBody>
                  <a:tcPr/>
                </a:tc>
                <a:tc vMerge="1">
                  <a:txBody>
                    <a:bodyPr/>
                    <a:lstStyle/>
                    <a:p>
                      <a:endParaRPr lang="en-MY"/>
                    </a:p>
                  </a:txBody>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LENGTH (ft)</a:t>
                      </a:r>
                      <a:endParaRPr lang="en-MY" sz="800" b="1"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WIDTH (ft)</a:t>
                      </a:r>
                      <a:endParaRPr lang="en-MY" sz="800" b="1"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HEIGHT (ft)</a:t>
                      </a:r>
                      <a:endParaRPr lang="en-MY" sz="800" b="1"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a:t>
                      </a:r>
                      <a:r>
                        <a:rPr lang="en-MY" sz="800" u="none" strike="noStrike" dirty="0" err="1">
                          <a:effectLst/>
                        </a:rPr>
                        <a:t>mT</a:t>
                      </a:r>
                      <a:r>
                        <a:rPr lang="en-MY" sz="800" u="none" strike="noStrike" dirty="0">
                          <a:effectLst/>
                        </a:rPr>
                        <a:t>)</a:t>
                      </a:r>
                      <a:endParaRPr lang="en-MY" sz="800" b="1"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vMerge="1">
                  <a:txBody>
                    <a:bodyPr/>
                    <a:lstStyle/>
                    <a:p>
                      <a:endParaRPr lang="en-MY"/>
                    </a:p>
                  </a:txBody>
                  <a:tcPr/>
                </a:tc>
                <a:extLst>
                  <a:ext uri="{0D108BD9-81ED-4DB2-BD59-A6C34878D82A}">
                    <a16:rowId xmlns:a16="http://schemas.microsoft.com/office/drawing/2014/main" val="11541771"/>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1</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10ft Tool Container</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2.99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2.44</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2.59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10</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 </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1646094950"/>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BHA Container</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4.8</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1.2</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0.8</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10</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 </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916312096"/>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3</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Zone 2 Generator Set </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2.5</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1.5</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5</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 </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4077471359"/>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4</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Jacking Frame</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3.76</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3.23</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3.86</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7</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 </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2619139785"/>
                  </a:ext>
                </a:extLst>
              </a:tr>
              <a:tr h="173827">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5</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Power Stand</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3.99</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2.59</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3.73</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30</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 </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1307903409"/>
                  </a:ext>
                </a:extLst>
              </a:tr>
              <a:tr h="173827">
                <a:tc vMerge="1">
                  <a:txBody>
                    <a:body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Coiled Tubing Drum #604463</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vMerge="1">
                  <a:txBody>
                    <a:body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88647045"/>
                  </a:ext>
                </a:extLst>
              </a:tr>
              <a:tr h="173827">
                <a:tc vMerge="1">
                  <a:txBody>
                    <a:body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Spreader Bar</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vMerge="1">
                  <a:txBody>
                    <a:body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23380699"/>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6</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Hydraulic Power Unit</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2.99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2.44</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2.59</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11.34</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 </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2483089384"/>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7</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X-11 Control Cabin</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2.99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2.44</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2.59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7</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 </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3561113514"/>
                  </a:ext>
                </a:extLst>
              </a:tr>
              <a:tr h="173827">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9</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Injector Head Basket</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2.99</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2.44</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12.7</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Store at supply boat once unpacked</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321970018"/>
                  </a:ext>
                </a:extLst>
              </a:tr>
              <a:tr h="173827">
                <a:tc vMerge="1">
                  <a:txBody>
                    <a:bodyPr/>
                    <a:lstStyle/>
                    <a:p>
                      <a:endParaRPr lang="en-MY"/>
                    </a:p>
                  </a:txBody>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Injector Head (HR560)</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vMerge="1">
                  <a:txBody>
                    <a:bodyPr/>
                    <a:lstStyle/>
                    <a:p>
                      <a:endParaRPr lang="en-MY"/>
                    </a:p>
                  </a:txBody>
                  <a:tcPr/>
                </a:tc>
                <a:tc vMerge="1">
                  <a:txBody>
                    <a:bodyPr/>
                    <a:lstStyle/>
                    <a:p>
                      <a:endParaRPr lang="en-MY"/>
                    </a:p>
                  </a:txBody>
                  <a:tcPr/>
                </a:tc>
                <a:tc vMerge="1">
                  <a:txBody>
                    <a:bodyPr/>
                    <a:lstStyle/>
                    <a:p>
                      <a:endParaRPr lang="en-MY"/>
                    </a:p>
                  </a:txBody>
                  <a:tcPr/>
                </a:tc>
                <a:tc vMerge="1">
                  <a:txBody>
                    <a:bodyPr/>
                    <a:lstStyle/>
                    <a:p>
                      <a:endParaRPr lang="en-MY"/>
                    </a:p>
                  </a:txBody>
                  <a:tcPr/>
                </a:tc>
                <a:tc vMerge="1">
                  <a:txBody>
                    <a:bodyPr/>
                    <a:lstStyle/>
                    <a:p>
                      <a:endParaRPr lang="en-MY"/>
                    </a:p>
                  </a:txBody>
                  <a:tcPr/>
                </a:tc>
                <a:extLst>
                  <a:ext uri="{0D108BD9-81ED-4DB2-BD59-A6C34878D82A}">
                    <a16:rowId xmlns:a16="http://schemas.microsoft.com/office/drawing/2014/main" val="3508647375"/>
                  </a:ext>
                </a:extLst>
              </a:tr>
              <a:tr h="173827">
                <a:tc vMerge="1">
                  <a:txBody>
                    <a:bodyPr/>
                    <a:lstStyle/>
                    <a:p>
                      <a:endParaRPr lang="en-MY"/>
                    </a:p>
                  </a:txBody>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Side Door Stripper</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vMerge="1">
                  <a:txBody>
                    <a:bodyPr/>
                    <a:lstStyle/>
                    <a:p>
                      <a:endParaRPr lang="en-MY"/>
                    </a:p>
                  </a:txBody>
                  <a:tcPr/>
                </a:tc>
                <a:tc vMerge="1">
                  <a:txBody>
                    <a:bodyPr/>
                    <a:lstStyle/>
                    <a:p>
                      <a:endParaRPr lang="en-MY"/>
                    </a:p>
                  </a:txBody>
                  <a:tcPr/>
                </a:tc>
                <a:tc vMerge="1">
                  <a:txBody>
                    <a:bodyPr/>
                    <a:lstStyle/>
                    <a:p>
                      <a:endParaRPr lang="en-MY"/>
                    </a:p>
                  </a:txBody>
                  <a:tcPr/>
                </a:tc>
                <a:tc vMerge="1">
                  <a:txBody>
                    <a:bodyPr/>
                    <a:lstStyle/>
                    <a:p>
                      <a:endParaRPr lang="en-MY"/>
                    </a:p>
                  </a:txBody>
                  <a:tcPr/>
                </a:tc>
                <a:tc vMerge="1">
                  <a:txBody>
                    <a:bodyPr/>
                    <a:lstStyle/>
                    <a:p>
                      <a:endParaRPr lang="en-MY"/>
                    </a:p>
                  </a:txBody>
                  <a:tcPr/>
                </a:tc>
                <a:extLst>
                  <a:ext uri="{0D108BD9-81ED-4DB2-BD59-A6C34878D82A}">
                    <a16:rowId xmlns:a16="http://schemas.microsoft.com/office/drawing/2014/main" val="3535993932"/>
                  </a:ext>
                </a:extLst>
              </a:tr>
              <a:tr h="173827">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10</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13ft Cargo Basket</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3.96</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1.68</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1.8</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10</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Store at supply boat once unpacked</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1068899728"/>
                  </a:ext>
                </a:extLst>
              </a:tr>
              <a:tr h="173827">
                <a:tc vMerge="1">
                  <a:txBody>
                    <a:bodyPr/>
                    <a:lstStyle/>
                    <a:p>
                      <a:endParaRPr lang="en-MY"/>
                    </a:p>
                  </a:txBody>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BOP Control Cart</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vMerge="1">
                  <a:txBody>
                    <a:bodyPr/>
                    <a:lstStyle/>
                    <a:p>
                      <a:endParaRPr lang="en-MY"/>
                    </a:p>
                  </a:txBody>
                  <a:tcPr/>
                </a:tc>
                <a:tc vMerge="1">
                  <a:txBody>
                    <a:bodyPr/>
                    <a:lstStyle/>
                    <a:p>
                      <a:endParaRPr lang="en-MY"/>
                    </a:p>
                  </a:txBody>
                  <a:tcPr/>
                </a:tc>
                <a:tc vMerge="1">
                  <a:txBody>
                    <a:bodyPr/>
                    <a:lstStyle/>
                    <a:p>
                      <a:endParaRPr lang="en-MY"/>
                    </a:p>
                  </a:txBody>
                  <a:tcPr/>
                </a:tc>
                <a:tc vMerge="1">
                  <a:txBody>
                    <a:bodyPr/>
                    <a:lstStyle/>
                    <a:p>
                      <a:endParaRPr lang="en-MY"/>
                    </a:p>
                  </a:txBody>
                  <a:tcPr/>
                </a:tc>
                <a:tc vMerge="1">
                  <a:txBody>
                    <a:bodyPr/>
                    <a:lstStyle/>
                    <a:p>
                      <a:endParaRPr lang="en-MY"/>
                    </a:p>
                  </a:txBody>
                  <a:tcPr/>
                </a:tc>
                <a:extLst>
                  <a:ext uri="{0D108BD9-81ED-4DB2-BD59-A6C34878D82A}">
                    <a16:rowId xmlns:a16="http://schemas.microsoft.com/office/drawing/2014/main" val="516883192"/>
                  </a:ext>
                </a:extLst>
              </a:tr>
              <a:tr h="173827">
                <a:tc vMerge="1">
                  <a:txBody>
                    <a:bodyPr/>
                    <a:lstStyle/>
                    <a:p>
                      <a:endParaRPr lang="en-MY"/>
                    </a:p>
                  </a:txBody>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Single BOP</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vMerge="1">
                  <a:txBody>
                    <a:bodyPr/>
                    <a:lstStyle/>
                    <a:p>
                      <a:endParaRPr lang="en-MY"/>
                    </a:p>
                  </a:txBody>
                  <a:tcPr/>
                </a:tc>
                <a:tc vMerge="1">
                  <a:txBody>
                    <a:bodyPr/>
                    <a:lstStyle/>
                    <a:p>
                      <a:endParaRPr lang="en-MY"/>
                    </a:p>
                  </a:txBody>
                  <a:tcPr/>
                </a:tc>
                <a:tc vMerge="1">
                  <a:txBody>
                    <a:bodyPr/>
                    <a:lstStyle/>
                    <a:p>
                      <a:endParaRPr lang="en-MY"/>
                    </a:p>
                  </a:txBody>
                  <a:tcPr/>
                </a:tc>
                <a:tc vMerge="1">
                  <a:txBody>
                    <a:bodyPr/>
                    <a:lstStyle/>
                    <a:p>
                      <a:endParaRPr lang="en-MY"/>
                    </a:p>
                  </a:txBody>
                  <a:tcPr/>
                </a:tc>
                <a:tc vMerge="1">
                  <a:txBody>
                    <a:bodyPr/>
                    <a:lstStyle/>
                    <a:p>
                      <a:endParaRPr lang="en-MY"/>
                    </a:p>
                  </a:txBody>
                  <a:tcPr/>
                </a:tc>
                <a:extLst>
                  <a:ext uri="{0D108BD9-81ED-4DB2-BD59-A6C34878D82A}">
                    <a16:rowId xmlns:a16="http://schemas.microsoft.com/office/drawing/2014/main" val="3228380621"/>
                  </a:ext>
                </a:extLst>
              </a:tr>
              <a:tr h="173827">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11</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Open Top Basket</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2.99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2.44</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2.76</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12</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rowSpan="3">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Store at supply boat once unpacked</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3863722182"/>
                  </a:ext>
                </a:extLst>
              </a:tr>
              <a:tr h="173827">
                <a:tc vMerge="1">
                  <a:txBody>
                    <a:bodyPr/>
                    <a:lstStyle/>
                    <a:p>
                      <a:endParaRPr lang="en-MY"/>
                    </a:p>
                  </a:txBody>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Gooseneck</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vMerge="1">
                  <a:txBody>
                    <a:bodyPr/>
                    <a:lstStyle/>
                    <a:p>
                      <a:endParaRPr lang="en-MY"/>
                    </a:p>
                  </a:txBody>
                  <a:tcPr/>
                </a:tc>
                <a:tc vMerge="1">
                  <a:txBody>
                    <a:bodyPr/>
                    <a:lstStyle/>
                    <a:p>
                      <a:endParaRPr lang="en-MY"/>
                    </a:p>
                  </a:txBody>
                  <a:tcPr/>
                </a:tc>
                <a:tc vMerge="1">
                  <a:txBody>
                    <a:bodyPr/>
                    <a:lstStyle/>
                    <a:p>
                      <a:endParaRPr lang="en-MY"/>
                    </a:p>
                  </a:txBody>
                  <a:tcPr/>
                </a:tc>
                <a:tc vMerge="1">
                  <a:txBody>
                    <a:bodyPr/>
                    <a:lstStyle/>
                    <a:p>
                      <a:endParaRPr lang="en-MY"/>
                    </a:p>
                  </a:txBody>
                  <a:tcPr/>
                </a:tc>
                <a:tc vMerge="1">
                  <a:txBody>
                    <a:bodyPr/>
                    <a:lstStyle/>
                    <a:p>
                      <a:endParaRPr lang="en-MY"/>
                    </a:p>
                  </a:txBody>
                  <a:tcPr/>
                </a:tc>
                <a:extLst>
                  <a:ext uri="{0D108BD9-81ED-4DB2-BD59-A6C34878D82A}">
                    <a16:rowId xmlns:a16="http://schemas.microsoft.com/office/drawing/2014/main" val="3671263672"/>
                  </a:ext>
                </a:extLst>
              </a:tr>
              <a:tr h="173827">
                <a:tc vMerge="1">
                  <a:txBody>
                    <a:bodyPr/>
                    <a:lstStyle/>
                    <a:p>
                      <a:endParaRPr lang="en-MY"/>
                    </a:p>
                  </a:txBody>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Combi BOP</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vMerge="1">
                  <a:txBody>
                    <a:bodyPr/>
                    <a:lstStyle/>
                    <a:p>
                      <a:endParaRPr lang="en-MY"/>
                    </a:p>
                  </a:txBody>
                  <a:tcPr/>
                </a:tc>
                <a:tc vMerge="1">
                  <a:txBody>
                    <a:bodyPr/>
                    <a:lstStyle/>
                    <a:p>
                      <a:endParaRPr lang="en-MY"/>
                    </a:p>
                  </a:txBody>
                  <a:tcPr/>
                </a:tc>
                <a:tc vMerge="1">
                  <a:txBody>
                    <a:bodyPr/>
                    <a:lstStyle/>
                    <a:p>
                      <a:endParaRPr lang="en-MY"/>
                    </a:p>
                  </a:txBody>
                  <a:tcPr/>
                </a:tc>
                <a:tc vMerge="1">
                  <a:txBody>
                    <a:bodyPr/>
                    <a:lstStyle/>
                    <a:p>
                      <a:endParaRPr lang="en-MY"/>
                    </a:p>
                  </a:txBody>
                  <a:tcPr/>
                </a:tc>
                <a:tc vMerge="1">
                  <a:txBody>
                    <a:bodyPr/>
                    <a:lstStyle/>
                    <a:p>
                      <a:endParaRPr lang="en-MY"/>
                    </a:p>
                  </a:txBody>
                  <a:tcPr/>
                </a:tc>
                <a:extLst>
                  <a:ext uri="{0D108BD9-81ED-4DB2-BD59-A6C34878D82A}">
                    <a16:rowId xmlns:a16="http://schemas.microsoft.com/office/drawing/2014/main" val="2365652762"/>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12</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Iron Rack</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3.51</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1.64</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1.67</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7</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Store at supply boat once unpacked</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1072149945"/>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13</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OTT Basket (Hoses)</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2.99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2.45</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1.39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12.5</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Store at supply boat once unpacked</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2307125665"/>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14</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Nitrogen Converter</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4.8</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2.2</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2.59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13</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 </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1404379229"/>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15</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a:effectLst/>
                        </a:rPr>
                        <a:t>Nitrogen Tank</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2.99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2.44</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2.59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12</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 </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1275470728"/>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16</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Nitrogen Tank</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2.99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2.44</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2.59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12</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 </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237559107"/>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US" sz="800" b="0" i="0" u="none" strike="noStrike" dirty="0">
                          <a:solidFill>
                            <a:srgbClr val="000000"/>
                          </a:solidFill>
                          <a:effectLst/>
                          <a:latin typeface="Calibri" panose="020F0502020204030204" pitchFamily="34" charset="0"/>
                        </a:rPr>
                        <a:t>17</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Nitrogen Tank</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2.99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2.44</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2.59</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12</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2965769466"/>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US" sz="800" b="0" i="0" u="none" strike="noStrike" dirty="0">
                          <a:solidFill>
                            <a:srgbClr val="000000"/>
                          </a:solidFill>
                          <a:effectLst/>
                          <a:latin typeface="Calibri" panose="020F0502020204030204" pitchFamily="34" charset="0"/>
                        </a:rPr>
                        <a:t>1</a:t>
                      </a:r>
                      <a:r>
                        <a:rPr lang="en-MY" sz="800" b="0" i="0" u="none" strike="noStrike" dirty="0">
                          <a:solidFill>
                            <a:srgbClr val="000000"/>
                          </a:solidFill>
                          <a:effectLst/>
                          <a:latin typeface="Calibri" panose="020F0502020204030204" pitchFamily="34" charset="0"/>
                        </a:rPr>
                        <a:t>8</a:t>
                      </a: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Nitrogen Tank</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2.99</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2.44</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2.59</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12</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485406768"/>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19</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OTT Basket (Cons Oils)</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3.6</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1.2</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1.3</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10</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Store at supply boat once unpacked</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2597586379"/>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US" sz="800" b="0" i="0" u="none" strike="noStrike" dirty="0">
                          <a:solidFill>
                            <a:srgbClr val="000000"/>
                          </a:solidFill>
                          <a:effectLst/>
                          <a:latin typeface="Calibri" panose="020F0502020204030204" pitchFamily="34" charset="0"/>
                        </a:rPr>
                        <a:t>2</a:t>
                      </a:r>
                      <a:r>
                        <a:rPr lang="en-MY" sz="800" b="0" i="0" u="none" strike="noStrike" dirty="0">
                          <a:solidFill>
                            <a:srgbClr val="000000"/>
                          </a:solidFill>
                          <a:effectLst/>
                          <a:latin typeface="Calibri" panose="020F0502020204030204" pitchFamily="34" charset="0"/>
                        </a:rPr>
                        <a:t>0</a:t>
                      </a: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OTT Basket (JB &amp; FL)</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3.6</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1.2</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1.3</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10</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Store at supply boat once unpacked</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3745469243"/>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US" sz="800" b="0" i="0" u="none" strike="noStrike" dirty="0">
                          <a:solidFill>
                            <a:srgbClr val="000000"/>
                          </a:solidFill>
                          <a:effectLst/>
                          <a:latin typeface="Calibri" panose="020F0502020204030204" pitchFamily="34" charset="0"/>
                        </a:rPr>
                        <a:t>2</a:t>
                      </a:r>
                      <a:r>
                        <a:rPr lang="en-MY" sz="800" b="0" i="0" u="none" strike="noStrike" dirty="0">
                          <a:solidFill>
                            <a:srgbClr val="000000"/>
                          </a:solidFill>
                          <a:effectLst/>
                          <a:latin typeface="Calibri" panose="020F0502020204030204" pitchFamily="34" charset="0"/>
                        </a:rPr>
                        <a:t>1</a:t>
                      </a: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OTT Basket (</a:t>
                      </a:r>
                      <a:r>
                        <a:rPr lang="en-MY" sz="800" u="none" strike="noStrike" dirty="0" err="1">
                          <a:effectLst/>
                        </a:rPr>
                        <a:t>Misc</a:t>
                      </a:r>
                      <a:r>
                        <a:rPr lang="en-MY" sz="800" u="none" strike="noStrike" dirty="0">
                          <a:effectLst/>
                        </a:rPr>
                        <a:t>)</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2.99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2.44</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1.22</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7</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Store at supply boat once unpacked</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3136274975"/>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US" sz="800" b="0" i="0" u="none" strike="noStrike" dirty="0">
                          <a:solidFill>
                            <a:srgbClr val="000000"/>
                          </a:solidFill>
                          <a:effectLst/>
                          <a:latin typeface="Calibri" panose="020F0502020204030204" pitchFamily="34" charset="0"/>
                        </a:rPr>
                        <a:t>2</a:t>
                      </a:r>
                      <a:r>
                        <a:rPr lang="en-MY" sz="800" b="0" i="0" u="none" strike="noStrike" dirty="0">
                          <a:solidFill>
                            <a:srgbClr val="000000"/>
                          </a:solidFill>
                          <a:effectLst/>
                          <a:latin typeface="Calibri" panose="020F0502020204030204" pitchFamily="34" charset="0"/>
                        </a:rPr>
                        <a:t>2</a:t>
                      </a: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Chemical Basket</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TBA</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TBA</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TBA</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TBA</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Store at supply boat once unpacked</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2336023057"/>
                  </a:ext>
                </a:extLst>
              </a:tr>
              <a:tr h="173827">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23</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l" fontAlgn="ctr"/>
                      <a:r>
                        <a:rPr lang="en-MY" sz="800" u="none" strike="noStrike" dirty="0">
                          <a:effectLst/>
                        </a:rPr>
                        <a:t>Nitrogen Tank</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2.99</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2.44</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2.59</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a:effectLst/>
                        </a:rPr>
                        <a:t>12</a:t>
                      </a:r>
                      <a:endParaRPr lang="en-MY" sz="800" b="0" i="0" u="none" strike="noStrike">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tc>
                  <a:txBody>
                    <a:bodyPr/>
                    <a:lstStyle>
                      <a:lvl1pPr marL="0" algn="l" defTabSz="914400" rtl="0" eaLnBrk="1" latinLnBrk="0" hangingPunct="1">
                        <a:defRPr sz="1800" kern="1200">
                          <a:solidFill>
                            <a:schemeClr val="dk1"/>
                          </a:solidFill>
                          <a:latin typeface="SLB Sans Book"/>
                        </a:defRPr>
                      </a:lvl1pPr>
                      <a:lvl2pPr marL="457200" algn="l" defTabSz="914400" rtl="0" eaLnBrk="1" latinLnBrk="0" hangingPunct="1">
                        <a:defRPr sz="1800" kern="1200">
                          <a:solidFill>
                            <a:schemeClr val="dk1"/>
                          </a:solidFill>
                          <a:latin typeface="SLB Sans Book"/>
                        </a:defRPr>
                      </a:lvl2pPr>
                      <a:lvl3pPr marL="914400" algn="l" defTabSz="914400" rtl="0" eaLnBrk="1" latinLnBrk="0" hangingPunct="1">
                        <a:defRPr sz="1800" kern="1200">
                          <a:solidFill>
                            <a:schemeClr val="dk1"/>
                          </a:solidFill>
                          <a:latin typeface="SLB Sans Book"/>
                        </a:defRPr>
                      </a:lvl3pPr>
                      <a:lvl4pPr marL="1371600" algn="l" defTabSz="914400" rtl="0" eaLnBrk="1" latinLnBrk="0" hangingPunct="1">
                        <a:defRPr sz="1800" kern="1200">
                          <a:solidFill>
                            <a:schemeClr val="dk1"/>
                          </a:solidFill>
                          <a:latin typeface="SLB Sans Book"/>
                        </a:defRPr>
                      </a:lvl4pPr>
                      <a:lvl5pPr marL="1828800" algn="l" defTabSz="914400" rtl="0" eaLnBrk="1" latinLnBrk="0" hangingPunct="1">
                        <a:defRPr sz="1800" kern="1200">
                          <a:solidFill>
                            <a:schemeClr val="dk1"/>
                          </a:solidFill>
                          <a:latin typeface="SLB Sans Book"/>
                        </a:defRPr>
                      </a:lvl5pPr>
                      <a:lvl6pPr marL="2286000" algn="l" defTabSz="914400" rtl="0" eaLnBrk="1" latinLnBrk="0" hangingPunct="1">
                        <a:defRPr sz="1800" kern="1200">
                          <a:solidFill>
                            <a:schemeClr val="dk1"/>
                          </a:solidFill>
                          <a:latin typeface="SLB Sans Book"/>
                        </a:defRPr>
                      </a:lvl6pPr>
                      <a:lvl7pPr marL="2743200" algn="l" defTabSz="914400" rtl="0" eaLnBrk="1" latinLnBrk="0" hangingPunct="1">
                        <a:defRPr sz="1800" kern="1200">
                          <a:solidFill>
                            <a:schemeClr val="dk1"/>
                          </a:solidFill>
                          <a:latin typeface="SLB Sans Book"/>
                        </a:defRPr>
                      </a:lvl7pPr>
                      <a:lvl8pPr marL="3200400" algn="l" defTabSz="914400" rtl="0" eaLnBrk="1" latinLnBrk="0" hangingPunct="1">
                        <a:defRPr sz="1800" kern="1200">
                          <a:solidFill>
                            <a:schemeClr val="dk1"/>
                          </a:solidFill>
                          <a:latin typeface="SLB Sans Book"/>
                        </a:defRPr>
                      </a:lvl8pPr>
                      <a:lvl9pPr marL="3657600" algn="l" defTabSz="914400" rtl="0" eaLnBrk="1" latinLnBrk="0" hangingPunct="1">
                        <a:defRPr sz="1800" kern="1200">
                          <a:solidFill>
                            <a:schemeClr val="dk1"/>
                          </a:solidFill>
                          <a:latin typeface="SLB Sans Book"/>
                        </a:defRPr>
                      </a:lvl9pPr>
                    </a:lstStyle>
                    <a:p>
                      <a:pPr algn="ctr" fontAlgn="ctr"/>
                      <a:r>
                        <a:rPr lang="en-MY" sz="800" u="none" strike="noStrike" dirty="0">
                          <a:effectLst/>
                        </a:rPr>
                        <a:t>Store at supply boat until needed</a:t>
                      </a:r>
                      <a:endParaRPr lang="en-MY" sz="800" b="0" i="0" u="none" strike="noStrike" dirty="0">
                        <a:solidFill>
                          <a:srgbClr val="000000"/>
                        </a:solidFill>
                        <a:effectLst/>
                        <a:latin typeface="Calibri" panose="020F0502020204030204" pitchFamily="34" charset="0"/>
                      </a:endParaRPr>
                    </a:p>
                  </a:txBody>
                  <a:tcPr marL="4400" marR="4400" marT="440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EFFFF"/>
                    </a:solidFill>
                  </a:tcPr>
                </a:tc>
                <a:extLst>
                  <a:ext uri="{0D108BD9-81ED-4DB2-BD59-A6C34878D82A}">
                    <a16:rowId xmlns:a16="http://schemas.microsoft.com/office/drawing/2014/main" val="3642383891"/>
                  </a:ext>
                </a:extLst>
              </a:tr>
            </a:tbl>
          </a:graphicData>
        </a:graphic>
      </p:graphicFrame>
    </p:spTree>
    <p:extLst>
      <p:ext uri="{BB962C8B-B14F-4D97-AF65-F5344CB8AC3E}">
        <p14:creationId xmlns:p14="http://schemas.microsoft.com/office/powerpoint/2010/main" val="2211806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98F2D-DEE4-09A8-CCA5-A56FD27711C9}"/>
              </a:ext>
            </a:extLst>
          </p:cNvPr>
          <p:cNvSpPr>
            <a:spLocks noGrp="1"/>
          </p:cNvSpPr>
          <p:nvPr>
            <p:ph type="title"/>
          </p:nvPr>
        </p:nvSpPr>
        <p:spPr/>
        <p:txBody>
          <a:bodyPr/>
          <a:lstStyle/>
          <a:p>
            <a:r>
              <a:rPr lang="en-MY" dirty="0"/>
              <a:t>Coiled Tubing Equipment (During Lifting)</a:t>
            </a:r>
          </a:p>
        </p:txBody>
      </p:sp>
      <p:sp>
        <p:nvSpPr>
          <p:cNvPr id="4" name="Slide Number Placeholder 3">
            <a:extLst>
              <a:ext uri="{FF2B5EF4-FFF2-40B4-BE49-F238E27FC236}">
                <a16:creationId xmlns:a16="http://schemas.microsoft.com/office/drawing/2014/main" id="{A7029128-2F92-FFAF-8604-5B33C642D412}"/>
              </a:ext>
            </a:extLst>
          </p:cNvPr>
          <p:cNvSpPr>
            <a:spLocks noGrp="1"/>
          </p:cNvSpPr>
          <p:nvPr>
            <p:ph type="sldNum" sz="quarter" idx="12"/>
          </p:nvPr>
        </p:nvSpPr>
        <p:spPr/>
        <p:txBody>
          <a:bodyPr/>
          <a:lstStyle/>
          <a:p>
            <a:fld id="{7067DC33-8416-46B9-BFB5-95A4BBC5BE18}" type="slidenum">
              <a:rPr lang="en-MY" smtClean="0"/>
              <a:pPr/>
              <a:t>8</a:t>
            </a:fld>
            <a:endParaRPr lang="en-MY"/>
          </a:p>
        </p:txBody>
      </p:sp>
      <p:pic>
        <p:nvPicPr>
          <p:cNvPr id="7" name="Content Placeholder 6">
            <a:extLst>
              <a:ext uri="{FF2B5EF4-FFF2-40B4-BE49-F238E27FC236}">
                <a16:creationId xmlns:a16="http://schemas.microsoft.com/office/drawing/2014/main" id="{FBE853F0-3F61-0733-C768-6131557FF5D4}"/>
              </a:ext>
            </a:extLst>
          </p:cNvPr>
          <p:cNvPicPr>
            <a:picLocks noGrp="1" noChangeAspect="1"/>
          </p:cNvPicPr>
          <p:nvPr>
            <p:ph idx="1"/>
          </p:nvPr>
        </p:nvPicPr>
        <p:blipFill rotWithShape="1">
          <a:blip r:embed="rId2"/>
          <a:srcRect l="2623" t="4988"/>
          <a:stretch/>
        </p:blipFill>
        <p:spPr>
          <a:xfrm>
            <a:off x="1382146" y="805173"/>
            <a:ext cx="8526351" cy="5964431"/>
          </a:xfrm>
          <a:prstGeom prst="rect">
            <a:avLst/>
          </a:prstGeom>
        </p:spPr>
      </p:pic>
    </p:spTree>
    <p:extLst>
      <p:ext uri="{BB962C8B-B14F-4D97-AF65-F5344CB8AC3E}">
        <p14:creationId xmlns:p14="http://schemas.microsoft.com/office/powerpoint/2010/main" val="14179123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7184E-33B7-4830-A0B3-386ED0C813E8}"/>
              </a:ext>
            </a:extLst>
          </p:cNvPr>
          <p:cNvSpPr>
            <a:spLocks noGrp="1"/>
          </p:cNvSpPr>
          <p:nvPr>
            <p:ph type="title"/>
          </p:nvPr>
        </p:nvSpPr>
        <p:spPr/>
        <p:txBody>
          <a:bodyPr/>
          <a:lstStyle/>
          <a:p>
            <a:r>
              <a:rPr lang="en-MY" dirty="0"/>
              <a:t>Well </a:t>
            </a:r>
            <a:r>
              <a:rPr lang="en-MY" dirty="0" err="1"/>
              <a:t>Stackup</a:t>
            </a:r>
            <a:endParaRPr lang="en-MY" dirty="0"/>
          </a:p>
        </p:txBody>
      </p:sp>
      <p:sp>
        <p:nvSpPr>
          <p:cNvPr id="4" name="Slide Number Placeholder 3">
            <a:extLst>
              <a:ext uri="{FF2B5EF4-FFF2-40B4-BE49-F238E27FC236}">
                <a16:creationId xmlns:a16="http://schemas.microsoft.com/office/drawing/2014/main" id="{EFCD4A8E-08F0-4158-BEE4-308F5891BF91}"/>
              </a:ext>
            </a:extLst>
          </p:cNvPr>
          <p:cNvSpPr>
            <a:spLocks noGrp="1"/>
          </p:cNvSpPr>
          <p:nvPr>
            <p:ph type="sldNum" sz="quarter" idx="12"/>
          </p:nvPr>
        </p:nvSpPr>
        <p:spPr/>
        <p:txBody>
          <a:bodyPr/>
          <a:lstStyle/>
          <a:p>
            <a:fld id="{7067DC33-8416-46B9-BFB5-95A4BBC5BE18}" type="slidenum">
              <a:rPr lang="en-MY" smtClean="0"/>
              <a:pPr/>
              <a:t>9</a:t>
            </a:fld>
            <a:endParaRPr lang="en-MY"/>
          </a:p>
        </p:txBody>
      </p:sp>
      <p:pic>
        <p:nvPicPr>
          <p:cNvPr id="3" name="Picture 2">
            <a:extLst>
              <a:ext uri="{FF2B5EF4-FFF2-40B4-BE49-F238E27FC236}">
                <a16:creationId xmlns:a16="http://schemas.microsoft.com/office/drawing/2014/main" id="{DE1F3BB8-1EA3-E6C4-4D3D-B7B4508C1FC8}"/>
              </a:ext>
            </a:extLst>
          </p:cNvPr>
          <p:cNvPicPr>
            <a:picLocks noChangeAspect="1"/>
          </p:cNvPicPr>
          <p:nvPr/>
        </p:nvPicPr>
        <p:blipFill>
          <a:blip r:embed="rId3"/>
          <a:stretch>
            <a:fillRect/>
          </a:stretch>
        </p:blipFill>
        <p:spPr>
          <a:xfrm>
            <a:off x="5812481" y="269111"/>
            <a:ext cx="4786340" cy="6319778"/>
          </a:xfrm>
          <a:prstGeom prst="rect">
            <a:avLst/>
          </a:prstGeom>
        </p:spPr>
      </p:pic>
      <p:sp>
        <p:nvSpPr>
          <p:cNvPr id="7" name="TextBox 6">
            <a:extLst>
              <a:ext uri="{FF2B5EF4-FFF2-40B4-BE49-F238E27FC236}">
                <a16:creationId xmlns:a16="http://schemas.microsoft.com/office/drawing/2014/main" id="{2F7005F8-5CDE-B60B-6B5C-BD19A9B7870E}"/>
              </a:ext>
            </a:extLst>
          </p:cNvPr>
          <p:cNvSpPr txBox="1"/>
          <p:nvPr/>
        </p:nvSpPr>
        <p:spPr>
          <a:xfrm>
            <a:off x="1143000" y="1175657"/>
            <a:ext cx="4114800" cy="2585323"/>
          </a:xfrm>
          <a:prstGeom prst="rect">
            <a:avLst/>
          </a:prstGeom>
          <a:noFill/>
        </p:spPr>
        <p:txBody>
          <a:bodyPr wrap="square" rtlCol="0">
            <a:spAutoFit/>
          </a:bodyPr>
          <a:lstStyle/>
          <a:p>
            <a:pPr marL="285750" indent="-285750">
              <a:buFont typeface="Arial" panose="020B0604020202020204" pitchFamily="34" charset="0"/>
              <a:buChar char="•"/>
            </a:pPr>
            <a:r>
              <a:rPr lang="en-US" dirty="0"/>
              <a:t>Injector Head HR560 c/w 100” Gooseneck</a:t>
            </a:r>
          </a:p>
          <a:p>
            <a:pPr marL="285750" indent="-285750">
              <a:buFont typeface="Arial" panose="020B0604020202020204" pitchFamily="34" charset="0"/>
              <a:buChar char="•"/>
            </a:pPr>
            <a:r>
              <a:rPr lang="en-US" dirty="0"/>
              <a:t>Side Door Stripper</a:t>
            </a:r>
          </a:p>
          <a:p>
            <a:pPr marL="285750" indent="-285750">
              <a:buFont typeface="Arial" panose="020B0604020202020204" pitchFamily="34" charset="0"/>
              <a:buChar char="•"/>
            </a:pPr>
            <a:r>
              <a:rPr lang="en-US" dirty="0"/>
              <a:t>4-1/16” Lubricator</a:t>
            </a:r>
          </a:p>
          <a:p>
            <a:pPr marL="285750" indent="-285750">
              <a:buFont typeface="Arial" panose="020B0604020202020204" pitchFamily="34" charset="0"/>
              <a:buChar char="•"/>
            </a:pPr>
            <a:r>
              <a:rPr lang="en-US" dirty="0"/>
              <a:t>4-1/16” Combi BOP</a:t>
            </a:r>
          </a:p>
          <a:p>
            <a:pPr marL="285750" indent="-285750">
              <a:buFont typeface="Arial" panose="020B0604020202020204" pitchFamily="34" charset="0"/>
              <a:buChar char="•"/>
            </a:pPr>
            <a:r>
              <a:rPr lang="en-US" dirty="0"/>
              <a:t>4-1/16” </a:t>
            </a:r>
            <a:r>
              <a:rPr lang="en-US" dirty="0" err="1"/>
              <a:t>Flowcross</a:t>
            </a:r>
            <a:endParaRPr lang="en-US" dirty="0"/>
          </a:p>
          <a:p>
            <a:pPr marL="285750" indent="-285750">
              <a:buFont typeface="Arial" panose="020B0604020202020204" pitchFamily="34" charset="0"/>
              <a:buChar char="•"/>
            </a:pPr>
            <a:r>
              <a:rPr lang="en-US" dirty="0"/>
              <a:t>4-1/16” Single BOP (Pipe/Slip)</a:t>
            </a:r>
          </a:p>
          <a:p>
            <a:pPr marL="285750" indent="-285750">
              <a:buFont typeface="Arial" panose="020B0604020202020204" pitchFamily="34" charset="0"/>
              <a:buChar char="•"/>
            </a:pPr>
            <a:r>
              <a:rPr lang="en-US" dirty="0"/>
              <a:t>Crossover to </a:t>
            </a:r>
            <a:r>
              <a:rPr lang="en-US" dirty="0" err="1"/>
              <a:t>Geowell</a:t>
            </a: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551792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7184E-33B7-4830-A0B3-386ED0C813E8}"/>
              </a:ext>
            </a:extLst>
          </p:cNvPr>
          <p:cNvSpPr>
            <a:spLocks noGrp="1"/>
          </p:cNvSpPr>
          <p:nvPr>
            <p:ph type="title"/>
          </p:nvPr>
        </p:nvSpPr>
        <p:spPr/>
        <p:txBody>
          <a:bodyPr/>
          <a:lstStyle/>
          <a:p>
            <a:r>
              <a:rPr lang="en-MY" dirty="0"/>
              <a:t>Coiled Tubing </a:t>
            </a:r>
            <a:r>
              <a:rPr lang="en-MY" dirty="0" err="1"/>
              <a:t>PnID</a:t>
            </a:r>
            <a:endParaRPr lang="en-MY" dirty="0"/>
          </a:p>
        </p:txBody>
      </p:sp>
      <p:sp>
        <p:nvSpPr>
          <p:cNvPr id="4" name="Slide Number Placeholder 3">
            <a:extLst>
              <a:ext uri="{FF2B5EF4-FFF2-40B4-BE49-F238E27FC236}">
                <a16:creationId xmlns:a16="http://schemas.microsoft.com/office/drawing/2014/main" id="{EFCD4A8E-08F0-4158-BEE4-308F5891BF91}"/>
              </a:ext>
            </a:extLst>
          </p:cNvPr>
          <p:cNvSpPr>
            <a:spLocks noGrp="1"/>
          </p:cNvSpPr>
          <p:nvPr>
            <p:ph type="sldNum" sz="quarter" idx="12"/>
          </p:nvPr>
        </p:nvSpPr>
        <p:spPr/>
        <p:txBody>
          <a:bodyPr/>
          <a:lstStyle/>
          <a:p>
            <a:fld id="{7067DC33-8416-46B9-BFB5-95A4BBC5BE18}" type="slidenum">
              <a:rPr lang="en-MY" smtClean="0"/>
              <a:pPr/>
              <a:t>10</a:t>
            </a:fld>
            <a:endParaRPr lang="en-MY"/>
          </a:p>
        </p:txBody>
      </p:sp>
      <p:pic>
        <p:nvPicPr>
          <p:cNvPr id="5" name="Picture 4">
            <a:extLst>
              <a:ext uri="{FF2B5EF4-FFF2-40B4-BE49-F238E27FC236}">
                <a16:creationId xmlns:a16="http://schemas.microsoft.com/office/drawing/2014/main" id="{A10C6ED8-7C3C-B9D7-D636-FE080140846D}"/>
              </a:ext>
            </a:extLst>
          </p:cNvPr>
          <p:cNvPicPr>
            <a:picLocks noChangeAspect="1"/>
          </p:cNvPicPr>
          <p:nvPr/>
        </p:nvPicPr>
        <p:blipFill>
          <a:blip r:embed="rId3"/>
          <a:stretch>
            <a:fillRect/>
          </a:stretch>
        </p:blipFill>
        <p:spPr>
          <a:xfrm>
            <a:off x="1107630" y="822204"/>
            <a:ext cx="10571138" cy="5964758"/>
          </a:xfrm>
          <a:prstGeom prst="rect">
            <a:avLst/>
          </a:prstGeom>
        </p:spPr>
      </p:pic>
    </p:spTree>
    <p:extLst>
      <p:ext uri="{BB962C8B-B14F-4D97-AF65-F5344CB8AC3E}">
        <p14:creationId xmlns:p14="http://schemas.microsoft.com/office/powerpoint/2010/main" val="750433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1966E-FB27-F6FC-F520-2B7260513715}"/>
              </a:ext>
            </a:extLst>
          </p:cNvPr>
          <p:cNvSpPr>
            <a:spLocks noGrp="1"/>
          </p:cNvSpPr>
          <p:nvPr>
            <p:ph type="title"/>
          </p:nvPr>
        </p:nvSpPr>
        <p:spPr/>
        <p:txBody>
          <a:bodyPr/>
          <a:lstStyle/>
          <a:p>
            <a:r>
              <a:rPr lang="en-MY" dirty="0"/>
              <a:t>VOS Flowback Setup</a:t>
            </a:r>
          </a:p>
        </p:txBody>
      </p:sp>
      <p:pic>
        <p:nvPicPr>
          <p:cNvPr id="5" name="Content Placeholder 4">
            <a:extLst>
              <a:ext uri="{FF2B5EF4-FFF2-40B4-BE49-F238E27FC236}">
                <a16:creationId xmlns:a16="http://schemas.microsoft.com/office/drawing/2014/main" id="{A004F3E8-148A-0571-9DBC-B3ABC8967956}"/>
              </a:ext>
            </a:extLst>
          </p:cNvPr>
          <p:cNvPicPr>
            <a:picLocks noGrp="1" noChangeAspect="1"/>
          </p:cNvPicPr>
          <p:nvPr>
            <p:ph idx="1"/>
          </p:nvPr>
        </p:nvPicPr>
        <p:blipFill>
          <a:blip r:embed="rId2"/>
          <a:stretch>
            <a:fillRect/>
          </a:stretch>
        </p:blipFill>
        <p:spPr>
          <a:xfrm>
            <a:off x="1128713" y="1591265"/>
            <a:ext cx="10758487" cy="4351746"/>
          </a:xfrm>
          <a:prstGeom prst="rect">
            <a:avLst/>
          </a:prstGeom>
        </p:spPr>
      </p:pic>
      <p:sp>
        <p:nvSpPr>
          <p:cNvPr id="4" name="Slide Number Placeholder 3">
            <a:extLst>
              <a:ext uri="{FF2B5EF4-FFF2-40B4-BE49-F238E27FC236}">
                <a16:creationId xmlns:a16="http://schemas.microsoft.com/office/drawing/2014/main" id="{D727F605-49C3-6A9F-3D73-6E9BE94F314A}"/>
              </a:ext>
            </a:extLst>
          </p:cNvPr>
          <p:cNvSpPr>
            <a:spLocks noGrp="1"/>
          </p:cNvSpPr>
          <p:nvPr>
            <p:ph type="sldNum" sz="quarter" idx="12"/>
          </p:nvPr>
        </p:nvSpPr>
        <p:spPr/>
        <p:txBody>
          <a:bodyPr/>
          <a:lstStyle/>
          <a:p>
            <a:fld id="{7067DC33-8416-46B9-BFB5-95A4BBC5BE18}" type="slidenum">
              <a:rPr lang="en-MY" smtClean="0"/>
              <a:pPr/>
              <a:t>11</a:t>
            </a:fld>
            <a:endParaRPr lang="en-MY"/>
          </a:p>
        </p:txBody>
      </p:sp>
    </p:spTree>
    <p:extLst>
      <p:ext uri="{BB962C8B-B14F-4D97-AF65-F5344CB8AC3E}">
        <p14:creationId xmlns:p14="http://schemas.microsoft.com/office/powerpoint/2010/main" val="986993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D1EA8-1C0E-BFFE-11CC-89644260E478}"/>
              </a:ext>
            </a:extLst>
          </p:cNvPr>
          <p:cNvSpPr>
            <a:spLocks noGrp="1"/>
          </p:cNvSpPr>
          <p:nvPr>
            <p:ph type="title"/>
          </p:nvPr>
        </p:nvSpPr>
        <p:spPr/>
        <p:txBody>
          <a:bodyPr/>
          <a:lstStyle/>
          <a:p>
            <a:r>
              <a:rPr lang="en-MY" dirty="0"/>
              <a:t>CT Operation Timing</a:t>
            </a:r>
          </a:p>
        </p:txBody>
      </p:sp>
      <p:sp>
        <p:nvSpPr>
          <p:cNvPr id="4" name="Slide Number Placeholder 3">
            <a:extLst>
              <a:ext uri="{FF2B5EF4-FFF2-40B4-BE49-F238E27FC236}">
                <a16:creationId xmlns:a16="http://schemas.microsoft.com/office/drawing/2014/main" id="{9935827C-B032-7905-D43E-EFEE74E0DF31}"/>
              </a:ext>
            </a:extLst>
          </p:cNvPr>
          <p:cNvSpPr>
            <a:spLocks noGrp="1"/>
          </p:cNvSpPr>
          <p:nvPr>
            <p:ph type="sldNum" sz="quarter" idx="12"/>
          </p:nvPr>
        </p:nvSpPr>
        <p:spPr/>
        <p:txBody>
          <a:bodyPr/>
          <a:lstStyle/>
          <a:p>
            <a:fld id="{7067DC33-8416-46B9-BFB5-95A4BBC5BE18}" type="slidenum">
              <a:rPr lang="en-MY" smtClean="0"/>
              <a:pPr/>
              <a:t>12</a:t>
            </a:fld>
            <a:endParaRPr lang="en-MY"/>
          </a:p>
        </p:txBody>
      </p:sp>
      <p:graphicFrame>
        <p:nvGraphicFramePr>
          <p:cNvPr id="9" name="Table 8">
            <a:extLst>
              <a:ext uri="{FF2B5EF4-FFF2-40B4-BE49-F238E27FC236}">
                <a16:creationId xmlns:a16="http://schemas.microsoft.com/office/drawing/2014/main" id="{D723A395-E059-BC34-DF19-2201669214C3}"/>
              </a:ext>
            </a:extLst>
          </p:cNvPr>
          <p:cNvGraphicFramePr>
            <a:graphicFrameLocks noGrp="1"/>
          </p:cNvGraphicFramePr>
          <p:nvPr>
            <p:extLst>
              <p:ext uri="{D42A27DB-BD31-4B8C-83A1-F6EECF244321}">
                <p14:modId xmlns:p14="http://schemas.microsoft.com/office/powerpoint/2010/main" val="1855888641"/>
              </p:ext>
            </p:extLst>
          </p:nvPr>
        </p:nvGraphicFramePr>
        <p:xfrm>
          <a:off x="1364105" y="982722"/>
          <a:ext cx="10439751" cy="3833424"/>
        </p:xfrm>
        <a:graphic>
          <a:graphicData uri="http://schemas.openxmlformats.org/drawingml/2006/table">
            <a:tbl>
              <a:tblPr firstRow="1" bandRow="1"/>
              <a:tblGrid>
                <a:gridCol w="1152988">
                  <a:extLst>
                    <a:ext uri="{9D8B030D-6E8A-4147-A177-3AD203B41FA5}">
                      <a16:colId xmlns:a16="http://schemas.microsoft.com/office/drawing/2014/main" val="1013100103"/>
                    </a:ext>
                  </a:extLst>
                </a:gridCol>
                <a:gridCol w="3956550">
                  <a:extLst>
                    <a:ext uri="{9D8B030D-6E8A-4147-A177-3AD203B41FA5}">
                      <a16:colId xmlns:a16="http://schemas.microsoft.com/office/drawing/2014/main" val="2261355563"/>
                    </a:ext>
                  </a:extLst>
                </a:gridCol>
                <a:gridCol w="2612854">
                  <a:extLst>
                    <a:ext uri="{9D8B030D-6E8A-4147-A177-3AD203B41FA5}">
                      <a16:colId xmlns:a16="http://schemas.microsoft.com/office/drawing/2014/main" val="3338084232"/>
                    </a:ext>
                  </a:extLst>
                </a:gridCol>
                <a:gridCol w="2717359">
                  <a:extLst>
                    <a:ext uri="{9D8B030D-6E8A-4147-A177-3AD203B41FA5}">
                      <a16:colId xmlns:a16="http://schemas.microsoft.com/office/drawing/2014/main" val="3325345403"/>
                    </a:ext>
                  </a:extLst>
                </a:gridCol>
              </a:tblGrid>
              <a:tr h="220076">
                <a:tc rowSpan="2" gridSpan="2">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Run#</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solidFill>
                      <a:schemeClr val="accent5">
                        <a:lumMod val="75000"/>
                      </a:schemeClr>
                    </a:solidFill>
                  </a:tcPr>
                </a:tc>
                <a:tc rowSpan="2" hMerge="1">
                  <a:txBody>
                    <a:bodyPr/>
                    <a:lstStyle/>
                    <a:p>
                      <a:pPr algn="ctr"/>
                      <a:endParaRPr lang="en-MY"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rowSpan="2">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BHA</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600" dirty="0"/>
                        <a:t>Time</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856055173"/>
                  </a:ext>
                </a:extLst>
              </a:tr>
              <a:tr h="216498">
                <a:tc gridSpan="2" vMerge="1">
                  <a:txBody>
                    <a:bodyPr/>
                    <a:lstStyle/>
                    <a:p>
                      <a:endParaRPr lang="en-MY"/>
                    </a:p>
                  </a:txBody>
                  <a:tcPr>
                    <a:lnT w="12700" cap="flat" cmpd="sng" algn="ctr">
                      <a:solidFill>
                        <a:schemeClr val="tx1"/>
                      </a:solidFill>
                      <a:prstDash val="solid"/>
                      <a:round/>
                      <a:headEnd type="none" w="med" len="med"/>
                      <a:tailEnd type="none" w="med" len="med"/>
                    </a:lnT>
                  </a:tcPr>
                </a:tc>
                <a:tc hMerge="1" vMerge="1">
                  <a:txBody>
                    <a:bodyPr/>
                    <a:lstStyle/>
                    <a:p>
                      <a:endParaRPr lang="en-MY"/>
                    </a:p>
                  </a:txBody>
                  <a:tcPr/>
                </a:tc>
                <a:tc vMerge="1">
                  <a:txBody>
                    <a:bodyPr/>
                    <a:lstStyle/>
                    <a:p>
                      <a:endParaRPr lang="en-MY"/>
                    </a:p>
                  </a:txBody>
                  <a:tcPr>
                    <a:lnT w="12700" cap="flat" cmpd="sng" algn="ctr">
                      <a:solidFill>
                        <a:schemeClr val="tx1"/>
                      </a:solidFill>
                      <a:prstDash val="solid"/>
                      <a:round/>
                      <a:headEnd type="none" w="med" len="med"/>
                      <a:tailEnd type="none" w="med" len="med"/>
                    </a:lnT>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err="1"/>
                        <a:t>Hrs</a:t>
                      </a:r>
                      <a:endParaRPr lang="en-MY" sz="1400" dirty="0"/>
                    </a:p>
                  </a:txBody>
                  <a:tcPr anchor="ctr">
                    <a:lnL w="12700" cmpd="sng">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271630850"/>
                  </a:ext>
                </a:extLst>
              </a:tr>
              <a:tr h="703618">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1</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Cleanout until 10m below I-120 Frac Sleeve (2,516.0m MDDF)</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2-1/8” </a:t>
                      </a:r>
                      <a:r>
                        <a:rPr lang="en-US" sz="1400" dirty="0" err="1"/>
                        <a:t>PowerCLEAN</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15.0</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20348234"/>
                  </a:ext>
                </a:extLst>
              </a:tr>
              <a:tr h="703618">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2</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Cleanout until 10m below I-105 Frac Sleeve (2208.6m MDDF)</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2-1/8” </a:t>
                      </a:r>
                      <a:r>
                        <a:rPr lang="en-US" sz="1400" dirty="0" err="1"/>
                        <a:t>PowerCLEAN</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13.0</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34809233"/>
                  </a:ext>
                </a:extLst>
              </a:tr>
              <a:tr h="703618">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3</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Cleanout until 10m below I-100 Frac Sleeve (2101.1m MDDF)</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2-1/8” </a:t>
                      </a:r>
                      <a:r>
                        <a:rPr lang="en-US" sz="1400" dirty="0" err="1"/>
                        <a:t>PowerCLEAN</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13.0</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63946090"/>
                  </a:ext>
                </a:extLst>
              </a:tr>
              <a:tr h="541245">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4</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Post Frac Clean Out until Float Collar (2,702m MDDF)</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2-1/8” </a:t>
                      </a:r>
                      <a:r>
                        <a:rPr lang="en-US" sz="1400" dirty="0" err="1"/>
                        <a:t>PowerCLEAN</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33.0</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3719108"/>
                  </a:ext>
                </a:extLst>
              </a:tr>
              <a:tr h="541245">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5</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Milling Limitless Dart until Float Collar (2,702m MDDF)</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3-3/8” Bear Claw Mill with 2-7/8” Motor</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sz="1400" dirty="0"/>
                        <a:t>27.0</a:t>
                      </a:r>
                      <a:endParaRPr lang="en-MY" sz="1400"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796008"/>
                  </a:ext>
                </a:extLst>
              </a:tr>
            </a:tbl>
          </a:graphicData>
        </a:graphic>
      </p:graphicFrame>
      <p:sp>
        <p:nvSpPr>
          <p:cNvPr id="10" name="TextBox 9">
            <a:extLst>
              <a:ext uri="{FF2B5EF4-FFF2-40B4-BE49-F238E27FC236}">
                <a16:creationId xmlns:a16="http://schemas.microsoft.com/office/drawing/2014/main" id="{8562B57C-1E75-D478-F217-5A43E907A656}"/>
              </a:ext>
            </a:extLst>
          </p:cNvPr>
          <p:cNvSpPr txBox="1"/>
          <p:nvPr/>
        </p:nvSpPr>
        <p:spPr>
          <a:xfrm>
            <a:off x="1567180" y="5157644"/>
            <a:ext cx="6408419" cy="1077218"/>
          </a:xfrm>
          <a:prstGeom prst="rect">
            <a:avLst/>
          </a:prstGeom>
          <a:ln>
            <a:solidFill>
              <a:srgbClr val="FFFFFF">
                <a:lumMod val="75000"/>
              </a:srgbClr>
            </a:solidFill>
          </a:ln>
        </p:spPr>
        <p:txBody>
          <a:bodyPr vert="horz"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1" u="none" strike="noStrike" kern="0" cap="none" spc="0" normalizeH="0" baseline="0" noProof="0" dirty="0">
                <a:ln>
                  <a:noFill/>
                </a:ln>
                <a:solidFill>
                  <a:srgbClr val="000000"/>
                </a:solidFill>
                <a:effectLst/>
                <a:uLnTx/>
                <a:uFillTx/>
                <a:latin typeface="SLB Sans Book" panose="02000503040000020004" pitchFamily="2" charset="0"/>
              </a:rPr>
              <a:t>Initial Rig Up 	:</a:t>
            </a:r>
            <a:r>
              <a:rPr kumimoji="0" lang="en-US" sz="1400" b="0" i="0" u="none" strike="noStrike" kern="0" cap="none" spc="0" normalizeH="0" baseline="0" noProof="0" dirty="0">
                <a:ln>
                  <a:noFill/>
                </a:ln>
                <a:solidFill>
                  <a:srgbClr val="000000"/>
                </a:solidFill>
                <a:effectLst/>
                <a:uLnTx/>
                <a:uFillTx/>
                <a:latin typeface="SLB Sans Book" panose="02000503040000020004" pitchFamily="2" charset="0"/>
              </a:rPr>
              <a:t> 10 hours (inc. rig up well stack on TD, PT, make up tool)</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1" u="none" strike="noStrike" kern="0" cap="none" spc="0" normalizeH="0" baseline="0" noProof="0" dirty="0">
                <a:ln>
                  <a:noFill/>
                </a:ln>
                <a:solidFill>
                  <a:srgbClr val="000000"/>
                </a:solidFill>
                <a:effectLst/>
                <a:uLnTx/>
                <a:uFillTx/>
                <a:latin typeface="SLB Sans Book" panose="02000503040000020004" pitchFamily="2" charset="0"/>
              </a:rPr>
              <a:t>Rig down with IH	:</a:t>
            </a:r>
            <a:r>
              <a:rPr kumimoji="0" lang="en-US" sz="1400" b="0" i="0" u="none" strike="noStrike" kern="0" cap="none" spc="0" normalizeH="0" baseline="0" noProof="0" dirty="0">
                <a:ln>
                  <a:noFill/>
                </a:ln>
                <a:solidFill>
                  <a:srgbClr val="000000"/>
                </a:solidFill>
                <a:effectLst/>
                <a:uLnTx/>
                <a:uFillTx/>
                <a:latin typeface="SLB Sans Book" panose="02000503040000020004" pitchFamily="2" charset="0"/>
              </a:rPr>
              <a:t> 5 hours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SLB Sans Book" panose="02000503040000020004" pitchFamily="2" charset="0"/>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1" u="none" strike="noStrike" kern="0" cap="none" spc="0" normalizeH="0" baseline="0" noProof="0" dirty="0">
                <a:ln>
                  <a:noFill/>
                </a:ln>
                <a:solidFill>
                  <a:srgbClr val="000000"/>
                </a:solidFill>
                <a:effectLst/>
                <a:uLnTx/>
                <a:uFillTx/>
                <a:latin typeface="SLB Sans Book" panose="02000503040000020004" pitchFamily="2" charset="0"/>
              </a:rPr>
              <a:t>Rig up if IH on TD 	:</a:t>
            </a:r>
            <a:r>
              <a:rPr kumimoji="0" lang="en-US" sz="1400" b="0" i="0" u="none" strike="noStrike" kern="0" cap="none" spc="0" normalizeH="0" baseline="0" noProof="0" dirty="0">
                <a:ln>
                  <a:noFill/>
                </a:ln>
                <a:solidFill>
                  <a:srgbClr val="000000"/>
                </a:solidFill>
                <a:effectLst/>
                <a:uLnTx/>
                <a:uFillTx/>
                <a:latin typeface="SLB Sans Book" panose="02000503040000020004" pitchFamily="2" charset="0"/>
              </a:rPr>
              <a:t> 4 hours (inc. make up tool &amp; PT)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1" u="none" strike="noStrike" kern="0" cap="none" spc="0" normalizeH="0" baseline="0" noProof="0" dirty="0">
                <a:ln>
                  <a:noFill/>
                </a:ln>
                <a:solidFill>
                  <a:srgbClr val="000000"/>
                </a:solidFill>
                <a:effectLst/>
                <a:uLnTx/>
                <a:uFillTx/>
                <a:latin typeface="SLB Sans Book" panose="02000503040000020004" pitchFamily="2" charset="0"/>
              </a:rPr>
              <a:t>Rig down without IH 	:</a:t>
            </a:r>
            <a:r>
              <a:rPr kumimoji="0" lang="en-US" sz="1400" b="0" i="0" u="none" strike="noStrike" kern="0" cap="none" spc="0" normalizeH="0" baseline="0" noProof="0" dirty="0">
                <a:ln>
                  <a:noFill/>
                </a:ln>
                <a:solidFill>
                  <a:srgbClr val="000000"/>
                </a:solidFill>
                <a:effectLst/>
                <a:uLnTx/>
                <a:uFillTx/>
                <a:latin typeface="SLB Sans Book" panose="02000503040000020004" pitchFamily="2" charset="0"/>
              </a:rPr>
              <a:t> 3 hours</a:t>
            </a:r>
            <a:endParaRPr kumimoji="0" lang="en-MY" sz="1400" b="0" i="0" u="none" strike="noStrike" kern="0" cap="none" spc="0" normalizeH="0" baseline="0" noProof="0" dirty="0">
              <a:ln>
                <a:noFill/>
              </a:ln>
              <a:solidFill>
                <a:srgbClr val="000000"/>
              </a:solidFill>
              <a:effectLst/>
              <a:uLnTx/>
              <a:uFillTx/>
              <a:latin typeface="SLB Sans Book" panose="02000503040000020004" pitchFamily="2" charset="0"/>
            </a:endParaRPr>
          </a:p>
        </p:txBody>
      </p:sp>
      <p:sp>
        <p:nvSpPr>
          <p:cNvPr id="11" name="TextBox 10">
            <a:extLst>
              <a:ext uri="{FF2B5EF4-FFF2-40B4-BE49-F238E27FC236}">
                <a16:creationId xmlns:a16="http://schemas.microsoft.com/office/drawing/2014/main" id="{49FFD88B-E81D-38B9-337C-146FD4F2468A}"/>
              </a:ext>
            </a:extLst>
          </p:cNvPr>
          <p:cNvSpPr txBox="1"/>
          <p:nvPr/>
        </p:nvSpPr>
        <p:spPr>
          <a:xfrm>
            <a:off x="1567180" y="4942200"/>
            <a:ext cx="6408419" cy="223288"/>
          </a:xfrm>
          <a:prstGeom prst="rect">
            <a:avLst/>
          </a:prstGeom>
          <a:solidFill>
            <a:schemeClr val="accent5">
              <a:lumMod val="75000"/>
            </a:schemeClr>
          </a:solidFill>
          <a:ln>
            <a:solidFill>
              <a:srgbClr val="FFFFFF">
                <a:lumMod val="75000"/>
              </a:srgbClr>
            </a:solidFill>
          </a:ln>
        </p:spPr>
        <p:txBody>
          <a:bodyPr vert="horz"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SLB Sans Book" panose="02000503040000020004" pitchFamily="2" charset="0"/>
              </a:rPr>
              <a:t>** Timing for Rig Up &amp; Rig Down</a:t>
            </a:r>
            <a:endParaRPr kumimoji="0" lang="en-MY" sz="2800" b="1" i="0" u="none" strike="noStrike" kern="0" cap="none" spc="0" normalizeH="0" baseline="0" noProof="0" dirty="0">
              <a:ln>
                <a:noFill/>
              </a:ln>
              <a:solidFill>
                <a:srgbClr val="FFFFFF"/>
              </a:solidFill>
              <a:effectLst/>
              <a:uLnTx/>
              <a:uFillTx/>
              <a:latin typeface="SLB Sans Book" panose="02000503040000020004" pitchFamily="2" charset="0"/>
            </a:endParaRPr>
          </a:p>
        </p:txBody>
      </p:sp>
    </p:spTree>
    <p:extLst>
      <p:ext uri="{BB962C8B-B14F-4D97-AF65-F5344CB8AC3E}">
        <p14:creationId xmlns:p14="http://schemas.microsoft.com/office/powerpoint/2010/main" val="478086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ADDF4-4365-EAA7-EC09-A89FE9DD4182}"/>
              </a:ext>
            </a:extLst>
          </p:cNvPr>
          <p:cNvSpPr>
            <a:spLocks noGrp="1"/>
          </p:cNvSpPr>
          <p:nvPr>
            <p:ph type="title"/>
          </p:nvPr>
        </p:nvSpPr>
        <p:spPr/>
        <p:txBody>
          <a:bodyPr/>
          <a:lstStyle/>
          <a:p>
            <a:r>
              <a:rPr lang="en-MY" dirty="0"/>
              <a:t>Fluid Consumption Summary</a:t>
            </a:r>
          </a:p>
        </p:txBody>
      </p:sp>
      <p:sp>
        <p:nvSpPr>
          <p:cNvPr id="4" name="Slide Number Placeholder 3">
            <a:extLst>
              <a:ext uri="{FF2B5EF4-FFF2-40B4-BE49-F238E27FC236}">
                <a16:creationId xmlns:a16="http://schemas.microsoft.com/office/drawing/2014/main" id="{26546A5E-DFA6-B3C3-5FB0-84D4BBB02016}"/>
              </a:ext>
            </a:extLst>
          </p:cNvPr>
          <p:cNvSpPr>
            <a:spLocks noGrp="1"/>
          </p:cNvSpPr>
          <p:nvPr>
            <p:ph type="sldNum" sz="quarter" idx="12"/>
          </p:nvPr>
        </p:nvSpPr>
        <p:spPr/>
        <p:txBody>
          <a:bodyPr/>
          <a:lstStyle/>
          <a:p>
            <a:fld id="{7067DC33-8416-46B9-BFB5-95A4BBC5BE18}" type="slidenum">
              <a:rPr lang="en-MY" smtClean="0"/>
              <a:pPr/>
              <a:t>13</a:t>
            </a:fld>
            <a:endParaRPr lang="en-MY"/>
          </a:p>
        </p:txBody>
      </p:sp>
      <p:graphicFrame>
        <p:nvGraphicFramePr>
          <p:cNvPr id="5" name="Table 4">
            <a:extLst>
              <a:ext uri="{FF2B5EF4-FFF2-40B4-BE49-F238E27FC236}">
                <a16:creationId xmlns:a16="http://schemas.microsoft.com/office/drawing/2014/main" id="{51DDCE12-54BD-02BE-D992-529B84CFC43A}"/>
              </a:ext>
            </a:extLst>
          </p:cNvPr>
          <p:cNvGraphicFramePr>
            <a:graphicFrameLocks noGrp="1"/>
          </p:cNvGraphicFramePr>
          <p:nvPr>
            <p:extLst>
              <p:ext uri="{D42A27DB-BD31-4B8C-83A1-F6EECF244321}">
                <p14:modId xmlns:p14="http://schemas.microsoft.com/office/powerpoint/2010/main" val="1058041679"/>
              </p:ext>
            </p:extLst>
          </p:nvPr>
        </p:nvGraphicFramePr>
        <p:xfrm>
          <a:off x="1085694" y="1252815"/>
          <a:ext cx="10919760" cy="3807845"/>
        </p:xfrm>
        <a:graphic>
          <a:graphicData uri="http://schemas.openxmlformats.org/drawingml/2006/table">
            <a:tbl>
              <a:tblPr firstRow="1" bandRow="1"/>
              <a:tblGrid>
                <a:gridCol w="627725">
                  <a:extLst>
                    <a:ext uri="{9D8B030D-6E8A-4147-A177-3AD203B41FA5}">
                      <a16:colId xmlns:a16="http://schemas.microsoft.com/office/drawing/2014/main" val="1013100103"/>
                    </a:ext>
                  </a:extLst>
                </a:gridCol>
                <a:gridCol w="670471">
                  <a:extLst>
                    <a:ext uri="{9D8B030D-6E8A-4147-A177-3AD203B41FA5}">
                      <a16:colId xmlns:a16="http://schemas.microsoft.com/office/drawing/2014/main" val="2604720128"/>
                    </a:ext>
                  </a:extLst>
                </a:gridCol>
                <a:gridCol w="3670868">
                  <a:extLst>
                    <a:ext uri="{9D8B030D-6E8A-4147-A177-3AD203B41FA5}">
                      <a16:colId xmlns:a16="http://schemas.microsoft.com/office/drawing/2014/main" val="3338084232"/>
                    </a:ext>
                  </a:extLst>
                </a:gridCol>
                <a:gridCol w="1927315">
                  <a:extLst>
                    <a:ext uri="{9D8B030D-6E8A-4147-A177-3AD203B41FA5}">
                      <a16:colId xmlns:a16="http://schemas.microsoft.com/office/drawing/2014/main" val="2792567982"/>
                    </a:ext>
                  </a:extLst>
                </a:gridCol>
                <a:gridCol w="1927315">
                  <a:extLst>
                    <a:ext uri="{9D8B030D-6E8A-4147-A177-3AD203B41FA5}">
                      <a16:colId xmlns:a16="http://schemas.microsoft.com/office/drawing/2014/main" val="2198158195"/>
                    </a:ext>
                  </a:extLst>
                </a:gridCol>
                <a:gridCol w="2096066">
                  <a:extLst>
                    <a:ext uri="{9D8B030D-6E8A-4147-A177-3AD203B41FA5}">
                      <a16:colId xmlns:a16="http://schemas.microsoft.com/office/drawing/2014/main" val="2267497050"/>
                    </a:ext>
                  </a:extLst>
                </a:gridCol>
              </a:tblGrid>
              <a:tr h="640160">
                <a:tc gridSpan="2">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Run#</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AFBEE1"/>
                    </a:solidFill>
                  </a:tcPr>
                </a:tc>
                <a:tc hMerge="1">
                  <a:txBody>
                    <a:bodyPr/>
                    <a:lstStyle/>
                    <a:p>
                      <a:pPr algn="ctr"/>
                      <a:endParaRPr lang="en-MY"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9.2ppg Brine</a:t>
                      </a:r>
                    </a:p>
                    <a:p>
                      <a:pPr algn="ctr"/>
                      <a:r>
                        <a:rPr lang="en-US" dirty="0"/>
                        <a:t>(gal)</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AFBEE1"/>
                    </a:solid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Seawater</a:t>
                      </a:r>
                    </a:p>
                    <a:p>
                      <a:pPr algn="ctr"/>
                      <a:r>
                        <a:rPr lang="en-US" dirty="0"/>
                        <a:t>(gal)</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AFBEE1"/>
                    </a:solid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Gel Quantity</a:t>
                      </a:r>
                    </a:p>
                    <a:p>
                      <a:pPr algn="ctr"/>
                      <a:r>
                        <a:rPr lang="en-US" dirty="0"/>
                        <a:t>(</a:t>
                      </a:r>
                      <a:r>
                        <a:rPr lang="en-US" dirty="0" err="1"/>
                        <a:t>bbls</a:t>
                      </a:r>
                      <a:r>
                        <a:rPr lang="en-US" dirty="0"/>
                        <a:t>)</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AFBEE1"/>
                    </a:solid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N2 Quantity</a:t>
                      </a:r>
                    </a:p>
                    <a:p>
                      <a:pPr algn="ctr"/>
                      <a:r>
                        <a:rPr lang="en-US" dirty="0"/>
                        <a:t>(</a:t>
                      </a:r>
                      <a:r>
                        <a:rPr lang="en-US" dirty="0" err="1"/>
                        <a:t>scf</a:t>
                      </a:r>
                      <a:r>
                        <a:rPr lang="en-US" dirty="0"/>
                        <a:t>)</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AFBEE1"/>
                    </a:solidFill>
                  </a:tcPr>
                </a:tc>
                <a:extLst>
                  <a:ext uri="{0D108BD9-81ED-4DB2-BD59-A6C34878D82A}">
                    <a16:rowId xmlns:a16="http://schemas.microsoft.com/office/drawing/2014/main" val="2856055173"/>
                  </a:ext>
                </a:extLst>
              </a:tr>
              <a:tr h="633537">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1</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C</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205</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1,500</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45</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4,000</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20348234"/>
                  </a:ext>
                </a:extLst>
              </a:tr>
              <a:tr h="633537">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2</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C</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205</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1,500</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45</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3,500</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34809233"/>
                  </a:ext>
                </a:extLst>
              </a:tr>
              <a:tr h="633537">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3</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C</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205</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1,500</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45</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3,500</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63946090"/>
                  </a:ext>
                </a:extLst>
              </a:tr>
              <a:tr h="633537">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4</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P</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B050"/>
                    </a:solid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205</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5,000</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1,40</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8,000</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3719108"/>
                  </a:ext>
                </a:extLst>
              </a:tr>
              <a:tr h="633537">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5</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C</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205</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3,500</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380</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SLB Sans Book"/>
                        </a:defRPr>
                      </a:lvl1pPr>
                      <a:lvl2pPr marL="457200" algn="l" defTabSz="914400" rtl="0" eaLnBrk="1" latinLnBrk="0" hangingPunct="1">
                        <a:defRPr sz="1800" kern="1200">
                          <a:solidFill>
                            <a:schemeClr val="tx1"/>
                          </a:solidFill>
                          <a:latin typeface="SLB Sans Book"/>
                        </a:defRPr>
                      </a:lvl2pPr>
                      <a:lvl3pPr marL="914400" algn="l" defTabSz="914400" rtl="0" eaLnBrk="1" latinLnBrk="0" hangingPunct="1">
                        <a:defRPr sz="1800" kern="1200">
                          <a:solidFill>
                            <a:schemeClr val="tx1"/>
                          </a:solidFill>
                          <a:latin typeface="SLB Sans Book"/>
                        </a:defRPr>
                      </a:lvl3pPr>
                      <a:lvl4pPr marL="1371600" algn="l" defTabSz="914400" rtl="0" eaLnBrk="1" latinLnBrk="0" hangingPunct="1">
                        <a:defRPr sz="1800" kern="1200">
                          <a:solidFill>
                            <a:schemeClr val="tx1"/>
                          </a:solidFill>
                          <a:latin typeface="SLB Sans Book"/>
                        </a:defRPr>
                      </a:lvl4pPr>
                      <a:lvl5pPr marL="1828800" algn="l" defTabSz="914400" rtl="0" eaLnBrk="1" latinLnBrk="0" hangingPunct="1">
                        <a:defRPr sz="1800" kern="1200">
                          <a:solidFill>
                            <a:schemeClr val="tx1"/>
                          </a:solidFill>
                          <a:latin typeface="SLB Sans Book"/>
                        </a:defRPr>
                      </a:lvl5pPr>
                      <a:lvl6pPr marL="2286000" algn="l" defTabSz="914400" rtl="0" eaLnBrk="1" latinLnBrk="0" hangingPunct="1">
                        <a:defRPr sz="1800" kern="1200">
                          <a:solidFill>
                            <a:schemeClr val="tx1"/>
                          </a:solidFill>
                          <a:latin typeface="SLB Sans Book"/>
                        </a:defRPr>
                      </a:lvl6pPr>
                      <a:lvl7pPr marL="2743200" algn="l" defTabSz="914400" rtl="0" eaLnBrk="1" latinLnBrk="0" hangingPunct="1">
                        <a:defRPr sz="1800" kern="1200">
                          <a:solidFill>
                            <a:schemeClr val="tx1"/>
                          </a:solidFill>
                          <a:latin typeface="SLB Sans Book"/>
                        </a:defRPr>
                      </a:lvl7pPr>
                      <a:lvl8pPr marL="3200400" algn="l" defTabSz="914400" rtl="0" eaLnBrk="1" latinLnBrk="0" hangingPunct="1">
                        <a:defRPr sz="1800" kern="1200">
                          <a:solidFill>
                            <a:schemeClr val="tx1"/>
                          </a:solidFill>
                          <a:latin typeface="SLB Sans Book"/>
                        </a:defRPr>
                      </a:lvl8pPr>
                      <a:lvl9pPr marL="3657600" algn="l" defTabSz="914400" rtl="0" eaLnBrk="1" latinLnBrk="0" hangingPunct="1">
                        <a:defRPr sz="1800" kern="1200">
                          <a:solidFill>
                            <a:schemeClr val="tx1"/>
                          </a:solidFill>
                          <a:latin typeface="SLB Sans Book"/>
                        </a:defRPr>
                      </a:lvl9pPr>
                    </a:lstStyle>
                    <a:p>
                      <a:pPr algn="ctr"/>
                      <a:r>
                        <a:rPr lang="en-US" dirty="0"/>
                        <a:t>7,500</a:t>
                      </a:r>
                      <a:endParaRPr lang="en-MY" dirty="0"/>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796008"/>
                  </a:ext>
                </a:extLst>
              </a:tr>
            </a:tbl>
          </a:graphicData>
        </a:graphic>
      </p:graphicFrame>
    </p:spTree>
    <p:extLst>
      <p:ext uri="{BB962C8B-B14F-4D97-AF65-F5344CB8AC3E}">
        <p14:creationId xmlns:p14="http://schemas.microsoft.com/office/powerpoint/2010/main" val="2421542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7184E-33B7-4830-A0B3-386ED0C813E8}"/>
              </a:ext>
            </a:extLst>
          </p:cNvPr>
          <p:cNvSpPr>
            <a:spLocks noGrp="1"/>
          </p:cNvSpPr>
          <p:nvPr>
            <p:ph type="title"/>
          </p:nvPr>
        </p:nvSpPr>
        <p:spPr/>
        <p:txBody>
          <a:bodyPr/>
          <a:lstStyle/>
          <a:p>
            <a:r>
              <a:rPr lang="en-US" dirty="0">
                <a:solidFill>
                  <a:srgbClr val="00B050"/>
                </a:solidFill>
              </a:rPr>
              <a:t>2-1/8</a:t>
            </a:r>
            <a:r>
              <a:rPr lang="en-US" dirty="0"/>
              <a:t> and </a:t>
            </a:r>
            <a:r>
              <a:rPr lang="en-US" dirty="0">
                <a:ln>
                  <a:solidFill>
                    <a:srgbClr val="7030A0"/>
                  </a:solidFill>
                </a:ln>
                <a:solidFill>
                  <a:srgbClr val="7030A0"/>
                </a:solidFill>
              </a:rPr>
              <a:t>2-7/8</a:t>
            </a:r>
            <a:r>
              <a:rPr lang="en-US" dirty="0"/>
              <a:t> Motor with 2inch Coil</a:t>
            </a:r>
            <a:endParaRPr lang="en-MY" dirty="0"/>
          </a:p>
        </p:txBody>
      </p:sp>
      <p:sp>
        <p:nvSpPr>
          <p:cNvPr id="4" name="Slide Number Placeholder 3">
            <a:extLst>
              <a:ext uri="{FF2B5EF4-FFF2-40B4-BE49-F238E27FC236}">
                <a16:creationId xmlns:a16="http://schemas.microsoft.com/office/drawing/2014/main" id="{EFCD4A8E-08F0-4158-BEE4-308F5891BF91}"/>
              </a:ext>
            </a:extLst>
          </p:cNvPr>
          <p:cNvSpPr>
            <a:spLocks noGrp="1"/>
          </p:cNvSpPr>
          <p:nvPr>
            <p:ph type="sldNum" sz="quarter" idx="12"/>
          </p:nvPr>
        </p:nvSpPr>
        <p:spPr/>
        <p:txBody>
          <a:bodyPr/>
          <a:lstStyle/>
          <a:p>
            <a:fld id="{7067DC33-8416-46B9-BFB5-95A4BBC5BE18}" type="slidenum">
              <a:rPr lang="en-MY" smtClean="0"/>
              <a:pPr/>
              <a:t>14</a:t>
            </a:fld>
            <a:endParaRPr lang="en-MY"/>
          </a:p>
        </p:txBody>
      </p:sp>
      <p:pic>
        <p:nvPicPr>
          <p:cNvPr id="5" name="Picture 4">
            <a:extLst>
              <a:ext uri="{FF2B5EF4-FFF2-40B4-BE49-F238E27FC236}">
                <a16:creationId xmlns:a16="http://schemas.microsoft.com/office/drawing/2014/main" id="{4624BA6A-41CF-05B9-1294-EB9FB6A2D9C9}"/>
              </a:ext>
            </a:extLst>
          </p:cNvPr>
          <p:cNvPicPr>
            <a:picLocks noChangeAspect="1"/>
          </p:cNvPicPr>
          <p:nvPr/>
        </p:nvPicPr>
        <p:blipFill>
          <a:blip r:embed="rId3"/>
          <a:stretch>
            <a:fillRect/>
          </a:stretch>
        </p:blipFill>
        <p:spPr>
          <a:xfrm>
            <a:off x="0" y="1209527"/>
            <a:ext cx="12192000" cy="5510104"/>
          </a:xfrm>
          <a:prstGeom prst="rect">
            <a:avLst/>
          </a:prstGeom>
        </p:spPr>
      </p:pic>
      <p:cxnSp>
        <p:nvCxnSpPr>
          <p:cNvPr id="6" name="Straight Connector 5">
            <a:extLst>
              <a:ext uri="{FF2B5EF4-FFF2-40B4-BE49-F238E27FC236}">
                <a16:creationId xmlns:a16="http://schemas.microsoft.com/office/drawing/2014/main" id="{AF39A66C-2D24-016C-5285-C3DCD1B59B00}"/>
              </a:ext>
            </a:extLst>
          </p:cNvPr>
          <p:cNvCxnSpPr/>
          <p:nvPr/>
        </p:nvCxnSpPr>
        <p:spPr>
          <a:xfrm flipV="1">
            <a:off x="6792686" y="3278777"/>
            <a:ext cx="0" cy="2369696"/>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5AEAB304-DFE0-42D3-CA73-DD6C0AEB5996}"/>
              </a:ext>
            </a:extLst>
          </p:cNvPr>
          <p:cNvCxnSpPr>
            <a:cxnSpLocks/>
          </p:cNvCxnSpPr>
          <p:nvPr/>
        </p:nvCxnSpPr>
        <p:spPr>
          <a:xfrm>
            <a:off x="1802674" y="3278777"/>
            <a:ext cx="4990012"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F10BF12C-063F-3636-474C-67F9978CF2C7}"/>
              </a:ext>
            </a:extLst>
          </p:cNvPr>
          <p:cNvCxnSpPr>
            <a:cxnSpLocks/>
          </p:cNvCxnSpPr>
          <p:nvPr/>
        </p:nvCxnSpPr>
        <p:spPr>
          <a:xfrm flipV="1">
            <a:off x="4384766" y="4415246"/>
            <a:ext cx="0" cy="1233227"/>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F261F52-2FEF-1947-FCF9-C719B61C0319}"/>
              </a:ext>
            </a:extLst>
          </p:cNvPr>
          <p:cNvCxnSpPr>
            <a:cxnSpLocks/>
          </p:cNvCxnSpPr>
          <p:nvPr/>
        </p:nvCxnSpPr>
        <p:spPr>
          <a:xfrm>
            <a:off x="1802674" y="4415246"/>
            <a:ext cx="2582092"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425FA72-3C8E-7A37-89CD-393D20206EBD}"/>
              </a:ext>
            </a:extLst>
          </p:cNvPr>
          <p:cNvCxnSpPr>
            <a:cxnSpLocks/>
          </p:cNvCxnSpPr>
          <p:nvPr/>
        </p:nvCxnSpPr>
        <p:spPr>
          <a:xfrm flipV="1">
            <a:off x="3889466" y="4624796"/>
            <a:ext cx="0" cy="1023677"/>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39E9905-46A1-8397-35FF-E47213284BD6}"/>
              </a:ext>
            </a:extLst>
          </p:cNvPr>
          <p:cNvCxnSpPr>
            <a:cxnSpLocks/>
          </p:cNvCxnSpPr>
          <p:nvPr/>
        </p:nvCxnSpPr>
        <p:spPr>
          <a:xfrm flipV="1">
            <a:off x="3070316" y="5034371"/>
            <a:ext cx="0" cy="614102"/>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F7A2514-EA26-5601-1E22-719605D4A356}"/>
              </a:ext>
            </a:extLst>
          </p:cNvPr>
          <p:cNvCxnSpPr>
            <a:cxnSpLocks/>
          </p:cNvCxnSpPr>
          <p:nvPr/>
        </p:nvCxnSpPr>
        <p:spPr>
          <a:xfrm>
            <a:off x="1802674" y="5034371"/>
            <a:ext cx="1267642"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246ED44-2ADE-C2D9-542E-FFCE7E7D9AAF}"/>
              </a:ext>
            </a:extLst>
          </p:cNvPr>
          <p:cNvCxnSpPr>
            <a:cxnSpLocks/>
          </p:cNvCxnSpPr>
          <p:nvPr/>
        </p:nvCxnSpPr>
        <p:spPr>
          <a:xfrm>
            <a:off x="1802674" y="4624796"/>
            <a:ext cx="2086792"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4C34F01-F9B4-FE13-A40D-5E764BDDC4F7}"/>
              </a:ext>
            </a:extLst>
          </p:cNvPr>
          <p:cNvCxnSpPr>
            <a:cxnSpLocks/>
          </p:cNvCxnSpPr>
          <p:nvPr/>
        </p:nvCxnSpPr>
        <p:spPr>
          <a:xfrm flipV="1">
            <a:off x="5583011" y="3849523"/>
            <a:ext cx="0" cy="179895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D9ACCC2-EB93-03E9-970F-D9115A1A67FC}"/>
              </a:ext>
            </a:extLst>
          </p:cNvPr>
          <p:cNvCxnSpPr>
            <a:cxnSpLocks/>
          </p:cNvCxnSpPr>
          <p:nvPr/>
        </p:nvCxnSpPr>
        <p:spPr>
          <a:xfrm>
            <a:off x="1802674" y="3849523"/>
            <a:ext cx="3780337"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A735889-2CB0-5597-5284-E1CA2AB98AC0}"/>
              </a:ext>
            </a:extLst>
          </p:cNvPr>
          <p:cNvCxnSpPr>
            <a:cxnSpLocks/>
          </p:cNvCxnSpPr>
          <p:nvPr/>
        </p:nvCxnSpPr>
        <p:spPr>
          <a:xfrm flipV="1">
            <a:off x="4230461" y="4505325"/>
            <a:ext cx="0" cy="1143148"/>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D2EEE39-7A03-4959-6876-63AE65302760}"/>
              </a:ext>
            </a:extLst>
          </p:cNvPr>
          <p:cNvCxnSpPr>
            <a:cxnSpLocks/>
          </p:cNvCxnSpPr>
          <p:nvPr/>
        </p:nvCxnSpPr>
        <p:spPr>
          <a:xfrm>
            <a:off x="1802674" y="4505325"/>
            <a:ext cx="2427787"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EBEEB7A6-FC38-DFC5-9F83-61C71DA7B597}"/>
              </a:ext>
            </a:extLst>
          </p:cNvPr>
          <p:cNvSpPr/>
          <p:nvPr/>
        </p:nvSpPr>
        <p:spPr>
          <a:xfrm>
            <a:off x="1838327" y="5086351"/>
            <a:ext cx="1077684" cy="517523"/>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Tree>
    <p:extLst>
      <p:ext uri="{BB962C8B-B14F-4D97-AF65-F5344CB8AC3E}">
        <p14:creationId xmlns:p14="http://schemas.microsoft.com/office/powerpoint/2010/main" val="6919657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1BCAB-6E44-53FD-C516-80C19C949DBB}"/>
              </a:ext>
            </a:extLst>
          </p:cNvPr>
          <p:cNvSpPr>
            <a:spLocks noGrp="1"/>
          </p:cNvSpPr>
          <p:nvPr>
            <p:ph type="title"/>
          </p:nvPr>
        </p:nvSpPr>
        <p:spPr>
          <a:xfrm>
            <a:off x="1240971" y="558622"/>
            <a:ext cx="10646229" cy="1325563"/>
          </a:xfrm>
        </p:spPr>
        <p:txBody>
          <a:bodyPr/>
          <a:lstStyle/>
          <a:p>
            <a:r>
              <a:rPr lang="en-US" dirty="0"/>
              <a:t>Decision Tree : 1</a:t>
            </a:r>
            <a:r>
              <a:rPr lang="en-US" baseline="30000" dirty="0"/>
              <a:t>st</a:t>
            </a:r>
            <a:r>
              <a:rPr lang="en-US" dirty="0"/>
              <a:t> Contingency Cleanout Run</a:t>
            </a:r>
            <a:endParaRPr lang="en-MY" dirty="0"/>
          </a:p>
        </p:txBody>
      </p:sp>
      <p:sp>
        <p:nvSpPr>
          <p:cNvPr id="4" name="Slide Number Placeholder 3">
            <a:extLst>
              <a:ext uri="{FF2B5EF4-FFF2-40B4-BE49-F238E27FC236}">
                <a16:creationId xmlns:a16="http://schemas.microsoft.com/office/drawing/2014/main" id="{D9FE764E-0719-AD5E-8B9F-9C732E5B24D4}"/>
              </a:ext>
            </a:extLst>
          </p:cNvPr>
          <p:cNvSpPr>
            <a:spLocks noGrp="1"/>
          </p:cNvSpPr>
          <p:nvPr>
            <p:ph type="sldNum" sz="quarter" idx="12"/>
          </p:nvPr>
        </p:nvSpPr>
        <p:spPr/>
        <p:txBody>
          <a:bodyPr/>
          <a:lstStyle/>
          <a:p>
            <a:fld id="{7067DC33-8416-46B9-BFB5-95A4BBC5BE18}" type="slidenum">
              <a:rPr lang="en-MY" smtClean="0"/>
              <a:pPr/>
              <a:t>15</a:t>
            </a:fld>
            <a:endParaRPr lang="en-MY"/>
          </a:p>
        </p:txBody>
      </p:sp>
      <p:pic>
        <p:nvPicPr>
          <p:cNvPr id="8" name="Picture 7">
            <a:extLst>
              <a:ext uri="{FF2B5EF4-FFF2-40B4-BE49-F238E27FC236}">
                <a16:creationId xmlns:a16="http://schemas.microsoft.com/office/drawing/2014/main" id="{E66B6E91-984E-5DE4-236D-D79FE1943449}"/>
              </a:ext>
            </a:extLst>
          </p:cNvPr>
          <p:cNvPicPr>
            <a:picLocks noChangeAspect="1"/>
          </p:cNvPicPr>
          <p:nvPr/>
        </p:nvPicPr>
        <p:blipFill>
          <a:blip r:embed="rId2"/>
          <a:stretch>
            <a:fillRect/>
          </a:stretch>
        </p:blipFill>
        <p:spPr>
          <a:xfrm>
            <a:off x="1240971" y="1779904"/>
            <a:ext cx="10322051" cy="3003913"/>
          </a:xfrm>
          <a:prstGeom prst="rect">
            <a:avLst/>
          </a:prstGeom>
        </p:spPr>
      </p:pic>
    </p:spTree>
    <p:extLst>
      <p:ext uri="{BB962C8B-B14F-4D97-AF65-F5344CB8AC3E}">
        <p14:creationId xmlns:p14="http://schemas.microsoft.com/office/powerpoint/2010/main" val="9733706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18414-2395-4009-8CC8-E46959CE58E1}"/>
              </a:ext>
            </a:extLst>
          </p:cNvPr>
          <p:cNvSpPr>
            <a:spLocks noGrp="1"/>
          </p:cNvSpPr>
          <p:nvPr>
            <p:ph type="title"/>
          </p:nvPr>
        </p:nvSpPr>
        <p:spPr/>
        <p:txBody>
          <a:bodyPr/>
          <a:lstStyle/>
          <a:p>
            <a:r>
              <a:rPr lang="en-US" dirty="0"/>
              <a:t>Run 1 : BHA Configuration</a:t>
            </a:r>
            <a:endParaRPr lang="en-MY" dirty="0"/>
          </a:p>
        </p:txBody>
      </p:sp>
      <p:sp>
        <p:nvSpPr>
          <p:cNvPr id="4" name="Slide Number Placeholder 3">
            <a:extLst>
              <a:ext uri="{FF2B5EF4-FFF2-40B4-BE49-F238E27FC236}">
                <a16:creationId xmlns:a16="http://schemas.microsoft.com/office/drawing/2014/main" id="{E7170627-2987-90E9-E5CB-4F6638006154}"/>
              </a:ext>
            </a:extLst>
          </p:cNvPr>
          <p:cNvSpPr>
            <a:spLocks noGrp="1"/>
          </p:cNvSpPr>
          <p:nvPr>
            <p:ph type="sldNum" sz="quarter" idx="12"/>
          </p:nvPr>
        </p:nvSpPr>
        <p:spPr/>
        <p:txBody>
          <a:bodyPr/>
          <a:lstStyle/>
          <a:p>
            <a:fld id="{7067DC33-8416-46B9-BFB5-95A4BBC5BE18}" type="slidenum">
              <a:rPr lang="en-MY" smtClean="0"/>
              <a:pPr/>
              <a:t>16</a:t>
            </a:fld>
            <a:endParaRPr lang="en-MY"/>
          </a:p>
        </p:txBody>
      </p:sp>
      <p:sp>
        <p:nvSpPr>
          <p:cNvPr id="5" name="TextBox 4">
            <a:extLst>
              <a:ext uri="{FF2B5EF4-FFF2-40B4-BE49-F238E27FC236}">
                <a16:creationId xmlns:a16="http://schemas.microsoft.com/office/drawing/2014/main" id="{D57B3E90-C23B-D37A-A96D-12DFD5840165}"/>
              </a:ext>
            </a:extLst>
          </p:cNvPr>
          <p:cNvSpPr txBox="1"/>
          <p:nvPr/>
        </p:nvSpPr>
        <p:spPr>
          <a:xfrm>
            <a:off x="1366653" y="1296262"/>
            <a:ext cx="6111241" cy="1754326"/>
          </a:xfrm>
          <a:prstGeom prst="rect">
            <a:avLst/>
          </a:prstGeom>
          <a:noFill/>
        </p:spPr>
        <p:txBody>
          <a:bodyPr wrap="square" rtlCol="0">
            <a:spAutoFit/>
          </a:bodyPr>
          <a:lstStyle/>
          <a:p>
            <a:pPr marL="285750" indent="-285750">
              <a:buFont typeface="Arial" panose="020B0604020202020204" pitchFamily="34" charset="0"/>
              <a:buChar char="•"/>
            </a:pPr>
            <a:r>
              <a:rPr lang="en-US" dirty="0"/>
              <a:t>2-7/8” External Dimple Connector </a:t>
            </a:r>
          </a:p>
          <a:p>
            <a:pPr marL="285750" indent="-285750">
              <a:buFont typeface="Arial" panose="020B0604020202020204" pitchFamily="34" charset="0"/>
              <a:buChar char="•"/>
            </a:pPr>
            <a:r>
              <a:rPr lang="en-US" dirty="0"/>
              <a:t>2-7/8” CS Dual Flapper Check Valve</a:t>
            </a:r>
          </a:p>
          <a:p>
            <a:pPr marL="285750" indent="-285750">
              <a:buFont typeface="Arial" panose="020B0604020202020204" pitchFamily="34" charset="0"/>
              <a:buChar char="•"/>
            </a:pPr>
            <a:r>
              <a:rPr lang="en-US" dirty="0"/>
              <a:t>2-7/8” CS Hydraulic Disconnect</a:t>
            </a:r>
          </a:p>
          <a:p>
            <a:pPr marL="285750" indent="-285750">
              <a:buFont typeface="Arial" panose="020B0604020202020204" pitchFamily="34" charset="0"/>
              <a:buChar char="•"/>
            </a:pPr>
            <a:r>
              <a:rPr lang="en-US" dirty="0"/>
              <a:t>2-7/8” CS Circulation Sub </a:t>
            </a:r>
          </a:p>
          <a:p>
            <a:pPr marL="285750" indent="-285750">
              <a:buFont typeface="Arial" panose="020B0604020202020204" pitchFamily="34" charset="0"/>
              <a:buChar char="•"/>
            </a:pPr>
            <a:r>
              <a:rPr lang="en-US" dirty="0"/>
              <a:t>2-7/8” Straight Bars</a:t>
            </a:r>
          </a:p>
          <a:p>
            <a:pPr marL="285750" indent="-285750">
              <a:buFont typeface="Arial" panose="020B0604020202020204" pitchFamily="34" charset="0"/>
              <a:buChar char="•"/>
            </a:pPr>
            <a:r>
              <a:rPr lang="en-US" dirty="0"/>
              <a:t>2-7/8” </a:t>
            </a:r>
            <a:r>
              <a:rPr lang="en-US" dirty="0" err="1"/>
              <a:t>PowerClean</a:t>
            </a:r>
            <a:r>
              <a:rPr lang="en-US" dirty="0"/>
              <a:t> Nozzle</a:t>
            </a:r>
          </a:p>
        </p:txBody>
      </p:sp>
    </p:spTree>
    <p:extLst>
      <p:ext uri="{BB962C8B-B14F-4D97-AF65-F5344CB8AC3E}">
        <p14:creationId xmlns:p14="http://schemas.microsoft.com/office/powerpoint/2010/main" val="1357320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7903C-9F7F-376D-2393-70F52568710B}"/>
              </a:ext>
            </a:extLst>
          </p:cNvPr>
          <p:cNvSpPr>
            <a:spLocks noGrp="1"/>
          </p:cNvSpPr>
          <p:nvPr>
            <p:ph type="title"/>
          </p:nvPr>
        </p:nvSpPr>
        <p:spPr>
          <a:xfrm>
            <a:off x="2033505" y="1029153"/>
            <a:ext cx="9723066" cy="1325563"/>
          </a:xfrm>
        </p:spPr>
        <p:txBody>
          <a:bodyPr/>
          <a:lstStyle/>
          <a:p>
            <a:r>
              <a:rPr lang="en-US" dirty="0"/>
              <a:t>Run 1 : Cleanout until 2,155m MDDF (10m below I-105) – Simulation Results</a:t>
            </a:r>
            <a:endParaRPr lang="en-MY" dirty="0"/>
          </a:p>
        </p:txBody>
      </p:sp>
      <p:sp>
        <p:nvSpPr>
          <p:cNvPr id="4" name="Slide Number Placeholder 3">
            <a:extLst>
              <a:ext uri="{FF2B5EF4-FFF2-40B4-BE49-F238E27FC236}">
                <a16:creationId xmlns:a16="http://schemas.microsoft.com/office/drawing/2014/main" id="{89CB5AF6-2452-BE80-6618-06E33B8DF93D}"/>
              </a:ext>
            </a:extLst>
          </p:cNvPr>
          <p:cNvSpPr>
            <a:spLocks noGrp="1"/>
          </p:cNvSpPr>
          <p:nvPr>
            <p:ph type="sldNum" sz="quarter" idx="12"/>
          </p:nvPr>
        </p:nvSpPr>
        <p:spPr/>
        <p:txBody>
          <a:bodyPr/>
          <a:lstStyle/>
          <a:p>
            <a:fld id="{7067DC33-8416-46B9-BFB5-95A4BBC5BE18}" type="slidenum">
              <a:rPr lang="en-MY" smtClean="0"/>
              <a:pPr/>
              <a:t>17</a:t>
            </a:fld>
            <a:endParaRPr lang="en-MY"/>
          </a:p>
        </p:txBody>
      </p:sp>
      <p:pic>
        <p:nvPicPr>
          <p:cNvPr id="7" name="Picture 6">
            <a:extLst>
              <a:ext uri="{FF2B5EF4-FFF2-40B4-BE49-F238E27FC236}">
                <a16:creationId xmlns:a16="http://schemas.microsoft.com/office/drawing/2014/main" id="{0697943E-A18A-2D3B-E1A1-DE9D168F3629}"/>
              </a:ext>
            </a:extLst>
          </p:cNvPr>
          <p:cNvPicPr>
            <a:picLocks noChangeAspect="1"/>
          </p:cNvPicPr>
          <p:nvPr/>
        </p:nvPicPr>
        <p:blipFill>
          <a:blip r:embed="rId2"/>
          <a:stretch>
            <a:fillRect/>
          </a:stretch>
        </p:blipFill>
        <p:spPr>
          <a:xfrm>
            <a:off x="1012371" y="2868478"/>
            <a:ext cx="7598229" cy="3316196"/>
          </a:xfrm>
          <a:prstGeom prst="rect">
            <a:avLst/>
          </a:prstGeom>
        </p:spPr>
      </p:pic>
      <p:graphicFrame>
        <p:nvGraphicFramePr>
          <p:cNvPr id="8" name="Table 7">
            <a:extLst>
              <a:ext uri="{FF2B5EF4-FFF2-40B4-BE49-F238E27FC236}">
                <a16:creationId xmlns:a16="http://schemas.microsoft.com/office/drawing/2014/main" id="{A002BE54-6002-869C-25A1-A12BCCED1211}"/>
              </a:ext>
            </a:extLst>
          </p:cNvPr>
          <p:cNvGraphicFramePr>
            <a:graphicFrameLocks noGrp="1"/>
          </p:cNvGraphicFramePr>
          <p:nvPr>
            <p:extLst>
              <p:ext uri="{D42A27DB-BD31-4B8C-83A1-F6EECF244321}">
                <p14:modId xmlns:p14="http://schemas.microsoft.com/office/powerpoint/2010/main" val="1442030131"/>
              </p:ext>
            </p:extLst>
          </p:nvPr>
        </p:nvGraphicFramePr>
        <p:xfrm>
          <a:off x="8534039" y="2780021"/>
          <a:ext cx="3374367" cy="2800186"/>
        </p:xfrm>
        <a:graphic>
          <a:graphicData uri="http://schemas.openxmlformats.org/drawingml/2006/table">
            <a:tbl>
              <a:tblPr bandRow="1">
                <a:tableStyleId>{5940675A-B579-460E-94D1-54222C63F5DA}</a:tableStyleId>
              </a:tblPr>
              <a:tblGrid>
                <a:gridCol w="1613756">
                  <a:extLst>
                    <a:ext uri="{9D8B030D-6E8A-4147-A177-3AD203B41FA5}">
                      <a16:colId xmlns:a16="http://schemas.microsoft.com/office/drawing/2014/main" val="2936327693"/>
                    </a:ext>
                  </a:extLst>
                </a:gridCol>
                <a:gridCol w="1760611">
                  <a:extLst>
                    <a:ext uri="{9D8B030D-6E8A-4147-A177-3AD203B41FA5}">
                      <a16:colId xmlns:a16="http://schemas.microsoft.com/office/drawing/2014/main" val="1495946531"/>
                    </a:ext>
                  </a:extLst>
                </a:gridCol>
              </a:tblGrid>
              <a:tr h="512014">
                <a:tc>
                  <a:txBody>
                    <a:bodyPr/>
                    <a:lstStyle/>
                    <a:p>
                      <a:pPr algn="l"/>
                      <a:r>
                        <a:rPr lang="en-US" sz="1200" b="1" dirty="0">
                          <a:solidFill>
                            <a:schemeClr val="bg1"/>
                          </a:solidFill>
                        </a:rPr>
                        <a:t>Percentage of Total Fill removed</a:t>
                      </a:r>
                    </a:p>
                  </a:txBody>
                  <a:tcPr>
                    <a:solidFill>
                      <a:srgbClr val="002060"/>
                    </a:solidFill>
                  </a:tcPr>
                </a:tc>
                <a:tc>
                  <a:txBody>
                    <a:bodyPr/>
                    <a:lstStyle/>
                    <a:p>
                      <a:pPr algn="ctr"/>
                      <a:r>
                        <a:rPr lang="en-US" sz="1200" dirty="0">
                          <a:solidFill>
                            <a:schemeClr val="tx1"/>
                          </a:solidFill>
                        </a:rPr>
                        <a:t>100%</a:t>
                      </a:r>
                    </a:p>
                  </a:txBody>
                  <a:tcPr>
                    <a:solidFill>
                      <a:schemeClr val="bg1"/>
                    </a:solidFill>
                  </a:tcPr>
                </a:tc>
                <a:extLst>
                  <a:ext uri="{0D108BD9-81ED-4DB2-BD59-A6C34878D82A}">
                    <a16:rowId xmlns:a16="http://schemas.microsoft.com/office/drawing/2014/main" val="4257910386"/>
                  </a:ext>
                </a:extLst>
              </a:tr>
              <a:tr h="430879">
                <a:tc>
                  <a:txBody>
                    <a:bodyPr/>
                    <a:lstStyle/>
                    <a:p>
                      <a:pPr algn="l"/>
                      <a:r>
                        <a:rPr lang="en-US" sz="1200" b="1" dirty="0">
                          <a:solidFill>
                            <a:schemeClr val="bg1"/>
                          </a:solidFill>
                        </a:rPr>
                        <a:t>CT Max Internal Pressure </a:t>
                      </a:r>
                    </a:p>
                  </a:txBody>
                  <a:tcPr>
                    <a:solidFill>
                      <a:srgbClr val="002060"/>
                    </a:solidFill>
                  </a:tcPr>
                </a:tc>
                <a:tc>
                  <a:txBody>
                    <a:bodyPr/>
                    <a:lstStyle/>
                    <a:p>
                      <a:pPr algn="ctr"/>
                      <a:r>
                        <a:rPr lang="en-US" sz="1200" dirty="0">
                          <a:solidFill>
                            <a:schemeClr val="tx1"/>
                          </a:solidFill>
                        </a:rPr>
                        <a:t>5,290 psi</a:t>
                      </a:r>
                    </a:p>
                  </a:txBody>
                  <a:tcPr>
                    <a:solidFill>
                      <a:schemeClr val="bg1"/>
                    </a:solidFill>
                  </a:tcPr>
                </a:tc>
                <a:extLst>
                  <a:ext uri="{0D108BD9-81ED-4DB2-BD59-A6C34878D82A}">
                    <a16:rowId xmlns:a16="http://schemas.microsoft.com/office/drawing/2014/main" val="959956111"/>
                  </a:ext>
                </a:extLst>
              </a:tr>
              <a:tr h="512014">
                <a:tc>
                  <a:txBody>
                    <a:bodyPr/>
                    <a:lstStyle/>
                    <a:p>
                      <a:pPr algn="l"/>
                      <a:r>
                        <a:rPr lang="en-US" sz="1200" b="1" dirty="0">
                          <a:solidFill>
                            <a:schemeClr val="bg1"/>
                          </a:solidFill>
                        </a:rPr>
                        <a:t>Top of max formation Pressure </a:t>
                      </a:r>
                    </a:p>
                  </a:txBody>
                  <a:tcPr>
                    <a:solidFill>
                      <a:srgbClr val="002060"/>
                    </a:solidFill>
                  </a:tcPr>
                </a:tc>
                <a:tc>
                  <a:txBody>
                    <a:bodyPr/>
                    <a:lstStyle/>
                    <a:p>
                      <a:pPr algn="ctr"/>
                      <a:r>
                        <a:rPr lang="en-US" sz="1200" dirty="0">
                          <a:solidFill>
                            <a:schemeClr val="tx1"/>
                          </a:solidFill>
                        </a:rPr>
                        <a:t>2,229 psi</a:t>
                      </a:r>
                    </a:p>
                  </a:txBody>
                  <a:tcPr>
                    <a:solidFill>
                      <a:schemeClr val="bg1"/>
                    </a:solidFill>
                  </a:tcPr>
                </a:tc>
                <a:extLst>
                  <a:ext uri="{0D108BD9-81ED-4DB2-BD59-A6C34878D82A}">
                    <a16:rowId xmlns:a16="http://schemas.microsoft.com/office/drawing/2014/main" val="1861967378"/>
                  </a:ext>
                </a:extLst>
              </a:tr>
              <a:tr h="430879">
                <a:tc>
                  <a:txBody>
                    <a:bodyPr/>
                    <a:lstStyle/>
                    <a:p>
                      <a:pPr algn="l"/>
                      <a:r>
                        <a:rPr lang="en-US" sz="1200" b="1" dirty="0">
                          <a:solidFill>
                            <a:schemeClr val="bg1"/>
                          </a:solidFill>
                        </a:rPr>
                        <a:t>90-99% Solids at surface</a:t>
                      </a:r>
                    </a:p>
                  </a:txBody>
                  <a:tcPr>
                    <a:solidFill>
                      <a:srgbClr val="002060"/>
                    </a:solidFill>
                  </a:tcPr>
                </a:tc>
                <a:tc>
                  <a:txBody>
                    <a:bodyPr/>
                    <a:lstStyle/>
                    <a:p>
                      <a:pPr algn="ctr"/>
                      <a:r>
                        <a:rPr lang="en-US" sz="1200" dirty="0">
                          <a:solidFill>
                            <a:schemeClr val="tx1"/>
                          </a:solidFill>
                        </a:rPr>
                        <a:t>384.1 mins </a:t>
                      </a:r>
                    </a:p>
                  </a:txBody>
                  <a:tcPr>
                    <a:solidFill>
                      <a:schemeClr val="bg1"/>
                    </a:solidFill>
                  </a:tcPr>
                </a:tc>
                <a:extLst>
                  <a:ext uri="{0D108BD9-81ED-4DB2-BD59-A6C34878D82A}">
                    <a16:rowId xmlns:a16="http://schemas.microsoft.com/office/drawing/2014/main" val="2486486513"/>
                  </a:ext>
                </a:extLst>
              </a:tr>
              <a:tr h="430879">
                <a:tc>
                  <a:txBody>
                    <a:bodyPr/>
                    <a:lstStyle/>
                    <a:p>
                      <a:pPr algn="l"/>
                      <a:r>
                        <a:rPr lang="en-US" sz="1200" b="1" dirty="0">
                          <a:solidFill>
                            <a:schemeClr val="bg1"/>
                          </a:solidFill>
                        </a:rPr>
                        <a:t>Total Job Time </a:t>
                      </a:r>
                    </a:p>
                  </a:txBody>
                  <a:tcP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latin typeface="+mn-lt"/>
                          <a:ea typeface="+mn-ea"/>
                          <a:cs typeface="+mn-cs"/>
                        </a:rPr>
                        <a:t>573.6 mins</a:t>
                      </a:r>
                    </a:p>
                  </a:txBody>
                  <a:tcPr>
                    <a:solidFill>
                      <a:schemeClr val="bg1"/>
                    </a:solidFill>
                  </a:tcPr>
                </a:tc>
                <a:extLst>
                  <a:ext uri="{0D108BD9-81ED-4DB2-BD59-A6C34878D82A}">
                    <a16:rowId xmlns:a16="http://schemas.microsoft.com/office/drawing/2014/main" val="3819277467"/>
                  </a:ext>
                </a:extLst>
              </a:tr>
              <a:tr h="430879">
                <a:tc>
                  <a:txBody>
                    <a:bodyPr/>
                    <a:lstStyle/>
                    <a:p>
                      <a:pPr algn="l"/>
                      <a:r>
                        <a:rPr lang="en-US" sz="1200" b="1" dirty="0">
                          <a:solidFill>
                            <a:schemeClr val="bg1"/>
                          </a:solidFill>
                        </a:rPr>
                        <a:t>Pump Rate </a:t>
                      </a:r>
                    </a:p>
                  </a:txBody>
                  <a:tcP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latin typeface="+mn-lt"/>
                          <a:ea typeface="+mn-ea"/>
                          <a:cs typeface="+mn-cs"/>
                        </a:rPr>
                        <a:t>3.0 bpm </a:t>
                      </a:r>
                    </a:p>
                  </a:txBody>
                  <a:tcPr>
                    <a:solidFill>
                      <a:schemeClr val="bg1"/>
                    </a:solidFill>
                  </a:tcPr>
                </a:tc>
                <a:extLst>
                  <a:ext uri="{0D108BD9-81ED-4DB2-BD59-A6C34878D82A}">
                    <a16:rowId xmlns:a16="http://schemas.microsoft.com/office/drawing/2014/main" val="2319115294"/>
                  </a:ext>
                </a:extLst>
              </a:tr>
            </a:tbl>
          </a:graphicData>
        </a:graphic>
      </p:graphicFrame>
    </p:spTree>
    <p:extLst>
      <p:ext uri="{BB962C8B-B14F-4D97-AF65-F5344CB8AC3E}">
        <p14:creationId xmlns:p14="http://schemas.microsoft.com/office/powerpoint/2010/main" val="1915634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1BCAB-6E44-53FD-C516-80C19C949DBB}"/>
              </a:ext>
            </a:extLst>
          </p:cNvPr>
          <p:cNvSpPr>
            <a:spLocks noGrp="1"/>
          </p:cNvSpPr>
          <p:nvPr>
            <p:ph type="title"/>
          </p:nvPr>
        </p:nvSpPr>
        <p:spPr>
          <a:xfrm>
            <a:off x="1240971" y="493310"/>
            <a:ext cx="10646229" cy="1325563"/>
          </a:xfrm>
        </p:spPr>
        <p:txBody>
          <a:bodyPr/>
          <a:lstStyle/>
          <a:p>
            <a:r>
              <a:rPr lang="en-US" dirty="0"/>
              <a:t>Decision Tree : 2</a:t>
            </a:r>
            <a:r>
              <a:rPr lang="en-US" baseline="30000" dirty="0"/>
              <a:t>nd</a:t>
            </a:r>
            <a:r>
              <a:rPr lang="en-US" dirty="0"/>
              <a:t> Contingency Cleanout Run</a:t>
            </a:r>
            <a:endParaRPr lang="en-MY" dirty="0"/>
          </a:p>
        </p:txBody>
      </p:sp>
      <p:sp>
        <p:nvSpPr>
          <p:cNvPr id="4" name="Slide Number Placeholder 3">
            <a:extLst>
              <a:ext uri="{FF2B5EF4-FFF2-40B4-BE49-F238E27FC236}">
                <a16:creationId xmlns:a16="http://schemas.microsoft.com/office/drawing/2014/main" id="{D9FE764E-0719-AD5E-8B9F-9C732E5B24D4}"/>
              </a:ext>
            </a:extLst>
          </p:cNvPr>
          <p:cNvSpPr>
            <a:spLocks noGrp="1"/>
          </p:cNvSpPr>
          <p:nvPr>
            <p:ph type="sldNum" sz="quarter" idx="12"/>
          </p:nvPr>
        </p:nvSpPr>
        <p:spPr/>
        <p:txBody>
          <a:bodyPr/>
          <a:lstStyle/>
          <a:p>
            <a:fld id="{7067DC33-8416-46B9-BFB5-95A4BBC5BE18}" type="slidenum">
              <a:rPr lang="en-MY" smtClean="0"/>
              <a:pPr/>
              <a:t>18</a:t>
            </a:fld>
            <a:endParaRPr lang="en-MY"/>
          </a:p>
        </p:txBody>
      </p:sp>
      <p:pic>
        <p:nvPicPr>
          <p:cNvPr id="5" name="Picture 4">
            <a:extLst>
              <a:ext uri="{FF2B5EF4-FFF2-40B4-BE49-F238E27FC236}">
                <a16:creationId xmlns:a16="http://schemas.microsoft.com/office/drawing/2014/main" id="{90FCDD58-5273-F10F-8286-BC97A60EE4F2}"/>
              </a:ext>
            </a:extLst>
          </p:cNvPr>
          <p:cNvPicPr>
            <a:picLocks noChangeAspect="1"/>
          </p:cNvPicPr>
          <p:nvPr/>
        </p:nvPicPr>
        <p:blipFill>
          <a:blip r:embed="rId2"/>
          <a:stretch>
            <a:fillRect/>
          </a:stretch>
        </p:blipFill>
        <p:spPr>
          <a:xfrm>
            <a:off x="1346562" y="2264773"/>
            <a:ext cx="10284645" cy="2993027"/>
          </a:xfrm>
          <a:prstGeom prst="rect">
            <a:avLst/>
          </a:prstGeom>
        </p:spPr>
      </p:pic>
    </p:spTree>
    <p:extLst>
      <p:ext uri="{BB962C8B-B14F-4D97-AF65-F5344CB8AC3E}">
        <p14:creationId xmlns:p14="http://schemas.microsoft.com/office/powerpoint/2010/main" val="1376709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18414-2395-4009-8CC8-E46959CE58E1}"/>
              </a:ext>
            </a:extLst>
          </p:cNvPr>
          <p:cNvSpPr>
            <a:spLocks noGrp="1"/>
          </p:cNvSpPr>
          <p:nvPr>
            <p:ph type="title"/>
          </p:nvPr>
        </p:nvSpPr>
        <p:spPr/>
        <p:txBody>
          <a:bodyPr/>
          <a:lstStyle/>
          <a:p>
            <a:r>
              <a:rPr lang="en-US" dirty="0"/>
              <a:t>Run 2 : BHA Configuration</a:t>
            </a:r>
            <a:endParaRPr lang="en-MY" dirty="0"/>
          </a:p>
        </p:txBody>
      </p:sp>
      <p:sp>
        <p:nvSpPr>
          <p:cNvPr id="4" name="Slide Number Placeholder 3">
            <a:extLst>
              <a:ext uri="{FF2B5EF4-FFF2-40B4-BE49-F238E27FC236}">
                <a16:creationId xmlns:a16="http://schemas.microsoft.com/office/drawing/2014/main" id="{E7170627-2987-90E9-E5CB-4F6638006154}"/>
              </a:ext>
            </a:extLst>
          </p:cNvPr>
          <p:cNvSpPr>
            <a:spLocks noGrp="1"/>
          </p:cNvSpPr>
          <p:nvPr>
            <p:ph type="sldNum" sz="quarter" idx="12"/>
          </p:nvPr>
        </p:nvSpPr>
        <p:spPr/>
        <p:txBody>
          <a:bodyPr/>
          <a:lstStyle/>
          <a:p>
            <a:fld id="{7067DC33-8416-46B9-BFB5-95A4BBC5BE18}" type="slidenum">
              <a:rPr lang="en-MY" smtClean="0"/>
              <a:pPr/>
              <a:t>19</a:t>
            </a:fld>
            <a:endParaRPr lang="en-MY"/>
          </a:p>
        </p:txBody>
      </p:sp>
      <p:sp>
        <p:nvSpPr>
          <p:cNvPr id="5" name="TextBox 4">
            <a:extLst>
              <a:ext uri="{FF2B5EF4-FFF2-40B4-BE49-F238E27FC236}">
                <a16:creationId xmlns:a16="http://schemas.microsoft.com/office/drawing/2014/main" id="{D57B3E90-C23B-D37A-A96D-12DFD5840165}"/>
              </a:ext>
            </a:extLst>
          </p:cNvPr>
          <p:cNvSpPr txBox="1"/>
          <p:nvPr/>
        </p:nvSpPr>
        <p:spPr>
          <a:xfrm>
            <a:off x="1366653" y="1296262"/>
            <a:ext cx="6111241" cy="1754326"/>
          </a:xfrm>
          <a:prstGeom prst="rect">
            <a:avLst/>
          </a:prstGeom>
          <a:noFill/>
        </p:spPr>
        <p:txBody>
          <a:bodyPr wrap="square" rtlCol="0">
            <a:spAutoFit/>
          </a:bodyPr>
          <a:lstStyle/>
          <a:p>
            <a:pPr marL="285750" indent="-285750">
              <a:buFont typeface="Arial" panose="020B0604020202020204" pitchFamily="34" charset="0"/>
              <a:buChar char="•"/>
            </a:pPr>
            <a:r>
              <a:rPr lang="en-US" dirty="0"/>
              <a:t>2-7/8” External Dimple Connector </a:t>
            </a:r>
          </a:p>
          <a:p>
            <a:pPr marL="285750" indent="-285750">
              <a:buFont typeface="Arial" panose="020B0604020202020204" pitchFamily="34" charset="0"/>
              <a:buChar char="•"/>
            </a:pPr>
            <a:r>
              <a:rPr lang="en-US" dirty="0"/>
              <a:t>2-7/8” CS Dual Flapper Check Valve</a:t>
            </a:r>
          </a:p>
          <a:p>
            <a:pPr marL="285750" indent="-285750">
              <a:buFont typeface="Arial" panose="020B0604020202020204" pitchFamily="34" charset="0"/>
              <a:buChar char="•"/>
            </a:pPr>
            <a:r>
              <a:rPr lang="en-US" dirty="0"/>
              <a:t>2-7/8” CS Hydraulic Disconnect</a:t>
            </a:r>
          </a:p>
          <a:p>
            <a:pPr marL="285750" indent="-285750">
              <a:buFont typeface="Arial" panose="020B0604020202020204" pitchFamily="34" charset="0"/>
              <a:buChar char="•"/>
            </a:pPr>
            <a:r>
              <a:rPr lang="en-US" dirty="0"/>
              <a:t>2-7/8” CS Circulation Sub </a:t>
            </a:r>
          </a:p>
          <a:p>
            <a:pPr marL="285750" indent="-285750">
              <a:buFont typeface="Arial" panose="020B0604020202020204" pitchFamily="34" charset="0"/>
              <a:buChar char="•"/>
            </a:pPr>
            <a:r>
              <a:rPr lang="en-US" dirty="0"/>
              <a:t>2-7/8” Straight Bars</a:t>
            </a:r>
          </a:p>
          <a:p>
            <a:pPr marL="285750" indent="-285750">
              <a:buFont typeface="Arial" panose="020B0604020202020204" pitchFamily="34" charset="0"/>
              <a:buChar char="•"/>
            </a:pPr>
            <a:r>
              <a:rPr lang="en-US" dirty="0" err="1"/>
              <a:t>PowerClean</a:t>
            </a:r>
            <a:r>
              <a:rPr lang="en-US" dirty="0"/>
              <a:t> Nozzle</a:t>
            </a:r>
          </a:p>
        </p:txBody>
      </p:sp>
    </p:spTree>
    <p:extLst>
      <p:ext uri="{BB962C8B-B14F-4D97-AF65-F5344CB8AC3E}">
        <p14:creationId xmlns:p14="http://schemas.microsoft.com/office/powerpoint/2010/main" val="33605826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7903C-9F7F-376D-2393-70F52568710B}"/>
              </a:ext>
            </a:extLst>
          </p:cNvPr>
          <p:cNvSpPr>
            <a:spLocks noGrp="1"/>
          </p:cNvSpPr>
          <p:nvPr>
            <p:ph type="title"/>
          </p:nvPr>
        </p:nvSpPr>
        <p:spPr>
          <a:xfrm>
            <a:off x="1913762" y="953609"/>
            <a:ext cx="9723066" cy="1325563"/>
          </a:xfrm>
        </p:spPr>
        <p:txBody>
          <a:bodyPr/>
          <a:lstStyle/>
          <a:p>
            <a:r>
              <a:rPr lang="en-US" dirty="0"/>
              <a:t>Run 2 : Cleanout until 2,155m MDDF (10m below I-105) – Simulation Results</a:t>
            </a:r>
            <a:endParaRPr lang="en-MY" dirty="0"/>
          </a:p>
        </p:txBody>
      </p:sp>
      <p:sp>
        <p:nvSpPr>
          <p:cNvPr id="4" name="Slide Number Placeholder 3">
            <a:extLst>
              <a:ext uri="{FF2B5EF4-FFF2-40B4-BE49-F238E27FC236}">
                <a16:creationId xmlns:a16="http://schemas.microsoft.com/office/drawing/2014/main" id="{89CB5AF6-2452-BE80-6618-06E33B8DF93D}"/>
              </a:ext>
            </a:extLst>
          </p:cNvPr>
          <p:cNvSpPr>
            <a:spLocks noGrp="1"/>
          </p:cNvSpPr>
          <p:nvPr>
            <p:ph type="sldNum" sz="quarter" idx="12"/>
          </p:nvPr>
        </p:nvSpPr>
        <p:spPr/>
        <p:txBody>
          <a:bodyPr/>
          <a:lstStyle/>
          <a:p>
            <a:fld id="{7067DC33-8416-46B9-BFB5-95A4BBC5BE18}" type="slidenum">
              <a:rPr lang="en-MY" smtClean="0"/>
              <a:pPr/>
              <a:t>20</a:t>
            </a:fld>
            <a:endParaRPr lang="en-MY"/>
          </a:p>
        </p:txBody>
      </p:sp>
      <p:graphicFrame>
        <p:nvGraphicFramePr>
          <p:cNvPr id="8" name="Table 7">
            <a:extLst>
              <a:ext uri="{FF2B5EF4-FFF2-40B4-BE49-F238E27FC236}">
                <a16:creationId xmlns:a16="http://schemas.microsoft.com/office/drawing/2014/main" id="{A002BE54-6002-869C-25A1-A12BCCED1211}"/>
              </a:ext>
            </a:extLst>
          </p:cNvPr>
          <p:cNvGraphicFramePr>
            <a:graphicFrameLocks noGrp="1"/>
          </p:cNvGraphicFramePr>
          <p:nvPr>
            <p:extLst>
              <p:ext uri="{D42A27DB-BD31-4B8C-83A1-F6EECF244321}">
                <p14:modId xmlns:p14="http://schemas.microsoft.com/office/powerpoint/2010/main" val="1911583569"/>
              </p:ext>
            </p:extLst>
          </p:nvPr>
        </p:nvGraphicFramePr>
        <p:xfrm>
          <a:off x="8534039" y="2943307"/>
          <a:ext cx="3374367" cy="2800186"/>
        </p:xfrm>
        <a:graphic>
          <a:graphicData uri="http://schemas.openxmlformats.org/drawingml/2006/table">
            <a:tbl>
              <a:tblPr bandRow="1">
                <a:tableStyleId>{5940675A-B579-460E-94D1-54222C63F5DA}</a:tableStyleId>
              </a:tblPr>
              <a:tblGrid>
                <a:gridCol w="1613756">
                  <a:extLst>
                    <a:ext uri="{9D8B030D-6E8A-4147-A177-3AD203B41FA5}">
                      <a16:colId xmlns:a16="http://schemas.microsoft.com/office/drawing/2014/main" val="2936327693"/>
                    </a:ext>
                  </a:extLst>
                </a:gridCol>
                <a:gridCol w="1760611">
                  <a:extLst>
                    <a:ext uri="{9D8B030D-6E8A-4147-A177-3AD203B41FA5}">
                      <a16:colId xmlns:a16="http://schemas.microsoft.com/office/drawing/2014/main" val="1495946531"/>
                    </a:ext>
                  </a:extLst>
                </a:gridCol>
              </a:tblGrid>
              <a:tr h="512014">
                <a:tc>
                  <a:txBody>
                    <a:bodyPr/>
                    <a:lstStyle/>
                    <a:p>
                      <a:pPr algn="l"/>
                      <a:r>
                        <a:rPr lang="en-US" sz="1200" b="1" dirty="0">
                          <a:solidFill>
                            <a:schemeClr val="bg1"/>
                          </a:solidFill>
                        </a:rPr>
                        <a:t>Percentage of Total Fill removed</a:t>
                      </a:r>
                    </a:p>
                  </a:txBody>
                  <a:tcPr>
                    <a:solidFill>
                      <a:srgbClr val="002060"/>
                    </a:solidFill>
                  </a:tcPr>
                </a:tc>
                <a:tc>
                  <a:txBody>
                    <a:bodyPr/>
                    <a:lstStyle/>
                    <a:p>
                      <a:pPr algn="ctr"/>
                      <a:r>
                        <a:rPr lang="en-US" sz="1200" dirty="0">
                          <a:solidFill>
                            <a:schemeClr val="tx1"/>
                          </a:solidFill>
                        </a:rPr>
                        <a:t>100%</a:t>
                      </a:r>
                    </a:p>
                  </a:txBody>
                  <a:tcPr>
                    <a:solidFill>
                      <a:schemeClr val="bg1"/>
                    </a:solidFill>
                  </a:tcPr>
                </a:tc>
                <a:extLst>
                  <a:ext uri="{0D108BD9-81ED-4DB2-BD59-A6C34878D82A}">
                    <a16:rowId xmlns:a16="http://schemas.microsoft.com/office/drawing/2014/main" val="4257910386"/>
                  </a:ext>
                </a:extLst>
              </a:tr>
              <a:tr h="430879">
                <a:tc>
                  <a:txBody>
                    <a:bodyPr/>
                    <a:lstStyle/>
                    <a:p>
                      <a:pPr algn="l"/>
                      <a:r>
                        <a:rPr lang="en-US" sz="1200" b="1" dirty="0">
                          <a:solidFill>
                            <a:schemeClr val="bg1"/>
                          </a:solidFill>
                        </a:rPr>
                        <a:t>CT Max Internal Pressure </a:t>
                      </a:r>
                    </a:p>
                  </a:txBody>
                  <a:tcPr>
                    <a:solidFill>
                      <a:srgbClr val="002060"/>
                    </a:solidFill>
                  </a:tcPr>
                </a:tc>
                <a:tc>
                  <a:txBody>
                    <a:bodyPr/>
                    <a:lstStyle/>
                    <a:p>
                      <a:pPr algn="ctr"/>
                      <a:r>
                        <a:rPr lang="en-US" sz="1200" dirty="0">
                          <a:solidFill>
                            <a:schemeClr val="tx1"/>
                          </a:solidFill>
                        </a:rPr>
                        <a:t>5,539 psi</a:t>
                      </a:r>
                    </a:p>
                  </a:txBody>
                  <a:tcPr>
                    <a:solidFill>
                      <a:schemeClr val="bg1"/>
                    </a:solidFill>
                  </a:tcPr>
                </a:tc>
                <a:extLst>
                  <a:ext uri="{0D108BD9-81ED-4DB2-BD59-A6C34878D82A}">
                    <a16:rowId xmlns:a16="http://schemas.microsoft.com/office/drawing/2014/main" val="959956111"/>
                  </a:ext>
                </a:extLst>
              </a:tr>
              <a:tr h="512014">
                <a:tc>
                  <a:txBody>
                    <a:bodyPr/>
                    <a:lstStyle/>
                    <a:p>
                      <a:pPr algn="l"/>
                      <a:r>
                        <a:rPr lang="en-US" sz="1200" b="1" dirty="0">
                          <a:solidFill>
                            <a:schemeClr val="bg1"/>
                          </a:solidFill>
                        </a:rPr>
                        <a:t>Top of max formation Pressure </a:t>
                      </a:r>
                    </a:p>
                  </a:txBody>
                  <a:tcPr>
                    <a:solidFill>
                      <a:srgbClr val="002060"/>
                    </a:solidFill>
                  </a:tcPr>
                </a:tc>
                <a:tc>
                  <a:txBody>
                    <a:bodyPr/>
                    <a:lstStyle/>
                    <a:p>
                      <a:pPr algn="ctr"/>
                      <a:r>
                        <a:rPr lang="en-US" sz="1200" dirty="0">
                          <a:solidFill>
                            <a:schemeClr val="tx1"/>
                          </a:solidFill>
                        </a:rPr>
                        <a:t>1,914 psi</a:t>
                      </a:r>
                    </a:p>
                  </a:txBody>
                  <a:tcPr>
                    <a:solidFill>
                      <a:schemeClr val="bg1"/>
                    </a:solidFill>
                  </a:tcPr>
                </a:tc>
                <a:extLst>
                  <a:ext uri="{0D108BD9-81ED-4DB2-BD59-A6C34878D82A}">
                    <a16:rowId xmlns:a16="http://schemas.microsoft.com/office/drawing/2014/main" val="1861967378"/>
                  </a:ext>
                </a:extLst>
              </a:tr>
              <a:tr h="430879">
                <a:tc>
                  <a:txBody>
                    <a:bodyPr/>
                    <a:lstStyle/>
                    <a:p>
                      <a:pPr algn="l"/>
                      <a:r>
                        <a:rPr lang="en-US" sz="1200" b="1" dirty="0">
                          <a:solidFill>
                            <a:schemeClr val="bg1"/>
                          </a:solidFill>
                        </a:rPr>
                        <a:t>90-99% Solids at surface</a:t>
                      </a:r>
                    </a:p>
                  </a:txBody>
                  <a:tcPr>
                    <a:solidFill>
                      <a:srgbClr val="002060"/>
                    </a:solidFill>
                  </a:tcPr>
                </a:tc>
                <a:tc>
                  <a:txBody>
                    <a:bodyPr/>
                    <a:lstStyle/>
                    <a:p>
                      <a:pPr algn="ctr"/>
                      <a:r>
                        <a:rPr lang="en-US" sz="1200" dirty="0">
                          <a:solidFill>
                            <a:schemeClr val="tx1"/>
                          </a:solidFill>
                        </a:rPr>
                        <a:t>297.3 mins </a:t>
                      </a:r>
                    </a:p>
                  </a:txBody>
                  <a:tcPr>
                    <a:solidFill>
                      <a:schemeClr val="bg1"/>
                    </a:solidFill>
                  </a:tcPr>
                </a:tc>
                <a:extLst>
                  <a:ext uri="{0D108BD9-81ED-4DB2-BD59-A6C34878D82A}">
                    <a16:rowId xmlns:a16="http://schemas.microsoft.com/office/drawing/2014/main" val="2486486513"/>
                  </a:ext>
                </a:extLst>
              </a:tr>
              <a:tr h="430879">
                <a:tc>
                  <a:txBody>
                    <a:bodyPr/>
                    <a:lstStyle/>
                    <a:p>
                      <a:pPr algn="l"/>
                      <a:r>
                        <a:rPr lang="en-US" sz="1200" b="1" dirty="0">
                          <a:solidFill>
                            <a:schemeClr val="bg1"/>
                          </a:solidFill>
                        </a:rPr>
                        <a:t>Total Job Time </a:t>
                      </a:r>
                    </a:p>
                  </a:txBody>
                  <a:tcP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latin typeface="+mn-lt"/>
                          <a:ea typeface="+mn-ea"/>
                          <a:cs typeface="+mn-cs"/>
                        </a:rPr>
                        <a:t>618.4 mins</a:t>
                      </a:r>
                    </a:p>
                  </a:txBody>
                  <a:tcPr>
                    <a:solidFill>
                      <a:schemeClr val="bg1"/>
                    </a:solidFill>
                  </a:tcPr>
                </a:tc>
                <a:extLst>
                  <a:ext uri="{0D108BD9-81ED-4DB2-BD59-A6C34878D82A}">
                    <a16:rowId xmlns:a16="http://schemas.microsoft.com/office/drawing/2014/main" val="3819277467"/>
                  </a:ext>
                </a:extLst>
              </a:tr>
              <a:tr h="430879">
                <a:tc>
                  <a:txBody>
                    <a:bodyPr/>
                    <a:lstStyle/>
                    <a:p>
                      <a:pPr algn="l"/>
                      <a:r>
                        <a:rPr lang="en-US" sz="1200" b="1" dirty="0">
                          <a:solidFill>
                            <a:schemeClr val="bg1"/>
                          </a:solidFill>
                        </a:rPr>
                        <a:t>Pump Rate </a:t>
                      </a:r>
                    </a:p>
                  </a:txBody>
                  <a:tcP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latin typeface="+mn-lt"/>
                          <a:ea typeface="+mn-ea"/>
                          <a:cs typeface="+mn-cs"/>
                        </a:rPr>
                        <a:t>3.0 bpm </a:t>
                      </a:r>
                    </a:p>
                  </a:txBody>
                  <a:tcPr>
                    <a:solidFill>
                      <a:schemeClr val="bg1"/>
                    </a:solidFill>
                  </a:tcPr>
                </a:tc>
                <a:extLst>
                  <a:ext uri="{0D108BD9-81ED-4DB2-BD59-A6C34878D82A}">
                    <a16:rowId xmlns:a16="http://schemas.microsoft.com/office/drawing/2014/main" val="2319115294"/>
                  </a:ext>
                </a:extLst>
              </a:tr>
            </a:tbl>
          </a:graphicData>
        </a:graphic>
      </p:graphicFrame>
      <p:pic>
        <p:nvPicPr>
          <p:cNvPr id="5" name="Picture 4">
            <a:extLst>
              <a:ext uri="{FF2B5EF4-FFF2-40B4-BE49-F238E27FC236}">
                <a16:creationId xmlns:a16="http://schemas.microsoft.com/office/drawing/2014/main" id="{81041587-C4F7-EDCF-C9ED-E59994D27B45}"/>
              </a:ext>
            </a:extLst>
          </p:cNvPr>
          <p:cNvPicPr>
            <a:picLocks noChangeAspect="1"/>
          </p:cNvPicPr>
          <p:nvPr/>
        </p:nvPicPr>
        <p:blipFill>
          <a:blip r:embed="rId2"/>
          <a:stretch>
            <a:fillRect/>
          </a:stretch>
        </p:blipFill>
        <p:spPr>
          <a:xfrm>
            <a:off x="1553660" y="2943307"/>
            <a:ext cx="6472518" cy="2961084"/>
          </a:xfrm>
          <a:prstGeom prst="rect">
            <a:avLst/>
          </a:prstGeom>
        </p:spPr>
      </p:pic>
    </p:spTree>
    <p:extLst>
      <p:ext uri="{BB962C8B-B14F-4D97-AF65-F5344CB8AC3E}">
        <p14:creationId xmlns:p14="http://schemas.microsoft.com/office/powerpoint/2010/main" val="1374903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1BCAB-6E44-53FD-C516-80C19C949DBB}"/>
              </a:ext>
            </a:extLst>
          </p:cNvPr>
          <p:cNvSpPr>
            <a:spLocks noGrp="1"/>
          </p:cNvSpPr>
          <p:nvPr>
            <p:ph type="title"/>
          </p:nvPr>
        </p:nvSpPr>
        <p:spPr>
          <a:xfrm>
            <a:off x="968828" y="729343"/>
            <a:ext cx="10646229" cy="1325563"/>
          </a:xfrm>
        </p:spPr>
        <p:txBody>
          <a:bodyPr/>
          <a:lstStyle/>
          <a:p>
            <a:r>
              <a:rPr lang="en-US" dirty="0"/>
              <a:t>Decision Tree : 3</a:t>
            </a:r>
            <a:r>
              <a:rPr lang="en-US" baseline="30000" dirty="0"/>
              <a:t>rd</a:t>
            </a:r>
            <a:r>
              <a:rPr lang="en-US" dirty="0"/>
              <a:t> Milling Limitless Dart until 2,640m MDDF (Float </a:t>
            </a:r>
            <a:r>
              <a:rPr lang="en-US" dirty="0" err="1"/>
              <a:t>Collat</a:t>
            </a:r>
            <a:r>
              <a:rPr lang="en-US" dirty="0"/>
              <a:t>)</a:t>
            </a:r>
            <a:endParaRPr lang="en-MY" dirty="0"/>
          </a:p>
        </p:txBody>
      </p:sp>
      <p:sp>
        <p:nvSpPr>
          <p:cNvPr id="4" name="Slide Number Placeholder 3">
            <a:extLst>
              <a:ext uri="{FF2B5EF4-FFF2-40B4-BE49-F238E27FC236}">
                <a16:creationId xmlns:a16="http://schemas.microsoft.com/office/drawing/2014/main" id="{D9FE764E-0719-AD5E-8B9F-9C732E5B24D4}"/>
              </a:ext>
            </a:extLst>
          </p:cNvPr>
          <p:cNvSpPr>
            <a:spLocks noGrp="1"/>
          </p:cNvSpPr>
          <p:nvPr>
            <p:ph type="sldNum" sz="quarter" idx="12"/>
          </p:nvPr>
        </p:nvSpPr>
        <p:spPr/>
        <p:txBody>
          <a:bodyPr/>
          <a:lstStyle/>
          <a:p>
            <a:fld id="{7067DC33-8416-46B9-BFB5-95A4BBC5BE18}" type="slidenum">
              <a:rPr lang="en-MY" smtClean="0"/>
              <a:pPr/>
              <a:t>21</a:t>
            </a:fld>
            <a:endParaRPr lang="en-MY"/>
          </a:p>
        </p:txBody>
      </p:sp>
      <p:pic>
        <p:nvPicPr>
          <p:cNvPr id="6" name="Picture 5">
            <a:extLst>
              <a:ext uri="{FF2B5EF4-FFF2-40B4-BE49-F238E27FC236}">
                <a16:creationId xmlns:a16="http://schemas.microsoft.com/office/drawing/2014/main" id="{923EFBF9-0CB1-A0C6-9F3A-2D9FB94157CD}"/>
              </a:ext>
            </a:extLst>
          </p:cNvPr>
          <p:cNvPicPr>
            <a:picLocks noChangeAspect="1"/>
          </p:cNvPicPr>
          <p:nvPr/>
        </p:nvPicPr>
        <p:blipFill>
          <a:blip r:embed="rId2"/>
          <a:stretch>
            <a:fillRect/>
          </a:stretch>
        </p:blipFill>
        <p:spPr>
          <a:xfrm>
            <a:off x="2192383" y="2089150"/>
            <a:ext cx="8351520" cy="4267200"/>
          </a:xfrm>
          <a:prstGeom prst="rect">
            <a:avLst/>
          </a:prstGeom>
        </p:spPr>
      </p:pic>
    </p:spTree>
    <p:extLst>
      <p:ext uri="{BB962C8B-B14F-4D97-AF65-F5344CB8AC3E}">
        <p14:creationId xmlns:p14="http://schemas.microsoft.com/office/powerpoint/2010/main" val="36862255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18414-2395-4009-8CC8-E46959CE58E1}"/>
              </a:ext>
            </a:extLst>
          </p:cNvPr>
          <p:cNvSpPr>
            <a:spLocks noGrp="1"/>
          </p:cNvSpPr>
          <p:nvPr>
            <p:ph type="title"/>
          </p:nvPr>
        </p:nvSpPr>
        <p:spPr/>
        <p:txBody>
          <a:bodyPr/>
          <a:lstStyle/>
          <a:p>
            <a:r>
              <a:rPr lang="en-US" dirty="0"/>
              <a:t>Run 3 : BHA Configuration</a:t>
            </a:r>
            <a:endParaRPr lang="en-MY" dirty="0"/>
          </a:p>
        </p:txBody>
      </p:sp>
      <p:sp>
        <p:nvSpPr>
          <p:cNvPr id="4" name="Slide Number Placeholder 3">
            <a:extLst>
              <a:ext uri="{FF2B5EF4-FFF2-40B4-BE49-F238E27FC236}">
                <a16:creationId xmlns:a16="http://schemas.microsoft.com/office/drawing/2014/main" id="{E7170627-2987-90E9-E5CB-4F6638006154}"/>
              </a:ext>
            </a:extLst>
          </p:cNvPr>
          <p:cNvSpPr>
            <a:spLocks noGrp="1"/>
          </p:cNvSpPr>
          <p:nvPr>
            <p:ph type="sldNum" sz="quarter" idx="12"/>
          </p:nvPr>
        </p:nvSpPr>
        <p:spPr/>
        <p:txBody>
          <a:bodyPr/>
          <a:lstStyle/>
          <a:p>
            <a:fld id="{7067DC33-8416-46B9-BFB5-95A4BBC5BE18}" type="slidenum">
              <a:rPr lang="en-MY" smtClean="0"/>
              <a:pPr/>
              <a:t>22</a:t>
            </a:fld>
            <a:endParaRPr lang="en-MY"/>
          </a:p>
        </p:txBody>
      </p:sp>
      <p:sp>
        <p:nvSpPr>
          <p:cNvPr id="5" name="TextBox 4">
            <a:extLst>
              <a:ext uri="{FF2B5EF4-FFF2-40B4-BE49-F238E27FC236}">
                <a16:creationId xmlns:a16="http://schemas.microsoft.com/office/drawing/2014/main" id="{D57B3E90-C23B-D37A-A96D-12DFD5840165}"/>
              </a:ext>
            </a:extLst>
          </p:cNvPr>
          <p:cNvSpPr txBox="1"/>
          <p:nvPr/>
        </p:nvSpPr>
        <p:spPr>
          <a:xfrm>
            <a:off x="1366653" y="1296262"/>
            <a:ext cx="6111241" cy="1754326"/>
          </a:xfrm>
          <a:prstGeom prst="rect">
            <a:avLst/>
          </a:prstGeom>
          <a:noFill/>
        </p:spPr>
        <p:txBody>
          <a:bodyPr wrap="square" rtlCol="0">
            <a:spAutoFit/>
          </a:bodyPr>
          <a:lstStyle/>
          <a:p>
            <a:pPr marL="285750" indent="-285750">
              <a:buFont typeface="Arial" panose="020B0604020202020204" pitchFamily="34" charset="0"/>
              <a:buChar char="•"/>
            </a:pPr>
            <a:r>
              <a:rPr lang="en-US" dirty="0"/>
              <a:t>2-7/8” External Dimple Connector </a:t>
            </a:r>
          </a:p>
          <a:p>
            <a:pPr marL="285750" indent="-285750">
              <a:buFont typeface="Arial" panose="020B0604020202020204" pitchFamily="34" charset="0"/>
              <a:buChar char="•"/>
            </a:pPr>
            <a:r>
              <a:rPr lang="en-US" dirty="0"/>
              <a:t>2-7/8” CS Dual Flapper Check Valve</a:t>
            </a:r>
          </a:p>
          <a:p>
            <a:pPr marL="285750" indent="-285750">
              <a:buFont typeface="Arial" panose="020B0604020202020204" pitchFamily="34" charset="0"/>
              <a:buChar char="•"/>
            </a:pPr>
            <a:r>
              <a:rPr lang="en-US" dirty="0"/>
              <a:t>2-7/8” CS Hydraulic Disconnect</a:t>
            </a:r>
          </a:p>
          <a:p>
            <a:pPr marL="285750" indent="-285750">
              <a:buFont typeface="Arial" panose="020B0604020202020204" pitchFamily="34" charset="0"/>
              <a:buChar char="•"/>
            </a:pPr>
            <a:r>
              <a:rPr lang="en-US" dirty="0"/>
              <a:t>2-7/8” CS Circulation Sub </a:t>
            </a:r>
          </a:p>
          <a:p>
            <a:pPr marL="285750" indent="-285750">
              <a:buFont typeface="Arial" panose="020B0604020202020204" pitchFamily="34" charset="0"/>
              <a:buChar char="•"/>
            </a:pPr>
            <a:r>
              <a:rPr lang="en-US" dirty="0"/>
              <a:t>2-7/8” </a:t>
            </a:r>
            <a:r>
              <a:rPr lang="en-US" dirty="0" err="1"/>
              <a:t>BiCO</a:t>
            </a:r>
            <a:r>
              <a:rPr lang="en-US" dirty="0"/>
              <a:t> Downhole Motor</a:t>
            </a:r>
          </a:p>
          <a:p>
            <a:pPr marL="285750" indent="-285750">
              <a:buFont typeface="Arial" panose="020B0604020202020204" pitchFamily="34" charset="0"/>
              <a:buChar char="•"/>
            </a:pPr>
            <a:r>
              <a:rPr lang="en-US" dirty="0"/>
              <a:t>3.375” </a:t>
            </a:r>
            <a:r>
              <a:rPr lang="en-US" dirty="0" err="1"/>
              <a:t>BearCLAW</a:t>
            </a:r>
            <a:r>
              <a:rPr lang="en-US" dirty="0"/>
              <a:t> Mill</a:t>
            </a:r>
          </a:p>
        </p:txBody>
      </p:sp>
    </p:spTree>
    <p:extLst>
      <p:ext uri="{BB962C8B-B14F-4D97-AF65-F5344CB8AC3E}">
        <p14:creationId xmlns:p14="http://schemas.microsoft.com/office/powerpoint/2010/main" val="22291450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7903C-9F7F-376D-2393-70F52568710B}"/>
              </a:ext>
            </a:extLst>
          </p:cNvPr>
          <p:cNvSpPr>
            <a:spLocks noGrp="1"/>
          </p:cNvSpPr>
          <p:nvPr>
            <p:ph type="title"/>
          </p:nvPr>
        </p:nvSpPr>
        <p:spPr>
          <a:xfrm>
            <a:off x="2033505" y="136525"/>
            <a:ext cx="9723066" cy="1325563"/>
          </a:xfrm>
        </p:spPr>
        <p:txBody>
          <a:bodyPr/>
          <a:lstStyle/>
          <a:p>
            <a:r>
              <a:rPr lang="en-US" dirty="0"/>
              <a:t>Run 3 : Milling until 2,640m MDDF shoe collar – Simulation Results</a:t>
            </a:r>
            <a:endParaRPr lang="en-MY" dirty="0"/>
          </a:p>
        </p:txBody>
      </p:sp>
      <p:sp>
        <p:nvSpPr>
          <p:cNvPr id="4" name="Slide Number Placeholder 3">
            <a:extLst>
              <a:ext uri="{FF2B5EF4-FFF2-40B4-BE49-F238E27FC236}">
                <a16:creationId xmlns:a16="http://schemas.microsoft.com/office/drawing/2014/main" id="{89CB5AF6-2452-BE80-6618-06E33B8DF93D}"/>
              </a:ext>
            </a:extLst>
          </p:cNvPr>
          <p:cNvSpPr>
            <a:spLocks noGrp="1"/>
          </p:cNvSpPr>
          <p:nvPr>
            <p:ph type="sldNum" sz="quarter" idx="12"/>
          </p:nvPr>
        </p:nvSpPr>
        <p:spPr/>
        <p:txBody>
          <a:bodyPr/>
          <a:lstStyle/>
          <a:p>
            <a:fld id="{7067DC33-8416-46B9-BFB5-95A4BBC5BE18}" type="slidenum">
              <a:rPr lang="en-MY" smtClean="0"/>
              <a:pPr/>
              <a:t>23</a:t>
            </a:fld>
            <a:endParaRPr lang="en-MY"/>
          </a:p>
        </p:txBody>
      </p:sp>
      <p:graphicFrame>
        <p:nvGraphicFramePr>
          <p:cNvPr id="8" name="Table 7">
            <a:extLst>
              <a:ext uri="{FF2B5EF4-FFF2-40B4-BE49-F238E27FC236}">
                <a16:creationId xmlns:a16="http://schemas.microsoft.com/office/drawing/2014/main" id="{A002BE54-6002-869C-25A1-A12BCCED1211}"/>
              </a:ext>
            </a:extLst>
          </p:cNvPr>
          <p:cNvGraphicFramePr>
            <a:graphicFrameLocks noGrp="1"/>
          </p:cNvGraphicFramePr>
          <p:nvPr>
            <p:extLst>
              <p:ext uri="{D42A27DB-BD31-4B8C-83A1-F6EECF244321}">
                <p14:modId xmlns:p14="http://schemas.microsoft.com/office/powerpoint/2010/main" val="1163122518"/>
              </p:ext>
            </p:extLst>
          </p:nvPr>
        </p:nvGraphicFramePr>
        <p:xfrm>
          <a:off x="8534039" y="1887393"/>
          <a:ext cx="3374367" cy="2800186"/>
        </p:xfrm>
        <a:graphic>
          <a:graphicData uri="http://schemas.openxmlformats.org/drawingml/2006/table">
            <a:tbl>
              <a:tblPr bandRow="1">
                <a:tableStyleId>{5940675A-B579-460E-94D1-54222C63F5DA}</a:tableStyleId>
              </a:tblPr>
              <a:tblGrid>
                <a:gridCol w="1613756">
                  <a:extLst>
                    <a:ext uri="{9D8B030D-6E8A-4147-A177-3AD203B41FA5}">
                      <a16:colId xmlns:a16="http://schemas.microsoft.com/office/drawing/2014/main" val="2936327693"/>
                    </a:ext>
                  </a:extLst>
                </a:gridCol>
                <a:gridCol w="1760611">
                  <a:extLst>
                    <a:ext uri="{9D8B030D-6E8A-4147-A177-3AD203B41FA5}">
                      <a16:colId xmlns:a16="http://schemas.microsoft.com/office/drawing/2014/main" val="1495946531"/>
                    </a:ext>
                  </a:extLst>
                </a:gridCol>
              </a:tblGrid>
              <a:tr h="512014">
                <a:tc>
                  <a:txBody>
                    <a:bodyPr/>
                    <a:lstStyle/>
                    <a:p>
                      <a:pPr algn="l"/>
                      <a:r>
                        <a:rPr lang="en-US" sz="1200" b="1" dirty="0">
                          <a:solidFill>
                            <a:schemeClr val="bg1"/>
                          </a:solidFill>
                        </a:rPr>
                        <a:t>Percentage of Total Fill removed</a:t>
                      </a:r>
                    </a:p>
                  </a:txBody>
                  <a:tcPr>
                    <a:solidFill>
                      <a:srgbClr val="002060"/>
                    </a:solidFill>
                  </a:tcPr>
                </a:tc>
                <a:tc>
                  <a:txBody>
                    <a:bodyPr/>
                    <a:lstStyle/>
                    <a:p>
                      <a:pPr algn="ctr"/>
                      <a:r>
                        <a:rPr lang="en-US" sz="1200" dirty="0">
                          <a:solidFill>
                            <a:schemeClr val="tx1"/>
                          </a:solidFill>
                        </a:rPr>
                        <a:t>99.5%</a:t>
                      </a:r>
                    </a:p>
                  </a:txBody>
                  <a:tcPr>
                    <a:solidFill>
                      <a:schemeClr val="bg1"/>
                    </a:solidFill>
                  </a:tcPr>
                </a:tc>
                <a:extLst>
                  <a:ext uri="{0D108BD9-81ED-4DB2-BD59-A6C34878D82A}">
                    <a16:rowId xmlns:a16="http://schemas.microsoft.com/office/drawing/2014/main" val="4257910386"/>
                  </a:ext>
                </a:extLst>
              </a:tr>
              <a:tr h="430879">
                <a:tc>
                  <a:txBody>
                    <a:bodyPr/>
                    <a:lstStyle/>
                    <a:p>
                      <a:pPr algn="l"/>
                      <a:r>
                        <a:rPr lang="en-US" sz="1200" b="1" dirty="0">
                          <a:solidFill>
                            <a:schemeClr val="bg1"/>
                          </a:solidFill>
                        </a:rPr>
                        <a:t>CT Max Internal Pressure </a:t>
                      </a:r>
                    </a:p>
                  </a:txBody>
                  <a:tcPr>
                    <a:solidFill>
                      <a:srgbClr val="002060"/>
                    </a:solidFill>
                  </a:tcPr>
                </a:tc>
                <a:tc>
                  <a:txBody>
                    <a:bodyPr/>
                    <a:lstStyle/>
                    <a:p>
                      <a:pPr algn="ctr"/>
                      <a:r>
                        <a:rPr lang="en-US" sz="1200" dirty="0">
                          <a:solidFill>
                            <a:schemeClr val="tx1"/>
                          </a:solidFill>
                        </a:rPr>
                        <a:t>3,169 psi</a:t>
                      </a:r>
                    </a:p>
                  </a:txBody>
                  <a:tcPr>
                    <a:solidFill>
                      <a:schemeClr val="bg1"/>
                    </a:solidFill>
                  </a:tcPr>
                </a:tc>
                <a:extLst>
                  <a:ext uri="{0D108BD9-81ED-4DB2-BD59-A6C34878D82A}">
                    <a16:rowId xmlns:a16="http://schemas.microsoft.com/office/drawing/2014/main" val="959956111"/>
                  </a:ext>
                </a:extLst>
              </a:tr>
              <a:tr h="512014">
                <a:tc>
                  <a:txBody>
                    <a:bodyPr/>
                    <a:lstStyle/>
                    <a:p>
                      <a:pPr algn="l"/>
                      <a:r>
                        <a:rPr lang="en-US" sz="1200" b="1" dirty="0">
                          <a:solidFill>
                            <a:schemeClr val="bg1"/>
                          </a:solidFill>
                        </a:rPr>
                        <a:t>Top of max formation Pressure </a:t>
                      </a:r>
                    </a:p>
                  </a:txBody>
                  <a:tcPr>
                    <a:solidFill>
                      <a:srgbClr val="002060"/>
                    </a:solidFill>
                  </a:tcPr>
                </a:tc>
                <a:tc>
                  <a:txBody>
                    <a:bodyPr/>
                    <a:lstStyle/>
                    <a:p>
                      <a:pPr algn="ctr"/>
                      <a:r>
                        <a:rPr lang="en-US" sz="1200" dirty="0">
                          <a:solidFill>
                            <a:schemeClr val="tx1"/>
                          </a:solidFill>
                        </a:rPr>
                        <a:t>2,212 psi</a:t>
                      </a:r>
                    </a:p>
                  </a:txBody>
                  <a:tcPr>
                    <a:solidFill>
                      <a:schemeClr val="bg1"/>
                    </a:solidFill>
                  </a:tcPr>
                </a:tc>
                <a:extLst>
                  <a:ext uri="{0D108BD9-81ED-4DB2-BD59-A6C34878D82A}">
                    <a16:rowId xmlns:a16="http://schemas.microsoft.com/office/drawing/2014/main" val="1861967378"/>
                  </a:ext>
                </a:extLst>
              </a:tr>
              <a:tr h="430879">
                <a:tc>
                  <a:txBody>
                    <a:bodyPr/>
                    <a:lstStyle/>
                    <a:p>
                      <a:pPr algn="l"/>
                      <a:r>
                        <a:rPr lang="en-US" sz="1200" b="1" dirty="0">
                          <a:solidFill>
                            <a:schemeClr val="bg1"/>
                          </a:solidFill>
                        </a:rPr>
                        <a:t>90-99% Solids at surface</a:t>
                      </a:r>
                    </a:p>
                  </a:txBody>
                  <a:tcPr>
                    <a:solidFill>
                      <a:srgbClr val="002060"/>
                    </a:solidFill>
                  </a:tcPr>
                </a:tc>
                <a:tc>
                  <a:txBody>
                    <a:bodyPr/>
                    <a:lstStyle/>
                    <a:p>
                      <a:pPr algn="ctr"/>
                      <a:r>
                        <a:rPr lang="en-US" sz="1200" dirty="0">
                          <a:solidFill>
                            <a:schemeClr val="tx1"/>
                          </a:solidFill>
                        </a:rPr>
                        <a:t>931.0 mins </a:t>
                      </a:r>
                    </a:p>
                  </a:txBody>
                  <a:tcPr>
                    <a:solidFill>
                      <a:schemeClr val="bg1"/>
                    </a:solidFill>
                  </a:tcPr>
                </a:tc>
                <a:extLst>
                  <a:ext uri="{0D108BD9-81ED-4DB2-BD59-A6C34878D82A}">
                    <a16:rowId xmlns:a16="http://schemas.microsoft.com/office/drawing/2014/main" val="2486486513"/>
                  </a:ext>
                </a:extLst>
              </a:tr>
              <a:tr h="430879">
                <a:tc>
                  <a:txBody>
                    <a:bodyPr/>
                    <a:lstStyle/>
                    <a:p>
                      <a:pPr algn="l"/>
                      <a:r>
                        <a:rPr lang="en-US" sz="1200" b="1" dirty="0">
                          <a:solidFill>
                            <a:schemeClr val="bg1"/>
                          </a:solidFill>
                        </a:rPr>
                        <a:t>Total Job Time </a:t>
                      </a:r>
                    </a:p>
                  </a:txBody>
                  <a:tcP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latin typeface="+mn-lt"/>
                          <a:ea typeface="+mn-ea"/>
                          <a:cs typeface="+mn-cs"/>
                        </a:rPr>
                        <a:t> 1108.8 mins</a:t>
                      </a:r>
                    </a:p>
                  </a:txBody>
                  <a:tcPr>
                    <a:solidFill>
                      <a:schemeClr val="bg1"/>
                    </a:solidFill>
                  </a:tcPr>
                </a:tc>
                <a:extLst>
                  <a:ext uri="{0D108BD9-81ED-4DB2-BD59-A6C34878D82A}">
                    <a16:rowId xmlns:a16="http://schemas.microsoft.com/office/drawing/2014/main" val="3819277467"/>
                  </a:ext>
                </a:extLst>
              </a:tr>
              <a:tr h="430879">
                <a:tc>
                  <a:txBody>
                    <a:bodyPr/>
                    <a:lstStyle/>
                    <a:p>
                      <a:pPr algn="l"/>
                      <a:r>
                        <a:rPr lang="en-US" sz="1200" b="1" dirty="0">
                          <a:solidFill>
                            <a:schemeClr val="bg1"/>
                          </a:solidFill>
                        </a:rPr>
                        <a:t>Pump Rate </a:t>
                      </a:r>
                    </a:p>
                  </a:txBody>
                  <a:tcP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latin typeface="+mn-lt"/>
                          <a:ea typeface="+mn-ea"/>
                          <a:cs typeface="+mn-cs"/>
                        </a:rPr>
                        <a:t>3.0 bpm </a:t>
                      </a:r>
                    </a:p>
                  </a:txBody>
                  <a:tcPr>
                    <a:solidFill>
                      <a:schemeClr val="bg1"/>
                    </a:solidFill>
                  </a:tcPr>
                </a:tc>
                <a:extLst>
                  <a:ext uri="{0D108BD9-81ED-4DB2-BD59-A6C34878D82A}">
                    <a16:rowId xmlns:a16="http://schemas.microsoft.com/office/drawing/2014/main" val="2319115294"/>
                  </a:ext>
                </a:extLst>
              </a:tr>
            </a:tbl>
          </a:graphicData>
        </a:graphic>
      </p:graphicFrame>
      <p:pic>
        <p:nvPicPr>
          <p:cNvPr id="5" name="Picture 4">
            <a:extLst>
              <a:ext uri="{FF2B5EF4-FFF2-40B4-BE49-F238E27FC236}">
                <a16:creationId xmlns:a16="http://schemas.microsoft.com/office/drawing/2014/main" id="{8D44F0F8-A63C-09ED-7E48-BA5F5207CFA0}"/>
              </a:ext>
            </a:extLst>
          </p:cNvPr>
          <p:cNvPicPr>
            <a:picLocks noChangeAspect="1"/>
          </p:cNvPicPr>
          <p:nvPr/>
        </p:nvPicPr>
        <p:blipFill>
          <a:blip r:embed="rId2"/>
          <a:stretch>
            <a:fillRect/>
          </a:stretch>
        </p:blipFill>
        <p:spPr>
          <a:xfrm>
            <a:off x="1077686" y="1814595"/>
            <a:ext cx="7293428" cy="3386439"/>
          </a:xfrm>
          <a:prstGeom prst="rect">
            <a:avLst/>
          </a:prstGeom>
        </p:spPr>
      </p:pic>
    </p:spTree>
    <p:extLst>
      <p:ext uri="{BB962C8B-B14F-4D97-AF65-F5344CB8AC3E}">
        <p14:creationId xmlns:p14="http://schemas.microsoft.com/office/powerpoint/2010/main" val="9980254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7184E-33B7-4830-A0B3-386ED0C813E8}"/>
              </a:ext>
            </a:extLst>
          </p:cNvPr>
          <p:cNvSpPr>
            <a:spLocks noGrp="1"/>
          </p:cNvSpPr>
          <p:nvPr>
            <p:ph type="title"/>
          </p:nvPr>
        </p:nvSpPr>
        <p:spPr/>
        <p:txBody>
          <a:bodyPr/>
          <a:lstStyle/>
          <a:p>
            <a:r>
              <a:rPr lang="en-MY" dirty="0"/>
              <a:t>RCP Settling Test</a:t>
            </a:r>
          </a:p>
        </p:txBody>
      </p:sp>
      <p:sp>
        <p:nvSpPr>
          <p:cNvPr id="4" name="Slide Number Placeholder 3">
            <a:extLst>
              <a:ext uri="{FF2B5EF4-FFF2-40B4-BE49-F238E27FC236}">
                <a16:creationId xmlns:a16="http://schemas.microsoft.com/office/drawing/2014/main" id="{EFCD4A8E-08F0-4158-BEE4-308F5891BF91}"/>
              </a:ext>
            </a:extLst>
          </p:cNvPr>
          <p:cNvSpPr>
            <a:spLocks noGrp="1"/>
          </p:cNvSpPr>
          <p:nvPr>
            <p:ph type="sldNum" sz="quarter" idx="12"/>
          </p:nvPr>
        </p:nvSpPr>
        <p:spPr/>
        <p:txBody>
          <a:bodyPr/>
          <a:lstStyle/>
          <a:p>
            <a:fld id="{7067DC33-8416-46B9-BFB5-95A4BBC5BE18}" type="slidenum">
              <a:rPr lang="en-MY" smtClean="0"/>
              <a:pPr/>
              <a:t>24</a:t>
            </a:fld>
            <a:endParaRPr lang="en-MY"/>
          </a:p>
        </p:txBody>
      </p:sp>
      <p:pic>
        <p:nvPicPr>
          <p:cNvPr id="5" name="Picture 4">
            <a:extLst>
              <a:ext uri="{FF2B5EF4-FFF2-40B4-BE49-F238E27FC236}">
                <a16:creationId xmlns:a16="http://schemas.microsoft.com/office/drawing/2014/main" id="{945FCCA5-AA9A-B405-1716-FEAC376F7718}"/>
              </a:ext>
            </a:extLst>
          </p:cNvPr>
          <p:cNvPicPr>
            <a:picLocks noChangeAspect="1"/>
          </p:cNvPicPr>
          <p:nvPr/>
        </p:nvPicPr>
        <p:blipFill>
          <a:blip r:embed="rId3"/>
          <a:stretch>
            <a:fillRect/>
          </a:stretch>
        </p:blipFill>
        <p:spPr>
          <a:xfrm>
            <a:off x="1108921" y="1088991"/>
            <a:ext cx="7028451" cy="2633923"/>
          </a:xfrm>
          <a:prstGeom prst="rect">
            <a:avLst/>
          </a:prstGeom>
        </p:spPr>
      </p:pic>
      <p:sp>
        <p:nvSpPr>
          <p:cNvPr id="7" name="TextBox 6">
            <a:extLst>
              <a:ext uri="{FF2B5EF4-FFF2-40B4-BE49-F238E27FC236}">
                <a16:creationId xmlns:a16="http://schemas.microsoft.com/office/drawing/2014/main" id="{A7CB647C-F0C1-E381-6FB8-FB3F6792BC2D}"/>
              </a:ext>
            </a:extLst>
          </p:cNvPr>
          <p:cNvSpPr txBox="1"/>
          <p:nvPr/>
        </p:nvSpPr>
        <p:spPr>
          <a:xfrm>
            <a:off x="8137372" y="1252815"/>
            <a:ext cx="3749828" cy="369332"/>
          </a:xfrm>
          <a:prstGeom prst="rect">
            <a:avLst/>
          </a:prstGeom>
          <a:noFill/>
        </p:spPr>
        <p:txBody>
          <a:bodyPr wrap="square" rtlCol="0">
            <a:spAutoFit/>
          </a:bodyPr>
          <a:lstStyle/>
          <a:p>
            <a:r>
              <a:rPr lang="en-US" dirty="0"/>
              <a:t>Proppant Settling @ 77F</a:t>
            </a:r>
            <a:r>
              <a:rPr lang="en-MY" dirty="0"/>
              <a:t> = 0%</a:t>
            </a:r>
            <a:endParaRPr lang="en-US" dirty="0"/>
          </a:p>
        </p:txBody>
      </p:sp>
      <p:pic>
        <p:nvPicPr>
          <p:cNvPr id="9" name="Picture 8">
            <a:extLst>
              <a:ext uri="{FF2B5EF4-FFF2-40B4-BE49-F238E27FC236}">
                <a16:creationId xmlns:a16="http://schemas.microsoft.com/office/drawing/2014/main" id="{6273F5C5-4F0D-948D-8189-0DFB91221AD1}"/>
              </a:ext>
            </a:extLst>
          </p:cNvPr>
          <p:cNvPicPr>
            <a:picLocks noChangeAspect="1"/>
          </p:cNvPicPr>
          <p:nvPr/>
        </p:nvPicPr>
        <p:blipFill>
          <a:blip r:embed="rId4"/>
          <a:stretch>
            <a:fillRect/>
          </a:stretch>
        </p:blipFill>
        <p:spPr>
          <a:xfrm>
            <a:off x="1261394" y="3900252"/>
            <a:ext cx="6772263" cy="2602065"/>
          </a:xfrm>
          <a:prstGeom prst="rect">
            <a:avLst/>
          </a:prstGeom>
        </p:spPr>
      </p:pic>
      <p:sp>
        <p:nvSpPr>
          <p:cNvPr id="10" name="TextBox 9">
            <a:extLst>
              <a:ext uri="{FF2B5EF4-FFF2-40B4-BE49-F238E27FC236}">
                <a16:creationId xmlns:a16="http://schemas.microsoft.com/office/drawing/2014/main" id="{FFB8AE6F-E1BC-3580-0D2E-6DAB03B890F9}"/>
              </a:ext>
            </a:extLst>
          </p:cNvPr>
          <p:cNvSpPr txBox="1"/>
          <p:nvPr/>
        </p:nvSpPr>
        <p:spPr>
          <a:xfrm>
            <a:off x="8137372" y="3985129"/>
            <a:ext cx="3749828" cy="369332"/>
          </a:xfrm>
          <a:prstGeom prst="rect">
            <a:avLst/>
          </a:prstGeom>
          <a:noFill/>
        </p:spPr>
        <p:txBody>
          <a:bodyPr wrap="square" rtlCol="0">
            <a:spAutoFit/>
          </a:bodyPr>
          <a:lstStyle/>
          <a:p>
            <a:r>
              <a:rPr lang="en-US" dirty="0"/>
              <a:t>Proppant Settling @ 140F</a:t>
            </a:r>
            <a:r>
              <a:rPr lang="en-MY" dirty="0"/>
              <a:t> = 0%</a:t>
            </a:r>
            <a:endParaRPr lang="en-US" dirty="0"/>
          </a:p>
        </p:txBody>
      </p:sp>
    </p:spTree>
    <p:extLst>
      <p:ext uri="{BB962C8B-B14F-4D97-AF65-F5344CB8AC3E}">
        <p14:creationId xmlns:p14="http://schemas.microsoft.com/office/powerpoint/2010/main" val="5334319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7184E-33B7-4830-A0B3-386ED0C813E8}"/>
              </a:ext>
            </a:extLst>
          </p:cNvPr>
          <p:cNvSpPr>
            <a:spLocks noGrp="1"/>
          </p:cNvSpPr>
          <p:nvPr>
            <p:ph type="title"/>
          </p:nvPr>
        </p:nvSpPr>
        <p:spPr/>
        <p:txBody>
          <a:bodyPr/>
          <a:lstStyle/>
          <a:p>
            <a:r>
              <a:rPr lang="en-MY" dirty="0"/>
              <a:t>RCP Settling Test</a:t>
            </a:r>
          </a:p>
        </p:txBody>
      </p:sp>
      <p:sp>
        <p:nvSpPr>
          <p:cNvPr id="4" name="Slide Number Placeholder 3">
            <a:extLst>
              <a:ext uri="{FF2B5EF4-FFF2-40B4-BE49-F238E27FC236}">
                <a16:creationId xmlns:a16="http://schemas.microsoft.com/office/drawing/2014/main" id="{EFCD4A8E-08F0-4158-BEE4-308F5891BF91}"/>
              </a:ext>
            </a:extLst>
          </p:cNvPr>
          <p:cNvSpPr>
            <a:spLocks noGrp="1"/>
          </p:cNvSpPr>
          <p:nvPr>
            <p:ph type="sldNum" sz="quarter" idx="12"/>
          </p:nvPr>
        </p:nvSpPr>
        <p:spPr/>
        <p:txBody>
          <a:bodyPr/>
          <a:lstStyle/>
          <a:p>
            <a:fld id="{7067DC33-8416-46B9-BFB5-95A4BBC5BE18}" type="slidenum">
              <a:rPr lang="en-MY" smtClean="0"/>
              <a:pPr/>
              <a:t>25</a:t>
            </a:fld>
            <a:endParaRPr lang="en-MY"/>
          </a:p>
        </p:txBody>
      </p:sp>
      <p:sp>
        <p:nvSpPr>
          <p:cNvPr id="7" name="TextBox 6">
            <a:extLst>
              <a:ext uri="{FF2B5EF4-FFF2-40B4-BE49-F238E27FC236}">
                <a16:creationId xmlns:a16="http://schemas.microsoft.com/office/drawing/2014/main" id="{A7CB647C-F0C1-E381-6FB8-FB3F6792BC2D}"/>
              </a:ext>
            </a:extLst>
          </p:cNvPr>
          <p:cNvSpPr txBox="1"/>
          <p:nvPr/>
        </p:nvSpPr>
        <p:spPr>
          <a:xfrm>
            <a:off x="8137372" y="1252815"/>
            <a:ext cx="3749828" cy="369332"/>
          </a:xfrm>
          <a:prstGeom prst="rect">
            <a:avLst/>
          </a:prstGeom>
          <a:noFill/>
        </p:spPr>
        <p:txBody>
          <a:bodyPr wrap="square" rtlCol="0">
            <a:spAutoFit/>
          </a:bodyPr>
          <a:lstStyle/>
          <a:p>
            <a:r>
              <a:rPr lang="en-US" dirty="0"/>
              <a:t>Proppant Settling @ 197F</a:t>
            </a:r>
            <a:r>
              <a:rPr lang="en-MY" dirty="0"/>
              <a:t> = 0%</a:t>
            </a:r>
            <a:endParaRPr lang="en-US" dirty="0"/>
          </a:p>
        </p:txBody>
      </p:sp>
      <p:pic>
        <p:nvPicPr>
          <p:cNvPr id="6" name="Picture 5">
            <a:extLst>
              <a:ext uri="{FF2B5EF4-FFF2-40B4-BE49-F238E27FC236}">
                <a16:creationId xmlns:a16="http://schemas.microsoft.com/office/drawing/2014/main" id="{83DBD63F-4ADE-35C8-A712-FAC571E6D036}"/>
              </a:ext>
            </a:extLst>
          </p:cNvPr>
          <p:cNvPicPr>
            <a:picLocks noChangeAspect="1"/>
          </p:cNvPicPr>
          <p:nvPr/>
        </p:nvPicPr>
        <p:blipFill>
          <a:blip r:embed="rId3"/>
          <a:stretch>
            <a:fillRect/>
          </a:stretch>
        </p:blipFill>
        <p:spPr>
          <a:xfrm>
            <a:off x="1082571" y="977440"/>
            <a:ext cx="6868548" cy="2571303"/>
          </a:xfrm>
          <a:prstGeom prst="rect">
            <a:avLst/>
          </a:prstGeom>
        </p:spPr>
      </p:pic>
      <p:sp>
        <p:nvSpPr>
          <p:cNvPr id="8" name="TextBox 7">
            <a:extLst>
              <a:ext uri="{FF2B5EF4-FFF2-40B4-BE49-F238E27FC236}">
                <a16:creationId xmlns:a16="http://schemas.microsoft.com/office/drawing/2014/main" id="{DD1E3574-AF98-6157-C012-0FBE93E31C28}"/>
              </a:ext>
            </a:extLst>
          </p:cNvPr>
          <p:cNvSpPr txBox="1"/>
          <p:nvPr/>
        </p:nvSpPr>
        <p:spPr>
          <a:xfrm>
            <a:off x="1273629" y="3929743"/>
            <a:ext cx="10330542" cy="1200329"/>
          </a:xfrm>
          <a:prstGeom prst="rect">
            <a:avLst/>
          </a:prstGeom>
          <a:noFill/>
        </p:spPr>
        <p:txBody>
          <a:bodyPr wrap="square" rtlCol="0">
            <a:spAutoFit/>
          </a:bodyPr>
          <a:lstStyle/>
          <a:p>
            <a:r>
              <a:rPr lang="en-US" dirty="0"/>
              <a:t>Conclusion : </a:t>
            </a:r>
          </a:p>
          <a:p>
            <a:r>
              <a:rPr lang="en-US" dirty="0"/>
              <a:t>At different temperature, there’s no affect on the interaction between resin coated proppant and J572 gel at different temperature. Thus, it is safe to proceed with using J572 gel for cleanout of the resin coated proppant.</a:t>
            </a:r>
            <a:endParaRPr lang="en-MY" dirty="0"/>
          </a:p>
        </p:txBody>
      </p:sp>
    </p:spTree>
    <p:extLst>
      <p:ext uri="{BB962C8B-B14F-4D97-AF65-F5344CB8AC3E}">
        <p14:creationId xmlns:p14="http://schemas.microsoft.com/office/powerpoint/2010/main" val="19046031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7184E-33B7-4830-A0B3-386ED0C813E8}"/>
              </a:ext>
            </a:extLst>
          </p:cNvPr>
          <p:cNvSpPr>
            <a:spLocks noGrp="1"/>
          </p:cNvSpPr>
          <p:nvPr>
            <p:ph type="title"/>
          </p:nvPr>
        </p:nvSpPr>
        <p:spPr/>
        <p:txBody>
          <a:bodyPr/>
          <a:lstStyle/>
          <a:p>
            <a:r>
              <a:rPr lang="en-MY" dirty="0"/>
              <a:t>Equipment Readiness Update</a:t>
            </a:r>
          </a:p>
        </p:txBody>
      </p:sp>
      <p:sp>
        <p:nvSpPr>
          <p:cNvPr id="4" name="Slide Number Placeholder 3">
            <a:extLst>
              <a:ext uri="{FF2B5EF4-FFF2-40B4-BE49-F238E27FC236}">
                <a16:creationId xmlns:a16="http://schemas.microsoft.com/office/drawing/2014/main" id="{EFCD4A8E-08F0-4158-BEE4-308F5891BF91}"/>
              </a:ext>
            </a:extLst>
          </p:cNvPr>
          <p:cNvSpPr>
            <a:spLocks noGrp="1"/>
          </p:cNvSpPr>
          <p:nvPr>
            <p:ph type="sldNum" sz="quarter" idx="12"/>
          </p:nvPr>
        </p:nvSpPr>
        <p:spPr/>
        <p:txBody>
          <a:bodyPr/>
          <a:lstStyle/>
          <a:p>
            <a:fld id="{7067DC33-8416-46B9-BFB5-95A4BBC5BE18}" type="slidenum">
              <a:rPr lang="en-MY" smtClean="0"/>
              <a:pPr/>
              <a:t>26</a:t>
            </a:fld>
            <a:endParaRPr lang="en-MY"/>
          </a:p>
        </p:txBody>
      </p:sp>
      <p:graphicFrame>
        <p:nvGraphicFramePr>
          <p:cNvPr id="3" name="Table 4">
            <a:extLst>
              <a:ext uri="{FF2B5EF4-FFF2-40B4-BE49-F238E27FC236}">
                <a16:creationId xmlns:a16="http://schemas.microsoft.com/office/drawing/2014/main" id="{E6854800-710C-BD40-346D-3751F6E0DBE7}"/>
              </a:ext>
            </a:extLst>
          </p:cNvPr>
          <p:cNvGraphicFramePr>
            <a:graphicFrameLocks noGrp="1"/>
          </p:cNvGraphicFramePr>
          <p:nvPr>
            <p:extLst>
              <p:ext uri="{D42A27DB-BD31-4B8C-83A1-F6EECF244321}">
                <p14:modId xmlns:p14="http://schemas.microsoft.com/office/powerpoint/2010/main" val="1862834056"/>
              </p:ext>
            </p:extLst>
          </p:nvPr>
        </p:nvGraphicFramePr>
        <p:xfrm>
          <a:off x="2011734" y="1185842"/>
          <a:ext cx="8516565" cy="4114800"/>
        </p:xfrm>
        <a:graphic>
          <a:graphicData uri="http://schemas.openxmlformats.org/drawingml/2006/table">
            <a:tbl>
              <a:tblPr firstRow="1" bandRow="1">
                <a:tableStyleId>{5C22544A-7EE6-4342-B048-85BDC9FD1C3A}</a:tableStyleId>
              </a:tblPr>
              <a:tblGrid>
                <a:gridCol w="883866">
                  <a:extLst>
                    <a:ext uri="{9D8B030D-6E8A-4147-A177-3AD203B41FA5}">
                      <a16:colId xmlns:a16="http://schemas.microsoft.com/office/drawing/2014/main" val="2179649803"/>
                    </a:ext>
                  </a:extLst>
                </a:gridCol>
                <a:gridCol w="4793844">
                  <a:extLst>
                    <a:ext uri="{9D8B030D-6E8A-4147-A177-3AD203B41FA5}">
                      <a16:colId xmlns:a16="http://schemas.microsoft.com/office/drawing/2014/main" val="2323545951"/>
                    </a:ext>
                  </a:extLst>
                </a:gridCol>
                <a:gridCol w="2838855">
                  <a:extLst>
                    <a:ext uri="{9D8B030D-6E8A-4147-A177-3AD203B41FA5}">
                      <a16:colId xmlns:a16="http://schemas.microsoft.com/office/drawing/2014/main" val="1898137124"/>
                    </a:ext>
                  </a:extLst>
                </a:gridCol>
              </a:tblGrid>
              <a:tr h="640080">
                <a:tc>
                  <a:txBody>
                    <a:bodyPr/>
                    <a:lstStyle/>
                    <a:p>
                      <a:r>
                        <a:rPr lang="en-US" dirty="0"/>
                        <a:t>Item</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75000"/>
                      </a:schemeClr>
                    </a:solidFill>
                  </a:tcPr>
                </a:tc>
                <a:tc>
                  <a:txBody>
                    <a:bodyPr/>
                    <a:lstStyle/>
                    <a:p>
                      <a:r>
                        <a:rPr lang="en-US" dirty="0"/>
                        <a:t>Equipment</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75000"/>
                      </a:schemeClr>
                    </a:solidFill>
                  </a:tcPr>
                </a:tc>
                <a:tc>
                  <a:txBody>
                    <a:bodyPr/>
                    <a:lstStyle/>
                    <a:p>
                      <a:r>
                        <a:rPr lang="en-US" dirty="0"/>
                        <a:t>Update</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2209183854"/>
                  </a:ext>
                </a:extLst>
              </a:tr>
              <a:tr h="640080">
                <a:tc>
                  <a:txBody>
                    <a:bodyPr/>
                    <a:lstStyle/>
                    <a:p>
                      <a:r>
                        <a:rPr lang="en-US" dirty="0"/>
                        <a:t>1</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dirty="0"/>
                        <a:t>CT Unit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4">
                  <a:txBody>
                    <a:bodyPr/>
                    <a:lstStyle/>
                    <a:p>
                      <a:pPr algn="ctr"/>
                      <a:r>
                        <a:rPr lang="en-US" dirty="0"/>
                        <a:t>Operating Package (completed by early of Nov)</a:t>
                      </a:r>
                    </a:p>
                    <a:p>
                      <a:pPr algn="ctr"/>
                      <a:endParaRPr lang="en-MY"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2317702"/>
                  </a:ext>
                </a:extLst>
              </a:tr>
              <a:tr h="640080">
                <a:tc>
                  <a:txBody>
                    <a:bodyPr/>
                    <a:lstStyle/>
                    <a:p>
                      <a:r>
                        <a:rPr lang="en-US" dirty="0"/>
                        <a:t>2</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dirty="0"/>
                        <a:t>2inch 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MY"/>
                    </a:p>
                  </a:txBody>
                  <a:tcPr/>
                </a:tc>
                <a:extLst>
                  <a:ext uri="{0D108BD9-81ED-4DB2-BD59-A6C34878D82A}">
                    <a16:rowId xmlns:a16="http://schemas.microsoft.com/office/drawing/2014/main" val="2566615291"/>
                  </a:ext>
                </a:extLst>
              </a:tr>
              <a:tr h="640080">
                <a:tc>
                  <a:txBody>
                    <a:bodyPr/>
                    <a:lstStyle/>
                    <a:p>
                      <a:r>
                        <a:rPr lang="en-US" dirty="0"/>
                        <a:t>3</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dirty="0"/>
                        <a:t>Pumping Unit and Treating Line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MY" dirty="0"/>
                    </a:p>
                  </a:txBody>
                  <a:tcPr/>
                </a:tc>
                <a:extLst>
                  <a:ext uri="{0D108BD9-81ED-4DB2-BD59-A6C34878D82A}">
                    <a16:rowId xmlns:a16="http://schemas.microsoft.com/office/drawing/2014/main" val="3303968797"/>
                  </a:ext>
                </a:extLst>
              </a:tr>
              <a:tr h="640080">
                <a:tc>
                  <a:txBody>
                    <a:bodyPr/>
                    <a:lstStyle/>
                    <a:p>
                      <a:r>
                        <a:rPr lang="en-US" dirty="0"/>
                        <a:t>4</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PCE for 2inch</a:t>
                      </a:r>
                      <a:endParaRPr lang="en-MY" dirty="0"/>
                    </a:p>
                    <a:p>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MY" dirty="0"/>
                    </a:p>
                  </a:txBody>
                  <a:tcPr/>
                </a:tc>
                <a:extLst>
                  <a:ext uri="{0D108BD9-81ED-4DB2-BD59-A6C34878D82A}">
                    <a16:rowId xmlns:a16="http://schemas.microsoft.com/office/drawing/2014/main" val="3422859961"/>
                  </a:ext>
                </a:extLst>
              </a:tr>
              <a:tr h="640080">
                <a:tc>
                  <a:txBody>
                    <a:bodyPr/>
                    <a:lstStyle/>
                    <a:p>
                      <a:r>
                        <a:rPr lang="en-US" dirty="0"/>
                        <a:t>5</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dirty="0"/>
                        <a:t>BHA – Bear Claw Mill Bit</a:t>
                      </a:r>
                      <a:endParaRPr lang="en-MY"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t>Fabrication done, await shipment </a:t>
                      </a:r>
                      <a:br>
                        <a:rPr lang="en-US" dirty="0"/>
                      </a:br>
                      <a:r>
                        <a:rPr lang="en-US" dirty="0"/>
                        <a:t>ETA : End of October</a:t>
                      </a:r>
                      <a:endParaRPr lang="en-MY"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6020378"/>
                  </a:ext>
                </a:extLst>
              </a:tr>
            </a:tbl>
          </a:graphicData>
        </a:graphic>
      </p:graphicFrame>
      <p:sp>
        <p:nvSpPr>
          <p:cNvPr id="6" name="TextBox 5">
            <a:extLst>
              <a:ext uri="{FF2B5EF4-FFF2-40B4-BE49-F238E27FC236}">
                <a16:creationId xmlns:a16="http://schemas.microsoft.com/office/drawing/2014/main" id="{135BC303-917F-93BA-F996-79C32131E93C}"/>
              </a:ext>
            </a:extLst>
          </p:cNvPr>
          <p:cNvSpPr txBox="1"/>
          <p:nvPr/>
        </p:nvSpPr>
        <p:spPr>
          <a:xfrm>
            <a:off x="2011734" y="5308467"/>
            <a:ext cx="3460178" cy="923330"/>
          </a:xfrm>
          <a:prstGeom prst="rect">
            <a:avLst/>
          </a:prstGeom>
          <a:noFill/>
        </p:spPr>
        <p:txBody>
          <a:bodyPr wrap="none" rtlCol="0">
            <a:spAutoFit/>
          </a:bodyPr>
          <a:lstStyle/>
          <a:p>
            <a:r>
              <a:rPr lang="en-US" b="1" dirty="0"/>
              <a:t>Target Date</a:t>
            </a:r>
          </a:p>
          <a:p>
            <a:pPr marL="342900" indent="-342900">
              <a:buAutoNum type="arabicPeriod"/>
            </a:pPr>
            <a:r>
              <a:rPr lang="en-US" dirty="0"/>
              <a:t>SIT		: 15</a:t>
            </a:r>
            <a:r>
              <a:rPr lang="en-US" baseline="30000" dirty="0"/>
              <a:t>th</a:t>
            </a:r>
            <a:r>
              <a:rPr lang="en-US" dirty="0"/>
              <a:t> Nov 2023</a:t>
            </a:r>
          </a:p>
          <a:p>
            <a:pPr marL="342900" indent="-342900">
              <a:buAutoNum type="arabicPeriod"/>
            </a:pPr>
            <a:r>
              <a:rPr lang="en-US" dirty="0"/>
              <a:t>Inspection Date	: 18</a:t>
            </a:r>
            <a:r>
              <a:rPr lang="en-US" baseline="30000" dirty="0"/>
              <a:t>th</a:t>
            </a:r>
            <a:r>
              <a:rPr lang="en-US" dirty="0"/>
              <a:t> Nov 2023</a:t>
            </a:r>
          </a:p>
        </p:txBody>
      </p:sp>
    </p:spTree>
    <p:extLst>
      <p:ext uri="{BB962C8B-B14F-4D97-AF65-F5344CB8AC3E}">
        <p14:creationId xmlns:p14="http://schemas.microsoft.com/office/powerpoint/2010/main" val="1655037001"/>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291E202C-0181-4EA6-B292-89827F346146}" vid="{FBD09A4F-0B3F-4A23-908A-ADF7E0AB87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8bb759f6-5337-4dc5-b19b-e74b6da11f8f}" enabled="1" method="Standard" siteId="{41ff26dc-250f-4b13-8981-739be8610c21}" removed="0"/>
</clbl:labelList>
</file>

<file path=docProps/app.xml><?xml version="1.0" encoding="utf-8"?>
<Properties xmlns="http://schemas.openxmlformats.org/officeDocument/2006/extended-properties" xmlns:vt="http://schemas.openxmlformats.org/officeDocument/2006/docPropsVTypes">
  <Template>Template 2018 High Res</Template>
  <TotalTime>26771</TotalTime>
  <Words>1430</Words>
  <Application>Microsoft Office PowerPoint</Application>
  <PresentationFormat>Widescreen</PresentationFormat>
  <Paragraphs>439</Paragraphs>
  <Slides>26</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Museo Sans 100</vt:lpstr>
      <vt:lpstr>SLB Sans Book</vt:lpstr>
      <vt:lpstr>Wingdings</vt:lpstr>
      <vt:lpstr>Office Theme</vt:lpstr>
      <vt:lpstr>CWOP Angsi Besar Infill 5  CT Job Scope</vt:lpstr>
      <vt:lpstr>Table of Content: </vt:lpstr>
      <vt:lpstr>Objective &amp; Well Background</vt:lpstr>
      <vt:lpstr>Angsi Besar A-09 : Well Diagram</vt:lpstr>
      <vt:lpstr>Operation Summary</vt:lpstr>
      <vt:lpstr>Coiled Tubing Equipment Layout</vt:lpstr>
      <vt:lpstr>Coiled Tubing Equipment List</vt:lpstr>
      <vt:lpstr>Coiled Tubing Equipment (During Lifting)</vt:lpstr>
      <vt:lpstr>Well Stackup</vt:lpstr>
      <vt:lpstr>Coiled Tubing PnID</vt:lpstr>
      <vt:lpstr>VOS Flowback Setup</vt:lpstr>
      <vt:lpstr>CT Operation Timing</vt:lpstr>
      <vt:lpstr>Fluid Consumption Summary</vt:lpstr>
      <vt:lpstr>2-1/8 and 2-7/8 Motor with 2inch Coil</vt:lpstr>
      <vt:lpstr>Decision Tree : 1st Contingency Cleanout Run</vt:lpstr>
      <vt:lpstr>Run 1 : BHA Configuration</vt:lpstr>
      <vt:lpstr>Run 1 : Cleanout until 2,155m MDDF (10m below I-105) – Simulation Results</vt:lpstr>
      <vt:lpstr>Decision Tree : 2nd Contingency Cleanout Run</vt:lpstr>
      <vt:lpstr>Run 2 : BHA Configuration</vt:lpstr>
      <vt:lpstr>Run 2 : Cleanout until 2,155m MDDF (10m below I-105) – Simulation Results</vt:lpstr>
      <vt:lpstr>Decision Tree : 3rd Milling Limitless Dart until 2,640m MDDF (Float Collat)</vt:lpstr>
      <vt:lpstr>Run 3 : BHA Configuration</vt:lpstr>
      <vt:lpstr>Run 3 : Milling until 2,640m MDDF shoe collar – Simulation Results</vt:lpstr>
      <vt:lpstr>RCP Settling Test</vt:lpstr>
      <vt:lpstr>RCP Settling Test</vt:lpstr>
      <vt:lpstr>Equipment Readiness Update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Mohamad Faizal Ali</dc:creator>
  <cp:lastModifiedBy>zaeem</cp:lastModifiedBy>
  <cp:revision>480</cp:revision>
  <cp:lastPrinted>2023-05-28T10:17:18Z</cp:lastPrinted>
  <dcterms:created xsi:type="dcterms:W3CDTF">2019-04-03T06:28:13Z</dcterms:created>
  <dcterms:modified xsi:type="dcterms:W3CDTF">2024-06-26T03:23:34Z</dcterms:modified>
</cp:coreProperties>
</file>