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95" r:id="rId4"/>
    <p:sldId id="298" r:id="rId5"/>
    <p:sldId id="299" r:id="rId6"/>
    <p:sldId id="300" r:id="rId7"/>
    <p:sldId id="301" r:id="rId8"/>
    <p:sldId id="336" r:id="rId9"/>
    <p:sldId id="337" r:id="rId10"/>
    <p:sldId id="302" r:id="rId11"/>
    <p:sldId id="305" r:id="rId12"/>
    <p:sldId id="306" r:id="rId13"/>
    <p:sldId id="330" r:id="rId14"/>
    <p:sldId id="331" r:id="rId15"/>
    <p:sldId id="332" r:id="rId16"/>
    <p:sldId id="326" r:id="rId17"/>
    <p:sldId id="334" r:id="rId18"/>
    <p:sldId id="329" r:id="rId19"/>
    <p:sldId id="325" r:id="rId20"/>
    <p:sldId id="317" r:id="rId21"/>
    <p:sldId id="314" r:id="rId22"/>
    <p:sldId id="322" r:id="rId23"/>
    <p:sldId id="323" r:id="rId24"/>
    <p:sldId id="321" r:id="rId25"/>
    <p:sldId id="335" r:id="rId26"/>
    <p:sldId id="338" r:id="rId27"/>
    <p:sldId id="296" r:id="rId28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80"/>
    <a:srgbClr val="7026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01" autoAdjust="0"/>
    <p:restoredTop sz="94434" autoAdjust="0"/>
  </p:normalViewPr>
  <p:slideViewPr>
    <p:cSldViewPr snapToGrid="0">
      <p:cViewPr varScale="1">
        <p:scale>
          <a:sx n="125" d="100"/>
          <a:sy n="125" d="100"/>
        </p:scale>
        <p:origin x="184" y="2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noor.zafuan.DIMENSIONBID\Desktop\PCSB%20Well%20File\2016\SQM%202016\Q4\For%20SQM%20Q4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noor.zafuan.DIMENSIONBID\AppData\Roaming\Microsoft\Excel\For%20SQM%20Q4%20(version%201).xlsb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/>
            </a:pPr>
            <a:r>
              <a:rPr lang="en-US" sz="2400" b="0" dirty="0">
                <a:latin typeface="Calibri" pitchFamily="34" charset="0"/>
              </a:rPr>
              <a:t>Job</a:t>
            </a:r>
            <a:r>
              <a:rPr lang="en-US" sz="2400" b="0" baseline="0" dirty="0">
                <a:latin typeface="Calibri" pitchFamily="34" charset="0"/>
              </a:rPr>
              <a:t> Count</a:t>
            </a:r>
            <a:endParaRPr lang="en-US" sz="2400" b="0" dirty="0">
              <a:latin typeface="Calibri" pitchFamily="34" charset="0"/>
            </a:endParaRPr>
          </a:p>
        </c:rich>
      </c:tx>
      <c:layout>
        <c:manualLayout>
          <c:xMode val="edge"/>
          <c:yMode val="edge"/>
          <c:x val="0.34750353774401205"/>
          <c:y val="2.7150469247874145E-2"/>
        </c:manualLayout>
      </c:layout>
      <c:overlay val="1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705431453275101"/>
          <c:y val="0.17821301190927813"/>
          <c:w val="0.61890723898081323"/>
          <c:h val="0.7592872987027186"/>
        </c:manualLayout>
      </c:layout>
      <c:pie3DChart>
        <c:varyColors val="1"/>
        <c:ser>
          <c:idx val="3"/>
          <c:order val="3"/>
          <c:explosion val="25"/>
          <c:dPt>
            <c:idx val="0"/>
            <c:bubble3D val="0"/>
            <c:explosion val="0"/>
            <c:spPr>
              <a:solidFill>
                <a:srgbClr val="0070C0"/>
              </a:solidFill>
            </c:spPr>
            <c:extLst>
              <c:ext xmlns:c16="http://schemas.microsoft.com/office/drawing/2014/chart" uri="{C3380CC4-5D6E-409C-BE32-E72D297353CC}">
                <c16:uniqueId val="{00000001-C68E-4797-A48F-19579BC3DAAD}"/>
              </c:ext>
            </c:extLst>
          </c:dPt>
          <c:dPt>
            <c:idx val="1"/>
            <c:bubble3D val="0"/>
            <c:explosion val="0"/>
            <c:extLst>
              <c:ext xmlns:c16="http://schemas.microsoft.com/office/drawing/2014/chart" uri="{C3380CC4-5D6E-409C-BE32-E72D297353CC}">
                <c16:uniqueId val="{00000002-C68E-4797-A48F-19579BC3DAAD}"/>
              </c:ext>
            </c:extLst>
          </c:dPt>
          <c:dPt>
            <c:idx val="2"/>
            <c:bubble3D val="0"/>
            <c:explosion val="0"/>
            <c:extLst>
              <c:ext xmlns:c16="http://schemas.microsoft.com/office/drawing/2014/chart" uri="{C3380CC4-5D6E-409C-BE32-E72D297353CC}">
                <c16:uniqueId val="{00000003-C68E-4797-A48F-19579BC3DAAD}"/>
              </c:ext>
            </c:extLst>
          </c:dPt>
          <c:dPt>
            <c:idx val="3"/>
            <c:bubble3D val="0"/>
            <c:explosion val="0"/>
            <c:extLst>
              <c:ext xmlns:c16="http://schemas.microsoft.com/office/drawing/2014/chart" uri="{C3380CC4-5D6E-409C-BE32-E72D297353CC}">
                <c16:uniqueId val="{00000004-C68E-4797-A48F-19579BC3DAAD}"/>
              </c:ext>
            </c:extLst>
          </c:dPt>
          <c:dPt>
            <c:idx val="4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6-C68E-4797-A48F-19579BC3DAAD}"/>
              </c:ext>
            </c:extLst>
          </c:dPt>
          <c:dLbls>
            <c:dLbl>
              <c:idx val="0"/>
              <c:layout>
                <c:manualLayout>
                  <c:x val="-0.15215457908715685"/>
                  <c:y val="7.1169077291860977E-2"/>
                </c:manualLayout>
              </c:layout>
              <c:tx>
                <c:rich>
                  <a:bodyPr/>
                  <a:lstStyle/>
                  <a:p>
                    <a:r>
                      <a:rPr lang="en-US" b="1" dirty="0"/>
                      <a:t>40.4%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C68E-4797-A48F-19579BC3DAAD}"/>
                </c:ext>
              </c:extLst>
            </c:dLbl>
            <c:dLbl>
              <c:idx val="1"/>
              <c:layout>
                <c:manualLayout>
                  <c:x val="-5.7032711865291193E-2"/>
                  <c:y val="-0.19952430808071606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/>
                    </a:pPr>
                    <a:r>
                      <a:rPr lang="en-US" b="1"/>
                      <a:t>2.4%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2359178263750832E-2"/>
                      <c:h val="6.9454499069820611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2-C68E-4797-A48F-19579BC3DAAD}"/>
                </c:ext>
              </c:extLst>
            </c:dLbl>
            <c:dLbl>
              <c:idx val="2"/>
              <c:layout>
                <c:manualLayout>
                  <c:x val="-4.7713717693836977E-2"/>
                  <c:y val="-0.19843261044948454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/>
                    </a:pPr>
                    <a:r>
                      <a:rPr lang="en-US" dirty="0"/>
                      <a:t>3.8%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4884029158383034E-2"/>
                      <c:h val="8.2840219532276313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C68E-4797-A48F-19579BC3DAAD}"/>
                </c:ext>
              </c:extLst>
            </c:dLbl>
            <c:dLbl>
              <c:idx val="3"/>
              <c:layout>
                <c:manualLayout>
                  <c:x val="0.18290258449304175"/>
                  <c:y val="-7.5622839175875964E-2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/>
                    </a:pPr>
                    <a:r>
                      <a:rPr lang="en-US" dirty="0"/>
                      <a:t>36.6%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7415506958250492E-2"/>
                      <c:h val="8.8099916010516074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4-C68E-4797-A48F-19579BC3DAAD}"/>
                </c:ext>
              </c:extLst>
            </c:dLbl>
            <c:dLbl>
              <c:idx val="4"/>
              <c:layout>
                <c:manualLayout>
                  <c:x val="1.0276169043051279E-2"/>
                  <c:y val="1.602758648018282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1.9%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C68E-4797-A48F-19579BC3DAAD}"/>
                </c:ext>
              </c:extLst>
            </c:dLbl>
            <c:dLbl>
              <c:idx val="5"/>
              <c:layout>
                <c:manualLayout>
                  <c:x val="1.4952256543098993E-2"/>
                  <c:y val="2.1409831070561169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1.9%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494504588931122E-2"/>
                      <c:h val="6.9421475556456377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7-C68E-4797-A48F-19579BC3DAA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'Job Count (Total)'!$B$4:$E$17</c:f>
              <c:strCache>
                <c:ptCount val="6"/>
                <c:pt idx="0">
                  <c:v>Sand Clean Out</c:v>
                </c:pt>
                <c:pt idx="1">
                  <c:v>Water Shut Off</c:v>
                </c:pt>
                <c:pt idx="2">
                  <c:v>CT Cementing</c:v>
                </c:pt>
                <c:pt idx="3">
                  <c:v>Pumping Jobs</c:v>
                </c:pt>
                <c:pt idx="4">
                  <c:v>Fishing</c:v>
                </c:pt>
                <c:pt idx="5">
                  <c:v>Scale Cleanout</c:v>
                </c:pt>
              </c:strCache>
            </c:strRef>
          </c:cat>
          <c:val>
            <c:numRef>
              <c:f>'Job Count (Total)'!$F$4:$F$17</c:f>
              <c:numCache>
                <c:formatCode>General</c:formatCode>
                <c:ptCount val="6"/>
                <c:pt idx="0">
                  <c:v>18</c:v>
                </c:pt>
                <c:pt idx="1">
                  <c:v>1</c:v>
                </c:pt>
                <c:pt idx="2">
                  <c:v>2</c:v>
                </c:pt>
                <c:pt idx="3">
                  <c:v>19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68E-4797-A48F-19579BC3DAAD}"/>
            </c:ext>
          </c:extLst>
        </c:ser>
        <c:ser>
          <c:idx val="2"/>
          <c:order val="2"/>
          <c:explosion val="25"/>
          <c:cat>
            <c:strRef>
              <c:f>'Job Count (Total)'!$B$4:$E$17</c:f>
              <c:strCache>
                <c:ptCount val="6"/>
                <c:pt idx="0">
                  <c:v>Sand Clean Out</c:v>
                </c:pt>
                <c:pt idx="1">
                  <c:v>Water Shut Off</c:v>
                </c:pt>
                <c:pt idx="2">
                  <c:v>CT Cementing</c:v>
                </c:pt>
                <c:pt idx="3">
                  <c:v>Pumping Jobs</c:v>
                </c:pt>
                <c:pt idx="4">
                  <c:v>Fishing</c:v>
                </c:pt>
                <c:pt idx="5">
                  <c:v>Scale Cleanout</c:v>
                </c:pt>
              </c:strCache>
            </c:strRef>
          </c:cat>
          <c:val>
            <c:numRef>
              <c:f>'Job Count'!$E$4:$E$11</c:f>
            </c:numRef>
          </c:val>
          <c:extLst>
            <c:ext xmlns:c16="http://schemas.microsoft.com/office/drawing/2014/chart" uri="{C3380CC4-5D6E-409C-BE32-E72D297353CC}">
              <c16:uniqueId val="{00000009-C68E-4797-A48F-19579BC3DAAD}"/>
            </c:ext>
          </c:extLst>
        </c:ser>
        <c:ser>
          <c:idx val="1"/>
          <c:order val="1"/>
          <c:explosion val="25"/>
          <c:cat>
            <c:strRef>
              <c:f>'Job Count (Total)'!$B$4:$E$17</c:f>
              <c:strCache>
                <c:ptCount val="6"/>
                <c:pt idx="0">
                  <c:v>Sand Clean Out</c:v>
                </c:pt>
                <c:pt idx="1">
                  <c:v>Water Shut Off</c:v>
                </c:pt>
                <c:pt idx="2">
                  <c:v>CT Cementing</c:v>
                </c:pt>
                <c:pt idx="3">
                  <c:v>Pumping Jobs</c:v>
                </c:pt>
                <c:pt idx="4">
                  <c:v>Fishing</c:v>
                </c:pt>
                <c:pt idx="5">
                  <c:v>Scale Cleanout</c:v>
                </c:pt>
              </c:strCache>
            </c:strRef>
          </c:cat>
          <c:val>
            <c:numRef>
              <c:f>'Job Count'!$D$4:$D$11</c:f>
            </c:numRef>
          </c:val>
          <c:extLst>
            <c:ext xmlns:c16="http://schemas.microsoft.com/office/drawing/2014/chart" uri="{C3380CC4-5D6E-409C-BE32-E72D297353CC}">
              <c16:uniqueId val="{0000000A-C68E-4797-A48F-19579BC3DAAD}"/>
            </c:ext>
          </c:extLst>
        </c:ser>
        <c:ser>
          <c:idx val="0"/>
          <c:order val="0"/>
          <c:explosion val="25"/>
          <c:cat>
            <c:strRef>
              <c:f>'Job Count (Total)'!$B$4:$E$17</c:f>
              <c:strCache>
                <c:ptCount val="6"/>
                <c:pt idx="0">
                  <c:v>Sand Clean Out</c:v>
                </c:pt>
                <c:pt idx="1">
                  <c:v>Water Shut Off</c:v>
                </c:pt>
                <c:pt idx="2">
                  <c:v>CT Cementing</c:v>
                </c:pt>
                <c:pt idx="3">
                  <c:v>Pumping Jobs</c:v>
                </c:pt>
                <c:pt idx="4">
                  <c:v>Fishing</c:v>
                </c:pt>
                <c:pt idx="5">
                  <c:v>Scale Cleanout</c:v>
                </c:pt>
              </c:strCache>
            </c:strRef>
          </c:cat>
          <c:val>
            <c:numRef>
              <c:f>'Job Count'!$C$4:$C$11</c:f>
            </c:numRef>
          </c:val>
          <c:extLst>
            <c:ext xmlns:c16="http://schemas.microsoft.com/office/drawing/2014/chart" uri="{C3380CC4-5D6E-409C-BE32-E72D297353CC}">
              <c16:uniqueId val="{0000000B-C68E-4797-A48F-19579BC3DAA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7122703412073491E-2"/>
          <c:y val="0.17171296296296298"/>
          <c:w val="0.80509067120896827"/>
          <c:h val="0.6514345428167481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'Oil Production'!$B$4</c:f>
              <c:strCache>
                <c:ptCount val="1"/>
                <c:pt idx="0">
                  <c:v>Pre-treatment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'Oil Production'!$C$3:$G$3</c:f>
              <c:strCache>
                <c:ptCount val="5"/>
                <c:pt idx="0">
                  <c:v>C-7L</c:v>
                </c:pt>
                <c:pt idx="1">
                  <c:v>C-15L</c:v>
                </c:pt>
                <c:pt idx="2">
                  <c:v>C-27S</c:v>
                </c:pt>
                <c:pt idx="3">
                  <c:v>C-22</c:v>
                </c:pt>
                <c:pt idx="4">
                  <c:v>D-18L</c:v>
                </c:pt>
              </c:strCache>
            </c:strRef>
          </c:cat>
          <c:val>
            <c:numRef>
              <c:f>'Oil Production'!$C$4:$G$4</c:f>
              <c:numCache>
                <c:formatCode>0</c:formatCode>
                <c:ptCount val="5"/>
                <c:pt idx="0">
                  <c:v>0</c:v>
                </c:pt>
                <c:pt idx="1">
                  <c:v>150</c:v>
                </c:pt>
                <c:pt idx="2">
                  <c:v>360</c:v>
                </c:pt>
                <c:pt idx="3" formatCode="General">
                  <c:v>208</c:v>
                </c:pt>
                <c:pt idx="4" formatCode="General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D5-440C-A712-6E5967FD691B}"/>
            </c:ext>
          </c:extLst>
        </c:ser>
        <c:ser>
          <c:idx val="1"/>
          <c:order val="1"/>
          <c:tx>
            <c:strRef>
              <c:f>'Oil Production'!$B$5</c:f>
              <c:strCache>
                <c:ptCount val="1"/>
                <c:pt idx="0">
                  <c:v>Post-treatment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'Oil Production'!$C$3:$G$3</c:f>
              <c:strCache>
                <c:ptCount val="5"/>
                <c:pt idx="0">
                  <c:v>C-7L</c:v>
                </c:pt>
                <c:pt idx="1">
                  <c:v>C-15L</c:v>
                </c:pt>
                <c:pt idx="2">
                  <c:v>C-27S</c:v>
                </c:pt>
                <c:pt idx="3">
                  <c:v>C-22</c:v>
                </c:pt>
                <c:pt idx="4">
                  <c:v>D-18L</c:v>
                </c:pt>
              </c:strCache>
            </c:strRef>
          </c:cat>
          <c:val>
            <c:numRef>
              <c:f>'Oil Production'!$C$5:$G$5</c:f>
              <c:numCache>
                <c:formatCode>0</c:formatCode>
                <c:ptCount val="5"/>
                <c:pt idx="0">
                  <c:v>1155</c:v>
                </c:pt>
                <c:pt idx="1">
                  <c:v>820</c:v>
                </c:pt>
                <c:pt idx="2">
                  <c:v>216</c:v>
                </c:pt>
                <c:pt idx="3" formatCode="General">
                  <c:v>477</c:v>
                </c:pt>
                <c:pt idx="4" formatCode="General">
                  <c:v>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0D5-440C-A712-6E5967FD69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4760448"/>
        <c:axId val="194934248"/>
      </c:barChart>
      <c:catAx>
        <c:axId val="1947604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4934248"/>
        <c:crosses val="autoZero"/>
        <c:auto val="1"/>
        <c:lblAlgn val="ctr"/>
        <c:lblOffset val="100"/>
        <c:noMultiLvlLbl val="1"/>
      </c:catAx>
      <c:valAx>
        <c:axId val="194934248"/>
        <c:scaling>
          <c:orientation val="minMax"/>
          <c:max val="12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noFill/>
              <a:round/>
            </a:ln>
            <a:effectLst/>
          </c:spPr>
        </c:min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4760448"/>
        <c:crosses val="autoZero"/>
        <c:crossBetween val="between"/>
        <c:majorUnit val="100"/>
        <c:minorUnit val="100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BAB86-99ED-4AA4-BF05-3C241FE16860}" type="doc">
      <dgm:prSet loTypeId="urn:microsoft.com/office/officeart/2005/8/layout/chevron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070D535-B765-4C9A-8B85-FA221535D8B1}">
      <dgm:prSet phldrT="[Text]" custT="1"/>
      <dgm:spPr/>
      <dgm:t>
        <a:bodyPr/>
        <a:lstStyle/>
        <a:p>
          <a:r>
            <a:rPr lang="en-US" sz="1400" dirty="0">
              <a:solidFill>
                <a:schemeClr val="tx1"/>
              </a:solidFill>
            </a:rPr>
            <a:t>Nov 14</a:t>
          </a:r>
        </a:p>
      </dgm:t>
    </dgm:pt>
    <dgm:pt modelId="{57CEF465-C018-4796-82E3-463DF1E2A7E7}" type="parTrans" cxnId="{AE16F9E5-D0F8-49CD-8BED-56BE8D8FCE15}">
      <dgm:prSet/>
      <dgm:spPr/>
      <dgm:t>
        <a:bodyPr/>
        <a:lstStyle/>
        <a:p>
          <a:endParaRPr lang="en-US"/>
        </a:p>
      </dgm:t>
    </dgm:pt>
    <dgm:pt modelId="{BAD5F1AC-74DE-4A48-B218-DA289E0C95FC}" type="sibTrans" cxnId="{AE16F9E5-D0F8-49CD-8BED-56BE8D8FCE15}">
      <dgm:prSet/>
      <dgm:spPr/>
      <dgm:t>
        <a:bodyPr/>
        <a:lstStyle/>
        <a:p>
          <a:endParaRPr lang="en-US"/>
        </a:p>
      </dgm:t>
    </dgm:pt>
    <dgm:pt modelId="{F8C01E3B-54CB-4901-84D5-0F440CCB191B}">
      <dgm:prSet phldrT="[Text]" custT="1"/>
      <dgm:spPr/>
      <dgm:t>
        <a:bodyPr/>
        <a:lstStyle/>
        <a:p>
          <a:r>
            <a:rPr lang="en-US" sz="2000" dirty="0"/>
            <a:t>Hired Key Personnel</a:t>
          </a:r>
        </a:p>
      </dgm:t>
    </dgm:pt>
    <dgm:pt modelId="{D7885FC4-A8C4-4137-B0F6-30DE86BF7FCD}" type="parTrans" cxnId="{133AACFF-A4B4-4971-A81A-C1F3C73E4EDD}">
      <dgm:prSet/>
      <dgm:spPr/>
      <dgm:t>
        <a:bodyPr/>
        <a:lstStyle/>
        <a:p>
          <a:endParaRPr lang="en-US"/>
        </a:p>
      </dgm:t>
    </dgm:pt>
    <dgm:pt modelId="{ACFFA103-1EEB-44AE-A90A-C37A95CA578B}" type="sibTrans" cxnId="{133AACFF-A4B4-4971-A81A-C1F3C73E4EDD}">
      <dgm:prSet/>
      <dgm:spPr/>
      <dgm:t>
        <a:bodyPr/>
        <a:lstStyle/>
        <a:p>
          <a:endParaRPr lang="en-US"/>
        </a:p>
      </dgm:t>
    </dgm:pt>
    <dgm:pt modelId="{040DFCFE-6CA0-4D87-A374-4B333EAD47CB}">
      <dgm:prSet phldrT="[Text]" custT="1"/>
      <dgm:spPr/>
      <dgm:t>
        <a:bodyPr/>
        <a:lstStyle/>
        <a:p>
          <a:r>
            <a:rPr lang="en-US" sz="1400" dirty="0">
              <a:solidFill>
                <a:schemeClr val="tx1"/>
              </a:solidFill>
            </a:rPr>
            <a:t>June 15</a:t>
          </a:r>
        </a:p>
      </dgm:t>
    </dgm:pt>
    <dgm:pt modelId="{EA6241AD-4CCF-4132-826C-D17360027ADB}" type="parTrans" cxnId="{994AA066-3A0C-4249-994A-7946F3CC3778}">
      <dgm:prSet/>
      <dgm:spPr/>
      <dgm:t>
        <a:bodyPr/>
        <a:lstStyle/>
        <a:p>
          <a:endParaRPr lang="en-US"/>
        </a:p>
      </dgm:t>
    </dgm:pt>
    <dgm:pt modelId="{FE544F12-3EFA-48F5-8E90-E4B03B1DBA7B}" type="sibTrans" cxnId="{994AA066-3A0C-4249-994A-7946F3CC3778}">
      <dgm:prSet/>
      <dgm:spPr/>
      <dgm:t>
        <a:bodyPr/>
        <a:lstStyle/>
        <a:p>
          <a:endParaRPr lang="en-US"/>
        </a:p>
      </dgm:t>
    </dgm:pt>
    <dgm:pt modelId="{1369B51E-1DCD-4C67-A8D7-0DB280A90D7C}">
      <dgm:prSet phldrT="[Text]" custT="1"/>
      <dgm:spPr/>
      <dgm:t>
        <a:bodyPr/>
        <a:lstStyle/>
        <a:p>
          <a:r>
            <a:rPr lang="en-US" sz="2000" dirty="0"/>
            <a:t>Full CT crew hired</a:t>
          </a:r>
        </a:p>
      </dgm:t>
    </dgm:pt>
    <dgm:pt modelId="{6A1E4C7B-99E9-4085-B353-5248E306213A}" type="parTrans" cxnId="{A45879FC-0F4C-426A-AD5A-F338DD7E342D}">
      <dgm:prSet/>
      <dgm:spPr/>
      <dgm:t>
        <a:bodyPr/>
        <a:lstStyle/>
        <a:p>
          <a:endParaRPr lang="en-US"/>
        </a:p>
      </dgm:t>
    </dgm:pt>
    <dgm:pt modelId="{0B8E9C82-996E-4874-8D9B-AB4D7C5F1BE8}" type="sibTrans" cxnId="{A45879FC-0F4C-426A-AD5A-F338DD7E342D}">
      <dgm:prSet/>
      <dgm:spPr/>
      <dgm:t>
        <a:bodyPr/>
        <a:lstStyle/>
        <a:p>
          <a:endParaRPr lang="en-US"/>
        </a:p>
      </dgm:t>
    </dgm:pt>
    <dgm:pt modelId="{7B9D3E5E-5157-4027-9FAB-AD046B05256E}">
      <dgm:prSet phldrT="[Text]" custT="1"/>
      <dgm:spPr/>
      <dgm:t>
        <a:bodyPr/>
        <a:lstStyle/>
        <a:p>
          <a:r>
            <a:rPr lang="en-US" sz="1400" dirty="0">
              <a:solidFill>
                <a:schemeClr val="tx1"/>
              </a:solidFill>
            </a:rPr>
            <a:t>Aug 15</a:t>
          </a:r>
        </a:p>
      </dgm:t>
    </dgm:pt>
    <dgm:pt modelId="{9AB0655F-9B03-4EF3-83EF-AE66A7D9E4A9}" type="parTrans" cxnId="{654FFF89-FEC9-4C06-9F70-231AA05FC891}">
      <dgm:prSet/>
      <dgm:spPr/>
      <dgm:t>
        <a:bodyPr/>
        <a:lstStyle/>
        <a:p>
          <a:endParaRPr lang="en-US"/>
        </a:p>
      </dgm:t>
    </dgm:pt>
    <dgm:pt modelId="{C51D5FE4-C0B1-49C7-9F0D-5C13064908D5}" type="sibTrans" cxnId="{654FFF89-FEC9-4C06-9F70-231AA05FC891}">
      <dgm:prSet/>
      <dgm:spPr/>
      <dgm:t>
        <a:bodyPr/>
        <a:lstStyle/>
        <a:p>
          <a:endParaRPr lang="en-US"/>
        </a:p>
      </dgm:t>
    </dgm:pt>
    <dgm:pt modelId="{BC6BE246-69B5-4A5C-AEBB-B8B1F039B6A6}">
      <dgm:prSet phldrT="[Text]" custT="1"/>
      <dgm:spPr/>
      <dgm:t>
        <a:bodyPr/>
        <a:lstStyle/>
        <a:p>
          <a:r>
            <a:rPr lang="en-US" sz="2000" dirty="0"/>
            <a:t>Arrival of CT and Pumping Package</a:t>
          </a:r>
        </a:p>
      </dgm:t>
    </dgm:pt>
    <dgm:pt modelId="{747B4490-059F-4EAF-8BE7-CEB50950E694}" type="parTrans" cxnId="{64FE6DA2-0138-4B3D-A9AB-ED6360EA6473}">
      <dgm:prSet/>
      <dgm:spPr/>
      <dgm:t>
        <a:bodyPr/>
        <a:lstStyle/>
        <a:p>
          <a:endParaRPr lang="en-US"/>
        </a:p>
      </dgm:t>
    </dgm:pt>
    <dgm:pt modelId="{3E623227-1220-401C-BE50-56122D140DEB}" type="sibTrans" cxnId="{64FE6DA2-0138-4B3D-A9AB-ED6360EA6473}">
      <dgm:prSet/>
      <dgm:spPr/>
      <dgm:t>
        <a:bodyPr/>
        <a:lstStyle/>
        <a:p>
          <a:endParaRPr lang="en-US"/>
        </a:p>
      </dgm:t>
    </dgm:pt>
    <dgm:pt modelId="{4DF31DE9-82E8-480B-98AA-BF5DC787B7F4}">
      <dgm:prSet phldrT="[Text]" custT="1"/>
      <dgm:spPr/>
      <dgm:t>
        <a:bodyPr/>
        <a:lstStyle/>
        <a:p>
          <a:r>
            <a:rPr lang="en-US" sz="1400" dirty="0">
              <a:solidFill>
                <a:schemeClr val="tx1"/>
              </a:solidFill>
            </a:rPr>
            <a:t>Aug 15</a:t>
          </a:r>
        </a:p>
      </dgm:t>
    </dgm:pt>
    <dgm:pt modelId="{A6DDF351-9A8A-4CE4-8C3A-F0DD3EC57265}" type="parTrans" cxnId="{679CD8F5-E177-4DB9-BEE7-21BA45AB24BE}">
      <dgm:prSet/>
      <dgm:spPr/>
      <dgm:t>
        <a:bodyPr/>
        <a:lstStyle/>
        <a:p>
          <a:endParaRPr lang="en-US"/>
        </a:p>
      </dgm:t>
    </dgm:pt>
    <dgm:pt modelId="{D4D8AEB9-9176-44F9-8781-39E74F7FAE3C}" type="sibTrans" cxnId="{679CD8F5-E177-4DB9-BEE7-21BA45AB24BE}">
      <dgm:prSet/>
      <dgm:spPr/>
      <dgm:t>
        <a:bodyPr/>
        <a:lstStyle/>
        <a:p>
          <a:endParaRPr lang="en-US"/>
        </a:p>
      </dgm:t>
    </dgm:pt>
    <dgm:pt modelId="{929E7062-DEE8-425A-B1DB-29D14E6FC3CB}">
      <dgm:prSet custT="1"/>
      <dgm:spPr/>
      <dgm:t>
        <a:bodyPr/>
        <a:lstStyle/>
        <a:p>
          <a:r>
            <a:rPr lang="en-US" sz="2000" dirty="0"/>
            <a:t>CT Software Training</a:t>
          </a:r>
        </a:p>
      </dgm:t>
    </dgm:pt>
    <dgm:pt modelId="{B36B3AF3-1E5E-4993-81E4-51F493002E04}" type="parTrans" cxnId="{25CBE752-92FB-4F5C-9080-1F5EADD143C7}">
      <dgm:prSet/>
      <dgm:spPr/>
      <dgm:t>
        <a:bodyPr/>
        <a:lstStyle/>
        <a:p>
          <a:endParaRPr lang="en-US"/>
        </a:p>
      </dgm:t>
    </dgm:pt>
    <dgm:pt modelId="{DEE575D9-2CC2-49DA-910D-490860303504}" type="sibTrans" cxnId="{25CBE752-92FB-4F5C-9080-1F5EADD143C7}">
      <dgm:prSet/>
      <dgm:spPr/>
      <dgm:t>
        <a:bodyPr/>
        <a:lstStyle/>
        <a:p>
          <a:endParaRPr lang="en-US"/>
        </a:p>
      </dgm:t>
    </dgm:pt>
    <dgm:pt modelId="{C3C2689A-8B03-41A6-B0D1-8B0BE09C6DB4}">
      <dgm:prSet custT="1"/>
      <dgm:spPr/>
      <dgm:t>
        <a:bodyPr/>
        <a:lstStyle/>
        <a:p>
          <a:r>
            <a:rPr lang="en-US" sz="1400" dirty="0">
              <a:solidFill>
                <a:schemeClr val="tx1"/>
              </a:solidFill>
            </a:rPr>
            <a:t>Sept 15 </a:t>
          </a:r>
        </a:p>
      </dgm:t>
    </dgm:pt>
    <dgm:pt modelId="{A30E5A5B-96CB-41C7-B092-5BF9EB03C083}" type="parTrans" cxnId="{0A88CE61-F2F3-46B5-AAC9-A8958971AFC1}">
      <dgm:prSet/>
      <dgm:spPr/>
      <dgm:t>
        <a:bodyPr/>
        <a:lstStyle/>
        <a:p>
          <a:endParaRPr lang="en-US"/>
        </a:p>
      </dgm:t>
    </dgm:pt>
    <dgm:pt modelId="{849F0358-7FF1-4D41-9BE8-1A733BA7CBF2}" type="sibTrans" cxnId="{0A88CE61-F2F3-46B5-AAC9-A8958971AFC1}">
      <dgm:prSet/>
      <dgm:spPr/>
      <dgm:t>
        <a:bodyPr/>
        <a:lstStyle/>
        <a:p>
          <a:endParaRPr lang="en-US"/>
        </a:p>
      </dgm:t>
    </dgm:pt>
    <dgm:pt modelId="{2CB5A427-1F78-4621-BED3-630D2C8AF202}">
      <dgm:prSet custT="1"/>
      <dgm:spPr/>
      <dgm:t>
        <a:bodyPr/>
        <a:lstStyle/>
        <a:p>
          <a:r>
            <a:rPr lang="en-US" sz="2000" dirty="0"/>
            <a:t>Pre-CAT Audit</a:t>
          </a:r>
        </a:p>
      </dgm:t>
    </dgm:pt>
    <dgm:pt modelId="{7772B312-2F02-41D4-B757-E71B25DCAF74}" type="parTrans" cxnId="{26D2539E-B1B2-4020-A16C-5147D77CE51F}">
      <dgm:prSet/>
      <dgm:spPr/>
      <dgm:t>
        <a:bodyPr/>
        <a:lstStyle/>
        <a:p>
          <a:endParaRPr lang="en-US"/>
        </a:p>
      </dgm:t>
    </dgm:pt>
    <dgm:pt modelId="{9C04F259-40F5-492E-8033-BF506DEDFE29}" type="sibTrans" cxnId="{26D2539E-B1B2-4020-A16C-5147D77CE51F}">
      <dgm:prSet/>
      <dgm:spPr/>
      <dgm:t>
        <a:bodyPr/>
        <a:lstStyle/>
        <a:p>
          <a:endParaRPr lang="en-US"/>
        </a:p>
      </dgm:t>
    </dgm:pt>
    <dgm:pt modelId="{6EFE4449-A195-4FD0-98B3-0F3267912785}">
      <dgm:prSet custT="1"/>
      <dgm:spPr/>
      <dgm:t>
        <a:bodyPr/>
        <a:lstStyle/>
        <a:p>
          <a:r>
            <a:rPr lang="en-US" sz="1400" dirty="0">
              <a:solidFill>
                <a:schemeClr val="tx1"/>
              </a:solidFill>
            </a:rPr>
            <a:t>Oct 15</a:t>
          </a:r>
        </a:p>
      </dgm:t>
    </dgm:pt>
    <dgm:pt modelId="{01E65931-BF42-427C-A4CF-F56F2EA10CCB}" type="parTrans" cxnId="{FEBD41C3-22D0-4F12-85F1-8E58306CEEC6}">
      <dgm:prSet/>
      <dgm:spPr/>
      <dgm:t>
        <a:bodyPr/>
        <a:lstStyle/>
        <a:p>
          <a:endParaRPr lang="en-US"/>
        </a:p>
      </dgm:t>
    </dgm:pt>
    <dgm:pt modelId="{88B446EA-537E-45C0-9E67-9033E9763E07}" type="sibTrans" cxnId="{FEBD41C3-22D0-4F12-85F1-8E58306CEEC6}">
      <dgm:prSet/>
      <dgm:spPr/>
      <dgm:t>
        <a:bodyPr/>
        <a:lstStyle/>
        <a:p>
          <a:endParaRPr lang="en-US"/>
        </a:p>
      </dgm:t>
    </dgm:pt>
    <dgm:pt modelId="{85C8E68F-AD98-43DD-929F-91EAF97CEF28}">
      <dgm:prSet custT="1"/>
      <dgm:spPr/>
      <dgm:t>
        <a:bodyPr/>
        <a:lstStyle/>
        <a:p>
          <a:r>
            <a:rPr lang="en-US" sz="2000" dirty="0"/>
            <a:t>VDP Audit</a:t>
          </a:r>
        </a:p>
      </dgm:t>
    </dgm:pt>
    <dgm:pt modelId="{71984A57-276B-465D-B716-08AF6457EC4A}" type="parTrans" cxnId="{9D242012-D4D1-4790-9AC1-718C7A04A43C}">
      <dgm:prSet/>
      <dgm:spPr/>
      <dgm:t>
        <a:bodyPr/>
        <a:lstStyle/>
        <a:p>
          <a:endParaRPr lang="en-US"/>
        </a:p>
      </dgm:t>
    </dgm:pt>
    <dgm:pt modelId="{FC8C93BF-7E1C-43AC-B0DC-8101ABF0DF49}" type="sibTrans" cxnId="{9D242012-D4D1-4790-9AC1-718C7A04A43C}">
      <dgm:prSet/>
      <dgm:spPr/>
      <dgm:t>
        <a:bodyPr/>
        <a:lstStyle/>
        <a:p>
          <a:endParaRPr lang="en-US"/>
        </a:p>
      </dgm:t>
    </dgm:pt>
    <dgm:pt modelId="{283286D2-74E7-440C-A66F-D2E07DE844E9}">
      <dgm:prSet custT="1"/>
      <dgm:spPr/>
      <dgm:t>
        <a:bodyPr/>
        <a:lstStyle/>
        <a:p>
          <a:r>
            <a:rPr lang="en-US" sz="1400" dirty="0">
              <a:solidFill>
                <a:schemeClr val="tx1"/>
              </a:solidFill>
            </a:rPr>
            <a:t>Mar 16</a:t>
          </a:r>
        </a:p>
      </dgm:t>
    </dgm:pt>
    <dgm:pt modelId="{0C9C93B4-46CE-4FD6-B382-3A6974B684AA}" type="parTrans" cxnId="{A820C2CE-3A77-46A0-8EE1-EE48CE92BB2F}">
      <dgm:prSet/>
      <dgm:spPr/>
      <dgm:t>
        <a:bodyPr/>
        <a:lstStyle/>
        <a:p>
          <a:endParaRPr lang="en-US"/>
        </a:p>
      </dgm:t>
    </dgm:pt>
    <dgm:pt modelId="{D47DBC2A-B982-4799-BC25-34399A36A7C1}" type="sibTrans" cxnId="{A820C2CE-3A77-46A0-8EE1-EE48CE92BB2F}">
      <dgm:prSet/>
      <dgm:spPr/>
      <dgm:t>
        <a:bodyPr/>
        <a:lstStyle/>
        <a:p>
          <a:endParaRPr lang="en-US"/>
        </a:p>
      </dgm:t>
    </dgm:pt>
    <dgm:pt modelId="{36D24D32-FD32-4007-9028-BFDB0E924332}">
      <dgm:prSet custT="1"/>
      <dgm:spPr/>
      <dgm:t>
        <a:bodyPr/>
        <a:lstStyle/>
        <a:p>
          <a:r>
            <a:rPr lang="en-US" sz="2000" dirty="0"/>
            <a:t>First Coiled Tubing Operation in Dulang C</a:t>
          </a:r>
        </a:p>
      </dgm:t>
    </dgm:pt>
    <dgm:pt modelId="{824E1045-A618-4FF9-BCBD-C7B560798DE7}" type="parTrans" cxnId="{84D395BB-264D-4A51-9509-D82F731E4712}">
      <dgm:prSet/>
      <dgm:spPr/>
      <dgm:t>
        <a:bodyPr/>
        <a:lstStyle/>
        <a:p>
          <a:endParaRPr lang="en-US"/>
        </a:p>
      </dgm:t>
    </dgm:pt>
    <dgm:pt modelId="{C672682E-17A4-4C2A-BDC7-C4E4521F5013}" type="sibTrans" cxnId="{84D395BB-264D-4A51-9509-D82F731E4712}">
      <dgm:prSet/>
      <dgm:spPr/>
      <dgm:t>
        <a:bodyPr/>
        <a:lstStyle/>
        <a:p>
          <a:endParaRPr lang="en-US"/>
        </a:p>
      </dgm:t>
    </dgm:pt>
    <dgm:pt modelId="{FC8D062A-FF58-495C-AD0E-FF3925040564}">
      <dgm:prSet phldrT="[Text]" custT="1"/>
      <dgm:spPr/>
      <dgm:t>
        <a:bodyPr/>
        <a:lstStyle/>
        <a:p>
          <a:r>
            <a:rPr lang="en-US" sz="1400" dirty="0">
              <a:solidFill>
                <a:schemeClr val="tx1"/>
              </a:solidFill>
            </a:rPr>
            <a:t>Nov 14</a:t>
          </a:r>
        </a:p>
      </dgm:t>
    </dgm:pt>
    <dgm:pt modelId="{006A0CBA-E8D1-4AD1-9CF1-AC3BF600889D}" type="parTrans" cxnId="{3BFBCFC8-BBC8-4A9D-B278-DC3ECB8C11B4}">
      <dgm:prSet/>
      <dgm:spPr/>
      <dgm:t>
        <a:bodyPr/>
        <a:lstStyle/>
        <a:p>
          <a:endParaRPr lang="en-US"/>
        </a:p>
      </dgm:t>
    </dgm:pt>
    <dgm:pt modelId="{765892CF-9C81-4243-B03E-58CBA698CE19}" type="sibTrans" cxnId="{3BFBCFC8-BBC8-4A9D-B278-DC3ECB8C11B4}">
      <dgm:prSet/>
      <dgm:spPr/>
      <dgm:t>
        <a:bodyPr/>
        <a:lstStyle/>
        <a:p>
          <a:endParaRPr lang="en-US"/>
        </a:p>
      </dgm:t>
    </dgm:pt>
    <dgm:pt modelId="{F49CA960-BEC9-4699-A3BA-3D6F36A91869}">
      <dgm:prSet phldrT="[Text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</a:rPr>
            <a:t>Awarded CTU VDP</a:t>
          </a:r>
        </a:p>
      </dgm:t>
    </dgm:pt>
    <dgm:pt modelId="{F653A475-4415-4152-B165-AD24AE8ED7CE}" type="parTrans" cxnId="{445D2AD7-063B-4782-8AF0-BD5E4F7D2F1B}">
      <dgm:prSet/>
      <dgm:spPr/>
      <dgm:t>
        <a:bodyPr/>
        <a:lstStyle/>
        <a:p>
          <a:endParaRPr lang="en-US"/>
        </a:p>
      </dgm:t>
    </dgm:pt>
    <dgm:pt modelId="{7EB9F4F6-C050-4AF0-A125-9D837122E234}" type="sibTrans" cxnId="{445D2AD7-063B-4782-8AF0-BD5E4F7D2F1B}">
      <dgm:prSet/>
      <dgm:spPr/>
      <dgm:t>
        <a:bodyPr/>
        <a:lstStyle/>
        <a:p>
          <a:endParaRPr lang="en-US"/>
        </a:p>
      </dgm:t>
    </dgm:pt>
    <dgm:pt modelId="{239B3FE6-3C21-4460-8A45-F9D904282B28}" type="pres">
      <dgm:prSet presAssocID="{DAABAB86-99ED-4AA4-BF05-3C241FE16860}" presName="linearFlow" presStyleCnt="0">
        <dgm:presLayoutVars>
          <dgm:dir/>
          <dgm:animLvl val="lvl"/>
          <dgm:resizeHandles val="exact"/>
        </dgm:presLayoutVars>
      </dgm:prSet>
      <dgm:spPr/>
    </dgm:pt>
    <dgm:pt modelId="{AEB86DA2-CC8F-46F4-98F8-69773F14FC9B}" type="pres">
      <dgm:prSet presAssocID="{FC8D062A-FF58-495C-AD0E-FF3925040564}" presName="composite" presStyleCnt="0"/>
      <dgm:spPr/>
    </dgm:pt>
    <dgm:pt modelId="{A68F6720-3853-4CEA-AD14-6573AE8662ED}" type="pres">
      <dgm:prSet presAssocID="{FC8D062A-FF58-495C-AD0E-FF3925040564}" presName="parentText" presStyleLbl="alignNode1" presStyleIdx="0" presStyleCnt="8">
        <dgm:presLayoutVars>
          <dgm:chMax val="1"/>
          <dgm:bulletEnabled val="1"/>
        </dgm:presLayoutVars>
      </dgm:prSet>
      <dgm:spPr/>
    </dgm:pt>
    <dgm:pt modelId="{9B4F21BC-8D4B-43AD-ABAE-8C02E85A999F}" type="pres">
      <dgm:prSet presAssocID="{FC8D062A-FF58-495C-AD0E-FF3925040564}" presName="descendantText" presStyleLbl="alignAcc1" presStyleIdx="0" presStyleCnt="8">
        <dgm:presLayoutVars>
          <dgm:bulletEnabled val="1"/>
        </dgm:presLayoutVars>
      </dgm:prSet>
      <dgm:spPr/>
    </dgm:pt>
    <dgm:pt modelId="{3DD428B3-7DC9-40B5-B3E8-74C07EEC732C}" type="pres">
      <dgm:prSet presAssocID="{765892CF-9C81-4243-B03E-58CBA698CE19}" presName="sp" presStyleCnt="0"/>
      <dgm:spPr/>
    </dgm:pt>
    <dgm:pt modelId="{47DD1314-F469-4972-99D8-CBD7E97E8B8F}" type="pres">
      <dgm:prSet presAssocID="{E070D535-B765-4C9A-8B85-FA221535D8B1}" presName="composite" presStyleCnt="0"/>
      <dgm:spPr/>
    </dgm:pt>
    <dgm:pt modelId="{5D545A2F-15CC-4C36-BB40-D81534B8BC2C}" type="pres">
      <dgm:prSet presAssocID="{E070D535-B765-4C9A-8B85-FA221535D8B1}" presName="parentText" presStyleLbl="alignNode1" presStyleIdx="1" presStyleCnt="8">
        <dgm:presLayoutVars>
          <dgm:chMax val="1"/>
          <dgm:bulletEnabled val="1"/>
        </dgm:presLayoutVars>
      </dgm:prSet>
      <dgm:spPr/>
    </dgm:pt>
    <dgm:pt modelId="{0F8A1455-58EC-4F60-9E99-9CF6141D101A}" type="pres">
      <dgm:prSet presAssocID="{E070D535-B765-4C9A-8B85-FA221535D8B1}" presName="descendantText" presStyleLbl="alignAcc1" presStyleIdx="1" presStyleCnt="8">
        <dgm:presLayoutVars>
          <dgm:bulletEnabled val="1"/>
        </dgm:presLayoutVars>
      </dgm:prSet>
      <dgm:spPr/>
    </dgm:pt>
    <dgm:pt modelId="{CCA3FB98-9366-4712-9AFC-A28189299857}" type="pres">
      <dgm:prSet presAssocID="{BAD5F1AC-74DE-4A48-B218-DA289E0C95FC}" presName="sp" presStyleCnt="0"/>
      <dgm:spPr/>
    </dgm:pt>
    <dgm:pt modelId="{7CAF58D8-F79B-4A16-B18D-103A48E2D055}" type="pres">
      <dgm:prSet presAssocID="{040DFCFE-6CA0-4D87-A374-4B333EAD47CB}" presName="composite" presStyleCnt="0"/>
      <dgm:spPr/>
    </dgm:pt>
    <dgm:pt modelId="{C3F74B22-0D46-4759-8A07-CE04AA17EE60}" type="pres">
      <dgm:prSet presAssocID="{040DFCFE-6CA0-4D87-A374-4B333EAD47CB}" presName="parentText" presStyleLbl="alignNode1" presStyleIdx="2" presStyleCnt="8">
        <dgm:presLayoutVars>
          <dgm:chMax val="1"/>
          <dgm:bulletEnabled val="1"/>
        </dgm:presLayoutVars>
      </dgm:prSet>
      <dgm:spPr/>
    </dgm:pt>
    <dgm:pt modelId="{8D24BC4B-13C4-4872-914C-6B1F58AC135C}" type="pres">
      <dgm:prSet presAssocID="{040DFCFE-6CA0-4D87-A374-4B333EAD47CB}" presName="descendantText" presStyleLbl="alignAcc1" presStyleIdx="2" presStyleCnt="8">
        <dgm:presLayoutVars>
          <dgm:bulletEnabled val="1"/>
        </dgm:presLayoutVars>
      </dgm:prSet>
      <dgm:spPr/>
    </dgm:pt>
    <dgm:pt modelId="{AF4810BD-D19A-45B2-A87F-5BE6715F09BF}" type="pres">
      <dgm:prSet presAssocID="{FE544F12-3EFA-48F5-8E90-E4B03B1DBA7B}" presName="sp" presStyleCnt="0"/>
      <dgm:spPr/>
    </dgm:pt>
    <dgm:pt modelId="{A956485B-B065-4E61-BBDC-7814E80420F7}" type="pres">
      <dgm:prSet presAssocID="{7B9D3E5E-5157-4027-9FAB-AD046B05256E}" presName="composite" presStyleCnt="0"/>
      <dgm:spPr/>
    </dgm:pt>
    <dgm:pt modelId="{4B2605E1-B163-46D9-AEA4-10EBD3ECECF5}" type="pres">
      <dgm:prSet presAssocID="{7B9D3E5E-5157-4027-9FAB-AD046B05256E}" presName="parentText" presStyleLbl="alignNode1" presStyleIdx="3" presStyleCnt="8">
        <dgm:presLayoutVars>
          <dgm:chMax val="1"/>
          <dgm:bulletEnabled val="1"/>
        </dgm:presLayoutVars>
      </dgm:prSet>
      <dgm:spPr/>
    </dgm:pt>
    <dgm:pt modelId="{1F92DE48-3E61-41F4-9CD3-891CFC7C2CD2}" type="pres">
      <dgm:prSet presAssocID="{7B9D3E5E-5157-4027-9FAB-AD046B05256E}" presName="descendantText" presStyleLbl="alignAcc1" presStyleIdx="3" presStyleCnt="8">
        <dgm:presLayoutVars>
          <dgm:bulletEnabled val="1"/>
        </dgm:presLayoutVars>
      </dgm:prSet>
      <dgm:spPr/>
    </dgm:pt>
    <dgm:pt modelId="{6B3BFD7F-8C06-4DDB-B0BE-26DEBFC80B0F}" type="pres">
      <dgm:prSet presAssocID="{C51D5FE4-C0B1-49C7-9F0D-5C13064908D5}" presName="sp" presStyleCnt="0"/>
      <dgm:spPr/>
    </dgm:pt>
    <dgm:pt modelId="{C8A17352-C6F0-451F-BCF7-071F4D9DCD11}" type="pres">
      <dgm:prSet presAssocID="{4DF31DE9-82E8-480B-98AA-BF5DC787B7F4}" presName="composite" presStyleCnt="0"/>
      <dgm:spPr/>
    </dgm:pt>
    <dgm:pt modelId="{80078BD8-A711-4AAE-81F4-66FE45DB5DA4}" type="pres">
      <dgm:prSet presAssocID="{4DF31DE9-82E8-480B-98AA-BF5DC787B7F4}" presName="parentText" presStyleLbl="alignNode1" presStyleIdx="4" presStyleCnt="8">
        <dgm:presLayoutVars>
          <dgm:chMax val="1"/>
          <dgm:bulletEnabled val="1"/>
        </dgm:presLayoutVars>
      </dgm:prSet>
      <dgm:spPr/>
    </dgm:pt>
    <dgm:pt modelId="{00E2CB2C-B3AC-4A50-8952-C3EC23E7F9B2}" type="pres">
      <dgm:prSet presAssocID="{4DF31DE9-82E8-480B-98AA-BF5DC787B7F4}" presName="descendantText" presStyleLbl="alignAcc1" presStyleIdx="4" presStyleCnt="8">
        <dgm:presLayoutVars>
          <dgm:bulletEnabled val="1"/>
        </dgm:presLayoutVars>
      </dgm:prSet>
      <dgm:spPr/>
    </dgm:pt>
    <dgm:pt modelId="{97C162F5-CBDC-4DD1-B28F-0055D0CA86D4}" type="pres">
      <dgm:prSet presAssocID="{D4D8AEB9-9176-44F9-8781-39E74F7FAE3C}" presName="sp" presStyleCnt="0"/>
      <dgm:spPr/>
    </dgm:pt>
    <dgm:pt modelId="{3412AA1E-D7D7-462B-BD02-586493790798}" type="pres">
      <dgm:prSet presAssocID="{C3C2689A-8B03-41A6-B0D1-8B0BE09C6DB4}" presName="composite" presStyleCnt="0"/>
      <dgm:spPr/>
    </dgm:pt>
    <dgm:pt modelId="{97FB626E-A68F-4AA0-9B2D-766CDF57CAE5}" type="pres">
      <dgm:prSet presAssocID="{C3C2689A-8B03-41A6-B0D1-8B0BE09C6DB4}" presName="parentText" presStyleLbl="alignNode1" presStyleIdx="5" presStyleCnt="8">
        <dgm:presLayoutVars>
          <dgm:chMax val="1"/>
          <dgm:bulletEnabled val="1"/>
        </dgm:presLayoutVars>
      </dgm:prSet>
      <dgm:spPr/>
    </dgm:pt>
    <dgm:pt modelId="{F821ECDB-DC60-4753-A378-3C4EBFD583A6}" type="pres">
      <dgm:prSet presAssocID="{C3C2689A-8B03-41A6-B0D1-8B0BE09C6DB4}" presName="descendantText" presStyleLbl="alignAcc1" presStyleIdx="5" presStyleCnt="8">
        <dgm:presLayoutVars>
          <dgm:bulletEnabled val="1"/>
        </dgm:presLayoutVars>
      </dgm:prSet>
      <dgm:spPr/>
    </dgm:pt>
    <dgm:pt modelId="{D236CF43-AEC2-4971-886F-4B2EEB99F1B3}" type="pres">
      <dgm:prSet presAssocID="{849F0358-7FF1-4D41-9BE8-1A733BA7CBF2}" presName="sp" presStyleCnt="0"/>
      <dgm:spPr/>
    </dgm:pt>
    <dgm:pt modelId="{2EE87774-FE76-4334-A051-39CAF054D955}" type="pres">
      <dgm:prSet presAssocID="{6EFE4449-A195-4FD0-98B3-0F3267912785}" presName="composite" presStyleCnt="0"/>
      <dgm:spPr/>
    </dgm:pt>
    <dgm:pt modelId="{B6EA8268-957B-4AEA-AB3C-DC3DB9497347}" type="pres">
      <dgm:prSet presAssocID="{6EFE4449-A195-4FD0-98B3-0F3267912785}" presName="parentText" presStyleLbl="alignNode1" presStyleIdx="6" presStyleCnt="8">
        <dgm:presLayoutVars>
          <dgm:chMax val="1"/>
          <dgm:bulletEnabled val="1"/>
        </dgm:presLayoutVars>
      </dgm:prSet>
      <dgm:spPr/>
    </dgm:pt>
    <dgm:pt modelId="{CF443F64-4ED6-4815-9F31-7587A6A234BF}" type="pres">
      <dgm:prSet presAssocID="{6EFE4449-A195-4FD0-98B3-0F3267912785}" presName="descendantText" presStyleLbl="alignAcc1" presStyleIdx="6" presStyleCnt="8">
        <dgm:presLayoutVars>
          <dgm:bulletEnabled val="1"/>
        </dgm:presLayoutVars>
      </dgm:prSet>
      <dgm:spPr/>
    </dgm:pt>
    <dgm:pt modelId="{0910CE34-CEA6-4A3D-BC14-2C2404213427}" type="pres">
      <dgm:prSet presAssocID="{88B446EA-537E-45C0-9E67-9033E9763E07}" presName="sp" presStyleCnt="0"/>
      <dgm:spPr/>
    </dgm:pt>
    <dgm:pt modelId="{CEA5ECDC-FFB6-4B1D-B7ED-660C2A56D26C}" type="pres">
      <dgm:prSet presAssocID="{283286D2-74E7-440C-A66F-D2E07DE844E9}" presName="composite" presStyleCnt="0"/>
      <dgm:spPr/>
    </dgm:pt>
    <dgm:pt modelId="{206343EE-2146-4951-B67D-B44F5DEDBE55}" type="pres">
      <dgm:prSet presAssocID="{283286D2-74E7-440C-A66F-D2E07DE844E9}" presName="parentText" presStyleLbl="alignNode1" presStyleIdx="7" presStyleCnt="8">
        <dgm:presLayoutVars>
          <dgm:chMax val="1"/>
          <dgm:bulletEnabled val="1"/>
        </dgm:presLayoutVars>
      </dgm:prSet>
      <dgm:spPr/>
    </dgm:pt>
    <dgm:pt modelId="{6ADCC579-B564-417A-8A8D-5EE813A3100C}" type="pres">
      <dgm:prSet presAssocID="{283286D2-74E7-440C-A66F-D2E07DE844E9}" presName="descendantText" presStyleLbl="alignAcc1" presStyleIdx="7" presStyleCnt="8">
        <dgm:presLayoutVars>
          <dgm:bulletEnabled val="1"/>
        </dgm:presLayoutVars>
      </dgm:prSet>
      <dgm:spPr/>
    </dgm:pt>
  </dgm:ptLst>
  <dgm:cxnLst>
    <dgm:cxn modelId="{B0F86B00-241E-4858-95A6-A5E5631A52EE}" type="presOf" srcId="{4DF31DE9-82E8-480B-98AA-BF5DC787B7F4}" destId="{80078BD8-A711-4AAE-81F4-66FE45DB5DA4}" srcOrd="0" destOrd="0" presId="urn:microsoft.com/office/officeart/2005/8/layout/chevron2"/>
    <dgm:cxn modelId="{7FDD5804-9F7B-42FC-B18A-377AEB280B89}" type="presOf" srcId="{85C8E68F-AD98-43DD-929F-91EAF97CEF28}" destId="{CF443F64-4ED6-4815-9F31-7587A6A234BF}" srcOrd="0" destOrd="0" presId="urn:microsoft.com/office/officeart/2005/8/layout/chevron2"/>
    <dgm:cxn modelId="{6B580D05-0661-41F5-9B70-2A99E74EFA07}" type="presOf" srcId="{2CB5A427-1F78-4621-BED3-630D2C8AF202}" destId="{F821ECDB-DC60-4753-A378-3C4EBFD583A6}" srcOrd="0" destOrd="0" presId="urn:microsoft.com/office/officeart/2005/8/layout/chevron2"/>
    <dgm:cxn modelId="{B4B9970F-CF15-49B3-8F78-2953293D25E4}" type="presOf" srcId="{F49CA960-BEC9-4699-A3BA-3D6F36A91869}" destId="{9B4F21BC-8D4B-43AD-ABAE-8C02E85A999F}" srcOrd="0" destOrd="0" presId="urn:microsoft.com/office/officeart/2005/8/layout/chevron2"/>
    <dgm:cxn modelId="{30B29F10-A880-467A-B3F6-D2430E9FF19C}" type="presOf" srcId="{E070D535-B765-4C9A-8B85-FA221535D8B1}" destId="{5D545A2F-15CC-4C36-BB40-D81534B8BC2C}" srcOrd="0" destOrd="0" presId="urn:microsoft.com/office/officeart/2005/8/layout/chevron2"/>
    <dgm:cxn modelId="{9D242012-D4D1-4790-9AC1-718C7A04A43C}" srcId="{6EFE4449-A195-4FD0-98B3-0F3267912785}" destId="{85C8E68F-AD98-43DD-929F-91EAF97CEF28}" srcOrd="0" destOrd="0" parTransId="{71984A57-276B-465D-B716-08AF6457EC4A}" sibTransId="{FC8C93BF-7E1C-43AC-B0DC-8101ABF0DF49}"/>
    <dgm:cxn modelId="{AE4A751D-C00C-4AC3-8BA7-83B1335C63F7}" type="presOf" srcId="{7B9D3E5E-5157-4027-9FAB-AD046B05256E}" destId="{4B2605E1-B163-46D9-AEA4-10EBD3ECECF5}" srcOrd="0" destOrd="0" presId="urn:microsoft.com/office/officeart/2005/8/layout/chevron2"/>
    <dgm:cxn modelId="{F4D08223-2581-43A2-AE8B-652DB445A257}" type="presOf" srcId="{36D24D32-FD32-4007-9028-BFDB0E924332}" destId="{6ADCC579-B564-417A-8A8D-5EE813A3100C}" srcOrd="0" destOrd="0" presId="urn:microsoft.com/office/officeart/2005/8/layout/chevron2"/>
    <dgm:cxn modelId="{33730524-480A-455C-A16B-0D567B5B8763}" type="presOf" srcId="{F8C01E3B-54CB-4901-84D5-0F440CCB191B}" destId="{0F8A1455-58EC-4F60-9E99-9CF6141D101A}" srcOrd="0" destOrd="0" presId="urn:microsoft.com/office/officeart/2005/8/layout/chevron2"/>
    <dgm:cxn modelId="{1A9B352F-BDD8-4366-81D4-A5617E26870C}" type="presOf" srcId="{FC8D062A-FF58-495C-AD0E-FF3925040564}" destId="{A68F6720-3853-4CEA-AD14-6573AE8662ED}" srcOrd="0" destOrd="0" presId="urn:microsoft.com/office/officeart/2005/8/layout/chevron2"/>
    <dgm:cxn modelId="{E5DA6835-CD89-4902-A5DB-E763193B0306}" type="presOf" srcId="{DAABAB86-99ED-4AA4-BF05-3C241FE16860}" destId="{239B3FE6-3C21-4460-8A45-F9D904282B28}" srcOrd="0" destOrd="0" presId="urn:microsoft.com/office/officeart/2005/8/layout/chevron2"/>
    <dgm:cxn modelId="{25CBE752-92FB-4F5C-9080-1F5EADD143C7}" srcId="{4DF31DE9-82E8-480B-98AA-BF5DC787B7F4}" destId="{929E7062-DEE8-425A-B1DB-29D14E6FC3CB}" srcOrd="0" destOrd="0" parTransId="{B36B3AF3-1E5E-4993-81E4-51F493002E04}" sibTransId="{DEE575D9-2CC2-49DA-910D-490860303504}"/>
    <dgm:cxn modelId="{0A88CE61-F2F3-46B5-AAC9-A8958971AFC1}" srcId="{DAABAB86-99ED-4AA4-BF05-3C241FE16860}" destId="{C3C2689A-8B03-41A6-B0D1-8B0BE09C6DB4}" srcOrd="5" destOrd="0" parTransId="{A30E5A5B-96CB-41C7-B092-5BF9EB03C083}" sibTransId="{849F0358-7FF1-4D41-9BE8-1A733BA7CBF2}"/>
    <dgm:cxn modelId="{994AA066-3A0C-4249-994A-7946F3CC3778}" srcId="{DAABAB86-99ED-4AA4-BF05-3C241FE16860}" destId="{040DFCFE-6CA0-4D87-A374-4B333EAD47CB}" srcOrd="2" destOrd="0" parTransId="{EA6241AD-4CCF-4132-826C-D17360027ADB}" sibTransId="{FE544F12-3EFA-48F5-8E90-E4B03B1DBA7B}"/>
    <dgm:cxn modelId="{D1FA0A87-32BC-4E18-BE9C-9B2220A5A9FF}" type="presOf" srcId="{040DFCFE-6CA0-4D87-A374-4B333EAD47CB}" destId="{C3F74B22-0D46-4759-8A07-CE04AA17EE60}" srcOrd="0" destOrd="0" presId="urn:microsoft.com/office/officeart/2005/8/layout/chevron2"/>
    <dgm:cxn modelId="{654FFF89-FEC9-4C06-9F70-231AA05FC891}" srcId="{DAABAB86-99ED-4AA4-BF05-3C241FE16860}" destId="{7B9D3E5E-5157-4027-9FAB-AD046B05256E}" srcOrd="3" destOrd="0" parTransId="{9AB0655F-9B03-4EF3-83EF-AE66A7D9E4A9}" sibTransId="{C51D5FE4-C0B1-49C7-9F0D-5C13064908D5}"/>
    <dgm:cxn modelId="{4C52B898-D627-4BFA-8B34-B09C1BFE9B0A}" type="presOf" srcId="{1369B51E-1DCD-4C67-A8D7-0DB280A90D7C}" destId="{8D24BC4B-13C4-4872-914C-6B1F58AC135C}" srcOrd="0" destOrd="0" presId="urn:microsoft.com/office/officeart/2005/8/layout/chevron2"/>
    <dgm:cxn modelId="{26D2539E-B1B2-4020-A16C-5147D77CE51F}" srcId="{C3C2689A-8B03-41A6-B0D1-8B0BE09C6DB4}" destId="{2CB5A427-1F78-4621-BED3-630D2C8AF202}" srcOrd="0" destOrd="0" parTransId="{7772B312-2F02-41D4-B757-E71B25DCAF74}" sibTransId="{9C04F259-40F5-492E-8033-BF506DEDFE29}"/>
    <dgm:cxn modelId="{24E5729E-3F96-43F7-A2AE-12C4D2FD52B0}" type="presOf" srcId="{929E7062-DEE8-425A-B1DB-29D14E6FC3CB}" destId="{00E2CB2C-B3AC-4A50-8952-C3EC23E7F9B2}" srcOrd="0" destOrd="0" presId="urn:microsoft.com/office/officeart/2005/8/layout/chevron2"/>
    <dgm:cxn modelId="{64FE6DA2-0138-4B3D-A9AB-ED6360EA6473}" srcId="{7B9D3E5E-5157-4027-9FAB-AD046B05256E}" destId="{BC6BE246-69B5-4A5C-AEBB-B8B1F039B6A6}" srcOrd="0" destOrd="0" parTransId="{747B4490-059F-4EAF-8BE7-CEB50950E694}" sibTransId="{3E623227-1220-401C-BE50-56122D140DEB}"/>
    <dgm:cxn modelId="{1105E5AF-4DF8-4340-AC93-094CE0E4B566}" type="presOf" srcId="{6EFE4449-A195-4FD0-98B3-0F3267912785}" destId="{B6EA8268-957B-4AEA-AB3C-DC3DB9497347}" srcOrd="0" destOrd="0" presId="urn:microsoft.com/office/officeart/2005/8/layout/chevron2"/>
    <dgm:cxn modelId="{84D395BB-264D-4A51-9509-D82F731E4712}" srcId="{283286D2-74E7-440C-A66F-D2E07DE844E9}" destId="{36D24D32-FD32-4007-9028-BFDB0E924332}" srcOrd="0" destOrd="0" parTransId="{824E1045-A618-4FF9-BCBD-C7B560798DE7}" sibTransId="{C672682E-17A4-4C2A-BDC7-C4E4521F5013}"/>
    <dgm:cxn modelId="{FEBD41C3-22D0-4F12-85F1-8E58306CEEC6}" srcId="{DAABAB86-99ED-4AA4-BF05-3C241FE16860}" destId="{6EFE4449-A195-4FD0-98B3-0F3267912785}" srcOrd="6" destOrd="0" parTransId="{01E65931-BF42-427C-A4CF-F56F2EA10CCB}" sibTransId="{88B446EA-537E-45C0-9E67-9033E9763E07}"/>
    <dgm:cxn modelId="{3BFBCFC8-BBC8-4A9D-B278-DC3ECB8C11B4}" srcId="{DAABAB86-99ED-4AA4-BF05-3C241FE16860}" destId="{FC8D062A-FF58-495C-AD0E-FF3925040564}" srcOrd="0" destOrd="0" parTransId="{006A0CBA-E8D1-4AD1-9CF1-AC3BF600889D}" sibTransId="{765892CF-9C81-4243-B03E-58CBA698CE19}"/>
    <dgm:cxn modelId="{A820C2CE-3A77-46A0-8EE1-EE48CE92BB2F}" srcId="{DAABAB86-99ED-4AA4-BF05-3C241FE16860}" destId="{283286D2-74E7-440C-A66F-D2E07DE844E9}" srcOrd="7" destOrd="0" parTransId="{0C9C93B4-46CE-4FD6-B382-3A6974B684AA}" sibTransId="{D47DBC2A-B982-4799-BC25-34399A36A7C1}"/>
    <dgm:cxn modelId="{A9E1D2D4-0D57-453B-8AF7-754033EA5E72}" type="presOf" srcId="{283286D2-74E7-440C-A66F-D2E07DE844E9}" destId="{206343EE-2146-4951-B67D-B44F5DEDBE55}" srcOrd="0" destOrd="0" presId="urn:microsoft.com/office/officeart/2005/8/layout/chevron2"/>
    <dgm:cxn modelId="{75FAC9D5-82D1-41FA-BB7E-D9F8E6258B17}" type="presOf" srcId="{BC6BE246-69B5-4A5C-AEBB-B8B1F039B6A6}" destId="{1F92DE48-3E61-41F4-9CD3-891CFC7C2CD2}" srcOrd="0" destOrd="0" presId="urn:microsoft.com/office/officeart/2005/8/layout/chevron2"/>
    <dgm:cxn modelId="{445D2AD7-063B-4782-8AF0-BD5E4F7D2F1B}" srcId="{FC8D062A-FF58-495C-AD0E-FF3925040564}" destId="{F49CA960-BEC9-4699-A3BA-3D6F36A91869}" srcOrd="0" destOrd="0" parTransId="{F653A475-4415-4152-B165-AD24AE8ED7CE}" sibTransId="{7EB9F4F6-C050-4AF0-A125-9D837122E234}"/>
    <dgm:cxn modelId="{AE16F9E5-D0F8-49CD-8BED-56BE8D8FCE15}" srcId="{DAABAB86-99ED-4AA4-BF05-3C241FE16860}" destId="{E070D535-B765-4C9A-8B85-FA221535D8B1}" srcOrd="1" destOrd="0" parTransId="{57CEF465-C018-4796-82E3-463DF1E2A7E7}" sibTransId="{BAD5F1AC-74DE-4A48-B218-DA289E0C95FC}"/>
    <dgm:cxn modelId="{738B70ED-BEC3-45E5-9F53-BA1E675B8799}" type="presOf" srcId="{C3C2689A-8B03-41A6-B0D1-8B0BE09C6DB4}" destId="{97FB626E-A68F-4AA0-9B2D-766CDF57CAE5}" srcOrd="0" destOrd="0" presId="urn:microsoft.com/office/officeart/2005/8/layout/chevron2"/>
    <dgm:cxn modelId="{679CD8F5-E177-4DB9-BEE7-21BA45AB24BE}" srcId="{DAABAB86-99ED-4AA4-BF05-3C241FE16860}" destId="{4DF31DE9-82E8-480B-98AA-BF5DC787B7F4}" srcOrd="4" destOrd="0" parTransId="{A6DDF351-9A8A-4CE4-8C3A-F0DD3EC57265}" sibTransId="{D4D8AEB9-9176-44F9-8781-39E74F7FAE3C}"/>
    <dgm:cxn modelId="{A45879FC-0F4C-426A-AD5A-F338DD7E342D}" srcId="{040DFCFE-6CA0-4D87-A374-4B333EAD47CB}" destId="{1369B51E-1DCD-4C67-A8D7-0DB280A90D7C}" srcOrd="0" destOrd="0" parTransId="{6A1E4C7B-99E9-4085-B353-5248E306213A}" sibTransId="{0B8E9C82-996E-4874-8D9B-AB4D7C5F1BE8}"/>
    <dgm:cxn modelId="{133AACFF-A4B4-4971-A81A-C1F3C73E4EDD}" srcId="{E070D535-B765-4C9A-8B85-FA221535D8B1}" destId="{F8C01E3B-54CB-4901-84D5-0F440CCB191B}" srcOrd="0" destOrd="0" parTransId="{D7885FC4-A8C4-4137-B0F6-30DE86BF7FCD}" sibTransId="{ACFFA103-1EEB-44AE-A90A-C37A95CA578B}"/>
    <dgm:cxn modelId="{63A67530-F522-4BE0-8E97-C1899F841A04}" type="presParOf" srcId="{239B3FE6-3C21-4460-8A45-F9D904282B28}" destId="{AEB86DA2-CC8F-46F4-98F8-69773F14FC9B}" srcOrd="0" destOrd="0" presId="urn:microsoft.com/office/officeart/2005/8/layout/chevron2"/>
    <dgm:cxn modelId="{8823749A-776B-4A20-881C-2482F60F9B1F}" type="presParOf" srcId="{AEB86DA2-CC8F-46F4-98F8-69773F14FC9B}" destId="{A68F6720-3853-4CEA-AD14-6573AE8662ED}" srcOrd="0" destOrd="0" presId="urn:microsoft.com/office/officeart/2005/8/layout/chevron2"/>
    <dgm:cxn modelId="{E5E5ABB7-A856-4052-91B6-37C09B0BE2ED}" type="presParOf" srcId="{AEB86DA2-CC8F-46F4-98F8-69773F14FC9B}" destId="{9B4F21BC-8D4B-43AD-ABAE-8C02E85A999F}" srcOrd="1" destOrd="0" presId="urn:microsoft.com/office/officeart/2005/8/layout/chevron2"/>
    <dgm:cxn modelId="{3F05501C-F199-4A66-A901-648C2547926B}" type="presParOf" srcId="{239B3FE6-3C21-4460-8A45-F9D904282B28}" destId="{3DD428B3-7DC9-40B5-B3E8-74C07EEC732C}" srcOrd="1" destOrd="0" presId="urn:microsoft.com/office/officeart/2005/8/layout/chevron2"/>
    <dgm:cxn modelId="{03B0FF28-DE98-4211-B643-814A64A0CA35}" type="presParOf" srcId="{239B3FE6-3C21-4460-8A45-F9D904282B28}" destId="{47DD1314-F469-4972-99D8-CBD7E97E8B8F}" srcOrd="2" destOrd="0" presId="urn:microsoft.com/office/officeart/2005/8/layout/chevron2"/>
    <dgm:cxn modelId="{53458257-42A2-413F-86F7-5EBA4D0C0758}" type="presParOf" srcId="{47DD1314-F469-4972-99D8-CBD7E97E8B8F}" destId="{5D545A2F-15CC-4C36-BB40-D81534B8BC2C}" srcOrd="0" destOrd="0" presId="urn:microsoft.com/office/officeart/2005/8/layout/chevron2"/>
    <dgm:cxn modelId="{657EAD2D-7CEE-4DE1-B760-3E49444744B4}" type="presParOf" srcId="{47DD1314-F469-4972-99D8-CBD7E97E8B8F}" destId="{0F8A1455-58EC-4F60-9E99-9CF6141D101A}" srcOrd="1" destOrd="0" presId="urn:microsoft.com/office/officeart/2005/8/layout/chevron2"/>
    <dgm:cxn modelId="{9AF2B266-8742-42F4-B027-46B47F66A6CB}" type="presParOf" srcId="{239B3FE6-3C21-4460-8A45-F9D904282B28}" destId="{CCA3FB98-9366-4712-9AFC-A28189299857}" srcOrd="3" destOrd="0" presId="urn:microsoft.com/office/officeart/2005/8/layout/chevron2"/>
    <dgm:cxn modelId="{76DB0083-FD81-4221-AF20-B9D5353EA97D}" type="presParOf" srcId="{239B3FE6-3C21-4460-8A45-F9D904282B28}" destId="{7CAF58D8-F79B-4A16-B18D-103A48E2D055}" srcOrd="4" destOrd="0" presId="urn:microsoft.com/office/officeart/2005/8/layout/chevron2"/>
    <dgm:cxn modelId="{479FC662-35F0-488F-9328-AC04F1568F5D}" type="presParOf" srcId="{7CAF58D8-F79B-4A16-B18D-103A48E2D055}" destId="{C3F74B22-0D46-4759-8A07-CE04AA17EE60}" srcOrd="0" destOrd="0" presId="urn:microsoft.com/office/officeart/2005/8/layout/chevron2"/>
    <dgm:cxn modelId="{3F6E9D2B-3C2E-4DDE-B2FA-8D559F42D0C7}" type="presParOf" srcId="{7CAF58D8-F79B-4A16-B18D-103A48E2D055}" destId="{8D24BC4B-13C4-4872-914C-6B1F58AC135C}" srcOrd="1" destOrd="0" presId="urn:microsoft.com/office/officeart/2005/8/layout/chevron2"/>
    <dgm:cxn modelId="{FB531E25-1FB3-4591-91F5-14645468EF93}" type="presParOf" srcId="{239B3FE6-3C21-4460-8A45-F9D904282B28}" destId="{AF4810BD-D19A-45B2-A87F-5BE6715F09BF}" srcOrd="5" destOrd="0" presId="urn:microsoft.com/office/officeart/2005/8/layout/chevron2"/>
    <dgm:cxn modelId="{E597C631-0127-406E-A03D-8C81320F3B2B}" type="presParOf" srcId="{239B3FE6-3C21-4460-8A45-F9D904282B28}" destId="{A956485B-B065-4E61-BBDC-7814E80420F7}" srcOrd="6" destOrd="0" presId="urn:microsoft.com/office/officeart/2005/8/layout/chevron2"/>
    <dgm:cxn modelId="{5734EE64-25BC-4701-B827-8E3B2B91A584}" type="presParOf" srcId="{A956485B-B065-4E61-BBDC-7814E80420F7}" destId="{4B2605E1-B163-46D9-AEA4-10EBD3ECECF5}" srcOrd="0" destOrd="0" presId="urn:microsoft.com/office/officeart/2005/8/layout/chevron2"/>
    <dgm:cxn modelId="{2C33500E-D627-48FE-A917-A4B1B2F1E616}" type="presParOf" srcId="{A956485B-B065-4E61-BBDC-7814E80420F7}" destId="{1F92DE48-3E61-41F4-9CD3-891CFC7C2CD2}" srcOrd="1" destOrd="0" presId="urn:microsoft.com/office/officeart/2005/8/layout/chevron2"/>
    <dgm:cxn modelId="{5C3F8546-DC60-489C-8A24-A9E35E21A89A}" type="presParOf" srcId="{239B3FE6-3C21-4460-8A45-F9D904282B28}" destId="{6B3BFD7F-8C06-4DDB-B0BE-26DEBFC80B0F}" srcOrd="7" destOrd="0" presId="urn:microsoft.com/office/officeart/2005/8/layout/chevron2"/>
    <dgm:cxn modelId="{E07C403E-A7D1-4B97-AD2E-0B44D04E7C30}" type="presParOf" srcId="{239B3FE6-3C21-4460-8A45-F9D904282B28}" destId="{C8A17352-C6F0-451F-BCF7-071F4D9DCD11}" srcOrd="8" destOrd="0" presId="urn:microsoft.com/office/officeart/2005/8/layout/chevron2"/>
    <dgm:cxn modelId="{88E911D3-2D47-4E8A-BDD0-5908BA5D81BD}" type="presParOf" srcId="{C8A17352-C6F0-451F-BCF7-071F4D9DCD11}" destId="{80078BD8-A711-4AAE-81F4-66FE45DB5DA4}" srcOrd="0" destOrd="0" presId="urn:microsoft.com/office/officeart/2005/8/layout/chevron2"/>
    <dgm:cxn modelId="{18DF97DD-E558-4492-B7D9-9949FA09D199}" type="presParOf" srcId="{C8A17352-C6F0-451F-BCF7-071F4D9DCD11}" destId="{00E2CB2C-B3AC-4A50-8952-C3EC23E7F9B2}" srcOrd="1" destOrd="0" presId="urn:microsoft.com/office/officeart/2005/8/layout/chevron2"/>
    <dgm:cxn modelId="{1BB8D5EF-7155-4B07-B8AE-54F753D7F9DD}" type="presParOf" srcId="{239B3FE6-3C21-4460-8A45-F9D904282B28}" destId="{97C162F5-CBDC-4DD1-B28F-0055D0CA86D4}" srcOrd="9" destOrd="0" presId="urn:microsoft.com/office/officeart/2005/8/layout/chevron2"/>
    <dgm:cxn modelId="{8AA2930D-C3B5-44E8-B3EC-216115C9A277}" type="presParOf" srcId="{239B3FE6-3C21-4460-8A45-F9D904282B28}" destId="{3412AA1E-D7D7-462B-BD02-586493790798}" srcOrd="10" destOrd="0" presId="urn:microsoft.com/office/officeart/2005/8/layout/chevron2"/>
    <dgm:cxn modelId="{F9C838FA-4559-4256-B496-E51C9E9B10AF}" type="presParOf" srcId="{3412AA1E-D7D7-462B-BD02-586493790798}" destId="{97FB626E-A68F-4AA0-9B2D-766CDF57CAE5}" srcOrd="0" destOrd="0" presId="urn:microsoft.com/office/officeart/2005/8/layout/chevron2"/>
    <dgm:cxn modelId="{B710F60E-CA93-4531-95EA-EAE99BA73656}" type="presParOf" srcId="{3412AA1E-D7D7-462B-BD02-586493790798}" destId="{F821ECDB-DC60-4753-A378-3C4EBFD583A6}" srcOrd="1" destOrd="0" presId="urn:microsoft.com/office/officeart/2005/8/layout/chevron2"/>
    <dgm:cxn modelId="{490C3DCF-875D-4DA0-A20D-EC7DFD4F82D9}" type="presParOf" srcId="{239B3FE6-3C21-4460-8A45-F9D904282B28}" destId="{D236CF43-AEC2-4971-886F-4B2EEB99F1B3}" srcOrd="11" destOrd="0" presId="urn:microsoft.com/office/officeart/2005/8/layout/chevron2"/>
    <dgm:cxn modelId="{A542ADAE-2CE7-437F-863A-A5D597085A19}" type="presParOf" srcId="{239B3FE6-3C21-4460-8A45-F9D904282B28}" destId="{2EE87774-FE76-4334-A051-39CAF054D955}" srcOrd="12" destOrd="0" presId="urn:microsoft.com/office/officeart/2005/8/layout/chevron2"/>
    <dgm:cxn modelId="{B0331D9F-059D-405B-852B-D13FF2A67AC6}" type="presParOf" srcId="{2EE87774-FE76-4334-A051-39CAF054D955}" destId="{B6EA8268-957B-4AEA-AB3C-DC3DB9497347}" srcOrd="0" destOrd="0" presId="urn:microsoft.com/office/officeart/2005/8/layout/chevron2"/>
    <dgm:cxn modelId="{451F41AF-5CF4-40F6-8437-595B3D45BC6C}" type="presParOf" srcId="{2EE87774-FE76-4334-A051-39CAF054D955}" destId="{CF443F64-4ED6-4815-9F31-7587A6A234BF}" srcOrd="1" destOrd="0" presId="urn:microsoft.com/office/officeart/2005/8/layout/chevron2"/>
    <dgm:cxn modelId="{B1CBCD06-CEE9-4EEE-B5BB-12C9C9040FE0}" type="presParOf" srcId="{239B3FE6-3C21-4460-8A45-F9D904282B28}" destId="{0910CE34-CEA6-4A3D-BC14-2C2404213427}" srcOrd="13" destOrd="0" presId="urn:microsoft.com/office/officeart/2005/8/layout/chevron2"/>
    <dgm:cxn modelId="{BCD36C6F-46C0-43C0-941C-013342877293}" type="presParOf" srcId="{239B3FE6-3C21-4460-8A45-F9D904282B28}" destId="{CEA5ECDC-FFB6-4B1D-B7ED-660C2A56D26C}" srcOrd="14" destOrd="0" presId="urn:microsoft.com/office/officeart/2005/8/layout/chevron2"/>
    <dgm:cxn modelId="{B93A17E2-DF07-4C39-BD5E-50791B05E179}" type="presParOf" srcId="{CEA5ECDC-FFB6-4B1D-B7ED-660C2A56D26C}" destId="{206343EE-2146-4951-B67D-B44F5DEDBE55}" srcOrd="0" destOrd="0" presId="urn:microsoft.com/office/officeart/2005/8/layout/chevron2"/>
    <dgm:cxn modelId="{F45C486E-88EF-4A97-AE2D-8400B2888045}" type="presParOf" srcId="{CEA5ECDC-FFB6-4B1D-B7ED-660C2A56D26C}" destId="{6ADCC579-B564-417A-8A8D-5EE813A3100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8A65A3-E2B1-443E-BA52-89FA5135947E}" type="doc">
      <dgm:prSet loTypeId="urn:microsoft.com/office/officeart/2005/8/layout/list1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en-MY"/>
        </a:p>
      </dgm:t>
    </dgm:pt>
    <dgm:pt modelId="{1A0FCC4D-D951-46F5-B611-414597E8FB64}">
      <dgm:prSet phldrT="[Text]" custT="1"/>
      <dgm:spPr/>
      <dgm:t>
        <a:bodyPr/>
        <a:lstStyle/>
        <a:p>
          <a:r>
            <a:rPr lang="en-US" sz="2400" b="1" u="none" dirty="0">
              <a:solidFill>
                <a:schemeClr val="tx1"/>
              </a:solidFill>
            </a:rPr>
            <a:t>DULANG B, C &amp; D</a:t>
          </a:r>
          <a:endParaRPr lang="en-MY" sz="2400" b="1" u="none" dirty="0">
            <a:solidFill>
              <a:schemeClr val="tx1"/>
            </a:solidFill>
          </a:endParaRPr>
        </a:p>
      </dgm:t>
    </dgm:pt>
    <dgm:pt modelId="{36A5C0E5-2762-4121-B590-83DEDCA4FF1B}" type="parTrans" cxnId="{A9FA4D04-D148-4088-963F-27F3C367926C}">
      <dgm:prSet/>
      <dgm:spPr/>
      <dgm:t>
        <a:bodyPr/>
        <a:lstStyle/>
        <a:p>
          <a:endParaRPr lang="en-MY"/>
        </a:p>
      </dgm:t>
    </dgm:pt>
    <dgm:pt modelId="{82A4307A-41CB-42E9-9BA7-B827E71AE9D5}" type="sibTrans" cxnId="{A9FA4D04-D148-4088-963F-27F3C367926C}">
      <dgm:prSet/>
      <dgm:spPr/>
      <dgm:t>
        <a:bodyPr/>
        <a:lstStyle/>
        <a:p>
          <a:endParaRPr lang="en-MY"/>
        </a:p>
      </dgm:t>
    </dgm:pt>
    <dgm:pt modelId="{D8D43738-B480-432B-8183-2AFDA4A098C5}">
      <dgm:prSet phldrT="[Text]" custT="1"/>
      <dgm:spPr/>
      <dgm:t>
        <a:bodyPr/>
        <a:lstStyle/>
        <a:p>
          <a:r>
            <a:rPr lang="en-US" sz="2000" dirty="0">
              <a:latin typeface="Calibri" pitchFamily="34" charset="0"/>
            </a:rPr>
            <a:t>Successfully performed sand cleanout at Dulang C for C-27S, C-07L, C-15L, C-20S and C-20L with increment gain of oil production rate.</a:t>
          </a:r>
          <a:endParaRPr lang="en-MY" sz="2000" dirty="0"/>
        </a:p>
      </dgm:t>
    </dgm:pt>
    <dgm:pt modelId="{7322320E-C18D-41B8-9B1F-47944D16F7B2}" type="parTrans" cxnId="{0C89FA52-2A09-49AE-A594-43C4F7C07457}">
      <dgm:prSet/>
      <dgm:spPr/>
      <dgm:t>
        <a:bodyPr/>
        <a:lstStyle/>
        <a:p>
          <a:endParaRPr lang="en-MY"/>
        </a:p>
      </dgm:t>
    </dgm:pt>
    <dgm:pt modelId="{446F7DD0-04C5-4997-BAFB-895E2BD42D31}" type="sibTrans" cxnId="{0C89FA52-2A09-49AE-A594-43C4F7C07457}">
      <dgm:prSet/>
      <dgm:spPr/>
      <dgm:t>
        <a:bodyPr/>
        <a:lstStyle/>
        <a:p>
          <a:endParaRPr lang="en-MY"/>
        </a:p>
      </dgm:t>
    </dgm:pt>
    <dgm:pt modelId="{629785D8-F968-4CD8-ACC8-20D9BAF174F9}">
      <dgm:prSet phldrT="[Text]" custT="1"/>
      <dgm:spPr/>
      <dgm:t>
        <a:bodyPr/>
        <a:lstStyle/>
        <a:p>
          <a:r>
            <a:rPr lang="en-MY" sz="2000" dirty="0"/>
            <a:t>Well C-22: Successfully perform Water Shut-Off and manage to reduce Water Cut from 90% to 80%.</a:t>
          </a:r>
        </a:p>
      </dgm:t>
    </dgm:pt>
    <dgm:pt modelId="{BA4A2C36-4FCA-4249-A52B-89F2520C142E}" type="parTrans" cxnId="{005AE332-E9FD-49DB-ACEC-F9AB988512EE}">
      <dgm:prSet/>
      <dgm:spPr/>
      <dgm:t>
        <a:bodyPr/>
        <a:lstStyle/>
        <a:p>
          <a:endParaRPr lang="en-US"/>
        </a:p>
      </dgm:t>
    </dgm:pt>
    <dgm:pt modelId="{F40E7145-BC42-46D2-AE20-93CA292DB5C9}" type="sibTrans" cxnId="{005AE332-E9FD-49DB-ACEC-F9AB988512EE}">
      <dgm:prSet/>
      <dgm:spPr/>
      <dgm:t>
        <a:bodyPr/>
        <a:lstStyle/>
        <a:p>
          <a:endParaRPr lang="en-US"/>
        </a:p>
      </dgm:t>
    </dgm:pt>
    <dgm:pt modelId="{81562A05-1662-4144-AEC5-EE7791ED61E3}">
      <dgm:prSet phldrT="[Text]" custT="1"/>
      <dgm:spPr/>
      <dgm:t>
        <a:bodyPr/>
        <a:lstStyle/>
        <a:p>
          <a:r>
            <a:rPr lang="en-MY" sz="2000" dirty="0"/>
            <a:t>Successfully performed sand cleanout at Dulang B for B-12, B-10L and B-26L.</a:t>
          </a:r>
        </a:p>
      </dgm:t>
    </dgm:pt>
    <dgm:pt modelId="{68AD001A-8902-4515-9EF8-9B7798865791}" type="parTrans" cxnId="{A2BBF395-0446-4868-8792-F71D8823C583}">
      <dgm:prSet/>
      <dgm:spPr/>
      <dgm:t>
        <a:bodyPr/>
        <a:lstStyle/>
        <a:p>
          <a:endParaRPr lang="en-US"/>
        </a:p>
      </dgm:t>
    </dgm:pt>
    <dgm:pt modelId="{4A6E8A68-3216-472B-9747-2782AF00C4D4}" type="sibTrans" cxnId="{A2BBF395-0446-4868-8792-F71D8823C583}">
      <dgm:prSet/>
      <dgm:spPr/>
      <dgm:t>
        <a:bodyPr/>
        <a:lstStyle/>
        <a:p>
          <a:endParaRPr lang="en-US"/>
        </a:p>
      </dgm:t>
    </dgm:pt>
    <dgm:pt modelId="{B032E253-A90B-4E72-AA8F-770100AC467F}">
      <dgm:prSet phldrT="[Text]" custT="1"/>
      <dgm:spPr/>
      <dgm:t>
        <a:bodyPr/>
        <a:lstStyle/>
        <a:p>
          <a:r>
            <a:rPr lang="en-MY" sz="2000" dirty="0"/>
            <a:t>Successfully performed sand cleanout at Dulang D for D-18L and D-11L.</a:t>
          </a:r>
        </a:p>
      </dgm:t>
    </dgm:pt>
    <dgm:pt modelId="{FCA2C52E-22F1-4761-9B53-E903EAF3F791}" type="parTrans" cxnId="{A6BC7C7B-7DE8-40E3-BB26-5A688E6FAC41}">
      <dgm:prSet/>
      <dgm:spPr/>
      <dgm:t>
        <a:bodyPr/>
        <a:lstStyle/>
        <a:p>
          <a:endParaRPr lang="en-US"/>
        </a:p>
      </dgm:t>
    </dgm:pt>
    <dgm:pt modelId="{EE9B0D74-0E91-4A38-A516-BEA735D3D634}" type="sibTrans" cxnId="{A6BC7C7B-7DE8-40E3-BB26-5A688E6FAC41}">
      <dgm:prSet/>
      <dgm:spPr/>
      <dgm:t>
        <a:bodyPr/>
        <a:lstStyle/>
        <a:p>
          <a:endParaRPr lang="en-US"/>
        </a:p>
      </dgm:t>
    </dgm:pt>
    <dgm:pt modelId="{B56F5348-F62A-4761-9E55-6C7D4A073CF3}">
      <dgm:prSet phldrT="[Text]" custT="1"/>
      <dgm:spPr/>
      <dgm:t>
        <a:bodyPr/>
        <a:lstStyle/>
        <a:p>
          <a:r>
            <a:rPr lang="en-MY" sz="2000" dirty="0"/>
            <a:t>Perform first Water Shut-Off treatment with inflatable packer. </a:t>
          </a:r>
        </a:p>
      </dgm:t>
    </dgm:pt>
    <dgm:pt modelId="{36F3D65F-A84F-49E7-8B98-2F4866568E1D}" type="parTrans" cxnId="{2279FCAA-58F0-4523-8F39-2035F104C918}">
      <dgm:prSet/>
      <dgm:spPr/>
      <dgm:t>
        <a:bodyPr/>
        <a:lstStyle/>
        <a:p>
          <a:endParaRPr lang="en-US"/>
        </a:p>
      </dgm:t>
    </dgm:pt>
    <dgm:pt modelId="{08D11774-EC4B-43C2-81DC-2F4A51061648}" type="sibTrans" cxnId="{2279FCAA-58F0-4523-8F39-2035F104C918}">
      <dgm:prSet/>
      <dgm:spPr/>
      <dgm:t>
        <a:bodyPr/>
        <a:lstStyle/>
        <a:p>
          <a:endParaRPr lang="en-US"/>
        </a:p>
      </dgm:t>
    </dgm:pt>
    <dgm:pt modelId="{A983942A-734D-43E5-A58A-E0DF1CF2AD06}" type="pres">
      <dgm:prSet presAssocID="{C28A65A3-E2B1-443E-BA52-89FA5135947E}" presName="linear" presStyleCnt="0">
        <dgm:presLayoutVars>
          <dgm:dir/>
          <dgm:animLvl val="lvl"/>
          <dgm:resizeHandles val="exact"/>
        </dgm:presLayoutVars>
      </dgm:prSet>
      <dgm:spPr/>
    </dgm:pt>
    <dgm:pt modelId="{4E5E2834-8BC1-4B8D-84C6-4E6852AE501D}" type="pres">
      <dgm:prSet presAssocID="{1A0FCC4D-D951-46F5-B611-414597E8FB64}" presName="parentLin" presStyleCnt="0"/>
      <dgm:spPr/>
    </dgm:pt>
    <dgm:pt modelId="{D9745C3C-BCED-4DAE-9C3B-795EFCC311E9}" type="pres">
      <dgm:prSet presAssocID="{1A0FCC4D-D951-46F5-B611-414597E8FB64}" presName="parentLeftMargin" presStyleLbl="node1" presStyleIdx="0" presStyleCnt="1"/>
      <dgm:spPr/>
    </dgm:pt>
    <dgm:pt modelId="{5C6F2336-7A8B-427A-A19B-B7391E5E8478}" type="pres">
      <dgm:prSet presAssocID="{1A0FCC4D-D951-46F5-B611-414597E8FB64}" presName="parentText" presStyleLbl="node1" presStyleIdx="0" presStyleCnt="1" custScaleY="212234" custLinFactNeighborX="-87833" custLinFactNeighborY="-23195">
        <dgm:presLayoutVars>
          <dgm:chMax val="0"/>
          <dgm:bulletEnabled val="1"/>
        </dgm:presLayoutVars>
      </dgm:prSet>
      <dgm:spPr/>
    </dgm:pt>
    <dgm:pt modelId="{0F7ED08C-6F69-4D20-AA07-257A5E41857A}" type="pres">
      <dgm:prSet presAssocID="{1A0FCC4D-D951-46F5-B611-414597E8FB64}" presName="negativeSpace" presStyleCnt="0"/>
      <dgm:spPr/>
    </dgm:pt>
    <dgm:pt modelId="{1E47879D-4FA0-4104-9C3B-2A6B0FC151F9}" type="pres">
      <dgm:prSet presAssocID="{1A0FCC4D-D951-46F5-B611-414597E8FB64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A9FA4D04-D148-4088-963F-27F3C367926C}" srcId="{C28A65A3-E2B1-443E-BA52-89FA5135947E}" destId="{1A0FCC4D-D951-46F5-B611-414597E8FB64}" srcOrd="0" destOrd="0" parTransId="{36A5C0E5-2762-4121-B590-83DEDCA4FF1B}" sibTransId="{82A4307A-41CB-42E9-9BA7-B827E71AE9D5}"/>
    <dgm:cxn modelId="{CC374F05-2B46-4A14-8263-27103DB06402}" type="presOf" srcId="{B56F5348-F62A-4761-9E55-6C7D4A073CF3}" destId="{1E47879D-4FA0-4104-9C3B-2A6B0FC151F9}" srcOrd="0" destOrd="4" presId="urn:microsoft.com/office/officeart/2005/8/layout/list1"/>
    <dgm:cxn modelId="{45869509-32A1-404C-826C-3E104A1A1796}" type="presOf" srcId="{629785D8-F968-4CD8-ACC8-20D9BAF174F9}" destId="{1E47879D-4FA0-4104-9C3B-2A6B0FC151F9}" srcOrd="0" destOrd="3" presId="urn:microsoft.com/office/officeart/2005/8/layout/list1"/>
    <dgm:cxn modelId="{07DDE212-F5B7-4B74-AC73-C4743406D4CB}" type="presOf" srcId="{D8D43738-B480-432B-8183-2AFDA4A098C5}" destId="{1E47879D-4FA0-4104-9C3B-2A6B0FC151F9}" srcOrd="0" destOrd="0" presId="urn:microsoft.com/office/officeart/2005/8/layout/list1"/>
    <dgm:cxn modelId="{005AE332-E9FD-49DB-ACEC-F9AB988512EE}" srcId="{1A0FCC4D-D951-46F5-B611-414597E8FB64}" destId="{629785D8-F968-4CD8-ACC8-20D9BAF174F9}" srcOrd="3" destOrd="0" parTransId="{BA4A2C36-4FCA-4249-A52B-89F2520C142E}" sibTransId="{F40E7145-BC42-46D2-AE20-93CA292DB5C9}"/>
    <dgm:cxn modelId="{5BCC563D-5525-4575-AA9E-8ABA0BAA6806}" type="presOf" srcId="{B032E253-A90B-4E72-AA8F-770100AC467F}" destId="{1E47879D-4FA0-4104-9C3B-2A6B0FC151F9}" srcOrd="0" destOrd="2" presId="urn:microsoft.com/office/officeart/2005/8/layout/list1"/>
    <dgm:cxn modelId="{0C89FA52-2A09-49AE-A594-43C4F7C07457}" srcId="{1A0FCC4D-D951-46F5-B611-414597E8FB64}" destId="{D8D43738-B480-432B-8183-2AFDA4A098C5}" srcOrd="0" destOrd="0" parTransId="{7322320E-C18D-41B8-9B1F-47944D16F7B2}" sibTransId="{446F7DD0-04C5-4997-BAFB-895E2BD42D31}"/>
    <dgm:cxn modelId="{B95BCC6C-47B2-457B-B989-32D6F18A7400}" type="presOf" srcId="{1A0FCC4D-D951-46F5-B611-414597E8FB64}" destId="{D9745C3C-BCED-4DAE-9C3B-795EFCC311E9}" srcOrd="0" destOrd="0" presId="urn:microsoft.com/office/officeart/2005/8/layout/list1"/>
    <dgm:cxn modelId="{B55DD77A-DF35-4BEF-8980-5ED881B45BE4}" type="presOf" srcId="{C28A65A3-E2B1-443E-BA52-89FA5135947E}" destId="{A983942A-734D-43E5-A58A-E0DF1CF2AD06}" srcOrd="0" destOrd="0" presId="urn:microsoft.com/office/officeart/2005/8/layout/list1"/>
    <dgm:cxn modelId="{A6BC7C7B-7DE8-40E3-BB26-5A688E6FAC41}" srcId="{1A0FCC4D-D951-46F5-B611-414597E8FB64}" destId="{B032E253-A90B-4E72-AA8F-770100AC467F}" srcOrd="2" destOrd="0" parTransId="{FCA2C52E-22F1-4761-9B53-E903EAF3F791}" sibTransId="{EE9B0D74-0E91-4A38-A516-BEA735D3D634}"/>
    <dgm:cxn modelId="{A2BBF395-0446-4868-8792-F71D8823C583}" srcId="{1A0FCC4D-D951-46F5-B611-414597E8FB64}" destId="{81562A05-1662-4144-AEC5-EE7791ED61E3}" srcOrd="1" destOrd="0" parTransId="{68AD001A-8902-4515-9EF8-9B7798865791}" sibTransId="{4A6E8A68-3216-472B-9747-2782AF00C4D4}"/>
    <dgm:cxn modelId="{F21D97A5-00F3-47E2-A495-E5D4F4F4FF02}" type="presOf" srcId="{1A0FCC4D-D951-46F5-B611-414597E8FB64}" destId="{5C6F2336-7A8B-427A-A19B-B7391E5E8478}" srcOrd="1" destOrd="0" presId="urn:microsoft.com/office/officeart/2005/8/layout/list1"/>
    <dgm:cxn modelId="{2279FCAA-58F0-4523-8F39-2035F104C918}" srcId="{1A0FCC4D-D951-46F5-B611-414597E8FB64}" destId="{B56F5348-F62A-4761-9E55-6C7D4A073CF3}" srcOrd="4" destOrd="0" parTransId="{36F3D65F-A84F-49E7-8B98-2F4866568E1D}" sibTransId="{08D11774-EC4B-43C2-81DC-2F4A51061648}"/>
    <dgm:cxn modelId="{FAA19EFC-C284-4DA7-BDDA-7FC4176DA897}" type="presOf" srcId="{81562A05-1662-4144-AEC5-EE7791ED61E3}" destId="{1E47879D-4FA0-4104-9C3B-2A6B0FC151F9}" srcOrd="0" destOrd="1" presId="urn:microsoft.com/office/officeart/2005/8/layout/list1"/>
    <dgm:cxn modelId="{CE95E946-B016-46D7-937E-311FB3A73FEB}" type="presParOf" srcId="{A983942A-734D-43E5-A58A-E0DF1CF2AD06}" destId="{4E5E2834-8BC1-4B8D-84C6-4E6852AE501D}" srcOrd="0" destOrd="0" presId="urn:microsoft.com/office/officeart/2005/8/layout/list1"/>
    <dgm:cxn modelId="{DFD5A8DF-142A-4E8A-864F-86FC2EE0B29B}" type="presParOf" srcId="{4E5E2834-8BC1-4B8D-84C6-4E6852AE501D}" destId="{D9745C3C-BCED-4DAE-9C3B-795EFCC311E9}" srcOrd="0" destOrd="0" presId="urn:microsoft.com/office/officeart/2005/8/layout/list1"/>
    <dgm:cxn modelId="{A915644B-F9C7-4535-A84A-632C7255FAEC}" type="presParOf" srcId="{4E5E2834-8BC1-4B8D-84C6-4E6852AE501D}" destId="{5C6F2336-7A8B-427A-A19B-B7391E5E8478}" srcOrd="1" destOrd="0" presId="urn:microsoft.com/office/officeart/2005/8/layout/list1"/>
    <dgm:cxn modelId="{031C06D4-55F5-4347-9AD2-6D225B6A1586}" type="presParOf" srcId="{A983942A-734D-43E5-A58A-E0DF1CF2AD06}" destId="{0F7ED08C-6F69-4D20-AA07-257A5E41857A}" srcOrd="1" destOrd="0" presId="urn:microsoft.com/office/officeart/2005/8/layout/list1"/>
    <dgm:cxn modelId="{7715E921-254F-4FE8-A782-8BC0E7A68A19}" type="presParOf" srcId="{A983942A-734D-43E5-A58A-E0DF1CF2AD06}" destId="{1E47879D-4FA0-4104-9C3B-2A6B0FC151F9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28A65A3-E2B1-443E-BA52-89FA5135947E}" type="doc">
      <dgm:prSet loTypeId="urn:microsoft.com/office/officeart/2005/8/layout/list1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en-MY"/>
        </a:p>
      </dgm:t>
    </dgm:pt>
    <dgm:pt modelId="{1A0FCC4D-D951-46F5-B611-414597E8FB64}">
      <dgm:prSet phldrT="[Text]" custT="1"/>
      <dgm:spPr/>
      <dgm:t>
        <a:bodyPr/>
        <a:lstStyle/>
        <a:p>
          <a:r>
            <a:rPr lang="en-US" sz="2400" b="1" u="none" dirty="0">
              <a:solidFill>
                <a:schemeClr val="tx1"/>
              </a:solidFill>
            </a:rPr>
            <a:t>ANGSI E</a:t>
          </a:r>
          <a:endParaRPr lang="en-MY" sz="2400" b="1" u="none" dirty="0">
            <a:solidFill>
              <a:schemeClr val="tx1"/>
            </a:solidFill>
          </a:endParaRPr>
        </a:p>
      </dgm:t>
    </dgm:pt>
    <dgm:pt modelId="{36A5C0E5-2762-4121-B590-83DEDCA4FF1B}" type="parTrans" cxnId="{A9FA4D04-D148-4088-963F-27F3C367926C}">
      <dgm:prSet/>
      <dgm:spPr/>
      <dgm:t>
        <a:bodyPr/>
        <a:lstStyle/>
        <a:p>
          <a:endParaRPr lang="en-MY"/>
        </a:p>
      </dgm:t>
    </dgm:pt>
    <dgm:pt modelId="{82A4307A-41CB-42E9-9BA7-B827E71AE9D5}" type="sibTrans" cxnId="{A9FA4D04-D148-4088-963F-27F3C367926C}">
      <dgm:prSet/>
      <dgm:spPr/>
      <dgm:t>
        <a:bodyPr/>
        <a:lstStyle/>
        <a:p>
          <a:endParaRPr lang="en-MY"/>
        </a:p>
      </dgm:t>
    </dgm:pt>
    <dgm:pt modelId="{D8D43738-B480-432B-8183-2AFDA4A098C5}">
      <dgm:prSet phldrT="[Text]" custT="1"/>
      <dgm:spPr/>
      <dgm:t>
        <a:bodyPr/>
        <a:lstStyle/>
        <a:p>
          <a:r>
            <a:rPr lang="en-US" sz="2000" dirty="0">
              <a:latin typeface="Calibri" pitchFamily="34" charset="0"/>
            </a:rPr>
            <a:t>Successfully performed Sand Cleanout for wells E-09, E-10 and E-02.</a:t>
          </a:r>
          <a:endParaRPr lang="en-MY" sz="2000" dirty="0"/>
        </a:p>
      </dgm:t>
    </dgm:pt>
    <dgm:pt modelId="{7322320E-C18D-41B8-9B1F-47944D16F7B2}" type="parTrans" cxnId="{0C89FA52-2A09-49AE-A594-43C4F7C07457}">
      <dgm:prSet/>
      <dgm:spPr/>
      <dgm:t>
        <a:bodyPr/>
        <a:lstStyle/>
        <a:p>
          <a:endParaRPr lang="en-MY"/>
        </a:p>
      </dgm:t>
    </dgm:pt>
    <dgm:pt modelId="{446F7DD0-04C5-4997-BAFB-895E2BD42D31}" type="sibTrans" cxnId="{0C89FA52-2A09-49AE-A594-43C4F7C07457}">
      <dgm:prSet/>
      <dgm:spPr/>
      <dgm:t>
        <a:bodyPr/>
        <a:lstStyle/>
        <a:p>
          <a:endParaRPr lang="en-MY"/>
        </a:p>
      </dgm:t>
    </dgm:pt>
    <dgm:pt modelId="{B9F6DE5F-A8C7-4B51-BFDA-FA21B209FD60}">
      <dgm:prSet phldrT="[Text]" custT="1"/>
      <dgm:spPr/>
      <dgm:t>
        <a:bodyPr/>
        <a:lstStyle/>
        <a:p>
          <a:r>
            <a:rPr lang="en-MY" sz="2400" b="1" u="none" dirty="0">
              <a:solidFill>
                <a:schemeClr val="tx1"/>
              </a:solidFill>
            </a:rPr>
            <a:t>PULAI A</a:t>
          </a:r>
        </a:p>
      </dgm:t>
    </dgm:pt>
    <dgm:pt modelId="{C8A49D30-E525-424E-A95B-C2CB39D6676A}" type="parTrans" cxnId="{3C8A4257-7BC7-46D4-825D-5444E12BFB57}">
      <dgm:prSet/>
      <dgm:spPr/>
      <dgm:t>
        <a:bodyPr/>
        <a:lstStyle/>
        <a:p>
          <a:endParaRPr lang="en-MY"/>
        </a:p>
      </dgm:t>
    </dgm:pt>
    <dgm:pt modelId="{A906ECA5-9BFB-459F-85B5-56911038C525}" type="sibTrans" cxnId="{3C8A4257-7BC7-46D4-825D-5444E12BFB57}">
      <dgm:prSet/>
      <dgm:spPr/>
      <dgm:t>
        <a:bodyPr/>
        <a:lstStyle/>
        <a:p>
          <a:endParaRPr lang="en-MY"/>
        </a:p>
      </dgm:t>
    </dgm:pt>
    <dgm:pt modelId="{AB3BFF07-C9F9-4975-B43D-6413CB653581}">
      <dgm:prSet phldrT="[Text]" custT="1"/>
      <dgm:spPr/>
      <dgm:t>
        <a:bodyPr/>
        <a:lstStyle/>
        <a:p>
          <a:pPr rtl="0"/>
          <a:r>
            <a:rPr lang="en-US" sz="2000" dirty="0"/>
            <a:t>Successfully performed first CT cementing job for well A-26.</a:t>
          </a:r>
          <a:endParaRPr lang="en-MY" sz="2700" dirty="0"/>
        </a:p>
      </dgm:t>
    </dgm:pt>
    <dgm:pt modelId="{B0B1294C-93E3-442B-8E89-9AD7362BBBD2}" type="parTrans" cxnId="{4760E3D8-F29E-404F-8CD6-FD71A8A2D590}">
      <dgm:prSet/>
      <dgm:spPr/>
      <dgm:t>
        <a:bodyPr/>
        <a:lstStyle/>
        <a:p>
          <a:endParaRPr lang="en-MY"/>
        </a:p>
      </dgm:t>
    </dgm:pt>
    <dgm:pt modelId="{50B500A7-53CC-4194-A83E-A36392D759BE}" type="sibTrans" cxnId="{4760E3D8-F29E-404F-8CD6-FD71A8A2D590}">
      <dgm:prSet/>
      <dgm:spPr/>
      <dgm:t>
        <a:bodyPr/>
        <a:lstStyle/>
        <a:p>
          <a:endParaRPr lang="en-MY"/>
        </a:p>
      </dgm:t>
    </dgm:pt>
    <dgm:pt modelId="{04F7FD7B-7815-412A-8BCB-CBAD6387C1F6}">
      <dgm:prSet phldrT="[Text]" custT="1"/>
      <dgm:spPr/>
      <dgm:t>
        <a:bodyPr/>
        <a:lstStyle/>
        <a:p>
          <a:r>
            <a:rPr lang="en-MY" sz="2000" dirty="0"/>
            <a:t>Perform first Scale Cleanout (BaSO4) with Bead Blaster system for well E-02.</a:t>
          </a:r>
        </a:p>
      </dgm:t>
    </dgm:pt>
    <dgm:pt modelId="{E43E4B56-D925-4CB4-8F8E-F44F142B31D3}" type="parTrans" cxnId="{1E63E5E2-A094-48B7-AD56-7CF146A12FF2}">
      <dgm:prSet/>
      <dgm:spPr/>
      <dgm:t>
        <a:bodyPr/>
        <a:lstStyle/>
        <a:p>
          <a:endParaRPr lang="en-US"/>
        </a:p>
      </dgm:t>
    </dgm:pt>
    <dgm:pt modelId="{2CCF86F6-A37D-47B7-944D-4143B2F8C7F1}" type="sibTrans" cxnId="{1E63E5E2-A094-48B7-AD56-7CF146A12FF2}">
      <dgm:prSet/>
      <dgm:spPr/>
      <dgm:t>
        <a:bodyPr/>
        <a:lstStyle/>
        <a:p>
          <a:endParaRPr lang="en-US"/>
        </a:p>
      </dgm:t>
    </dgm:pt>
    <dgm:pt modelId="{C1F53CC2-75E7-42D7-870C-DF2043464FCA}">
      <dgm:prSet phldrT="[Text]" custT="1"/>
      <dgm:spPr/>
      <dgm:t>
        <a:bodyPr/>
        <a:lstStyle/>
        <a:p>
          <a:r>
            <a:rPr lang="en-MY" sz="2000" dirty="0"/>
            <a:t>Successfully performed first CT Fishing to retrieve the PXN Plug at well E-10.</a:t>
          </a:r>
        </a:p>
      </dgm:t>
    </dgm:pt>
    <dgm:pt modelId="{53552F49-3CC6-44E7-A746-038E594DF033}" type="parTrans" cxnId="{76171E2D-408B-4873-86DF-2724C005CF90}">
      <dgm:prSet/>
      <dgm:spPr/>
      <dgm:t>
        <a:bodyPr/>
        <a:lstStyle/>
        <a:p>
          <a:endParaRPr lang="en-US"/>
        </a:p>
      </dgm:t>
    </dgm:pt>
    <dgm:pt modelId="{990F9CA2-941A-4C87-A832-6018E5CFA044}" type="sibTrans" cxnId="{76171E2D-408B-4873-86DF-2724C005CF90}">
      <dgm:prSet/>
      <dgm:spPr/>
      <dgm:t>
        <a:bodyPr/>
        <a:lstStyle/>
        <a:p>
          <a:endParaRPr lang="en-US"/>
        </a:p>
      </dgm:t>
    </dgm:pt>
    <dgm:pt modelId="{3812CC0D-BF3C-43C8-ABD3-C609D48D1EEE}">
      <dgm:prSet phldrT="[Text]" custT="1"/>
      <dgm:spPr/>
      <dgm:t>
        <a:bodyPr/>
        <a:lstStyle/>
        <a:p>
          <a:pPr rtl="0"/>
          <a:r>
            <a:rPr lang="en-MY" sz="2000" dirty="0"/>
            <a:t>Experienced stuck cemented CT in well A-10.</a:t>
          </a:r>
        </a:p>
      </dgm:t>
    </dgm:pt>
    <dgm:pt modelId="{CFF3A80B-EB25-421C-98DA-6D7122F49B1C}" type="parTrans" cxnId="{D54D4A82-DA26-4FF7-AF3D-208EB456578E}">
      <dgm:prSet/>
      <dgm:spPr/>
      <dgm:t>
        <a:bodyPr/>
        <a:lstStyle/>
        <a:p>
          <a:endParaRPr lang="en-US"/>
        </a:p>
      </dgm:t>
    </dgm:pt>
    <dgm:pt modelId="{5DD9A244-08C7-41C7-90FE-0FCB4092ECF5}" type="sibTrans" cxnId="{D54D4A82-DA26-4FF7-AF3D-208EB456578E}">
      <dgm:prSet/>
      <dgm:spPr/>
      <dgm:t>
        <a:bodyPr/>
        <a:lstStyle/>
        <a:p>
          <a:endParaRPr lang="en-US"/>
        </a:p>
      </dgm:t>
    </dgm:pt>
    <dgm:pt modelId="{A983942A-734D-43E5-A58A-E0DF1CF2AD06}" type="pres">
      <dgm:prSet presAssocID="{C28A65A3-E2B1-443E-BA52-89FA5135947E}" presName="linear" presStyleCnt="0">
        <dgm:presLayoutVars>
          <dgm:dir/>
          <dgm:animLvl val="lvl"/>
          <dgm:resizeHandles val="exact"/>
        </dgm:presLayoutVars>
      </dgm:prSet>
      <dgm:spPr/>
    </dgm:pt>
    <dgm:pt modelId="{4E5E2834-8BC1-4B8D-84C6-4E6852AE501D}" type="pres">
      <dgm:prSet presAssocID="{1A0FCC4D-D951-46F5-B611-414597E8FB64}" presName="parentLin" presStyleCnt="0"/>
      <dgm:spPr/>
    </dgm:pt>
    <dgm:pt modelId="{D9745C3C-BCED-4DAE-9C3B-795EFCC311E9}" type="pres">
      <dgm:prSet presAssocID="{1A0FCC4D-D951-46F5-B611-414597E8FB64}" presName="parentLeftMargin" presStyleLbl="node1" presStyleIdx="0" presStyleCnt="2"/>
      <dgm:spPr/>
    </dgm:pt>
    <dgm:pt modelId="{5C6F2336-7A8B-427A-A19B-B7391E5E8478}" type="pres">
      <dgm:prSet presAssocID="{1A0FCC4D-D951-46F5-B611-414597E8FB64}" presName="parentText" presStyleLbl="node1" presStyleIdx="0" presStyleCnt="2" custScaleY="52579" custLinFactNeighborX="-58534" custLinFactNeighborY="-1558">
        <dgm:presLayoutVars>
          <dgm:chMax val="0"/>
          <dgm:bulletEnabled val="1"/>
        </dgm:presLayoutVars>
      </dgm:prSet>
      <dgm:spPr/>
    </dgm:pt>
    <dgm:pt modelId="{0F7ED08C-6F69-4D20-AA07-257A5E41857A}" type="pres">
      <dgm:prSet presAssocID="{1A0FCC4D-D951-46F5-B611-414597E8FB64}" presName="negativeSpace" presStyleCnt="0"/>
      <dgm:spPr/>
    </dgm:pt>
    <dgm:pt modelId="{1E47879D-4FA0-4104-9C3B-2A6B0FC151F9}" type="pres">
      <dgm:prSet presAssocID="{1A0FCC4D-D951-46F5-B611-414597E8FB64}" presName="childText" presStyleLbl="conFgAcc1" presStyleIdx="0" presStyleCnt="2" custLinFactY="-6098" custLinFactNeighborX="-8596" custLinFactNeighborY="-100000">
        <dgm:presLayoutVars>
          <dgm:bulletEnabled val="1"/>
        </dgm:presLayoutVars>
      </dgm:prSet>
      <dgm:spPr/>
    </dgm:pt>
    <dgm:pt modelId="{AAB48927-844E-485B-9F27-0A9870400CED}" type="pres">
      <dgm:prSet presAssocID="{82A4307A-41CB-42E9-9BA7-B827E71AE9D5}" presName="spaceBetweenRectangles" presStyleCnt="0"/>
      <dgm:spPr/>
    </dgm:pt>
    <dgm:pt modelId="{63E264F1-1D0A-468B-A72F-C4B611E0CF17}" type="pres">
      <dgm:prSet presAssocID="{B9F6DE5F-A8C7-4B51-BFDA-FA21B209FD60}" presName="parentLin" presStyleCnt="0"/>
      <dgm:spPr/>
    </dgm:pt>
    <dgm:pt modelId="{C87BA055-58C8-4C2C-8958-0CE1925DE994}" type="pres">
      <dgm:prSet presAssocID="{B9F6DE5F-A8C7-4B51-BFDA-FA21B209FD60}" presName="parentLeftMargin" presStyleLbl="node1" presStyleIdx="0" presStyleCnt="2"/>
      <dgm:spPr/>
    </dgm:pt>
    <dgm:pt modelId="{38EBB7AF-A063-46CC-9F3E-E3D302C0B573}" type="pres">
      <dgm:prSet presAssocID="{B9F6DE5F-A8C7-4B51-BFDA-FA21B209FD60}" presName="parentText" presStyleLbl="node1" presStyleIdx="1" presStyleCnt="2" custScaleY="57752" custLinFactNeighborX="-58533" custLinFactNeighborY="-7369">
        <dgm:presLayoutVars>
          <dgm:chMax val="0"/>
          <dgm:bulletEnabled val="1"/>
        </dgm:presLayoutVars>
      </dgm:prSet>
      <dgm:spPr/>
    </dgm:pt>
    <dgm:pt modelId="{1D7EFC32-67D8-4B6E-9F41-F00870940FD1}" type="pres">
      <dgm:prSet presAssocID="{B9F6DE5F-A8C7-4B51-BFDA-FA21B209FD60}" presName="negativeSpace" presStyleCnt="0"/>
      <dgm:spPr/>
    </dgm:pt>
    <dgm:pt modelId="{12D264F2-70EB-4CD9-9A15-47D0CB4E5720}" type="pres">
      <dgm:prSet presAssocID="{B9F6DE5F-A8C7-4B51-BFDA-FA21B209FD60}" presName="childText" presStyleLbl="conFgAcc1" presStyleIdx="1" presStyleCnt="2" custLinFactNeighborY="-2725">
        <dgm:presLayoutVars>
          <dgm:bulletEnabled val="1"/>
        </dgm:presLayoutVars>
      </dgm:prSet>
      <dgm:spPr/>
    </dgm:pt>
  </dgm:ptLst>
  <dgm:cxnLst>
    <dgm:cxn modelId="{A9FA4D04-D148-4088-963F-27F3C367926C}" srcId="{C28A65A3-E2B1-443E-BA52-89FA5135947E}" destId="{1A0FCC4D-D951-46F5-B611-414597E8FB64}" srcOrd="0" destOrd="0" parTransId="{36A5C0E5-2762-4121-B590-83DEDCA4FF1B}" sibTransId="{82A4307A-41CB-42E9-9BA7-B827E71AE9D5}"/>
    <dgm:cxn modelId="{A3FE7F13-8F7B-4F5E-B59C-92554E895AD8}" type="presOf" srcId="{AB3BFF07-C9F9-4975-B43D-6413CB653581}" destId="{12D264F2-70EB-4CD9-9A15-47D0CB4E5720}" srcOrd="0" destOrd="0" presId="urn:microsoft.com/office/officeart/2005/8/layout/list1"/>
    <dgm:cxn modelId="{76171E2D-408B-4873-86DF-2724C005CF90}" srcId="{1A0FCC4D-D951-46F5-B611-414597E8FB64}" destId="{C1F53CC2-75E7-42D7-870C-DF2043464FCA}" srcOrd="2" destOrd="0" parTransId="{53552F49-3CC6-44E7-A746-038E594DF033}" sibTransId="{990F9CA2-941A-4C87-A832-6018E5CFA044}"/>
    <dgm:cxn modelId="{0C89FA52-2A09-49AE-A594-43C4F7C07457}" srcId="{1A0FCC4D-D951-46F5-B611-414597E8FB64}" destId="{D8D43738-B480-432B-8183-2AFDA4A098C5}" srcOrd="0" destOrd="0" parTransId="{7322320E-C18D-41B8-9B1F-47944D16F7B2}" sibTransId="{446F7DD0-04C5-4997-BAFB-895E2BD42D31}"/>
    <dgm:cxn modelId="{3FA63B53-07B0-4699-94A1-AB7745675640}" type="presOf" srcId="{3812CC0D-BF3C-43C8-ABD3-C609D48D1EEE}" destId="{12D264F2-70EB-4CD9-9A15-47D0CB4E5720}" srcOrd="0" destOrd="1" presId="urn:microsoft.com/office/officeart/2005/8/layout/list1"/>
    <dgm:cxn modelId="{88B3FF53-3191-4AA5-979B-BE04715C760E}" type="presOf" srcId="{04F7FD7B-7815-412A-8BCB-CBAD6387C1F6}" destId="{1E47879D-4FA0-4104-9C3B-2A6B0FC151F9}" srcOrd="0" destOrd="1" presId="urn:microsoft.com/office/officeart/2005/8/layout/list1"/>
    <dgm:cxn modelId="{3C8A4257-7BC7-46D4-825D-5444E12BFB57}" srcId="{C28A65A3-E2B1-443E-BA52-89FA5135947E}" destId="{B9F6DE5F-A8C7-4B51-BFDA-FA21B209FD60}" srcOrd="1" destOrd="0" parTransId="{C8A49D30-E525-424E-A95B-C2CB39D6676A}" sibTransId="{A906ECA5-9BFB-459F-85B5-56911038C525}"/>
    <dgm:cxn modelId="{CA1F6D58-CD8F-4D59-9991-A00B332A1038}" type="presOf" srcId="{C28A65A3-E2B1-443E-BA52-89FA5135947E}" destId="{A983942A-734D-43E5-A58A-E0DF1CF2AD06}" srcOrd="0" destOrd="0" presId="urn:microsoft.com/office/officeart/2005/8/layout/list1"/>
    <dgm:cxn modelId="{6402905E-4816-4DFD-8DF4-0608845C8857}" type="presOf" srcId="{C1F53CC2-75E7-42D7-870C-DF2043464FCA}" destId="{1E47879D-4FA0-4104-9C3B-2A6B0FC151F9}" srcOrd="0" destOrd="2" presId="urn:microsoft.com/office/officeart/2005/8/layout/list1"/>
    <dgm:cxn modelId="{D54D4A82-DA26-4FF7-AF3D-208EB456578E}" srcId="{B9F6DE5F-A8C7-4B51-BFDA-FA21B209FD60}" destId="{3812CC0D-BF3C-43C8-ABD3-C609D48D1EEE}" srcOrd="1" destOrd="0" parTransId="{CFF3A80B-EB25-421C-98DA-6D7122F49B1C}" sibTransId="{5DD9A244-08C7-41C7-90FE-0FCB4092ECF5}"/>
    <dgm:cxn modelId="{E157B99C-2090-41BA-B59D-1F1F61E8356F}" type="presOf" srcId="{1A0FCC4D-D951-46F5-B611-414597E8FB64}" destId="{D9745C3C-BCED-4DAE-9C3B-795EFCC311E9}" srcOrd="0" destOrd="0" presId="urn:microsoft.com/office/officeart/2005/8/layout/list1"/>
    <dgm:cxn modelId="{51D4FE9E-9FD5-4D70-A890-35855EED256F}" type="presOf" srcId="{B9F6DE5F-A8C7-4B51-BFDA-FA21B209FD60}" destId="{38EBB7AF-A063-46CC-9F3E-E3D302C0B573}" srcOrd="1" destOrd="0" presId="urn:microsoft.com/office/officeart/2005/8/layout/list1"/>
    <dgm:cxn modelId="{D38305A0-BF6B-4E13-B147-68EA6F87E1AF}" type="presOf" srcId="{1A0FCC4D-D951-46F5-B611-414597E8FB64}" destId="{5C6F2336-7A8B-427A-A19B-B7391E5E8478}" srcOrd="1" destOrd="0" presId="urn:microsoft.com/office/officeart/2005/8/layout/list1"/>
    <dgm:cxn modelId="{88303DB4-20D2-4F67-83FB-DBB6927CE687}" type="presOf" srcId="{D8D43738-B480-432B-8183-2AFDA4A098C5}" destId="{1E47879D-4FA0-4104-9C3B-2A6B0FC151F9}" srcOrd="0" destOrd="0" presId="urn:microsoft.com/office/officeart/2005/8/layout/list1"/>
    <dgm:cxn modelId="{ECA0E2B4-2A06-4944-B10F-9CF0502E9DF4}" type="presOf" srcId="{B9F6DE5F-A8C7-4B51-BFDA-FA21B209FD60}" destId="{C87BA055-58C8-4C2C-8958-0CE1925DE994}" srcOrd="0" destOrd="0" presId="urn:microsoft.com/office/officeart/2005/8/layout/list1"/>
    <dgm:cxn modelId="{4760E3D8-F29E-404F-8CD6-FD71A8A2D590}" srcId="{B9F6DE5F-A8C7-4B51-BFDA-FA21B209FD60}" destId="{AB3BFF07-C9F9-4975-B43D-6413CB653581}" srcOrd="0" destOrd="0" parTransId="{B0B1294C-93E3-442B-8E89-9AD7362BBBD2}" sibTransId="{50B500A7-53CC-4194-A83E-A36392D759BE}"/>
    <dgm:cxn modelId="{1E63E5E2-A094-48B7-AD56-7CF146A12FF2}" srcId="{1A0FCC4D-D951-46F5-B611-414597E8FB64}" destId="{04F7FD7B-7815-412A-8BCB-CBAD6387C1F6}" srcOrd="1" destOrd="0" parTransId="{E43E4B56-D925-4CB4-8F8E-F44F142B31D3}" sibTransId="{2CCF86F6-A37D-47B7-944D-4143B2F8C7F1}"/>
    <dgm:cxn modelId="{7B5BA1FF-2EB0-4F08-BDA5-6EC966D20D08}" type="presParOf" srcId="{A983942A-734D-43E5-A58A-E0DF1CF2AD06}" destId="{4E5E2834-8BC1-4B8D-84C6-4E6852AE501D}" srcOrd="0" destOrd="0" presId="urn:microsoft.com/office/officeart/2005/8/layout/list1"/>
    <dgm:cxn modelId="{F4BBD3A7-1565-4312-8BA2-CD4664C4D60A}" type="presParOf" srcId="{4E5E2834-8BC1-4B8D-84C6-4E6852AE501D}" destId="{D9745C3C-BCED-4DAE-9C3B-795EFCC311E9}" srcOrd="0" destOrd="0" presId="urn:microsoft.com/office/officeart/2005/8/layout/list1"/>
    <dgm:cxn modelId="{0403023F-3846-45D8-85BF-8415094CB485}" type="presParOf" srcId="{4E5E2834-8BC1-4B8D-84C6-4E6852AE501D}" destId="{5C6F2336-7A8B-427A-A19B-B7391E5E8478}" srcOrd="1" destOrd="0" presId="urn:microsoft.com/office/officeart/2005/8/layout/list1"/>
    <dgm:cxn modelId="{DD55BBDA-62BF-4816-9E1C-964BA852043C}" type="presParOf" srcId="{A983942A-734D-43E5-A58A-E0DF1CF2AD06}" destId="{0F7ED08C-6F69-4D20-AA07-257A5E41857A}" srcOrd="1" destOrd="0" presId="urn:microsoft.com/office/officeart/2005/8/layout/list1"/>
    <dgm:cxn modelId="{E785C51B-8C99-43CF-A23D-5FD27FC0C24B}" type="presParOf" srcId="{A983942A-734D-43E5-A58A-E0DF1CF2AD06}" destId="{1E47879D-4FA0-4104-9C3B-2A6B0FC151F9}" srcOrd="2" destOrd="0" presId="urn:microsoft.com/office/officeart/2005/8/layout/list1"/>
    <dgm:cxn modelId="{1654148F-24DF-49AD-AAD9-D8D901F2C96C}" type="presParOf" srcId="{A983942A-734D-43E5-A58A-E0DF1CF2AD06}" destId="{AAB48927-844E-485B-9F27-0A9870400CED}" srcOrd="3" destOrd="0" presId="urn:microsoft.com/office/officeart/2005/8/layout/list1"/>
    <dgm:cxn modelId="{9953DB3C-DF22-44AC-B1D0-E280D73CF4A3}" type="presParOf" srcId="{A983942A-734D-43E5-A58A-E0DF1CF2AD06}" destId="{63E264F1-1D0A-468B-A72F-C4B611E0CF17}" srcOrd="4" destOrd="0" presId="urn:microsoft.com/office/officeart/2005/8/layout/list1"/>
    <dgm:cxn modelId="{7B1B12A3-660B-4AD4-B37D-12DB0EEFEDB6}" type="presParOf" srcId="{63E264F1-1D0A-468B-A72F-C4B611E0CF17}" destId="{C87BA055-58C8-4C2C-8958-0CE1925DE994}" srcOrd="0" destOrd="0" presId="urn:microsoft.com/office/officeart/2005/8/layout/list1"/>
    <dgm:cxn modelId="{F8B885CC-C0B5-4E0E-99EF-C296F05ABF71}" type="presParOf" srcId="{63E264F1-1D0A-468B-A72F-C4B611E0CF17}" destId="{38EBB7AF-A063-46CC-9F3E-E3D302C0B573}" srcOrd="1" destOrd="0" presId="urn:microsoft.com/office/officeart/2005/8/layout/list1"/>
    <dgm:cxn modelId="{5F34C50D-49B8-4874-B927-F5A126F4E7FA}" type="presParOf" srcId="{A983942A-734D-43E5-A58A-E0DF1CF2AD06}" destId="{1D7EFC32-67D8-4B6E-9F41-F00870940FD1}" srcOrd="5" destOrd="0" presId="urn:microsoft.com/office/officeart/2005/8/layout/list1"/>
    <dgm:cxn modelId="{21F6D323-707F-42D2-8996-A7FDFC354252}" type="presParOf" srcId="{A983942A-734D-43E5-A58A-E0DF1CF2AD06}" destId="{12D264F2-70EB-4CD9-9A15-47D0CB4E5720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8F6720-3853-4CEA-AD14-6573AE8662ED}">
      <dsp:nvSpPr>
        <dsp:cNvPr id="0" name=""/>
        <dsp:cNvSpPr/>
      </dsp:nvSpPr>
      <dsp:spPr>
        <a:xfrm rot="5400000">
          <a:off x="-95979" y="102031"/>
          <a:ext cx="639865" cy="44790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tx1"/>
              </a:solidFill>
            </a:rPr>
            <a:t>Nov 14</a:t>
          </a:r>
        </a:p>
      </dsp:txBody>
      <dsp:txXfrm rot="-5400000">
        <a:off x="1" y="230004"/>
        <a:ext cx="447906" cy="191959"/>
      </dsp:txXfrm>
    </dsp:sp>
    <dsp:sp modelId="{9B4F21BC-8D4B-43AD-ABAE-8C02E85A999F}">
      <dsp:nvSpPr>
        <dsp:cNvPr id="0" name=""/>
        <dsp:cNvSpPr/>
      </dsp:nvSpPr>
      <dsp:spPr>
        <a:xfrm rot="5400000">
          <a:off x="2726889" y="-2272932"/>
          <a:ext cx="416131" cy="49740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solidFill>
                <a:schemeClr val="tx1"/>
              </a:solidFill>
            </a:rPr>
            <a:t>Awarded CTU VDP</a:t>
          </a:r>
        </a:p>
      </dsp:txBody>
      <dsp:txXfrm rot="-5400000">
        <a:off x="447906" y="26365"/>
        <a:ext cx="4953784" cy="375503"/>
      </dsp:txXfrm>
    </dsp:sp>
    <dsp:sp modelId="{5D545A2F-15CC-4C36-BB40-D81534B8BC2C}">
      <dsp:nvSpPr>
        <dsp:cNvPr id="0" name=""/>
        <dsp:cNvSpPr/>
      </dsp:nvSpPr>
      <dsp:spPr>
        <a:xfrm rot="5400000">
          <a:off x="-95979" y="667555"/>
          <a:ext cx="639865" cy="447906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tx1"/>
              </a:solidFill>
            </a:rPr>
            <a:t>Nov 14</a:t>
          </a:r>
        </a:p>
      </dsp:txBody>
      <dsp:txXfrm rot="-5400000">
        <a:off x="1" y="795528"/>
        <a:ext cx="447906" cy="191959"/>
      </dsp:txXfrm>
    </dsp:sp>
    <dsp:sp modelId="{0F8A1455-58EC-4F60-9E99-9CF6141D101A}">
      <dsp:nvSpPr>
        <dsp:cNvPr id="0" name=""/>
        <dsp:cNvSpPr/>
      </dsp:nvSpPr>
      <dsp:spPr>
        <a:xfrm rot="5400000">
          <a:off x="2726999" y="-1707517"/>
          <a:ext cx="415912" cy="49740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Hired Key Personnel</a:t>
          </a:r>
        </a:p>
      </dsp:txBody>
      <dsp:txXfrm rot="-5400000">
        <a:off x="447907" y="591878"/>
        <a:ext cx="4953795" cy="375306"/>
      </dsp:txXfrm>
    </dsp:sp>
    <dsp:sp modelId="{C3F74B22-0D46-4759-8A07-CE04AA17EE60}">
      <dsp:nvSpPr>
        <dsp:cNvPr id="0" name=""/>
        <dsp:cNvSpPr/>
      </dsp:nvSpPr>
      <dsp:spPr>
        <a:xfrm rot="5400000">
          <a:off x="-95979" y="1233079"/>
          <a:ext cx="639865" cy="44790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tx1"/>
              </a:solidFill>
            </a:rPr>
            <a:t>June 15</a:t>
          </a:r>
        </a:p>
      </dsp:txBody>
      <dsp:txXfrm rot="-5400000">
        <a:off x="1" y="1361052"/>
        <a:ext cx="447906" cy="191959"/>
      </dsp:txXfrm>
    </dsp:sp>
    <dsp:sp modelId="{8D24BC4B-13C4-4872-914C-6B1F58AC135C}">
      <dsp:nvSpPr>
        <dsp:cNvPr id="0" name=""/>
        <dsp:cNvSpPr/>
      </dsp:nvSpPr>
      <dsp:spPr>
        <a:xfrm rot="5400000">
          <a:off x="2726999" y="-1141993"/>
          <a:ext cx="415912" cy="49740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Full CT crew hired</a:t>
          </a:r>
        </a:p>
      </dsp:txBody>
      <dsp:txXfrm rot="-5400000">
        <a:off x="447907" y="1157402"/>
        <a:ext cx="4953795" cy="375306"/>
      </dsp:txXfrm>
    </dsp:sp>
    <dsp:sp modelId="{4B2605E1-B163-46D9-AEA4-10EBD3ECECF5}">
      <dsp:nvSpPr>
        <dsp:cNvPr id="0" name=""/>
        <dsp:cNvSpPr/>
      </dsp:nvSpPr>
      <dsp:spPr>
        <a:xfrm rot="5400000">
          <a:off x="-95979" y="1798603"/>
          <a:ext cx="639865" cy="44790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tx1"/>
              </a:solidFill>
            </a:rPr>
            <a:t>Aug 15</a:t>
          </a:r>
        </a:p>
      </dsp:txBody>
      <dsp:txXfrm rot="-5400000">
        <a:off x="1" y="1926576"/>
        <a:ext cx="447906" cy="191959"/>
      </dsp:txXfrm>
    </dsp:sp>
    <dsp:sp modelId="{1F92DE48-3E61-41F4-9CD3-891CFC7C2CD2}">
      <dsp:nvSpPr>
        <dsp:cNvPr id="0" name=""/>
        <dsp:cNvSpPr/>
      </dsp:nvSpPr>
      <dsp:spPr>
        <a:xfrm rot="5400000">
          <a:off x="2726999" y="-576469"/>
          <a:ext cx="415912" cy="49740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Arrival of CT and Pumping Package</a:t>
          </a:r>
        </a:p>
      </dsp:txBody>
      <dsp:txXfrm rot="-5400000">
        <a:off x="447907" y="1722926"/>
        <a:ext cx="4953795" cy="375306"/>
      </dsp:txXfrm>
    </dsp:sp>
    <dsp:sp modelId="{80078BD8-A711-4AAE-81F4-66FE45DB5DA4}">
      <dsp:nvSpPr>
        <dsp:cNvPr id="0" name=""/>
        <dsp:cNvSpPr/>
      </dsp:nvSpPr>
      <dsp:spPr>
        <a:xfrm rot="5400000">
          <a:off x="-95979" y="2364127"/>
          <a:ext cx="639865" cy="447906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tx1"/>
              </a:solidFill>
            </a:rPr>
            <a:t>Aug 15</a:t>
          </a:r>
        </a:p>
      </dsp:txBody>
      <dsp:txXfrm rot="-5400000">
        <a:off x="1" y="2492100"/>
        <a:ext cx="447906" cy="191959"/>
      </dsp:txXfrm>
    </dsp:sp>
    <dsp:sp modelId="{00E2CB2C-B3AC-4A50-8952-C3EC23E7F9B2}">
      <dsp:nvSpPr>
        <dsp:cNvPr id="0" name=""/>
        <dsp:cNvSpPr/>
      </dsp:nvSpPr>
      <dsp:spPr>
        <a:xfrm rot="5400000">
          <a:off x="2726999" y="-10945"/>
          <a:ext cx="415912" cy="49740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CT Software Training</a:t>
          </a:r>
        </a:p>
      </dsp:txBody>
      <dsp:txXfrm rot="-5400000">
        <a:off x="447907" y="2288450"/>
        <a:ext cx="4953795" cy="375306"/>
      </dsp:txXfrm>
    </dsp:sp>
    <dsp:sp modelId="{97FB626E-A68F-4AA0-9B2D-766CDF57CAE5}">
      <dsp:nvSpPr>
        <dsp:cNvPr id="0" name=""/>
        <dsp:cNvSpPr/>
      </dsp:nvSpPr>
      <dsp:spPr>
        <a:xfrm rot="5400000">
          <a:off x="-95979" y="2929651"/>
          <a:ext cx="639865" cy="44790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tx1"/>
              </a:solidFill>
            </a:rPr>
            <a:t>Sept 15 </a:t>
          </a:r>
        </a:p>
      </dsp:txBody>
      <dsp:txXfrm rot="-5400000">
        <a:off x="1" y="3057624"/>
        <a:ext cx="447906" cy="191959"/>
      </dsp:txXfrm>
    </dsp:sp>
    <dsp:sp modelId="{F821ECDB-DC60-4753-A378-3C4EBFD583A6}">
      <dsp:nvSpPr>
        <dsp:cNvPr id="0" name=""/>
        <dsp:cNvSpPr/>
      </dsp:nvSpPr>
      <dsp:spPr>
        <a:xfrm rot="5400000">
          <a:off x="2726999" y="554578"/>
          <a:ext cx="415912" cy="49740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Pre-CAT Audit</a:t>
          </a:r>
        </a:p>
      </dsp:txBody>
      <dsp:txXfrm rot="-5400000">
        <a:off x="447907" y="2853974"/>
        <a:ext cx="4953795" cy="375306"/>
      </dsp:txXfrm>
    </dsp:sp>
    <dsp:sp modelId="{B6EA8268-957B-4AEA-AB3C-DC3DB9497347}">
      <dsp:nvSpPr>
        <dsp:cNvPr id="0" name=""/>
        <dsp:cNvSpPr/>
      </dsp:nvSpPr>
      <dsp:spPr>
        <a:xfrm rot="5400000">
          <a:off x="-95979" y="3495175"/>
          <a:ext cx="639865" cy="447906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tx1"/>
              </a:solidFill>
            </a:rPr>
            <a:t>Oct 15</a:t>
          </a:r>
        </a:p>
      </dsp:txBody>
      <dsp:txXfrm rot="-5400000">
        <a:off x="1" y="3623148"/>
        <a:ext cx="447906" cy="191959"/>
      </dsp:txXfrm>
    </dsp:sp>
    <dsp:sp modelId="{CF443F64-4ED6-4815-9F31-7587A6A234BF}">
      <dsp:nvSpPr>
        <dsp:cNvPr id="0" name=""/>
        <dsp:cNvSpPr/>
      </dsp:nvSpPr>
      <dsp:spPr>
        <a:xfrm rot="5400000">
          <a:off x="2726999" y="1120102"/>
          <a:ext cx="415912" cy="49740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VDP Audit</a:t>
          </a:r>
        </a:p>
      </dsp:txBody>
      <dsp:txXfrm rot="-5400000">
        <a:off x="447907" y="3419498"/>
        <a:ext cx="4953795" cy="375306"/>
      </dsp:txXfrm>
    </dsp:sp>
    <dsp:sp modelId="{206343EE-2146-4951-B67D-B44F5DEDBE55}">
      <dsp:nvSpPr>
        <dsp:cNvPr id="0" name=""/>
        <dsp:cNvSpPr/>
      </dsp:nvSpPr>
      <dsp:spPr>
        <a:xfrm rot="5400000">
          <a:off x="-95979" y="4060699"/>
          <a:ext cx="639865" cy="44790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tx1"/>
              </a:solidFill>
            </a:rPr>
            <a:t>Mar 16</a:t>
          </a:r>
        </a:p>
      </dsp:txBody>
      <dsp:txXfrm rot="-5400000">
        <a:off x="1" y="4188672"/>
        <a:ext cx="447906" cy="191959"/>
      </dsp:txXfrm>
    </dsp:sp>
    <dsp:sp modelId="{6ADCC579-B564-417A-8A8D-5EE813A3100C}">
      <dsp:nvSpPr>
        <dsp:cNvPr id="0" name=""/>
        <dsp:cNvSpPr/>
      </dsp:nvSpPr>
      <dsp:spPr>
        <a:xfrm rot="5400000">
          <a:off x="2726999" y="1685626"/>
          <a:ext cx="415912" cy="49740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First Coiled Tubing Operation in Dulang C</a:t>
          </a:r>
        </a:p>
      </dsp:txBody>
      <dsp:txXfrm rot="-5400000">
        <a:off x="447907" y="3985022"/>
        <a:ext cx="4953795" cy="3753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47879D-4FA0-4104-9C3B-2A6B0FC151F9}">
      <dsp:nvSpPr>
        <dsp:cNvPr id="0" name=""/>
        <dsp:cNvSpPr/>
      </dsp:nvSpPr>
      <dsp:spPr>
        <a:xfrm>
          <a:off x="0" y="508392"/>
          <a:ext cx="8950816" cy="277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94683" tIns="208280" rIns="694683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Calibri" pitchFamily="34" charset="0"/>
            </a:rPr>
            <a:t>Successfully performed sand cleanout at Dulang C for C-27S, C-07L, C-15L, C-20S and C-20L with increment gain of oil production rate.</a:t>
          </a:r>
          <a:endParaRPr lang="en-MY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MY" sz="2000" kern="1200" dirty="0"/>
            <a:t>Successfully performed sand cleanout at Dulang B for B-12, B-10L and B-26L.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MY" sz="2000" kern="1200" dirty="0"/>
            <a:t>Successfully performed sand cleanout at Dulang D for D-18L and D-11L.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MY" sz="2000" kern="1200" dirty="0"/>
            <a:t>Well C-22: Successfully perform Water Shut-Off and manage to reduce Water Cut from 90% to 80%.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MY" sz="2000" kern="1200" dirty="0"/>
            <a:t>Perform first Water Shut-Off treatment with inflatable packer. </a:t>
          </a:r>
        </a:p>
      </dsp:txBody>
      <dsp:txXfrm>
        <a:off x="0" y="508392"/>
        <a:ext cx="8950816" cy="2772000"/>
      </dsp:txXfrm>
    </dsp:sp>
    <dsp:sp modelId="{5C6F2336-7A8B-427A-A19B-B7391E5E8478}">
      <dsp:nvSpPr>
        <dsp:cNvPr id="0" name=""/>
        <dsp:cNvSpPr/>
      </dsp:nvSpPr>
      <dsp:spPr>
        <a:xfrm>
          <a:off x="54399" y="0"/>
          <a:ext cx="6259452" cy="62651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6824" tIns="0" rIns="23682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u="none" kern="1200" dirty="0">
              <a:solidFill>
                <a:schemeClr val="tx1"/>
              </a:solidFill>
            </a:rPr>
            <a:t>DULANG B, C &amp; D</a:t>
          </a:r>
          <a:endParaRPr lang="en-MY" sz="2400" b="1" u="none" kern="1200" dirty="0">
            <a:solidFill>
              <a:schemeClr val="tx1"/>
            </a:solidFill>
          </a:endParaRPr>
        </a:p>
      </dsp:txBody>
      <dsp:txXfrm>
        <a:off x="84983" y="30584"/>
        <a:ext cx="6198284" cy="5653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47879D-4FA0-4104-9C3B-2A6B0FC151F9}">
      <dsp:nvSpPr>
        <dsp:cNvPr id="0" name=""/>
        <dsp:cNvSpPr/>
      </dsp:nvSpPr>
      <dsp:spPr>
        <a:xfrm>
          <a:off x="0" y="0"/>
          <a:ext cx="8573807" cy="24538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65423" tIns="791464" rIns="665423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Calibri" pitchFamily="34" charset="0"/>
            </a:rPr>
            <a:t>Successfully performed Sand Cleanout for wells E-09, E-10 and E-02.</a:t>
          </a:r>
          <a:endParaRPr lang="en-MY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MY" sz="2000" kern="1200" dirty="0"/>
            <a:t>Perform first Scale Cleanout (BaSO4) with Bead Blaster system for well E-02.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MY" sz="2000" kern="1200" dirty="0"/>
            <a:t>Successfully performed first CT Fishing to retrieve the PXN Plug at well E-10.</a:t>
          </a:r>
        </a:p>
      </dsp:txBody>
      <dsp:txXfrm>
        <a:off x="0" y="0"/>
        <a:ext cx="8573807" cy="2453850"/>
      </dsp:txXfrm>
    </dsp:sp>
    <dsp:sp modelId="{5C6F2336-7A8B-427A-A19B-B7391E5E8478}">
      <dsp:nvSpPr>
        <dsp:cNvPr id="0" name=""/>
        <dsp:cNvSpPr/>
      </dsp:nvSpPr>
      <dsp:spPr>
        <a:xfrm>
          <a:off x="177760" y="0"/>
          <a:ext cx="6001664" cy="58981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6849" tIns="0" rIns="226849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u="none" kern="1200" dirty="0">
              <a:solidFill>
                <a:schemeClr val="tx1"/>
              </a:solidFill>
            </a:rPr>
            <a:t>ANGSI E</a:t>
          </a:r>
          <a:endParaRPr lang="en-MY" sz="2400" b="1" u="none" kern="1200" dirty="0">
            <a:solidFill>
              <a:schemeClr val="tx1"/>
            </a:solidFill>
          </a:endParaRPr>
        </a:p>
      </dsp:txBody>
      <dsp:txXfrm>
        <a:off x="206552" y="28792"/>
        <a:ext cx="5944080" cy="532226"/>
      </dsp:txXfrm>
    </dsp:sp>
    <dsp:sp modelId="{12D264F2-70EB-4CD9-9A15-47D0CB4E5720}">
      <dsp:nvSpPr>
        <dsp:cNvPr id="0" name=""/>
        <dsp:cNvSpPr/>
      </dsp:nvSpPr>
      <dsp:spPr>
        <a:xfrm>
          <a:off x="0" y="2766033"/>
          <a:ext cx="8573807" cy="15561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65423" tIns="791464" rIns="665423" bIns="14224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Successfully performed first CT cementing job for well A-26.</a:t>
          </a:r>
          <a:endParaRPr lang="en-MY" sz="27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MY" sz="2000" kern="1200" dirty="0"/>
            <a:t>Experienced stuck cemented CT in well A-10.</a:t>
          </a:r>
        </a:p>
      </dsp:txBody>
      <dsp:txXfrm>
        <a:off x="0" y="2766033"/>
        <a:ext cx="8573807" cy="1556100"/>
      </dsp:txXfrm>
    </dsp:sp>
    <dsp:sp modelId="{38EBB7AF-A063-46CC-9F3E-E3D302C0B573}">
      <dsp:nvSpPr>
        <dsp:cNvPr id="0" name=""/>
        <dsp:cNvSpPr/>
      </dsp:nvSpPr>
      <dsp:spPr>
        <a:xfrm>
          <a:off x="177765" y="2611696"/>
          <a:ext cx="6001664" cy="647838"/>
        </a:xfrm>
        <a:prstGeom prst="roundRect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6849" tIns="0" rIns="226849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MY" sz="2400" b="1" u="none" kern="1200" dirty="0">
              <a:solidFill>
                <a:schemeClr val="tx1"/>
              </a:solidFill>
            </a:rPr>
            <a:t>PULAI A</a:t>
          </a:r>
        </a:p>
      </dsp:txBody>
      <dsp:txXfrm>
        <a:off x="209390" y="2643321"/>
        <a:ext cx="5938414" cy="5845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9BD171-879F-4988-B0EE-B45A00B3D74A}" type="datetimeFigureOut">
              <a:rPr lang="en-US" smtClean="0"/>
              <a:t>10/8/24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D2EDEC-A8B4-4AA8-B200-704C640E0F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789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1233488"/>
            <a:ext cx="5916613" cy="3328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D2EDEC-A8B4-4AA8-B200-704C640E0FB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108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96"/>
          <a:stretch/>
        </p:blipFill>
        <p:spPr>
          <a:xfrm>
            <a:off x="0" y="3"/>
            <a:ext cx="12192000" cy="5582653"/>
          </a:xfrm>
          <a:prstGeom prst="flowChartDocument">
            <a:avLst/>
          </a:prstGeom>
        </p:spPr>
      </p:pic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4038605" y="6356362"/>
            <a:ext cx="4114800" cy="365125"/>
          </a:xfrm>
          <a:prstGeom prst="rect">
            <a:avLst/>
          </a:prstGeom>
        </p:spPr>
        <p:txBody>
          <a:bodyPr vert="horz" lIns="91440" tIns="45721" rIns="91440" bIns="45721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684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51" b="26853"/>
          <a:stretch/>
        </p:blipFill>
        <p:spPr>
          <a:xfrm>
            <a:off x="0" y="-14340"/>
            <a:ext cx="12192000" cy="803669"/>
          </a:xfrm>
          <a:prstGeom prst="flowChartDocument">
            <a:avLst/>
          </a:prstGeom>
        </p:spPr>
      </p:pic>
      <p:sp>
        <p:nvSpPr>
          <p:cNvPr id="28" name="Date Placeholder 3"/>
          <p:cNvSpPr txBox="1">
            <a:spLocks/>
          </p:cNvSpPr>
          <p:nvPr userDrawn="1"/>
        </p:nvSpPr>
        <p:spPr>
          <a:xfrm>
            <a:off x="1112380" y="6455418"/>
            <a:ext cx="2743200" cy="365125"/>
          </a:xfrm>
          <a:prstGeom prst="rect">
            <a:avLst/>
          </a:prstGeom>
        </p:spPr>
        <p:txBody>
          <a:bodyPr vert="horz" lIns="91440" tIns="45721" rIns="91440" bIns="45721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358B7B9-5B66-4A1B-A7BC-DADE82892A3A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6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08/10/2024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ooter Placeholder 4"/>
          <p:cNvSpPr txBox="1">
            <a:spLocks/>
          </p:cNvSpPr>
          <p:nvPr userDrawn="1"/>
        </p:nvSpPr>
        <p:spPr>
          <a:xfrm>
            <a:off x="4038605" y="6356362"/>
            <a:ext cx="4114800" cy="365125"/>
          </a:xfrm>
          <a:prstGeom prst="rect">
            <a:avLst/>
          </a:prstGeom>
        </p:spPr>
        <p:txBody>
          <a:bodyPr vert="horz" lIns="91440" tIns="45721" rIns="91440" bIns="45721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Slide Number Placeholder 5"/>
          <p:cNvSpPr txBox="1">
            <a:spLocks/>
          </p:cNvSpPr>
          <p:nvPr userDrawn="1"/>
        </p:nvSpPr>
        <p:spPr>
          <a:xfrm>
            <a:off x="9259892" y="6223668"/>
            <a:ext cx="2743200" cy="365125"/>
          </a:xfrm>
          <a:prstGeom prst="rect">
            <a:avLst/>
          </a:prstGeom>
        </p:spPr>
        <p:txBody>
          <a:bodyPr vert="horz" lIns="91440" tIns="45721" rIns="91440" bIns="45721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CBB1902-3B37-48F1-BBB3-719CDF1D061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6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8446" y="6450374"/>
            <a:ext cx="2407900" cy="407626"/>
          </a:xfrm>
          <a:prstGeom prst="rect">
            <a:avLst/>
          </a:prstGeom>
        </p:spPr>
      </p:pic>
      <p:grpSp>
        <p:nvGrpSpPr>
          <p:cNvPr id="32" name="Group 31"/>
          <p:cNvGrpSpPr/>
          <p:nvPr userDrawn="1"/>
        </p:nvGrpSpPr>
        <p:grpSpPr>
          <a:xfrm>
            <a:off x="119317" y="5950235"/>
            <a:ext cx="1020389" cy="884571"/>
            <a:chOff x="10615018" y="5601769"/>
            <a:chExt cx="1515258" cy="1260733"/>
          </a:xfrm>
        </p:grpSpPr>
        <p:pic>
          <p:nvPicPr>
            <p:cNvPr id="33" name="Picture 32"/>
            <p:cNvPicPr>
              <a:picLocks noChangeAspect="1"/>
            </p:cNvPicPr>
            <p:nvPr userDrawn="1"/>
          </p:nvPicPr>
          <p:blipFill rotWithShape="1">
            <a:blip r:embed="rId4">
              <a:lum bright="96000"/>
            </a:blip>
            <a:srcRect l="22511" t="16004" r="22360" b="34597"/>
            <a:stretch/>
          </p:blipFill>
          <p:spPr>
            <a:xfrm>
              <a:off x="10615018" y="5601769"/>
              <a:ext cx="1395990" cy="116638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34" name="Picture 33"/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93268" y="6064768"/>
              <a:ext cx="1437008" cy="797734"/>
            </a:xfrm>
            <a:prstGeom prst="rect">
              <a:avLst/>
            </a:prstGeom>
          </p:spPr>
        </p:pic>
      </p:grpSp>
      <p:cxnSp>
        <p:nvCxnSpPr>
          <p:cNvPr id="35" name="Straight Connector 34"/>
          <p:cNvCxnSpPr/>
          <p:nvPr userDrawn="1"/>
        </p:nvCxnSpPr>
        <p:spPr>
          <a:xfrm>
            <a:off x="2002989" y="6637596"/>
            <a:ext cx="7474843" cy="0"/>
          </a:xfrm>
          <a:prstGeom prst="line">
            <a:avLst/>
          </a:prstGeom>
          <a:noFill/>
          <a:ln w="38100" cap="flat" cmpd="sng" algn="ctr">
            <a:solidFill>
              <a:srgbClr val="7030A0"/>
            </a:solidFill>
            <a:prstDash val="solid"/>
          </a:ln>
          <a:effectLst/>
        </p:spPr>
      </p:cxnSp>
    </p:spTree>
    <p:extLst>
      <p:ext uri="{BB962C8B-B14F-4D97-AF65-F5344CB8AC3E}">
        <p14:creationId xmlns:p14="http://schemas.microsoft.com/office/powerpoint/2010/main" val="1836109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3" y="1709742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599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3" y="4589475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6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3pPr>
            <a:lvl4pPr marL="13715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7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31281CED-BFA8-41AA-B6A7-1AC4261D680E}" type="datetimeFigureOut">
              <a:rPr lang="en-US" smtClean="0"/>
              <a:t>10/8/24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5" y="635636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89B1C625-7CF2-40E2-93EA-EFF073CBC2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047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5" y="365129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31281CED-BFA8-41AA-B6A7-1AC4261D680E}" type="datetimeFigureOut">
              <a:rPr lang="en-US" smtClean="0"/>
              <a:t>10/8/24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5" y="635636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89B1C625-7CF2-40E2-93EA-EFF073CBC2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922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9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805" y="1681164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84" indent="0">
              <a:buNone/>
              <a:defRPr sz="2000" b="1"/>
            </a:lvl2pPr>
            <a:lvl3pPr marL="914366" indent="0">
              <a:buNone/>
              <a:defRPr sz="1801" b="1"/>
            </a:lvl3pPr>
            <a:lvl4pPr marL="1371548" indent="0">
              <a:buNone/>
              <a:defRPr sz="1600" b="1"/>
            </a:lvl4pPr>
            <a:lvl5pPr marL="1828731" indent="0">
              <a:buNone/>
              <a:defRPr sz="1600" b="1"/>
            </a:lvl5pPr>
            <a:lvl6pPr marL="2285912" indent="0">
              <a:buNone/>
              <a:defRPr sz="1600" b="1"/>
            </a:lvl6pPr>
            <a:lvl7pPr marL="2743095" indent="0">
              <a:buNone/>
              <a:defRPr sz="1600" b="1"/>
            </a:lvl7pPr>
            <a:lvl8pPr marL="3200279" indent="0">
              <a:buNone/>
              <a:defRPr sz="1600" b="1"/>
            </a:lvl8pPr>
            <a:lvl9pPr marL="3657462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805" y="2505076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4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84" indent="0">
              <a:buNone/>
              <a:defRPr sz="2000" b="1"/>
            </a:lvl2pPr>
            <a:lvl3pPr marL="914366" indent="0">
              <a:buNone/>
              <a:defRPr sz="1801" b="1"/>
            </a:lvl3pPr>
            <a:lvl4pPr marL="1371548" indent="0">
              <a:buNone/>
              <a:defRPr sz="1600" b="1"/>
            </a:lvl4pPr>
            <a:lvl5pPr marL="1828731" indent="0">
              <a:buNone/>
              <a:defRPr sz="1600" b="1"/>
            </a:lvl5pPr>
            <a:lvl6pPr marL="2285912" indent="0">
              <a:buNone/>
              <a:defRPr sz="1600" b="1"/>
            </a:lvl6pPr>
            <a:lvl7pPr marL="2743095" indent="0">
              <a:buNone/>
              <a:defRPr sz="1600" b="1"/>
            </a:lvl7pPr>
            <a:lvl8pPr marL="3200279" indent="0">
              <a:buNone/>
              <a:defRPr sz="1600" b="1"/>
            </a:lvl8pPr>
            <a:lvl9pPr marL="3657462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6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31281CED-BFA8-41AA-B6A7-1AC4261D680E}" type="datetimeFigureOut">
              <a:rPr lang="en-US" smtClean="0"/>
              <a:t>10/8/24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5" y="635636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89B1C625-7CF2-40E2-93EA-EFF073CBC2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086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5" y="365129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31281CED-BFA8-41AA-B6A7-1AC4261D680E}" type="datetimeFigureOut">
              <a:rPr lang="en-US" smtClean="0"/>
              <a:t>10/8/24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5" y="635636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89B1C625-7CF2-40E2-93EA-EFF073CBC2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90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31281CED-BFA8-41AA-B6A7-1AC4261D680E}" type="datetimeFigureOut">
              <a:rPr lang="en-US" smtClean="0"/>
              <a:t>10/8/24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5" y="635636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89B1C625-7CF2-40E2-93EA-EFF073CBC2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693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206" y="987433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184" indent="0">
              <a:buNone/>
              <a:defRPr sz="1401"/>
            </a:lvl2pPr>
            <a:lvl3pPr marL="914366" indent="0">
              <a:buNone/>
              <a:defRPr sz="1200"/>
            </a:lvl3pPr>
            <a:lvl4pPr marL="1371548" indent="0">
              <a:buNone/>
              <a:defRPr sz="1001"/>
            </a:lvl4pPr>
            <a:lvl5pPr marL="1828731" indent="0">
              <a:buNone/>
              <a:defRPr sz="1001"/>
            </a:lvl5pPr>
            <a:lvl6pPr marL="2285912" indent="0">
              <a:buNone/>
              <a:defRPr sz="1001"/>
            </a:lvl6pPr>
            <a:lvl7pPr marL="2743095" indent="0">
              <a:buNone/>
              <a:defRPr sz="1001"/>
            </a:lvl7pPr>
            <a:lvl8pPr marL="3200279" indent="0">
              <a:buNone/>
              <a:defRPr sz="1001"/>
            </a:lvl8pPr>
            <a:lvl9pPr marL="3657462" indent="0">
              <a:buNone/>
              <a:defRPr sz="100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31281CED-BFA8-41AA-B6A7-1AC4261D680E}" type="datetimeFigureOut">
              <a:rPr lang="en-US" smtClean="0"/>
              <a:t>10/8/24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5" y="635636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89B1C625-7CF2-40E2-93EA-EFF073CBC2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413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206" y="987433"/>
            <a:ext cx="6172201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184" indent="0">
              <a:buNone/>
              <a:defRPr sz="2800"/>
            </a:lvl2pPr>
            <a:lvl3pPr marL="914366" indent="0">
              <a:buNone/>
              <a:defRPr sz="2400"/>
            </a:lvl3pPr>
            <a:lvl4pPr marL="1371548" indent="0">
              <a:buNone/>
              <a:defRPr sz="2000"/>
            </a:lvl4pPr>
            <a:lvl5pPr marL="1828731" indent="0">
              <a:buNone/>
              <a:defRPr sz="2000"/>
            </a:lvl5pPr>
            <a:lvl6pPr marL="2285912" indent="0">
              <a:buNone/>
              <a:defRPr sz="2000"/>
            </a:lvl6pPr>
            <a:lvl7pPr marL="2743095" indent="0">
              <a:buNone/>
              <a:defRPr sz="2000"/>
            </a:lvl7pPr>
            <a:lvl8pPr marL="3200279" indent="0">
              <a:buNone/>
              <a:defRPr sz="2000"/>
            </a:lvl8pPr>
            <a:lvl9pPr marL="3657462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184" indent="0">
              <a:buNone/>
              <a:defRPr sz="1401"/>
            </a:lvl2pPr>
            <a:lvl3pPr marL="914366" indent="0">
              <a:buNone/>
              <a:defRPr sz="1200"/>
            </a:lvl3pPr>
            <a:lvl4pPr marL="1371548" indent="0">
              <a:buNone/>
              <a:defRPr sz="1001"/>
            </a:lvl4pPr>
            <a:lvl5pPr marL="1828731" indent="0">
              <a:buNone/>
              <a:defRPr sz="1001"/>
            </a:lvl5pPr>
            <a:lvl6pPr marL="2285912" indent="0">
              <a:buNone/>
              <a:defRPr sz="1001"/>
            </a:lvl6pPr>
            <a:lvl7pPr marL="2743095" indent="0">
              <a:buNone/>
              <a:defRPr sz="1001"/>
            </a:lvl7pPr>
            <a:lvl8pPr marL="3200279" indent="0">
              <a:buNone/>
              <a:defRPr sz="1001"/>
            </a:lvl8pPr>
            <a:lvl9pPr marL="3657462" indent="0">
              <a:buNone/>
              <a:defRPr sz="100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31281CED-BFA8-41AA-B6A7-1AC4261D680E}" type="datetimeFigureOut">
              <a:rPr lang="en-US" smtClean="0"/>
              <a:t>10/8/24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5" y="635636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89B1C625-7CF2-40E2-93EA-EFF073CBC2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324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5" y="365129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5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31281CED-BFA8-41AA-B6A7-1AC4261D680E}" type="datetimeFigureOut">
              <a:rPr lang="en-US" smtClean="0"/>
              <a:t>10/8/24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5" y="635636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89B1C625-7CF2-40E2-93EA-EFF073CBC2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503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31281CED-BFA8-41AA-B6A7-1AC4261D680E}" type="datetimeFigureOut">
              <a:rPr lang="en-US" smtClean="0"/>
              <a:t>10/8/24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5" y="635636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1" y="6356362"/>
            <a:ext cx="2743200" cy="365125"/>
          </a:xfrm>
          <a:prstGeom prst="rect">
            <a:avLst/>
          </a:prstGeom>
        </p:spPr>
        <p:txBody>
          <a:bodyPr/>
          <a:lstStyle/>
          <a:p>
            <a:fld id="{89B1C625-7CF2-40E2-93EA-EFF073CBC2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322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 txBox="1">
            <a:spLocks/>
          </p:cNvSpPr>
          <p:nvPr userDrawn="1"/>
        </p:nvSpPr>
        <p:spPr>
          <a:xfrm>
            <a:off x="4038605" y="6356362"/>
            <a:ext cx="4114800" cy="365125"/>
          </a:xfrm>
          <a:prstGeom prst="rect">
            <a:avLst/>
          </a:prstGeom>
        </p:spPr>
        <p:txBody>
          <a:bodyPr vert="horz" lIns="91440" tIns="45721" rIns="91440" bIns="45721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7802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6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66" rtl="0" eaLnBrk="1" latinLnBrk="0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74" indent="-228594" algn="l" defTabSz="91436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4" indent="-228594" algn="l" defTabSz="91436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9" indent="-228594" algn="l" defTabSz="91436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323" indent="-228594" algn="l" defTabSz="91436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506" indent="-228594" algn="l" defTabSz="91436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6" indent="-228594" algn="l" defTabSz="91436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9" indent="-228594" algn="l" defTabSz="91436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050" indent="-228594" algn="l" defTabSz="91436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84" algn="l" defTabSz="9143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66" algn="l" defTabSz="9143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8" algn="l" defTabSz="9143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731" algn="l" defTabSz="9143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912" algn="l" defTabSz="9143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5" algn="l" defTabSz="9143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9" algn="l" defTabSz="9143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462" algn="l" defTabSz="9143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emf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7" Type="http://schemas.openxmlformats.org/officeDocument/2006/relationships/image" Target="../media/image3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74533" y="1899139"/>
            <a:ext cx="10147955" cy="1770184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70266C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l"/>
            <a:r>
              <a:rPr lang="en-US" sz="4800" dirty="0"/>
              <a:t>DIMENSION BID (M) SDN BHD</a:t>
            </a:r>
          </a:p>
          <a:p>
            <a:pPr algn="l"/>
            <a:r>
              <a:rPr lang="en-US" sz="4000" dirty="0"/>
              <a:t>INTRODUCTION TO COILED TUBING SERVICES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932486" y="5096715"/>
            <a:ext cx="6904441" cy="1256471"/>
          </a:xfrm>
          <a:prstGeom prst="rect">
            <a:avLst/>
          </a:prstGeom>
        </p:spPr>
        <p:txBody>
          <a:bodyPr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endParaRPr lang="en-GB" sz="2201" b="1" dirty="0">
              <a:solidFill>
                <a:srgbClr val="70266C"/>
              </a:solidFill>
            </a:endParaRPr>
          </a:p>
          <a:p>
            <a:pPr marL="0" indent="0" algn="r">
              <a:buNone/>
            </a:pPr>
            <a:r>
              <a:rPr lang="en-GB" sz="2201" b="1" dirty="0">
                <a:solidFill>
                  <a:srgbClr val="70266C"/>
                </a:solidFill>
              </a:rPr>
              <a:t>ZAINUDDIN YAACOB</a:t>
            </a:r>
          </a:p>
          <a:p>
            <a:pPr marL="0" indent="0" algn="r">
              <a:buNone/>
            </a:pPr>
            <a:r>
              <a:rPr lang="en-GB" sz="2201" b="1" dirty="0">
                <a:solidFill>
                  <a:srgbClr val="70266C"/>
                </a:solidFill>
              </a:rPr>
              <a:t> GEO</a:t>
            </a:r>
          </a:p>
          <a:p>
            <a:pPr marL="0" indent="0" algn="r">
              <a:buNone/>
            </a:pPr>
            <a:r>
              <a:rPr lang="en-GB" sz="2201" b="1" dirty="0">
                <a:solidFill>
                  <a:srgbClr val="70266C"/>
                </a:solidFill>
              </a:rPr>
              <a:t>4 SEPTEMBER 2024</a:t>
            </a:r>
          </a:p>
          <a:p>
            <a:pPr marL="0" indent="0" algn="r">
              <a:buNone/>
            </a:pPr>
            <a:endParaRPr lang="en-GB" sz="2201" b="1" dirty="0">
              <a:solidFill>
                <a:srgbClr val="70266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6445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b="1" dirty="0">
                <a:solidFill>
                  <a:srgbClr val="70266C"/>
                </a:solidFill>
                <a:latin typeface="+mn-lt"/>
              </a:rPr>
              <a:t>TABLE OF CONTENTS</a:t>
            </a:r>
          </a:p>
        </p:txBody>
      </p:sp>
      <p:sp>
        <p:nvSpPr>
          <p:cNvPr id="8" name="Rectangle 7"/>
          <p:cNvSpPr/>
          <p:nvPr/>
        </p:nvSpPr>
        <p:spPr>
          <a:xfrm>
            <a:off x="758279" y="680745"/>
            <a:ext cx="854456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b="1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200" b="1" dirty="0">
                <a:cs typeface="Arial" pitchFamily="34" charset="0"/>
              </a:rPr>
              <a:t>DB Coiled Tubing Services Milestone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200" b="1" dirty="0">
                <a:cs typeface="Arial" pitchFamily="34" charset="0"/>
              </a:rPr>
              <a:t>Basic CT Equipment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200" b="1" dirty="0">
                <a:cs typeface="Arial" pitchFamily="34" charset="0"/>
              </a:rPr>
              <a:t>CT Pressure Control Equipment (PCE)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200" b="1" dirty="0">
                <a:cs typeface="Arial" pitchFamily="34" charset="0"/>
              </a:rPr>
              <a:t>CT Down Hole Tools (BHA)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200" b="1" dirty="0">
                <a:cs typeface="Arial" pitchFamily="34" charset="0"/>
              </a:rPr>
              <a:t>DB’s CTU Jobs Summary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200" b="1" dirty="0">
                <a:cs typeface="Arial" pitchFamily="34" charset="0"/>
              </a:rPr>
              <a:t>Operations Highlight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200" b="1" dirty="0">
                <a:cs typeface="Arial" pitchFamily="34" charset="0"/>
              </a:rPr>
              <a:t>New Application: </a:t>
            </a:r>
            <a:r>
              <a:rPr lang="en-US" sz="3200" b="1" dirty="0" err="1">
                <a:cs typeface="Arial" pitchFamily="34" charset="0"/>
              </a:rPr>
              <a:t>SpinCat</a:t>
            </a:r>
            <a:r>
              <a:rPr lang="en-US" sz="3200" b="1" dirty="0">
                <a:cs typeface="Arial" pitchFamily="34" charset="0"/>
              </a:rPr>
              <a:t> Wash Tool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200" b="1" dirty="0">
                <a:cs typeface="Arial" pitchFamily="34" charset="0"/>
              </a:rPr>
              <a:t>E-Coiled Tubing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200" b="1" dirty="0">
                <a:cs typeface="Arial" pitchFamily="34" charset="0"/>
              </a:rPr>
              <a:t>Coiled Tubing Fracturing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200" b="1" dirty="0">
                <a:cs typeface="Arial" pitchFamily="34" charset="0"/>
              </a:rPr>
              <a:t>Coiled Tubing Catenary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US" sz="3200" b="1" dirty="0">
              <a:cs typeface="Arial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US" sz="3200" b="1" dirty="0">
              <a:cs typeface="Arial" pitchFamily="34" charset="0"/>
            </a:endParaRPr>
          </a:p>
          <a:p>
            <a:pPr marL="514350" indent="-514350">
              <a:buFont typeface="Wingdings" panose="05000000000000000000" pitchFamily="2" charset="2"/>
              <a:buChar char="§"/>
            </a:pPr>
            <a:endParaRPr lang="en-US" sz="32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08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DB COILED TUBING SERVICES MILESTONE</a:t>
            </a:r>
          </a:p>
        </p:txBody>
      </p:sp>
      <p:pic>
        <p:nvPicPr>
          <p:cNvPr id="33" name="Picture 3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45" y="1313645"/>
            <a:ext cx="5731945" cy="4417453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159342331"/>
              </p:ext>
            </p:extLst>
          </p:nvPr>
        </p:nvGraphicFramePr>
        <p:xfrm>
          <a:off x="6362163" y="1313644"/>
          <a:ext cx="5422005" cy="4610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9157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BASIC COILED TUBING EQUIPMENT?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651" y="1287887"/>
            <a:ext cx="8319752" cy="511291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847983" y="5754469"/>
            <a:ext cx="1375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C000"/>
                </a:solidFill>
              </a:rPr>
              <a:t>Reel </a:t>
            </a:r>
          </a:p>
          <a:p>
            <a:pPr algn="ctr"/>
            <a:r>
              <a:rPr lang="en-US" b="1" dirty="0">
                <a:solidFill>
                  <a:srgbClr val="FFC000"/>
                </a:solidFill>
              </a:rPr>
              <a:t>/ CT String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937938" y="4082264"/>
            <a:ext cx="1545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C000"/>
                </a:solidFill>
              </a:rPr>
              <a:t>Control Cabin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050799" y="6013702"/>
            <a:ext cx="1432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C000"/>
                </a:solidFill>
              </a:rPr>
              <a:t>Power Pack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68344" y="2881067"/>
            <a:ext cx="1005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C000"/>
                </a:solidFill>
              </a:rPr>
              <a:t>Stripper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424663" y="5844426"/>
            <a:ext cx="2092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C000"/>
                </a:solidFill>
              </a:rPr>
              <a:t>Blow Out Preventer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42194" y="2412834"/>
            <a:ext cx="1609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C000"/>
                </a:solidFill>
              </a:rPr>
              <a:t>Injector Head</a:t>
            </a:r>
          </a:p>
        </p:txBody>
      </p:sp>
    </p:spTree>
    <p:extLst>
      <p:ext uri="{BB962C8B-B14F-4D97-AF65-F5344CB8AC3E}">
        <p14:creationId xmlns:p14="http://schemas.microsoft.com/office/powerpoint/2010/main" val="1562009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CONTROL CABIN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0289" y="855943"/>
            <a:ext cx="72838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/>
              <a:t>Primary control during CT operation.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CT controls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BOP Controls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Monitoring Instruments ( depth, weight, pressure, speed, pump rate)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Monitoring Instruments (engine/hydraulic system)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Back up system (manual &amp; air operated hydraulic pump)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Hose Reel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4430" y="938323"/>
            <a:ext cx="4206543" cy="32841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992" y="3874167"/>
            <a:ext cx="4444570" cy="269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2409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POWER PACK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7715" y="1221347"/>
            <a:ext cx="528762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/>
              <a:t>Generate hydraulic and pneumatic power required by the other CT unit.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Diesel Engine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Drive hydraulic pumps to power individual systems. (Reel, BOP, Injector, </a:t>
            </a:r>
            <a:r>
              <a:rPr lang="en-US" sz="2400" dirty="0" err="1"/>
              <a:t>Leverwind</a:t>
            </a:r>
            <a:r>
              <a:rPr lang="en-US" sz="2400" dirty="0"/>
              <a:t>, Priority &amp; </a:t>
            </a:r>
            <a:r>
              <a:rPr lang="en-US" sz="2400" dirty="0" err="1"/>
              <a:t>Auxilliary</a:t>
            </a:r>
            <a:r>
              <a:rPr lang="en-US" sz="2400" dirty="0"/>
              <a:t>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Accumulator for BOP as contingency.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097" y="1363014"/>
            <a:ext cx="5638939" cy="4548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258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CT REEL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6772" y="1234536"/>
            <a:ext cx="62043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400" dirty="0"/>
              <a:t>Provided the force to spool CT in and out from the reel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n-US" sz="2400" dirty="0"/>
              <a:t>Reel Manifold – Continuous pumping while rotating the reel and allow drop balls.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n-US" sz="2400" dirty="0"/>
              <a:t>Lever wind – Assist CT to be in safe position during RIH and POOH. </a:t>
            </a:r>
          </a:p>
          <a:p>
            <a:pPr marL="971550" lvl="1" indent="-514350" algn="just">
              <a:buAutoNum type="romanLcPeriod"/>
            </a:pPr>
            <a:r>
              <a:rPr lang="en-US" sz="2400" dirty="0"/>
              <a:t>Horse Head.</a:t>
            </a:r>
          </a:p>
          <a:p>
            <a:pPr marL="971550" lvl="1" indent="-514350" algn="just">
              <a:buAutoNum type="romanLcPeriod"/>
            </a:pPr>
            <a:r>
              <a:rPr lang="en-US" sz="2400" dirty="0"/>
              <a:t>Mechanical Depth Counter</a:t>
            </a:r>
          </a:p>
          <a:p>
            <a:pPr lvl="1" algn="just"/>
            <a:endParaRPr lang="en-US" sz="2400" dirty="0"/>
          </a:p>
        </p:txBody>
      </p:sp>
      <p:pic>
        <p:nvPicPr>
          <p:cNvPr id="10" name="Picture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949" y="1343100"/>
            <a:ext cx="4666341" cy="3795570"/>
          </a:xfrm>
          <a:prstGeom prst="rect">
            <a:avLst/>
          </a:prstGeom>
          <a:ln w="28575">
            <a:solidFill>
              <a:srgbClr val="5A3450"/>
            </a:solidFill>
          </a:ln>
        </p:spPr>
      </p:pic>
    </p:spTree>
    <p:extLst>
      <p:ext uri="{BB962C8B-B14F-4D97-AF65-F5344CB8AC3E}">
        <p14:creationId xmlns:p14="http://schemas.microsoft.com/office/powerpoint/2010/main" val="1997081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CT REEL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1623" y="1272689"/>
            <a:ext cx="662933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400" dirty="0"/>
              <a:t>CT String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Materials : High Strength Low Alloy Steel (HSLAS)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dirty="0"/>
              <a:t>Various size of CT. (1”, 1.25”, 1.5”, 2.0” &amp; </a:t>
            </a:r>
            <a:r>
              <a:rPr lang="en-US" sz="2400" dirty="0" err="1"/>
              <a:t>etc</a:t>
            </a:r>
            <a:r>
              <a:rPr lang="en-US" sz="2400" dirty="0"/>
              <a:t>)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dirty="0"/>
              <a:t>Types of CT String </a:t>
            </a:r>
          </a:p>
          <a:p>
            <a:pPr marL="342900" indent="-342900" algn="just">
              <a:buFontTx/>
              <a:buChar char="-"/>
            </a:pPr>
            <a:r>
              <a:rPr lang="en-US" sz="2400" dirty="0"/>
              <a:t>Straight Wall</a:t>
            </a:r>
          </a:p>
          <a:p>
            <a:pPr marL="342900" indent="-342900" algn="just">
              <a:buFontTx/>
              <a:buChar char="-"/>
            </a:pPr>
            <a:r>
              <a:rPr lang="en-US" sz="2400" dirty="0"/>
              <a:t>Tapered String</a:t>
            </a:r>
          </a:p>
          <a:p>
            <a:pPr marL="342900" indent="-342900" algn="just">
              <a:buFontTx/>
              <a:buChar char="-"/>
            </a:pPr>
            <a:r>
              <a:rPr lang="en-US" sz="2400" dirty="0"/>
              <a:t>True Tapered String</a:t>
            </a:r>
          </a:p>
          <a:p>
            <a:pPr lvl="1" algn="just"/>
            <a:endParaRPr lang="en-US" sz="2400" dirty="0"/>
          </a:p>
        </p:txBody>
      </p:sp>
      <p:pic>
        <p:nvPicPr>
          <p:cNvPr id="6" name="Content Placeholder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6294" y="1272689"/>
            <a:ext cx="4360908" cy="459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6663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CT REEL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1623" y="1272689"/>
            <a:ext cx="66293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Fatigue factors for CT</a:t>
            </a:r>
          </a:p>
          <a:p>
            <a:pPr marL="342900" indent="-342900" algn="just">
              <a:buFontTx/>
              <a:buChar char="-"/>
            </a:pPr>
            <a:r>
              <a:rPr lang="en-US" sz="2400" dirty="0"/>
              <a:t>Bending (Picture)</a:t>
            </a:r>
          </a:p>
          <a:p>
            <a:pPr marL="342900" indent="-342900" algn="just">
              <a:buFontTx/>
              <a:buChar char="-"/>
            </a:pPr>
            <a:r>
              <a:rPr lang="en-US" sz="2400" dirty="0"/>
              <a:t>Internal Pressure</a:t>
            </a:r>
          </a:p>
          <a:p>
            <a:pPr marL="342900" indent="-342900" algn="just">
              <a:buFontTx/>
              <a:buChar char="-"/>
            </a:pPr>
            <a:r>
              <a:rPr lang="en-US" sz="2400" dirty="0"/>
              <a:t>Corrosion</a:t>
            </a:r>
          </a:p>
          <a:p>
            <a:pPr marL="342900" indent="-342900" algn="just">
              <a:buFontTx/>
              <a:buChar char="-"/>
            </a:pPr>
            <a:r>
              <a:rPr lang="en-US" sz="2400" dirty="0"/>
              <a:t>Ovality</a:t>
            </a:r>
          </a:p>
          <a:p>
            <a:pPr lvl="1" algn="just"/>
            <a:endParaRPr lang="en-US" sz="2400" dirty="0"/>
          </a:p>
        </p:txBody>
      </p:sp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332" y="1272204"/>
            <a:ext cx="6272012" cy="4652078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flipH="1" flipV="1">
            <a:off x="9015211" y="3811233"/>
            <a:ext cx="543411" cy="516982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5473521" y="2215233"/>
            <a:ext cx="36058" cy="811302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5911403" y="2144379"/>
            <a:ext cx="56726" cy="779125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8857397" y="4045744"/>
            <a:ext cx="533992" cy="564942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6273741" y="1602932"/>
            <a:ext cx="633498" cy="258733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6273741" y="1919399"/>
            <a:ext cx="572726" cy="267957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13596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INJECTOR HEAD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3472" y="1105244"/>
            <a:ext cx="684597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/>
              <a:t>Basic functions of the injector head includes: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Injecting and retrieving the CT string (chain drive system)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Holding the CT string static (chains and braking system)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Guiding the CT to the reel (gooseneck)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Tension / compression measurement (weight indicator)(Load Cell)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Depth / speed measurement (depth system sensor)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Mounting place for primary pressure barrier (stripper)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698" y="1200778"/>
            <a:ext cx="3752582" cy="5003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680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SURFACE EQUIPMENT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77153" y="1202032"/>
            <a:ext cx="3979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b="1" dirty="0"/>
              <a:t>NITROGEN CONVERTER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74755" y="1202032"/>
            <a:ext cx="3206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b="1" dirty="0"/>
              <a:t>FLUID PUMP SKID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404" y="2109635"/>
            <a:ext cx="4730839" cy="354812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525" y="2109635"/>
            <a:ext cx="4730839" cy="354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5437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SURFACE EQUIPMENT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22584" y="1218310"/>
            <a:ext cx="2544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b="1" dirty="0"/>
              <a:t>BATCH MIXER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22" y="1920645"/>
            <a:ext cx="4597490" cy="34481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7657" y="1920645"/>
            <a:ext cx="4602049" cy="3451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2462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CT PRESSURE CONTROL EQUIPMENT (PCE)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7714" y="1385147"/>
            <a:ext cx="106452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/>
              <a:t>Equipment which provides pressure control in live well operations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Stripper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99" y="2528009"/>
            <a:ext cx="3078051" cy="331416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637172" y="2530640"/>
            <a:ext cx="358032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Types of stripper :</a:t>
            </a:r>
          </a:p>
          <a:p>
            <a:pPr marL="285750" indent="-285750">
              <a:buFontTx/>
              <a:buChar char="-"/>
            </a:pPr>
            <a:r>
              <a:rPr lang="en-US" sz="2400" dirty="0"/>
              <a:t>Single Stripper</a:t>
            </a:r>
          </a:p>
          <a:p>
            <a:pPr marL="285750" indent="-285750">
              <a:buFontTx/>
              <a:buChar char="-"/>
            </a:pPr>
            <a:r>
              <a:rPr lang="en-US" sz="2400" dirty="0"/>
              <a:t>Double Stripper</a:t>
            </a:r>
          </a:p>
          <a:p>
            <a:pPr marL="285750" indent="-285750">
              <a:buFontTx/>
              <a:buChar char="-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Stripper Rubber</a:t>
            </a:r>
          </a:p>
          <a:p>
            <a:pPr marL="285750" indent="-285750">
              <a:buFontTx/>
              <a:buChar char="-"/>
            </a:pPr>
            <a:r>
              <a:rPr lang="en-US" sz="2400" dirty="0"/>
              <a:t>Red ( HTHP)</a:t>
            </a:r>
          </a:p>
          <a:p>
            <a:pPr marL="285750" indent="-285750">
              <a:buFontTx/>
              <a:buChar char="-"/>
            </a:pPr>
            <a:r>
              <a:rPr lang="en-US" sz="2400" dirty="0"/>
              <a:t>Orange (MTMP)</a:t>
            </a:r>
          </a:p>
          <a:p>
            <a:pPr marL="285750" indent="-285750">
              <a:buFontTx/>
              <a:buChar char="-"/>
            </a:pPr>
            <a:r>
              <a:rPr lang="en-US" sz="2400" dirty="0"/>
              <a:t>Yellow (LTLP)</a:t>
            </a:r>
          </a:p>
          <a:p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10" r="15689" b="2095"/>
          <a:stretch/>
        </p:blipFill>
        <p:spPr>
          <a:xfrm>
            <a:off x="4105228" y="2528009"/>
            <a:ext cx="3368193" cy="3326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3434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CT PRESSURE CONTROL EQUIPMENT (PCE)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7714" y="1232530"/>
            <a:ext cx="10645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BOP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699" y="1988410"/>
            <a:ext cx="2353074" cy="313743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354" y="1988410"/>
            <a:ext cx="2353073" cy="313743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321434" y="1988410"/>
            <a:ext cx="547561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Types of BOP :</a:t>
            </a:r>
          </a:p>
          <a:p>
            <a:pPr marL="285750" indent="-285750">
              <a:buFontTx/>
              <a:buChar char="-"/>
            </a:pPr>
            <a:r>
              <a:rPr lang="en-US" sz="2400" dirty="0"/>
              <a:t>Single BOP</a:t>
            </a:r>
          </a:p>
          <a:p>
            <a:pPr marL="285750" indent="-285750">
              <a:buFontTx/>
              <a:buChar char="-"/>
            </a:pPr>
            <a:r>
              <a:rPr lang="en-US" sz="2400" dirty="0"/>
              <a:t>Dual </a:t>
            </a:r>
            <a:r>
              <a:rPr lang="en-US" sz="2400" dirty="0" err="1"/>
              <a:t>Combi</a:t>
            </a:r>
            <a:r>
              <a:rPr lang="en-US" sz="2400" dirty="0"/>
              <a:t> BOP</a:t>
            </a:r>
          </a:p>
          <a:p>
            <a:pPr marL="285750" indent="-285750">
              <a:buFontTx/>
              <a:buChar char="-"/>
            </a:pPr>
            <a:r>
              <a:rPr lang="en-US" sz="2400" dirty="0"/>
              <a:t>Triple </a:t>
            </a:r>
            <a:r>
              <a:rPr lang="en-US" sz="2400" dirty="0" err="1"/>
              <a:t>Combi</a:t>
            </a:r>
            <a:r>
              <a:rPr lang="en-US" sz="2400" dirty="0"/>
              <a:t> BOP</a:t>
            </a:r>
          </a:p>
          <a:p>
            <a:pPr marL="285750" indent="-285750">
              <a:buFontTx/>
              <a:buChar char="-"/>
            </a:pPr>
            <a:r>
              <a:rPr lang="en-US" sz="2400" dirty="0"/>
              <a:t>Quad BOP</a:t>
            </a:r>
          </a:p>
          <a:p>
            <a:pPr marL="285750" indent="-285750">
              <a:buFontTx/>
              <a:buChar char="-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BOP Ram insert depend on type of BOP</a:t>
            </a:r>
          </a:p>
          <a:p>
            <a:r>
              <a:rPr lang="en-US" sz="2400" dirty="0"/>
              <a:t>- Pipe, Slip, Shear &amp; Blind Ram Inserts.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767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CT PRESSURE CONTROL EQUIPMENT (PCE)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3487" y="1363012"/>
            <a:ext cx="48810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b="1" dirty="0"/>
              <a:t>Riser / lubricator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39" t="28733" r="24010" b="9860"/>
          <a:stretch/>
        </p:blipFill>
        <p:spPr>
          <a:xfrm>
            <a:off x="1313644" y="1944710"/>
            <a:ext cx="3473751" cy="360608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53353" y="1363011"/>
            <a:ext cx="45792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b="1" dirty="0"/>
              <a:t>Downhole check valve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43" b="41183"/>
          <a:stretch/>
        </p:blipFill>
        <p:spPr>
          <a:xfrm rot="2343718">
            <a:off x="5531424" y="3320410"/>
            <a:ext cx="4423146" cy="1082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398499">
            <a:off x="8401097" y="2947654"/>
            <a:ext cx="2562441" cy="979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3143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CT DOWNHOLE TOOLS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8632" y="1164827"/>
            <a:ext cx="989097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Basic Down Hole Tools (BHA)</a:t>
            </a:r>
          </a:p>
          <a:p>
            <a:pPr marL="342900" indent="-342900">
              <a:buFontTx/>
              <a:buChar char="-"/>
            </a:pPr>
            <a:r>
              <a:rPr lang="en-US" sz="2400" dirty="0"/>
              <a:t>CT Connector </a:t>
            </a:r>
          </a:p>
          <a:p>
            <a:pPr marL="342900" indent="-342900">
              <a:buFontTx/>
              <a:buChar char="-"/>
            </a:pPr>
            <a:r>
              <a:rPr lang="en-US" sz="2400" dirty="0"/>
              <a:t>Motor Head Assembly (MHA)</a:t>
            </a:r>
          </a:p>
          <a:p>
            <a:pPr marL="514350" indent="-514350">
              <a:buAutoNum type="romanLcPeriod"/>
            </a:pPr>
            <a:r>
              <a:rPr lang="en-US" sz="2400" dirty="0"/>
              <a:t>Double Flapper Check Valve</a:t>
            </a:r>
          </a:p>
          <a:p>
            <a:pPr marL="514350" indent="-514350">
              <a:buAutoNum type="romanLcPeriod"/>
            </a:pPr>
            <a:r>
              <a:rPr lang="en-US" sz="2400" dirty="0"/>
              <a:t>Hydraulic Disconnect</a:t>
            </a:r>
          </a:p>
          <a:p>
            <a:pPr marL="514350" indent="-514350">
              <a:buAutoNum type="romanLcPeriod"/>
            </a:pPr>
            <a:r>
              <a:rPr lang="en-US" sz="2400" dirty="0"/>
              <a:t>Circulating Sub</a:t>
            </a:r>
          </a:p>
          <a:p>
            <a:endParaRPr lang="en-US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54" r="1447" b="13528"/>
          <a:stretch/>
        </p:blipFill>
        <p:spPr>
          <a:xfrm rot="7660825">
            <a:off x="4485922" y="2442633"/>
            <a:ext cx="5667100" cy="279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781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CT DOWNHOLE TOOLS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53037" y="1358049"/>
            <a:ext cx="98909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Down Hole Tools (Extra)</a:t>
            </a:r>
          </a:p>
          <a:p>
            <a:pPr marL="342900" indent="-342900">
              <a:buFontTx/>
              <a:buChar char="-"/>
            </a:pPr>
            <a:r>
              <a:rPr lang="en-US" sz="2400" dirty="0"/>
              <a:t>Straight Bar</a:t>
            </a:r>
          </a:p>
          <a:p>
            <a:pPr marL="342900" indent="-342900">
              <a:buFontTx/>
              <a:buChar char="-"/>
            </a:pPr>
            <a:r>
              <a:rPr lang="en-US" sz="2400" dirty="0"/>
              <a:t>X-Over</a:t>
            </a:r>
          </a:p>
          <a:p>
            <a:pPr marL="342900" indent="-342900">
              <a:buFontTx/>
              <a:buChar char="-"/>
            </a:pPr>
            <a:r>
              <a:rPr lang="en-US" sz="2400" dirty="0"/>
              <a:t>Nozzle </a:t>
            </a:r>
          </a:p>
          <a:p>
            <a:pPr marL="342900" indent="-342900">
              <a:buFontTx/>
              <a:buChar char="-"/>
            </a:pPr>
            <a:r>
              <a:rPr lang="en-US" sz="2400" dirty="0"/>
              <a:t>Fishing Tools</a:t>
            </a:r>
          </a:p>
          <a:p>
            <a:pPr marL="342900" indent="-342900">
              <a:buFontTx/>
              <a:buChar char="-"/>
            </a:pPr>
            <a:r>
              <a:rPr lang="en-US" sz="2400" dirty="0"/>
              <a:t>Cement Retainer</a:t>
            </a:r>
          </a:p>
          <a:p>
            <a:pPr marL="342900" indent="-342900">
              <a:buFontTx/>
              <a:buChar char="-"/>
            </a:pPr>
            <a:r>
              <a:rPr lang="en-US" sz="2400" dirty="0"/>
              <a:t>Hydraulic Setting Tools</a:t>
            </a:r>
          </a:p>
          <a:p>
            <a:pPr marL="342900" indent="-342900">
              <a:buFontTx/>
              <a:buChar char="-"/>
            </a:pPr>
            <a:r>
              <a:rPr lang="en-US" sz="2400" dirty="0"/>
              <a:t>Milling Bit</a:t>
            </a:r>
          </a:p>
          <a:p>
            <a:pPr marL="342900" indent="-342900">
              <a:buFontTx/>
              <a:buChar char="-"/>
            </a:pPr>
            <a:r>
              <a:rPr lang="en-US" sz="2400" dirty="0"/>
              <a:t>Centralizer</a:t>
            </a:r>
          </a:p>
          <a:p>
            <a:pPr marL="342900" indent="-342900">
              <a:buFontTx/>
              <a:buChar char="-"/>
            </a:pPr>
            <a:endParaRPr lang="en-US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413146">
            <a:off x="9776648" y="2078133"/>
            <a:ext cx="1505245" cy="91866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4648">
            <a:off x="4918535" y="2090969"/>
            <a:ext cx="2354931" cy="8012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55105">
            <a:off x="6789791" y="2030913"/>
            <a:ext cx="2854690" cy="9713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7"/>
          <a:stretch/>
        </p:blipFill>
        <p:spPr>
          <a:xfrm>
            <a:off x="4617277" y="3768261"/>
            <a:ext cx="2562493" cy="15525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598" y="3628734"/>
            <a:ext cx="2819400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9810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CT DOWNHOLE TOOLS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2131" y="919103"/>
            <a:ext cx="9581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Example of 1 complete BHA for Sand Clean Out job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849" y="1545465"/>
            <a:ext cx="6914353" cy="46801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81594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COILED TUBING SOFTWARE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23529" y="1122826"/>
            <a:ext cx="4772471" cy="1631216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altLang="en-US" sz="2000" dirty="0" err="1"/>
              <a:t>Cerberus</a:t>
            </a:r>
            <a:r>
              <a:rPr lang="en-US" altLang="en-US" sz="2000" baseline="30000" dirty="0" err="1"/>
              <a:t>TM</a:t>
            </a:r>
            <a:r>
              <a:rPr lang="en-US" altLang="en-US" sz="2000" dirty="0"/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Fatigue Life (</a:t>
            </a:r>
            <a:r>
              <a:rPr lang="en-US" altLang="en-US" sz="2000" dirty="0" err="1"/>
              <a:t>Achilles</a:t>
            </a:r>
            <a:r>
              <a:rPr lang="en-US" altLang="en-US" sz="2000" baseline="30000" dirty="0" err="1"/>
              <a:t>TM</a:t>
            </a:r>
            <a:r>
              <a:rPr lang="en-US" altLang="en-US" sz="2000" dirty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Hydraulics (</a:t>
            </a:r>
            <a:r>
              <a:rPr lang="en-US" altLang="en-US" sz="2000" dirty="0" err="1"/>
              <a:t>Hydra</a:t>
            </a:r>
            <a:r>
              <a:rPr lang="en-US" altLang="en-US" sz="2000" baseline="30000" dirty="0" err="1"/>
              <a:t>TM</a:t>
            </a:r>
            <a:r>
              <a:rPr lang="en-US" altLang="en-US" sz="2000" dirty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Tubing Forces (</a:t>
            </a:r>
            <a:r>
              <a:rPr lang="en-US" altLang="en-US" sz="2000" dirty="0" err="1"/>
              <a:t>Orpheus</a:t>
            </a:r>
            <a:r>
              <a:rPr lang="en-US" altLang="en-US" sz="2000" baseline="30000" dirty="0" err="1"/>
              <a:t>TM</a:t>
            </a:r>
            <a:r>
              <a:rPr lang="en-US" altLang="en-US" sz="2000" dirty="0"/>
              <a:t>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3529" y="3000649"/>
            <a:ext cx="4443211" cy="333191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384200" y="1122826"/>
            <a:ext cx="4772471" cy="1631216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altLang="en-US" sz="2000" dirty="0" err="1"/>
              <a:t>OrionNET</a:t>
            </a:r>
            <a:r>
              <a:rPr lang="en-US" altLang="en-US" sz="2000" baseline="30000" dirty="0" err="1"/>
              <a:t>TM</a:t>
            </a:r>
            <a:r>
              <a:rPr lang="en-US" altLang="en-US" sz="2000" dirty="0"/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Acquisition System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Acquires data from multiple source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/>
              <a:t>Monitor real time forces, fatigue, CT string limits, pressures etc</a:t>
            </a:r>
            <a:r>
              <a:rPr lang="en-US" altLang="en-US" sz="2000" b="1" dirty="0"/>
              <a:t>.</a:t>
            </a:r>
            <a:endParaRPr lang="en-US" altLang="en-US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5229" y="3020440"/>
            <a:ext cx="4911602" cy="331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372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CT APPLICATIONS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6808" y="706503"/>
            <a:ext cx="7283852" cy="4893647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altLang="en-US" sz="2400" dirty="0"/>
          </a:p>
          <a:p>
            <a:r>
              <a:rPr lang="en-US" altLang="en-US" sz="2400" dirty="0"/>
              <a:t>Types of job that can be deployed or carried out by CTU: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Wellbore Cleanout                                                 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Scale Cleanout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Nitrogen Kick Off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Cementing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Acidizing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Fishing                                                 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CT Logging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CT Perforation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Water Shut-Off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en-US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6747287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DB CTU JOBS SUMMARY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4587961"/>
              </p:ext>
            </p:extLst>
          </p:nvPr>
        </p:nvGraphicFramePr>
        <p:xfrm>
          <a:off x="7018986" y="938323"/>
          <a:ext cx="4649274" cy="5228820"/>
        </p:xfrm>
        <a:graphic>
          <a:graphicData uri="http://schemas.openxmlformats.org/drawingml/2006/table">
            <a:tbl>
              <a:tblPr firstRow="1" lastRow="1">
                <a:tableStyleId>{F5AB1C69-6EDB-4FF4-983F-18BD219EF322}</a:tableStyleId>
              </a:tblPr>
              <a:tblGrid>
                <a:gridCol w="18332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57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26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260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51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35735"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Job Type</a:t>
                      </a:r>
                      <a:endParaRPr lang="en-MY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2016</a:t>
                      </a:r>
                      <a:endParaRPr lang="en-MY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2017</a:t>
                      </a:r>
                      <a:endParaRPr lang="en-MY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TOTAL</a:t>
                      </a:r>
                      <a:endParaRPr lang="en-MY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735"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Sand Clean Out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16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21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735"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Scale Removal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0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5735"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Kick Off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0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0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5735"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Fishing/ Milling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0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1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1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5735"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>
                          <a:effectLst/>
                        </a:rPr>
                        <a:t>Tool/Fluid Conveyance</a:t>
                      </a:r>
                      <a:endParaRPr lang="en-MY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0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0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5735"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>
                          <a:effectLst/>
                        </a:rPr>
                        <a:t>Matrix Acidizing</a:t>
                      </a:r>
                      <a:endParaRPr lang="en-MY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0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0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0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5735"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Water Shut-Off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1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0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1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5735"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>
                          <a:effectLst/>
                        </a:rPr>
                        <a:t>CT Cementing</a:t>
                      </a:r>
                      <a:endParaRPr lang="en-MY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2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0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2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5735"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>
                          <a:effectLst/>
                        </a:rPr>
                        <a:t>CT Perforating</a:t>
                      </a:r>
                      <a:endParaRPr lang="en-MY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0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0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0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5735"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>
                          <a:effectLst/>
                        </a:rPr>
                        <a:t>Pumping</a:t>
                      </a:r>
                      <a:endParaRPr lang="en-MY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19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0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effectLst/>
                        </a:rPr>
                        <a:t>19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35735"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en-MY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38</a:t>
                      </a:r>
                      <a:endParaRPr lang="en-MY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en-MY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52</a:t>
                      </a:r>
                      <a:endParaRPr lang="en-MY" sz="1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91616600"/>
              </p:ext>
            </p:extLst>
          </p:nvPr>
        </p:nvGraphicFramePr>
        <p:xfrm>
          <a:off x="-360608" y="2047741"/>
          <a:ext cx="7083379" cy="37348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671614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OPERATIONS HIGHLIGHT</a:t>
            </a: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272597123"/>
              </p:ext>
            </p:extLst>
          </p:nvPr>
        </p:nvGraphicFramePr>
        <p:xfrm>
          <a:off x="1061033" y="1279044"/>
          <a:ext cx="8950816" cy="33098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821563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OPERATIONS HIGHLIGHT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144897441"/>
              </p:ext>
            </p:extLst>
          </p:nvPr>
        </p:nvGraphicFramePr>
        <p:xfrm>
          <a:off x="1097204" y="1416713"/>
          <a:ext cx="8573807" cy="43437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764970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OPERATIONS HIGHLIGHT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2034862" y="1584101"/>
            <a:ext cx="7817476" cy="4327302"/>
            <a:chOff x="0" y="0"/>
            <a:chExt cx="6438901" cy="2738439"/>
          </a:xfrm>
        </p:grpSpPr>
        <p:grpSp>
          <p:nvGrpSpPr>
            <p:cNvPr id="19" name="Group 18"/>
            <p:cNvGrpSpPr/>
            <p:nvPr/>
          </p:nvGrpSpPr>
          <p:grpSpPr>
            <a:xfrm>
              <a:off x="0" y="0"/>
              <a:ext cx="6438901" cy="2738439"/>
              <a:chOff x="0" y="0"/>
              <a:chExt cx="6438901" cy="2738439"/>
            </a:xfrm>
          </p:grpSpPr>
          <p:graphicFrame>
            <p:nvGraphicFramePr>
              <p:cNvPr id="21" name="Chart 20"/>
              <p:cNvGraphicFramePr/>
              <p:nvPr>
                <p:extLst>
                  <p:ext uri="{D42A27DB-BD31-4B8C-83A1-F6EECF244321}">
                    <p14:modId xmlns:p14="http://schemas.microsoft.com/office/powerpoint/2010/main" val="3299343959"/>
                  </p:ext>
                </p:extLst>
              </p:nvPr>
            </p:nvGraphicFramePr>
            <p:xfrm>
              <a:off x="0" y="0"/>
              <a:ext cx="6438901" cy="2738439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22" name="TextBox 3"/>
              <p:cNvSpPr txBox="1"/>
              <p:nvPr/>
            </p:nvSpPr>
            <p:spPr>
              <a:xfrm rot="16200000">
                <a:off x="-885824" y="1252538"/>
                <a:ext cx="2095500" cy="200026"/>
              </a:xfrm>
              <a:prstGeom prst="rect">
                <a:avLst/>
              </a:prstGeom>
              <a:solidFill>
                <a:schemeClr val="lt1"/>
              </a:solidFill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t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1200" dirty="0"/>
                  <a:t>Oil</a:t>
                </a:r>
                <a:r>
                  <a:rPr lang="en-US" sz="1200" baseline="0" dirty="0"/>
                  <a:t> Rate (</a:t>
                </a:r>
                <a:r>
                  <a:rPr lang="en-US" sz="1200" baseline="0" dirty="0" err="1"/>
                  <a:t>bopd</a:t>
                </a:r>
                <a:r>
                  <a:rPr lang="en-US" sz="1200" baseline="0" dirty="0"/>
                  <a:t>)</a:t>
                </a:r>
                <a:endParaRPr lang="en-US" sz="1200" dirty="0"/>
              </a:p>
            </p:txBody>
          </p:sp>
        </p:grpSp>
        <p:sp>
          <p:nvSpPr>
            <p:cNvPr id="20" name="TextBox 5"/>
            <p:cNvSpPr txBox="1"/>
            <p:nvPr/>
          </p:nvSpPr>
          <p:spPr>
            <a:xfrm>
              <a:off x="2162175" y="9526"/>
              <a:ext cx="2095500" cy="200026"/>
            </a:xfrm>
            <a:prstGeom prst="rect">
              <a:avLst/>
            </a:prstGeom>
            <a:solidFill>
              <a:schemeClr val="lt1"/>
            </a:solidFill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400" dirty="0"/>
                <a:t>OIL PRODUCTION COMPARISON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618248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COILED TUBING CATENARY JOB</a:t>
            </a:r>
          </a:p>
        </p:txBody>
      </p:sp>
      <p:sp>
        <p:nvSpPr>
          <p:cNvPr id="7" name="Rectangle 83"/>
          <p:cNvSpPr>
            <a:spLocks noChangeArrowheads="1"/>
          </p:cNvSpPr>
          <p:nvPr/>
        </p:nvSpPr>
        <p:spPr bwMode="auto">
          <a:xfrm>
            <a:off x="6096000" y="1606238"/>
            <a:ext cx="4868234" cy="4932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228600" indent="-228600" eaLnBrk="0" hangingPunct="0">
              <a:lnSpc>
                <a:spcPct val="105000"/>
              </a:lnSpc>
              <a:spcBef>
                <a:spcPct val="15000"/>
              </a:spcBef>
              <a:buClr>
                <a:srgbClr val="003366"/>
              </a:buClr>
              <a:buChar char="•"/>
              <a:defRPr kumimoji="1" sz="2000">
                <a:solidFill>
                  <a:schemeClr val="tx1"/>
                </a:solidFill>
                <a:latin typeface="Univers 57 Condensed" pitchFamily="34" charset="0"/>
              </a:defRPr>
            </a:lvl1pPr>
            <a:lvl2pPr marL="685800" indent="-228600" eaLnBrk="0" hangingPunct="0">
              <a:lnSpc>
                <a:spcPct val="105000"/>
              </a:lnSpc>
              <a:spcBef>
                <a:spcPct val="15000"/>
              </a:spcBef>
              <a:buClr>
                <a:schemeClr val="tx1"/>
              </a:buClr>
              <a:buChar char="–"/>
              <a:defRPr kumimoji="1" sz="2000">
                <a:solidFill>
                  <a:schemeClr val="tx1"/>
                </a:solidFill>
                <a:latin typeface="Univers 57 Condensed" pitchFamily="34" charset="0"/>
              </a:defRPr>
            </a:lvl2pPr>
            <a:lvl3pPr marL="1143000" indent="-228600" eaLnBrk="0" hangingPunct="0">
              <a:lnSpc>
                <a:spcPct val="105000"/>
              </a:lnSpc>
              <a:spcBef>
                <a:spcPct val="15000"/>
              </a:spcBef>
              <a:buClr>
                <a:schemeClr val="tx1"/>
              </a:buClr>
              <a:buChar char="–"/>
              <a:defRPr kumimoji="1">
                <a:solidFill>
                  <a:schemeClr val="tx1"/>
                </a:solidFill>
                <a:latin typeface="Univers 57 Condensed" pitchFamily="34" charset="0"/>
              </a:defRPr>
            </a:lvl3pPr>
            <a:lvl4pPr marL="1600200" indent="-228600" eaLnBrk="0" hangingPunct="0">
              <a:lnSpc>
                <a:spcPct val="105000"/>
              </a:lnSpc>
              <a:spcBef>
                <a:spcPct val="15000"/>
              </a:spcBef>
              <a:buClr>
                <a:schemeClr val="tx1"/>
              </a:buClr>
              <a:buSzPct val="100000"/>
              <a:buChar char="–"/>
              <a:defRPr kumimoji="1" sz="1600">
                <a:solidFill>
                  <a:schemeClr val="tx1"/>
                </a:solidFill>
                <a:latin typeface="Univers 57 Condensed" pitchFamily="34" charset="0"/>
              </a:defRPr>
            </a:lvl4pPr>
            <a:lvl5pPr marL="2114550" indent="-228600" eaLnBrk="0" hangingPunct="0">
              <a:spcBef>
                <a:spcPct val="20000"/>
              </a:spcBef>
              <a:buClr>
                <a:srgbClr val="00FF00"/>
              </a:buClr>
              <a:buSzPct val="55000"/>
              <a:buFont typeface="Wingdings" panose="05000000000000000000" pitchFamily="2" charset="2"/>
              <a:buChar char="l"/>
              <a:defRPr kumimoji="1">
                <a:solidFill>
                  <a:schemeClr val="bg1"/>
                </a:solidFill>
                <a:latin typeface="Univers 57 Condensed" pitchFamily="34" charset="0"/>
              </a:defRPr>
            </a:lvl5pPr>
            <a:lvl6pPr marL="257175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5000"/>
              <a:buFont typeface="Wingdings" panose="05000000000000000000" pitchFamily="2" charset="2"/>
              <a:buChar char="l"/>
              <a:defRPr kumimoji="1">
                <a:solidFill>
                  <a:schemeClr val="bg1"/>
                </a:solidFill>
                <a:latin typeface="Univers 57 Condensed" pitchFamily="34" charset="0"/>
              </a:defRPr>
            </a:lvl6pPr>
            <a:lvl7pPr marL="302895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5000"/>
              <a:buFont typeface="Wingdings" panose="05000000000000000000" pitchFamily="2" charset="2"/>
              <a:buChar char="l"/>
              <a:defRPr kumimoji="1">
                <a:solidFill>
                  <a:schemeClr val="bg1"/>
                </a:solidFill>
                <a:latin typeface="Univers 57 Condensed" pitchFamily="34" charset="0"/>
              </a:defRPr>
            </a:lvl7pPr>
            <a:lvl8pPr marL="348615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5000"/>
              <a:buFont typeface="Wingdings" panose="05000000000000000000" pitchFamily="2" charset="2"/>
              <a:buChar char="l"/>
              <a:defRPr kumimoji="1">
                <a:solidFill>
                  <a:schemeClr val="bg1"/>
                </a:solidFill>
                <a:latin typeface="Univers 57 Condensed" pitchFamily="34" charset="0"/>
              </a:defRPr>
            </a:lvl8pPr>
            <a:lvl9pPr marL="394335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5000"/>
              <a:buFont typeface="Wingdings" panose="05000000000000000000" pitchFamily="2" charset="2"/>
              <a:buChar char="l"/>
              <a:defRPr kumimoji="1">
                <a:solidFill>
                  <a:schemeClr val="bg1"/>
                </a:solidFill>
                <a:latin typeface="Univers 57 Condensed" pitchFamily="34" charset="0"/>
              </a:defRPr>
            </a:lvl9pPr>
          </a:lstStyle>
          <a:p>
            <a:pPr marL="0" indent="0">
              <a:buNone/>
            </a:pPr>
            <a:r>
              <a:rPr lang="en-US" altLang="en-US" dirty="0"/>
              <a:t>- Equipment spotted on the Platform</a:t>
            </a:r>
          </a:p>
          <a:p>
            <a:pPr marL="514350" indent="-514350">
              <a:buAutoNum type="romanLcPeriod"/>
            </a:pPr>
            <a:r>
              <a:rPr lang="en-US" altLang="en-US" dirty="0"/>
              <a:t>CT Control Cabin 1</a:t>
            </a:r>
          </a:p>
          <a:p>
            <a:pPr marL="514350" indent="-514350">
              <a:buAutoNum type="romanLcPeriod"/>
            </a:pPr>
            <a:r>
              <a:rPr lang="en-US" altLang="en-US" dirty="0"/>
              <a:t>CT Power Pack 1</a:t>
            </a:r>
          </a:p>
          <a:p>
            <a:pPr marL="514350" indent="-514350">
              <a:buAutoNum type="romanLcPeriod"/>
            </a:pPr>
            <a:r>
              <a:rPr lang="en-US" altLang="en-US" dirty="0"/>
              <a:t>CT Jacking Frame + Injector Head</a:t>
            </a:r>
          </a:p>
          <a:p>
            <a:pPr marL="514350" indent="-514350">
              <a:buAutoNum type="romanLcPeriod"/>
            </a:pPr>
            <a:r>
              <a:rPr lang="en-US" altLang="en-US" dirty="0"/>
              <a:t>Platform Gooseneck</a:t>
            </a:r>
          </a:p>
          <a:p>
            <a:pPr marL="514350" indent="-514350">
              <a:buAutoNum type="romanLcPeriod"/>
            </a:pPr>
            <a:r>
              <a:rPr lang="en-US" altLang="en-US" dirty="0"/>
              <a:t>Platform Cradle</a:t>
            </a:r>
          </a:p>
        </p:txBody>
      </p:sp>
      <p:sp>
        <p:nvSpPr>
          <p:cNvPr id="6" name="Rectangle 83"/>
          <p:cNvSpPr>
            <a:spLocks noChangeArrowheads="1"/>
          </p:cNvSpPr>
          <p:nvPr/>
        </p:nvSpPr>
        <p:spPr bwMode="auto">
          <a:xfrm>
            <a:off x="1227766" y="1186257"/>
            <a:ext cx="4868234" cy="4932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228600" indent="-228600" eaLnBrk="0" hangingPunct="0">
              <a:lnSpc>
                <a:spcPct val="105000"/>
              </a:lnSpc>
              <a:spcBef>
                <a:spcPct val="15000"/>
              </a:spcBef>
              <a:buClr>
                <a:srgbClr val="003366"/>
              </a:buClr>
              <a:buChar char="•"/>
              <a:defRPr kumimoji="1" sz="2000">
                <a:solidFill>
                  <a:schemeClr val="tx1"/>
                </a:solidFill>
                <a:latin typeface="Univers 57 Condensed" pitchFamily="34" charset="0"/>
              </a:defRPr>
            </a:lvl1pPr>
            <a:lvl2pPr marL="685800" indent="-228600" eaLnBrk="0" hangingPunct="0">
              <a:lnSpc>
                <a:spcPct val="105000"/>
              </a:lnSpc>
              <a:spcBef>
                <a:spcPct val="15000"/>
              </a:spcBef>
              <a:buClr>
                <a:schemeClr val="tx1"/>
              </a:buClr>
              <a:buChar char="–"/>
              <a:defRPr kumimoji="1" sz="2000">
                <a:solidFill>
                  <a:schemeClr val="tx1"/>
                </a:solidFill>
                <a:latin typeface="Univers 57 Condensed" pitchFamily="34" charset="0"/>
              </a:defRPr>
            </a:lvl2pPr>
            <a:lvl3pPr marL="1143000" indent="-228600" eaLnBrk="0" hangingPunct="0">
              <a:lnSpc>
                <a:spcPct val="105000"/>
              </a:lnSpc>
              <a:spcBef>
                <a:spcPct val="15000"/>
              </a:spcBef>
              <a:buClr>
                <a:schemeClr val="tx1"/>
              </a:buClr>
              <a:buChar char="–"/>
              <a:defRPr kumimoji="1">
                <a:solidFill>
                  <a:schemeClr val="tx1"/>
                </a:solidFill>
                <a:latin typeface="Univers 57 Condensed" pitchFamily="34" charset="0"/>
              </a:defRPr>
            </a:lvl3pPr>
            <a:lvl4pPr marL="1600200" indent="-228600" eaLnBrk="0" hangingPunct="0">
              <a:lnSpc>
                <a:spcPct val="105000"/>
              </a:lnSpc>
              <a:spcBef>
                <a:spcPct val="15000"/>
              </a:spcBef>
              <a:buClr>
                <a:schemeClr val="tx1"/>
              </a:buClr>
              <a:buSzPct val="100000"/>
              <a:buChar char="–"/>
              <a:defRPr kumimoji="1" sz="1600">
                <a:solidFill>
                  <a:schemeClr val="tx1"/>
                </a:solidFill>
                <a:latin typeface="Univers 57 Condensed" pitchFamily="34" charset="0"/>
              </a:defRPr>
            </a:lvl4pPr>
            <a:lvl5pPr marL="2114550" indent="-228600" eaLnBrk="0" hangingPunct="0">
              <a:spcBef>
                <a:spcPct val="20000"/>
              </a:spcBef>
              <a:buClr>
                <a:srgbClr val="00FF00"/>
              </a:buClr>
              <a:buSzPct val="55000"/>
              <a:buFont typeface="Wingdings" panose="05000000000000000000" pitchFamily="2" charset="2"/>
              <a:buChar char="l"/>
              <a:defRPr kumimoji="1">
                <a:solidFill>
                  <a:schemeClr val="bg1"/>
                </a:solidFill>
                <a:latin typeface="Univers 57 Condensed" pitchFamily="34" charset="0"/>
              </a:defRPr>
            </a:lvl5pPr>
            <a:lvl6pPr marL="257175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5000"/>
              <a:buFont typeface="Wingdings" panose="05000000000000000000" pitchFamily="2" charset="2"/>
              <a:buChar char="l"/>
              <a:defRPr kumimoji="1">
                <a:solidFill>
                  <a:schemeClr val="bg1"/>
                </a:solidFill>
                <a:latin typeface="Univers 57 Condensed" pitchFamily="34" charset="0"/>
              </a:defRPr>
            </a:lvl6pPr>
            <a:lvl7pPr marL="302895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5000"/>
              <a:buFont typeface="Wingdings" panose="05000000000000000000" pitchFamily="2" charset="2"/>
              <a:buChar char="l"/>
              <a:defRPr kumimoji="1">
                <a:solidFill>
                  <a:schemeClr val="bg1"/>
                </a:solidFill>
                <a:latin typeface="Univers 57 Condensed" pitchFamily="34" charset="0"/>
              </a:defRPr>
            </a:lvl7pPr>
            <a:lvl8pPr marL="348615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5000"/>
              <a:buFont typeface="Wingdings" panose="05000000000000000000" pitchFamily="2" charset="2"/>
              <a:buChar char="l"/>
              <a:defRPr kumimoji="1">
                <a:solidFill>
                  <a:schemeClr val="bg1"/>
                </a:solidFill>
                <a:latin typeface="Univers 57 Condensed" pitchFamily="34" charset="0"/>
              </a:defRPr>
            </a:lvl8pPr>
            <a:lvl9pPr marL="394335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FF00"/>
              </a:buClr>
              <a:buSzPct val="55000"/>
              <a:buFont typeface="Wingdings" panose="05000000000000000000" pitchFamily="2" charset="2"/>
              <a:buChar char="l"/>
              <a:defRPr kumimoji="1">
                <a:solidFill>
                  <a:schemeClr val="bg1"/>
                </a:solidFill>
                <a:latin typeface="Univers 57 Condensed" pitchFamily="34" charset="0"/>
              </a:defRPr>
            </a:lvl9pPr>
          </a:lstStyle>
          <a:p>
            <a:r>
              <a:rPr lang="en-US" altLang="en-US" b="0" dirty="0"/>
              <a:t>Coiled Tubing </a:t>
            </a:r>
            <a:r>
              <a:rPr lang="en-US" altLang="en-US" dirty="0"/>
              <a:t>job execution which:</a:t>
            </a:r>
          </a:p>
          <a:p>
            <a:pPr marL="0" indent="0">
              <a:buNone/>
            </a:pPr>
            <a:r>
              <a:rPr lang="en-US" altLang="en-US" dirty="0"/>
              <a:t>- Equipment spotted on the work boat</a:t>
            </a:r>
          </a:p>
          <a:p>
            <a:pPr marL="514350" indent="-514350">
              <a:buAutoNum type="romanLcPeriod"/>
            </a:pPr>
            <a:r>
              <a:rPr lang="en-US" altLang="en-US" dirty="0"/>
              <a:t>CT Reel</a:t>
            </a:r>
          </a:p>
          <a:p>
            <a:pPr marL="514350" indent="-514350">
              <a:buAutoNum type="romanLcPeriod"/>
            </a:pPr>
            <a:r>
              <a:rPr lang="en-US" altLang="en-US" dirty="0"/>
              <a:t>CT Control Cabin 2</a:t>
            </a:r>
          </a:p>
          <a:p>
            <a:pPr marL="514350" indent="-514350">
              <a:buAutoNum type="romanLcPeriod"/>
            </a:pPr>
            <a:r>
              <a:rPr lang="en-US" altLang="en-US" dirty="0"/>
              <a:t>CT Power Pack 2</a:t>
            </a:r>
          </a:p>
          <a:p>
            <a:pPr marL="514350" indent="-514350">
              <a:buAutoNum type="romanLcPeriod"/>
            </a:pPr>
            <a:r>
              <a:rPr lang="en-US" altLang="en-US" dirty="0"/>
              <a:t>Coil Feeder &amp; BOP</a:t>
            </a:r>
          </a:p>
          <a:p>
            <a:pPr marL="514350" indent="-514350">
              <a:buAutoNum type="romanLcPeriod"/>
            </a:pPr>
            <a:r>
              <a:rPr lang="en-US" altLang="en-US" dirty="0"/>
              <a:t>Pumping Unit</a:t>
            </a:r>
          </a:p>
          <a:p>
            <a:pPr marL="514350" indent="-514350">
              <a:buAutoNum type="romanLcPeriod"/>
            </a:pPr>
            <a:r>
              <a:rPr lang="en-US" altLang="en-US" dirty="0"/>
              <a:t>Nitrogen Converter</a:t>
            </a:r>
          </a:p>
          <a:p>
            <a:pPr marL="514350" indent="-514350">
              <a:buAutoNum type="romanLcPeriod"/>
            </a:pPr>
            <a:r>
              <a:rPr lang="en-US" altLang="en-US" dirty="0"/>
              <a:t>Batch Mixer</a:t>
            </a:r>
          </a:p>
          <a:p>
            <a:pPr marL="514350" indent="-514350">
              <a:buAutoNum type="romanLcPeriod"/>
            </a:pPr>
            <a:r>
              <a:rPr lang="en-US" altLang="en-US" dirty="0"/>
              <a:t>Fluid Tanks</a:t>
            </a:r>
          </a:p>
          <a:p>
            <a:pPr marL="514350" indent="-514350">
              <a:buAutoNum type="romanLcPeriod"/>
            </a:pPr>
            <a:r>
              <a:rPr lang="en-US" altLang="en-US" dirty="0"/>
              <a:t>Barge Cradle</a:t>
            </a:r>
          </a:p>
          <a:p>
            <a:pPr marL="0" indent="0">
              <a:buNone/>
            </a:pPr>
            <a:endParaRPr lang="en-US" altLang="en-US" dirty="0"/>
          </a:p>
          <a:p>
            <a:pPr marL="0" indent="0">
              <a:buNone/>
            </a:pPr>
            <a:endParaRPr lang="en-US" altLang="en-US" dirty="0"/>
          </a:p>
          <a:p>
            <a:pPr marL="0" indent="0">
              <a:buNone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67607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utoUpdateAnimBg="0"/>
      <p:bldP spid="6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0" y="176103"/>
            <a:ext cx="12192000" cy="6803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b="1" dirty="0">
                <a:solidFill>
                  <a:srgbClr val="70266C"/>
                </a:solidFill>
                <a:latin typeface="+mn-lt"/>
              </a:rPr>
              <a:t>COILED TUBING CATENARY JOB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450" y="938323"/>
            <a:ext cx="8690213" cy="5280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3068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8" y="258483"/>
            <a:ext cx="12113803" cy="5974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51" b="26853"/>
          <a:stretch/>
        </p:blipFill>
        <p:spPr>
          <a:xfrm>
            <a:off x="0" y="-4874"/>
            <a:ext cx="12192000" cy="5577004"/>
          </a:xfrm>
          <a:prstGeom prst="flowChartDocumen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308445" y="2598405"/>
            <a:ext cx="9575109" cy="872974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70266C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5401" dirty="0"/>
              <a:t>Q&amp;A</a:t>
            </a:r>
          </a:p>
        </p:txBody>
      </p:sp>
    </p:spTree>
    <p:extLst>
      <p:ext uri="{BB962C8B-B14F-4D97-AF65-F5344CB8AC3E}">
        <p14:creationId xmlns:p14="http://schemas.microsoft.com/office/powerpoint/2010/main" val="17676214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7937</TotalTime>
  <Words>965</Words>
  <Application>Microsoft Macintosh PowerPoint</Application>
  <PresentationFormat>Widescreen</PresentationFormat>
  <Paragraphs>262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Univers 57 Condensed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Fauziah Hanim Abdul Rahim</dc:creator>
  <cp:lastModifiedBy>Microsoft Office User</cp:lastModifiedBy>
  <cp:revision>204</cp:revision>
  <cp:lastPrinted>2015-08-27T03:25:30Z</cp:lastPrinted>
  <dcterms:created xsi:type="dcterms:W3CDTF">2015-06-04T08:23:40Z</dcterms:created>
  <dcterms:modified xsi:type="dcterms:W3CDTF">2024-10-08T00:58:27Z</dcterms:modified>
</cp:coreProperties>
</file>