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256" r:id="rId2"/>
    <p:sldId id="263"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77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90" y="168"/>
      </p:cViewPr>
      <p:guideLst>
        <p:guide orient="horz" pos="2160"/>
        <p:guide pos="3840"/>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t>1/16/2020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t>16/1/2020</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2</a:t>
            </a:fld>
            <a:endParaRPr lang="en-MY"/>
          </a:p>
        </p:txBody>
      </p:sp>
    </p:spTree>
    <p:extLst>
      <p:ext uri="{BB962C8B-B14F-4D97-AF65-F5344CB8AC3E}">
        <p14:creationId xmlns:p14="http://schemas.microsoft.com/office/powerpoint/2010/main" val="40187963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a:off x="-1" y="-5619"/>
            <a:ext cx="2042694"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grpSp>
        <p:nvGrpSpPr>
          <p:cNvPr id="14" name="Group 13">
            <a:extLst>
              <a:ext uri="{FF2B5EF4-FFF2-40B4-BE49-F238E27FC236}">
                <a16:creationId xmlns:a16="http://schemas.microsoft.com/office/drawing/2014/main" id="{C3B08946-8610-44BC-9E0E-FED96CF77838}"/>
              </a:ext>
            </a:extLst>
          </p:cNvPr>
          <p:cNvGrpSpPr/>
          <p:nvPr userDrawn="1"/>
        </p:nvGrpSpPr>
        <p:grpSpPr>
          <a:xfrm flipH="1">
            <a:off x="1006520" y="0"/>
            <a:ext cx="1070029" cy="6858001"/>
            <a:chOff x="346424" y="1220855"/>
            <a:chExt cx="1501531" cy="6858001"/>
          </a:xfrm>
        </p:grpSpPr>
        <p:pic>
          <p:nvPicPr>
            <p:cNvPr id="15" name="Picture 14">
              <a:extLst>
                <a:ext uri="{FF2B5EF4-FFF2-40B4-BE49-F238E27FC236}">
                  <a16:creationId xmlns:a16="http://schemas.microsoft.com/office/drawing/2014/main" id="{D8BCE14A-D8B5-4014-AE39-6ABA58AA509F}"/>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20676"/>
            <a:stretch/>
          </p:blipFill>
          <p:spPr>
            <a:xfrm>
              <a:off x="346430" y="1220855"/>
              <a:ext cx="1501524" cy="1225824"/>
            </a:xfrm>
            <a:prstGeom prst="rect">
              <a:avLst/>
            </a:prstGeom>
          </p:spPr>
        </p:pic>
        <p:pic>
          <p:nvPicPr>
            <p:cNvPr id="16" name="Picture 15">
              <a:extLst>
                <a:ext uri="{FF2B5EF4-FFF2-40B4-BE49-F238E27FC236}">
                  <a16:creationId xmlns:a16="http://schemas.microsoft.com/office/drawing/2014/main" id="{AFE5C628-EBED-4F04-8F2D-47DEBC6B1E6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46430" y="2446678"/>
              <a:ext cx="1501525" cy="1545339"/>
            </a:xfrm>
            <a:prstGeom prst="rect">
              <a:avLst/>
            </a:prstGeom>
          </p:spPr>
        </p:pic>
        <p:pic>
          <p:nvPicPr>
            <p:cNvPr id="17" name="Picture 16">
              <a:extLst>
                <a:ext uri="{FF2B5EF4-FFF2-40B4-BE49-F238E27FC236}">
                  <a16:creationId xmlns:a16="http://schemas.microsoft.com/office/drawing/2014/main" id="{53D94F75-C5B2-4863-864A-EC9CBD41F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46427" y="3970753"/>
              <a:ext cx="1501526" cy="1545339"/>
            </a:xfrm>
            <a:prstGeom prst="rect">
              <a:avLst/>
            </a:prstGeom>
          </p:spPr>
        </p:pic>
        <p:pic>
          <p:nvPicPr>
            <p:cNvPr id="18" name="Picture 17">
              <a:extLst>
                <a:ext uri="{FF2B5EF4-FFF2-40B4-BE49-F238E27FC236}">
                  <a16:creationId xmlns:a16="http://schemas.microsoft.com/office/drawing/2014/main" id="{45C74D85-F934-4C46-94B6-CFD440B74FE0}"/>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46427" y="5516091"/>
              <a:ext cx="1501528" cy="1545339"/>
            </a:xfrm>
            <a:prstGeom prst="rect">
              <a:avLst/>
            </a:prstGeom>
          </p:spPr>
        </p:pic>
        <p:pic>
          <p:nvPicPr>
            <p:cNvPr id="19" name="Picture 18">
              <a:extLst>
                <a:ext uri="{FF2B5EF4-FFF2-40B4-BE49-F238E27FC236}">
                  <a16:creationId xmlns:a16="http://schemas.microsoft.com/office/drawing/2014/main" id="{701AF651-C58A-49DD-9810-E0B035F94D56}"/>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46424" y="7061432"/>
              <a:ext cx="1501530" cy="1017424"/>
            </a:xfrm>
            <a:prstGeom prst="rect">
              <a:avLst/>
            </a:prstGeom>
          </p:spPr>
        </p:pic>
      </p:grpSp>
      <p:grpSp>
        <p:nvGrpSpPr>
          <p:cNvPr id="21" name="Group 20">
            <a:extLst>
              <a:ext uri="{FF2B5EF4-FFF2-40B4-BE49-F238E27FC236}">
                <a16:creationId xmlns:a16="http://schemas.microsoft.com/office/drawing/2014/main" id="{C1972222-398C-4CF9-893E-FD25F90E8D34}"/>
              </a:ext>
            </a:extLst>
          </p:cNvPr>
          <p:cNvGrpSpPr/>
          <p:nvPr userDrawn="1"/>
        </p:nvGrpSpPr>
        <p:grpSpPr>
          <a:xfrm>
            <a:off x="-61152" y="-12878"/>
            <a:ext cx="1070028" cy="6878137"/>
            <a:chOff x="327274" y="1200717"/>
            <a:chExt cx="1501530" cy="6878137"/>
          </a:xfrm>
        </p:grpSpPr>
        <p:pic>
          <p:nvPicPr>
            <p:cNvPr id="22" name="Picture 21">
              <a:extLst>
                <a:ext uri="{FF2B5EF4-FFF2-40B4-BE49-F238E27FC236}">
                  <a16:creationId xmlns:a16="http://schemas.microsoft.com/office/drawing/2014/main" id="{6552FEC6-72FC-40B2-AACC-925DCF839E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3" name="Picture 22">
              <a:extLst>
                <a:ext uri="{FF2B5EF4-FFF2-40B4-BE49-F238E27FC236}">
                  <a16:creationId xmlns:a16="http://schemas.microsoft.com/office/drawing/2014/main" id="{7F54D345-DE16-42B1-AA5B-6FEE1D926322}"/>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4" name="Picture 23">
              <a:extLst>
                <a:ext uri="{FF2B5EF4-FFF2-40B4-BE49-F238E27FC236}">
                  <a16:creationId xmlns:a16="http://schemas.microsoft.com/office/drawing/2014/main" id="{938FDF1F-31F4-4C5D-B91A-06394A8F61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5" name="Picture 24">
              <a:extLst>
                <a:ext uri="{FF2B5EF4-FFF2-40B4-BE49-F238E27FC236}">
                  <a16:creationId xmlns:a16="http://schemas.microsoft.com/office/drawing/2014/main" id="{E149B7DB-047C-47F4-A822-089E3871EEFE}"/>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6" name="Picture 25">
              <a:extLst>
                <a:ext uri="{FF2B5EF4-FFF2-40B4-BE49-F238E27FC236}">
                  <a16:creationId xmlns:a16="http://schemas.microsoft.com/office/drawing/2014/main" id="{6613722D-C9F3-42AD-8C3B-5E9DD2DFC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sp>
        <p:nvSpPr>
          <p:cNvPr id="10" name="TextBox 9"/>
          <p:cNvSpPr txBox="1"/>
          <p:nvPr userDrawn="1"/>
        </p:nvSpPr>
        <p:spPr>
          <a:xfrm>
            <a:off x="105821" y="6480873"/>
            <a:ext cx="1861540" cy="276999"/>
          </a:xfrm>
          <a:prstGeom prst="rect">
            <a:avLst/>
          </a:prstGeom>
          <a:noFill/>
        </p:spPr>
        <p:txBody>
          <a:bodyPr wrap="square" rtlCol="0">
            <a:spAutoFit/>
          </a:bodyPr>
          <a:lstStyle/>
          <a:p>
            <a:r>
              <a:rPr lang="en-MY" sz="1200" dirty="0">
                <a:solidFill>
                  <a:schemeClr val="bg1"/>
                </a:solidFill>
                <a:effectLst>
                  <a:glow rad="165100">
                    <a:srgbClr val="7030A0">
                      <a:alpha val="60000"/>
                    </a:srgbClr>
                  </a:glow>
                </a:effectLst>
              </a:rPr>
              <a:t>© Neu</a:t>
            </a:r>
            <a:r>
              <a:rPr lang="en-MY" sz="1200" baseline="0" dirty="0">
                <a:solidFill>
                  <a:schemeClr val="bg1"/>
                </a:solidFill>
                <a:effectLst>
                  <a:glow rad="165100">
                    <a:srgbClr val="7030A0">
                      <a:alpha val="60000"/>
                    </a:srgbClr>
                  </a:glow>
                </a:effectLst>
              </a:rPr>
              <a:t> Dimension 2020</a:t>
            </a:r>
            <a:endParaRPr lang="en-MY" sz="1200" dirty="0">
              <a:solidFill>
                <a:schemeClr val="bg1"/>
              </a:solidFill>
              <a:effectLst>
                <a:glow rad="165100">
                  <a:srgbClr val="7030A0">
                    <a:alpha val="60000"/>
                  </a:srgbClr>
                </a:glow>
              </a:effectLst>
            </a:endParaRPr>
          </a:p>
        </p:txBody>
      </p:sp>
      <p:sp>
        <p:nvSpPr>
          <p:cNvPr id="2" name="Title 1"/>
          <p:cNvSpPr>
            <a:spLocks noGrp="1"/>
          </p:cNvSpPr>
          <p:nvPr>
            <p:ph type="ctrTitle"/>
          </p:nvPr>
        </p:nvSpPr>
        <p:spPr>
          <a:xfrm>
            <a:off x="1508723" y="1337630"/>
            <a:ext cx="9144000" cy="2387600"/>
          </a:xfrm>
        </p:spPr>
        <p:txBody>
          <a:bodyPr anchor="b"/>
          <a:lstStyle>
            <a:lvl1pPr algn="ctr">
              <a:defRPr sz="6000">
                <a:effectLst>
                  <a:glow rad="101600">
                    <a:srgbClr val="FFFFFF"/>
                  </a:glow>
                  <a:outerShdw blurRad="38100" dist="19050" dir="2700000" algn="tl" rotWithShape="0">
                    <a:schemeClr val="dk1">
                      <a:lumMod val="50000"/>
                      <a:alpha val="40000"/>
                    </a:schemeClr>
                  </a:outerShdw>
                </a:effectLst>
              </a:defRPr>
            </a:lvl1pPr>
          </a:lstStyle>
          <a:p>
            <a:r>
              <a:rPr lang="en-US"/>
              <a:t>Click to edit Master title style</a:t>
            </a:r>
            <a:endParaRPr lang="en-MY"/>
          </a:p>
        </p:txBody>
      </p:sp>
      <p:sp>
        <p:nvSpPr>
          <p:cNvPr id="3" name="Subtitle 2"/>
          <p:cNvSpPr>
            <a:spLocks noGrp="1"/>
          </p:cNvSpPr>
          <p:nvPr userDrawn="1">
            <p:ph type="subTitle" idx="1"/>
          </p:nvPr>
        </p:nvSpPr>
        <p:spPr>
          <a:xfrm>
            <a:off x="1508723" y="373041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4" name="Date Placeholder 3"/>
          <p:cNvSpPr>
            <a:spLocks noGrp="1"/>
          </p:cNvSpPr>
          <p:nvPr userDrawn="1">
            <p:ph type="dt" sz="half" idx="10"/>
          </p:nvPr>
        </p:nvSpPr>
        <p:spPr>
          <a:xfrm>
            <a:off x="6079482" y="6359503"/>
            <a:ext cx="2743200" cy="365125"/>
          </a:xfrm>
        </p:spPr>
        <p:txBody>
          <a:bodyPr/>
          <a:lstStyle/>
          <a:p>
            <a:r>
              <a:rPr lang="en-MY" dirty="0"/>
              <a:t>9 January 2020</a:t>
            </a:r>
          </a:p>
        </p:txBody>
      </p:sp>
      <p:sp>
        <p:nvSpPr>
          <p:cNvPr id="5" name="Footer Placeholder 4"/>
          <p:cNvSpPr>
            <a:spLocks noGrp="1"/>
          </p:cNvSpPr>
          <p:nvPr userDrawn="1">
            <p:ph type="ftr" sz="quarter" idx="11"/>
          </p:nvPr>
        </p:nvSpPr>
        <p:spPr>
          <a:xfrm>
            <a:off x="9029493" y="6356350"/>
            <a:ext cx="2336074" cy="365125"/>
          </a:xfrm>
        </p:spPr>
        <p:txBody>
          <a:bodyPr/>
          <a:lstStyle/>
          <a:p>
            <a:endParaRPr lang="en-MY"/>
          </a:p>
        </p:txBody>
      </p:sp>
      <p:sp>
        <p:nvSpPr>
          <p:cNvPr id="6" name="Slide Number Placeholder 5"/>
          <p:cNvSpPr>
            <a:spLocks noGrp="1"/>
          </p:cNvSpPr>
          <p:nvPr userDrawn="1">
            <p:ph type="sldNum" sz="quarter" idx="12"/>
          </p:nvPr>
        </p:nvSpPr>
        <p:spPr>
          <a:xfrm>
            <a:off x="11572378" y="6356350"/>
            <a:ext cx="459377" cy="365125"/>
          </a:xfrm>
        </p:spPr>
        <p:txBody>
          <a:bodyPr/>
          <a:lstStyle/>
          <a:p>
            <a:fld id="{7067DC33-8416-46B9-BFB5-95A4BBC5BE18}" type="slidenum">
              <a:rPr lang="en-MY" smtClean="0"/>
              <a:t>‹#›</a:t>
            </a:fld>
            <a:endParaRPr lang="en-MY"/>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a:off x="-6702" y="-2208"/>
            <a:ext cx="1018899"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2011734" y="-72748"/>
            <a:ext cx="9875466"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t>16/1/2020</a:t>
            </a:fld>
            <a:endParaRPr lang="en-MY"/>
          </a:p>
        </p:txBody>
      </p:sp>
      <p:sp>
        <p:nvSpPr>
          <p:cNvPr id="5" name="Footer Placeholder 4"/>
          <p:cNvSpPr>
            <a:spLocks noGrp="1"/>
          </p:cNvSpPr>
          <p:nvPr>
            <p:ph type="ftr" sz="quarter" idx="11"/>
          </p:nvPr>
        </p:nvSpPr>
        <p:spPr/>
        <p:txBody>
          <a:bodyPr/>
          <a:lstStyle/>
          <a:p>
            <a:endParaRPr lang="en-MY"/>
          </a:p>
        </p:txBody>
      </p:sp>
      <p:grpSp>
        <p:nvGrpSpPr>
          <p:cNvPr id="18" name="Group 17">
            <a:extLst>
              <a:ext uri="{FF2B5EF4-FFF2-40B4-BE49-F238E27FC236}">
                <a16:creationId xmlns:a16="http://schemas.microsoft.com/office/drawing/2014/main" id="{BD6FCFCD-DA89-4B73-92A4-59537643F18D}"/>
              </a:ext>
            </a:extLst>
          </p:cNvPr>
          <p:cNvGrpSpPr/>
          <p:nvPr userDrawn="1"/>
        </p:nvGrpSpPr>
        <p:grpSpPr>
          <a:xfrm>
            <a:off x="-61152" y="-12878"/>
            <a:ext cx="1070028" cy="6878137"/>
            <a:chOff x="327274" y="1200717"/>
            <a:chExt cx="1501530" cy="6878137"/>
          </a:xfrm>
        </p:grpSpPr>
        <p:pic>
          <p:nvPicPr>
            <p:cNvPr id="19" name="Picture 18">
              <a:extLst>
                <a:ext uri="{FF2B5EF4-FFF2-40B4-BE49-F238E27FC236}">
                  <a16:creationId xmlns:a16="http://schemas.microsoft.com/office/drawing/2014/main" id="{3E9AB783-AD0F-41FA-9761-E9CEE01907A9}"/>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0" name="Picture 19">
              <a:extLst>
                <a:ext uri="{FF2B5EF4-FFF2-40B4-BE49-F238E27FC236}">
                  <a16:creationId xmlns:a16="http://schemas.microsoft.com/office/drawing/2014/main" id="{5D701A82-D2F5-46E5-B44F-3556F16F34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1" name="Picture 20">
              <a:extLst>
                <a:ext uri="{FF2B5EF4-FFF2-40B4-BE49-F238E27FC236}">
                  <a16:creationId xmlns:a16="http://schemas.microsoft.com/office/drawing/2014/main" id="{4C46091C-C034-48EB-ACF6-E063EF34D54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2" name="Picture 21">
              <a:extLst>
                <a:ext uri="{FF2B5EF4-FFF2-40B4-BE49-F238E27FC236}">
                  <a16:creationId xmlns:a16="http://schemas.microsoft.com/office/drawing/2014/main" id="{9FB1867D-FDEA-4ECE-8034-41A655A06C4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3" name="Picture 22">
              <a:extLst>
                <a:ext uri="{FF2B5EF4-FFF2-40B4-BE49-F238E27FC236}">
                  <a16:creationId xmlns:a16="http://schemas.microsoft.com/office/drawing/2014/main" id="{9E8556B1-8D93-47B9-89CB-198CD294D8E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
        <p:nvSpPr>
          <p:cNvPr id="6" name="Slide Number Placeholder 5"/>
          <p:cNvSpPr>
            <a:spLocks noGrp="1"/>
          </p:cNvSpPr>
          <p:nvPr>
            <p:ph type="sldNum" sz="quarter" idx="12"/>
          </p:nvPr>
        </p:nvSpPr>
        <p:spPr/>
        <p:txBody>
          <a:bodyPr/>
          <a:lstStyle>
            <a:lvl1pPr>
              <a:defRPr>
                <a:solidFill>
                  <a:schemeClr val="tx1"/>
                </a:solidFill>
              </a:defRPr>
            </a:lvl1pPr>
          </a:lstStyle>
          <a:p>
            <a:fld id="{7067DC33-8416-46B9-BFB5-95A4BBC5BE18}" type="slidenum">
              <a:rPr lang="en-MY" smtClean="0"/>
              <a:pPr/>
              <a:t>‹#›</a:t>
            </a:fld>
            <a:endParaRPr lang="en-MY"/>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16/1/2020</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15836" y="1851506"/>
            <a:ext cx="9144000" cy="1113604"/>
          </a:xfrm>
        </p:spPr>
        <p:txBody>
          <a:bodyPr/>
          <a:lstStyle/>
          <a:p>
            <a:r>
              <a:rPr lang="en-MY" dirty="0"/>
              <a:t>WEM SIMULATION TUTORIAL</a:t>
            </a:r>
          </a:p>
        </p:txBody>
      </p:sp>
      <p:sp>
        <p:nvSpPr>
          <p:cNvPr id="3" name="Subtitle 2"/>
          <p:cNvSpPr>
            <a:spLocks noGrp="1"/>
          </p:cNvSpPr>
          <p:nvPr>
            <p:ph type="subTitle" idx="1"/>
          </p:nvPr>
        </p:nvSpPr>
        <p:spPr>
          <a:xfrm>
            <a:off x="2118313" y="3683785"/>
            <a:ext cx="9144000" cy="1655762"/>
          </a:xfrm>
        </p:spPr>
        <p:txBody>
          <a:bodyPr>
            <a:normAutofit fontScale="92500"/>
          </a:bodyPr>
          <a:lstStyle/>
          <a:p>
            <a:pPr algn="l">
              <a:lnSpc>
                <a:spcPct val="150000"/>
              </a:lnSpc>
              <a:spcBef>
                <a:spcPts val="0"/>
              </a:spcBef>
            </a:pPr>
            <a:r>
              <a:rPr lang="en-MY" dirty="0"/>
              <a:t>		</a:t>
            </a:r>
            <a:r>
              <a:rPr lang="en-MY" sz="2800" b="1" dirty="0"/>
              <a:t>Well Evaluation Model for Perforating Design</a:t>
            </a:r>
          </a:p>
          <a:p>
            <a:pPr algn="l">
              <a:lnSpc>
                <a:spcPct val="150000"/>
              </a:lnSpc>
              <a:spcBef>
                <a:spcPts val="0"/>
              </a:spcBef>
            </a:pPr>
            <a:r>
              <a:rPr lang="en-MY" dirty="0"/>
              <a:t>		</a:t>
            </a:r>
            <a:r>
              <a:rPr lang="en-MY" i="1" dirty="0"/>
              <a:t>Prepared by: Baby Cintami </a:t>
            </a:r>
            <a:r>
              <a:rPr lang="en-MY" i="1" dirty="0" err="1"/>
              <a:t>Massaugee</a:t>
            </a:r>
            <a:r>
              <a:rPr lang="en-MY" i="1" dirty="0"/>
              <a:t> Abdullah</a:t>
            </a:r>
          </a:p>
          <a:p>
            <a:pPr>
              <a:lnSpc>
                <a:spcPct val="150000"/>
              </a:lnSpc>
              <a:spcBef>
                <a:spcPts val="0"/>
              </a:spcBef>
            </a:pPr>
            <a:r>
              <a:rPr lang="en-MY" i="1" dirty="0"/>
              <a:t>Date: January 2020</a:t>
            </a:r>
          </a:p>
        </p:txBody>
      </p:sp>
      <p:sp>
        <p:nvSpPr>
          <p:cNvPr id="4" name="Slide Number Placeholder 3"/>
          <p:cNvSpPr>
            <a:spLocks noGrp="1"/>
          </p:cNvSpPr>
          <p:nvPr>
            <p:ph type="sldNum" sz="quarter" idx="12"/>
          </p:nvPr>
        </p:nvSpPr>
        <p:spPr/>
        <p:txBody>
          <a:bodyPr/>
          <a:lstStyle/>
          <a:p>
            <a:fld id="{7067DC33-8416-46B9-BFB5-95A4BBC5BE18}" type="slidenum">
              <a:rPr lang="en-MY" smtClean="0"/>
              <a:t>1</a:t>
            </a:fld>
            <a:endParaRPr lang="en-MY"/>
          </a:p>
        </p:txBody>
      </p:sp>
    </p:spTree>
    <p:extLst>
      <p:ext uri="{BB962C8B-B14F-4D97-AF65-F5344CB8AC3E}">
        <p14:creationId xmlns:p14="http://schemas.microsoft.com/office/powerpoint/2010/main" val="907588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4607" y="11068"/>
            <a:ext cx="10740254" cy="1325563"/>
          </a:xfrm>
        </p:spPr>
        <p:txBody>
          <a:bodyPr/>
          <a:lstStyle/>
          <a:p>
            <a:pPr algn="r"/>
            <a:r>
              <a:rPr lang="en-MY" u="sng" dirty="0"/>
              <a:t>CONFIGURATIONS - SELECT WELL PROGRAM</a:t>
            </a:r>
          </a:p>
        </p:txBody>
      </p:sp>
      <p:sp>
        <p:nvSpPr>
          <p:cNvPr id="3" name="Content Placeholder 2"/>
          <p:cNvSpPr>
            <a:spLocks noGrp="1"/>
          </p:cNvSpPr>
          <p:nvPr>
            <p:ph idx="1"/>
          </p:nvPr>
        </p:nvSpPr>
        <p:spPr>
          <a:xfrm>
            <a:off x="1129251" y="1306656"/>
            <a:ext cx="11278454" cy="4921369"/>
          </a:xfrm>
        </p:spPr>
        <p:txBody>
          <a:bodyPr/>
          <a:lstStyle/>
          <a:p>
            <a:pPr marL="0" indent="0" algn="ctr">
              <a:buNone/>
            </a:pPr>
            <a:endParaRPr lang="en-MY" dirty="0"/>
          </a:p>
          <a:p>
            <a:pPr marL="0" indent="0" algn="ctr">
              <a:buNone/>
            </a:pP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t>2</a:t>
            </a:fld>
            <a:endParaRPr lang="en-MY"/>
          </a:p>
        </p:txBody>
      </p:sp>
      <p:pic>
        <p:nvPicPr>
          <p:cNvPr id="6" name="Picture 5">
            <a:extLst>
              <a:ext uri="{FF2B5EF4-FFF2-40B4-BE49-F238E27FC236}">
                <a16:creationId xmlns:a16="http://schemas.microsoft.com/office/drawing/2014/main" id="{76090C94-D2B6-4777-9BB5-AF967DCDEE5E}"/>
              </a:ext>
            </a:extLst>
          </p:cNvPr>
          <p:cNvPicPr>
            <a:picLocks noChangeAspect="1"/>
          </p:cNvPicPr>
          <p:nvPr/>
        </p:nvPicPr>
        <p:blipFill>
          <a:blip r:embed="rId3"/>
          <a:stretch>
            <a:fillRect/>
          </a:stretch>
        </p:blipFill>
        <p:spPr>
          <a:xfrm>
            <a:off x="1186404" y="1041009"/>
            <a:ext cx="5844755" cy="2635642"/>
          </a:xfrm>
          <a:prstGeom prst="rect">
            <a:avLst/>
          </a:prstGeom>
        </p:spPr>
      </p:pic>
      <p:sp>
        <p:nvSpPr>
          <p:cNvPr id="7" name="TextBox 6">
            <a:extLst>
              <a:ext uri="{FF2B5EF4-FFF2-40B4-BE49-F238E27FC236}">
                <a16:creationId xmlns:a16="http://schemas.microsoft.com/office/drawing/2014/main" id="{B533B4E7-FF3F-486D-BE1B-F3E9527FEAA2}"/>
              </a:ext>
            </a:extLst>
          </p:cNvPr>
          <p:cNvSpPr txBox="1"/>
          <p:nvPr/>
        </p:nvSpPr>
        <p:spPr>
          <a:xfrm>
            <a:off x="8120417" y="1306656"/>
            <a:ext cx="3724579" cy="5078313"/>
          </a:xfrm>
          <a:prstGeom prst="rect">
            <a:avLst/>
          </a:prstGeom>
          <a:noFill/>
        </p:spPr>
        <p:txBody>
          <a:bodyPr wrap="square" rtlCol="0">
            <a:spAutoFit/>
          </a:bodyPr>
          <a:lstStyle/>
          <a:p>
            <a:pPr marL="342900" indent="-342900">
              <a:buAutoNum type="arabicPeriod"/>
            </a:pPr>
            <a:r>
              <a:rPr lang="en-MY" dirty="0"/>
              <a:t>Open WEM 11.2.11</a:t>
            </a:r>
          </a:p>
          <a:p>
            <a:pPr marL="342900" indent="-342900">
              <a:buAutoNum type="arabicPeriod"/>
            </a:pPr>
            <a:r>
              <a:rPr lang="en-MY" dirty="0"/>
              <a:t>Click </a:t>
            </a:r>
            <a:r>
              <a:rPr lang="en-MY" b="1" dirty="0">
                <a:solidFill>
                  <a:srgbClr val="0070C0"/>
                </a:solidFill>
              </a:rPr>
              <a:t>Screen Wizard</a:t>
            </a:r>
            <a:r>
              <a:rPr lang="en-MY" dirty="0">
                <a:solidFill>
                  <a:srgbClr val="0070C0"/>
                </a:solidFill>
              </a:rPr>
              <a:t> </a:t>
            </a:r>
            <a:r>
              <a:rPr lang="en-MY" dirty="0"/>
              <a:t>&gt; OK</a:t>
            </a:r>
          </a:p>
          <a:p>
            <a:r>
              <a:rPr lang="en-MY" i="1" dirty="0"/>
              <a:t>Note: Screen Wizard represents all input screens required to make a run.</a:t>
            </a:r>
          </a:p>
          <a:p>
            <a:r>
              <a:rPr lang="en-MY" dirty="0"/>
              <a:t>3. Go to Program &gt; Select </a:t>
            </a:r>
            <a:r>
              <a:rPr lang="en-MY" b="1" dirty="0">
                <a:solidFill>
                  <a:srgbClr val="0070C0"/>
                </a:solidFill>
              </a:rPr>
              <a:t>Perforating Design.</a:t>
            </a:r>
          </a:p>
          <a:p>
            <a:endParaRPr lang="en-MY" b="1" dirty="0">
              <a:solidFill>
                <a:srgbClr val="0070C0"/>
              </a:solidFill>
            </a:endParaRPr>
          </a:p>
          <a:p>
            <a:r>
              <a:rPr lang="en-MY" b="1" i="1" dirty="0"/>
              <a:t>Note: There are 3 Group of Program. In the middle section of the dropdown menu, there are 8 programs which consist the Perforating Design.</a:t>
            </a:r>
          </a:p>
          <a:p>
            <a:endParaRPr lang="en-MY" dirty="0"/>
          </a:p>
          <a:p>
            <a:r>
              <a:rPr lang="en-MY" dirty="0"/>
              <a:t>4. The selected program comprised 4 main branches: </a:t>
            </a:r>
            <a:r>
              <a:rPr lang="en-MY" b="1" dirty="0"/>
              <a:t>CONFIGURATIONS, BASE CASE, SENSITIVITY DATA &amp; RUN NODAL.</a:t>
            </a:r>
          </a:p>
          <a:p>
            <a:pPr marL="342900" indent="-342900">
              <a:buAutoNum type="arabicPeriod"/>
            </a:pPr>
            <a:endParaRPr lang="en-MY" dirty="0"/>
          </a:p>
        </p:txBody>
      </p:sp>
      <p:pic>
        <p:nvPicPr>
          <p:cNvPr id="8" name="Picture 7">
            <a:extLst>
              <a:ext uri="{FF2B5EF4-FFF2-40B4-BE49-F238E27FC236}">
                <a16:creationId xmlns:a16="http://schemas.microsoft.com/office/drawing/2014/main" id="{22B7C34B-F3D9-4424-8BBB-4F7A64308ECA}"/>
              </a:ext>
            </a:extLst>
          </p:cNvPr>
          <p:cNvPicPr>
            <a:picLocks noChangeAspect="1"/>
          </p:cNvPicPr>
          <p:nvPr/>
        </p:nvPicPr>
        <p:blipFill>
          <a:blip r:embed="rId4"/>
          <a:stretch>
            <a:fillRect/>
          </a:stretch>
        </p:blipFill>
        <p:spPr>
          <a:xfrm>
            <a:off x="4604371" y="3181904"/>
            <a:ext cx="3200400" cy="3570290"/>
          </a:xfrm>
          <a:prstGeom prst="rect">
            <a:avLst/>
          </a:prstGeom>
        </p:spPr>
      </p:pic>
      <p:sp>
        <p:nvSpPr>
          <p:cNvPr id="9" name="Oval 8">
            <a:extLst>
              <a:ext uri="{FF2B5EF4-FFF2-40B4-BE49-F238E27FC236}">
                <a16:creationId xmlns:a16="http://schemas.microsoft.com/office/drawing/2014/main" id="{88396F27-8283-4C7D-AFF0-4831D5CCF57C}"/>
              </a:ext>
            </a:extLst>
          </p:cNvPr>
          <p:cNvSpPr/>
          <p:nvPr/>
        </p:nvSpPr>
        <p:spPr>
          <a:xfrm>
            <a:off x="1025548" y="905282"/>
            <a:ext cx="631135" cy="500344"/>
          </a:xfrm>
          <a:prstGeom prst="ellipse">
            <a:avLst/>
          </a:prstGeom>
          <a:solidFill>
            <a:srgbClr val="FF0000">
              <a:alpha val="4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0" name="Rectangle 9">
            <a:extLst>
              <a:ext uri="{FF2B5EF4-FFF2-40B4-BE49-F238E27FC236}">
                <a16:creationId xmlns:a16="http://schemas.microsoft.com/office/drawing/2014/main" id="{ACD4ADBC-7DB6-44E6-97E2-4384E4075B5F}"/>
              </a:ext>
            </a:extLst>
          </p:cNvPr>
          <p:cNvSpPr/>
          <p:nvPr/>
        </p:nvSpPr>
        <p:spPr>
          <a:xfrm>
            <a:off x="4722132" y="3864254"/>
            <a:ext cx="764275" cy="149877"/>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1" name="Rectangle 10">
            <a:extLst>
              <a:ext uri="{FF2B5EF4-FFF2-40B4-BE49-F238E27FC236}">
                <a16:creationId xmlns:a16="http://schemas.microsoft.com/office/drawing/2014/main" id="{749717FC-B6D9-44D0-9F6E-28938ACD1656}"/>
              </a:ext>
            </a:extLst>
          </p:cNvPr>
          <p:cNvSpPr/>
          <p:nvPr/>
        </p:nvSpPr>
        <p:spPr>
          <a:xfrm>
            <a:off x="4722134" y="5929742"/>
            <a:ext cx="764275" cy="149877"/>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2" name="Rectangle 11">
            <a:extLst>
              <a:ext uri="{FF2B5EF4-FFF2-40B4-BE49-F238E27FC236}">
                <a16:creationId xmlns:a16="http://schemas.microsoft.com/office/drawing/2014/main" id="{A2C3331C-4965-4EFB-B57D-3ACC55E18224}"/>
              </a:ext>
            </a:extLst>
          </p:cNvPr>
          <p:cNvSpPr/>
          <p:nvPr/>
        </p:nvSpPr>
        <p:spPr>
          <a:xfrm>
            <a:off x="4724409" y="6144722"/>
            <a:ext cx="764275" cy="149877"/>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3" name="Rectangle 12">
            <a:extLst>
              <a:ext uri="{FF2B5EF4-FFF2-40B4-BE49-F238E27FC236}">
                <a16:creationId xmlns:a16="http://schemas.microsoft.com/office/drawing/2014/main" id="{1FD14E15-7268-468D-8897-36F8ACF7E908}"/>
              </a:ext>
            </a:extLst>
          </p:cNvPr>
          <p:cNvSpPr/>
          <p:nvPr/>
        </p:nvSpPr>
        <p:spPr>
          <a:xfrm>
            <a:off x="4722133" y="4486646"/>
            <a:ext cx="764275" cy="149877"/>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pic>
        <p:nvPicPr>
          <p:cNvPr id="14" name="Picture 13">
            <a:extLst>
              <a:ext uri="{FF2B5EF4-FFF2-40B4-BE49-F238E27FC236}">
                <a16:creationId xmlns:a16="http://schemas.microsoft.com/office/drawing/2014/main" id="{FAEC564B-9A14-4EB0-9DEB-204C04A84A59}"/>
              </a:ext>
            </a:extLst>
          </p:cNvPr>
          <p:cNvPicPr>
            <a:picLocks noChangeAspect="1"/>
          </p:cNvPicPr>
          <p:nvPr/>
        </p:nvPicPr>
        <p:blipFill>
          <a:blip r:embed="rId5"/>
          <a:stretch>
            <a:fillRect/>
          </a:stretch>
        </p:blipFill>
        <p:spPr>
          <a:xfrm>
            <a:off x="1146946" y="3167193"/>
            <a:ext cx="3190875" cy="3570290"/>
          </a:xfrm>
          <a:prstGeom prst="rect">
            <a:avLst/>
          </a:prstGeom>
        </p:spPr>
      </p:pic>
      <p:sp>
        <p:nvSpPr>
          <p:cNvPr id="15" name="Rectangle 14">
            <a:extLst>
              <a:ext uri="{FF2B5EF4-FFF2-40B4-BE49-F238E27FC236}">
                <a16:creationId xmlns:a16="http://schemas.microsoft.com/office/drawing/2014/main" id="{258524B4-6948-473F-9F39-0571C5DA5C43}"/>
              </a:ext>
            </a:extLst>
          </p:cNvPr>
          <p:cNvSpPr/>
          <p:nvPr/>
        </p:nvSpPr>
        <p:spPr>
          <a:xfrm>
            <a:off x="1962343" y="4660197"/>
            <a:ext cx="882854" cy="74531"/>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Tree>
    <p:extLst>
      <p:ext uri="{BB962C8B-B14F-4D97-AF65-F5344CB8AC3E}">
        <p14:creationId xmlns:p14="http://schemas.microsoft.com/office/powerpoint/2010/main" val="1595927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9A37A-AA60-4409-8A60-03F9D380BAFC}"/>
              </a:ext>
            </a:extLst>
          </p:cNvPr>
          <p:cNvSpPr>
            <a:spLocks noGrp="1"/>
          </p:cNvSpPr>
          <p:nvPr>
            <p:ph type="title"/>
          </p:nvPr>
        </p:nvSpPr>
        <p:spPr/>
        <p:txBody>
          <a:bodyPr/>
          <a:lstStyle/>
          <a:p>
            <a:pPr algn="r"/>
            <a:r>
              <a:rPr lang="en-MY" u="sng" dirty="0">
                <a:effectLst>
                  <a:glow>
                    <a:schemeClr val="bg1"/>
                  </a:glow>
                </a:effectLst>
              </a:rPr>
              <a:t>INPUT SCREEN / RES FLUID</a:t>
            </a:r>
          </a:p>
        </p:txBody>
      </p:sp>
      <p:sp>
        <p:nvSpPr>
          <p:cNvPr id="4" name="Slide Number Placeholder 3">
            <a:extLst>
              <a:ext uri="{FF2B5EF4-FFF2-40B4-BE49-F238E27FC236}">
                <a16:creationId xmlns:a16="http://schemas.microsoft.com/office/drawing/2014/main" id="{E2881759-B62E-4B63-9775-5578D823268D}"/>
              </a:ext>
            </a:extLst>
          </p:cNvPr>
          <p:cNvSpPr>
            <a:spLocks noGrp="1"/>
          </p:cNvSpPr>
          <p:nvPr>
            <p:ph type="sldNum" sz="quarter" idx="12"/>
          </p:nvPr>
        </p:nvSpPr>
        <p:spPr/>
        <p:txBody>
          <a:bodyPr/>
          <a:lstStyle/>
          <a:p>
            <a:fld id="{7067DC33-8416-46B9-BFB5-95A4BBC5BE18}" type="slidenum">
              <a:rPr lang="en-MY" smtClean="0"/>
              <a:pPr/>
              <a:t>3</a:t>
            </a:fld>
            <a:endParaRPr lang="en-MY"/>
          </a:p>
        </p:txBody>
      </p:sp>
      <p:pic>
        <p:nvPicPr>
          <p:cNvPr id="5" name="Picture 4">
            <a:extLst>
              <a:ext uri="{FF2B5EF4-FFF2-40B4-BE49-F238E27FC236}">
                <a16:creationId xmlns:a16="http://schemas.microsoft.com/office/drawing/2014/main" id="{03930AF5-34B9-4C61-85C9-9AFB2ED565E4}"/>
              </a:ext>
            </a:extLst>
          </p:cNvPr>
          <p:cNvPicPr>
            <a:picLocks noChangeAspect="1"/>
          </p:cNvPicPr>
          <p:nvPr/>
        </p:nvPicPr>
        <p:blipFill>
          <a:blip r:embed="rId2"/>
          <a:stretch>
            <a:fillRect/>
          </a:stretch>
        </p:blipFill>
        <p:spPr>
          <a:xfrm>
            <a:off x="1150220" y="995112"/>
            <a:ext cx="3374396" cy="2755241"/>
          </a:xfrm>
          <a:prstGeom prst="rect">
            <a:avLst/>
          </a:prstGeom>
        </p:spPr>
      </p:pic>
      <p:sp>
        <p:nvSpPr>
          <p:cNvPr id="6" name="TextBox 5">
            <a:extLst>
              <a:ext uri="{FF2B5EF4-FFF2-40B4-BE49-F238E27FC236}">
                <a16:creationId xmlns:a16="http://schemas.microsoft.com/office/drawing/2014/main" id="{9AC9DCEA-4D29-4379-A487-F8EE4EB263D1}"/>
              </a:ext>
            </a:extLst>
          </p:cNvPr>
          <p:cNvSpPr txBox="1"/>
          <p:nvPr/>
        </p:nvSpPr>
        <p:spPr>
          <a:xfrm>
            <a:off x="8203443" y="4067692"/>
            <a:ext cx="3683757" cy="2031325"/>
          </a:xfrm>
          <a:prstGeom prst="rect">
            <a:avLst/>
          </a:prstGeom>
          <a:noFill/>
        </p:spPr>
        <p:txBody>
          <a:bodyPr wrap="square" rtlCol="0">
            <a:spAutoFit/>
          </a:bodyPr>
          <a:lstStyle/>
          <a:p>
            <a:endParaRPr lang="en-MY" b="1" i="1" dirty="0"/>
          </a:p>
          <a:p>
            <a:r>
              <a:rPr lang="en-MY" dirty="0"/>
              <a:t>3. Choose Reservoir Fluid that is expected to be produced – this will define the PVT model used. You may refer to the job proposal.</a:t>
            </a:r>
          </a:p>
          <a:p>
            <a:endParaRPr lang="en-MY" dirty="0"/>
          </a:p>
          <a:p>
            <a:r>
              <a:rPr lang="en-MY" dirty="0"/>
              <a:t>4. Rename sand accordingly.</a:t>
            </a:r>
          </a:p>
        </p:txBody>
      </p:sp>
      <p:pic>
        <p:nvPicPr>
          <p:cNvPr id="3" name="Picture 2">
            <a:extLst>
              <a:ext uri="{FF2B5EF4-FFF2-40B4-BE49-F238E27FC236}">
                <a16:creationId xmlns:a16="http://schemas.microsoft.com/office/drawing/2014/main" id="{607EAEDE-4132-4538-B5EC-41CD418BC944}"/>
              </a:ext>
            </a:extLst>
          </p:cNvPr>
          <p:cNvPicPr>
            <a:picLocks noChangeAspect="1"/>
          </p:cNvPicPr>
          <p:nvPr/>
        </p:nvPicPr>
        <p:blipFill>
          <a:blip r:embed="rId3"/>
          <a:stretch>
            <a:fillRect/>
          </a:stretch>
        </p:blipFill>
        <p:spPr>
          <a:xfrm>
            <a:off x="1017042" y="3751812"/>
            <a:ext cx="3374396" cy="2969663"/>
          </a:xfrm>
          <a:prstGeom prst="rect">
            <a:avLst/>
          </a:prstGeom>
        </p:spPr>
      </p:pic>
      <p:pic>
        <p:nvPicPr>
          <p:cNvPr id="13" name="Picture 12">
            <a:extLst>
              <a:ext uri="{FF2B5EF4-FFF2-40B4-BE49-F238E27FC236}">
                <a16:creationId xmlns:a16="http://schemas.microsoft.com/office/drawing/2014/main" id="{09E7425D-64D7-4C13-921C-D9D3B3E23DE4}"/>
              </a:ext>
            </a:extLst>
          </p:cNvPr>
          <p:cNvPicPr>
            <a:picLocks noChangeAspect="1"/>
          </p:cNvPicPr>
          <p:nvPr/>
        </p:nvPicPr>
        <p:blipFill>
          <a:blip r:embed="rId4"/>
          <a:stretch>
            <a:fillRect/>
          </a:stretch>
        </p:blipFill>
        <p:spPr>
          <a:xfrm>
            <a:off x="3790651" y="3832881"/>
            <a:ext cx="4151409" cy="2888594"/>
          </a:xfrm>
          <a:prstGeom prst="rect">
            <a:avLst/>
          </a:prstGeom>
        </p:spPr>
      </p:pic>
      <p:sp>
        <p:nvSpPr>
          <p:cNvPr id="12" name="Rectangle 11">
            <a:extLst>
              <a:ext uri="{FF2B5EF4-FFF2-40B4-BE49-F238E27FC236}">
                <a16:creationId xmlns:a16="http://schemas.microsoft.com/office/drawing/2014/main" id="{71105FCD-18D8-4172-977C-E7AF63635A2B}"/>
              </a:ext>
            </a:extLst>
          </p:cNvPr>
          <p:cNvSpPr/>
          <p:nvPr/>
        </p:nvSpPr>
        <p:spPr>
          <a:xfrm>
            <a:off x="3846918" y="6265910"/>
            <a:ext cx="677698" cy="268346"/>
          </a:xfrm>
          <a:prstGeom prst="rect">
            <a:avLst/>
          </a:prstGeom>
          <a:solidFill>
            <a:srgbClr val="FF0000">
              <a:alpha val="4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1" name="Rectangle 10">
            <a:extLst>
              <a:ext uri="{FF2B5EF4-FFF2-40B4-BE49-F238E27FC236}">
                <a16:creationId xmlns:a16="http://schemas.microsoft.com/office/drawing/2014/main" id="{EAD11BA7-55C9-4EAA-9293-413FEA3568A1}"/>
              </a:ext>
            </a:extLst>
          </p:cNvPr>
          <p:cNvSpPr/>
          <p:nvPr/>
        </p:nvSpPr>
        <p:spPr>
          <a:xfrm>
            <a:off x="3860990" y="5930707"/>
            <a:ext cx="1976613" cy="168310"/>
          </a:xfrm>
          <a:prstGeom prst="rect">
            <a:avLst/>
          </a:prstGeom>
          <a:solidFill>
            <a:srgbClr val="FF0000">
              <a:alpha val="4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4" name="TextBox 13">
            <a:extLst>
              <a:ext uri="{FF2B5EF4-FFF2-40B4-BE49-F238E27FC236}">
                <a16:creationId xmlns:a16="http://schemas.microsoft.com/office/drawing/2014/main" id="{AD7A02F9-2087-4590-80FC-0E0ACD5B3EBE}"/>
              </a:ext>
            </a:extLst>
          </p:cNvPr>
          <p:cNvSpPr txBox="1"/>
          <p:nvPr/>
        </p:nvSpPr>
        <p:spPr>
          <a:xfrm>
            <a:off x="4849296" y="1456097"/>
            <a:ext cx="6668086" cy="1908215"/>
          </a:xfrm>
          <a:prstGeom prst="rect">
            <a:avLst/>
          </a:prstGeom>
          <a:noFill/>
        </p:spPr>
        <p:txBody>
          <a:bodyPr wrap="square" rtlCol="0">
            <a:spAutoFit/>
          </a:bodyPr>
          <a:lstStyle/>
          <a:p>
            <a:pPr marL="342900" indent="-342900">
              <a:buAutoNum type="arabicPeriod"/>
            </a:pPr>
            <a:r>
              <a:rPr lang="en-MY" dirty="0"/>
              <a:t>Flow Direction &gt; </a:t>
            </a:r>
            <a:r>
              <a:rPr lang="en-MY" b="1" dirty="0">
                <a:solidFill>
                  <a:srgbClr val="0070C0"/>
                </a:solidFill>
              </a:rPr>
              <a:t>Producing (Reservoir to Wellhead to </a:t>
            </a:r>
            <a:r>
              <a:rPr lang="en-MY" b="1" dirty="0" err="1">
                <a:solidFill>
                  <a:srgbClr val="0070C0"/>
                </a:solidFill>
              </a:rPr>
              <a:t>Seperator</a:t>
            </a:r>
            <a:r>
              <a:rPr lang="en-MY" b="1" dirty="0">
                <a:solidFill>
                  <a:srgbClr val="0070C0"/>
                </a:solidFill>
              </a:rPr>
              <a:t>)</a:t>
            </a:r>
          </a:p>
          <a:p>
            <a:pPr marL="342900" indent="-342900">
              <a:buAutoNum type="arabicPeriod"/>
            </a:pPr>
            <a:r>
              <a:rPr lang="en-MY" dirty="0"/>
              <a:t>Zero reference depth &gt; </a:t>
            </a:r>
            <a:r>
              <a:rPr lang="en-MY" b="1" dirty="0">
                <a:solidFill>
                  <a:srgbClr val="0070C0"/>
                </a:solidFill>
              </a:rPr>
              <a:t>Wellhead</a:t>
            </a:r>
          </a:p>
          <a:p>
            <a:pPr marL="342900" indent="-342900">
              <a:buAutoNum type="arabicPeriod"/>
            </a:pPr>
            <a:endParaRPr lang="en-MY" b="1" dirty="0">
              <a:solidFill>
                <a:srgbClr val="0070C0"/>
              </a:solidFill>
            </a:endParaRPr>
          </a:p>
          <a:p>
            <a:r>
              <a:rPr lang="en-MY" sz="1600" b="1" i="1" dirty="0"/>
              <a:t>Note: reference datum as either the wellhead or the Kelly rig bushing. If Kelly bushing option is selected, all actual lengths in the well are corrected back to the wellhead for calculation purposes. The reference depth has no influence on the Flowline profile.</a:t>
            </a:r>
          </a:p>
        </p:txBody>
      </p:sp>
    </p:spTree>
    <p:extLst>
      <p:ext uri="{BB962C8B-B14F-4D97-AF65-F5344CB8AC3E}">
        <p14:creationId xmlns:p14="http://schemas.microsoft.com/office/powerpoint/2010/main" val="3395424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4</a:t>
            </a:fld>
            <a:endParaRPr lang="en-MY"/>
          </a:p>
        </p:txBody>
      </p:sp>
      <p:pic>
        <p:nvPicPr>
          <p:cNvPr id="5" name="Picture 4">
            <a:extLst>
              <a:ext uri="{FF2B5EF4-FFF2-40B4-BE49-F238E27FC236}">
                <a16:creationId xmlns:a16="http://schemas.microsoft.com/office/drawing/2014/main" id="{C064B68C-CF1B-474D-95FB-273BDC51DFA3}"/>
              </a:ext>
            </a:extLst>
          </p:cNvPr>
          <p:cNvPicPr>
            <a:picLocks noChangeAspect="1"/>
          </p:cNvPicPr>
          <p:nvPr/>
        </p:nvPicPr>
        <p:blipFill>
          <a:blip r:embed="rId2"/>
          <a:stretch>
            <a:fillRect/>
          </a:stretch>
        </p:blipFill>
        <p:spPr>
          <a:xfrm>
            <a:off x="1076763" y="1322362"/>
            <a:ext cx="6753861" cy="4768948"/>
          </a:xfrm>
          <a:prstGeom prst="rect">
            <a:avLst/>
          </a:prstGeom>
        </p:spPr>
      </p:pic>
      <p:sp>
        <p:nvSpPr>
          <p:cNvPr id="6" name="TextBox 5">
            <a:extLst>
              <a:ext uri="{FF2B5EF4-FFF2-40B4-BE49-F238E27FC236}">
                <a16:creationId xmlns:a16="http://schemas.microsoft.com/office/drawing/2014/main" id="{6406B3E5-5A62-4DA7-8BCD-B5A4970D1B7E}"/>
              </a:ext>
            </a:extLst>
          </p:cNvPr>
          <p:cNvSpPr txBox="1"/>
          <p:nvPr/>
        </p:nvSpPr>
        <p:spPr>
          <a:xfrm>
            <a:off x="8114128" y="1086917"/>
            <a:ext cx="3773072" cy="5632311"/>
          </a:xfrm>
          <a:prstGeom prst="rect">
            <a:avLst/>
          </a:prstGeom>
          <a:noFill/>
        </p:spPr>
        <p:txBody>
          <a:bodyPr wrap="square" rtlCol="0">
            <a:spAutoFit/>
          </a:bodyPr>
          <a:lstStyle/>
          <a:p>
            <a:pPr marL="342900" indent="-342900">
              <a:buAutoNum type="arabicPeriod"/>
            </a:pPr>
            <a:r>
              <a:rPr lang="en-MY" dirty="0"/>
              <a:t>Wellbore/flowline config screen provides choices for configuring the flow system that connects bottom hole to the end of flowline. For this simulation, choke size and flowline will be an option as it can be adjusted during sensitivity (if known or specific request by client). If choke or flowline been chosen, you need to input all the data for both (next tab).</a:t>
            </a:r>
          </a:p>
          <a:p>
            <a:pPr marL="342900" indent="-342900">
              <a:buAutoNum type="arabicPeriod"/>
            </a:pPr>
            <a:r>
              <a:rPr lang="en-MY" b="1" dirty="0"/>
              <a:t>For this section, tick only </a:t>
            </a:r>
            <a:r>
              <a:rPr lang="en-MY" b="1" dirty="0">
                <a:solidFill>
                  <a:srgbClr val="0070C0"/>
                </a:solidFill>
              </a:rPr>
              <a:t>well profile and wellhead flow connection</a:t>
            </a:r>
            <a:r>
              <a:rPr lang="en-MY" b="1" dirty="0"/>
              <a:t>.</a:t>
            </a:r>
          </a:p>
          <a:p>
            <a:r>
              <a:rPr lang="en-MY" i="1" dirty="0"/>
              <a:t>Note: Downhole equipment is generally for all accessories downhole installed such as SSD, TRSV etc. This will counted later on the pressure losses for Outflow Calculation.</a:t>
            </a:r>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WELLBORE/FLOWLINE</a:t>
            </a:r>
          </a:p>
        </p:txBody>
      </p:sp>
    </p:spTree>
    <p:extLst>
      <p:ext uri="{BB962C8B-B14F-4D97-AF65-F5344CB8AC3E}">
        <p14:creationId xmlns:p14="http://schemas.microsoft.com/office/powerpoint/2010/main" val="2218638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5</a:t>
            </a:fld>
            <a:endParaRPr lang="en-MY"/>
          </a:p>
        </p:txBody>
      </p:sp>
      <p:sp>
        <p:nvSpPr>
          <p:cNvPr id="6" name="TextBox 5">
            <a:extLst>
              <a:ext uri="{FF2B5EF4-FFF2-40B4-BE49-F238E27FC236}">
                <a16:creationId xmlns:a16="http://schemas.microsoft.com/office/drawing/2014/main" id="{6406B3E5-5A62-4DA7-8BCD-B5A4970D1B7E}"/>
              </a:ext>
            </a:extLst>
          </p:cNvPr>
          <p:cNvSpPr txBox="1"/>
          <p:nvPr/>
        </p:nvSpPr>
        <p:spPr>
          <a:xfrm>
            <a:off x="7017318" y="1225689"/>
            <a:ext cx="4456095" cy="5632311"/>
          </a:xfrm>
          <a:prstGeom prst="rect">
            <a:avLst/>
          </a:prstGeom>
          <a:noFill/>
        </p:spPr>
        <p:txBody>
          <a:bodyPr wrap="square" rtlCol="0">
            <a:spAutoFit/>
          </a:bodyPr>
          <a:lstStyle/>
          <a:p>
            <a:pPr marL="342900" indent="-342900">
              <a:buAutoNum type="arabicPeriod"/>
            </a:pPr>
            <a:r>
              <a:rPr lang="en-MY" dirty="0"/>
              <a:t>Completion type describes method used to establish flow communication between reservoir and wellbore.</a:t>
            </a:r>
          </a:p>
          <a:p>
            <a:pPr marL="342900" indent="-342900">
              <a:buAutoNum type="arabicPeriod"/>
            </a:pPr>
            <a:endParaRPr lang="en-MY" dirty="0"/>
          </a:p>
          <a:p>
            <a:pPr marL="342900" indent="-342900">
              <a:buAutoNum type="arabicPeriod"/>
            </a:pPr>
            <a:r>
              <a:rPr lang="en-MY" dirty="0"/>
              <a:t>Completion Type – </a:t>
            </a:r>
            <a:r>
              <a:rPr lang="en-MY" b="1" dirty="0">
                <a:solidFill>
                  <a:srgbClr val="0070C0"/>
                </a:solidFill>
              </a:rPr>
              <a:t>Natural </a:t>
            </a:r>
            <a:r>
              <a:rPr lang="en-MY" b="1" dirty="0" err="1">
                <a:solidFill>
                  <a:srgbClr val="0070C0"/>
                </a:solidFill>
              </a:rPr>
              <a:t>Perfs</a:t>
            </a:r>
            <a:r>
              <a:rPr lang="en-MY" b="1" dirty="0"/>
              <a:t>.</a:t>
            </a:r>
          </a:p>
          <a:p>
            <a:pPr marL="342900" indent="-342900">
              <a:buAutoNum type="arabicPeriod"/>
            </a:pPr>
            <a:endParaRPr lang="en-MY" b="1" dirty="0"/>
          </a:p>
          <a:p>
            <a:pPr marL="342900" indent="-342900">
              <a:buAutoNum type="arabicPeriod"/>
            </a:pPr>
            <a:r>
              <a:rPr lang="en-MY" dirty="0"/>
              <a:t>Model Basis </a:t>
            </a:r>
            <a:r>
              <a:rPr lang="en-MY" b="1" dirty="0"/>
              <a:t>– </a:t>
            </a:r>
            <a:r>
              <a:rPr lang="en-MY" b="1" dirty="0">
                <a:solidFill>
                  <a:srgbClr val="0070C0"/>
                </a:solidFill>
              </a:rPr>
              <a:t>Theoretical</a:t>
            </a:r>
            <a:r>
              <a:rPr lang="en-MY" b="1" dirty="0"/>
              <a:t> (distinguish between formation pressure drop and completion pressure drop with no </a:t>
            </a:r>
            <a:r>
              <a:rPr lang="en-MY" b="1" dirty="0" err="1"/>
              <a:t>welltest</a:t>
            </a:r>
            <a:r>
              <a:rPr lang="en-MY" b="1" dirty="0"/>
              <a:t> data available).</a:t>
            </a:r>
          </a:p>
          <a:p>
            <a:pPr marL="342900" indent="-342900">
              <a:buAutoNum type="arabicPeriod"/>
            </a:pPr>
            <a:endParaRPr lang="en-MY" b="1" dirty="0"/>
          </a:p>
          <a:p>
            <a:pPr marL="342900" indent="-342900">
              <a:buAutoNum type="arabicPeriod"/>
            </a:pPr>
            <a:r>
              <a:rPr lang="en-MY" dirty="0"/>
              <a:t>Inflow Model </a:t>
            </a:r>
            <a:r>
              <a:rPr lang="en-MY" b="1" dirty="0"/>
              <a:t>– </a:t>
            </a:r>
            <a:r>
              <a:rPr lang="en-MY" b="1" dirty="0">
                <a:solidFill>
                  <a:srgbClr val="0070C0"/>
                </a:solidFill>
              </a:rPr>
              <a:t>Radial / Horizontal</a:t>
            </a:r>
            <a:r>
              <a:rPr lang="en-MY" b="1" dirty="0"/>
              <a:t> (based on well trajectory).</a:t>
            </a:r>
          </a:p>
          <a:p>
            <a:pPr marL="342900" indent="-342900">
              <a:buAutoNum type="arabicPeriod"/>
            </a:pPr>
            <a:endParaRPr lang="en-MY" b="1" dirty="0"/>
          </a:p>
          <a:p>
            <a:pPr marL="342900" indent="-342900">
              <a:buAutoNum type="arabicPeriod"/>
            </a:pPr>
            <a:r>
              <a:rPr lang="en-MY" dirty="0"/>
              <a:t>Status</a:t>
            </a:r>
            <a:r>
              <a:rPr lang="en-MY" b="1" dirty="0"/>
              <a:t> – </a:t>
            </a:r>
            <a:r>
              <a:rPr lang="en-MY" b="1" dirty="0">
                <a:solidFill>
                  <a:srgbClr val="0070C0"/>
                </a:solidFill>
              </a:rPr>
              <a:t>Open</a:t>
            </a:r>
            <a:r>
              <a:rPr lang="en-MY" b="1" dirty="0"/>
              <a:t> </a:t>
            </a:r>
            <a:r>
              <a:rPr lang="en-MY" b="1" i="1" dirty="0"/>
              <a:t>(must set ‘Open’ otherwise could not run the model).</a:t>
            </a:r>
          </a:p>
          <a:p>
            <a:pPr marL="342900" indent="-342900">
              <a:buAutoNum type="arabicPeriod"/>
            </a:pPr>
            <a:endParaRPr lang="en-MY" b="1" i="1" dirty="0"/>
          </a:p>
          <a:p>
            <a:pPr marL="342900" indent="-342900">
              <a:buAutoNum type="arabicPeriod"/>
            </a:pPr>
            <a:r>
              <a:rPr lang="en-MY" dirty="0"/>
              <a:t>Perforating Options – tick if perforate through tubing. If perf directly to casing, leave the box unchecked. </a:t>
            </a:r>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RES/COMPLETION MODEL</a:t>
            </a:r>
          </a:p>
        </p:txBody>
      </p:sp>
      <p:pic>
        <p:nvPicPr>
          <p:cNvPr id="3" name="Picture 2">
            <a:extLst>
              <a:ext uri="{FF2B5EF4-FFF2-40B4-BE49-F238E27FC236}">
                <a16:creationId xmlns:a16="http://schemas.microsoft.com/office/drawing/2014/main" id="{49BA125C-E1EE-431D-8030-826B68E3FA9D}"/>
              </a:ext>
            </a:extLst>
          </p:cNvPr>
          <p:cNvPicPr>
            <a:picLocks noChangeAspect="1"/>
          </p:cNvPicPr>
          <p:nvPr/>
        </p:nvPicPr>
        <p:blipFill>
          <a:blip r:embed="rId2"/>
          <a:stretch>
            <a:fillRect/>
          </a:stretch>
        </p:blipFill>
        <p:spPr>
          <a:xfrm>
            <a:off x="1184160" y="1086917"/>
            <a:ext cx="5419371" cy="2545462"/>
          </a:xfrm>
          <a:prstGeom prst="rect">
            <a:avLst/>
          </a:prstGeom>
        </p:spPr>
      </p:pic>
      <p:pic>
        <p:nvPicPr>
          <p:cNvPr id="8" name="Picture 7">
            <a:extLst>
              <a:ext uri="{FF2B5EF4-FFF2-40B4-BE49-F238E27FC236}">
                <a16:creationId xmlns:a16="http://schemas.microsoft.com/office/drawing/2014/main" id="{DFEFE959-1FCA-4BE3-9DE0-3CA3766BC5ED}"/>
              </a:ext>
            </a:extLst>
          </p:cNvPr>
          <p:cNvPicPr>
            <a:picLocks noChangeAspect="1"/>
          </p:cNvPicPr>
          <p:nvPr/>
        </p:nvPicPr>
        <p:blipFill>
          <a:blip r:embed="rId3"/>
          <a:stretch>
            <a:fillRect/>
          </a:stretch>
        </p:blipFill>
        <p:spPr>
          <a:xfrm>
            <a:off x="1307269" y="3863318"/>
            <a:ext cx="5065395" cy="2711544"/>
          </a:xfrm>
          <a:prstGeom prst="rect">
            <a:avLst/>
          </a:prstGeom>
        </p:spPr>
      </p:pic>
    </p:spTree>
    <p:extLst>
      <p:ext uri="{BB962C8B-B14F-4D97-AF65-F5344CB8AC3E}">
        <p14:creationId xmlns:p14="http://schemas.microsoft.com/office/powerpoint/2010/main" val="2100410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6</a:t>
            </a:fld>
            <a:endParaRPr lang="en-MY"/>
          </a:p>
        </p:txBody>
      </p:sp>
      <p:sp>
        <p:nvSpPr>
          <p:cNvPr id="6" name="TextBox 5">
            <a:extLst>
              <a:ext uri="{FF2B5EF4-FFF2-40B4-BE49-F238E27FC236}">
                <a16:creationId xmlns:a16="http://schemas.microsoft.com/office/drawing/2014/main" id="{6406B3E5-5A62-4DA7-8BCD-B5A4970D1B7E}"/>
              </a:ext>
            </a:extLst>
          </p:cNvPr>
          <p:cNvSpPr txBox="1"/>
          <p:nvPr/>
        </p:nvSpPr>
        <p:spPr>
          <a:xfrm>
            <a:off x="1933687" y="5987018"/>
            <a:ext cx="9364394" cy="369332"/>
          </a:xfrm>
          <a:prstGeom prst="rect">
            <a:avLst/>
          </a:prstGeom>
          <a:noFill/>
        </p:spPr>
        <p:txBody>
          <a:bodyPr wrap="square" rtlCol="0">
            <a:spAutoFit/>
          </a:bodyPr>
          <a:lstStyle/>
          <a:p>
            <a:pPr algn="ctr"/>
            <a:r>
              <a:rPr lang="en-MY" dirty="0"/>
              <a:t>Refer to the data that filled by client on WEM Input Template and fill in the PVT accordingly.</a:t>
            </a:r>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BASE CASE - PVT</a:t>
            </a:r>
          </a:p>
        </p:txBody>
      </p:sp>
      <p:pic>
        <p:nvPicPr>
          <p:cNvPr id="5" name="Picture 4">
            <a:extLst>
              <a:ext uri="{FF2B5EF4-FFF2-40B4-BE49-F238E27FC236}">
                <a16:creationId xmlns:a16="http://schemas.microsoft.com/office/drawing/2014/main" id="{D4DE1E24-F390-4977-AF07-55F699D01056}"/>
              </a:ext>
            </a:extLst>
          </p:cNvPr>
          <p:cNvPicPr>
            <a:picLocks noChangeAspect="1"/>
          </p:cNvPicPr>
          <p:nvPr/>
        </p:nvPicPr>
        <p:blipFill>
          <a:blip r:embed="rId2"/>
          <a:stretch>
            <a:fillRect/>
          </a:stretch>
        </p:blipFill>
        <p:spPr>
          <a:xfrm>
            <a:off x="1722202" y="1230803"/>
            <a:ext cx="9787364" cy="4571549"/>
          </a:xfrm>
          <a:prstGeom prst="rect">
            <a:avLst/>
          </a:prstGeom>
        </p:spPr>
      </p:pic>
    </p:spTree>
    <p:extLst>
      <p:ext uri="{BB962C8B-B14F-4D97-AF65-F5344CB8AC3E}">
        <p14:creationId xmlns:p14="http://schemas.microsoft.com/office/powerpoint/2010/main" val="1559636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2B2E48-7B14-4B6F-AD9D-B56B95B6CF6D}"/>
              </a:ext>
            </a:extLst>
          </p:cNvPr>
          <p:cNvPicPr>
            <a:picLocks noChangeAspect="1"/>
          </p:cNvPicPr>
          <p:nvPr/>
        </p:nvPicPr>
        <p:blipFill>
          <a:blip r:embed="rId2"/>
          <a:stretch>
            <a:fillRect/>
          </a:stretch>
        </p:blipFill>
        <p:spPr>
          <a:xfrm>
            <a:off x="1222936" y="1252814"/>
            <a:ext cx="3314037" cy="5103535"/>
          </a:xfrm>
          <a:prstGeom prst="rect">
            <a:avLst/>
          </a:prstGeom>
        </p:spPr>
      </p:pic>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7</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WELL PROFILE </a:t>
            </a:r>
          </a:p>
        </p:txBody>
      </p:sp>
      <p:pic>
        <p:nvPicPr>
          <p:cNvPr id="8" name="Picture 7">
            <a:extLst>
              <a:ext uri="{FF2B5EF4-FFF2-40B4-BE49-F238E27FC236}">
                <a16:creationId xmlns:a16="http://schemas.microsoft.com/office/drawing/2014/main" id="{A28B6A04-B231-4A98-9580-95C28F2043D6}"/>
              </a:ext>
            </a:extLst>
          </p:cNvPr>
          <p:cNvPicPr>
            <a:picLocks noChangeAspect="1"/>
          </p:cNvPicPr>
          <p:nvPr/>
        </p:nvPicPr>
        <p:blipFill>
          <a:blip r:embed="rId3"/>
          <a:stretch>
            <a:fillRect/>
          </a:stretch>
        </p:blipFill>
        <p:spPr>
          <a:xfrm>
            <a:off x="4719388" y="1252814"/>
            <a:ext cx="7167812" cy="4475141"/>
          </a:xfrm>
          <a:prstGeom prst="rect">
            <a:avLst/>
          </a:prstGeom>
        </p:spPr>
      </p:pic>
      <p:grpSp>
        <p:nvGrpSpPr>
          <p:cNvPr id="13" name="Group 12">
            <a:extLst>
              <a:ext uri="{FF2B5EF4-FFF2-40B4-BE49-F238E27FC236}">
                <a16:creationId xmlns:a16="http://schemas.microsoft.com/office/drawing/2014/main" id="{CA32843B-B2A5-4203-86A8-0082CCADC72A}"/>
              </a:ext>
            </a:extLst>
          </p:cNvPr>
          <p:cNvGrpSpPr/>
          <p:nvPr/>
        </p:nvGrpSpPr>
        <p:grpSpPr>
          <a:xfrm>
            <a:off x="2182217" y="3075984"/>
            <a:ext cx="2022301" cy="1399537"/>
            <a:chOff x="2236763" y="2209046"/>
            <a:chExt cx="2022301" cy="1399537"/>
          </a:xfrm>
        </p:grpSpPr>
        <p:sp>
          <p:nvSpPr>
            <p:cNvPr id="6" name="TextBox 5">
              <a:extLst>
                <a:ext uri="{FF2B5EF4-FFF2-40B4-BE49-F238E27FC236}">
                  <a16:creationId xmlns:a16="http://schemas.microsoft.com/office/drawing/2014/main" id="{6406B3E5-5A62-4DA7-8BCD-B5A4970D1B7E}"/>
                </a:ext>
              </a:extLst>
            </p:cNvPr>
            <p:cNvSpPr txBox="1"/>
            <p:nvPr/>
          </p:nvSpPr>
          <p:spPr>
            <a:xfrm>
              <a:off x="2236763" y="2209046"/>
              <a:ext cx="2022301" cy="369332"/>
            </a:xfrm>
            <a:prstGeom prst="rect">
              <a:avLst/>
            </a:prstGeom>
            <a:solidFill>
              <a:srgbClr val="FFFF00"/>
            </a:solidFill>
          </p:spPr>
          <p:txBody>
            <a:bodyPr wrap="square" rtlCol="0">
              <a:spAutoFit/>
            </a:bodyPr>
            <a:lstStyle/>
            <a:p>
              <a:pPr algn="ctr"/>
              <a:r>
                <a:rPr lang="en-MY" dirty="0"/>
                <a:t>Wellhead Temp.</a:t>
              </a:r>
            </a:p>
          </p:txBody>
        </p:sp>
        <p:cxnSp>
          <p:nvCxnSpPr>
            <p:cNvPr id="10" name="Straight Arrow Connector 9">
              <a:extLst>
                <a:ext uri="{FF2B5EF4-FFF2-40B4-BE49-F238E27FC236}">
                  <a16:creationId xmlns:a16="http://schemas.microsoft.com/office/drawing/2014/main" id="{75A0602E-26D1-47B3-94FA-C716906CEC0F}"/>
                </a:ext>
              </a:extLst>
            </p:cNvPr>
            <p:cNvCxnSpPr>
              <a:cxnSpLocks/>
            </p:cNvCxnSpPr>
            <p:nvPr/>
          </p:nvCxnSpPr>
          <p:spPr>
            <a:xfrm>
              <a:off x="3247913" y="2578378"/>
              <a:ext cx="393895" cy="1030205"/>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sp>
        <p:nvSpPr>
          <p:cNvPr id="12" name="TextBox 11">
            <a:extLst>
              <a:ext uri="{FF2B5EF4-FFF2-40B4-BE49-F238E27FC236}">
                <a16:creationId xmlns:a16="http://schemas.microsoft.com/office/drawing/2014/main" id="{A9970267-74BB-4F55-B2B2-1C8E8ADCED59}"/>
              </a:ext>
            </a:extLst>
          </p:cNvPr>
          <p:cNvSpPr txBox="1"/>
          <p:nvPr/>
        </p:nvSpPr>
        <p:spPr>
          <a:xfrm>
            <a:off x="4925714" y="5857486"/>
            <a:ext cx="7167812" cy="369332"/>
          </a:xfrm>
          <a:prstGeom prst="rect">
            <a:avLst/>
          </a:prstGeom>
          <a:noFill/>
        </p:spPr>
        <p:txBody>
          <a:bodyPr wrap="square" rtlCol="0">
            <a:spAutoFit/>
          </a:bodyPr>
          <a:lstStyle/>
          <a:p>
            <a:r>
              <a:rPr lang="en-MY" dirty="0"/>
              <a:t>Res Depth/Tres – Fill up both Perforation depth in ‘Measured’ &amp; ‘TVD’.</a:t>
            </a:r>
          </a:p>
        </p:txBody>
      </p:sp>
      <p:sp>
        <p:nvSpPr>
          <p:cNvPr id="15" name="Oval 14">
            <a:extLst>
              <a:ext uri="{FF2B5EF4-FFF2-40B4-BE49-F238E27FC236}">
                <a16:creationId xmlns:a16="http://schemas.microsoft.com/office/drawing/2014/main" id="{5F054D53-B6EF-4BB7-B3E7-761C25B005C7}"/>
              </a:ext>
            </a:extLst>
          </p:cNvPr>
          <p:cNvSpPr/>
          <p:nvPr/>
        </p:nvSpPr>
        <p:spPr>
          <a:xfrm>
            <a:off x="5162842" y="2349305"/>
            <a:ext cx="1434905" cy="407963"/>
          </a:xfrm>
          <a:prstGeom prst="ellipse">
            <a:avLst/>
          </a:prstGeom>
          <a:solidFill>
            <a:srgbClr val="FF00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Tree>
    <p:extLst>
      <p:ext uri="{BB962C8B-B14F-4D97-AF65-F5344CB8AC3E}">
        <p14:creationId xmlns:p14="http://schemas.microsoft.com/office/powerpoint/2010/main" val="1504766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01EAFB-0CDD-42D9-823A-20A8CE87C8B8}"/>
              </a:ext>
            </a:extLst>
          </p:cNvPr>
          <p:cNvPicPr>
            <a:picLocks noChangeAspect="1"/>
          </p:cNvPicPr>
          <p:nvPr/>
        </p:nvPicPr>
        <p:blipFill>
          <a:blip r:embed="rId2"/>
          <a:stretch>
            <a:fillRect/>
          </a:stretch>
        </p:blipFill>
        <p:spPr>
          <a:xfrm>
            <a:off x="1238250" y="1649052"/>
            <a:ext cx="4857750" cy="3218369"/>
          </a:xfrm>
          <a:prstGeom prst="rect">
            <a:avLst/>
          </a:prstGeom>
        </p:spPr>
      </p:pic>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8</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WELL PROFILE </a:t>
            </a:r>
          </a:p>
        </p:txBody>
      </p:sp>
      <p:sp>
        <p:nvSpPr>
          <p:cNvPr id="12" name="TextBox 11">
            <a:extLst>
              <a:ext uri="{FF2B5EF4-FFF2-40B4-BE49-F238E27FC236}">
                <a16:creationId xmlns:a16="http://schemas.microsoft.com/office/drawing/2014/main" id="{A9970267-74BB-4F55-B2B2-1C8E8ADCED59}"/>
              </a:ext>
            </a:extLst>
          </p:cNvPr>
          <p:cNvSpPr txBox="1"/>
          <p:nvPr/>
        </p:nvSpPr>
        <p:spPr>
          <a:xfrm>
            <a:off x="6339781" y="6033184"/>
            <a:ext cx="5522712" cy="646331"/>
          </a:xfrm>
          <a:prstGeom prst="rect">
            <a:avLst/>
          </a:prstGeom>
          <a:noFill/>
        </p:spPr>
        <p:txBody>
          <a:bodyPr wrap="square" rtlCol="0">
            <a:spAutoFit/>
          </a:bodyPr>
          <a:lstStyle/>
          <a:p>
            <a:pPr algn="ctr"/>
            <a:r>
              <a:rPr lang="en-MY" dirty="0"/>
              <a:t>Fill up the casing and tubing details as per well schematic provided</a:t>
            </a:r>
          </a:p>
        </p:txBody>
      </p:sp>
      <p:sp>
        <p:nvSpPr>
          <p:cNvPr id="14" name="TextBox 13">
            <a:extLst>
              <a:ext uri="{FF2B5EF4-FFF2-40B4-BE49-F238E27FC236}">
                <a16:creationId xmlns:a16="http://schemas.microsoft.com/office/drawing/2014/main" id="{71042AF4-A459-4B60-9FED-1C19832846DF}"/>
              </a:ext>
            </a:extLst>
          </p:cNvPr>
          <p:cNvSpPr txBox="1"/>
          <p:nvPr/>
        </p:nvSpPr>
        <p:spPr>
          <a:xfrm>
            <a:off x="2532238" y="5024282"/>
            <a:ext cx="2016078" cy="369332"/>
          </a:xfrm>
          <a:prstGeom prst="rect">
            <a:avLst/>
          </a:prstGeom>
          <a:noFill/>
        </p:spPr>
        <p:txBody>
          <a:bodyPr wrap="square" rtlCol="0">
            <a:spAutoFit/>
          </a:bodyPr>
          <a:lstStyle/>
          <a:p>
            <a:r>
              <a:rPr lang="en-MY" dirty="0" err="1"/>
              <a:t>Pwh</a:t>
            </a:r>
            <a:r>
              <a:rPr lang="en-MY" dirty="0"/>
              <a:t> – Flowing THP</a:t>
            </a:r>
          </a:p>
        </p:txBody>
      </p:sp>
      <p:pic>
        <p:nvPicPr>
          <p:cNvPr id="5" name="Picture 4">
            <a:extLst>
              <a:ext uri="{FF2B5EF4-FFF2-40B4-BE49-F238E27FC236}">
                <a16:creationId xmlns:a16="http://schemas.microsoft.com/office/drawing/2014/main" id="{92C94350-D42D-48FA-BEB3-DE2336C0CB01}"/>
              </a:ext>
            </a:extLst>
          </p:cNvPr>
          <p:cNvPicPr>
            <a:picLocks noChangeAspect="1"/>
          </p:cNvPicPr>
          <p:nvPr/>
        </p:nvPicPr>
        <p:blipFill>
          <a:blip r:embed="rId3"/>
          <a:stretch>
            <a:fillRect/>
          </a:stretch>
        </p:blipFill>
        <p:spPr>
          <a:xfrm>
            <a:off x="6311708" y="1016007"/>
            <a:ext cx="5522712" cy="2571255"/>
          </a:xfrm>
          <a:prstGeom prst="rect">
            <a:avLst/>
          </a:prstGeom>
        </p:spPr>
      </p:pic>
      <p:pic>
        <p:nvPicPr>
          <p:cNvPr id="9" name="Picture 8">
            <a:extLst>
              <a:ext uri="{FF2B5EF4-FFF2-40B4-BE49-F238E27FC236}">
                <a16:creationId xmlns:a16="http://schemas.microsoft.com/office/drawing/2014/main" id="{2DAFC1B4-4BCF-41ED-B386-927E75629555}"/>
              </a:ext>
            </a:extLst>
          </p:cNvPr>
          <p:cNvPicPr>
            <a:picLocks noChangeAspect="1"/>
          </p:cNvPicPr>
          <p:nvPr/>
        </p:nvPicPr>
        <p:blipFill>
          <a:blip r:embed="rId4"/>
          <a:stretch>
            <a:fillRect/>
          </a:stretch>
        </p:blipFill>
        <p:spPr>
          <a:xfrm>
            <a:off x="6315075" y="3323249"/>
            <a:ext cx="5572125" cy="2571255"/>
          </a:xfrm>
          <a:prstGeom prst="rect">
            <a:avLst/>
          </a:prstGeom>
        </p:spPr>
      </p:pic>
    </p:spTree>
    <p:extLst>
      <p:ext uri="{BB962C8B-B14F-4D97-AF65-F5344CB8AC3E}">
        <p14:creationId xmlns:p14="http://schemas.microsoft.com/office/powerpoint/2010/main" val="140498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9</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RESERVOIR DESCRIPTION</a:t>
            </a:r>
          </a:p>
        </p:txBody>
      </p:sp>
      <p:sp>
        <p:nvSpPr>
          <p:cNvPr id="12" name="TextBox 11">
            <a:extLst>
              <a:ext uri="{FF2B5EF4-FFF2-40B4-BE49-F238E27FC236}">
                <a16:creationId xmlns:a16="http://schemas.microsoft.com/office/drawing/2014/main" id="{A9970267-74BB-4F55-B2B2-1C8E8ADCED59}"/>
              </a:ext>
            </a:extLst>
          </p:cNvPr>
          <p:cNvSpPr txBox="1"/>
          <p:nvPr/>
        </p:nvSpPr>
        <p:spPr>
          <a:xfrm>
            <a:off x="6607128" y="4888262"/>
            <a:ext cx="5125888" cy="1200329"/>
          </a:xfrm>
          <a:prstGeom prst="rect">
            <a:avLst/>
          </a:prstGeom>
          <a:noFill/>
        </p:spPr>
        <p:txBody>
          <a:bodyPr wrap="square" rtlCol="0">
            <a:spAutoFit/>
          </a:bodyPr>
          <a:lstStyle/>
          <a:p>
            <a:pPr algn="just"/>
            <a:r>
              <a:rPr lang="en-MY" dirty="0"/>
              <a:t>Fill up the reservoir details for rock data and geometry. You may refer to drill bit size chart for borehole diameter if no information provide by client.</a:t>
            </a:r>
          </a:p>
        </p:txBody>
      </p:sp>
      <p:pic>
        <p:nvPicPr>
          <p:cNvPr id="6" name="Picture 5">
            <a:extLst>
              <a:ext uri="{FF2B5EF4-FFF2-40B4-BE49-F238E27FC236}">
                <a16:creationId xmlns:a16="http://schemas.microsoft.com/office/drawing/2014/main" id="{CB5E06F4-0FE2-4596-AACF-CAE3F27E027B}"/>
              </a:ext>
            </a:extLst>
          </p:cNvPr>
          <p:cNvPicPr>
            <a:picLocks noChangeAspect="1"/>
          </p:cNvPicPr>
          <p:nvPr/>
        </p:nvPicPr>
        <p:blipFill>
          <a:blip r:embed="rId2"/>
          <a:stretch>
            <a:fillRect/>
          </a:stretch>
        </p:blipFill>
        <p:spPr>
          <a:xfrm>
            <a:off x="1162370" y="973577"/>
            <a:ext cx="5125888" cy="4514850"/>
          </a:xfrm>
          <a:prstGeom prst="rect">
            <a:avLst/>
          </a:prstGeom>
        </p:spPr>
      </p:pic>
      <p:pic>
        <p:nvPicPr>
          <p:cNvPr id="8" name="Picture 7">
            <a:extLst>
              <a:ext uri="{FF2B5EF4-FFF2-40B4-BE49-F238E27FC236}">
                <a16:creationId xmlns:a16="http://schemas.microsoft.com/office/drawing/2014/main" id="{62A1465D-7E38-4A3F-A18B-EC07B2248228}"/>
              </a:ext>
            </a:extLst>
          </p:cNvPr>
          <p:cNvPicPr>
            <a:picLocks noChangeAspect="1"/>
          </p:cNvPicPr>
          <p:nvPr/>
        </p:nvPicPr>
        <p:blipFill>
          <a:blip r:embed="rId3"/>
          <a:stretch>
            <a:fillRect/>
          </a:stretch>
        </p:blipFill>
        <p:spPr>
          <a:xfrm>
            <a:off x="6662838" y="973578"/>
            <a:ext cx="5125888" cy="3837574"/>
          </a:xfrm>
          <a:prstGeom prst="rect">
            <a:avLst/>
          </a:prstGeom>
        </p:spPr>
      </p:pic>
      <p:sp>
        <p:nvSpPr>
          <p:cNvPr id="10" name="TextBox 9">
            <a:extLst>
              <a:ext uri="{FF2B5EF4-FFF2-40B4-BE49-F238E27FC236}">
                <a16:creationId xmlns:a16="http://schemas.microsoft.com/office/drawing/2014/main" id="{03056C48-0FAC-4786-96E4-687FC88466BC}"/>
              </a:ext>
            </a:extLst>
          </p:cNvPr>
          <p:cNvSpPr txBox="1"/>
          <p:nvPr/>
        </p:nvSpPr>
        <p:spPr>
          <a:xfrm>
            <a:off x="6599084" y="6033184"/>
            <a:ext cx="5189641" cy="646331"/>
          </a:xfrm>
          <a:prstGeom prst="rect">
            <a:avLst/>
          </a:prstGeom>
          <a:noFill/>
        </p:spPr>
        <p:txBody>
          <a:bodyPr wrap="square" rtlCol="0">
            <a:spAutoFit/>
          </a:bodyPr>
          <a:lstStyle/>
          <a:p>
            <a:r>
              <a:rPr lang="en-MY" b="1" i="1" dirty="0"/>
              <a:t>Note: For radius of drainage area, minimum value is 150ft.</a:t>
            </a:r>
          </a:p>
        </p:txBody>
      </p:sp>
    </p:spTree>
    <p:extLst>
      <p:ext uri="{BB962C8B-B14F-4D97-AF65-F5344CB8AC3E}">
        <p14:creationId xmlns:p14="http://schemas.microsoft.com/office/powerpoint/2010/main" val="839004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10</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RESERVOIR DESCRIPTION</a:t>
            </a:r>
          </a:p>
        </p:txBody>
      </p:sp>
      <p:sp>
        <p:nvSpPr>
          <p:cNvPr id="12" name="TextBox 11">
            <a:extLst>
              <a:ext uri="{FF2B5EF4-FFF2-40B4-BE49-F238E27FC236}">
                <a16:creationId xmlns:a16="http://schemas.microsoft.com/office/drawing/2014/main" id="{A9970267-74BB-4F55-B2B2-1C8E8ADCED59}"/>
              </a:ext>
            </a:extLst>
          </p:cNvPr>
          <p:cNvSpPr txBox="1"/>
          <p:nvPr/>
        </p:nvSpPr>
        <p:spPr>
          <a:xfrm>
            <a:off x="6846362" y="3296750"/>
            <a:ext cx="4773552" cy="646331"/>
          </a:xfrm>
          <a:prstGeom prst="rect">
            <a:avLst/>
          </a:prstGeom>
          <a:noFill/>
        </p:spPr>
        <p:txBody>
          <a:bodyPr wrap="square" rtlCol="0">
            <a:spAutoFit/>
          </a:bodyPr>
          <a:lstStyle/>
          <a:p>
            <a:pPr algn="ctr"/>
            <a:r>
              <a:rPr lang="en-MY" dirty="0"/>
              <a:t>Use straight line as primary bit size and dotted line as secondary bit size.</a:t>
            </a:r>
          </a:p>
        </p:txBody>
      </p:sp>
      <p:pic>
        <p:nvPicPr>
          <p:cNvPr id="2" name="Picture 1">
            <a:extLst>
              <a:ext uri="{FF2B5EF4-FFF2-40B4-BE49-F238E27FC236}">
                <a16:creationId xmlns:a16="http://schemas.microsoft.com/office/drawing/2014/main" id="{96187CBB-5163-4739-822F-92DFB260D788}"/>
              </a:ext>
            </a:extLst>
          </p:cNvPr>
          <p:cNvPicPr>
            <a:picLocks noChangeAspect="1"/>
          </p:cNvPicPr>
          <p:nvPr/>
        </p:nvPicPr>
        <p:blipFill>
          <a:blip r:embed="rId2"/>
          <a:stretch>
            <a:fillRect/>
          </a:stretch>
        </p:blipFill>
        <p:spPr>
          <a:xfrm>
            <a:off x="1474762" y="937041"/>
            <a:ext cx="5288626" cy="5784434"/>
          </a:xfrm>
          <a:prstGeom prst="rect">
            <a:avLst/>
          </a:prstGeom>
        </p:spPr>
      </p:pic>
    </p:spTree>
    <p:extLst>
      <p:ext uri="{BB962C8B-B14F-4D97-AF65-F5344CB8AC3E}">
        <p14:creationId xmlns:p14="http://schemas.microsoft.com/office/powerpoint/2010/main" val="3839007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11</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NEAR WELLBORE</a:t>
            </a:r>
          </a:p>
        </p:txBody>
      </p:sp>
      <p:sp>
        <p:nvSpPr>
          <p:cNvPr id="12" name="TextBox 11">
            <a:extLst>
              <a:ext uri="{FF2B5EF4-FFF2-40B4-BE49-F238E27FC236}">
                <a16:creationId xmlns:a16="http://schemas.microsoft.com/office/drawing/2014/main" id="{A9970267-74BB-4F55-B2B2-1C8E8ADCED59}"/>
              </a:ext>
            </a:extLst>
          </p:cNvPr>
          <p:cNvSpPr txBox="1"/>
          <p:nvPr/>
        </p:nvSpPr>
        <p:spPr>
          <a:xfrm>
            <a:off x="1266876" y="5076735"/>
            <a:ext cx="5125888" cy="1200329"/>
          </a:xfrm>
          <a:prstGeom prst="rect">
            <a:avLst/>
          </a:prstGeom>
          <a:noFill/>
        </p:spPr>
        <p:txBody>
          <a:bodyPr wrap="square" rtlCol="0">
            <a:spAutoFit/>
          </a:bodyPr>
          <a:lstStyle/>
          <a:p>
            <a:pPr algn="just"/>
            <a:r>
              <a:rPr lang="en-MY" dirty="0"/>
              <a:t>Fill in formation damage zone thickness and </a:t>
            </a:r>
            <a:r>
              <a:rPr lang="en-MY" dirty="0" err="1"/>
              <a:t>Kd</a:t>
            </a:r>
            <a:r>
              <a:rPr lang="en-MY" dirty="0"/>
              <a:t>/K (ratio of permeability in damage zone to virgin zone). </a:t>
            </a:r>
            <a:r>
              <a:rPr lang="en-MY" b="1" i="1" dirty="0"/>
              <a:t>Note: Use default value of 6” for damage zone thickness and 0.40 for the ratio.</a:t>
            </a:r>
          </a:p>
        </p:txBody>
      </p:sp>
      <p:pic>
        <p:nvPicPr>
          <p:cNvPr id="2" name="Picture 1">
            <a:extLst>
              <a:ext uri="{FF2B5EF4-FFF2-40B4-BE49-F238E27FC236}">
                <a16:creationId xmlns:a16="http://schemas.microsoft.com/office/drawing/2014/main" id="{0248DF08-73DE-4263-8588-42E7099C26A4}"/>
              </a:ext>
            </a:extLst>
          </p:cNvPr>
          <p:cNvPicPr>
            <a:picLocks noChangeAspect="1"/>
          </p:cNvPicPr>
          <p:nvPr/>
        </p:nvPicPr>
        <p:blipFill>
          <a:blip r:embed="rId2"/>
          <a:stretch>
            <a:fillRect/>
          </a:stretch>
        </p:blipFill>
        <p:spPr>
          <a:xfrm>
            <a:off x="1455787" y="1181100"/>
            <a:ext cx="4748066" cy="3667900"/>
          </a:xfrm>
          <a:prstGeom prst="rect">
            <a:avLst/>
          </a:prstGeom>
        </p:spPr>
      </p:pic>
      <p:pic>
        <p:nvPicPr>
          <p:cNvPr id="3" name="Picture 2">
            <a:extLst>
              <a:ext uri="{FF2B5EF4-FFF2-40B4-BE49-F238E27FC236}">
                <a16:creationId xmlns:a16="http://schemas.microsoft.com/office/drawing/2014/main" id="{620E3259-FD26-47E8-B90E-31692F652922}"/>
              </a:ext>
            </a:extLst>
          </p:cNvPr>
          <p:cNvPicPr>
            <a:picLocks noChangeAspect="1"/>
          </p:cNvPicPr>
          <p:nvPr/>
        </p:nvPicPr>
        <p:blipFill>
          <a:blip r:embed="rId3"/>
          <a:stretch>
            <a:fillRect/>
          </a:stretch>
        </p:blipFill>
        <p:spPr>
          <a:xfrm>
            <a:off x="6392763" y="1181099"/>
            <a:ext cx="5545139" cy="3667900"/>
          </a:xfrm>
          <a:prstGeom prst="rect">
            <a:avLst/>
          </a:prstGeom>
        </p:spPr>
      </p:pic>
      <p:sp>
        <p:nvSpPr>
          <p:cNvPr id="5" name="TextBox 4">
            <a:extLst>
              <a:ext uri="{FF2B5EF4-FFF2-40B4-BE49-F238E27FC236}">
                <a16:creationId xmlns:a16="http://schemas.microsoft.com/office/drawing/2014/main" id="{33A92030-D047-4310-902C-00D1C9519AEC}"/>
              </a:ext>
            </a:extLst>
          </p:cNvPr>
          <p:cNvSpPr txBox="1"/>
          <p:nvPr/>
        </p:nvSpPr>
        <p:spPr>
          <a:xfrm>
            <a:off x="6949467" y="5076735"/>
            <a:ext cx="4163963" cy="923330"/>
          </a:xfrm>
          <a:prstGeom prst="rect">
            <a:avLst/>
          </a:prstGeom>
          <a:noFill/>
        </p:spPr>
        <p:txBody>
          <a:bodyPr wrap="square" rtlCol="0">
            <a:spAutoFit/>
          </a:bodyPr>
          <a:lstStyle/>
          <a:p>
            <a:r>
              <a:rPr lang="en-MY" dirty="0"/>
              <a:t>Tick partial skin (Sc) if you’re intended to partially perforated the zone. If no, leave the box unchecked.</a:t>
            </a:r>
          </a:p>
        </p:txBody>
      </p:sp>
      <p:sp>
        <p:nvSpPr>
          <p:cNvPr id="9" name="TextBox 8">
            <a:extLst>
              <a:ext uri="{FF2B5EF4-FFF2-40B4-BE49-F238E27FC236}">
                <a16:creationId xmlns:a16="http://schemas.microsoft.com/office/drawing/2014/main" id="{26BA82FC-64BF-4282-865A-507E428B51DE}"/>
              </a:ext>
            </a:extLst>
          </p:cNvPr>
          <p:cNvSpPr txBox="1"/>
          <p:nvPr/>
        </p:nvSpPr>
        <p:spPr>
          <a:xfrm>
            <a:off x="6644667" y="6021361"/>
            <a:ext cx="5242533" cy="369332"/>
          </a:xfrm>
          <a:prstGeom prst="rect">
            <a:avLst/>
          </a:prstGeom>
          <a:noFill/>
        </p:spPr>
        <p:txBody>
          <a:bodyPr wrap="square" rtlCol="0">
            <a:spAutoFit/>
          </a:bodyPr>
          <a:lstStyle/>
          <a:p>
            <a:r>
              <a:rPr lang="en-MY" dirty="0">
                <a:solidFill>
                  <a:srgbClr val="FF0000"/>
                </a:solidFill>
              </a:rPr>
              <a:t>Cut the video from 3:15mins to 7:31mins – not using </a:t>
            </a:r>
          </a:p>
        </p:txBody>
      </p:sp>
    </p:spTree>
    <p:extLst>
      <p:ext uri="{BB962C8B-B14F-4D97-AF65-F5344CB8AC3E}">
        <p14:creationId xmlns:p14="http://schemas.microsoft.com/office/powerpoint/2010/main" val="898086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12</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WELL CONFIGURATION</a:t>
            </a:r>
          </a:p>
        </p:txBody>
      </p:sp>
      <p:pic>
        <p:nvPicPr>
          <p:cNvPr id="6" name="Picture 5">
            <a:extLst>
              <a:ext uri="{FF2B5EF4-FFF2-40B4-BE49-F238E27FC236}">
                <a16:creationId xmlns:a16="http://schemas.microsoft.com/office/drawing/2014/main" id="{F3705D1C-7FD9-4C39-87F0-3AC47358E50A}"/>
              </a:ext>
            </a:extLst>
          </p:cNvPr>
          <p:cNvPicPr>
            <a:picLocks noChangeAspect="1"/>
          </p:cNvPicPr>
          <p:nvPr/>
        </p:nvPicPr>
        <p:blipFill>
          <a:blip r:embed="rId2"/>
          <a:stretch>
            <a:fillRect/>
          </a:stretch>
        </p:blipFill>
        <p:spPr>
          <a:xfrm>
            <a:off x="1100064" y="1057617"/>
            <a:ext cx="5124450" cy="3481382"/>
          </a:xfrm>
          <a:prstGeom prst="rect">
            <a:avLst/>
          </a:prstGeom>
        </p:spPr>
      </p:pic>
      <p:sp>
        <p:nvSpPr>
          <p:cNvPr id="10" name="Oval 9">
            <a:extLst>
              <a:ext uri="{FF2B5EF4-FFF2-40B4-BE49-F238E27FC236}">
                <a16:creationId xmlns:a16="http://schemas.microsoft.com/office/drawing/2014/main" id="{FACB4091-98BC-43B2-BF72-D96D9D074E40}"/>
              </a:ext>
            </a:extLst>
          </p:cNvPr>
          <p:cNvSpPr/>
          <p:nvPr/>
        </p:nvSpPr>
        <p:spPr>
          <a:xfrm>
            <a:off x="2128910" y="1366684"/>
            <a:ext cx="1810044" cy="602794"/>
          </a:xfrm>
          <a:prstGeom prst="ellipse">
            <a:avLst/>
          </a:prstGeom>
          <a:solidFill>
            <a:srgbClr val="FF00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cxnSp>
        <p:nvCxnSpPr>
          <p:cNvPr id="11" name="Straight Arrow Connector 10">
            <a:extLst>
              <a:ext uri="{FF2B5EF4-FFF2-40B4-BE49-F238E27FC236}">
                <a16:creationId xmlns:a16="http://schemas.microsoft.com/office/drawing/2014/main" id="{837A37DB-69FC-4E8B-9670-F6642FD51BC8}"/>
              </a:ext>
            </a:extLst>
          </p:cNvPr>
          <p:cNvCxnSpPr>
            <a:cxnSpLocks/>
            <a:stCxn id="10" idx="6"/>
          </p:cNvCxnSpPr>
          <p:nvPr/>
        </p:nvCxnSpPr>
        <p:spPr>
          <a:xfrm>
            <a:off x="3938954" y="1668081"/>
            <a:ext cx="3334043"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B0364B38-6F60-429E-BD10-1F069075B688}"/>
              </a:ext>
            </a:extLst>
          </p:cNvPr>
          <p:cNvSpPr txBox="1"/>
          <p:nvPr/>
        </p:nvSpPr>
        <p:spPr>
          <a:xfrm>
            <a:off x="7294539" y="1206416"/>
            <a:ext cx="4496093" cy="923330"/>
          </a:xfrm>
          <a:prstGeom prst="rect">
            <a:avLst/>
          </a:prstGeom>
          <a:noFill/>
        </p:spPr>
        <p:txBody>
          <a:bodyPr wrap="square" rtlCol="0">
            <a:spAutoFit/>
          </a:bodyPr>
          <a:lstStyle/>
          <a:p>
            <a:r>
              <a:rPr lang="en-MY" dirty="0"/>
              <a:t>Current wellbore fluid and density (</a:t>
            </a:r>
            <a:r>
              <a:rPr lang="en-MY" dirty="0" err="1"/>
              <a:t>ppg</a:t>
            </a:r>
            <a:r>
              <a:rPr lang="en-MY" dirty="0"/>
              <a:t>) inside the tubing/casing during the perforation job –</a:t>
            </a:r>
            <a:r>
              <a:rPr lang="en-MY" dirty="0">
                <a:solidFill>
                  <a:srgbClr val="0070C0"/>
                </a:solidFill>
              </a:rPr>
              <a:t>Water/diesel/mud/gas.</a:t>
            </a:r>
          </a:p>
        </p:txBody>
      </p:sp>
      <p:sp>
        <p:nvSpPr>
          <p:cNvPr id="16" name="Right Brace 15">
            <a:extLst>
              <a:ext uri="{FF2B5EF4-FFF2-40B4-BE49-F238E27FC236}">
                <a16:creationId xmlns:a16="http://schemas.microsoft.com/office/drawing/2014/main" id="{077652CF-1567-4C5E-B061-C518AE2769BD}"/>
              </a:ext>
            </a:extLst>
          </p:cNvPr>
          <p:cNvSpPr/>
          <p:nvPr/>
        </p:nvSpPr>
        <p:spPr>
          <a:xfrm>
            <a:off x="6392764" y="2247969"/>
            <a:ext cx="302605" cy="1536231"/>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MY"/>
          </a:p>
        </p:txBody>
      </p:sp>
      <p:sp>
        <p:nvSpPr>
          <p:cNvPr id="17" name="TextBox 16">
            <a:extLst>
              <a:ext uri="{FF2B5EF4-FFF2-40B4-BE49-F238E27FC236}">
                <a16:creationId xmlns:a16="http://schemas.microsoft.com/office/drawing/2014/main" id="{FA536F7C-C2A6-41EC-8C7B-4310CDA69B43}"/>
              </a:ext>
            </a:extLst>
          </p:cNvPr>
          <p:cNvSpPr txBox="1"/>
          <p:nvPr/>
        </p:nvSpPr>
        <p:spPr>
          <a:xfrm>
            <a:off x="6846304" y="2148830"/>
            <a:ext cx="5345696" cy="2308324"/>
          </a:xfrm>
          <a:prstGeom prst="rect">
            <a:avLst/>
          </a:prstGeom>
          <a:noFill/>
        </p:spPr>
        <p:txBody>
          <a:bodyPr wrap="square" rtlCol="0">
            <a:spAutoFit/>
          </a:bodyPr>
          <a:lstStyle/>
          <a:p>
            <a:r>
              <a:rPr lang="en-MY" sz="1600" dirty="0"/>
              <a:t>Input referring to tubular annulus (exterior to casing).</a:t>
            </a:r>
          </a:p>
          <a:p>
            <a:r>
              <a:rPr lang="en-MY" sz="1600" dirty="0" err="1"/>
              <a:t>Eg.</a:t>
            </a:r>
            <a:r>
              <a:rPr lang="en-MY" sz="1600" dirty="0"/>
              <a:t> Behind 7” casing is cement thus cement compressive strength input is required. If you choose water, then the water density is required.</a:t>
            </a:r>
          </a:p>
          <a:p>
            <a:r>
              <a:rPr lang="en-MY" sz="1600" b="1" i="1" dirty="0"/>
              <a:t>Note: If you are perforating through tubing, where you tick perforated tubing (in Perforating Options @ configuration setup branch), the tubing size will appear here. Therefore, you will need to define type of material for both tubing and casing</a:t>
            </a:r>
            <a:r>
              <a:rPr lang="en-MY" sz="1600" dirty="0"/>
              <a:t>.</a:t>
            </a:r>
          </a:p>
        </p:txBody>
      </p:sp>
      <p:pic>
        <p:nvPicPr>
          <p:cNvPr id="18" name="Picture 17">
            <a:extLst>
              <a:ext uri="{FF2B5EF4-FFF2-40B4-BE49-F238E27FC236}">
                <a16:creationId xmlns:a16="http://schemas.microsoft.com/office/drawing/2014/main" id="{5C7B535A-3151-46FB-832A-4E5ED97E8EE7}"/>
              </a:ext>
            </a:extLst>
          </p:cNvPr>
          <p:cNvPicPr>
            <a:picLocks noChangeAspect="1"/>
          </p:cNvPicPr>
          <p:nvPr/>
        </p:nvPicPr>
        <p:blipFill rotWithShape="1">
          <a:blip r:embed="rId3"/>
          <a:srcRect t="7503"/>
          <a:stretch/>
        </p:blipFill>
        <p:spPr>
          <a:xfrm>
            <a:off x="4094651" y="4840396"/>
            <a:ext cx="2854816" cy="1767210"/>
          </a:xfrm>
          <a:prstGeom prst="rect">
            <a:avLst/>
          </a:prstGeom>
          <a:ln>
            <a:solidFill>
              <a:schemeClr val="bg1">
                <a:lumMod val="65000"/>
              </a:schemeClr>
            </a:solidFill>
          </a:ln>
        </p:spPr>
      </p:pic>
      <p:sp>
        <p:nvSpPr>
          <p:cNvPr id="19" name="Oval 18">
            <a:extLst>
              <a:ext uri="{FF2B5EF4-FFF2-40B4-BE49-F238E27FC236}">
                <a16:creationId xmlns:a16="http://schemas.microsoft.com/office/drawing/2014/main" id="{72CEFBFC-1C33-4C12-A092-C664BE18BF47}"/>
              </a:ext>
            </a:extLst>
          </p:cNvPr>
          <p:cNvSpPr/>
          <p:nvPr/>
        </p:nvSpPr>
        <p:spPr>
          <a:xfrm>
            <a:off x="1148591" y="4121834"/>
            <a:ext cx="863143" cy="417165"/>
          </a:xfrm>
          <a:prstGeom prst="ellipse">
            <a:avLst/>
          </a:prstGeom>
          <a:solidFill>
            <a:srgbClr val="FF00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cxnSp>
        <p:nvCxnSpPr>
          <p:cNvPr id="20" name="Straight Arrow Connector 19">
            <a:extLst>
              <a:ext uri="{FF2B5EF4-FFF2-40B4-BE49-F238E27FC236}">
                <a16:creationId xmlns:a16="http://schemas.microsoft.com/office/drawing/2014/main" id="{27903F22-AA9B-4BF0-B105-7DA673D5F5D1}"/>
              </a:ext>
            </a:extLst>
          </p:cNvPr>
          <p:cNvCxnSpPr>
            <a:cxnSpLocks/>
          </p:cNvCxnSpPr>
          <p:nvPr/>
        </p:nvCxnSpPr>
        <p:spPr>
          <a:xfrm>
            <a:off x="1727982" y="4538999"/>
            <a:ext cx="2366669" cy="57825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BD222024-9D84-4B82-BA7E-442574536459}"/>
              </a:ext>
            </a:extLst>
          </p:cNvPr>
          <p:cNvSpPr txBox="1"/>
          <p:nvPr/>
        </p:nvSpPr>
        <p:spPr>
          <a:xfrm>
            <a:off x="1395040" y="5228440"/>
            <a:ext cx="2699611" cy="1200329"/>
          </a:xfrm>
          <a:prstGeom prst="rect">
            <a:avLst/>
          </a:prstGeom>
          <a:noFill/>
        </p:spPr>
        <p:txBody>
          <a:bodyPr wrap="square" rtlCol="0">
            <a:spAutoFit/>
          </a:bodyPr>
          <a:lstStyle/>
          <a:p>
            <a:r>
              <a:rPr lang="en-MY" dirty="0"/>
              <a:t>Click on Diagram to check if your wellbore configuration setup is OK (without gun).</a:t>
            </a:r>
          </a:p>
        </p:txBody>
      </p:sp>
      <p:sp>
        <p:nvSpPr>
          <p:cNvPr id="27" name="TextBox 26">
            <a:extLst>
              <a:ext uri="{FF2B5EF4-FFF2-40B4-BE49-F238E27FC236}">
                <a16:creationId xmlns:a16="http://schemas.microsoft.com/office/drawing/2014/main" id="{82CB0B38-21F6-4E2E-B10B-7F7166699621}"/>
              </a:ext>
            </a:extLst>
          </p:cNvPr>
          <p:cNvSpPr txBox="1"/>
          <p:nvPr/>
        </p:nvSpPr>
        <p:spPr>
          <a:xfrm>
            <a:off x="6992622" y="5338583"/>
            <a:ext cx="4894578" cy="1200329"/>
          </a:xfrm>
          <a:prstGeom prst="rect">
            <a:avLst/>
          </a:prstGeom>
          <a:noFill/>
        </p:spPr>
        <p:txBody>
          <a:bodyPr wrap="square" rtlCol="0">
            <a:spAutoFit/>
          </a:bodyPr>
          <a:lstStyle/>
          <a:p>
            <a:r>
              <a:rPr lang="en-MY" b="1" u="sng" dirty="0">
                <a:solidFill>
                  <a:srgbClr val="00B0F0"/>
                </a:solidFill>
              </a:rPr>
              <a:t>Blue</a:t>
            </a:r>
            <a:r>
              <a:rPr lang="en-MY" b="1" dirty="0"/>
              <a:t>: Water (completion fluid inside the wellbore where your gun is) </a:t>
            </a:r>
          </a:p>
          <a:p>
            <a:r>
              <a:rPr lang="en-MY" b="1" u="sng" dirty="0"/>
              <a:t>Black</a:t>
            </a:r>
            <a:r>
              <a:rPr lang="en-MY" b="1" dirty="0"/>
              <a:t>: Casing</a:t>
            </a:r>
          </a:p>
          <a:p>
            <a:r>
              <a:rPr lang="en-MY" b="1" u="sng" dirty="0">
                <a:solidFill>
                  <a:schemeClr val="bg1">
                    <a:lumMod val="50000"/>
                  </a:schemeClr>
                </a:solidFill>
              </a:rPr>
              <a:t>Grey</a:t>
            </a:r>
            <a:r>
              <a:rPr lang="en-MY" b="1" dirty="0"/>
              <a:t>: Cement</a:t>
            </a:r>
          </a:p>
        </p:txBody>
      </p:sp>
      <p:sp>
        <p:nvSpPr>
          <p:cNvPr id="29" name="Rectangle 28">
            <a:extLst>
              <a:ext uri="{FF2B5EF4-FFF2-40B4-BE49-F238E27FC236}">
                <a16:creationId xmlns:a16="http://schemas.microsoft.com/office/drawing/2014/main" id="{1EA0FA9A-DD65-4511-ADA8-EA690B581273}"/>
              </a:ext>
            </a:extLst>
          </p:cNvPr>
          <p:cNvSpPr/>
          <p:nvPr/>
        </p:nvSpPr>
        <p:spPr>
          <a:xfrm>
            <a:off x="3662289" y="3601329"/>
            <a:ext cx="2274277" cy="520500"/>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cxnSp>
        <p:nvCxnSpPr>
          <p:cNvPr id="30" name="Straight Arrow Connector 29">
            <a:extLst>
              <a:ext uri="{FF2B5EF4-FFF2-40B4-BE49-F238E27FC236}">
                <a16:creationId xmlns:a16="http://schemas.microsoft.com/office/drawing/2014/main" id="{80A871EB-9E2B-4EBB-B9CA-D04D5A328B6F}"/>
              </a:ext>
            </a:extLst>
          </p:cNvPr>
          <p:cNvCxnSpPr>
            <a:cxnSpLocks/>
          </p:cNvCxnSpPr>
          <p:nvPr/>
        </p:nvCxnSpPr>
        <p:spPr>
          <a:xfrm>
            <a:off x="5936566" y="4124919"/>
            <a:ext cx="1336431" cy="57120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B3E89339-4D03-42F1-8233-CCF1C6B44C08}"/>
              </a:ext>
            </a:extLst>
          </p:cNvPr>
          <p:cNvSpPr txBox="1"/>
          <p:nvPr/>
        </p:nvSpPr>
        <p:spPr>
          <a:xfrm>
            <a:off x="7294539" y="4469750"/>
            <a:ext cx="4750191" cy="584775"/>
          </a:xfrm>
          <a:prstGeom prst="rect">
            <a:avLst/>
          </a:prstGeom>
          <a:noFill/>
        </p:spPr>
        <p:txBody>
          <a:bodyPr wrap="square" rtlCol="0">
            <a:spAutoFit/>
          </a:bodyPr>
          <a:lstStyle/>
          <a:p>
            <a:r>
              <a:rPr lang="en-MY" sz="1600" dirty="0"/>
              <a:t>Formation CS: use as per input from client; IF no info, it can be calculated from porosity. </a:t>
            </a:r>
          </a:p>
        </p:txBody>
      </p:sp>
    </p:spTree>
    <p:extLst>
      <p:ext uri="{BB962C8B-B14F-4D97-AF65-F5344CB8AC3E}">
        <p14:creationId xmlns:p14="http://schemas.microsoft.com/office/powerpoint/2010/main" val="1246673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13</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WELL CONFIGURATION</a:t>
            </a:r>
          </a:p>
        </p:txBody>
      </p:sp>
      <p:sp>
        <p:nvSpPr>
          <p:cNvPr id="12" name="TextBox 11">
            <a:extLst>
              <a:ext uri="{FF2B5EF4-FFF2-40B4-BE49-F238E27FC236}">
                <a16:creationId xmlns:a16="http://schemas.microsoft.com/office/drawing/2014/main" id="{A9970267-74BB-4F55-B2B2-1C8E8ADCED59}"/>
              </a:ext>
            </a:extLst>
          </p:cNvPr>
          <p:cNvSpPr txBox="1"/>
          <p:nvPr/>
        </p:nvSpPr>
        <p:spPr>
          <a:xfrm>
            <a:off x="1160436" y="5710019"/>
            <a:ext cx="10611878" cy="646331"/>
          </a:xfrm>
          <a:prstGeom prst="rect">
            <a:avLst/>
          </a:prstGeom>
          <a:noFill/>
        </p:spPr>
        <p:txBody>
          <a:bodyPr wrap="square" rtlCol="0">
            <a:spAutoFit/>
          </a:bodyPr>
          <a:lstStyle/>
          <a:p>
            <a:pPr algn="ctr"/>
            <a:r>
              <a:rPr lang="en-MY" dirty="0"/>
              <a:t>Typical SLB cement properties – can be use as guideline as well. If there is no info from completion report, use G-cement properties with 15.8 </a:t>
            </a:r>
            <a:r>
              <a:rPr lang="en-MY" dirty="0" err="1"/>
              <a:t>ppg</a:t>
            </a:r>
            <a:r>
              <a:rPr lang="en-MY" dirty="0"/>
              <a:t> and </a:t>
            </a:r>
            <a:r>
              <a:rPr lang="en-MY" dirty="0">
                <a:solidFill>
                  <a:srgbClr val="0070C0"/>
                </a:solidFill>
              </a:rPr>
              <a:t>cement CS 3500 psi. </a:t>
            </a:r>
          </a:p>
        </p:txBody>
      </p:sp>
      <p:pic>
        <p:nvPicPr>
          <p:cNvPr id="3" name="Picture 2">
            <a:extLst>
              <a:ext uri="{FF2B5EF4-FFF2-40B4-BE49-F238E27FC236}">
                <a16:creationId xmlns:a16="http://schemas.microsoft.com/office/drawing/2014/main" id="{C4690CA7-9BFF-44D0-94DE-0C4CC3F983C7}"/>
              </a:ext>
            </a:extLst>
          </p:cNvPr>
          <p:cNvPicPr>
            <a:picLocks noChangeAspect="1"/>
          </p:cNvPicPr>
          <p:nvPr/>
        </p:nvPicPr>
        <p:blipFill rotWithShape="1">
          <a:blip r:embed="rId2"/>
          <a:srcRect t="6511"/>
          <a:stretch/>
        </p:blipFill>
        <p:spPr>
          <a:xfrm>
            <a:off x="6693877" y="1252815"/>
            <a:ext cx="5078437" cy="4305300"/>
          </a:xfrm>
          <a:prstGeom prst="rect">
            <a:avLst/>
          </a:prstGeom>
        </p:spPr>
      </p:pic>
      <p:pic>
        <p:nvPicPr>
          <p:cNvPr id="5" name="Picture 4">
            <a:extLst>
              <a:ext uri="{FF2B5EF4-FFF2-40B4-BE49-F238E27FC236}">
                <a16:creationId xmlns:a16="http://schemas.microsoft.com/office/drawing/2014/main" id="{054894A8-8630-4172-9861-3158F6A41FFA}"/>
              </a:ext>
            </a:extLst>
          </p:cNvPr>
          <p:cNvPicPr>
            <a:picLocks noChangeAspect="1"/>
          </p:cNvPicPr>
          <p:nvPr/>
        </p:nvPicPr>
        <p:blipFill>
          <a:blip r:embed="rId3"/>
          <a:stretch>
            <a:fillRect/>
          </a:stretch>
        </p:blipFill>
        <p:spPr>
          <a:xfrm>
            <a:off x="1160436" y="1252815"/>
            <a:ext cx="5381773" cy="4305300"/>
          </a:xfrm>
          <a:prstGeom prst="rect">
            <a:avLst/>
          </a:prstGeom>
        </p:spPr>
      </p:pic>
      <p:sp>
        <p:nvSpPr>
          <p:cNvPr id="6" name="Rectangle 5">
            <a:extLst>
              <a:ext uri="{FF2B5EF4-FFF2-40B4-BE49-F238E27FC236}">
                <a16:creationId xmlns:a16="http://schemas.microsoft.com/office/drawing/2014/main" id="{33F8D2B5-BF60-4726-BA1E-686B85B24F21}"/>
              </a:ext>
            </a:extLst>
          </p:cNvPr>
          <p:cNvSpPr/>
          <p:nvPr/>
        </p:nvSpPr>
        <p:spPr>
          <a:xfrm>
            <a:off x="6693877" y="1800665"/>
            <a:ext cx="5078437" cy="253218"/>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Tree>
    <p:extLst>
      <p:ext uri="{BB962C8B-B14F-4D97-AF65-F5344CB8AC3E}">
        <p14:creationId xmlns:p14="http://schemas.microsoft.com/office/powerpoint/2010/main" val="2612722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14</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SENSITIVITY DATA</a:t>
            </a:r>
          </a:p>
        </p:txBody>
      </p:sp>
      <p:pic>
        <p:nvPicPr>
          <p:cNvPr id="6" name="Picture 5">
            <a:extLst>
              <a:ext uri="{FF2B5EF4-FFF2-40B4-BE49-F238E27FC236}">
                <a16:creationId xmlns:a16="http://schemas.microsoft.com/office/drawing/2014/main" id="{3E751AE0-3E7D-4FCE-B6CB-01A89CF998EB}"/>
              </a:ext>
            </a:extLst>
          </p:cNvPr>
          <p:cNvPicPr>
            <a:picLocks noChangeAspect="1"/>
          </p:cNvPicPr>
          <p:nvPr/>
        </p:nvPicPr>
        <p:blipFill rotWithShape="1">
          <a:blip r:embed="rId2"/>
          <a:srcRect r="47563"/>
          <a:stretch/>
        </p:blipFill>
        <p:spPr>
          <a:xfrm>
            <a:off x="1266876" y="1185634"/>
            <a:ext cx="3361395" cy="2243366"/>
          </a:xfrm>
          <a:prstGeom prst="rect">
            <a:avLst/>
          </a:prstGeom>
        </p:spPr>
      </p:pic>
      <p:sp>
        <p:nvSpPr>
          <p:cNvPr id="8" name="TextBox 7">
            <a:extLst>
              <a:ext uri="{FF2B5EF4-FFF2-40B4-BE49-F238E27FC236}">
                <a16:creationId xmlns:a16="http://schemas.microsoft.com/office/drawing/2014/main" id="{EE1BED57-74F7-420E-802D-5C5C09537892}"/>
              </a:ext>
            </a:extLst>
          </p:cNvPr>
          <p:cNvSpPr txBox="1"/>
          <p:nvPr/>
        </p:nvSpPr>
        <p:spPr>
          <a:xfrm>
            <a:off x="4796230" y="1500390"/>
            <a:ext cx="6992496" cy="1200329"/>
          </a:xfrm>
          <a:prstGeom prst="rect">
            <a:avLst/>
          </a:prstGeom>
          <a:noFill/>
        </p:spPr>
        <p:txBody>
          <a:bodyPr wrap="square" rtlCol="0">
            <a:spAutoFit/>
          </a:bodyPr>
          <a:lstStyle/>
          <a:p>
            <a:pPr marL="342900" indent="-342900">
              <a:buAutoNum type="arabicPeriod"/>
            </a:pPr>
            <a:r>
              <a:rPr lang="en-MY" dirty="0"/>
              <a:t>On the Rates tab – use </a:t>
            </a:r>
            <a:r>
              <a:rPr lang="en-MY" b="1" dirty="0">
                <a:solidFill>
                  <a:srgbClr val="0070C0"/>
                </a:solidFill>
              </a:rPr>
              <a:t>Auto Range</a:t>
            </a:r>
          </a:p>
          <a:p>
            <a:pPr marL="342900" indent="-342900">
              <a:buAutoNum type="arabicPeriod"/>
            </a:pPr>
            <a:r>
              <a:rPr lang="en-MY" dirty="0"/>
              <a:t>Click Gun Database tab, click filter to choose gun manufacturer.</a:t>
            </a:r>
          </a:p>
          <a:p>
            <a:pPr marL="342900" indent="-342900">
              <a:buAutoNum type="arabicPeriod"/>
            </a:pPr>
            <a:r>
              <a:rPr lang="en-MY" dirty="0"/>
              <a:t>Click other gun parameters tab to filter gun size or shape charges type.</a:t>
            </a:r>
          </a:p>
        </p:txBody>
      </p:sp>
      <p:pic>
        <p:nvPicPr>
          <p:cNvPr id="10" name="Picture 9">
            <a:extLst>
              <a:ext uri="{FF2B5EF4-FFF2-40B4-BE49-F238E27FC236}">
                <a16:creationId xmlns:a16="http://schemas.microsoft.com/office/drawing/2014/main" id="{B714B5B2-2A2C-4BC2-8406-6A4CA964EAE7}"/>
              </a:ext>
            </a:extLst>
          </p:cNvPr>
          <p:cNvPicPr>
            <a:picLocks noChangeAspect="1"/>
          </p:cNvPicPr>
          <p:nvPr/>
        </p:nvPicPr>
        <p:blipFill>
          <a:blip r:embed="rId3"/>
          <a:stretch>
            <a:fillRect/>
          </a:stretch>
        </p:blipFill>
        <p:spPr>
          <a:xfrm>
            <a:off x="1266876" y="3417802"/>
            <a:ext cx="4901978" cy="3303673"/>
          </a:xfrm>
          <a:prstGeom prst="rect">
            <a:avLst/>
          </a:prstGeom>
        </p:spPr>
      </p:pic>
      <p:sp>
        <p:nvSpPr>
          <p:cNvPr id="14" name="Rectangle 13">
            <a:extLst>
              <a:ext uri="{FF2B5EF4-FFF2-40B4-BE49-F238E27FC236}">
                <a16:creationId xmlns:a16="http://schemas.microsoft.com/office/drawing/2014/main" id="{0D27A89E-7D75-4558-B3CC-A983582881C0}"/>
              </a:ext>
            </a:extLst>
          </p:cNvPr>
          <p:cNvSpPr/>
          <p:nvPr/>
        </p:nvSpPr>
        <p:spPr>
          <a:xfrm>
            <a:off x="3256081" y="4991082"/>
            <a:ext cx="331182" cy="199896"/>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pic>
        <p:nvPicPr>
          <p:cNvPr id="15" name="Picture 14">
            <a:extLst>
              <a:ext uri="{FF2B5EF4-FFF2-40B4-BE49-F238E27FC236}">
                <a16:creationId xmlns:a16="http://schemas.microsoft.com/office/drawing/2014/main" id="{4487AC0D-2871-4214-9CB4-C03886A7A0CB}"/>
              </a:ext>
            </a:extLst>
          </p:cNvPr>
          <p:cNvPicPr>
            <a:picLocks noChangeAspect="1"/>
          </p:cNvPicPr>
          <p:nvPr/>
        </p:nvPicPr>
        <p:blipFill>
          <a:blip r:embed="rId4"/>
          <a:stretch>
            <a:fillRect/>
          </a:stretch>
        </p:blipFill>
        <p:spPr>
          <a:xfrm>
            <a:off x="4977694" y="3225294"/>
            <a:ext cx="3627046" cy="3537738"/>
          </a:xfrm>
          <a:prstGeom prst="rect">
            <a:avLst/>
          </a:prstGeom>
        </p:spPr>
      </p:pic>
      <p:pic>
        <p:nvPicPr>
          <p:cNvPr id="16" name="Picture 15">
            <a:extLst>
              <a:ext uri="{FF2B5EF4-FFF2-40B4-BE49-F238E27FC236}">
                <a16:creationId xmlns:a16="http://schemas.microsoft.com/office/drawing/2014/main" id="{8FBBCA1A-4C56-4C64-A8C1-18E84093F86B}"/>
              </a:ext>
            </a:extLst>
          </p:cNvPr>
          <p:cNvPicPr>
            <a:picLocks noChangeAspect="1"/>
          </p:cNvPicPr>
          <p:nvPr/>
        </p:nvPicPr>
        <p:blipFill>
          <a:blip r:embed="rId5"/>
          <a:stretch>
            <a:fillRect/>
          </a:stretch>
        </p:blipFill>
        <p:spPr>
          <a:xfrm>
            <a:off x="8675080" y="3528994"/>
            <a:ext cx="3409068" cy="2924175"/>
          </a:xfrm>
          <a:prstGeom prst="rect">
            <a:avLst/>
          </a:prstGeom>
        </p:spPr>
      </p:pic>
    </p:spTree>
    <p:extLst>
      <p:ext uri="{BB962C8B-B14F-4D97-AF65-F5344CB8AC3E}">
        <p14:creationId xmlns:p14="http://schemas.microsoft.com/office/powerpoint/2010/main" val="1085744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15</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SENSITIVITY DATA</a:t>
            </a:r>
          </a:p>
        </p:txBody>
      </p:sp>
      <p:pic>
        <p:nvPicPr>
          <p:cNvPr id="2" name="Picture 1">
            <a:extLst>
              <a:ext uri="{FF2B5EF4-FFF2-40B4-BE49-F238E27FC236}">
                <a16:creationId xmlns:a16="http://schemas.microsoft.com/office/drawing/2014/main" id="{FC15253D-A99D-4B92-89A3-2E04AC5FE7B6}"/>
              </a:ext>
            </a:extLst>
          </p:cNvPr>
          <p:cNvPicPr>
            <a:picLocks noChangeAspect="1"/>
          </p:cNvPicPr>
          <p:nvPr/>
        </p:nvPicPr>
        <p:blipFill>
          <a:blip r:embed="rId2"/>
          <a:stretch>
            <a:fillRect/>
          </a:stretch>
        </p:blipFill>
        <p:spPr>
          <a:xfrm>
            <a:off x="1201030" y="982686"/>
            <a:ext cx="5551462" cy="5373663"/>
          </a:xfrm>
          <a:prstGeom prst="rect">
            <a:avLst/>
          </a:prstGeom>
        </p:spPr>
      </p:pic>
      <p:sp>
        <p:nvSpPr>
          <p:cNvPr id="11" name="Rectangle 10">
            <a:extLst>
              <a:ext uri="{FF2B5EF4-FFF2-40B4-BE49-F238E27FC236}">
                <a16:creationId xmlns:a16="http://schemas.microsoft.com/office/drawing/2014/main" id="{199FAD4C-77E3-44CD-BF31-731D1A57BC17}"/>
              </a:ext>
            </a:extLst>
          </p:cNvPr>
          <p:cNvSpPr/>
          <p:nvPr/>
        </p:nvSpPr>
        <p:spPr>
          <a:xfrm>
            <a:off x="1201030" y="3564011"/>
            <a:ext cx="655904" cy="323556"/>
          </a:xfrm>
          <a:prstGeom prst="rect">
            <a:avLst/>
          </a:prstGeom>
          <a:solidFill>
            <a:srgbClr val="FF0000">
              <a:alpha val="3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3" name="TextBox 2">
            <a:extLst>
              <a:ext uri="{FF2B5EF4-FFF2-40B4-BE49-F238E27FC236}">
                <a16:creationId xmlns:a16="http://schemas.microsoft.com/office/drawing/2014/main" id="{4DB18C9F-3F94-4C6A-8536-D622F704D5C4}"/>
              </a:ext>
            </a:extLst>
          </p:cNvPr>
          <p:cNvSpPr txBox="1"/>
          <p:nvPr/>
        </p:nvSpPr>
        <p:spPr>
          <a:xfrm>
            <a:off x="6850993" y="1680923"/>
            <a:ext cx="5242533" cy="4247317"/>
          </a:xfrm>
          <a:prstGeom prst="rect">
            <a:avLst/>
          </a:prstGeom>
          <a:noFill/>
        </p:spPr>
        <p:txBody>
          <a:bodyPr wrap="square" rtlCol="0">
            <a:spAutoFit/>
          </a:bodyPr>
          <a:lstStyle/>
          <a:p>
            <a:r>
              <a:rPr lang="en-MY" dirty="0"/>
              <a:t>Click select gun for the gun chosen and name the shape charges (SC) accordingly. </a:t>
            </a:r>
          </a:p>
          <a:p>
            <a:r>
              <a:rPr lang="en-MY" dirty="0"/>
              <a:t>For this simulation, the type of SC are as below:</a:t>
            </a:r>
          </a:p>
          <a:p>
            <a:pPr marL="342900" indent="-342900">
              <a:buAutoNum type="arabicPeriod"/>
            </a:pPr>
            <a:r>
              <a:rPr lang="en-MY" dirty="0"/>
              <a:t>2” PERFECTA, 6 SPF, 60 DEG Phasing</a:t>
            </a:r>
          </a:p>
          <a:p>
            <a:pPr marL="342900" indent="-342900">
              <a:buAutoNum type="arabicPeriod"/>
            </a:pPr>
            <a:r>
              <a:rPr lang="en-MY" dirty="0"/>
              <a:t>2” DP2, 6 SPF, 60 DEG Phasing</a:t>
            </a:r>
          </a:p>
          <a:p>
            <a:pPr marL="342900" indent="-342900">
              <a:buAutoNum type="arabicPeriod"/>
            </a:pPr>
            <a:r>
              <a:rPr lang="en-MY" dirty="0"/>
              <a:t>2” PERFECTA, 6 SPF, 0 DEG Phasing (Oriented Perf)</a:t>
            </a:r>
          </a:p>
          <a:p>
            <a:pPr marL="342900" indent="-342900">
              <a:buAutoNum type="arabicPeriod"/>
            </a:pPr>
            <a:endParaRPr lang="en-MY" dirty="0"/>
          </a:p>
          <a:p>
            <a:r>
              <a:rPr lang="en-MY" dirty="0"/>
              <a:t>Click </a:t>
            </a:r>
            <a:r>
              <a:rPr lang="en-MY" b="1" dirty="0">
                <a:solidFill>
                  <a:srgbClr val="0070C0"/>
                </a:solidFill>
              </a:rPr>
              <a:t>View API </a:t>
            </a:r>
            <a:r>
              <a:rPr lang="en-MY" dirty="0"/>
              <a:t>– to view each SC Performance according to API19B</a:t>
            </a:r>
          </a:p>
          <a:p>
            <a:endParaRPr lang="en-MY" dirty="0"/>
          </a:p>
          <a:p>
            <a:r>
              <a:rPr lang="en-MY" dirty="0"/>
              <a:t>Click </a:t>
            </a:r>
            <a:r>
              <a:rPr lang="en-MY" b="1" dirty="0">
                <a:solidFill>
                  <a:srgbClr val="0070C0"/>
                </a:solidFill>
              </a:rPr>
              <a:t>Plot Gun </a:t>
            </a:r>
            <a:r>
              <a:rPr lang="en-MY" dirty="0"/>
              <a:t>– to view simulated gun plot summary for each SC Penetration Length and Entrance Hole Diameter.</a:t>
            </a:r>
          </a:p>
          <a:p>
            <a:endParaRPr lang="en-MY" dirty="0"/>
          </a:p>
          <a:p>
            <a:r>
              <a:rPr lang="en-MY" dirty="0"/>
              <a:t>Click </a:t>
            </a:r>
            <a:r>
              <a:rPr lang="en-MY" b="1" dirty="0">
                <a:solidFill>
                  <a:srgbClr val="0070C0"/>
                </a:solidFill>
              </a:rPr>
              <a:t>Calc Skin</a:t>
            </a:r>
            <a:r>
              <a:rPr lang="en-MY" b="1" dirty="0"/>
              <a:t> </a:t>
            </a:r>
            <a:r>
              <a:rPr lang="en-MY" dirty="0"/>
              <a:t>– to view skin value.</a:t>
            </a:r>
          </a:p>
        </p:txBody>
      </p:sp>
    </p:spTree>
    <p:extLst>
      <p:ext uri="{BB962C8B-B14F-4D97-AF65-F5344CB8AC3E}">
        <p14:creationId xmlns:p14="http://schemas.microsoft.com/office/powerpoint/2010/main" val="596824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16</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SENSITIVITY DATA</a:t>
            </a:r>
          </a:p>
        </p:txBody>
      </p:sp>
      <p:sp>
        <p:nvSpPr>
          <p:cNvPr id="3" name="TextBox 2">
            <a:extLst>
              <a:ext uri="{FF2B5EF4-FFF2-40B4-BE49-F238E27FC236}">
                <a16:creationId xmlns:a16="http://schemas.microsoft.com/office/drawing/2014/main" id="{4DB18C9F-3F94-4C6A-8536-D622F704D5C4}"/>
              </a:ext>
            </a:extLst>
          </p:cNvPr>
          <p:cNvSpPr txBox="1"/>
          <p:nvPr/>
        </p:nvSpPr>
        <p:spPr>
          <a:xfrm>
            <a:off x="7570231" y="1540795"/>
            <a:ext cx="4316969" cy="5016758"/>
          </a:xfrm>
          <a:prstGeom prst="rect">
            <a:avLst/>
          </a:prstGeom>
          <a:noFill/>
        </p:spPr>
        <p:txBody>
          <a:bodyPr wrap="square" rtlCol="0">
            <a:spAutoFit/>
          </a:bodyPr>
          <a:lstStyle/>
          <a:p>
            <a:r>
              <a:rPr lang="en-MY" dirty="0"/>
              <a:t>Gun Downhole Performance Plot can be view for 1 gun at a time. You may need to click at each selected gun to produce each report.</a:t>
            </a:r>
          </a:p>
          <a:p>
            <a:endParaRPr lang="en-MY" dirty="0"/>
          </a:p>
          <a:p>
            <a:r>
              <a:rPr lang="en-MY" b="1" dirty="0"/>
              <a:t>To save file:</a:t>
            </a:r>
            <a:r>
              <a:rPr lang="en-MY" dirty="0"/>
              <a:t> Go to Options and Print Auto Scale &gt; PDF &gt; Name the file </a:t>
            </a:r>
            <a:r>
              <a:rPr lang="en-MY" i="1" dirty="0">
                <a:solidFill>
                  <a:srgbClr val="0070C0"/>
                </a:solidFill>
              </a:rPr>
              <a:t>(Gun Performance Plot_PERFECTA_6SPF_60DEG)</a:t>
            </a:r>
          </a:p>
          <a:p>
            <a:endParaRPr lang="en-MY" i="1" dirty="0">
              <a:solidFill>
                <a:srgbClr val="0070C0"/>
              </a:solidFill>
            </a:endParaRPr>
          </a:p>
          <a:p>
            <a:r>
              <a:rPr lang="en-MY" dirty="0"/>
              <a:t>Go to </a:t>
            </a:r>
            <a:r>
              <a:rPr lang="en-MY" dirty="0">
                <a:solidFill>
                  <a:srgbClr val="0070C0"/>
                </a:solidFill>
              </a:rPr>
              <a:t>Other Plots &gt; Tabular Results </a:t>
            </a:r>
            <a:r>
              <a:rPr lang="en-MY" dirty="0"/>
              <a:t>to view detailed reports for the gun performance.</a:t>
            </a:r>
          </a:p>
          <a:p>
            <a:endParaRPr lang="en-MY" dirty="0">
              <a:solidFill>
                <a:srgbClr val="0070C0"/>
              </a:solidFill>
            </a:endParaRPr>
          </a:p>
          <a:p>
            <a:r>
              <a:rPr lang="en-MY" b="1" dirty="0"/>
              <a:t>To save file:</a:t>
            </a:r>
            <a:r>
              <a:rPr lang="en-MY" dirty="0"/>
              <a:t> Go to Printer &gt; PDF &gt; Name the file </a:t>
            </a:r>
            <a:r>
              <a:rPr lang="en-MY" i="1" dirty="0">
                <a:solidFill>
                  <a:srgbClr val="0070C0"/>
                </a:solidFill>
              </a:rPr>
              <a:t>(PEM Tabular Report_PERFECTA_6SPF_60DEG)</a:t>
            </a:r>
            <a:endParaRPr lang="en-MY" dirty="0">
              <a:solidFill>
                <a:srgbClr val="0070C0"/>
              </a:solidFill>
            </a:endParaRPr>
          </a:p>
          <a:p>
            <a:endParaRPr lang="en-MY" dirty="0">
              <a:solidFill>
                <a:srgbClr val="0070C0"/>
              </a:solidFill>
            </a:endParaRPr>
          </a:p>
          <a:p>
            <a:r>
              <a:rPr lang="en-MY" sz="1600" b="1" dirty="0">
                <a:solidFill>
                  <a:srgbClr val="FF0000"/>
                </a:solidFill>
              </a:rPr>
              <a:t>Note: Double check all the input in the summary prior to print the report(s).</a:t>
            </a:r>
          </a:p>
        </p:txBody>
      </p:sp>
      <p:pic>
        <p:nvPicPr>
          <p:cNvPr id="5" name="Picture 4">
            <a:extLst>
              <a:ext uri="{FF2B5EF4-FFF2-40B4-BE49-F238E27FC236}">
                <a16:creationId xmlns:a16="http://schemas.microsoft.com/office/drawing/2014/main" id="{4F33F524-F571-43AA-BEB9-E5CDA288DF91}"/>
              </a:ext>
            </a:extLst>
          </p:cNvPr>
          <p:cNvPicPr>
            <a:picLocks noChangeAspect="1"/>
          </p:cNvPicPr>
          <p:nvPr/>
        </p:nvPicPr>
        <p:blipFill>
          <a:blip r:embed="rId2"/>
          <a:stretch>
            <a:fillRect/>
          </a:stretch>
        </p:blipFill>
        <p:spPr>
          <a:xfrm>
            <a:off x="1138697" y="1252815"/>
            <a:ext cx="6012380" cy="5277410"/>
          </a:xfrm>
          <a:prstGeom prst="rect">
            <a:avLst/>
          </a:prstGeom>
          <a:ln>
            <a:solidFill>
              <a:schemeClr val="bg1">
                <a:lumMod val="50000"/>
              </a:schemeClr>
            </a:solidFill>
          </a:ln>
        </p:spPr>
      </p:pic>
    </p:spTree>
    <p:extLst>
      <p:ext uri="{BB962C8B-B14F-4D97-AF65-F5344CB8AC3E}">
        <p14:creationId xmlns:p14="http://schemas.microsoft.com/office/powerpoint/2010/main" val="953151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17</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RUN NODAL</a:t>
            </a:r>
          </a:p>
        </p:txBody>
      </p:sp>
      <p:sp>
        <p:nvSpPr>
          <p:cNvPr id="3" name="TextBox 2">
            <a:extLst>
              <a:ext uri="{FF2B5EF4-FFF2-40B4-BE49-F238E27FC236}">
                <a16:creationId xmlns:a16="http://schemas.microsoft.com/office/drawing/2014/main" id="{4DB18C9F-3F94-4C6A-8536-D622F704D5C4}"/>
              </a:ext>
            </a:extLst>
          </p:cNvPr>
          <p:cNvSpPr txBox="1"/>
          <p:nvPr/>
        </p:nvSpPr>
        <p:spPr>
          <a:xfrm>
            <a:off x="3967383" y="1213492"/>
            <a:ext cx="6927039" cy="646331"/>
          </a:xfrm>
          <a:prstGeom prst="rect">
            <a:avLst/>
          </a:prstGeom>
          <a:noFill/>
        </p:spPr>
        <p:txBody>
          <a:bodyPr wrap="square" rtlCol="0">
            <a:spAutoFit/>
          </a:bodyPr>
          <a:lstStyle/>
          <a:p>
            <a:pPr marL="342900" indent="-342900">
              <a:buAutoNum type="arabicPeriod"/>
            </a:pPr>
            <a:r>
              <a:rPr lang="en-MY" dirty="0"/>
              <a:t>Click Run Nodal – nodal couldn’t be run until all input is fixed.</a:t>
            </a:r>
          </a:p>
          <a:p>
            <a:pPr marL="342900" indent="-342900">
              <a:buAutoNum type="arabicPeriod"/>
            </a:pPr>
            <a:r>
              <a:rPr lang="en-MY" dirty="0"/>
              <a:t>Once OK, the software will plot Inflow/Outflow Curves (FBHP vs Q).</a:t>
            </a:r>
          </a:p>
        </p:txBody>
      </p:sp>
      <p:pic>
        <p:nvPicPr>
          <p:cNvPr id="2" name="Picture 1">
            <a:extLst>
              <a:ext uri="{FF2B5EF4-FFF2-40B4-BE49-F238E27FC236}">
                <a16:creationId xmlns:a16="http://schemas.microsoft.com/office/drawing/2014/main" id="{F66928FF-DA68-4F3F-913D-AACB95754A9E}"/>
              </a:ext>
            </a:extLst>
          </p:cNvPr>
          <p:cNvPicPr>
            <a:picLocks noChangeAspect="1"/>
          </p:cNvPicPr>
          <p:nvPr/>
        </p:nvPicPr>
        <p:blipFill>
          <a:blip r:embed="rId2"/>
          <a:stretch>
            <a:fillRect/>
          </a:stretch>
        </p:blipFill>
        <p:spPr>
          <a:xfrm>
            <a:off x="991387" y="1241425"/>
            <a:ext cx="2773972" cy="5114925"/>
          </a:xfrm>
          <a:prstGeom prst="rect">
            <a:avLst/>
          </a:prstGeom>
          <a:ln>
            <a:solidFill>
              <a:schemeClr val="bg1">
                <a:lumMod val="50000"/>
              </a:schemeClr>
            </a:solidFill>
          </a:ln>
        </p:spPr>
      </p:pic>
      <p:pic>
        <p:nvPicPr>
          <p:cNvPr id="6" name="Picture 5">
            <a:extLst>
              <a:ext uri="{FF2B5EF4-FFF2-40B4-BE49-F238E27FC236}">
                <a16:creationId xmlns:a16="http://schemas.microsoft.com/office/drawing/2014/main" id="{85323596-7F15-4956-8032-1E877ED0128C}"/>
              </a:ext>
            </a:extLst>
          </p:cNvPr>
          <p:cNvPicPr>
            <a:picLocks noChangeAspect="1"/>
          </p:cNvPicPr>
          <p:nvPr/>
        </p:nvPicPr>
        <p:blipFill>
          <a:blip r:embed="rId3"/>
          <a:stretch>
            <a:fillRect/>
          </a:stretch>
        </p:blipFill>
        <p:spPr>
          <a:xfrm>
            <a:off x="4164210" y="1990303"/>
            <a:ext cx="5570513" cy="3129249"/>
          </a:xfrm>
          <a:prstGeom prst="rect">
            <a:avLst/>
          </a:prstGeom>
        </p:spPr>
      </p:pic>
      <p:sp>
        <p:nvSpPr>
          <p:cNvPr id="8" name="TextBox 7">
            <a:extLst>
              <a:ext uri="{FF2B5EF4-FFF2-40B4-BE49-F238E27FC236}">
                <a16:creationId xmlns:a16="http://schemas.microsoft.com/office/drawing/2014/main" id="{F281B922-F3F1-4D0E-A31F-74AB9AEE7CD6}"/>
              </a:ext>
            </a:extLst>
          </p:cNvPr>
          <p:cNvSpPr txBox="1"/>
          <p:nvPr/>
        </p:nvSpPr>
        <p:spPr>
          <a:xfrm>
            <a:off x="4164210" y="5276286"/>
            <a:ext cx="7441636" cy="923330"/>
          </a:xfrm>
          <a:prstGeom prst="rect">
            <a:avLst/>
          </a:prstGeom>
          <a:noFill/>
        </p:spPr>
        <p:txBody>
          <a:bodyPr wrap="square" rtlCol="0">
            <a:spAutoFit/>
          </a:bodyPr>
          <a:lstStyle/>
          <a:p>
            <a:r>
              <a:rPr lang="en-MY" dirty="0"/>
              <a:t>There are 3 input curves for selected SC and the intersection point of Inflow/Outflow curve is the estimated production rates (</a:t>
            </a:r>
            <a:r>
              <a:rPr lang="en-MY" dirty="0" err="1"/>
              <a:t>bbl</a:t>
            </a:r>
            <a:r>
              <a:rPr lang="en-MY" dirty="0"/>
              <a:t>/d) based on the base case you have input.</a:t>
            </a:r>
          </a:p>
        </p:txBody>
      </p:sp>
      <p:sp>
        <p:nvSpPr>
          <p:cNvPr id="10" name="TextBox 9">
            <a:extLst>
              <a:ext uri="{FF2B5EF4-FFF2-40B4-BE49-F238E27FC236}">
                <a16:creationId xmlns:a16="http://schemas.microsoft.com/office/drawing/2014/main" id="{421DBBE0-C6AB-4C1D-966A-CA989AA0D2F0}"/>
              </a:ext>
            </a:extLst>
          </p:cNvPr>
          <p:cNvSpPr txBox="1"/>
          <p:nvPr/>
        </p:nvSpPr>
        <p:spPr>
          <a:xfrm>
            <a:off x="9803820" y="2690891"/>
            <a:ext cx="2181203" cy="1754326"/>
          </a:xfrm>
          <a:prstGeom prst="rect">
            <a:avLst/>
          </a:prstGeom>
          <a:noFill/>
        </p:spPr>
        <p:txBody>
          <a:bodyPr wrap="square" rtlCol="0">
            <a:spAutoFit/>
          </a:bodyPr>
          <a:lstStyle/>
          <a:p>
            <a:r>
              <a:rPr lang="en-MY" b="1" dirty="0"/>
              <a:t>To save file:</a:t>
            </a:r>
            <a:r>
              <a:rPr lang="en-MY" dirty="0"/>
              <a:t> Go to File &gt; Import &gt; Name the file &gt; change format type to .BMP </a:t>
            </a:r>
            <a:r>
              <a:rPr lang="en-MY" i="1" dirty="0">
                <a:solidFill>
                  <a:srgbClr val="0070C0"/>
                </a:solidFill>
              </a:rPr>
              <a:t>(</a:t>
            </a:r>
            <a:r>
              <a:rPr lang="en-MY" i="1" dirty="0" err="1">
                <a:solidFill>
                  <a:srgbClr val="0070C0"/>
                </a:solidFill>
              </a:rPr>
              <a:t>Inflow_Outflow</a:t>
            </a:r>
            <a:r>
              <a:rPr lang="en-MY" i="1" dirty="0">
                <a:solidFill>
                  <a:srgbClr val="0070C0"/>
                </a:solidFill>
              </a:rPr>
              <a:t> Plot)</a:t>
            </a:r>
          </a:p>
          <a:p>
            <a:endParaRPr lang="en-MY" dirty="0"/>
          </a:p>
        </p:txBody>
      </p:sp>
    </p:spTree>
    <p:extLst>
      <p:ext uri="{BB962C8B-B14F-4D97-AF65-F5344CB8AC3E}">
        <p14:creationId xmlns:p14="http://schemas.microsoft.com/office/powerpoint/2010/main" val="4164959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8DE47A-4B2C-4A1D-A4DD-7E58616F02C8}"/>
              </a:ext>
            </a:extLst>
          </p:cNvPr>
          <p:cNvSpPr>
            <a:spLocks noGrp="1"/>
          </p:cNvSpPr>
          <p:nvPr>
            <p:ph type="sldNum" sz="quarter" idx="12"/>
          </p:nvPr>
        </p:nvSpPr>
        <p:spPr/>
        <p:txBody>
          <a:bodyPr/>
          <a:lstStyle/>
          <a:p>
            <a:fld id="{7067DC33-8416-46B9-BFB5-95A4BBC5BE18}" type="slidenum">
              <a:rPr lang="en-MY" smtClean="0"/>
              <a:pPr/>
              <a:t>18</a:t>
            </a:fld>
            <a:endParaRPr lang="en-MY"/>
          </a:p>
        </p:txBody>
      </p:sp>
      <p:sp>
        <p:nvSpPr>
          <p:cNvPr id="7" name="Title 1">
            <a:extLst>
              <a:ext uri="{FF2B5EF4-FFF2-40B4-BE49-F238E27FC236}">
                <a16:creationId xmlns:a16="http://schemas.microsoft.com/office/drawing/2014/main" id="{09AF0BCE-92B1-47F6-A9C5-637512A83CA0}"/>
              </a:ext>
            </a:extLst>
          </p:cNvPr>
          <p:cNvSpPr>
            <a:spLocks noGrp="1"/>
          </p:cNvSpPr>
          <p:nvPr>
            <p:ph type="title"/>
          </p:nvPr>
        </p:nvSpPr>
        <p:spPr>
          <a:xfrm>
            <a:off x="2011734" y="-72748"/>
            <a:ext cx="9875466" cy="1325563"/>
          </a:xfrm>
        </p:spPr>
        <p:txBody>
          <a:bodyPr/>
          <a:lstStyle/>
          <a:p>
            <a:pPr algn="r"/>
            <a:r>
              <a:rPr lang="en-MY" u="sng" dirty="0">
                <a:effectLst>
                  <a:glow>
                    <a:schemeClr val="bg1"/>
                  </a:glow>
                </a:effectLst>
              </a:rPr>
              <a:t>RUN NODAL</a:t>
            </a:r>
          </a:p>
        </p:txBody>
      </p:sp>
      <p:pic>
        <p:nvPicPr>
          <p:cNvPr id="5" name="Picture 4">
            <a:extLst>
              <a:ext uri="{FF2B5EF4-FFF2-40B4-BE49-F238E27FC236}">
                <a16:creationId xmlns:a16="http://schemas.microsoft.com/office/drawing/2014/main" id="{38DC000E-F9FC-4885-9911-671AD680371A}"/>
              </a:ext>
            </a:extLst>
          </p:cNvPr>
          <p:cNvPicPr>
            <a:picLocks noChangeAspect="1"/>
          </p:cNvPicPr>
          <p:nvPr/>
        </p:nvPicPr>
        <p:blipFill>
          <a:blip r:embed="rId2"/>
          <a:stretch>
            <a:fillRect/>
          </a:stretch>
        </p:blipFill>
        <p:spPr>
          <a:xfrm>
            <a:off x="1237957" y="2440537"/>
            <a:ext cx="4979963" cy="4098375"/>
          </a:xfrm>
          <a:prstGeom prst="rect">
            <a:avLst/>
          </a:prstGeom>
          <a:ln>
            <a:solidFill>
              <a:schemeClr val="bg1">
                <a:lumMod val="50000"/>
              </a:schemeClr>
            </a:solidFill>
          </a:ln>
        </p:spPr>
      </p:pic>
      <p:sp>
        <p:nvSpPr>
          <p:cNvPr id="12" name="TextBox 11">
            <a:extLst>
              <a:ext uri="{FF2B5EF4-FFF2-40B4-BE49-F238E27FC236}">
                <a16:creationId xmlns:a16="http://schemas.microsoft.com/office/drawing/2014/main" id="{E974D8B7-A803-45C4-B024-B0BB86083632}"/>
              </a:ext>
            </a:extLst>
          </p:cNvPr>
          <p:cNvSpPr txBox="1"/>
          <p:nvPr/>
        </p:nvSpPr>
        <p:spPr>
          <a:xfrm>
            <a:off x="7200396" y="4789626"/>
            <a:ext cx="4153403" cy="923330"/>
          </a:xfrm>
          <a:prstGeom prst="rect">
            <a:avLst/>
          </a:prstGeom>
          <a:noFill/>
        </p:spPr>
        <p:txBody>
          <a:bodyPr wrap="square" rtlCol="0">
            <a:spAutoFit/>
          </a:bodyPr>
          <a:lstStyle/>
          <a:p>
            <a:r>
              <a:rPr lang="en-MY" b="1" dirty="0"/>
              <a:t>To save file:</a:t>
            </a:r>
            <a:r>
              <a:rPr lang="en-MY" dirty="0"/>
              <a:t> Go to Printer &gt; PDF &gt; Name the file </a:t>
            </a:r>
            <a:r>
              <a:rPr lang="en-MY" i="1" dirty="0">
                <a:solidFill>
                  <a:srgbClr val="0070C0"/>
                </a:solidFill>
              </a:rPr>
              <a:t>(</a:t>
            </a:r>
            <a:r>
              <a:rPr lang="en-MY" i="1" dirty="0" err="1">
                <a:solidFill>
                  <a:srgbClr val="0070C0"/>
                </a:solidFill>
              </a:rPr>
              <a:t>Inflow_Outflow</a:t>
            </a:r>
            <a:r>
              <a:rPr lang="en-MY" i="1" dirty="0">
                <a:solidFill>
                  <a:srgbClr val="0070C0"/>
                </a:solidFill>
              </a:rPr>
              <a:t> Input Summary)</a:t>
            </a:r>
            <a:endParaRPr lang="en-MY" dirty="0">
              <a:solidFill>
                <a:srgbClr val="0070C0"/>
              </a:solidFill>
            </a:endParaRPr>
          </a:p>
          <a:p>
            <a:endParaRPr lang="en-MY" dirty="0"/>
          </a:p>
        </p:txBody>
      </p:sp>
      <p:sp>
        <p:nvSpPr>
          <p:cNvPr id="13" name="TextBox 12">
            <a:extLst>
              <a:ext uri="{FF2B5EF4-FFF2-40B4-BE49-F238E27FC236}">
                <a16:creationId xmlns:a16="http://schemas.microsoft.com/office/drawing/2014/main" id="{B1C71DA2-6DE0-41F2-ADC0-4736DF0764F6}"/>
              </a:ext>
            </a:extLst>
          </p:cNvPr>
          <p:cNvSpPr txBox="1"/>
          <p:nvPr/>
        </p:nvSpPr>
        <p:spPr>
          <a:xfrm>
            <a:off x="1125415" y="1463431"/>
            <a:ext cx="5092505" cy="646331"/>
          </a:xfrm>
          <a:prstGeom prst="rect">
            <a:avLst/>
          </a:prstGeom>
          <a:noFill/>
        </p:spPr>
        <p:txBody>
          <a:bodyPr wrap="square" rtlCol="0">
            <a:spAutoFit/>
          </a:bodyPr>
          <a:lstStyle/>
          <a:p>
            <a:r>
              <a:rPr lang="en-MY" dirty="0"/>
              <a:t>To view Nodal Report Summary, go to </a:t>
            </a:r>
            <a:r>
              <a:rPr lang="en-MY" b="1" dirty="0">
                <a:solidFill>
                  <a:srgbClr val="0070C0"/>
                </a:solidFill>
              </a:rPr>
              <a:t>View &gt; View Tab Report &gt; Detailed</a:t>
            </a:r>
          </a:p>
        </p:txBody>
      </p:sp>
      <p:sp>
        <p:nvSpPr>
          <p:cNvPr id="14" name="TextBox 13">
            <a:extLst>
              <a:ext uri="{FF2B5EF4-FFF2-40B4-BE49-F238E27FC236}">
                <a16:creationId xmlns:a16="http://schemas.microsoft.com/office/drawing/2014/main" id="{5CD80AC4-4A99-46F1-BEF8-4998C5E22D55}"/>
              </a:ext>
            </a:extLst>
          </p:cNvPr>
          <p:cNvSpPr txBox="1"/>
          <p:nvPr/>
        </p:nvSpPr>
        <p:spPr>
          <a:xfrm>
            <a:off x="6949467" y="1786597"/>
            <a:ext cx="4937733" cy="2585323"/>
          </a:xfrm>
          <a:prstGeom prst="rect">
            <a:avLst/>
          </a:prstGeom>
          <a:noFill/>
        </p:spPr>
        <p:txBody>
          <a:bodyPr wrap="square" rtlCol="0">
            <a:spAutoFit/>
          </a:bodyPr>
          <a:lstStyle/>
          <a:p>
            <a:r>
              <a:rPr lang="en-MY" dirty="0"/>
              <a:t>All parameters input were summarized in the report as follow:</a:t>
            </a:r>
          </a:p>
          <a:p>
            <a:pPr marL="342900" indent="-342900">
              <a:buAutoNum type="arabicPeriod"/>
            </a:pPr>
            <a:r>
              <a:rPr lang="en-MY" dirty="0"/>
              <a:t>Fluid Properties</a:t>
            </a:r>
          </a:p>
          <a:p>
            <a:pPr marL="342900" indent="-342900">
              <a:buAutoNum type="arabicPeriod"/>
            </a:pPr>
            <a:r>
              <a:rPr lang="en-MY" dirty="0"/>
              <a:t>Wellbore Data</a:t>
            </a:r>
          </a:p>
          <a:p>
            <a:pPr marL="342900" indent="-342900">
              <a:buAutoNum type="arabicPeriod"/>
            </a:pPr>
            <a:r>
              <a:rPr lang="en-MY" dirty="0"/>
              <a:t>Reservoir Description</a:t>
            </a:r>
          </a:p>
          <a:p>
            <a:pPr marL="342900" indent="-342900">
              <a:buAutoNum type="arabicPeriod"/>
            </a:pPr>
            <a:r>
              <a:rPr lang="en-MY" dirty="0"/>
              <a:t>Interval Profile</a:t>
            </a:r>
          </a:p>
          <a:p>
            <a:pPr marL="342900" indent="-342900">
              <a:buAutoNum type="arabicPeriod"/>
            </a:pPr>
            <a:r>
              <a:rPr lang="en-MY" dirty="0"/>
              <a:t>Near Wellbore Data</a:t>
            </a:r>
          </a:p>
          <a:p>
            <a:pPr marL="342900" indent="-342900">
              <a:buAutoNum type="arabicPeriod"/>
            </a:pPr>
            <a:r>
              <a:rPr lang="en-MY" dirty="0"/>
              <a:t>IPR/Tubing Performance Report for each inflow curve for perf gun.</a:t>
            </a:r>
          </a:p>
        </p:txBody>
      </p:sp>
    </p:spTree>
    <p:extLst>
      <p:ext uri="{BB962C8B-B14F-4D97-AF65-F5344CB8AC3E}">
        <p14:creationId xmlns:p14="http://schemas.microsoft.com/office/powerpoint/2010/main" val="2034322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A8408-71F7-4FB2-9D0A-75622F09DA1D}"/>
              </a:ext>
            </a:extLst>
          </p:cNvPr>
          <p:cNvSpPr>
            <a:spLocks noGrp="1"/>
          </p:cNvSpPr>
          <p:nvPr>
            <p:ph type="title"/>
          </p:nvPr>
        </p:nvSpPr>
        <p:spPr>
          <a:xfrm>
            <a:off x="3826410" y="2611473"/>
            <a:ext cx="5655213" cy="1325563"/>
          </a:xfrm>
        </p:spPr>
        <p:txBody>
          <a:bodyPr/>
          <a:lstStyle/>
          <a:p>
            <a:pPr algn="ctr"/>
            <a:r>
              <a:rPr lang="en-MY" sz="4800" dirty="0"/>
              <a:t>-END OF SLIDE-</a:t>
            </a:r>
            <a:br>
              <a:rPr lang="en-MY" sz="4800" dirty="0"/>
            </a:br>
            <a:br>
              <a:rPr lang="en-MY" sz="4800" dirty="0"/>
            </a:br>
            <a:r>
              <a:rPr lang="en-MY" sz="4800" dirty="0"/>
              <a:t>THANK YOU</a:t>
            </a:r>
          </a:p>
        </p:txBody>
      </p:sp>
      <p:sp>
        <p:nvSpPr>
          <p:cNvPr id="4" name="Slide Number Placeholder 3">
            <a:extLst>
              <a:ext uri="{FF2B5EF4-FFF2-40B4-BE49-F238E27FC236}">
                <a16:creationId xmlns:a16="http://schemas.microsoft.com/office/drawing/2014/main" id="{455B91F5-B288-4BD0-9D64-E9AD9004E455}"/>
              </a:ext>
            </a:extLst>
          </p:cNvPr>
          <p:cNvSpPr>
            <a:spLocks noGrp="1"/>
          </p:cNvSpPr>
          <p:nvPr>
            <p:ph type="sldNum" sz="quarter" idx="12"/>
          </p:nvPr>
        </p:nvSpPr>
        <p:spPr/>
        <p:txBody>
          <a:bodyPr/>
          <a:lstStyle/>
          <a:p>
            <a:fld id="{7067DC33-8416-46B9-BFB5-95A4BBC5BE18}" type="slidenum">
              <a:rPr lang="en-MY" smtClean="0"/>
              <a:pPr/>
              <a:t>19</a:t>
            </a:fld>
            <a:endParaRPr lang="en-MY"/>
          </a:p>
        </p:txBody>
      </p:sp>
    </p:spTree>
    <p:extLst>
      <p:ext uri="{BB962C8B-B14F-4D97-AF65-F5344CB8AC3E}">
        <p14:creationId xmlns:p14="http://schemas.microsoft.com/office/powerpoint/2010/main" val="1213402182"/>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749</TotalTime>
  <Words>1277</Words>
  <Application>Microsoft Office PowerPoint</Application>
  <PresentationFormat>Widescreen</PresentationFormat>
  <Paragraphs>129</Paragraphs>
  <Slides>19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Office Theme</vt:lpstr>
      <vt:lpstr>WEM SIMULATION TUTORIAL</vt:lpstr>
      <vt:lpstr>CONFIGURATIONS - SELECT WELL PROGRAM</vt:lpstr>
      <vt:lpstr>INPUT SCREEN / RES FLUID</vt:lpstr>
      <vt:lpstr>WELLBORE/FLOWLINE</vt:lpstr>
      <vt:lpstr>RES/COMPLETION MODEL</vt:lpstr>
      <vt:lpstr>BASE CASE - PVT</vt:lpstr>
      <vt:lpstr>WELL PROFILE </vt:lpstr>
      <vt:lpstr>WELL PROFILE </vt:lpstr>
      <vt:lpstr>RESERVOIR DESCRIPTION</vt:lpstr>
      <vt:lpstr>RESERVOIR DESCRIPTION</vt:lpstr>
      <vt:lpstr>NEAR WELLBORE</vt:lpstr>
      <vt:lpstr>WELL CONFIGURATION</vt:lpstr>
      <vt:lpstr>WELL CONFIGURATION</vt:lpstr>
      <vt:lpstr>SENSITIVITY DATA</vt:lpstr>
      <vt:lpstr>SENSITIVITY DATA</vt:lpstr>
      <vt:lpstr>SENSITIVITY DATA</vt:lpstr>
      <vt:lpstr>RUN NODAL</vt:lpstr>
      <vt:lpstr>RUN NODAL</vt:lpstr>
      <vt:lpstr>-END OF SLIDE-  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user1</dc:creator>
  <cp:lastModifiedBy>Baby Cintami</cp:lastModifiedBy>
  <cp:revision>55</cp:revision>
  <dcterms:created xsi:type="dcterms:W3CDTF">2019-04-03T06:28:13Z</dcterms:created>
  <dcterms:modified xsi:type="dcterms:W3CDTF">2020-01-16T09:59:48Z</dcterms:modified>
</cp:coreProperties>
</file>