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95" r:id="rId2"/>
    <p:sldId id="316" r:id="rId3"/>
    <p:sldId id="340" r:id="rId4"/>
    <p:sldId id="331" r:id="rId5"/>
    <p:sldId id="315" r:id="rId6"/>
    <p:sldId id="332" r:id="rId7"/>
    <p:sldId id="341" r:id="rId8"/>
    <p:sldId id="353" r:id="rId9"/>
    <p:sldId id="354" r:id="rId10"/>
    <p:sldId id="274" r:id="rId11"/>
    <p:sldId id="352" r:id="rId12"/>
    <p:sldId id="333" r:id="rId13"/>
    <p:sldId id="343" r:id="rId14"/>
    <p:sldId id="344" r:id="rId15"/>
    <p:sldId id="35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E57434"/>
    <a:srgbClr val="9D75B9"/>
    <a:srgbClr val="A14D73"/>
    <a:srgbClr val="6D3B4F"/>
    <a:srgbClr val="FF3300"/>
    <a:srgbClr val="6600FF"/>
    <a:srgbClr val="F77F2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62" autoAdjust="0"/>
    <p:restoredTop sz="93969" autoAdjust="0"/>
  </p:normalViewPr>
  <p:slideViewPr>
    <p:cSldViewPr snapToGrid="0">
      <p:cViewPr varScale="1">
        <p:scale>
          <a:sx n="69" d="100"/>
          <a:sy n="69" d="100"/>
        </p:scale>
        <p:origin x="852" y="60"/>
      </p:cViewPr>
      <p:guideLst/>
    </p:cSldViewPr>
  </p:slideViewPr>
  <p:notesTextViewPr>
    <p:cViewPr>
      <p:scale>
        <a:sx n="1" d="1"/>
        <a:sy n="1" d="1"/>
      </p:scale>
      <p:origin x="0" y="0"/>
    </p:cViewPr>
  </p:notesTextViewPr>
  <p:notesViewPr>
    <p:cSldViewPr snapToGrid="0">
      <p:cViewPr varScale="1">
        <p:scale>
          <a:sx n="53" d="100"/>
          <a:sy n="53" d="100"/>
        </p:scale>
        <p:origin x="2844"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7C3527-E1E6-4782-BC8B-1947AB0747FA}" type="datetimeFigureOut">
              <a:rPr lang="en-US" smtClean="0"/>
              <a:t>1/28/2025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DBD357-2F54-4699-86AA-12A90C8C67D0}" type="slidenum">
              <a:rPr lang="en-US" smtClean="0"/>
              <a:t>‹#›</a:t>
            </a:fld>
            <a:endParaRPr lang="en-US"/>
          </a:p>
        </p:txBody>
      </p:sp>
    </p:spTree>
    <p:extLst>
      <p:ext uri="{BB962C8B-B14F-4D97-AF65-F5344CB8AC3E}">
        <p14:creationId xmlns:p14="http://schemas.microsoft.com/office/powerpoint/2010/main" val="6972633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1FE24F-B5CB-4A46-A6F6-39DC986B35AD}" type="datetimeFigureOut">
              <a:rPr lang="en-MY" smtClean="0"/>
              <a:t>28/1/2025</a:t>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34EBA-EA9E-4936-A7E5-23C067EE0C2E}" type="slidenum">
              <a:rPr lang="en-MY" smtClean="0"/>
              <a:t>‹#›</a:t>
            </a:fld>
            <a:endParaRPr lang="en-MY"/>
          </a:p>
        </p:txBody>
      </p:sp>
    </p:spTree>
    <p:extLst>
      <p:ext uri="{BB962C8B-B14F-4D97-AF65-F5344CB8AC3E}">
        <p14:creationId xmlns:p14="http://schemas.microsoft.com/office/powerpoint/2010/main" val="122698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Assalamualaikum</a:t>
            </a:r>
            <a:r>
              <a:rPr lang="en-US" dirty="0"/>
              <a:t> and good morning, everyone. We are Junior Field Engineer from Dimension Bid. My name is Nur Izzah and here is my teammates, Haziq, Farhanah and Shahir. As you all know, the purpose of this presentation is to provide a brief overview of Coiled Tubing Services. If you have any questions during my presentation, you may interrupt or list your questions to ask during the Q&amp;A session at the end.</a:t>
            </a:r>
          </a:p>
          <a:p>
            <a:r>
              <a:rPr lang="en-US" dirty="0"/>
              <a:t>For this presentation, we have 3 objectives, firstly to </a:t>
            </a:r>
          </a:p>
        </p:txBody>
      </p:sp>
      <p:sp>
        <p:nvSpPr>
          <p:cNvPr id="4" name="Slide Number Placeholder 3"/>
          <p:cNvSpPr>
            <a:spLocks noGrp="1"/>
          </p:cNvSpPr>
          <p:nvPr>
            <p:ph type="sldNum" sz="quarter" idx="5"/>
          </p:nvPr>
        </p:nvSpPr>
        <p:spPr/>
        <p:txBody>
          <a:bodyPr/>
          <a:lstStyle/>
          <a:p>
            <a:fld id="{B5F34EBA-EA9E-4936-A7E5-23C067EE0C2E}" type="slidenum">
              <a:rPr lang="en-MY" smtClean="0"/>
              <a:t>1</a:t>
            </a:fld>
            <a:endParaRPr lang="en-MY"/>
          </a:p>
        </p:txBody>
      </p:sp>
    </p:spTree>
    <p:extLst>
      <p:ext uri="{BB962C8B-B14F-4D97-AF65-F5344CB8AC3E}">
        <p14:creationId xmlns:p14="http://schemas.microsoft.com/office/powerpoint/2010/main" val="4229259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34EBA-EA9E-4936-A7E5-23C067EE0C2E}" type="slidenum">
              <a:rPr lang="en-MY" smtClean="0"/>
              <a:t>2</a:t>
            </a:fld>
            <a:endParaRPr lang="en-MY"/>
          </a:p>
        </p:txBody>
      </p:sp>
    </p:spTree>
    <p:extLst>
      <p:ext uri="{BB962C8B-B14F-4D97-AF65-F5344CB8AC3E}">
        <p14:creationId xmlns:p14="http://schemas.microsoft.com/office/powerpoint/2010/main" val="1959070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A6117-90E5-B234-4D0A-38DEA0E192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2CD4D-6CD1-E672-7CAD-FF95B4CC1C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622530-B40D-B4CE-51A9-486ADF90FE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A18D3F-F4DE-22E8-6A09-918EC66B6EE5}"/>
              </a:ext>
            </a:extLst>
          </p:cNvPr>
          <p:cNvSpPr>
            <a:spLocks noGrp="1"/>
          </p:cNvSpPr>
          <p:nvPr>
            <p:ph type="sldNum" sz="quarter" idx="5"/>
          </p:nvPr>
        </p:nvSpPr>
        <p:spPr/>
        <p:txBody>
          <a:bodyPr/>
          <a:lstStyle/>
          <a:p>
            <a:fld id="{B5F34EBA-EA9E-4936-A7E5-23C067EE0C2E}" type="slidenum">
              <a:rPr lang="en-MY" smtClean="0"/>
              <a:t>3</a:t>
            </a:fld>
            <a:endParaRPr lang="en-MY"/>
          </a:p>
        </p:txBody>
      </p:sp>
    </p:spTree>
    <p:extLst>
      <p:ext uri="{BB962C8B-B14F-4D97-AF65-F5344CB8AC3E}">
        <p14:creationId xmlns:p14="http://schemas.microsoft.com/office/powerpoint/2010/main" val="2331661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Coiled tubing is a long and </a:t>
            </a:r>
            <a:r>
              <a:rPr lang="en-US" dirty="0" err="1"/>
              <a:t>continuos</a:t>
            </a:r>
            <a:r>
              <a:rPr lang="en-US" dirty="0"/>
              <a:t> length of pipe wound on a spool. The origin was a technology pioneered by Allied engineering teams during second world war and the project was named PLUTO. It involved deployment of pipelines from the coast of England to several points along the coast of France.</a:t>
            </a:r>
          </a:p>
        </p:txBody>
      </p:sp>
      <p:sp>
        <p:nvSpPr>
          <p:cNvPr id="4" name="Slide Number Placeholder 3"/>
          <p:cNvSpPr>
            <a:spLocks noGrp="1"/>
          </p:cNvSpPr>
          <p:nvPr>
            <p:ph type="sldNum" sz="quarter" idx="5"/>
          </p:nvPr>
        </p:nvSpPr>
        <p:spPr/>
        <p:txBody>
          <a:bodyPr/>
          <a:lstStyle/>
          <a:p>
            <a:fld id="{B5F34EBA-EA9E-4936-A7E5-23C067EE0C2E}" type="slidenum">
              <a:rPr lang="en-MY" smtClean="0"/>
              <a:t>5</a:t>
            </a:fld>
            <a:endParaRPr lang="en-MY"/>
          </a:p>
        </p:txBody>
      </p:sp>
    </p:spTree>
    <p:extLst>
      <p:ext uri="{BB962C8B-B14F-4D97-AF65-F5344CB8AC3E}">
        <p14:creationId xmlns:p14="http://schemas.microsoft.com/office/powerpoint/2010/main" val="563648715"/>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hyperlink" Target="https://graphicdesign.stackexchange.com/questions/42913/lighter-colors-without-ending-up-with-pastel" TargetMode="External"/><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graphicdesign.stackexchange.com/questions/42913/lighter-colors-without-ending-up-with-pastel" TargetMode="External"/><Relationship Id="rId9"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BE2707C-6D77-498A-8BFB-FE05E4F3ED6A}"/>
              </a:ext>
            </a:extLst>
          </p:cNvPr>
          <p:cNvSpPr/>
          <p:nvPr userDrawn="1"/>
        </p:nvSpPr>
        <p:spPr>
          <a:xfrm>
            <a:off x="2047161" y="-5619"/>
            <a:ext cx="1187356" cy="68636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a:t>
            </a:r>
          </a:p>
        </p:txBody>
      </p:sp>
      <p:sp>
        <p:nvSpPr>
          <p:cNvPr id="13" name="Rectangle 12">
            <a:extLst>
              <a:ext uri="{FF2B5EF4-FFF2-40B4-BE49-F238E27FC236}">
                <a16:creationId xmlns:a16="http://schemas.microsoft.com/office/drawing/2014/main" id="{7C0C7DF0-5FF5-4820-9FB3-AA6DFAE249BF}"/>
              </a:ext>
            </a:extLst>
          </p:cNvPr>
          <p:cNvSpPr/>
          <p:nvPr userDrawn="1"/>
        </p:nvSpPr>
        <p:spPr>
          <a:xfrm rot="5400000">
            <a:off x="5764895" y="428287"/>
            <a:ext cx="642190" cy="12212013"/>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ctrTitle"/>
          </p:nvPr>
        </p:nvSpPr>
        <p:spPr>
          <a:xfrm>
            <a:off x="1508723" y="1337630"/>
            <a:ext cx="9144000" cy="2387600"/>
          </a:xfrm>
        </p:spPr>
        <p:txBody>
          <a:bodyPr anchor="b"/>
          <a:lstStyle>
            <a:lvl1pPr algn="ctr">
              <a:defRPr sz="6000">
                <a:effectLst>
                  <a:outerShdw blurRad="38100" dist="19050" dir="2700000" algn="tl" rotWithShape="0">
                    <a:schemeClr val="dk1">
                      <a:lumMod val="50000"/>
                      <a:alpha val="40000"/>
                    </a:schemeClr>
                  </a:outerShdw>
                </a:effectLst>
              </a:defRPr>
            </a:lvl1pPr>
          </a:lstStyle>
          <a:p>
            <a:r>
              <a:rPr lang="en-US" dirty="0"/>
              <a:t>Click to edit Master title style</a:t>
            </a:r>
            <a:endParaRPr lang="en-MY" dirty="0"/>
          </a:p>
        </p:txBody>
      </p:sp>
      <p:sp>
        <p:nvSpPr>
          <p:cNvPr id="3" name="Subtitle 2"/>
          <p:cNvSpPr>
            <a:spLocks noGrp="1"/>
          </p:cNvSpPr>
          <p:nvPr userDrawn="1">
            <p:ph type="subTitle" idx="1" hasCustomPrompt="1"/>
          </p:nvPr>
        </p:nvSpPr>
        <p:spPr>
          <a:xfrm>
            <a:off x="1508723" y="3730418"/>
            <a:ext cx="9144000" cy="1655762"/>
          </a:xfrm>
        </p:spPr>
        <p:txBody>
          <a:bodyPr/>
          <a:lstStyle>
            <a:lvl1pPr marL="0" indent="0" algn="ctr">
              <a:buNone/>
              <a:defRPr sz="2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 </a:t>
            </a:r>
            <a:endParaRPr lang="en-MY" dirty="0"/>
          </a:p>
        </p:txBody>
      </p:sp>
      <p:pic>
        <p:nvPicPr>
          <p:cNvPr id="20" name="Picture 19">
            <a:extLst>
              <a:ext uri="{FF2B5EF4-FFF2-40B4-BE49-F238E27FC236}">
                <a16:creationId xmlns:a16="http://schemas.microsoft.com/office/drawing/2014/main" id="{4875C8E5-08B7-4584-80B2-2FDB4AAE3E7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79585" y="135405"/>
            <a:ext cx="1852169" cy="747828"/>
          </a:xfrm>
          <a:prstGeom prst="rect">
            <a:avLst/>
          </a:prstGeom>
          <a:effectLst>
            <a:glow rad="101600">
              <a:schemeClr val="bg1">
                <a:alpha val="60000"/>
              </a:schemeClr>
            </a:glow>
          </a:effectLst>
        </p:spPr>
      </p:pic>
      <p:grpSp>
        <p:nvGrpSpPr>
          <p:cNvPr id="21" name="Group 20">
            <a:extLst>
              <a:ext uri="{FF2B5EF4-FFF2-40B4-BE49-F238E27FC236}">
                <a16:creationId xmlns:a16="http://schemas.microsoft.com/office/drawing/2014/main" id="{3D4C1626-F80E-4271-9D02-C5A17CA33BDC}"/>
              </a:ext>
            </a:extLst>
          </p:cNvPr>
          <p:cNvGrpSpPr/>
          <p:nvPr userDrawn="1"/>
        </p:nvGrpSpPr>
        <p:grpSpPr>
          <a:xfrm rot="5400000">
            <a:off x="2449512" y="3713073"/>
            <a:ext cx="684564" cy="5627004"/>
            <a:chOff x="315560" y="420739"/>
            <a:chExt cx="2026105" cy="7470818"/>
          </a:xfrm>
        </p:grpSpPr>
        <p:pic>
          <p:nvPicPr>
            <p:cNvPr id="22" name="Picture 21">
              <a:extLst>
                <a:ext uri="{FF2B5EF4-FFF2-40B4-BE49-F238E27FC236}">
                  <a16:creationId xmlns:a16="http://schemas.microsoft.com/office/drawing/2014/main" id="{378CF688-39C5-4887-B830-CFD44DFAA325}"/>
                </a:ext>
              </a:extLst>
            </p:cNvPr>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372929" y="420739"/>
              <a:ext cx="1936610" cy="2025941"/>
            </a:xfrm>
            <a:prstGeom prst="rect">
              <a:avLst/>
            </a:prstGeom>
          </p:spPr>
        </p:pic>
        <p:pic>
          <p:nvPicPr>
            <p:cNvPr id="23" name="Picture 22">
              <a:extLst>
                <a:ext uri="{FF2B5EF4-FFF2-40B4-BE49-F238E27FC236}">
                  <a16:creationId xmlns:a16="http://schemas.microsoft.com/office/drawing/2014/main" id="{56E627CA-7D24-4BF9-928B-2C25E466266E}"/>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327278" y="2446677"/>
              <a:ext cx="1992743" cy="2050890"/>
            </a:xfrm>
            <a:prstGeom prst="rect">
              <a:avLst/>
            </a:prstGeom>
          </p:spPr>
        </p:pic>
        <p:pic>
          <p:nvPicPr>
            <p:cNvPr id="24" name="Picture 23">
              <a:extLst>
                <a:ext uri="{FF2B5EF4-FFF2-40B4-BE49-F238E27FC236}">
                  <a16:creationId xmlns:a16="http://schemas.microsoft.com/office/drawing/2014/main" id="{7F63D5EE-9002-467E-B12E-6C32DBFA6324}"/>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327274" y="4493166"/>
              <a:ext cx="1992747" cy="2050892"/>
            </a:xfrm>
            <a:prstGeom prst="rect">
              <a:avLst/>
            </a:prstGeom>
          </p:spPr>
        </p:pic>
        <p:pic>
          <p:nvPicPr>
            <p:cNvPr id="25" name="Picture 24">
              <a:extLst>
                <a:ext uri="{FF2B5EF4-FFF2-40B4-BE49-F238E27FC236}">
                  <a16:creationId xmlns:a16="http://schemas.microsoft.com/office/drawing/2014/main" id="{73A93647-93EC-4C39-92C4-E30FADFEED62}"/>
                </a:ext>
              </a:extLst>
            </p:cNvPr>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35274"/>
            <a:stretch/>
          </p:blipFill>
          <p:spPr>
            <a:xfrm flipV="1">
              <a:off x="315560" y="6541856"/>
              <a:ext cx="2026105" cy="1349701"/>
            </a:xfrm>
            <a:prstGeom prst="rect">
              <a:avLst/>
            </a:prstGeom>
          </p:spPr>
        </p:pic>
      </p:grpSp>
      <p:grpSp>
        <p:nvGrpSpPr>
          <p:cNvPr id="26" name="Group 25">
            <a:extLst>
              <a:ext uri="{FF2B5EF4-FFF2-40B4-BE49-F238E27FC236}">
                <a16:creationId xmlns:a16="http://schemas.microsoft.com/office/drawing/2014/main" id="{7FE90906-BE41-40C5-83EE-0C03B2ACEBD4}"/>
              </a:ext>
            </a:extLst>
          </p:cNvPr>
          <p:cNvGrpSpPr/>
          <p:nvPr userDrawn="1"/>
        </p:nvGrpSpPr>
        <p:grpSpPr>
          <a:xfrm rot="5400000">
            <a:off x="8367656" y="3420882"/>
            <a:ext cx="684564" cy="6247386"/>
            <a:chOff x="315562" y="405788"/>
            <a:chExt cx="2026105" cy="8199384"/>
          </a:xfrm>
        </p:grpSpPr>
        <p:pic>
          <p:nvPicPr>
            <p:cNvPr id="27" name="Picture 26">
              <a:extLst>
                <a:ext uri="{FF2B5EF4-FFF2-40B4-BE49-F238E27FC236}">
                  <a16:creationId xmlns:a16="http://schemas.microsoft.com/office/drawing/2014/main" id="{88B11A50-3C27-4D7A-9632-D12C8301F29D}"/>
                </a:ext>
              </a:extLst>
            </p:cNvPr>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2220"/>
            <a:stretch/>
          </p:blipFill>
          <p:spPr>
            <a:xfrm>
              <a:off x="338100" y="405788"/>
              <a:ext cx="1949458" cy="2050891"/>
            </a:xfrm>
            <a:prstGeom prst="rect">
              <a:avLst/>
            </a:prstGeom>
          </p:spPr>
        </p:pic>
        <p:pic>
          <p:nvPicPr>
            <p:cNvPr id="29" name="Picture 28">
              <a:extLst>
                <a:ext uri="{FF2B5EF4-FFF2-40B4-BE49-F238E27FC236}">
                  <a16:creationId xmlns:a16="http://schemas.microsoft.com/office/drawing/2014/main" id="{A71B7B83-9ECD-4A87-9769-2376AD19D444}"/>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327276" y="2456678"/>
              <a:ext cx="1992743" cy="2050890"/>
            </a:xfrm>
            <a:prstGeom prst="rect">
              <a:avLst/>
            </a:prstGeom>
          </p:spPr>
        </p:pic>
        <p:pic>
          <p:nvPicPr>
            <p:cNvPr id="30" name="Picture 29">
              <a:extLst>
                <a:ext uri="{FF2B5EF4-FFF2-40B4-BE49-F238E27FC236}">
                  <a16:creationId xmlns:a16="http://schemas.microsoft.com/office/drawing/2014/main" id="{CED7B2F0-6CC9-4D11-ADF0-D5FE9D20B645}"/>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327274" y="4503167"/>
              <a:ext cx="1992746" cy="2050891"/>
            </a:xfrm>
            <a:prstGeom prst="rect">
              <a:avLst/>
            </a:prstGeom>
          </p:spPr>
        </p:pic>
        <p:pic>
          <p:nvPicPr>
            <p:cNvPr id="31" name="Picture 30">
              <a:extLst>
                <a:ext uri="{FF2B5EF4-FFF2-40B4-BE49-F238E27FC236}">
                  <a16:creationId xmlns:a16="http://schemas.microsoft.com/office/drawing/2014/main" id="{D9AB5B13-61AA-4ABA-8D44-91289D67030C}"/>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1648" b="-1"/>
            <a:stretch/>
          </p:blipFill>
          <p:spPr>
            <a:xfrm flipV="1">
              <a:off x="315562" y="6554281"/>
              <a:ext cx="2026105" cy="2050891"/>
            </a:xfrm>
            <a:prstGeom prst="rect">
              <a:avLst/>
            </a:prstGeom>
          </p:spPr>
        </p:pic>
      </p:grpSp>
      <p:pic>
        <p:nvPicPr>
          <p:cNvPr id="36" name="Picture 35">
            <a:extLst>
              <a:ext uri="{FF2B5EF4-FFF2-40B4-BE49-F238E27FC236}">
                <a16:creationId xmlns:a16="http://schemas.microsoft.com/office/drawing/2014/main" id="{FEE76999-FB15-4F6F-A5F4-6A87F04D2AFE}"/>
              </a:ext>
            </a:extLst>
          </p:cNvPr>
          <p:cNvPicPr>
            <a:picLocks noChangeAspect="1"/>
          </p:cNvPicPr>
          <p:nvPr/>
        </p:nvPicPr>
        <p:blipFill rotWithShape="1">
          <a:blip r:embed="rId10"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1648" b="74008"/>
          <a:stretch/>
        </p:blipFill>
        <p:spPr>
          <a:xfrm rot="5400000" flipV="1">
            <a:off x="11648709" y="6348418"/>
            <a:ext cx="684564" cy="386783"/>
          </a:xfrm>
          <a:prstGeom prst="rect">
            <a:avLst/>
          </a:prstGeom>
        </p:spPr>
      </p:pic>
      <p:sp>
        <p:nvSpPr>
          <p:cNvPr id="10" name="TextBox 9"/>
          <p:cNvSpPr txBox="1"/>
          <p:nvPr userDrawn="1"/>
        </p:nvSpPr>
        <p:spPr>
          <a:xfrm>
            <a:off x="9670573" y="6477024"/>
            <a:ext cx="1861540" cy="276999"/>
          </a:xfrm>
          <a:prstGeom prst="rect">
            <a:avLst/>
          </a:prstGeom>
          <a:noFill/>
        </p:spPr>
        <p:txBody>
          <a:bodyPr wrap="square" rtlCol="0">
            <a:spAutoFit/>
          </a:bodyPr>
          <a:lstStyle/>
          <a:p>
            <a:r>
              <a:rPr lang="en-MY" sz="1200" b="1" dirty="0">
                <a:solidFill>
                  <a:schemeClr val="bg2">
                    <a:lumMod val="75000"/>
                  </a:schemeClr>
                </a:solidFill>
                <a:effectLst/>
              </a:rPr>
              <a:t>© Neu</a:t>
            </a:r>
            <a:r>
              <a:rPr lang="en-MY" sz="1200" b="1" baseline="0" dirty="0">
                <a:solidFill>
                  <a:schemeClr val="bg2">
                    <a:lumMod val="75000"/>
                  </a:schemeClr>
                </a:solidFill>
                <a:effectLst/>
              </a:rPr>
              <a:t> Dimension 2020</a:t>
            </a:r>
            <a:endParaRPr lang="en-MY" sz="1200" b="1" dirty="0">
              <a:solidFill>
                <a:schemeClr val="bg2">
                  <a:lumMod val="75000"/>
                </a:schemeClr>
              </a:solidFill>
              <a:effectLst/>
            </a:endParaRPr>
          </a:p>
        </p:txBody>
      </p:sp>
    </p:spTree>
    <p:extLst>
      <p:ext uri="{BB962C8B-B14F-4D97-AF65-F5344CB8AC3E}">
        <p14:creationId xmlns:p14="http://schemas.microsoft.com/office/powerpoint/2010/main" val="385946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8492057-34FB-4CEA-ACED-B0E825A794FA}"/>
              </a:ext>
            </a:extLst>
          </p:cNvPr>
          <p:cNvSpPr/>
          <p:nvPr userDrawn="1"/>
        </p:nvSpPr>
        <p:spPr>
          <a:xfrm rot="5400000">
            <a:off x="5913437" y="586696"/>
            <a:ext cx="365126" cy="12192000"/>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title"/>
          </p:nvPr>
        </p:nvSpPr>
        <p:spPr>
          <a:xfrm>
            <a:off x="304801" y="-72748"/>
            <a:ext cx="11582400" cy="1325563"/>
          </a:xfrm>
        </p:spPr>
        <p:txBody>
          <a:bodyPr/>
          <a:lstStyle>
            <a:lvl1pPr>
              <a:defRPr>
                <a:solidFill>
                  <a:schemeClr val="tx1"/>
                </a:solidFill>
              </a:defRPr>
            </a:lvl1pPr>
          </a:lstStyle>
          <a:p>
            <a:r>
              <a:rPr lang="en-US" dirty="0"/>
              <a:t>Click to edit Master title style</a:t>
            </a:r>
            <a:endParaRPr lang="en-MY" dirty="0"/>
          </a:p>
        </p:txBody>
      </p:sp>
      <p:sp>
        <p:nvSpPr>
          <p:cNvPr id="3" name="Content Placeholder 2"/>
          <p:cNvSpPr>
            <a:spLocks noGrp="1"/>
          </p:cNvSpPr>
          <p:nvPr>
            <p:ph idx="1"/>
          </p:nvPr>
        </p:nvSpPr>
        <p:spPr>
          <a:xfrm>
            <a:off x="304801" y="1306656"/>
            <a:ext cx="11582400" cy="4921369"/>
          </a:xfrm>
        </p:spPr>
        <p:txBody>
          <a:bodyPr/>
          <a:lstStyle>
            <a:lvl1pPr marL="457200" indent="-457200">
              <a:buClr>
                <a:srgbClr val="F77F24"/>
              </a:buClr>
              <a:buFont typeface="Wingdings" panose="05000000000000000000" pitchFamily="2" charset="2"/>
              <a:buChar char="Ø"/>
              <a:defRPr/>
            </a:lvl1pPr>
            <a:lvl2pPr marL="812800" indent="-363538">
              <a:buClr>
                <a:srgbClr val="7030A0"/>
              </a:buClr>
              <a:buFont typeface="+mj-lt"/>
              <a:buAutoNum type="arabicPeriod"/>
              <a:defRPr/>
            </a:lvl2pPr>
            <a:lvl3pPr marL="987425" indent="-174625">
              <a:buClr>
                <a:srgbClr val="7030A0"/>
              </a:buClr>
              <a:buFont typeface="+mj-lt"/>
              <a:buAutoNum type="romanLcPeriod"/>
              <a:defRPr/>
            </a:lvl3pPr>
            <a:lvl4pPr marL="1600200" indent="-228600">
              <a:buClr>
                <a:srgbClr val="F77F24"/>
              </a:buClr>
              <a:buFont typeface="Wingdings" panose="05000000000000000000" pitchFamily="2" charset="2"/>
              <a:buChar char="v"/>
              <a:defRPr/>
            </a:lvl4pPr>
            <a:lvl5pPr marL="2057400" indent="-228600">
              <a:buClr>
                <a:srgbClr val="F77F24"/>
              </a:buClr>
              <a:buFont typeface="Wingdings" panose="05000000000000000000" pitchFamily="2" charset="2"/>
              <a:buChar char="ü"/>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MY" dirty="0"/>
          </a:p>
        </p:txBody>
      </p:sp>
      <p:pic>
        <p:nvPicPr>
          <p:cNvPr id="17" name="Picture 16">
            <a:extLst>
              <a:ext uri="{FF2B5EF4-FFF2-40B4-BE49-F238E27FC236}">
                <a16:creationId xmlns:a16="http://schemas.microsoft.com/office/drawing/2014/main" id="{FD229C55-0D0E-46D1-BAF7-00B1A6138B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22226" y="117347"/>
            <a:ext cx="1669774" cy="674184"/>
          </a:xfrm>
          <a:prstGeom prst="rect">
            <a:avLst/>
          </a:prstGeom>
          <a:effectLst>
            <a:glow rad="101600">
              <a:schemeClr val="bg1">
                <a:alpha val="60000"/>
              </a:schemeClr>
            </a:glow>
          </a:effectLst>
        </p:spPr>
      </p:pic>
      <p:sp>
        <p:nvSpPr>
          <p:cNvPr id="15" name="Rectangle 14"/>
          <p:cNvSpPr/>
          <p:nvPr userDrawn="1"/>
        </p:nvSpPr>
        <p:spPr>
          <a:xfrm>
            <a:off x="-58182" y="5313713"/>
            <a:ext cx="12212015" cy="475262"/>
          </a:xfrm>
          <a:prstGeom prst="rect">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1AB62047-0E05-42F9-A3D1-20CB7436A29F}"/>
              </a:ext>
            </a:extLst>
          </p:cNvPr>
          <p:cNvGrpSpPr/>
          <p:nvPr userDrawn="1"/>
        </p:nvGrpSpPr>
        <p:grpSpPr>
          <a:xfrm rot="5400000">
            <a:off x="2177840" y="4306727"/>
            <a:ext cx="391651" cy="4747192"/>
            <a:chOff x="283453" y="420739"/>
            <a:chExt cx="2058210" cy="7470817"/>
          </a:xfrm>
        </p:grpSpPr>
        <p:pic>
          <p:nvPicPr>
            <p:cNvPr id="25" name="Picture 24">
              <a:extLst>
                <a:ext uri="{FF2B5EF4-FFF2-40B4-BE49-F238E27FC236}">
                  <a16:creationId xmlns:a16="http://schemas.microsoft.com/office/drawing/2014/main" id="{54E721AC-C7D9-4B2D-88FB-3A9BBED950CA}"/>
                </a:ext>
              </a:extLst>
            </p:cNvPr>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283453" y="420739"/>
              <a:ext cx="2026090" cy="2025942"/>
            </a:xfrm>
            <a:prstGeom prst="rect">
              <a:avLst/>
            </a:prstGeom>
          </p:spPr>
        </p:pic>
        <p:pic>
          <p:nvPicPr>
            <p:cNvPr id="26" name="Picture 25">
              <a:extLst>
                <a:ext uri="{FF2B5EF4-FFF2-40B4-BE49-F238E27FC236}">
                  <a16:creationId xmlns:a16="http://schemas.microsoft.com/office/drawing/2014/main" id="{E63B4B33-6F73-4FF5-982D-8663A640D3EC}"/>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293940" y="2446677"/>
              <a:ext cx="2026088" cy="2050890"/>
            </a:xfrm>
            <a:prstGeom prst="rect">
              <a:avLst/>
            </a:prstGeom>
          </p:spPr>
        </p:pic>
        <p:pic>
          <p:nvPicPr>
            <p:cNvPr id="27" name="Picture 26">
              <a:extLst>
                <a:ext uri="{FF2B5EF4-FFF2-40B4-BE49-F238E27FC236}">
                  <a16:creationId xmlns:a16="http://schemas.microsoft.com/office/drawing/2014/main" id="{E51E6DFF-3A2A-4C24-B107-FF9855D4B15F}"/>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93927" y="4493166"/>
              <a:ext cx="2026095" cy="2050892"/>
            </a:xfrm>
            <a:prstGeom prst="rect">
              <a:avLst/>
            </a:prstGeom>
          </p:spPr>
        </p:pic>
        <p:pic>
          <p:nvPicPr>
            <p:cNvPr id="28" name="Picture 27">
              <a:extLst>
                <a:ext uri="{FF2B5EF4-FFF2-40B4-BE49-F238E27FC236}">
                  <a16:creationId xmlns:a16="http://schemas.microsoft.com/office/drawing/2014/main" id="{7CF530A2-622E-4ADA-A987-245DF63C7551}"/>
                </a:ext>
              </a:extLst>
            </p:cNvPr>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35274"/>
            <a:stretch/>
          </p:blipFill>
          <p:spPr>
            <a:xfrm flipV="1">
              <a:off x="315563" y="6541854"/>
              <a:ext cx="2026100" cy="1349702"/>
            </a:xfrm>
            <a:prstGeom prst="rect">
              <a:avLst/>
            </a:prstGeom>
          </p:spPr>
        </p:pic>
      </p:grpSp>
      <p:grpSp>
        <p:nvGrpSpPr>
          <p:cNvPr id="35" name="Group 34">
            <a:extLst>
              <a:ext uri="{FF2B5EF4-FFF2-40B4-BE49-F238E27FC236}">
                <a16:creationId xmlns:a16="http://schemas.microsoft.com/office/drawing/2014/main" id="{29622CF0-1607-4D18-A3E5-A7AB58827DFC}"/>
              </a:ext>
            </a:extLst>
          </p:cNvPr>
          <p:cNvGrpSpPr/>
          <p:nvPr userDrawn="1"/>
        </p:nvGrpSpPr>
        <p:grpSpPr>
          <a:xfrm rot="5400000">
            <a:off x="7133889" y="4056366"/>
            <a:ext cx="387762" cy="5243566"/>
            <a:chOff x="282252" y="420740"/>
            <a:chExt cx="2037775" cy="8251978"/>
          </a:xfrm>
        </p:grpSpPr>
        <p:pic>
          <p:nvPicPr>
            <p:cNvPr id="36" name="Picture 35">
              <a:extLst>
                <a:ext uri="{FF2B5EF4-FFF2-40B4-BE49-F238E27FC236}">
                  <a16:creationId xmlns:a16="http://schemas.microsoft.com/office/drawing/2014/main" id="{A95BAFBA-1A27-4EFC-AB67-CD1686A97504}"/>
                </a:ext>
              </a:extLst>
            </p:cNvPr>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315583" y="420740"/>
              <a:ext cx="1993962" cy="2025942"/>
            </a:xfrm>
            <a:prstGeom prst="rect">
              <a:avLst/>
            </a:prstGeom>
          </p:spPr>
        </p:pic>
        <p:pic>
          <p:nvPicPr>
            <p:cNvPr id="37" name="Picture 36">
              <a:extLst>
                <a:ext uri="{FF2B5EF4-FFF2-40B4-BE49-F238E27FC236}">
                  <a16:creationId xmlns:a16="http://schemas.microsoft.com/office/drawing/2014/main" id="{9CD2C36C-A8BE-48AF-BAF0-6F43393589C5}"/>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282263" y="2446676"/>
              <a:ext cx="2037764" cy="2050890"/>
            </a:xfrm>
            <a:prstGeom prst="rect">
              <a:avLst/>
            </a:prstGeom>
          </p:spPr>
        </p:pic>
        <p:pic>
          <p:nvPicPr>
            <p:cNvPr id="38" name="Picture 37">
              <a:extLst>
                <a:ext uri="{FF2B5EF4-FFF2-40B4-BE49-F238E27FC236}">
                  <a16:creationId xmlns:a16="http://schemas.microsoft.com/office/drawing/2014/main" id="{138AD97B-3F50-4DDB-A71A-B3F94381779C}"/>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82255" y="4493166"/>
              <a:ext cx="2037764" cy="2050892"/>
            </a:xfrm>
            <a:prstGeom prst="rect">
              <a:avLst/>
            </a:prstGeom>
          </p:spPr>
        </p:pic>
        <p:pic>
          <p:nvPicPr>
            <p:cNvPr id="39" name="Picture 38">
              <a:extLst>
                <a:ext uri="{FF2B5EF4-FFF2-40B4-BE49-F238E27FC236}">
                  <a16:creationId xmlns:a16="http://schemas.microsoft.com/office/drawing/2014/main" id="{CB4BBEDA-4ADF-442D-8B90-02EF21492EBA}"/>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2187" r="1351" b="-1"/>
            <a:stretch/>
          </p:blipFill>
          <p:spPr>
            <a:xfrm flipV="1">
              <a:off x="282252" y="6541854"/>
              <a:ext cx="2026081" cy="2130864"/>
            </a:xfrm>
            <a:prstGeom prst="rect">
              <a:avLst/>
            </a:prstGeom>
          </p:spPr>
        </p:pic>
      </p:grpSp>
      <p:grpSp>
        <p:nvGrpSpPr>
          <p:cNvPr id="40" name="Group 39">
            <a:extLst>
              <a:ext uri="{FF2B5EF4-FFF2-40B4-BE49-F238E27FC236}">
                <a16:creationId xmlns:a16="http://schemas.microsoft.com/office/drawing/2014/main" id="{FF476CB2-D609-40C4-8F6C-68E66123BBC0}"/>
              </a:ext>
            </a:extLst>
          </p:cNvPr>
          <p:cNvGrpSpPr/>
          <p:nvPr userDrawn="1"/>
        </p:nvGrpSpPr>
        <p:grpSpPr>
          <a:xfrm rot="5400000">
            <a:off x="11039691" y="5352101"/>
            <a:ext cx="387760" cy="2655819"/>
            <a:chOff x="282252" y="4493166"/>
            <a:chExt cx="2037767" cy="4179552"/>
          </a:xfrm>
        </p:grpSpPr>
        <p:pic>
          <p:nvPicPr>
            <p:cNvPr id="43" name="Picture 42">
              <a:extLst>
                <a:ext uri="{FF2B5EF4-FFF2-40B4-BE49-F238E27FC236}">
                  <a16:creationId xmlns:a16="http://schemas.microsoft.com/office/drawing/2014/main" id="{539E8B37-952B-4A53-9F9D-A22B46FFE791}"/>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82255" y="4493166"/>
              <a:ext cx="2037764" cy="2050892"/>
            </a:xfrm>
            <a:prstGeom prst="rect">
              <a:avLst/>
            </a:prstGeom>
          </p:spPr>
        </p:pic>
        <p:pic>
          <p:nvPicPr>
            <p:cNvPr id="44" name="Picture 43">
              <a:extLst>
                <a:ext uri="{FF2B5EF4-FFF2-40B4-BE49-F238E27FC236}">
                  <a16:creationId xmlns:a16="http://schemas.microsoft.com/office/drawing/2014/main" id="{54019B77-5BF0-4436-BF3B-50708D7A98D7}"/>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2187" r="1351" b="-1"/>
            <a:stretch/>
          </p:blipFill>
          <p:spPr>
            <a:xfrm flipV="1">
              <a:off x="282252" y="6541854"/>
              <a:ext cx="2026081" cy="2130864"/>
            </a:xfrm>
            <a:prstGeom prst="rect">
              <a:avLst/>
            </a:prstGeom>
          </p:spPr>
        </p:pic>
      </p:grpSp>
      <p:sp>
        <p:nvSpPr>
          <p:cNvPr id="6" name="Slide Number Placeholder 5"/>
          <p:cNvSpPr>
            <a:spLocks noGrp="1"/>
          </p:cNvSpPr>
          <p:nvPr>
            <p:ph type="sldNum" sz="quarter" idx="12"/>
          </p:nvPr>
        </p:nvSpPr>
        <p:spPr>
          <a:xfrm>
            <a:off x="11694456" y="6543630"/>
            <a:ext cx="459377" cy="365125"/>
          </a:xfrm>
        </p:spPr>
        <p:txBody>
          <a:bodyPr/>
          <a:lstStyle>
            <a:lvl1pPr>
              <a:defRPr>
                <a:solidFill>
                  <a:sysClr val="windowText" lastClr="000000"/>
                </a:solidFill>
              </a:defRPr>
            </a:lvl1pPr>
          </a:lstStyle>
          <a:p>
            <a:fld id="{7067DC33-8416-46B9-BFB5-95A4BBC5BE18}" type="slidenum">
              <a:rPr lang="en-MY" smtClean="0"/>
              <a:pPr/>
              <a:t>‹#›</a:t>
            </a:fld>
            <a:endParaRPr lang="en-MY"/>
          </a:p>
        </p:txBody>
      </p:sp>
      <p:sp>
        <p:nvSpPr>
          <p:cNvPr id="5" name="Footer Placeholder 4"/>
          <p:cNvSpPr>
            <a:spLocks noGrp="1"/>
          </p:cNvSpPr>
          <p:nvPr>
            <p:ph type="ftr" sz="quarter" idx="11"/>
          </p:nvPr>
        </p:nvSpPr>
        <p:spPr>
          <a:xfrm>
            <a:off x="9103973" y="6500135"/>
            <a:ext cx="2336074" cy="365125"/>
          </a:xfrm>
        </p:spPr>
        <p:txBody>
          <a:bodyPr/>
          <a:lstStyle>
            <a:lvl1pPr>
              <a:defRPr>
                <a:solidFill>
                  <a:sysClr val="windowText" lastClr="000000"/>
                </a:solidFill>
              </a:defRPr>
            </a:lvl1pPr>
          </a:lstStyle>
          <a:p>
            <a:endParaRPr lang="en-MY" dirty="0"/>
          </a:p>
        </p:txBody>
      </p:sp>
      <p:sp>
        <p:nvSpPr>
          <p:cNvPr id="4" name="Date Placeholder 3"/>
          <p:cNvSpPr>
            <a:spLocks noGrp="1"/>
          </p:cNvSpPr>
          <p:nvPr>
            <p:ph type="dt" sz="half" idx="10"/>
          </p:nvPr>
        </p:nvSpPr>
        <p:spPr>
          <a:xfrm>
            <a:off x="45824" y="6559692"/>
            <a:ext cx="2743200" cy="365125"/>
          </a:xfrm>
        </p:spPr>
        <p:txBody>
          <a:bodyPr/>
          <a:lstStyle>
            <a:lvl1pPr>
              <a:defRPr b="0" cap="none" spc="0">
                <a:ln w="0"/>
                <a:solidFill>
                  <a:schemeClr val="bg1"/>
                </a:solidFill>
                <a:effectLst>
                  <a:outerShdw blurRad="38100" dist="19050" dir="2700000" algn="tl" rotWithShape="0">
                    <a:schemeClr val="dk1">
                      <a:alpha val="40000"/>
                    </a:schemeClr>
                  </a:outerShdw>
                </a:effectLst>
              </a:defRPr>
            </a:lvl1pPr>
          </a:lstStyle>
          <a:p>
            <a:fld id="{7394B257-4EC1-4F3A-87C2-D91111C4BA27}" type="datetime1">
              <a:rPr lang="en-MY" smtClean="0"/>
              <a:pPr/>
              <a:t>28/1/2025</a:t>
            </a:fld>
            <a:endParaRPr lang="en-MY" dirty="0"/>
          </a:p>
        </p:txBody>
      </p:sp>
    </p:spTree>
    <p:extLst>
      <p:ext uri="{BB962C8B-B14F-4D97-AF65-F5344CB8AC3E}">
        <p14:creationId xmlns:p14="http://schemas.microsoft.com/office/powerpoint/2010/main" val="1129009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54926" y="-161239"/>
            <a:ext cx="10032274" cy="1325563"/>
          </a:xfrm>
          <a:prstGeom prst="rect">
            <a:avLst/>
          </a:prstGeom>
        </p:spPr>
        <p:txBody>
          <a:bodyPr vert="horz" lIns="91440" tIns="45720" rIns="91440" bIns="45720" rtlCol="0" anchor="ctr">
            <a:noAutofit/>
          </a:bodyPr>
          <a:lstStyle/>
          <a:p>
            <a:pPr lvl="0" defTabSz="1007991">
              <a:lnSpc>
                <a:spcPct val="80000"/>
              </a:lnSpc>
            </a:pPr>
            <a:r>
              <a:rPr lang="en-US" dirty="0"/>
              <a:t>Click to edit Master title style</a:t>
            </a:r>
            <a:endParaRPr lang="en-MY" dirty="0"/>
          </a:p>
        </p:txBody>
      </p:sp>
      <p:sp>
        <p:nvSpPr>
          <p:cNvPr id="3" name="Text Placeholder 2"/>
          <p:cNvSpPr>
            <a:spLocks noGrp="1"/>
          </p:cNvSpPr>
          <p:nvPr>
            <p:ph type="body" idx="1"/>
          </p:nvPr>
        </p:nvSpPr>
        <p:spPr>
          <a:xfrm>
            <a:off x="1129251" y="1306656"/>
            <a:ext cx="10757949" cy="4921369"/>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28/1/2025</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t>‹#›</a:t>
            </a:fld>
            <a:endParaRPr lang="en-MY"/>
          </a:p>
        </p:txBody>
      </p:sp>
    </p:spTree>
    <p:extLst>
      <p:ext uri="{BB962C8B-B14F-4D97-AF65-F5344CB8AC3E}">
        <p14:creationId xmlns:p14="http://schemas.microsoft.com/office/powerpoint/2010/main" val="746065071"/>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Wingdings" panose="05000000000000000000" pitchFamily="2" charset="2"/>
        <a:buChar char="ü"/>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Wingdings" panose="05000000000000000000" pitchFamily="2" charset="2"/>
        <a:buChar char="Ø"/>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Wingdings" panose="05000000000000000000" pitchFamily="2" charset="2"/>
        <a:buChar char="Ø"/>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A1D61904-0F09-4F1E-DAAE-F9BCC62F2D4C}"/>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1027095" y="-195976"/>
            <a:ext cx="9808041" cy="671373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7067DC33-8416-46B9-BFB5-95A4BBC5BE18}" type="slidenum">
              <a:rPr lang="en-MY" smtClean="0"/>
              <a:pPr/>
              <a:t>1</a:t>
            </a:fld>
            <a:endParaRPr lang="en-MY"/>
          </a:p>
        </p:txBody>
      </p:sp>
      <p:sp>
        <p:nvSpPr>
          <p:cNvPr id="48" name="Google Shape;162;p38">
            <a:extLst>
              <a:ext uri="{FF2B5EF4-FFF2-40B4-BE49-F238E27FC236}">
                <a16:creationId xmlns:a16="http://schemas.microsoft.com/office/drawing/2014/main" id="{84682977-30AF-65D6-8A45-E7487C418E74}"/>
              </a:ext>
            </a:extLst>
          </p:cNvPr>
          <p:cNvSpPr txBox="1">
            <a:spLocks/>
          </p:cNvSpPr>
          <p:nvPr/>
        </p:nvSpPr>
        <p:spPr>
          <a:xfrm>
            <a:off x="815635" y="1422400"/>
            <a:ext cx="10343431" cy="1738491"/>
          </a:xfrm>
          <a:prstGeom prst="rect">
            <a:avLst/>
          </a:prstGeom>
          <a:noFill/>
          <a:ln>
            <a:noFill/>
          </a:ln>
          <a:effectLst>
            <a:outerShdw blurRad="142875" dist="19050" dir="8760000" algn="bl" rotWithShape="0">
              <a:srgbClr val="76A5AF">
                <a:alpha val="50000"/>
              </a:srgbClr>
            </a:outerShdw>
          </a:effectLst>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600"/>
              <a:buFont typeface="Montserrat ExtraBold"/>
              <a:buNone/>
              <a:defRPr sz="3600" b="1"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lang="en-MY" sz="4800" dirty="0">
                <a:solidFill>
                  <a:schemeClr val="tx1"/>
                </a:solidFill>
              </a:rPr>
              <a:t>Low Pressure Equipment</a:t>
            </a:r>
            <a:endParaRPr kumimoji="0" lang="en-US" sz="4800" i="0" u="none" strike="noStrike" kern="0" cap="none" spc="0" normalizeH="0" baseline="0" noProof="0" dirty="0">
              <a:ln>
                <a:noFill/>
              </a:ln>
              <a:solidFill>
                <a:schemeClr val="tx1"/>
              </a:solidFill>
              <a:effectLst/>
              <a:uLnTx/>
              <a:uFillTx/>
              <a:sym typeface="Montserrat ExtraBold"/>
            </a:endParaRPr>
          </a:p>
        </p:txBody>
      </p:sp>
      <p:cxnSp>
        <p:nvCxnSpPr>
          <p:cNvPr id="49" name="Google Shape;165;p38">
            <a:extLst>
              <a:ext uri="{FF2B5EF4-FFF2-40B4-BE49-F238E27FC236}">
                <a16:creationId xmlns:a16="http://schemas.microsoft.com/office/drawing/2014/main" id="{8D069CD8-65F9-33DD-6E55-C3D646790122}"/>
              </a:ext>
            </a:extLst>
          </p:cNvPr>
          <p:cNvCxnSpPr>
            <a:cxnSpLocks/>
          </p:cNvCxnSpPr>
          <p:nvPr/>
        </p:nvCxnSpPr>
        <p:spPr>
          <a:xfrm>
            <a:off x="1345186" y="3082225"/>
            <a:ext cx="9489950" cy="0"/>
          </a:xfrm>
          <a:prstGeom prst="straightConnector1">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aphicFrame>
        <p:nvGraphicFramePr>
          <p:cNvPr id="57" name="Table 56">
            <a:extLst>
              <a:ext uri="{FF2B5EF4-FFF2-40B4-BE49-F238E27FC236}">
                <a16:creationId xmlns:a16="http://schemas.microsoft.com/office/drawing/2014/main" id="{F8587A77-214B-BAAF-1E71-333298699C58}"/>
              </a:ext>
            </a:extLst>
          </p:cNvPr>
          <p:cNvGraphicFramePr>
            <a:graphicFrameLocks noGrp="1"/>
          </p:cNvGraphicFramePr>
          <p:nvPr>
            <p:extLst>
              <p:ext uri="{D42A27DB-BD31-4B8C-83A1-F6EECF244321}">
                <p14:modId xmlns:p14="http://schemas.microsoft.com/office/powerpoint/2010/main" val="1157304308"/>
              </p:ext>
            </p:extLst>
          </p:nvPr>
        </p:nvGraphicFramePr>
        <p:xfrm>
          <a:off x="3331826" y="4272894"/>
          <a:ext cx="5516674" cy="2326640"/>
        </p:xfrm>
        <a:graphic>
          <a:graphicData uri="http://schemas.openxmlformats.org/drawingml/2006/table">
            <a:tbl>
              <a:tblPr firstRow="1" bandRow="1">
                <a:tableStyleId>{2D5ABB26-0587-4C30-8999-92F81FD0307C}</a:tableStyleId>
              </a:tblPr>
              <a:tblGrid>
                <a:gridCol w="5516674">
                  <a:extLst>
                    <a:ext uri="{9D8B030D-6E8A-4147-A177-3AD203B41FA5}">
                      <a16:colId xmlns:a16="http://schemas.microsoft.com/office/drawing/2014/main" val="196473464"/>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prstClr val="black"/>
                          </a:solidFill>
                          <a:effectLst/>
                          <a:uLnTx/>
                          <a:uFillTx/>
                          <a:latin typeface="Montserrat" panose="00000500000000000000" pitchFamily="2" charset="0"/>
                          <a:sym typeface="Montserrat ExtraLight"/>
                        </a:rPr>
                        <a:t>Prepared by:</a:t>
                      </a:r>
                      <a:br>
                        <a:rPr kumimoji="0" lang="en-US" sz="1600" b="0" i="1" u="none" strike="noStrike" kern="1200" cap="none" spc="0" normalizeH="0" baseline="0" noProof="0" dirty="0">
                          <a:ln>
                            <a:noFill/>
                          </a:ln>
                          <a:solidFill>
                            <a:prstClr val="black"/>
                          </a:solidFill>
                          <a:effectLst/>
                          <a:uLnTx/>
                          <a:uFillTx/>
                          <a:latin typeface="Montserrat" panose="00000500000000000000" pitchFamily="2" charset="0"/>
                          <a:sym typeface="Montserrat ExtraLight"/>
                        </a:rPr>
                      </a:br>
                      <a:r>
                        <a:rPr lang="en-GB" sz="2000" b="1" dirty="0"/>
                        <a:t>MOHD BURHAN BIN YUSOF</a:t>
                      </a:r>
                    </a:p>
                    <a:p>
                      <a:pPr algn="ctr"/>
                      <a:endParaRPr lang="en-US" sz="2000" b="1" dirty="0">
                        <a:latin typeface="Montserrat" panose="00000500000000000000" pitchFamily="2" charset="0"/>
                      </a:endParaRPr>
                    </a:p>
                  </a:txBody>
                  <a:tcPr anchor="ctr"/>
                </a:tc>
                <a:extLst>
                  <a:ext uri="{0D108BD9-81ED-4DB2-BD59-A6C34878D82A}">
                    <a16:rowId xmlns:a16="http://schemas.microsoft.com/office/drawing/2014/main" val="692223358"/>
                  </a:ext>
                </a:extLst>
              </a:tr>
              <a:tr h="370840">
                <a:tc>
                  <a:txBody>
                    <a:bodyPr/>
                    <a:lstStyle/>
                    <a:p>
                      <a:pPr algn="ctr"/>
                      <a:r>
                        <a:rPr lang="en-US" sz="1600" i="1" dirty="0">
                          <a:latin typeface="Montserrat" panose="00000500000000000000" pitchFamily="2" charset="0"/>
                        </a:rPr>
                        <a:t>Department:</a:t>
                      </a:r>
                      <a:br>
                        <a:rPr lang="en-US" sz="1600" i="1" dirty="0">
                          <a:latin typeface="Montserrat" panose="00000500000000000000" pitchFamily="2" charset="0"/>
                        </a:rPr>
                      </a:br>
                      <a:r>
                        <a:rPr lang="en-US" sz="2000" b="1" dirty="0">
                          <a:latin typeface="Montserrat" panose="00000500000000000000" pitchFamily="2" charset="0"/>
                        </a:rPr>
                        <a:t>Coiled Tubing Services</a:t>
                      </a:r>
                    </a:p>
                  </a:txBody>
                  <a:tcPr anchor="ctr"/>
                </a:tc>
                <a:extLst>
                  <a:ext uri="{0D108BD9-81ED-4DB2-BD59-A6C34878D82A}">
                    <a16:rowId xmlns:a16="http://schemas.microsoft.com/office/drawing/2014/main" val="1633751917"/>
                  </a:ext>
                </a:extLst>
              </a:tr>
              <a:tr h="370840">
                <a:tc>
                  <a:txBody>
                    <a:bodyPr/>
                    <a:lstStyle/>
                    <a:p>
                      <a:pPr algn="ctr"/>
                      <a:endParaRPr lang="en-US" sz="1600" dirty="0">
                        <a:latin typeface="Montserrat" panose="00000500000000000000" pitchFamily="2" charset="0"/>
                      </a:endParaRPr>
                    </a:p>
                  </a:txBody>
                  <a:tcPr anchor="ctr"/>
                </a:tc>
                <a:extLst>
                  <a:ext uri="{0D108BD9-81ED-4DB2-BD59-A6C34878D82A}">
                    <a16:rowId xmlns:a16="http://schemas.microsoft.com/office/drawing/2014/main" val="2492209044"/>
                  </a:ext>
                </a:extLst>
              </a:tr>
              <a:tr h="370840">
                <a:tc>
                  <a:txBody>
                    <a:bodyPr/>
                    <a:lstStyle/>
                    <a:p>
                      <a:pPr algn="ctr"/>
                      <a:endParaRPr lang="en-US" sz="1600" dirty="0">
                        <a:latin typeface="Montserrat" panose="00000500000000000000" pitchFamily="2" charset="0"/>
                      </a:endParaRPr>
                    </a:p>
                  </a:txBody>
                  <a:tcPr anchor="ctr"/>
                </a:tc>
                <a:extLst>
                  <a:ext uri="{0D108BD9-81ED-4DB2-BD59-A6C34878D82A}">
                    <a16:rowId xmlns:a16="http://schemas.microsoft.com/office/drawing/2014/main" val="1821685890"/>
                  </a:ext>
                </a:extLst>
              </a:tr>
            </a:tbl>
          </a:graphicData>
        </a:graphic>
      </p:graphicFrame>
    </p:spTree>
    <p:extLst>
      <p:ext uri="{BB962C8B-B14F-4D97-AF65-F5344CB8AC3E}">
        <p14:creationId xmlns:p14="http://schemas.microsoft.com/office/powerpoint/2010/main" val="1952233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A1D61904-0F09-4F1E-DAAE-F9BCC62F2D4C}"/>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15608" y="0"/>
            <a:ext cx="12176392" cy="6517758"/>
          </a:xfrm>
          <a:prstGeom prst="rect">
            <a:avLst/>
          </a:prstGeom>
          <a:noFill/>
          <a:extLst>
            <a:ext uri="{909E8E84-426E-40DD-AFC4-6F175D3DCCD1}">
              <a14:hiddenFill xmlns:a14="http://schemas.microsoft.com/office/drawing/2010/main">
                <a:solidFill>
                  <a:srgbClr val="FFFFFF"/>
                </a:solidFill>
              </a14:hiddenFill>
            </a:ext>
          </a:extLst>
        </p:spPr>
      </p:pic>
      <p:sp>
        <p:nvSpPr>
          <p:cNvPr id="9" name="Arrow: Pentagon 8">
            <a:extLst>
              <a:ext uri="{FF2B5EF4-FFF2-40B4-BE49-F238E27FC236}">
                <a16:creationId xmlns:a16="http://schemas.microsoft.com/office/drawing/2014/main" id="{19CA64FC-5654-DAF7-8A44-C57E1C770650}"/>
              </a:ext>
            </a:extLst>
          </p:cNvPr>
          <p:cNvSpPr/>
          <p:nvPr/>
        </p:nvSpPr>
        <p:spPr>
          <a:xfrm>
            <a:off x="1" y="340242"/>
            <a:ext cx="682052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 name="Slide Number Placeholder 3"/>
          <p:cNvSpPr>
            <a:spLocks noGrp="1"/>
          </p:cNvSpPr>
          <p:nvPr>
            <p:ph type="sldNum" sz="quarter" idx="12"/>
          </p:nvPr>
        </p:nvSpPr>
        <p:spPr/>
        <p:txBody>
          <a:bodyPr/>
          <a:lstStyle/>
          <a:p>
            <a:fld id="{7067DC33-8416-46B9-BFB5-95A4BBC5BE18}" type="slidenum">
              <a:rPr lang="en-MY" smtClean="0"/>
              <a:pPr/>
              <a:t>2</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MY" sz="4000" dirty="0">
                <a:solidFill>
                  <a:schemeClr val="bg1"/>
                </a:solidFill>
                <a:latin typeface="Montserrat ExtraBold" panose="00000900000000000000" pitchFamily="2" charset="0"/>
              </a:rPr>
              <a:t> </a:t>
            </a:r>
            <a:r>
              <a:rPr lang="en-MY" sz="2800" dirty="0">
                <a:solidFill>
                  <a:schemeClr val="bg1"/>
                </a:solidFill>
                <a:latin typeface="Montserrat ExtraBold" panose="00000900000000000000" pitchFamily="2" charset="0"/>
              </a:rPr>
              <a:t>Table Of Content</a:t>
            </a:r>
            <a:endParaRPr lang="en-US" sz="2800" dirty="0">
              <a:solidFill>
                <a:schemeClr val="bg1"/>
              </a:solidFill>
              <a:latin typeface="Montserrat ExtraBold" panose="00000900000000000000" pitchFamily="2" charset="0"/>
            </a:endParaRPr>
          </a:p>
        </p:txBody>
      </p:sp>
      <p:grpSp>
        <p:nvGrpSpPr>
          <p:cNvPr id="34" name="Group 33">
            <a:extLst>
              <a:ext uri="{FF2B5EF4-FFF2-40B4-BE49-F238E27FC236}">
                <a16:creationId xmlns:a16="http://schemas.microsoft.com/office/drawing/2014/main" id="{A93CF800-F5E4-6C6A-E23F-24D91BB73EA5}"/>
              </a:ext>
            </a:extLst>
          </p:cNvPr>
          <p:cNvGrpSpPr/>
          <p:nvPr/>
        </p:nvGrpSpPr>
        <p:grpSpPr>
          <a:xfrm>
            <a:off x="178982" y="1625727"/>
            <a:ext cx="3874494" cy="747295"/>
            <a:chOff x="178982" y="1625727"/>
            <a:chExt cx="3874494" cy="747295"/>
          </a:xfrm>
        </p:grpSpPr>
        <p:sp>
          <p:nvSpPr>
            <p:cNvPr id="13" name="Google Shape;178;p40">
              <a:extLst>
                <a:ext uri="{FF2B5EF4-FFF2-40B4-BE49-F238E27FC236}">
                  <a16:creationId xmlns:a16="http://schemas.microsoft.com/office/drawing/2014/main" id="{96F5EFF0-7744-DC40-067B-59295EE02B06}"/>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01</a:t>
              </a:r>
            </a:p>
          </p:txBody>
        </p:sp>
        <p:sp>
          <p:nvSpPr>
            <p:cNvPr id="14" name="Google Shape;183;p40">
              <a:extLst>
                <a:ext uri="{FF2B5EF4-FFF2-40B4-BE49-F238E27FC236}">
                  <a16:creationId xmlns:a16="http://schemas.microsoft.com/office/drawing/2014/main" id="{B7397DDB-E7C9-3723-F717-9D14250C8ECC}"/>
                </a:ext>
              </a:extLst>
            </p:cNvPr>
            <p:cNvSpPr txBox="1">
              <a:spLocks/>
            </p:cNvSpPr>
            <p:nvPr/>
          </p:nvSpPr>
          <p:spPr>
            <a:xfrm>
              <a:off x="1390328" y="1797917"/>
              <a:ext cx="2663148"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kumimoji="0" lang="en-US" sz="2400" b="0" i="0" u="none" strike="noStrike" kern="0" cap="none" spc="0" normalizeH="0" baseline="0" noProof="0" dirty="0">
                  <a:ln>
                    <a:noFill/>
                  </a:ln>
                  <a:solidFill>
                    <a:schemeClr val="tx1"/>
                  </a:solidFill>
                  <a:effectLst/>
                  <a:uLnTx/>
                  <a:uFillTx/>
                  <a:latin typeface="Montserrat ExtraBold"/>
                  <a:sym typeface="Montserrat ExtraBold"/>
                </a:rPr>
                <a:t>Introduction</a:t>
              </a:r>
            </a:p>
          </p:txBody>
        </p:sp>
        <p:cxnSp>
          <p:nvCxnSpPr>
            <p:cNvPr id="16" name="Google Shape;187;p40">
              <a:extLst>
                <a:ext uri="{FF2B5EF4-FFF2-40B4-BE49-F238E27FC236}">
                  <a16:creationId xmlns:a16="http://schemas.microsoft.com/office/drawing/2014/main" id="{B4BABFF4-3A9A-D1D1-0E41-E7BDBB2A7FC3}"/>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5" name="Group 74">
            <a:extLst>
              <a:ext uri="{FF2B5EF4-FFF2-40B4-BE49-F238E27FC236}">
                <a16:creationId xmlns:a16="http://schemas.microsoft.com/office/drawing/2014/main" id="{FBC67FBD-AE75-EC34-949D-67A3C64FA81D}"/>
              </a:ext>
            </a:extLst>
          </p:cNvPr>
          <p:cNvGrpSpPr/>
          <p:nvPr/>
        </p:nvGrpSpPr>
        <p:grpSpPr>
          <a:xfrm>
            <a:off x="185191" y="3731136"/>
            <a:ext cx="4422904" cy="747295"/>
            <a:chOff x="178982" y="1625727"/>
            <a:chExt cx="4422904" cy="747295"/>
          </a:xfrm>
        </p:grpSpPr>
        <p:sp>
          <p:nvSpPr>
            <p:cNvPr id="76" name="Google Shape;178;p40">
              <a:extLst>
                <a:ext uri="{FF2B5EF4-FFF2-40B4-BE49-F238E27FC236}">
                  <a16:creationId xmlns:a16="http://schemas.microsoft.com/office/drawing/2014/main" id="{167DBD27-3B1A-63F4-A384-1F48F80579E5}"/>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03</a:t>
              </a:r>
            </a:p>
          </p:txBody>
        </p:sp>
        <p:sp>
          <p:nvSpPr>
            <p:cNvPr id="77" name="Google Shape;183;p40">
              <a:extLst>
                <a:ext uri="{FF2B5EF4-FFF2-40B4-BE49-F238E27FC236}">
                  <a16:creationId xmlns:a16="http://schemas.microsoft.com/office/drawing/2014/main" id="{C50D1642-0AFE-340B-5AEF-1929662C4B43}"/>
                </a:ext>
              </a:extLst>
            </p:cNvPr>
            <p:cNvSpPr txBox="1">
              <a:spLocks/>
            </p:cNvSpPr>
            <p:nvPr/>
          </p:nvSpPr>
          <p:spPr>
            <a:xfrm>
              <a:off x="1384119" y="1699902"/>
              <a:ext cx="3217767"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kumimoji="0" lang="en-US" sz="2400" b="0" i="0" u="none" strike="noStrike" kern="0" cap="none" spc="0" normalizeH="0" baseline="0" noProof="0" dirty="0" err="1">
                  <a:ln>
                    <a:noFill/>
                  </a:ln>
                  <a:solidFill>
                    <a:schemeClr val="tx1"/>
                  </a:solidFill>
                  <a:effectLst/>
                  <a:uLnTx/>
                  <a:uFillTx/>
                  <a:latin typeface="Montserrat ExtraBold"/>
                  <a:sym typeface="Montserrat ExtraBold"/>
                </a:rPr>
                <a:t>Certifugal</a:t>
              </a:r>
              <a:r>
                <a:rPr kumimoji="0" lang="en-US" sz="2400" b="0" i="0" u="none" strike="noStrike" kern="0" cap="none" spc="0" normalizeH="0" baseline="0" noProof="0" dirty="0">
                  <a:ln>
                    <a:noFill/>
                  </a:ln>
                  <a:solidFill>
                    <a:schemeClr val="tx1"/>
                  </a:solidFill>
                  <a:effectLst/>
                  <a:uLnTx/>
                  <a:uFillTx/>
                  <a:latin typeface="Montserrat ExtraBold"/>
                  <a:sym typeface="Montserrat ExtraBold"/>
                </a:rPr>
                <a:t> Pump</a:t>
              </a:r>
            </a:p>
          </p:txBody>
        </p:sp>
        <p:cxnSp>
          <p:nvCxnSpPr>
            <p:cNvPr id="78" name="Google Shape;187;p40">
              <a:extLst>
                <a:ext uri="{FF2B5EF4-FFF2-40B4-BE49-F238E27FC236}">
                  <a16:creationId xmlns:a16="http://schemas.microsoft.com/office/drawing/2014/main" id="{5F931D52-7B65-8FF7-4022-EC29E7089237}"/>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9" name="Group 78">
            <a:extLst>
              <a:ext uri="{FF2B5EF4-FFF2-40B4-BE49-F238E27FC236}">
                <a16:creationId xmlns:a16="http://schemas.microsoft.com/office/drawing/2014/main" id="{622B2EB1-245C-9D35-FC0E-349D37D13E8A}"/>
              </a:ext>
            </a:extLst>
          </p:cNvPr>
          <p:cNvGrpSpPr/>
          <p:nvPr/>
        </p:nvGrpSpPr>
        <p:grpSpPr>
          <a:xfrm>
            <a:off x="139176" y="2666249"/>
            <a:ext cx="5094562" cy="747295"/>
            <a:chOff x="178982" y="1625727"/>
            <a:chExt cx="5094562" cy="747295"/>
          </a:xfrm>
        </p:grpSpPr>
        <p:sp>
          <p:nvSpPr>
            <p:cNvPr id="80" name="Google Shape;178;p40">
              <a:extLst>
                <a:ext uri="{FF2B5EF4-FFF2-40B4-BE49-F238E27FC236}">
                  <a16:creationId xmlns:a16="http://schemas.microsoft.com/office/drawing/2014/main" id="{9CD7185F-5220-C6A0-D715-E746CBC81304}"/>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02</a:t>
              </a:r>
            </a:p>
          </p:txBody>
        </p:sp>
        <p:sp>
          <p:nvSpPr>
            <p:cNvPr id="81" name="Google Shape;183;p40">
              <a:extLst>
                <a:ext uri="{FF2B5EF4-FFF2-40B4-BE49-F238E27FC236}">
                  <a16:creationId xmlns:a16="http://schemas.microsoft.com/office/drawing/2014/main" id="{61A99B1D-18CF-BCA2-F818-7BBDF4F7F84A}"/>
                </a:ext>
              </a:extLst>
            </p:cNvPr>
            <p:cNvSpPr txBox="1">
              <a:spLocks/>
            </p:cNvSpPr>
            <p:nvPr/>
          </p:nvSpPr>
          <p:spPr>
            <a:xfrm>
              <a:off x="1203588" y="1750488"/>
              <a:ext cx="4069956"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lang="en-US" sz="2400" kern="0" dirty="0">
                  <a:solidFill>
                    <a:schemeClr val="tx1"/>
                  </a:solidFill>
                </a:rPr>
                <a:t>Low Pressure Hose</a:t>
              </a:r>
              <a:endParaRPr kumimoji="0" lang="en-US" sz="2400" b="0"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82" name="Google Shape;187;p40">
              <a:extLst>
                <a:ext uri="{FF2B5EF4-FFF2-40B4-BE49-F238E27FC236}">
                  <a16:creationId xmlns:a16="http://schemas.microsoft.com/office/drawing/2014/main" id="{B36D279B-6523-E48A-FA01-F8416BAB21BF}"/>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3" name="Group 2">
            <a:extLst>
              <a:ext uri="{FF2B5EF4-FFF2-40B4-BE49-F238E27FC236}">
                <a16:creationId xmlns:a16="http://schemas.microsoft.com/office/drawing/2014/main" id="{7E268A5F-9D9C-33F6-39FC-CFEB07093C78}"/>
              </a:ext>
            </a:extLst>
          </p:cNvPr>
          <p:cNvGrpSpPr/>
          <p:nvPr/>
        </p:nvGrpSpPr>
        <p:grpSpPr>
          <a:xfrm>
            <a:off x="198034" y="4669773"/>
            <a:ext cx="4311027" cy="749772"/>
            <a:chOff x="290859" y="1623250"/>
            <a:chExt cx="4311027" cy="749772"/>
          </a:xfrm>
        </p:grpSpPr>
        <p:sp>
          <p:nvSpPr>
            <p:cNvPr id="5" name="Google Shape;178;p40">
              <a:extLst>
                <a:ext uri="{FF2B5EF4-FFF2-40B4-BE49-F238E27FC236}">
                  <a16:creationId xmlns:a16="http://schemas.microsoft.com/office/drawing/2014/main" id="{11097C2B-B5A6-D5CE-4ECC-03A82CCFF048}"/>
                </a:ext>
              </a:extLst>
            </p:cNvPr>
            <p:cNvSpPr txBox="1">
              <a:spLocks/>
            </p:cNvSpPr>
            <p:nvPr/>
          </p:nvSpPr>
          <p:spPr>
            <a:xfrm>
              <a:off x="290859" y="16232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04</a:t>
              </a:r>
            </a:p>
          </p:txBody>
        </p:sp>
        <p:sp>
          <p:nvSpPr>
            <p:cNvPr id="6" name="Google Shape;183;p40">
              <a:extLst>
                <a:ext uri="{FF2B5EF4-FFF2-40B4-BE49-F238E27FC236}">
                  <a16:creationId xmlns:a16="http://schemas.microsoft.com/office/drawing/2014/main" id="{738FAEFE-20A8-2B51-A70E-13A4BF9A1F3C}"/>
                </a:ext>
              </a:extLst>
            </p:cNvPr>
            <p:cNvSpPr txBox="1">
              <a:spLocks/>
            </p:cNvSpPr>
            <p:nvPr/>
          </p:nvSpPr>
          <p:spPr>
            <a:xfrm>
              <a:off x="1384119" y="1699902"/>
              <a:ext cx="3217767"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kumimoji="0" lang="en-US" sz="2400" b="0" i="0" u="none" strike="noStrike" kern="0" cap="none" spc="0" normalizeH="0" baseline="0" noProof="0" dirty="0">
                  <a:ln>
                    <a:noFill/>
                  </a:ln>
                  <a:solidFill>
                    <a:schemeClr val="tx1"/>
                  </a:solidFill>
                  <a:effectLst/>
                  <a:uLnTx/>
                  <a:uFillTx/>
                  <a:latin typeface="Montserrat ExtraBold"/>
                  <a:sym typeface="Montserrat ExtraBold"/>
                </a:rPr>
                <a:t>Butterfly Valve</a:t>
              </a:r>
            </a:p>
          </p:txBody>
        </p:sp>
        <p:cxnSp>
          <p:nvCxnSpPr>
            <p:cNvPr id="7" name="Google Shape;187;p40">
              <a:extLst>
                <a:ext uri="{FF2B5EF4-FFF2-40B4-BE49-F238E27FC236}">
                  <a16:creationId xmlns:a16="http://schemas.microsoft.com/office/drawing/2014/main" id="{EFD46122-AA17-BA06-205E-284A5B2600A6}"/>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spTree>
    <p:extLst>
      <p:ext uri="{BB962C8B-B14F-4D97-AF65-F5344CB8AC3E}">
        <p14:creationId xmlns:p14="http://schemas.microsoft.com/office/powerpoint/2010/main" val="1063896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59D07-7F77-3035-37E8-EB9B6B45625C}"/>
            </a:ext>
          </a:extLst>
        </p:cNvPr>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F46D411A-B5E8-53A1-AAED-4926247D7AE5}"/>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1032934" y="-195976"/>
            <a:ext cx="9808041" cy="6713734"/>
          </a:xfrm>
          <a:prstGeom prst="rect">
            <a:avLst/>
          </a:prstGeom>
          <a:noFill/>
          <a:extLst>
            <a:ext uri="{909E8E84-426E-40DD-AFC4-6F175D3DCCD1}">
              <a14:hiddenFill xmlns:a14="http://schemas.microsoft.com/office/drawing/2010/main">
                <a:solidFill>
                  <a:srgbClr val="FFFFFF"/>
                </a:solidFill>
              </a14:hiddenFill>
            </a:ext>
          </a:extLst>
        </p:spPr>
      </p:pic>
      <p:sp>
        <p:nvSpPr>
          <p:cNvPr id="9" name="Arrow: Pentagon 8">
            <a:extLst>
              <a:ext uri="{FF2B5EF4-FFF2-40B4-BE49-F238E27FC236}">
                <a16:creationId xmlns:a16="http://schemas.microsoft.com/office/drawing/2014/main" id="{477A3A21-038E-62EA-F972-CD7C0B4D38AB}"/>
              </a:ext>
            </a:extLst>
          </p:cNvPr>
          <p:cNvSpPr/>
          <p:nvPr/>
        </p:nvSpPr>
        <p:spPr>
          <a:xfrm>
            <a:off x="-16250" y="0"/>
            <a:ext cx="6820524" cy="771139"/>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 name="Slide Number Placeholder 3">
            <a:extLst>
              <a:ext uri="{FF2B5EF4-FFF2-40B4-BE49-F238E27FC236}">
                <a16:creationId xmlns:a16="http://schemas.microsoft.com/office/drawing/2014/main" id="{343BF8C9-51D2-CC6D-AC3E-276264F3422B}"/>
              </a:ext>
            </a:extLst>
          </p:cNvPr>
          <p:cNvSpPr>
            <a:spLocks noGrp="1"/>
          </p:cNvSpPr>
          <p:nvPr>
            <p:ph type="sldNum" sz="quarter" idx="12"/>
          </p:nvPr>
        </p:nvSpPr>
        <p:spPr/>
        <p:txBody>
          <a:bodyPr/>
          <a:lstStyle/>
          <a:p>
            <a:fld id="{7067DC33-8416-46B9-BFB5-95A4BBC5BE18}" type="slidenum">
              <a:rPr lang="en-MY" smtClean="0"/>
              <a:pPr/>
              <a:t>3</a:t>
            </a:fld>
            <a:endParaRPr lang="en-MY"/>
          </a:p>
        </p:txBody>
      </p:sp>
      <p:sp>
        <p:nvSpPr>
          <p:cNvPr id="8" name="Title 1">
            <a:extLst>
              <a:ext uri="{FF2B5EF4-FFF2-40B4-BE49-F238E27FC236}">
                <a16:creationId xmlns:a16="http://schemas.microsoft.com/office/drawing/2014/main" id="{61777407-B4F2-E542-270D-331CBA4A5151}"/>
              </a:ext>
            </a:extLst>
          </p:cNvPr>
          <p:cNvSpPr txBox="1">
            <a:spLocks/>
          </p:cNvSpPr>
          <p:nvPr/>
        </p:nvSpPr>
        <p:spPr>
          <a:xfrm>
            <a:off x="0" y="0"/>
            <a:ext cx="6820525" cy="77113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MY" sz="2400" dirty="0">
                <a:solidFill>
                  <a:schemeClr val="bg1"/>
                </a:solidFill>
                <a:latin typeface="Montserrat ExtraBold" panose="00000900000000000000" pitchFamily="2" charset="0"/>
              </a:rPr>
              <a:t>Objectives</a:t>
            </a:r>
            <a:endParaRPr lang="en-US" sz="2400" dirty="0">
              <a:solidFill>
                <a:schemeClr val="bg1"/>
              </a:solidFill>
              <a:latin typeface="Montserrat ExtraBold" panose="00000900000000000000" pitchFamily="2" charset="0"/>
            </a:endParaRPr>
          </a:p>
        </p:txBody>
      </p:sp>
      <p:grpSp>
        <p:nvGrpSpPr>
          <p:cNvPr id="34" name="Group 33">
            <a:extLst>
              <a:ext uri="{FF2B5EF4-FFF2-40B4-BE49-F238E27FC236}">
                <a16:creationId xmlns:a16="http://schemas.microsoft.com/office/drawing/2014/main" id="{1B5D5791-C084-820F-0234-E5B6BF677642}"/>
              </a:ext>
            </a:extLst>
          </p:cNvPr>
          <p:cNvGrpSpPr/>
          <p:nvPr/>
        </p:nvGrpSpPr>
        <p:grpSpPr>
          <a:xfrm>
            <a:off x="178982" y="1824621"/>
            <a:ext cx="5598362" cy="671443"/>
            <a:chOff x="178982" y="1625727"/>
            <a:chExt cx="5598362" cy="747295"/>
          </a:xfrm>
        </p:grpSpPr>
        <p:sp>
          <p:nvSpPr>
            <p:cNvPr id="13" name="Google Shape;178;p40">
              <a:extLst>
                <a:ext uri="{FF2B5EF4-FFF2-40B4-BE49-F238E27FC236}">
                  <a16:creationId xmlns:a16="http://schemas.microsoft.com/office/drawing/2014/main" id="{2B5D27C8-052F-B3B4-6AB5-C7CEB1F82452}"/>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01</a:t>
              </a:r>
            </a:p>
          </p:txBody>
        </p:sp>
        <p:sp>
          <p:nvSpPr>
            <p:cNvPr id="14" name="Google Shape;183;p40">
              <a:extLst>
                <a:ext uri="{FF2B5EF4-FFF2-40B4-BE49-F238E27FC236}">
                  <a16:creationId xmlns:a16="http://schemas.microsoft.com/office/drawing/2014/main" id="{43505454-E54B-B6FB-2148-1A546D42EEBA}"/>
                </a:ext>
              </a:extLst>
            </p:cNvPr>
            <p:cNvSpPr txBox="1">
              <a:spLocks/>
            </p:cNvSpPr>
            <p:nvPr/>
          </p:nvSpPr>
          <p:spPr>
            <a:xfrm>
              <a:off x="1234907" y="1631779"/>
              <a:ext cx="4542437" cy="604492"/>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lang="en-US" b="1" dirty="0">
                  <a:solidFill>
                    <a:schemeClr val="tx1"/>
                  </a:solidFill>
                  <a:latin typeface="ArialMT"/>
                </a:rPr>
                <a:t>E</a:t>
              </a:r>
              <a:r>
                <a:rPr lang="en-US" sz="1800" b="1" i="0" u="none" strike="noStrike" baseline="0" dirty="0">
                  <a:solidFill>
                    <a:schemeClr val="tx1"/>
                  </a:solidFill>
                  <a:latin typeface="ArialMT"/>
                </a:rPr>
                <a:t>xplain where is low pressure line</a:t>
              </a:r>
              <a:endParaRPr kumimoji="0" lang="en-US" sz="2400" b="1"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16" name="Google Shape;187;p40">
              <a:extLst>
                <a:ext uri="{FF2B5EF4-FFF2-40B4-BE49-F238E27FC236}">
                  <a16:creationId xmlns:a16="http://schemas.microsoft.com/office/drawing/2014/main" id="{ABEDEEDA-8C15-FEC9-BA4A-149B17F791C6}"/>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5" name="Group 74">
            <a:extLst>
              <a:ext uri="{FF2B5EF4-FFF2-40B4-BE49-F238E27FC236}">
                <a16:creationId xmlns:a16="http://schemas.microsoft.com/office/drawing/2014/main" id="{62CA79E1-4171-39A7-CD7A-A24F237F9802}"/>
              </a:ext>
            </a:extLst>
          </p:cNvPr>
          <p:cNvGrpSpPr/>
          <p:nvPr/>
        </p:nvGrpSpPr>
        <p:grpSpPr>
          <a:xfrm>
            <a:off x="185191" y="3731136"/>
            <a:ext cx="7096882" cy="747295"/>
            <a:chOff x="178982" y="1625727"/>
            <a:chExt cx="7096882" cy="747295"/>
          </a:xfrm>
        </p:grpSpPr>
        <p:sp>
          <p:nvSpPr>
            <p:cNvPr id="76" name="Google Shape;178;p40">
              <a:extLst>
                <a:ext uri="{FF2B5EF4-FFF2-40B4-BE49-F238E27FC236}">
                  <a16:creationId xmlns:a16="http://schemas.microsoft.com/office/drawing/2014/main" id="{E8676A65-429A-A2CB-6BB9-59CB4A7696EE}"/>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03</a:t>
              </a:r>
            </a:p>
          </p:txBody>
        </p:sp>
        <p:sp>
          <p:nvSpPr>
            <p:cNvPr id="77" name="Google Shape;183;p40">
              <a:extLst>
                <a:ext uri="{FF2B5EF4-FFF2-40B4-BE49-F238E27FC236}">
                  <a16:creationId xmlns:a16="http://schemas.microsoft.com/office/drawing/2014/main" id="{C436ECC5-6374-24A9-0A7E-296AF11DD8C1}"/>
                </a:ext>
              </a:extLst>
            </p:cNvPr>
            <p:cNvSpPr txBox="1">
              <a:spLocks/>
            </p:cNvSpPr>
            <p:nvPr/>
          </p:nvSpPr>
          <p:spPr>
            <a:xfrm>
              <a:off x="1588971" y="1647229"/>
              <a:ext cx="5686893"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algn="l"/>
              <a:r>
                <a:rPr kumimoji="0" lang="en-US" b="1" i="0" u="none" strike="noStrike" kern="0" cap="none" spc="0" normalizeH="0" baseline="0" noProof="0" dirty="0">
                  <a:ln>
                    <a:noFill/>
                  </a:ln>
                  <a:solidFill>
                    <a:schemeClr val="tx1"/>
                  </a:solidFill>
                  <a:effectLst/>
                  <a:uLnTx/>
                  <a:uFillTx/>
                  <a:latin typeface="ArialMT"/>
                  <a:sym typeface="Montserrat ExtraBold"/>
                </a:rPr>
                <a:t>Know part of Low pressure Equipment</a:t>
              </a:r>
            </a:p>
          </p:txBody>
        </p:sp>
        <p:cxnSp>
          <p:nvCxnSpPr>
            <p:cNvPr id="78" name="Google Shape;187;p40">
              <a:extLst>
                <a:ext uri="{FF2B5EF4-FFF2-40B4-BE49-F238E27FC236}">
                  <a16:creationId xmlns:a16="http://schemas.microsoft.com/office/drawing/2014/main" id="{F98C2C53-0F18-C481-4F98-C1E0523B907E}"/>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9" name="Group 78">
            <a:extLst>
              <a:ext uri="{FF2B5EF4-FFF2-40B4-BE49-F238E27FC236}">
                <a16:creationId xmlns:a16="http://schemas.microsoft.com/office/drawing/2014/main" id="{FEFD4BCB-5C2F-4724-5429-E5C8C3D08745}"/>
              </a:ext>
            </a:extLst>
          </p:cNvPr>
          <p:cNvGrpSpPr/>
          <p:nvPr/>
        </p:nvGrpSpPr>
        <p:grpSpPr>
          <a:xfrm>
            <a:off x="178982" y="2666249"/>
            <a:ext cx="6344593" cy="747295"/>
            <a:chOff x="218788" y="1625727"/>
            <a:chExt cx="6344593" cy="747295"/>
          </a:xfrm>
        </p:grpSpPr>
        <p:sp>
          <p:nvSpPr>
            <p:cNvPr id="80" name="Google Shape;178;p40">
              <a:extLst>
                <a:ext uri="{FF2B5EF4-FFF2-40B4-BE49-F238E27FC236}">
                  <a16:creationId xmlns:a16="http://schemas.microsoft.com/office/drawing/2014/main" id="{14294857-2495-D1F6-1FAC-36B4D35E7C70}"/>
                </a:ext>
              </a:extLst>
            </p:cNvPr>
            <p:cNvSpPr txBox="1">
              <a:spLocks/>
            </p:cNvSpPr>
            <p:nvPr/>
          </p:nvSpPr>
          <p:spPr>
            <a:xfrm>
              <a:off x="218788"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02</a:t>
              </a:r>
            </a:p>
          </p:txBody>
        </p:sp>
        <p:sp>
          <p:nvSpPr>
            <p:cNvPr id="81" name="Google Shape;183;p40">
              <a:extLst>
                <a:ext uri="{FF2B5EF4-FFF2-40B4-BE49-F238E27FC236}">
                  <a16:creationId xmlns:a16="http://schemas.microsoft.com/office/drawing/2014/main" id="{A8367AEB-F24A-C763-B620-AD8B9229F8C7}"/>
                </a:ext>
              </a:extLst>
            </p:cNvPr>
            <p:cNvSpPr txBox="1">
              <a:spLocks/>
            </p:cNvSpPr>
            <p:nvPr/>
          </p:nvSpPr>
          <p:spPr>
            <a:xfrm>
              <a:off x="1634986" y="1848732"/>
              <a:ext cx="4928395" cy="383382"/>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algn="l"/>
              <a:r>
                <a:rPr lang="en-US" b="1" dirty="0">
                  <a:solidFill>
                    <a:schemeClr val="tx1"/>
                  </a:solidFill>
                  <a:latin typeface="ArialMT"/>
                </a:rPr>
                <a:t>I</a:t>
              </a:r>
              <a:r>
                <a:rPr lang="en-US" sz="1800" b="1" i="0" u="none" strike="noStrike" baseline="0" dirty="0">
                  <a:solidFill>
                    <a:schemeClr val="tx1"/>
                  </a:solidFill>
                  <a:latin typeface="ArialMT"/>
                </a:rPr>
                <a:t>dentify </a:t>
              </a:r>
              <a:r>
                <a:rPr lang="en-US" b="1" dirty="0">
                  <a:solidFill>
                    <a:schemeClr val="tx1"/>
                  </a:solidFill>
                  <a:latin typeface="ArialMT"/>
                </a:rPr>
                <a:t>a low pressure equipment</a:t>
              </a:r>
              <a:endParaRPr kumimoji="0" lang="en-US" sz="2400" b="1"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82" name="Google Shape;187;p40">
              <a:extLst>
                <a:ext uri="{FF2B5EF4-FFF2-40B4-BE49-F238E27FC236}">
                  <a16:creationId xmlns:a16="http://schemas.microsoft.com/office/drawing/2014/main" id="{FBC558C3-6743-D6B5-B9AC-707D965EC844}"/>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spTree>
    <p:extLst>
      <p:ext uri="{BB962C8B-B14F-4D97-AF65-F5344CB8AC3E}">
        <p14:creationId xmlns:p14="http://schemas.microsoft.com/office/powerpoint/2010/main" val="4085976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Pentagon 9">
            <a:extLst>
              <a:ext uri="{FF2B5EF4-FFF2-40B4-BE49-F238E27FC236}">
                <a16:creationId xmlns:a16="http://schemas.microsoft.com/office/drawing/2014/main" id="{E355E9F0-6B7C-4641-4C0B-3E4963B76E06}"/>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4</a:t>
            </a:fld>
            <a:endParaRPr lang="en-MY"/>
          </a:p>
        </p:txBody>
      </p:sp>
      <p:sp>
        <p:nvSpPr>
          <p:cNvPr id="5" name="Content Placeholder 1">
            <a:extLst>
              <a:ext uri="{FF2B5EF4-FFF2-40B4-BE49-F238E27FC236}">
                <a16:creationId xmlns:a16="http://schemas.microsoft.com/office/drawing/2014/main" id="{F1F589BA-751A-2904-EB4C-39BE1654F5AE}"/>
              </a:ext>
            </a:extLst>
          </p:cNvPr>
          <p:cNvSpPr>
            <a:spLocks noGrp="1"/>
          </p:cNvSpPr>
          <p:nvPr>
            <p:ph sz="half" idx="1"/>
          </p:nvPr>
        </p:nvSpPr>
        <p:spPr>
          <a:xfrm>
            <a:off x="1402734" y="1230566"/>
            <a:ext cx="8706048" cy="4617677"/>
          </a:xfrm>
        </p:spPr>
        <p:txBody>
          <a:bodyPr anchor="ctr">
            <a:normAutofit/>
          </a:bodyPr>
          <a:lstStyle/>
          <a:p>
            <a:pPr marL="0" indent="0" algn="ctr">
              <a:buNone/>
            </a:pPr>
            <a:r>
              <a:rPr lang="en-US" sz="5400" b="1" dirty="0">
                <a:solidFill>
                  <a:schemeClr val="bg1"/>
                </a:solidFill>
                <a:latin typeface="Montserrat ExtraBold" panose="00000900000000000000" pitchFamily="2" charset="0"/>
              </a:rPr>
              <a:t>Introduction</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6BE65CD0-81C4-409C-C296-33AD1D9DD7F2}"/>
              </a:ext>
            </a:extLst>
          </p:cNvPr>
          <p:cNvSpPr txBox="1">
            <a:spLocks/>
          </p:cNvSpPr>
          <p:nvPr/>
        </p:nvSpPr>
        <p:spPr>
          <a:xfrm>
            <a:off x="-182940"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sz="5400" b="0" i="0" u="none" strike="noStrike" kern="0" cap="none" spc="0" normalizeH="0" baseline="0" noProof="0" dirty="0">
                <a:ln>
                  <a:noFill/>
                </a:ln>
                <a:solidFill>
                  <a:srgbClr val="E57434"/>
                </a:solidFill>
                <a:effectLst/>
                <a:uLnTx/>
                <a:uFillTx/>
                <a:latin typeface="Montserrat ExtraBold"/>
                <a:sym typeface="Montserrat ExtraBold"/>
              </a:rPr>
              <a:t>01</a:t>
            </a:r>
          </a:p>
        </p:txBody>
      </p:sp>
    </p:spTree>
    <p:extLst>
      <p:ext uri="{BB962C8B-B14F-4D97-AF65-F5344CB8AC3E}">
        <p14:creationId xmlns:p14="http://schemas.microsoft.com/office/powerpoint/2010/main" val="2501387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Pentagon 8">
            <a:extLst>
              <a:ext uri="{FF2B5EF4-FFF2-40B4-BE49-F238E27FC236}">
                <a16:creationId xmlns:a16="http://schemas.microsoft.com/office/drawing/2014/main" id="{19CA64FC-5654-DAF7-8A44-C57E1C770650}"/>
              </a:ext>
            </a:extLst>
          </p:cNvPr>
          <p:cNvSpPr/>
          <p:nvPr/>
        </p:nvSpPr>
        <p:spPr>
          <a:xfrm>
            <a:off x="1" y="340242"/>
            <a:ext cx="6445770"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MY" sz="2800" dirty="0"/>
              <a:t>Introduction</a:t>
            </a:r>
          </a:p>
        </p:txBody>
      </p:sp>
      <p:sp>
        <p:nvSpPr>
          <p:cNvPr id="4" name="Slide Number Placeholder 3"/>
          <p:cNvSpPr>
            <a:spLocks noGrp="1"/>
          </p:cNvSpPr>
          <p:nvPr>
            <p:ph type="sldNum" sz="quarter" idx="12"/>
          </p:nvPr>
        </p:nvSpPr>
        <p:spPr/>
        <p:txBody>
          <a:bodyPr/>
          <a:lstStyle/>
          <a:p>
            <a:fld id="{7067DC33-8416-46B9-BFB5-95A4BBC5BE18}" type="slidenum">
              <a:rPr lang="en-MY" smtClean="0"/>
              <a:pPr/>
              <a:t>5</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endParaRPr lang="en-US" sz="4000" dirty="0">
              <a:solidFill>
                <a:schemeClr val="bg1"/>
              </a:solidFill>
              <a:latin typeface="Montserrat ExtraBold" panose="00000900000000000000" pitchFamily="2" charset="0"/>
            </a:endParaRPr>
          </a:p>
        </p:txBody>
      </p:sp>
      <p:sp>
        <p:nvSpPr>
          <p:cNvPr id="5" name="Content Placeholder 2">
            <a:extLst>
              <a:ext uri="{FF2B5EF4-FFF2-40B4-BE49-F238E27FC236}">
                <a16:creationId xmlns:a16="http://schemas.microsoft.com/office/drawing/2014/main" id="{179089B8-735D-B400-A19B-B05AC279D335}"/>
              </a:ext>
            </a:extLst>
          </p:cNvPr>
          <p:cNvSpPr>
            <a:spLocks noGrp="1"/>
          </p:cNvSpPr>
          <p:nvPr>
            <p:ph idx="1"/>
          </p:nvPr>
        </p:nvSpPr>
        <p:spPr>
          <a:xfrm>
            <a:off x="178980" y="1129459"/>
            <a:ext cx="11974852" cy="5728541"/>
          </a:xfrm>
        </p:spPr>
        <p:txBody>
          <a:bodyPr>
            <a:noAutofit/>
          </a:bodyPr>
          <a:lstStyle/>
          <a:p>
            <a:pPr algn="just">
              <a:lnSpc>
                <a:spcPct val="100000"/>
              </a:lnSpc>
            </a:pPr>
            <a:endParaRPr lang="en-US" sz="2800" b="1" i="0" dirty="0">
              <a:solidFill>
                <a:srgbClr val="666666"/>
              </a:solidFill>
              <a:effectLst/>
              <a:latin typeface="+mn-lt"/>
            </a:endParaRPr>
          </a:p>
          <a:p>
            <a:pPr algn="l"/>
            <a:r>
              <a:rPr lang="en-US" sz="1800" b="0" i="0" u="none" strike="noStrike" baseline="0" dirty="0">
                <a:latin typeface="ArialMT"/>
              </a:rPr>
              <a:t>Low-pressure equipment consists of various types of hoses, fittings, unions, and butterfly valves. These parts are required to connect to low-pressure pumps, such as the centrifugal </a:t>
            </a:r>
            <a:r>
              <a:rPr lang="en-MY" sz="1800" b="0" i="0" u="none" strike="noStrike" baseline="0" dirty="0">
                <a:latin typeface="ArialMT"/>
              </a:rPr>
              <a:t>pump.</a:t>
            </a:r>
          </a:p>
          <a:p>
            <a:pPr algn="l"/>
            <a:r>
              <a:rPr lang="en-US" sz="1800" b="0" i="0" dirty="0">
                <a:solidFill>
                  <a:srgbClr val="000000"/>
                </a:solidFill>
                <a:effectLst/>
                <a:latin typeface="ArialMT"/>
              </a:rPr>
              <a:t>Low-pressure fluid handling for transfer, and store fluids from location to location</a:t>
            </a:r>
            <a:br>
              <a:rPr lang="en-US" sz="1100" dirty="0"/>
            </a:br>
            <a:endParaRPr lang="en-MY" sz="1800" b="0" i="0" u="none" strike="noStrike" baseline="0" dirty="0">
              <a:latin typeface="ArialMT"/>
            </a:endParaRPr>
          </a:p>
          <a:p>
            <a:pPr algn="l"/>
            <a:endParaRPr lang="en-MY" sz="1800" b="0" i="0" u="none" strike="noStrike" baseline="0" dirty="0">
              <a:latin typeface="ArialMT"/>
            </a:endParaRPr>
          </a:p>
        </p:txBody>
      </p:sp>
      <p:pic>
        <p:nvPicPr>
          <p:cNvPr id="3" name="Picture 2">
            <a:extLst>
              <a:ext uri="{FF2B5EF4-FFF2-40B4-BE49-F238E27FC236}">
                <a16:creationId xmlns:a16="http://schemas.microsoft.com/office/drawing/2014/main" id="{05B2923D-5D7F-4EB2-994E-97A096E73752}"/>
              </a:ext>
            </a:extLst>
          </p:cNvPr>
          <p:cNvPicPr>
            <a:picLocks noChangeAspect="1"/>
          </p:cNvPicPr>
          <p:nvPr/>
        </p:nvPicPr>
        <p:blipFill rotWithShape="1">
          <a:blip r:embed="rId3">
            <a:extLst>
              <a:ext uri="{28A0092B-C50C-407E-A947-70E740481C1C}">
                <a14:useLocalDpi xmlns:a14="http://schemas.microsoft.com/office/drawing/2010/main" val="0"/>
              </a:ext>
            </a:extLst>
          </a:blip>
          <a:srcRect l="19919" r="18311"/>
          <a:stretch/>
        </p:blipFill>
        <p:spPr>
          <a:xfrm>
            <a:off x="2767913" y="2812472"/>
            <a:ext cx="5955956" cy="3588328"/>
          </a:xfrm>
          <a:prstGeom prst="rect">
            <a:avLst/>
          </a:prstGeom>
        </p:spPr>
      </p:pic>
    </p:spTree>
    <p:extLst>
      <p:ext uri="{BB962C8B-B14F-4D97-AF65-F5344CB8AC3E}">
        <p14:creationId xmlns:p14="http://schemas.microsoft.com/office/powerpoint/2010/main" val="44079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Pentagon 9">
            <a:extLst>
              <a:ext uri="{FF2B5EF4-FFF2-40B4-BE49-F238E27FC236}">
                <a16:creationId xmlns:a16="http://schemas.microsoft.com/office/drawing/2014/main" id="{E355E9F0-6B7C-4641-4C0B-3E4963B76E06}"/>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6</a:t>
            </a:fld>
            <a:endParaRPr lang="en-MY"/>
          </a:p>
        </p:txBody>
      </p:sp>
      <p:sp>
        <p:nvSpPr>
          <p:cNvPr id="5" name="Content Placeholder 1">
            <a:extLst>
              <a:ext uri="{FF2B5EF4-FFF2-40B4-BE49-F238E27FC236}">
                <a16:creationId xmlns:a16="http://schemas.microsoft.com/office/drawing/2014/main" id="{F1F589BA-751A-2904-EB4C-39BE1654F5AE}"/>
              </a:ext>
            </a:extLst>
          </p:cNvPr>
          <p:cNvSpPr>
            <a:spLocks noGrp="1"/>
          </p:cNvSpPr>
          <p:nvPr>
            <p:ph sz="half" idx="1"/>
          </p:nvPr>
        </p:nvSpPr>
        <p:spPr>
          <a:xfrm>
            <a:off x="1402734" y="1230566"/>
            <a:ext cx="8706048" cy="4617677"/>
          </a:xfrm>
        </p:spPr>
        <p:txBody>
          <a:bodyPr anchor="ctr">
            <a:normAutofit/>
          </a:bodyPr>
          <a:lstStyle/>
          <a:p>
            <a:pPr marL="0" indent="0" algn="ctr">
              <a:buNone/>
            </a:pPr>
            <a:r>
              <a:rPr lang="en-US" sz="5400" b="1" dirty="0">
                <a:solidFill>
                  <a:schemeClr val="bg1"/>
                </a:solidFill>
                <a:latin typeface="Montserrat ExtraBold" panose="00000900000000000000" pitchFamily="2" charset="0"/>
              </a:rPr>
              <a:t>Low Pressure Hoses</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B603ED6A-08EE-3611-9755-FC7B4D9876EB}"/>
              </a:ext>
            </a:extLst>
          </p:cNvPr>
          <p:cNvSpPr txBox="1">
            <a:spLocks/>
          </p:cNvSpPr>
          <p:nvPr/>
        </p:nvSpPr>
        <p:spPr>
          <a:xfrm>
            <a:off x="-182940"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sz="5400" b="0" i="0" u="none" strike="noStrike" kern="0" cap="none" spc="0" normalizeH="0" baseline="0" noProof="0" dirty="0">
                <a:ln>
                  <a:noFill/>
                </a:ln>
                <a:solidFill>
                  <a:srgbClr val="E57434"/>
                </a:solidFill>
                <a:effectLst/>
                <a:uLnTx/>
                <a:uFillTx/>
                <a:latin typeface="Montserrat ExtraBold"/>
                <a:sym typeface="Montserrat ExtraBold"/>
              </a:rPr>
              <a:t>02</a:t>
            </a:r>
          </a:p>
        </p:txBody>
      </p:sp>
    </p:spTree>
    <p:extLst>
      <p:ext uri="{BB962C8B-B14F-4D97-AF65-F5344CB8AC3E}">
        <p14:creationId xmlns:p14="http://schemas.microsoft.com/office/powerpoint/2010/main" val="4073627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3CCFC-7411-43F3-F779-E11AE7BFF008}"/>
              </a:ext>
            </a:extLst>
          </p:cNvPr>
          <p:cNvSpPr>
            <a:spLocks noGrp="1"/>
          </p:cNvSpPr>
          <p:nvPr>
            <p:ph type="title"/>
          </p:nvPr>
        </p:nvSpPr>
        <p:spPr>
          <a:xfrm>
            <a:off x="0" y="-72748"/>
            <a:ext cx="12153833" cy="1063799"/>
          </a:xfrm>
        </p:spPr>
        <p:txBody>
          <a:bodyPr/>
          <a:lstStyle/>
          <a:p>
            <a:endParaRPr lang="en-MY" dirty="0"/>
          </a:p>
        </p:txBody>
      </p:sp>
      <p:sp>
        <p:nvSpPr>
          <p:cNvPr id="4" name="Slide Number Placeholder 3">
            <a:extLst>
              <a:ext uri="{FF2B5EF4-FFF2-40B4-BE49-F238E27FC236}">
                <a16:creationId xmlns:a16="http://schemas.microsoft.com/office/drawing/2014/main" id="{8AF54500-F27D-6B73-B242-54740208F0D0}"/>
              </a:ext>
            </a:extLst>
          </p:cNvPr>
          <p:cNvSpPr>
            <a:spLocks noGrp="1"/>
          </p:cNvSpPr>
          <p:nvPr>
            <p:ph type="sldNum" sz="quarter" idx="12"/>
          </p:nvPr>
        </p:nvSpPr>
        <p:spPr/>
        <p:txBody>
          <a:bodyPr/>
          <a:lstStyle/>
          <a:p>
            <a:fld id="{7067DC33-8416-46B9-BFB5-95A4BBC5BE18}" type="slidenum">
              <a:rPr lang="en-MY" smtClean="0"/>
              <a:pPr/>
              <a:t>7</a:t>
            </a:fld>
            <a:endParaRPr lang="en-MY"/>
          </a:p>
        </p:txBody>
      </p:sp>
      <p:sp>
        <p:nvSpPr>
          <p:cNvPr id="5" name="Content Placeholder 4">
            <a:extLst>
              <a:ext uri="{FF2B5EF4-FFF2-40B4-BE49-F238E27FC236}">
                <a16:creationId xmlns:a16="http://schemas.microsoft.com/office/drawing/2014/main" id="{D89CA05E-3742-6F23-5A2C-3FC589BA5D55}"/>
              </a:ext>
            </a:extLst>
          </p:cNvPr>
          <p:cNvSpPr>
            <a:spLocks noGrp="1"/>
          </p:cNvSpPr>
          <p:nvPr>
            <p:ph idx="1"/>
          </p:nvPr>
        </p:nvSpPr>
        <p:spPr>
          <a:xfrm>
            <a:off x="304801" y="1306656"/>
            <a:ext cx="11849032" cy="4921369"/>
          </a:xfrm>
        </p:spPr>
        <p:txBody>
          <a:bodyPr/>
          <a:lstStyle/>
          <a:p>
            <a:pPr algn="l"/>
            <a:r>
              <a:rPr lang="en-MY" sz="1800" b="0" i="0" u="none" strike="noStrike" baseline="0" dirty="0">
                <a:latin typeface="ArialMT"/>
              </a:rPr>
              <a:t>Low-pressure hose are used </a:t>
            </a:r>
            <a:r>
              <a:rPr lang="en-US" sz="1800" b="0" i="0" u="none" strike="noStrike" baseline="0" dirty="0">
                <a:latin typeface="ArialMT"/>
              </a:rPr>
              <a:t>on the suction side of positive displacement </a:t>
            </a:r>
            <a:r>
              <a:rPr lang="en-MY" sz="1800" b="0" i="0" u="none" strike="noStrike" baseline="0" dirty="0">
                <a:latin typeface="ArialMT"/>
              </a:rPr>
              <a:t>pumps</a:t>
            </a:r>
            <a:r>
              <a:rPr lang="en-MY" sz="1800" dirty="0">
                <a:latin typeface="ArialMT"/>
              </a:rPr>
              <a:t> </a:t>
            </a:r>
            <a:r>
              <a:rPr lang="en-US" sz="1800" b="0" i="0" u="none" strike="noStrike" baseline="0" dirty="0">
                <a:latin typeface="ArialMT"/>
              </a:rPr>
              <a:t>on the suction and discharge sides of </a:t>
            </a:r>
            <a:r>
              <a:rPr lang="en-MY" sz="1800" b="0" i="0" u="none" strike="noStrike" baseline="0" dirty="0">
                <a:latin typeface="ArialMT"/>
              </a:rPr>
              <a:t>centrifugal pumps </a:t>
            </a:r>
            <a:r>
              <a:rPr lang="en-US" sz="1800" b="0" i="0" u="none" strike="noStrike" baseline="0" dirty="0">
                <a:latin typeface="ArialMT"/>
              </a:rPr>
              <a:t>in the transfer of fluids from one point to </a:t>
            </a:r>
            <a:r>
              <a:rPr lang="en-MY" sz="1800" b="0" i="0" u="none" strike="noStrike" baseline="0" dirty="0">
                <a:latin typeface="ArialMT"/>
              </a:rPr>
              <a:t>another.</a:t>
            </a:r>
          </a:p>
          <a:p>
            <a:pPr algn="l"/>
            <a:r>
              <a:rPr lang="en-MY" sz="1800" dirty="0">
                <a:latin typeface="ArialMT"/>
              </a:rPr>
              <a:t>There are two types which are :</a:t>
            </a:r>
          </a:p>
          <a:p>
            <a:pPr algn="l"/>
            <a:endParaRPr lang="en-MY" sz="1800" dirty="0">
              <a:latin typeface="ArialMT"/>
            </a:endParaRPr>
          </a:p>
          <a:p>
            <a:pPr algn="l"/>
            <a:endParaRPr lang="en-MY" sz="1800" dirty="0">
              <a:latin typeface="ArialMT"/>
            </a:endParaRPr>
          </a:p>
          <a:p>
            <a:pPr algn="l"/>
            <a:endParaRPr lang="en-MY" sz="1800" dirty="0">
              <a:latin typeface="ArialMT"/>
            </a:endParaRPr>
          </a:p>
          <a:p>
            <a:pPr algn="l"/>
            <a:endParaRPr lang="en-MY" sz="1800" dirty="0">
              <a:latin typeface="ArialMT"/>
            </a:endParaRPr>
          </a:p>
          <a:p>
            <a:pPr algn="l"/>
            <a:endParaRPr lang="en-MY" sz="1800" dirty="0">
              <a:latin typeface="ArialMT"/>
            </a:endParaRPr>
          </a:p>
          <a:p>
            <a:pPr algn="l"/>
            <a:endParaRPr lang="en-MY" sz="1800" dirty="0">
              <a:latin typeface="ArialMT"/>
            </a:endParaRPr>
          </a:p>
          <a:p>
            <a:pPr algn="l"/>
            <a:endParaRPr lang="en-MY" sz="1800" dirty="0">
              <a:latin typeface="ArialMT"/>
            </a:endParaRPr>
          </a:p>
          <a:p>
            <a:pPr algn="l"/>
            <a:endParaRPr lang="en-MY" sz="1800" dirty="0">
              <a:latin typeface="ArialMT"/>
            </a:endParaRPr>
          </a:p>
          <a:p>
            <a:pPr algn="l"/>
            <a:endParaRPr lang="en-MY" sz="1800" dirty="0">
              <a:latin typeface="ArialMT"/>
            </a:endParaRPr>
          </a:p>
          <a:p>
            <a:pPr algn="l"/>
            <a:endParaRPr lang="en-MY" sz="1800" dirty="0">
              <a:latin typeface="ArialMT"/>
            </a:endParaRPr>
          </a:p>
          <a:p>
            <a:pPr algn="l"/>
            <a:endParaRPr lang="en-MY" sz="1800" dirty="0">
              <a:latin typeface="ArialMT"/>
            </a:endParaRPr>
          </a:p>
          <a:p>
            <a:pPr algn="l"/>
            <a:endParaRPr lang="en-MY" sz="1800" dirty="0">
              <a:latin typeface="ArialMT"/>
            </a:endParaRPr>
          </a:p>
          <a:p>
            <a:pPr algn="l"/>
            <a:endParaRPr lang="en-MY" sz="1800" dirty="0">
              <a:latin typeface="ArialMT"/>
            </a:endParaRPr>
          </a:p>
        </p:txBody>
      </p:sp>
      <p:pic>
        <p:nvPicPr>
          <p:cNvPr id="9" name="Picture 8">
            <a:extLst>
              <a:ext uri="{FF2B5EF4-FFF2-40B4-BE49-F238E27FC236}">
                <a16:creationId xmlns:a16="http://schemas.microsoft.com/office/drawing/2014/main" id="{0A0B4706-0CB1-7CC9-1410-FD80A5C0FADA}"/>
              </a:ext>
            </a:extLst>
          </p:cNvPr>
          <p:cNvPicPr>
            <a:picLocks noChangeAspect="1"/>
          </p:cNvPicPr>
          <p:nvPr/>
        </p:nvPicPr>
        <p:blipFill>
          <a:blip r:embed="rId2"/>
          <a:stretch>
            <a:fillRect/>
          </a:stretch>
        </p:blipFill>
        <p:spPr>
          <a:xfrm>
            <a:off x="3324276" y="3538860"/>
            <a:ext cx="5293001" cy="2199620"/>
          </a:xfrm>
          <a:prstGeom prst="rect">
            <a:avLst/>
          </a:prstGeom>
        </p:spPr>
      </p:pic>
      <p:pic>
        <p:nvPicPr>
          <p:cNvPr id="13" name="Picture 12">
            <a:extLst>
              <a:ext uri="{FF2B5EF4-FFF2-40B4-BE49-F238E27FC236}">
                <a16:creationId xmlns:a16="http://schemas.microsoft.com/office/drawing/2014/main" id="{431F1C05-8953-2A2B-5761-78D163DE956C}"/>
              </a:ext>
            </a:extLst>
          </p:cNvPr>
          <p:cNvPicPr>
            <a:picLocks noChangeAspect="1"/>
          </p:cNvPicPr>
          <p:nvPr/>
        </p:nvPicPr>
        <p:blipFill>
          <a:blip r:embed="rId3"/>
          <a:stretch>
            <a:fillRect/>
          </a:stretch>
        </p:blipFill>
        <p:spPr>
          <a:xfrm>
            <a:off x="793310" y="3974445"/>
            <a:ext cx="2349407" cy="1470991"/>
          </a:xfrm>
          <a:prstGeom prst="rect">
            <a:avLst/>
          </a:prstGeom>
        </p:spPr>
      </p:pic>
      <p:pic>
        <p:nvPicPr>
          <p:cNvPr id="15" name="Picture 14">
            <a:extLst>
              <a:ext uri="{FF2B5EF4-FFF2-40B4-BE49-F238E27FC236}">
                <a16:creationId xmlns:a16="http://schemas.microsoft.com/office/drawing/2014/main" id="{7FBCC36D-F4C3-3907-9D8E-5F50F5E36CDC}"/>
              </a:ext>
            </a:extLst>
          </p:cNvPr>
          <p:cNvPicPr>
            <a:picLocks noChangeAspect="1"/>
          </p:cNvPicPr>
          <p:nvPr/>
        </p:nvPicPr>
        <p:blipFill>
          <a:blip r:embed="rId4"/>
          <a:stretch>
            <a:fillRect/>
          </a:stretch>
        </p:blipFill>
        <p:spPr>
          <a:xfrm>
            <a:off x="9246007" y="3620692"/>
            <a:ext cx="2349407" cy="1742661"/>
          </a:xfrm>
          <a:prstGeom prst="rect">
            <a:avLst/>
          </a:prstGeom>
        </p:spPr>
      </p:pic>
      <p:sp>
        <p:nvSpPr>
          <p:cNvPr id="3" name="Rectangle 2">
            <a:extLst>
              <a:ext uri="{FF2B5EF4-FFF2-40B4-BE49-F238E27FC236}">
                <a16:creationId xmlns:a16="http://schemas.microsoft.com/office/drawing/2014/main" id="{81C1B83F-E408-45A4-930E-41FB7AB68544}"/>
              </a:ext>
            </a:extLst>
          </p:cNvPr>
          <p:cNvSpPr/>
          <p:nvPr/>
        </p:nvSpPr>
        <p:spPr>
          <a:xfrm>
            <a:off x="766754" y="5463600"/>
            <a:ext cx="1103870" cy="646331"/>
          </a:xfrm>
          <a:prstGeom prst="rect">
            <a:avLst/>
          </a:prstGeom>
        </p:spPr>
        <p:txBody>
          <a:bodyPr wrap="square">
            <a:spAutoFit/>
          </a:bodyPr>
          <a:lstStyle/>
          <a:p>
            <a:r>
              <a:rPr lang="ms-MY" i="1" dirty="0">
                <a:solidFill>
                  <a:srgbClr val="000000"/>
                </a:solidFill>
                <a:latin typeface="Univers-CondensedOblique"/>
              </a:rPr>
              <a:t>Thread</a:t>
            </a:r>
            <a:r>
              <a:rPr lang="ms-MY" dirty="0"/>
              <a:t> </a:t>
            </a:r>
            <a:br>
              <a:rPr lang="ms-MY" dirty="0"/>
            </a:br>
            <a:endParaRPr lang="ms-MY" dirty="0"/>
          </a:p>
        </p:txBody>
      </p:sp>
      <p:sp>
        <p:nvSpPr>
          <p:cNvPr id="6" name="Rectangle 5">
            <a:extLst>
              <a:ext uri="{FF2B5EF4-FFF2-40B4-BE49-F238E27FC236}">
                <a16:creationId xmlns:a16="http://schemas.microsoft.com/office/drawing/2014/main" id="{2C2E4254-0292-492E-96C9-66F5240CA432}"/>
              </a:ext>
            </a:extLst>
          </p:cNvPr>
          <p:cNvSpPr/>
          <p:nvPr/>
        </p:nvSpPr>
        <p:spPr>
          <a:xfrm>
            <a:off x="9506310" y="5363353"/>
            <a:ext cx="1828800" cy="646331"/>
          </a:xfrm>
          <a:prstGeom prst="rect">
            <a:avLst/>
          </a:prstGeom>
        </p:spPr>
        <p:txBody>
          <a:bodyPr wrap="square">
            <a:spAutoFit/>
          </a:bodyPr>
          <a:lstStyle/>
          <a:p>
            <a:r>
              <a:rPr lang="ms-MY" i="1" dirty="0">
                <a:solidFill>
                  <a:srgbClr val="000000"/>
                </a:solidFill>
                <a:latin typeface="Univers-CondensedOblique"/>
              </a:rPr>
              <a:t>Wing</a:t>
            </a:r>
            <a:r>
              <a:rPr lang="ms-MY" dirty="0"/>
              <a:t> </a:t>
            </a:r>
            <a:br>
              <a:rPr lang="ms-MY" dirty="0"/>
            </a:br>
            <a:endParaRPr lang="ms-MY" dirty="0"/>
          </a:p>
        </p:txBody>
      </p:sp>
      <p:sp>
        <p:nvSpPr>
          <p:cNvPr id="8" name="Arrow: Pentagon 7">
            <a:extLst>
              <a:ext uri="{FF2B5EF4-FFF2-40B4-BE49-F238E27FC236}">
                <a16:creationId xmlns:a16="http://schemas.microsoft.com/office/drawing/2014/main" id="{91261D4C-C6AF-4AEA-BCEA-0C1528F48CBB}"/>
              </a:ext>
            </a:extLst>
          </p:cNvPr>
          <p:cNvSpPr/>
          <p:nvPr/>
        </p:nvSpPr>
        <p:spPr>
          <a:xfrm>
            <a:off x="0" y="28541"/>
            <a:ext cx="6303074" cy="991051"/>
          </a:xfrm>
          <a:prstGeom prst="homePlate">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sz="2800" b="1" dirty="0">
                <a:ln/>
                <a:solidFill>
                  <a:schemeClr val="bg1"/>
                </a:solidFill>
                <a:effectLst>
                  <a:glow>
                    <a:prstClr val="white"/>
                  </a:glow>
                  <a:outerShdw blurRad="38100" dist="19050" dir="2700000" algn="tl" rotWithShape="0">
                    <a:prstClr val="black">
                      <a:lumMod val="50000"/>
                      <a:alpha val="40000"/>
                    </a:prstClr>
                  </a:outerShdw>
                </a:effectLst>
                <a:latin typeface="Calibri" panose="020F0502020204030204" pitchFamily="34" charset="0"/>
                <a:ea typeface="+mj-ea"/>
              </a:rPr>
              <a:t>Suction/Discharge Hose</a:t>
            </a:r>
            <a:endParaRPr lang="ms-MY" sz="2800" dirty="0">
              <a:solidFill>
                <a:schemeClr val="bg1"/>
              </a:solidFill>
            </a:endParaRPr>
          </a:p>
        </p:txBody>
      </p:sp>
      <p:sp>
        <p:nvSpPr>
          <p:cNvPr id="10" name="TextBox 9">
            <a:extLst>
              <a:ext uri="{FF2B5EF4-FFF2-40B4-BE49-F238E27FC236}">
                <a16:creationId xmlns:a16="http://schemas.microsoft.com/office/drawing/2014/main" id="{4DDC08C0-B7FD-C3C4-DDD0-B7CFE4ACB6FC}"/>
              </a:ext>
            </a:extLst>
          </p:cNvPr>
          <p:cNvSpPr txBox="1"/>
          <p:nvPr/>
        </p:nvSpPr>
        <p:spPr>
          <a:xfrm>
            <a:off x="724930" y="2237225"/>
            <a:ext cx="2932670" cy="646331"/>
          </a:xfrm>
          <a:prstGeom prst="rect">
            <a:avLst/>
          </a:prstGeom>
          <a:noFill/>
        </p:spPr>
        <p:txBody>
          <a:bodyPr wrap="square">
            <a:spAutoFit/>
          </a:bodyPr>
          <a:lstStyle/>
          <a:p>
            <a:pPr algn="l"/>
            <a:r>
              <a:rPr lang="en-MY" sz="1800" dirty="0">
                <a:latin typeface="ArialMT"/>
              </a:rPr>
              <a:t>- suction hose/Hard hose</a:t>
            </a:r>
          </a:p>
          <a:p>
            <a:pPr algn="l"/>
            <a:r>
              <a:rPr lang="en-MY" sz="1800" dirty="0">
                <a:latin typeface="ArialMT"/>
              </a:rPr>
              <a:t>- discharge hose/Soft hose</a:t>
            </a:r>
            <a:endParaRPr lang="en-MY" dirty="0"/>
          </a:p>
        </p:txBody>
      </p:sp>
    </p:spTree>
    <p:extLst>
      <p:ext uri="{BB962C8B-B14F-4D97-AF65-F5344CB8AC3E}">
        <p14:creationId xmlns:p14="http://schemas.microsoft.com/office/powerpoint/2010/main" val="3467083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3A691C-2B46-D20F-8986-0862B1B984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91C6F7-FC63-C8CE-3209-712C79688529}"/>
              </a:ext>
            </a:extLst>
          </p:cNvPr>
          <p:cNvSpPr>
            <a:spLocks noGrp="1"/>
          </p:cNvSpPr>
          <p:nvPr>
            <p:ph type="title"/>
          </p:nvPr>
        </p:nvSpPr>
        <p:spPr>
          <a:xfrm>
            <a:off x="304800" y="0"/>
            <a:ext cx="11887199" cy="1252815"/>
          </a:xfrm>
        </p:spPr>
        <p:txBody>
          <a:bodyPr/>
          <a:lstStyle/>
          <a:p>
            <a:endParaRPr lang="en-MY" dirty="0"/>
          </a:p>
        </p:txBody>
      </p:sp>
      <p:sp>
        <p:nvSpPr>
          <p:cNvPr id="4" name="Slide Number Placeholder 3">
            <a:extLst>
              <a:ext uri="{FF2B5EF4-FFF2-40B4-BE49-F238E27FC236}">
                <a16:creationId xmlns:a16="http://schemas.microsoft.com/office/drawing/2014/main" id="{A0DFB067-E7DA-30B2-19C0-22109ABA1A49}"/>
              </a:ext>
            </a:extLst>
          </p:cNvPr>
          <p:cNvSpPr>
            <a:spLocks noGrp="1"/>
          </p:cNvSpPr>
          <p:nvPr>
            <p:ph type="sldNum" sz="quarter" idx="12"/>
          </p:nvPr>
        </p:nvSpPr>
        <p:spPr/>
        <p:txBody>
          <a:bodyPr/>
          <a:lstStyle/>
          <a:p>
            <a:fld id="{7067DC33-8416-46B9-BFB5-95A4BBC5BE18}" type="slidenum">
              <a:rPr lang="en-MY" smtClean="0"/>
              <a:pPr/>
              <a:t>8</a:t>
            </a:fld>
            <a:endParaRPr lang="en-MY"/>
          </a:p>
        </p:txBody>
      </p:sp>
      <p:sp>
        <p:nvSpPr>
          <p:cNvPr id="6" name="Arrow: Pentagon 5">
            <a:extLst>
              <a:ext uri="{FF2B5EF4-FFF2-40B4-BE49-F238E27FC236}">
                <a16:creationId xmlns:a16="http://schemas.microsoft.com/office/drawing/2014/main" id="{6EE008C4-C35A-5DD4-2E4F-E43A2D6AAF36}"/>
              </a:ext>
            </a:extLst>
          </p:cNvPr>
          <p:cNvSpPr/>
          <p:nvPr/>
        </p:nvSpPr>
        <p:spPr>
          <a:xfrm>
            <a:off x="1" y="0"/>
            <a:ext cx="6301946" cy="1252815"/>
          </a:xfrm>
          <a:prstGeom prst="homePlate">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t>Hose connection</a:t>
            </a:r>
            <a:endParaRPr lang="ms-MY" sz="2800" dirty="0"/>
          </a:p>
        </p:txBody>
      </p:sp>
      <p:pic>
        <p:nvPicPr>
          <p:cNvPr id="1026" name="Picture 2" descr="High Quality 4&quot; Fig 206 Hammer Union Stainless Steel Carbon Steel Fmc Weco  Union Hammer Weld Connection Forged Painted Oil">
            <a:extLst>
              <a:ext uri="{FF2B5EF4-FFF2-40B4-BE49-F238E27FC236}">
                <a16:creationId xmlns:a16="http://schemas.microsoft.com/office/drawing/2014/main" id="{F123A63C-E5D4-A385-63F9-B2A81952D35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677"/>
          <a:stretch/>
        </p:blipFill>
        <p:spPr bwMode="auto">
          <a:xfrm>
            <a:off x="7780545" y="1252815"/>
            <a:ext cx="3525983" cy="24720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ANVO Threaded King Nipple Pipe Fitting, KC Nipple Manufacturer/Supplier">
            <a:extLst>
              <a:ext uri="{FF2B5EF4-FFF2-40B4-BE49-F238E27FC236}">
                <a16:creationId xmlns:a16="http://schemas.microsoft.com/office/drawing/2014/main" id="{98664E62-D0F6-95AA-5B1D-0A36BE5EA38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799" t="18908" r="10283" b="20059"/>
          <a:stretch/>
        </p:blipFill>
        <p:spPr bwMode="auto">
          <a:xfrm>
            <a:off x="7780545" y="3724829"/>
            <a:ext cx="3525983" cy="263929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5402D002-F958-6C39-2046-FD3A86ABBFBA}"/>
              </a:ext>
            </a:extLst>
          </p:cNvPr>
          <p:cNvSpPr>
            <a:spLocks noGrp="1"/>
          </p:cNvSpPr>
          <p:nvPr>
            <p:ph idx="1"/>
          </p:nvPr>
        </p:nvSpPr>
        <p:spPr>
          <a:xfrm>
            <a:off x="38167" y="1306656"/>
            <a:ext cx="11849034" cy="5236974"/>
          </a:xfrm>
        </p:spPr>
        <p:txBody>
          <a:bodyPr/>
          <a:lstStyle/>
          <a:p>
            <a:pPr>
              <a:buFont typeface="Arial" panose="020B0604020202020204" pitchFamily="34" charset="0"/>
              <a:buChar char="•"/>
            </a:pPr>
            <a:r>
              <a:rPr lang="en-US" sz="2400" dirty="0"/>
              <a:t>Pressure Rating : 2000 psi</a:t>
            </a:r>
          </a:p>
          <a:p>
            <a:pPr>
              <a:buFont typeface="Arial" panose="020B0604020202020204" pitchFamily="34" charset="0"/>
              <a:buChar char="•"/>
            </a:pPr>
            <a:r>
              <a:rPr lang="en-US" sz="2400" dirty="0" err="1"/>
              <a:t>Temprature</a:t>
            </a:r>
            <a:r>
              <a:rPr lang="en-US" sz="2400" dirty="0"/>
              <a:t> -20°F to 250°F(-6.67°C-121.11°C)</a:t>
            </a:r>
          </a:p>
          <a:p>
            <a:pPr>
              <a:buFont typeface="Arial" panose="020B0604020202020204" pitchFamily="34" charset="0"/>
              <a:buChar char="•"/>
            </a:pPr>
            <a:r>
              <a:rPr lang="en-US" sz="2400" dirty="0"/>
              <a:t>Male sub and female sub</a:t>
            </a:r>
          </a:p>
        </p:txBody>
      </p:sp>
    </p:spTree>
    <p:extLst>
      <p:ext uri="{BB962C8B-B14F-4D97-AF65-F5344CB8AC3E}">
        <p14:creationId xmlns:p14="http://schemas.microsoft.com/office/powerpoint/2010/main" val="772043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0CC5A-9074-920F-8996-BDB6613887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E1E764-4BB8-54A5-08CD-B1B9F4BDCC89}"/>
              </a:ext>
            </a:extLst>
          </p:cNvPr>
          <p:cNvSpPr>
            <a:spLocks noGrp="1"/>
          </p:cNvSpPr>
          <p:nvPr>
            <p:ph type="title"/>
          </p:nvPr>
        </p:nvSpPr>
        <p:spPr>
          <a:xfrm>
            <a:off x="0" y="-72748"/>
            <a:ext cx="12153833" cy="1063799"/>
          </a:xfrm>
        </p:spPr>
        <p:txBody>
          <a:bodyPr/>
          <a:lstStyle/>
          <a:p>
            <a:endParaRPr lang="en-MY" dirty="0"/>
          </a:p>
        </p:txBody>
      </p:sp>
      <p:sp>
        <p:nvSpPr>
          <p:cNvPr id="4" name="Slide Number Placeholder 3">
            <a:extLst>
              <a:ext uri="{FF2B5EF4-FFF2-40B4-BE49-F238E27FC236}">
                <a16:creationId xmlns:a16="http://schemas.microsoft.com/office/drawing/2014/main" id="{FBC38242-D738-8D3A-A8CD-0CF43D965509}"/>
              </a:ext>
            </a:extLst>
          </p:cNvPr>
          <p:cNvSpPr>
            <a:spLocks noGrp="1"/>
          </p:cNvSpPr>
          <p:nvPr>
            <p:ph type="sldNum" sz="quarter" idx="12"/>
          </p:nvPr>
        </p:nvSpPr>
        <p:spPr/>
        <p:txBody>
          <a:bodyPr/>
          <a:lstStyle/>
          <a:p>
            <a:fld id="{7067DC33-8416-46B9-BFB5-95A4BBC5BE18}" type="slidenum">
              <a:rPr lang="en-MY" smtClean="0"/>
              <a:pPr/>
              <a:t>9</a:t>
            </a:fld>
            <a:endParaRPr lang="en-MY"/>
          </a:p>
        </p:txBody>
      </p:sp>
      <p:graphicFrame>
        <p:nvGraphicFramePr>
          <p:cNvPr id="7" name="Content Placeholder 6">
            <a:extLst>
              <a:ext uri="{FF2B5EF4-FFF2-40B4-BE49-F238E27FC236}">
                <a16:creationId xmlns:a16="http://schemas.microsoft.com/office/drawing/2014/main" id="{4DB51C28-FCE0-8228-D0F6-1C898B1F6B7E}"/>
              </a:ext>
            </a:extLst>
          </p:cNvPr>
          <p:cNvGraphicFramePr>
            <a:graphicFrameLocks noGrp="1"/>
          </p:cNvGraphicFramePr>
          <p:nvPr>
            <p:ph idx="1"/>
            <p:extLst>
              <p:ext uri="{D42A27DB-BD31-4B8C-83A1-F6EECF244321}">
                <p14:modId xmlns:p14="http://schemas.microsoft.com/office/powerpoint/2010/main" val="64720161"/>
              </p:ext>
            </p:extLst>
          </p:nvPr>
        </p:nvGraphicFramePr>
        <p:xfrm>
          <a:off x="304800" y="1306511"/>
          <a:ext cx="11582400" cy="4803418"/>
        </p:xfrm>
        <a:graphic>
          <a:graphicData uri="http://schemas.openxmlformats.org/drawingml/2006/table">
            <a:tbl>
              <a:tblPr firstRow="1" bandRow="1">
                <a:tableStyleId>{5C22544A-7EE6-4342-B048-85BDC9FD1C3A}</a:tableStyleId>
              </a:tblPr>
              <a:tblGrid>
                <a:gridCol w="5777345">
                  <a:extLst>
                    <a:ext uri="{9D8B030D-6E8A-4147-A177-3AD203B41FA5}">
                      <a16:colId xmlns:a16="http://schemas.microsoft.com/office/drawing/2014/main" val="2677435302"/>
                    </a:ext>
                  </a:extLst>
                </a:gridCol>
                <a:gridCol w="5805055">
                  <a:extLst>
                    <a:ext uri="{9D8B030D-6E8A-4147-A177-3AD203B41FA5}">
                      <a16:colId xmlns:a16="http://schemas.microsoft.com/office/drawing/2014/main" val="3112274513"/>
                    </a:ext>
                  </a:extLst>
                </a:gridCol>
              </a:tblGrid>
              <a:tr h="9802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800" b="1" i="0" u="none" strike="noStrike" kern="1200" cap="none" spc="0" normalizeH="0" baseline="0" noProof="0" dirty="0">
                          <a:ln>
                            <a:noFill/>
                          </a:ln>
                          <a:solidFill>
                            <a:prstClr val="white"/>
                          </a:solidFill>
                          <a:effectLst/>
                          <a:uLnTx/>
                          <a:uFillTx/>
                          <a:latin typeface="+mn-lt"/>
                          <a:ea typeface="+mn-ea"/>
                          <a:cs typeface="+mn-cs"/>
                        </a:rPr>
                        <a:t>Suction Hose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800" b="1" i="0" u="none" strike="noStrike" kern="1200" cap="none" spc="0" normalizeH="0" baseline="0" noProof="0" dirty="0">
                          <a:ln>
                            <a:noFill/>
                          </a:ln>
                          <a:solidFill>
                            <a:prstClr val="white"/>
                          </a:solidFill>
                          <a:effectLst/>
                          <a:uLnTx/>
                          <a:uFillTx/>
                          <a:latin typeface="+mn-lt"/>
                          <a:ea typeface="+mn-ea"/>
                          <a:cs typeface="+mn-cs"/>
                        </a:rPr>
                        <a:t>(Hard hose)</a:t>
                      </a:r>
                    </a:p>
                    <a:p>
                      <a:endParaRPr lang="en-US"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800" b="1" i="0" u="none" strike="noStrike" kern="1200" cap="none" spc="0" normalizeH="0" baseline="0" noProof="0" dirty="0">
                          <a:ln>
                            <a:noFill/>
                          </a:ln>
                          <a:solidFill>
                            <a:prstClr val="white"/>
                          </a:solidFill>
                          <a:effectLst/>
                          <a:uLnTx/>
                          <a:uFillTx/>
                          <a:latin typeface="+mn-lt"/>
                          <a:ea typeface="+mn-ea"/>
                          <a:cs typeface="+mn-cs"/>
                        </a:rPr>
                        <a:t>Discharge Hose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800" b="1" i="0" u="none" strike="noStrike" kern="1200" cap="none" spc="0" normalizeH="0" baseline="0" noProof="0" dirty="0">
                          <a:ln>
                            <a:noFill/>
                          </a:ln>
                          <a:solidFill>
                            <a:prstClr val="white"/>
                          </a:solidFill>
                          <a:effectLst/>
                          <a:uLnTx/>
                          <a:uFillTx/>
                          <a:latin typeface="+mn-lt"/>
                          <a:ea typeface="+mn-ea"/>
                          <a:cs typeface="+mn-cs"/>
                        </a:rPr>
                        <a:t>(Soft hose)</a:t>
                      </a:r>
                    </a:p>
                    <a:p>
                      <a:endParaRPr lang="en-US" dirty="0"/>
                    </a:p>
                  </a:txBody>
                  <a:tcPr/>
                </a:tc>
                <a:extLst>
                  <a:ext uri="{0D108BD9-81ED-4DB2-BD59-A6C34878D82A}">
                    <a16:rowId xmlns:a16="http://schemas.microsoft.com/office/drawing/2014/main" val="3935187098"/>
                  </a:ext>
                </a:extLst>
              </a:tr>
              <a:tr h="12743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mn-lt"/>
                          <a:ea typeface="+mn-ea"/>
                          <a:cs typeface="+mn-cs"/>
                        </a:rPr>
                        <a:t>This hose is hard because it is made of fabric that is woven with wire coil to prevent it from collapsing when the pump sucks the fluid from the tank</a:t>
                      </a:r>
                      <a:endParaRPr lang="en-MY" dirty="0"/>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mn-lt"/>
                          <a:ea typeface="+mn-ea"/>
                          <a:cs typeface="+mn-cs"/>
                        </a:rPr>
                        <a:t>A discharge hose is a soft, collapsible hose made up of layers of fabric and rubber</a:t>
                      </a:r>
                      <a:endParaRPr lang="ms-MY" dirty="0"/>
                    </a:p>
                    <a:p>
                      <a:endParaRPr lang="en-US" dirty="0"/>
                    </a:p>
                  </a:txBody>
                  <a:tcPr/>
                </a:tc>
                <a:extLst>
                  <a:ext uri="{0D108BD9-81ED-4DB2-BD59-A6C34878D82A}">
                    <a16:rowId xmlns:a16="http://schemas.microsoft.com/office/drawing/2014/main" val="470739408"/>
                  </a:ext>
                </a:extLst>
              </a:tr>
              <a:tr h="12743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mn-lt"/>
                          <a:ea typeface="+mn-ea"/>
                          <a:cs typeface="+mn-cs"/>
                        </a:rPr>
                        <a:t>Maximum fluid flow for suction hose is (8-10bbl/min)</a:t>
                      </a:r>
                      <a:endParaRPr lang="ms-MY" dirty="0"/>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mn-lt"/>
                          <a:ea typeface="+mn-ea"/>
                          <a:cs typeface="+mn-cs"/>
                        </a:rPr>
                        <a:t>Maximum fluid flow for discharge hoses is slightly higher than for suction hoses (10 to 12 </a:t>
                      </a:r>
                      <a:r>
                        <a:rPr lang="en-US" sz="1800" b="0" i="0" u="none" strike="noStrike" kern="1200" baseline="0" dirty="0" err="1">
                          <a:solidFill>
                            <a:schemeClr val="dk1"/>
                          </a:solidFill>
                          <a:latin typeface="+mn-lt"/>
                          <a:ea typeface="+mn-ea"/>
                          <a:cs typeface="+mn-cs"/>
                        </a:rPr>
                        <a:t>bbl</a:t>
                      </a:r>
                      <a:r>
                        <a:rPr lang="en-US" sz="1800" b="0" i="0" u="none" strike="noStrike" kern="1200" baseline="0" dirty="0">
                          <a:solidFill>
                            <a:schemeClr val="dk1"/>
                          </a:solidFill>
                          <a:latin typeface="+mn-lt"/>
                          <a:ea typeface="+mn-ea"/>
                          <a:cs typeface="+mn-cs"/>
                        </a:rPr>
                        <a:t>/min) because of their expansive, flexible properties</a:t>
                      </a:r>
                      <a:endParaRPr lang="ms-MY" dirty="0"/>
                    </a:p>
                    <a:p>
                      <a:endParaRPr lang="en-US" dirty="0"/>
                    </a:p>
                  </a:txBody>
                  <a:tcPr/>
                </a:tc>
                <a:extLst>
                  <a:ext uri="{0D108BD9-81ED-4DB2-BD59-A6C34878D82A}">
                    <a16:rowId xmlns:a16="http://schemas.microsoft.com/office/drawing/2014/main" val="914998656"/>
                  </a:ext>
                </a:extLst>
              </a:tr>
              <a:tr h="12743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mn-lt"/>
                          <a:ea typeface="+mn-ea"/>
                          <a:cs typeface="+mn-cs"/>
                        </a:rPr>
                        <a:t>Suction hose are commonly used between a storage tank and a centrifugal pump for blending or </a:t>
                      </a:r>
                      <a:r>
                        <a:rPr lang="en-MY" sz="1800" b="0" i="0" u="none" strike="noStrike" kern="1200" baseline="0" dirty="0">
                          <a:solidFill>
                            <a:schemeClr val="dk1"/>
                          </a:solidFill>
                          <a:latin typeface="+mn-lt"/>
                          <a:ea typeface="+mn-ea"/>
                          <a:cs typeface="+mn-cs"/>
                        </a:rPr>
                        <a:t>pumping.</a:t>
                      </a:r>
                      <a:endParaRPr lang="en-MY" dirty="0"/>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mn-lt"/>
                          <a:ea typeface="+mn-ea"/>
                          <a:cs typeface="+mn-cs"/>
                        </a:rPr>
                        <a:t>The primary function of a discharge hose is to allow the movement of fluids to the suction side </a:t>
                      </a:r>
                      <a:r>
                        <a:rPr lang="en-MY" sz="1800" b="0" i="0" u="none" strike="noStrike" kern="1200" baseline="0" dirty="0">
                          <a:solidFill>
                            <a:schemeClr val="dk1"/>
                          </a:solidFill>
                          <a:latin typeface="+mn-lt"/>
                          <a:ea typeface="+mn-ea"/>
                          <a:cs typeface="+mn-cs"/>
                        </a:rPr>
                        <a:t>of high-pressure triplex pumps</a:t>
                      </a:r>
                      <a:endParaRPr lang="en-MY" dirty="0"/>
                    </a:p>
                    <a:p>
                      <a:endParaRPr lang="en-US" dirty="0"/>
                    </a:p>
                  </a:txBody>
                  <a:tcPr/>
                </a:tc>
                <a:extLst>
                  <a:ext uri="{0D108BD9-81ED-4DB2-BD59-A6C34878D82A}">
                    <a16:rowId xmlns:a16="http://schemas.microsoft.com/office/drawing/2014/main" val="1450075671"/>
                  </a:ext>
                </a:extLst>
              </a:tr>
            </a:tbl>
          </a:graphicData>
        </a:graphic>
      </p:graphicFrame>
      <p:sp>
        <p:nvSpPr>
          <p:cNvPr id="3" name="Rectangle 2">
            <a:extLst>
              <a:ext uri="{FF2B5EF4-FFF2-40B4-BE49-F238E27FC236}">
                <a16:creationId xmlns:a16="http://schemas.microsoft.com/office/drawing/2014/main" id="{595EC3BC-5D68-4CF5-4571-373E3D711B76}"/>
              </a:ext>
            </a:extLst>
          </p:cNvPr>
          <p:cNvSpPr/>
          <p:nvPr/>
        </p:nvSpPr>
        <p:spPr>
          <a:xfrm>
            <a:off x="766753" y="5463600"/>
            <a:ext cx="2766155" cy="646331"/>
          </a:xfrm>
          <a:prstGeom prst="rect">
            <a:avLst/>
          </a:prstGeom>
        </p:spPr>
        <p:txBody>
          <a:bodyPr wrap="square">
            <a:spAutoFit/>
          </a:bodyPr>
          <a:lstStyle/>
          <a:p>
            <a:r>
              <a:rPr lang="ms-MY" i="1" dirty="0">
                <a:solidFill>
                  <a:srgbClr val="000000"/>
                </a:solidFill>
                <a:latin typeface="Univers-CondensedOblique"/>
              </a:rPr>
              <a:t>a</a:t>
            </a:r>
            <a:br>
              <a:rPr lang="ms-MY" dirty="0"/>
            </a:br>
            <a:endParaRPr lang="ms-MY" dirty="0"/>
          </a:p>
        </p:txBody>
      </p:sp>
      <p:sp>
        <p:nvSpPr>
          <p:cNvPr id="8" name="Arrow: Pentagon 7">
            <a:extLst>
              <a:ext uri="{FF2B5EF4-FFF2-40B4-BE49-F238E27FC236}">
                <a16:creationId xmlns:a16="http://schemas.microsoft.com/office/drawing/2014/main" id="{0B0DABDF-BDE5-5E34-BB1B-593A7F659D11}"/>
              </a:ext>
            </a:extLst>
          </p:cNvPr>
          <p:cNvSpPr/>
          <p:nvPr/>
        </p:nvSpPr>
        <p:spPr>
          <a:xfrm>
            <a:off x="0" y="28541"/>
            <a:ext cx="6303074" cy="991051"/>
          </a:xfrm>
          <a:prstGeom prst="homePlate">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sz="2800" b="1" dirty="0">
                <a:ln/>
                <a:solidFill>
                  <a:schemeClr val="bg1"/>
                </a:solidFill>
                <a:effectLst>
                  <a:glow>
                    <a:prstClr val="white"/>
                  </a:glow>
                  <a:outerShdw blurRad="38100" dist="19050" dir="2700000" algn="tl" rotWithShape="0">
                    <a:prstClr val="black">
                      <a:lumMod val="50000"/>
                      <a:alpha val="40000"/>
                    </a:prstClr>
                  </a:outerShdw>
                </a:effectLst>
                <a:latin typeface="Calibri" panose="020F0502020204030204" pitchFamily="34" charset="0"/>
                <a:ea typeface="+mj-ea"/>
              </a:rPr>
              <a:t>Suction/Discharge Hose</a:t>
            </a:r>
            <a:endParaRPr lang="ms-MY" sz="2800" dirty="0">
              <a:solidFill>
                <a:schemeClr val="bg1"/>
              </a:solidFill>
            </a:endParaRPr>
          </a:p>
        </p:txBody>
      </p:sp>
    </p:spTree>
    <p:extLst>
      <p:ext uri="{BB962C8B-B14F-4D97-AF65-F5344CB8AC3E}">
        <p14:creationId xmlns:p14="http://schemas.microsoft.com/office/powerpoint/2010/main" val="2498425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Pentagon 9">
            <a:extLst>
              <a:ext uri="{FF2B5EF4-FFF2-40B4-BE49-F238E27FC236}">
                <a16:creationId xmlns:a16="http://schemas.microsoft.com/office/drawing/2014/main" id="{E355E9F0-6B7C-4641-4C0B-3E4963B76E06}"/>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10</a:t>
            </a:fld>
            <a:endParaRPr lang="en-MY"/>
          </a:p>
        </p:txBody>
      </p:sp>
      <p:sp>
        <p:nvSpPr>
          <p:cNvPr id="5" name="Content Placeholder 1">
            <a:extLst>
              <a:ext uri="{FF2B5EF4-FFF2-40B4-BE49-F238E27FC236}">
                <a16:creationId xmlns:a16="http://schemas.microsoft.com/office/drawing/2014/main" id="{F1F589BA-751A-2904-EB4C-39BE1654F5AE}"/>
              </a:ext>
            </a:extLst>
          </p:cNvPr>
          <p:cNvSpPr>
            <a:spLocks noGrp="1"/>
          </p:cNvSpPr>
          <p:nvPr>
            <p:ph sz="half" idx="1"/>
          </p:nvPr>
        </p:nvSpPr>
        <p:spPr>
          <a:xfrm>
            <a:off x="497544" y="1262650"/>
            <a:ext cx="10822338" cy="4617677"/>
          </a:xfrm>
        </p:spPr>
        <p:txBody>
          <a:bodyPr anchor="ctr">
            <a:normAutofit/>
          </a:bodyPr>
          <a:lstStyle/>
          <a:p>
            <a:pPr marL="0" indent="0" algn="ctr">
              <a:buNone/>
            </a:pPr>
            <a:r>
              <a:rPr lang="en-US" sz="5400" b="1" dirty="0" err="1">
                <a:solidFill>
                  <a:schemeClr val="bg1"/>
                </a:solidFill>
                <a:latin typeface="Montserrat ExtraBold" panose="00000900000000000000" pitchFamily="2" charset="0"/>
              </a:rPr>
              <a:t>Certifugal</a:t>
            </a:r>
            <a:r>
              <a:rPr lang="en-US" sz="5400" b="1" dirty="0">
                <a:solidFill>
                  <a:schemeClr val="bg1"/>
                </a:solidFill>
                <a:latin typeface="Montserrat ExtraBold" panose="00000900000000000000" pitchFamily="2" charset="0"/>
              </a:rPr>
              <a:t> Pump</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686BD6C2-B69B-DF04-A34A-D39A48677914}"/>
              </a:ext>
            </a:extLst>
          </p:cNvPr>
          <p:cNvSpPr txBox="1">
            <a:spLocks/>
          </p:cNvSpPr>
          <p:nvPr/>
        </p:nvSpPr>
        <p:spPr>
          <a:xfrm>
            <a:off x="-182940"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sz="5400" b="0" i="0" u="none" strike="noStrike" kern="0" cap="none" spc="0" normalizeH="0" baseline="0" noProof="0" dirty="0">
                <a:ln>
                  <a:noFill/>
                </a:ln>
                <a:solidFill>
                  <a:srgbClr val="E57434"/>
                </a:solidFill>
                <a:effectLst/>
                <a:uLnTx/>
                <a:uFillTx/>
                <a:latin typeface="Montserrat ExtraBold"/>
                <a:sym typeface="Montserrat ExtraBold"/>
              </a:rPr>
              <a:t>03</a:t>
            </a:r>
          </a:p>
        </p:txBody>
      </p:sp>
    </p:spTree>
    <p:extLst>
      <p:ext uri="{BB962C8B-B14F-4D97-AF65-F5344CB8AC3E}">
        <p14:creationId xmlns:p14="http://schemas.microsoft.com/office/powerpoint/2010/main" val="2098764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103DC-161C-EE03-FEEB-4ADE6CB092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8D86E6-8339-BC15-7DED-5DFE38F4ABF2}"/>
              </a:ext>
            </a:extLst>
          </p:cNvPr>
          <p:cNvSpPr>
            <a:spLocks noGrp="1"/>
          </p:cNvSpPr>
          <p:nvPr>
            <p:ph type="title"/>
          </p:nvPr>
        </p:nvSpPr>
        <p:spPr>
          <a:xfrm>
            <a:off x="0" y="0"/>
            <a:ext cx="12191999" cy="950495"/>
          </a:xfrm>
        </p:spPr>
        <p:txBody>
          <a:bodyPr/>
          <a:lstStyle/>
          <a:p>
            <a:endParaRPr lang="en-MY" dirty="0"/>
          </a:p>
        </p:txBody>
      </p:sp>
      <p:sp>
        <p:nvSpPr>
          <p:cNvPr id="3" name="Content Placeholder 2">
            <a:extLst>
              <a:ext uri="{FF2B5EF4-FFF2-40B4-BE49-F238E27FC236}">
                <a16:creationId xmlns:a16="http://schemas.microsoft.com/office/drawing/2014/main" id="{A087C5B1-37F6-4993-A29F-D5D86FCA93E2}"/>
              </a:ext>
            </a:extLst>
          </p:cNvPr>
          <p:cNvSpPr>
            <a:spLocks noGrp="1"/>
          </p:cNvSpPr>
          <p:nvPr>
            <p:ph idx="1"/>
          </p:nvPr>
        </p:nvSpPr>
        <p:spPr>
          <a:xfrm>
            <a:off x="304801" y="1058780"/>
            <a:ext cx="11582400" cy="5169246"/>
          </a:xfrm>
        </p:spPr>
        <p:txBody>
          <a:bodyPr/>
          <a:lstStyle/>
          <a:p>
            <a:pPr algn="l"/>
            <a:endParaRPr lang="en-US" sz="1800" b="0" i="0" u="none" strike="noStrike" baseline="0" dirty="0">
              <a:latin typeface="ArialMT"/>
            </a:endParaRPr>
          </a:p>
          <a:p>
            <a:pPr algn="l"/>
            <a:r>
              <a:rPr lang="en-US" sz="1800" b="0" i="0" dirty="0">
                <a:solidFill>
                  <a:srgbClr val="000000"/>
                </a:solidFill>
                <a:effectLst/>
                <a:latin typeface="ArialMT"/>
              </a:rPr>
              <a:t>C-pump is a high-volume but its produce low pressure on the transfer</a:t>
            </a:r>
            <a:br>
              <a:rPr lang="en-US" sz="1100" dirty="0"/>
            </a:br>
            <a:endParaRPr lang="en-US" sz="1800" b="0" i="0" u="none" strike="noStrike" baseline="0" dirty="0">
              <a:latin typeface="ArialMT"/>
            </a:endParaRPr>
          </a:p>
          <a:p>
            <a:pPr marL="0" indent="0" algn="l">
              <a:buNone/>
            </a:pPr>
            <a:endParaRPr lang="en-US" sz="1800" b="0" i="0" u="none" strike="noStrike" baseline="0" dirty="0">
              <a:latin typeface="ArialMT"/>
            </a:endParaRPr>
          </a:p>
          <a:p>
            <a:pPr marL="0" indent="0" algn="l">
              <a:buNone/>
            </a:pPr>
            <a:endParaRPr lang="en-US" sz="1800" dirty="0">
              <a:latin typeface="ArialMT"/>
            </a:endParaRPr>
          </a:p>
          <a:p>
            <a:pPr algn="l"/>
            <a:endParaRPr lang="en-US" sz="1800" b="0" i="0" u="none" strike="noStrike" baseline="0" dirty="0">
              <a:latin typeface="ArialMT"/>
            </a:endParaRPr>
          </a:p>
          <a:p>
            <a:pPr algn="l"/>
            <a:endParaRPr lang="en-US" sz="1800" dirty="0">
              <a:latin typeface="ArialMT"/>
            </a:endParaRPr>
          </a:p>
          <a:p>
            <a:pPr algn="l"/>
            <a:endParaRPr lang="en-US" sz="1800" b="0" i="0" u="none" strike="noStrike" baseline="0" dirty="0">
              <a:latin typeface="ArialMT"/>
            </a:endParaRPr>
          </a:p>
          <a:p>
            <a:pPr algn="l"/>
            <a:endParaRPr lang="en-US" sz="1800" dirty="0">
              <a:latin typeface="ArialMT"/>
            </a:endParaRPr>
          </a:p>
          <a:p>
            <a:pPr marL="0" indent="0" algn="l">
              <a:buNone/>
            </a:pPr>
            <a:endParaRPr lang="en-US" sz="1800" b="0" i="0" u="none" strike="noStrike" baseline="0" dirty="0">
              <a:latin typeface="ArialMT"/>
            </a:endParaRPr>
          </a:p>
        </p:txBody>
      </p:sp>
      <p:sp>
        <p:nvSpPr>
          <p:cNvPr id="4" name="Slide Number Placeholder 3">
            <a:extLst>
              <a:ext uri="{FF2B5EF4-FFF2-40B4-BE49-F238E27FC236}">
                <a16:creationId xmlns:a16="http://schemas.microsoft.com/office/drawing/2014/main" id="{5437AD5E-B75D-B9D3-6617-D99CAB52B315}"/>
              </a:ext>
            </a:extLst>
          </p:cNvPr>
          <p:cNvSpPr>
            <a:spLocks noGrp="1"/>
          </p:cNvSpPr>
          <p:nvPr>
            <p:ph type="sldNum" sz="quarter" idx="12"/>
          </p:nvPr>
        </p:nvSpPr>
        <p:spPr/>
        <p:txBody>
          <a:bodyPr/>
          <a:lstStyle/>
          <a:p>
            <a:fld id="{7067DC33-8416-46B9-BFB5-95A4BBC5BE18}" type="slidenum">
              <a:rPr lang="en-MY" smtClean="0"/>
              <a:pPr/>
              <a:t>11</a:t>
            </a:fld>
            <a:endParaRPr lang="en-MY"/>
          </a:p>
        </p:txBody>
      </p:sp>
      <p:sp>
        <p:nvSpPr>
          <p:cNvPr id="6" name="Arrow: Pentagon 5">
            <a:extLst>
              <a:ext uri="{FF2B5EF4-FFF2-40B4-BE49-F238E27FC236}">
                <a16:creationId xmlns:a16="http://schemas.microsoft.com/office/drawing/2014/main" id="{359D516A-8421-54D0-5A6D-65BC79EE2495}"/>
              </a:ext>
            </a:extLst>
          </p:cNvPr>
          <p:cNvSpPr/>
          <p:nvPr/>
        </p:nvSpPr>
        <p:spPr>
          <a:xfrm>
            <a:off x="1" y="0"/>
            <a:ext cx="6301946" cy="950495"/>
          </a:xfrm>
          <a:prstGeom prst="homePlate">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t>Type Of C-Pump</a:t>
            </a:r>
            <a:endParaRPr lang="ms-MY" sz="2800" dirty="0"/>
          </a:p>
        </p:txBody>
      </p:sp>
      <p:sp>
        <p:nvSpPr>
          <p:cNvPr id="7" name="TextBox 6">
            <a:extLst>
              <a:ext uri="{FF2B5EF4-FFF2-40B4-BE49-F238E27FC236}">
                <a16:creationId xmlns:a16="http://schemas.microsoft.com/office/drawing/2014/main" id="{EB745491-3C65-61A1-1128-1B9867623BE7}"/>
              </a:ext>
            </a:extLst>
          </p:cNvPr>
          <p:cNvSpPr txBox="1"/>
          <p:nvPr/>
        </p:nvSpPr>
        <p:spPr>
          <a:xfrm>
            <a:off x="664744" y="2502313"/>
            <a:ext cx="2773279" cy="646331"/>
          </a:xfrm>
          <a:prstGeom prst="rect">
            <a:avLst/>
          </a:prstGeom>
          <a:noFill/>
        </p:spPr>
        <p:txBody>
          <a:bodyPr wrap="square">
            <a:spAutoFit/>
          </a:bodyPr>
          <a:lstStyle/>
          <a:p>
            <a:r>
              <a:rPr lang="en-US" dirty="0"/>
              <a:t>-</a:t>
            </a:r>
            <a:r>
              <a:rPr lang="en-US" b="1" u="sng" dirty="0" err="1"/>
              <a:t>Serva</a:t>
            </a:r>
            <a:r>
              <a:rPr lang="en-US" b="1" u="sng" dirty="0"/>
              <a:t>(5X6)</a:t>
            </a:r>
          </a:p>
          <a:p>
            <a:r>
              <a:rPr lang="en-US" dirty="0"/>
              <a:t>-Shut in pressure(50-60 psi)</a:t>
            </a:r>
          </a:p>
        </p:txBody>
      </p:sp>
      <p:sp>
        <p:nvSpPr>
          <p:cNvPr id="9" name="TextBox 8">
            <a:extLst>
              <a:ext uri="{FF2B5EF4-FFF2-40B4-BE49-F238E27FC236}">
                <a16:creationId xmlns:a16="http://schemas.microsoft.com/office/drawing/2014/main" id="{E372FD32-9E8A-8A02-CEAC-E5E8ABF7DA81}"/>
              </a:ext>
            </a:extLst>
          </p:cNvPr>
          <p:cNvSpPr txBox="1"/>
          <p:nvPr/>
        </p:nvSpPr>
        <p:spPr>
          <a:xfrm>
            <a:off x="207817" y="991606"/>
            <a:ext cx="2565274" cy="1474250"/>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
                <a:srgbClr val="F77F24"/>
              </a:buClr>
              <a:buSzTx/>
              <a:tabLst/>
              <a:defRPr/>
            </a:pPr>
            <a:endParaRPr lang="en-US" dirty="0">
              <a:solidFill>
                <a:prstClr val="black"/>
              </a:solidFill>
              <a:latin typeface="ArialMT"/>
              <a:cs typeface="Calibri" panose="020F0502020204030204" pitchFamily="34" charset="0"/>
            </a:endParaRPr>
          </a:p>
          <a:p>
            <a:pPr marL="457200" marR="0" lvl="0" indent="-457200" algn="l" defTabSz="914400" rtl="0" eaLnBrk="1" fontAlgn="auto" latinLnBrk="0" hangingPunct="1">
              <a:lnSpc>
                <a:spcPct val="90000"/>
              </a:lnSpc>
              <a:spcBef>
                <a:spcPts val="1000"/>
              </a:spcBef>
              <a:spcAft>
                <a:spcPts val="0"/>
              </a:spcAft>
              <a:buClr>
                <a:srgbClr val="F77F24"/>
              </a:buClr>
              <a:buSzTx/>
              <a:buFont typeface="Wingdings" panose="05000000000000000000" pitchFamily="2" charset="2"/>
              <a:buChar char="Ø"/>
              <a:tabLst/>
              <a:defRPr/>
            </a:pPr>
            <a:endParaRPr kumimoji="0" lang="en-US" sz="1800" b="0" i="0" u="none" strike="noStrike" kern="1200" cap="none" spc="0" normalizeH="0" baseline="0" noProof="0" dirty="0">
              <a:ln>
                <a:noFill/>
              </a:ln>
              <a:solidFill>
                <a:prstClr val="black"/>
              </a:solidFill>
              <a:effectLst/>
              <a:uLnTx/>
              <a:uFillTx/>
              <a:latin typeface="ArialMT"/>
              <a:ea typeface="+mn-ea"/>
              <a:cs typeface="Calibri" panose="020F0502020204030204" pitchFamily="34" charset="0"/>
            </a:endParaRPr>
          </a:p>
          <a:p>
            <a:pPr marL="457200" marR="0" lvl="0" indent="-457200" algn="l" defTabSz="914400" rtl="0" eaLnBrk="1" fontAlgn="auto" latinLnBrk="0" hangingPunct="1">
              <a:lnSpc>
                <a:spcPct val="90000"/>
              </a:lnSpc>
              <a:spcBef>
                <a:spcPts val="1000"/>
              </a:spcBef>
              <a:spcAft>
                <a:spcPts val="0"/>
              </a:spcAft>
              <a:buClr>
                <a:srgbClr val="F77F24"/>
              </a:buClr>
              <a:buSzTx/>
              <a:buFont typeface="Wingdings" panose="05000000000000000000" pitchFamily="2" charset="2"/>
              <a:buChar char="Ø"/>
              <a:tabLst/>
              <a:defRPr/>
            </a:pPr>
            <a:endParaRPr kumimoji="0" lang="en-US" sz="1800" b="0" i="0" u="none" strike="noStrike" kern="1200" cap="none" spc="0" normalizeH="0" baseline="0" noProof="0" dirty="0">
              <a:ln>
                <a:noFill/>
              </a:ln>
              <a:solidFill>
                <a:prstClr val="black"/>
              </a:solidFill>
              <a:effectLst/>
              <a:uLnTx/>
              <a:uFillTx/>
              <a:latin typeface="ArialMT"/>
              <a:ea typeface="+mn-ea"/>
              <a:cs typeface="Calibri" panose="020F0502020204030204" pitchFamily="34" charset="0"/>
            </a:endParaRPr>
          </a:p>
          <a:p>
            <a:pPr marL="457200" marR="0" lvl="0" indent="-457200" algn="l" defTabSz="914400" rtl="0" eaLnBrk="1" fontAlgn="auto" latinLnBrk="0" hangingPunct="1">
              <a:lnSpc>
                <a:spcPct val="90000"/>
              </a:lnSpc>
              <a:spcBef>
                <a:spcPts val="1000"/>
              </a:spcBef>
              <a:spcAft>
                <a:spcPts val="0"/>
              </a:spcAft>
              <a:buClr>
                <a:srgbClr val="F77F24"/>
              </a:buClr>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ArialMT"/>
                <a:ea typeface="+mn-ea"/>
                <a:cs typeface="Calibri" panose="020F0502020204030204" pitchFamily="34" charset="0"/>
              </a:rPr>
              <a:t>Type of C-Pump :</a:t>
            </a:r>
          </a:p>
        </p:txBody>
      </p:sp>
      <p:sp>
        <p:nvSpPr>
          <p:cNvPr id="11" name="TextBox 10">
            <a:extLst>
              <a:ext uri="{FF2B5EF4-FFF2-40B4-BE49-F238E27FC236}">
                <a16:creationId xmlns:a16="http://schemas.microsoft.com/office/drawing/2014/main" id="{9E777CFA-EAC7-B1E4-6789-54DBF5C992B0}"/>
              </a:ext>
            </a:extLst>
          </p:cNvPr>
          <p:cNvSpPr txBox="1"/>
          <p:nvPr/>
        </p:nvSpPr>
        <p:spPr>
          <a:xfrm>
            <a:off x="664744" y="3100731"/>
            <a:ext cx="2905629" cy="646331"/>
          </a:xfrm>
          <a:prstGeom prst="rect">
            <a:avLst/>
          </a:prstGeom>
          <a:noFill/>
        </p:spPr>
        <p:txBody>
          <a:bodyPr wrap="square">
            <a:spAutoFit/>
          </a:bodyPr>
          <a:lstStyle/>
          <a:p>
            <a:r>
              <a:rPr lang="en-US" dirty="0"/>
              <a:t>-</a:t>
            </a:r>
            <a:r>
              <a:rPr lang="en-US" b="1" u="sng" dirty="0"/>
              <a:t>Gardner Denver (4x5)</a:t>
            </a:r>
          </a:p>
          <a:p>
            <a:r>
              <a:rPr lang="en-US" dirty="0"/>
              <a:t>-Shut in pressure(40-50 psi)</a:t>
            </a:r>
          </a:p>
        </p:txBody>
      </p:sp>
      <p:pic>
        <p:nvPicPr>
          <p:cNvPr id="12" name="Picture 2">
            <a:extLst>
              <a:ext uri="{FF2B5EF4-FFF2-40B4-BE49-F238E27FC236}">
                <a16:creationId xmlns:a16="http://schemas.microsoft.com/office/drawing/2014/main" id="{2E27DF43-68F1-B11C-E8FE-589AC42BBF2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458" t="18557" r="32310"/>
          <a:stretch/>
        </p:blipFill>
        <p:spPr bwMode="auto">
          <a:xfrm>
            <a:off x="6904123" y="2530567"/>
            <a:ext cx="3236493" cy="2755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8249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Pentagon 9">
            <a:extLst>
              <a:ext uri="{FF2B5EF4-FFF2-40B4-BE49-F238E27FC236}">
                <a16:creationId xmlns:a16="http://schemas.microsoft.com/office/drawing/2014/main" id="{E355E9F0-6B7C-4641-4C0B-3E4963B76E06}"/>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12</a:t>
            </a:fld>
            <a:endParaRPr lang="en-MY"/>
          </a:p>
        </p:txBody>
      </p:sp>
      <p:sp>
        <p:nvSpPr>
          <p:cNvPr id="5" name="Content Placeholder 1">
            <a:extLst>
              <a:ext uri="{FF2B5EF4-FFF2-40B4-BE49-F238E27FC236}">
                <a16:creationId xmlns:a16="http://schemas.microsoft.com/office/drawing/2014/main" id="{F1F589BA-751A-2904-EB4C-39BE1654F5AE}"/>
              </a:ext>
            </a:extLst>
          </p:cNvPr>
          <p:cNvSpPr>
            <a:spLocks noGrp="1"/>
          </p:cNvSpPr>
          <p:nvPr>
            <p:ph sz="half" idx="1"/>
          </p:nvPr>
        </p:nvSpPr>
        <p:spPr>
          <a:xfrm>
            <a:off x="1402734" y="1230566"/>
            <a:ext cx="8706048" cy="4617677"/>
          </a:xfrm>
        </p:spPr>
        <p:txBody>
          <a:bodyPr anchor="ctr">
            <a:normAutofit/>
          </a:bodyPr>
          <a:lstStyle/>
          <a:p>
            <a:pPr marL="0" indent="0" algn="ctr">
              <a:buNone/>
            </a:pPr>
            <a:r>
              <a:rPr lang="en-US" sz="5400" b="1" dirty="0">
                <a:solidFill>
                  <a:schemeClr val="bg1"/>
                </a:solidFill>
                <a:latin typeface="Montserrat ExtraBold" panose="00000900000000000000" pitchFamily="2" charset="0"/>
              </a:rPr>
              <a:t>Butterfly Valve</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2F920E3A-AE74-466F-E245-ED71741ED9A4}"/>
              </a:ext>
            </a:extLst>
          </p:cNvPr>
          <p:cNvSpPr txBox="1">
            <a:spLocks/>
          </p:cNvSpPr>
          <p:nvPr/>
        </p:nvSpPr>
        <p:spPr>
          <a:xfrm>
            <a:off x="-182940"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sz="5400" b="0" i="0" u="none" strike="noStrike" kern="0" cap="none" spc="0" normalizeH="0" baseline="0" noProof="0" dirty="0">
                <a:ln>
                  <a:noFill/>
                </a:ln>
                <a:solidFill>
                  <a:srgbClr val="E57434"/>
                </a:solidFill>
                <a:effectLst/>
                <a:uLnTx/>
                <a:uFillTx/>
                <a:latin typeface="Montserrat ExtraBold"/>
                <a:sym typeface="Montserrat ExtraBold"/>
              </a:rPr>
              <a:t>04</a:t>
            </a:r>
          </a:p>
        </p:txBody>
      </p:sp>
    </p:spTree>
    <p:extLst>
      <p:ext uri="{BB962C8B-B14F-4D97-AF65-F5344CB8AC3E}">
        <p14:creationId xmlns:p14="http://schemas.microsoft.com/office/powerpoint/2010/main" val="18220965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8F8DA-1F08-AECC-CEA8-C964C6A16CEC}"/>
              </a:ext>
            </a:extLst>
          </p:cNvPr>
          <p:cNvSpPr>
            <a:spLocks noGrp="1"/>
          </p:cNvSpPr>
          <p:nvPr>
            <p:ph type="title"/>
          </p:nvPr>
        </p:nvSpPr>
        <p:spPr>
          <a:xfrm>
            <a:off x="304800" y="0"/>
            <a:ext cx="11887199" cy="1252815"/>
          </a:xfrm>
        </p:spPr>
        <p:txBody>
          <a:bodyPr/>
          <a:lstStyle/>
          <a:p>
            <a:endParaRPr lang="en-MY" dirty="0"/>
          </a:p>
        </p:txBody>
      </p:sp>
      <p:sp>
        <p:nvSpPr>
          <p:cNvPr id="3" name="Content Placeholder 2">
            <a:extLst>
              <a:ext uri="{FF2B5EF4-FFF2-40B4-BE49-F238E27FC236}">
                <a16:creationId xmlns:a16="http://schemas.microsoft.com/office/drawing/2014/main" id="{33F95B1C-8C60-DDF6-FB95-97BBA04EBA63}"/>
              </a:ext>
            </a:extLst>
          </p:cNvPr>
          <p:cNvSpPr>
            <a:spLocks noGrp="1"/>
          </p:cNvSpPr>
          <p:nvPr>
            <p:ph idx="1"/>
          </p:nvPr>
        </p:nvSpPr>
        <p:spPr>
          <a:xfrm>
            <a:off x="304801" y="1458097"/>
            <a:ext cx="11582400" cy="4769928"/>
          </a:xfrm>
        </p:spPr>
        <p:txBody>
          <a:bodyPr/>
          <a:lstStyle/>
          <a:p>
            <a:pPr algn="l"/>
            <a:r>
              <a:rPr lang="en-US" sz="1800" b="0" i="0" u="none" strike="noStrike" baseline="0" dirty="0">
                <a:latin typeface="ArialMT"/>
              </a:rPr>
              <a:t>Low-pressure butterfly valves are generally used on low-pressure suction and discharge lines.</a:t>
            </a:r>
          </a:p>
          <a:p>
            <a:pPr algn="l"/>
            <a:r>
              <a:rPr lang="en-US" sz="1800" b="0" i="0" u="none" strike="noStrike" baseline="0" dirty="0">
                <a:latin typeface="ArialMT"/>
              </a:rPr>
              <a:t>The maximum working pressure of these </a:t>
            </a:r>
            <a:r>
              <a:rPr lang="en-MY" sz="1800" b="0" i="0" u="none" strike="noStrike" baseline="0" dirty="0">
                <a:latin typeface="ArialMT"/>
              </a:rPr>
              <a:t>valves is 175 psi</a:t>
            </a:r>
            <a:r>
              <a:rPr lang="en-MY" sz="1800" dirty="0">
                <a:latin typeface="ArialMT"/>
              </a:rPr>
              <a:t>.</a:t>
            </a:r>
          </a:p>
          <a:p>
            <a:pPr algn="l"/>
            <a:r>
              <a:rPr lang="en-US" sz="1800" b="0" i="0" u="none" strike="noStrike" baseline="0" dirty="0">
                <a:latin typeface="ArialMT"/>
              </a:rPr>
              <a:t>A butterfly valve should always be closed slowly to prevent the water-hammer effect, which can cause breakage or abrupt pressure </a:t>
            </a:r>
            <a:r>
              <a:rPr lang="en-MY" sz="1800" b="0" i="0" u="none" strike="noStrike" baseline="0" dirty="0">
                <a:latin typeface="ArialMT"/>
              </a:rPr>
              <a:t>changes.</a:t>
            </a:r>
            <a:endParaRPr lang="en-MY" dirty="0"/>
          </a:p>
        </p:txBody>
      </p:sp>
      <p:sp>
        <p:nvSpPr>
          <p:cNvPr id="4" name="Slide Number Placeholder 3">
            <a:extLst>
              <a:ext uri="{FF2B5EF4-FFF2-40B4-BE49-F238E27FC236}">
                <a16:creationId xmlns:a16="http://schemas.microsoft.com/office/drawing/2014/main" id="{1727998E-F111-6CDD-977A-5A2D57758090}"/>
              </a:ext>
            </a:extLst>
          </p:cNvPr>
          <p:cNvSpPr>
            <a:spLocks noGrp="1"/>
          </p:cNvSpPr>
          <p:nvPr>
            <p:ph type="sldNum" sz="quarter" idx="12"/>
          </p:nvPr>
        </p:nvSpPr>
        <p:spPr/>
        <p:txBody>
          <a:bodyPr/>
          <a:lstStyle/>
          <a:p>
            <a:fld id="{7067DC33-8416-46B9-BFB5-95A4BBC5BE18}" type="slidenum">
              <a:rPr lang="en-MY" smtClean="0"/>
              <a:pPr/>
              <a:t>13</a:t>
            </a:fld>
            <a:endParaRPr lang="en-MY"/>
          </a:p>
        </p:txBody>
      </p:sp>
      <p:sp>
        <p:nvSpPr>
          <p:cNvPr id="6" name="Arrow: Pentagon 5">
            <a:extLst>
              <a:ext uri="{FF2B5EF4-FFF2-40B4-BE49-F238E27FC236}">
                <a16:creationId xmlns:a16="http://schemas.microsoft.com/office/drawing/2014/main" id="{62CD8FA1-470F-4F65-A24E-C22FE5052DB3}"/>
              </a:ext>
            </a:extLst>
          </p:cNvPr>
          <p:cNvSpPr/>
          <p:nvPr/>
        </p:nvSpPr>
        <p:spPr>
          <a:xfrm>
            <a:off x="0" y="-2190"/>
            <a:ext cx="6301946" cy="952686"/>
          </a:xfrm>
          <a:prstGeom prst="homePlate">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t>Butterfly valve</a:t>
            </a:r>
            <a:endParaRPr lang="ms-MY" sz="2800" dirty="0"/>
          </a:p>
        </p:txBody>
      </p:sp>
      <p:pic>
        <p:nvPicPr>
          <p:cNvPr id="1026" name="Picture 2" descr="BUTTERFLY VALVE STAINLESS STEEL DISC SS304 LEVER OPERATED DUCTILE IRON BODY  | Shopee Malaysia">
            <a:extLst>
              <a:ext uri="{FF2B5EF4-FFF2-40B4-BE49-F238E27FC236}">
                <a16:creationId xmlns:a16="http://schemas.microsoft.com/office/drawing/2014/main" id="{FB925A45-DFDA-4C57-ACC4-F9541836E9A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634" t="13513" r="30601" b="13514"/>
          <a:stretch/>
        </p:blipFill>
        <p:spPr bwMode="auto">
          <a:xfrm>
            <a:off x="2491947" y="2903835"/>
            <a:ext cx="3015048" cy="321275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ndustrial Butterfly Valve - PTFE Seat Butterfly Valve Manufacturer from  Bundor">
            <a:extLst>
              <a:ext uri="{FF2B5EF4-FFF2-40B4-BE49-F238E27FC236}">
                <a16:creationId xmlns:a16="http://schemas.microsoft.com/office/drawing/2014/main" id="{9188246B-1D0B-4951-8E2D-AB9B28D3AE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6953" y="2790209"/>
            <a:ext cx="3171889" cy="3440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77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0F5C4-12A6-4C36-87A5-E67977009918}"/>
              </a:ext>
            </a:extLst>
          </p:cNvPr>
          <p:cNvSpPr>
            <a:spLocks noGrp="1"/>
          </p:cNvSpPr>
          <p:nvPr>
            <p:ph type="title"/>
          </p:nvPr>
        </p:nvSpPr>
        <p:spPr>
          <a:xfrm>
            <a:off x="0" y="1"/>
            <a:ext cx="11887201" cy="976184"/>
          </a:xfrm>
        </p:spPr>
        <p:txBody>
          <a:bodyPr/>
          <a:lstStyle/>
          <a:p>
            <a:endParaRPr lang="ms-MY" dirty="0"/>
          </a:p>
        </p:txBody>
      </p:sp>
      <p:pic>
        <p:nvPicPr>
          <p:cNvPr id="5" name="Content Placeholder 4">
            <a:extLst>
              <a:ext uri="{FF2B5EF4-FFF2-40B4-BE49-F238E27FC236}">
                <a16:creationId xmlns:a16="http://schemas.microsoft.com/office/drawing/2014/main" id="{33768841-4242-419B-8DE2-AFC6BE206C1D}"/>
              </a:ext>
            </a:extLst>
          </p:cNvPr>
          <p:cNvPicPr>
            <a:picLocks noGrp="1" noChangeAspect="1"/>
          </p:cNvPicPr>
          <p:nvPr>
            <p:ph idx="1"/>
          </p:nvPr>
        </p:nvPicPr>
        <p:blipFill>
          <a:blip r:embed="rId2"/>
          <a:stretch>
            <a:fillRect/>
          </a:stretch>
        </p:blipFill>
        <p:spPr>
          <a:xfrm>
            <a:off x="129305" y="1252815"/>
            <a:ext cx="9947189" cy="4402309"/>
          </a:xfrm>
          <a:prstGeom prst="rect">
            <a:avLst/>
          </a:prstGeom>
        </p:spPr>
      </p:pic>
      <p:sp>
        <p:nvSpPr>
          <p:cNvPr id="4" name="Slide Number Placeholder 3">
            <a:extLst>
              <a:ext uri="{FF2B5EF4-FFF2-40B4-BE49-F238E27FC236}">
                <a16:creationId xmlns:a16="http://schemas.microsoft.com/office/drawing/2014/main" id="{7762E7F9-B645-49AC-86A7-E1AAE3D00E17}"/>
              </a:ext>
            </a:extLst>
          </p:cNvPr>
          <p:cNvSpPr>
            <a:spLocks noGrp="1"/>
          </p:cNvSpPr>
          <p:nvPr>
            <p:ph type="sldNum" sz="quarter" idx="12"/>
          </p:nvPr>
        </p:nvSpPr>
        <p:spPr/>
        <p:txBody>
          <a:bodyPr/>
          <a:lstStyle/>
          <a:p>
            <a:fld id="{7067DC33-8416-46B9-BFB5-95A4BBC5BE18}" type="slidenum">
              <a:rPr lang="en-MY" smtClean="0"/>
              <a:pPr/>
              <a:t>14</a:t>
            </a:fld>
            <a:endParaRPr lang="en-MY"/>
          </a:p>
        </p:txBody>
      </p:sp>
      <p:sp>
        <p:nvSpPr>
          <p:cNvPr id="7" name="Rectangle 6">
            <a:extLst>
              <a:ext uri="{FF2B5EF4-FFF2-40B4-BE49-F238E27FC236}">
                <a16:creationId xmlns:a16="http://schemas.microsoft.com/office/drawing/2014/main" id="{71848AB4-5C9D-408E-9D85-3A0E68F06CC6}"/>
              </a:ext>
            </a:extLst>
          </p:cNvPr>
          <p:cNvSpPr/>
          <p:nvPr/>
        </p:nvSpPr>
        <p:spPr>
          <a:xfrm>
            <a:off x="4854488" y="5655124"/>
            <a:ext cx="2905555" cy="369332"/>
          </a:xfrm>
          <a:prstGeom prst="rect">
            <a:avLst/>
          </a:prstGeom>
        </p:spPr>
        <p:txBody>
          <a:bodyPr wrap="square">
            <a:spAutoFit/>
          </a:bodyPr>
          <a:lstStyle/>
          <a:p>
            <a:r>
              <a:rPr lang="en-US" b="1" dirty="0"/>
              <a:t>B</a:t>
            </a:r>
            <a:r>
              <a:rPr lang="ms-MY" b="1" dirty="0"/>
              <a:t>utterfly valve component</a:t>
            </a:r>
          </a:p>
        </p:txBody>
      </p:sp>
      <p:sp>
        <p:nvSpPr>
          <p:cNvPr id="8" name="Arrow: Pentagon 7">
            <a:extLst>
              <a:ext uri="{FF2B5EF4-FFF2-40B4-BE49-F238E27FC236}">
                <a16:creationId xmlns:a16="http://schemas.microsoft.com/office/drawing/2014/main" id="{075342EF-91CD-4BD2-8FE6-D5023F84CDCD}"/>
              </a:ext>
            </a:extLst>
          </p:cNvPr>
          <p:cNvSpPr/>
          <p:nvPr/>
        </p:nvSpPr>
        <p:spPr>
          <a:xfrm>
            <a:off x="0" y="-1"/>
            <a:ext cx="5895474" cy="976183"/>
          </a:xfrm>
          <a:prstGeom prst="homePlate">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t>Butterfly valve</a:t>
            </a:r>
            <a:endParaRPr lang="ms-MY" sz="2400" dirty="0"/>
          </a:p>
        </p:txBody>
      </p:sp>
    </p:spTree>
    <p:extLst>
      <p:ext uri="{BB962C8B-B14F-4D97-AF65-F5344CB8AC3E}">
        <p14:creationId xmlns:p14="http://schemas.microsoft.com/office/powerpoint/2010/main" val="39062267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Pentagon 9">
            <a:extLst>
              <a:ext uri="{FF2B5EF4-FFF2-40B4-BE49-F238E27FC236}">
                <a16:creationId xmlns:a16="http://schemas.microsoft.com/office/drawing/2014/main" id="{E355E9F0-6B7C-4641-4C0B-3E4963B76E06}"/>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15</a:t>
            </a:fld>
            <a:endParaRPr lang="en-MY"/>
          </a:p>
        </p:txBody>
      </p:sp>
      <p:sp>
        <p:nvSpPr>
          <p:cNvPr id="5" name="Content Placeholder 1">
            <a:extLst>
              <a:ext uri="{FF2B5EF4-FFF2-40B4-BE49-F238E27FC236}">
                <a16:creationId xmlns:a16="http://schemas.microsoft.com/office/drawing/2014/main" id="{F1F589BA-751A-2904-EB4C-39BE1654F5AE}"/>
              </a:ext>
            </a:extLst>
          </p:cNvPr>
          <p:cNvSpPr>
            <a:spLocks noGrp="1"/>
          </p:cNvSpPr>
          <p:nvPr>
            <p:ph sz="half" idx="1"/>
          </p:nvPr>
        </p:nvSpPr>
        <p:spPr>
          <a:xfrm>
            <a:off x="497544" y="1262650"/>
            <a:ext cx="10822338" cy="4617677"/>
          </a:xfrm>
        </p:spPr>
        <p:txBody>
          <a:bodyPr anchor="ctr">
            <a:normAutofit/>
          </a:bodyPr>
          <a:lstStyle/>
          <a:p>
            <a:pPr marL="0" lvl="0" indent="0" algn="ctr">
              <a:buNone/>
            </a:pPr>
            <a:r>
              <a:rPr lang="en-US" sz="5400" b="1" dirty="0">
                <a:solidFill>
                  <a:prstClr val="white"/>
                </a:solidFill>
                <a:latin typeface="Montserrat ExtraBold" panose="00000900000000000000" pitchFamily="2" charset="0"/>
              </a:rPr>
              <a:t>THANK YOU</a:t>
            </a:r>
          </a:p>
          <a:p>
            <a:pPr algn="ctr"/>
            <a:endParaRPr lang="en-US" sz="2400" dirty="0">
              <a:solidFill>
                <a:schemeClr val="bg1"/>
              </a:solidFill>
              <a:latin typeface="Montserrat ExtraBold" panose="00000900000000000000" pitchFamily="2" charset="0"/>
            </a:endParaRPr>
          </a:p>
        </p:txBody>
      </p:sp>
    </p:spTree>
    <p:extLst>
      <p:ext uri="{BB962C8B-B14F-4D97-AF65-F5344CB8AC3E}">
        <p14:creationId xmlns:p14="http://schemas.microsoft.com/office/powerpoint/2010/main" val="907163473"/>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291E202C-0181-4EA6-B292-89827F346146}" vid="{FBD09A4F-0B3F-4A23-908A-ADF7E0AB87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2018 High Res</Template>
  <TotalTime>19548</TotalTime>
  <Words>617</Words>
  <Application>Microsoft Office PowerPoint</Application>
  <PresentationFormat>Widescreen</PresentationFormat>
  <Paragraphs>110</Paragraphs>
  <Slides>15</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ArialMT</vt:lpstr>
      <vt:lpstr>Calibri</vt:lpstr>
      <vt:lpstr>Montserrat</vt:lpstr>
      <vt:lpstr>Montserrat ExtraBold</vt:lpstr>
      <vt:lpstr>Univers-CondensedOblique</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user1</dc:creator>
  <cp:lastModifiedBy>Aidil Hanasrul</cp:lastModifiedBy>
  <cp:revision>125</cp:revision>
  <dcterms:created xsi:type="dcterms:W3CDTF">2019-04-03T06:28:13Z</dcterms:created>
  <dcterms:modified xsi:type="dcterms:W3CDTF">2025-01-28T09:10:30Z</dcterms:modified>
</cp:coreProperties>
</file>