
<file path=[Content_Types].xml><?xml version="1.0" encoding="utf-8"?>
<Types xmlns="http://schemas.openxmlformats.org/package/2006/content-types">
  <Default Extension="emf" ContentType="image/x-emf"/>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6"/>
  </p:notesMasterIdLst>
  <p:handoutMasterIdLst>
    <p:handoutMasterId r:id="rId17"/>
  </p:handoutMasterIdLst>
  <p:sldIdLst>
    <p:sldId id="256" r:id="rId2"/>
    <p:sldId id="264" r:id="rId3"/>
    <p:sldId id="293" r:id="rId4"/>
    <p:sldId id="294" r:id="rId5"/>
    <p:sldId id="296" r:id="rId6"/>
    <p:sldId id="297" r:id="rId7"/>
    <p:sldId id="298" r:id="rId8"/>
    <p:sldId id="299" r:id="rId9"/>
    <p:sldId id="300" r:id="rId10"/>
    <p:sldId id="295" r:id="rId11"/>
    <p:sldId id="301" r:id="rId12"/>
    <p:sldId id="304" r:id="rId13"/>
    <p:sldId id="303" r:id="rId14"/>
    <p:sldId id="280" r:id="rId1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 uri="{2D200454-40CA-4A62-9FC3-DE9A4176ACB9}">
      <p15:notes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0" name="Syamim" initials="S" lastIdx="2" clrIdx="0"/>
  <p:cmAuthor id="1" name="Faizal Ali" initials="FA" lastIdx="31" clrIdx="1"/>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FF"/>
    <a:srgbClr val="F77F2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BDBED569-4797-4DF1-A0F4-6AAB3CD982D8}" styleName="Light Style 3 - Accent 5">
    <a:wholeTbl>
      <a:tcTxStyle>
        <a:fontRef idx="minor">
          <a:scrgbClr r="0" g="0" b="0"/>
        </a:fontRef>
        <a:schemeClr val="tx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noFill/>
        </a:fill>
      </a:tcStyle>
    </a:wholeTbl>
    <a:band1H>
      <a:tcStyle>
        <a:tcBdr/>
        <a:fill>
          <a:solidFill>
            <a:schemeClr val="accent5">
              <a:alpha val="20000"/>
            </a:schemeClr>
          </a:solidFill>
        </a:fill>
      </a:tcStyle>
    </a:band1H>
    <a:band1V>
      <a:tcStyle>
        <a:tcBdr/>
        <a:fill>
          <a:solidFill>
            <a:schemeClr val="accent5">
              <a:alpha val="20000"/>
            </a:schemeClr>
          </a:solidFill>
        </a:fill>
      </a:tcStyle>
    </a:band1V>
    <a:lastCol>
      <a:tcTxStyle b="on"/>
      <a:tcStyle>
        <a:tcBdr/>
      </a:tcStyle>
    </a:lastCol>
    <a:firstCol>
      <a:tcTxStyle b="on"/>
      <a:tcStyle>
        <a:tcBdr/>
      </a:tcStyle>
    </a:firstCol>
    <a:lastRow>
      <a:tcTxStyle b="on"/>
      <a:tcStyle>
        <a:tcBdr>
          <a:top>
            <a:ln w="50800" cmpd="dbl">
              <a:solidFill>
                <a:schemeClr val="accent5"/>
              </a:solidFill>
            </a:ln>
          </a:top>
        </a:tcBdr>
        <a:fill>
          <a:noFill/>
        </a:fill>
      </a:tcStyle>
    </a:lastRow>
    <a:firstRow>
      <a:tcTxStyle b="on"/>
      <a:tcStyle>
        <a:tcBdr>
          <a:bottom>
            <a:ln w="25400" cmpd="sng">
              <a:solidFill>
                <a:schemeClr val="accent5"/>
              </a:solidFill>
            </a:ln>
          </a:bottom>
        </a:tcBdr>
        <a:fill>
          <a:no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68D230F3-CF80-4859-8CE7-A43EE81993B5}" styleName="Light Style 1 - Accent 6">
    <a:wholeTbl>
      <a:tcTxStyle>
        <a:fontRef idx="minor">
          <a:scrgbClr r="0" g="0" b="0"/>
        </a:fontRef>
        <a:schemeClr val="tx1"/>
      </a:tcTxStyle>
      <a:tcStyle>
        <a:tcBdr>
          <a:left>
            <a:ln>
              <a:noFill/>
            </a:ln>
          </a:left>
          <a:right>
            <a:ln>
              <a:noFill/>
            </a:ln>
          </a:right>
          <a:top>
            <a:ln w="12700" cmpd="sng">
              <a:solidFill>
                <a:schemeClr val="accent6"/>
              </a:solidFill>
            </a:ln>
          </a:top>
          <a:bottom>
            <a:ln w="12700" cmpd="sng">
              <a:solidFill>
                <a:schemeClr val="accent6"/>
              </a:solidFill>
            </a:ln>
          </a:bottom>
          <a:insideH>
            <a:ln>
              <a:noFill/>
            </a:ln>
          </a:insideH>
          <a:insideV>
            <a:ln>
              <a:noFill/>
            </a:ln>
          </a:insideV>
        </a:tcBdr>
        <a:fill>
          <a:noFill/>
        </a:fill>
      </a:tcStyle>
    </a:wholeTbl>
    <a:band1H>
      <a:tcStyle>
        <a:tcBdr/>
        <a:fill>
          <a:solidFill>
            <a:schemeClr val="accent6">
              <a:alpha val="20000"/>
            </a:schemeClr>
          </a:solidFill>
        </a:fill>
      </a:tcStyle>
    </a:band1H>
    <a:band2H>
      <a:tcStyle>
        <a:tcBdr/>
      </a:tcStyle>
    </a:band2H>
    <a:band1V>
      <a:tcStyle>
        <a:tcBdr/>
        <a:fill>
          <a:solidFill>
            <a:schemeClr val="accent6">
              <a:alpha val="20000"/>
            </a:schemeClr>
          </a:solidFill>
        </a:fill>
      </a:tcStyle>
    </a:band1V>
    <a:lastCol>
      <a:tcTxStyle b="on"/>
      <a:tcStyle>
        <a:tcBdr/>
      </a:tcStyle>
    </a:lastCol>
    <a:firstCol>
      <a:tcTxStyle b="on"/>
      <a:tcStyle>
        <a:tcBdr/>
      </a:tcStyle>
    </a:firstCol>
    <a:lastRow>
      <a:tcTxStyle b="on"/>
      <a:tcStyle>
        <a:tcBdr>
          <a:top>
            <a:ln w="12700" cmpd="sng">
              <a:solidFill>
                <a:schemeClr val="accent6"/>
              </a:solidFill>
            </a:ln>
          </a:top>
        </a:tcBdr>
        <a:fill>
          <a:noFill/>
        </a:fill>
      </a:tcStyle>
    </a:lastRow>
    <a:firstRow>
      <a:tcTxStyle b="on"/>
      <a:tcStyle>
        <a:tcBdr>
          <a:bottom>
            <a:ln w="12700" cmpd="sng">
              <a:solidFill>
                <a:schemeClr val="accent6"/>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987" autoAdjust="0"/>
    <p:restoredTop sz="93969" autoAdjust="0"/>
  </p:normalViewPr>
  <p:slideViewPr>
    <p:cSldViewPr snapToGrid="0">
      <p:cViewPr varScale="1">
        <p:scale>
          <a:sx n="64" d="100"/>
          <a:sy n="64" d="100"/>
        </p:scale>
        <p:origin x="942" y="78"/>
      </p:cViewPr>
      <p:guideLst>
        <p:guide orient="horz" pos="2160"/>
        <p:guide pos="3840"/>
      </p:guideLst>
    </p:cSldViewPr>
  </p:slideViewPr>
  <p:notesTextViewPr>
    <p:cViewPr>
      <p:scale>
        <a:sx n="1" d="1"/>
        <a:sy n="1" d="1"/>
      </p:scale>
      <p:origin x="0" y="0"/>
    </p:cViewPr>
  </p:notesTextViewPr>
  <p:sorterViewPr>
    <p:cViewPr>
      <p:scale>
        <a:sx n="100" d="100"/>
        <a:sy n="100" d="100"/>
      </p:scale>
      <p:origin x="0" y="0"/>
    </p:cViewPr>
  </p:sorterViewPr>
  <p:notesViewPr>
    <p:cSldViewPr snapToGrid="0">
      <p:cViewPr varScale="1">
        <p:scale>
          <a:sx n="53" d="100"/>
          <a:sy n="53" d="100"/>
        </p:scale>
        <p:origin x="2844" y="66"/>
      </p:cViewPr>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commentAuthors" Target="commentAuthors.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handoutMaster" Target="handoutMasters/handoutMaster1.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307C3527-E1E6-4782-BC8B-1947AB0747FA}" type="datetimeFigureOut">
              <a:rPr lang="en-US" smtClean="0"/>
              <a:t>10/2/2024</a:t>
            </a:fld>
            <a:endParaRPr lang="en-US"/>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05DBD357-2F54-4699-86AA-12A90C8C67D0}" type="slidenum">
              <a:rPr lang="en-US" smtClean="0"/>
              <a:t>‹#›</a:t>
            </a:fld>
            <a:endParaRPr lang="en-US"/>
          </a:p>
        </p:txBody>
      </p:sp>
    </p:spTree>
    <p:extLst>
      <p:ext uri="{BB962C8B-B14F-4D97-AF65-F5344CB8AC3E}">
        <p14:creationId xmlns:p14="http://schemas.microsoft.com/office/powerpoint/2010/main" val="697263394"/>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MY"/>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221FE24F-B5CB-4A46-A6F6-39DC986B35AD}" type="datetimeFigureOut">
              <a:rPr lang="en-MY" smtClean="0"/>
              <a:t>2/10/2024</a:t>
            </a:fld>
            <a:endParaRPr lang="en-MY"/>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MY"/>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MY"/>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MY"/>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5F34EBA-EA9E-4936-A7E5-23C067EE0C2E}" type="slidenum">
              <a:rPr lang="en-MY" smtClean="0"/>
              <a:t>‹#›</a:t>
            </a:fld>
            <a:endParaRPr lang="en-MY"/>
          </a:p>
        </p:txBody>
      </p:sp>
    </p:spTree>
    <p:extLst>
      <p:ext uri="{BB962C8B-B14F-4D97-AF65-F5344CB8AC3E}">
        <p14:creationId xmlns:p14="http://schemas.microsoft.com/office/powerpoint/2010/main" val="122698632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MY" dirty="0"/>
          </a:p>
        </p:txBody>
      </p:sp>
      <p:sp>
        <p:nvSpPr>
          <p:cNvPr id="4" name="Slide Number Placeholder 3"/>
          <p:cNvSpPr>
            <a:spLocks noGrp="1"/>
          </p:cNvSpPr>
          <p:nvPr>
            <p:ph type="sldNum" sz="quarter" idx="5"/>
          </p:nvPr>
        </p:nvSpPr>
        <p:spPr/>
        <p:txBody>
          <a:bodyPr/>
          <a:lstStyle/>
          <a:p>
            <a:fld id="{B5F34EBA-EA9E-4936-A7E5-23C067EE0C2E}" type="slidenum">
              <a:rPr lang="en-MY" smtClean="0"/>
              <a:t>2</a:t>
            </a:fld>
            <a:endParaRPr lang="en-MY"/>
          </a:p>
        </p:txBody>
      </p:sp>
    </p:spTree>
    <p:extLst>
      <p:ext uri="{BB962C8B-B14F-4D97-AF65-F5344CB8AC3E}">
        <p14:creationId xmlns:p14="http://schemas.microsoft.com/office/powerpoint/2010/main" val="1508467764"/>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hyperlink" Target="https://graphicdesign.stackexchange.com/questions/42913/lighter-colors-without-ending-up-with-pastel" TargetMode="External"/><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2.png"/></Relationships>
</file>

<file path=ppt/slideLayouts/_rels/slideLayout2.xml.rels><?xml version="1.0" encoding="UTF-8" standalone="yes"?>
<Relationships xmlns="http://schemas.openxmlformats.org/package/2006/relationships"><Relationship Id="rId3" Type="http://schemas.openxmlformats.org/officeDocument/2006/relationships/hyperlink" Target="https://graphicdesign.stackexchange.com/questions/42913/lighter-colors-without-ending-up-with-pastel" TargetMode="External"/><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2.png"/></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
        <p:nvSpPr>
          <p:cNvPr id="28" name="Rectangle 27">
            <a:extLst>
              <a:ext uri="{FF2B5EF4-FFF2-40B4-BE49-F238E27FC236}">
                <a16:creationId xmlns:a16="http://schemas.microsoft.com/office/drawing/2014/main" id="{5BE2707C-6D77-498A-8BFB-FE05E4F3ED6A}"/>
              </a:ext>
            </a:extLst>
          </p:cNvPr>
          <p:cNvSpPr/>
          <p:nvPr userDrawn="1"/>
        </p:nvSpPr>
        <p:spPr>
          <a:xfrm>
            <a:off x="2047161" y="-5619"/>
            <a:ext cx="1187356" cy="6863619"/>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MY" dirty="0"/>
              <a:t>`</a:t>
            </a:r>
          </a:p>
        </p:txBody>
      </p:sp>
      <p:sp>
        <p:nvSpPr>
          <p:cNvPr id="13" name="Rectangle 12">
            <a:extLst>
              <a:ext uri="{FF2B5EF4-FFF2-40B4-BE49-F238E27FC236}">
                <a16:creationId xmlns:a16="http://schemas.microsoft.com/office/drawing/2014/main" id="{7C0C7DF0-5FF5-4820-9FB3-AA6DFAE249BF}"/>
              </a:ext>
            </a:extLst>
          </p:cNvPr>
          <p:cNvSpPr/>
          <p:nvPr userDrawn="1"/>
        </p:nvSpPr>
        <p:spPr>
          <a:xfrm>
            <a:off x="-1" y="-5619"/>
            <a:ext cx="2042694" cy="6863619"/>
          </a:xfrm>
          <a:prstGeom prst="rect">
            <a:avLst/>
          </a:prstGeom>
          <a:gradFill flip="none" rotWithShape="1">
            <a:gsLst>
              <a:gs pos="0">
                <a:srgbClr val="7030A0"/>
              </a:gs>
              <a:gs pos="50000">
                <a:srgbClr val="F77F24"/>
              </a:gs>
              <a:gs pos="64000">
                <a:srgbClr val="FBBF92"/>
              </a:gs>
              <a:gs pos="87000">
                <a:schemeClr val="bg1"/>
              </a:gs>
              <a:gs pos="95000">
                <a:schemeClr val="bg1"/>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MY"/>
          </a:p>
        </p:txBody>
      </p:sp>
      <p:grpSp>
        <p:nvGrpSpPr>
          <p:cNvPr id="14" name="Group 13">
            <a:extLst>
              <a:ext uri="{FF2B5EF4-FFF2-40B4-BE49-F238E27FC236}">
                <a16:creationId xmlns:a16="http://schemas.microsoft.com/office/drawing/2014/main" id="{C3B08946-8610-44BC-9E0E-FED96CF77838}"/>
              </a:ext>
            </a:extLst>
          </p:cNvPr>
          <p:cNvGrpSpPr/>
          <p:nvPr userDrawn="1"/>
        </p:nvGrpSpPr>
        <p:grpSpPr>
          <a:xfrm flipH="1">
            <a:off x="1006520" y="0"/>
            <a:ext cx="1070029" cy="6858001"/>
            <a:chOff x="346424" y="1220855"/>
            <a:chExt cx="1501531" cy="6858001"/>
          </a:xfrm>
        </p:grpSpPr>
        <p:pic>
          <p:nvPicPr>
            <p:cNvPr id="15" name="Picture 14">
              <a:extLst>
                <a:ext uri="{FF2B5EF4-FFF2-40B4-BE49-F238E27FC236}">
                  <a16:creationId xmlns:a16="http://schemas.microsoft.com/office/drawing/2014/main" id="{D8BCE14A-D8B5-4014-AE39-6ABA58AA509F}"/>
                </a:ext>
              </a:extLst>
            </p:cNvPr>
            <p:cNvPicPr>
              <a:picLocks noChangeAspect="1"/>
            </p:cNvPicPr>
            <p:nvPr/>
          </p:nvPicPr>
          <p:blipFill rotWithShape="1">
            <a:blip r:embed="rId2" cstate="print">
              <a:clrChange>
                <a:clrFrom>
                  <a:srgbClr val="FFFFFF"/>
                </a:clrFrom>
                <a:clrTo>
                  <a:srgbClr val="FFFFFF">
                    <a:alpha val="0"/>
                  </a:srgbClr>
                </a:clrTo>
              </a:clrChange>
              <a:duotone>
                <a:schemeClr val="bg2">
                  <a:shade val="45000"/>
                  <a:satMod val="135000"/>
                </a:schemeClr>
                <a:prstClr val="white"/>
              </a:duotone>
              <a:extLst>
                <a:ext uri="{28A0092B-C50C-407E-A947-70E740481C1C}">
                  <a14:useLocalDpi xmlns:a14="http://schemas.microsoft.com/office/drawing/2010/main" val="0"/>
                </a:ext>
                <a:ext uri="{837473B0-CC2E-450A-ABE3-18F120FF3D39}">
                  <a1611:picAttrSrcUrl xmlns:a1611="http://schemas.microsoft.com/office/drawing/2016/11/main" r:id="rId3"/>
                </a:ext>
              </a:extLst>
            </a:blip>
            <a:srcRect l="17895" t="20676"/>
            <a:stretch/>
          </p:blipFill>
          <p:spPr>
            <a:xfrm>
              <a:off x="346430" y="1220855"/>
              <a:ext cx="1501524" cy="1225824"/>
            </a:xfrm>
            <a:prstGeom prst="rect">
              <a:avLst/>
            </a:prstGeom>
          </p:spPr>
        </p:pic>
        <p:pic>
          <p:nvPicPr>
            <p:cNvPr id="16" name="Picture 15">
              <a:extLst>
                <a:ext uri="{FF2B5EF4-FFF2-40B4-BE49-F238E27FC236}">
                  <a16:creationId xmlns:a16="http://schemas.microsoft.com/office/drawing/2014/main" id="{AFE5C628-EBED-4F04-8F2D-47DEBC6B1E61}"/>
                </a:ext>
              </a:extLst>
            </p:cNvPr>
            <p:cNvPicPr>
              <a:picLocks noChangeAspect="1"/>
            </p:cNvPicPr>
            <p:nvPr/>
          </p:nvPicPr>
          <p:blipFill rotWithShape="1">
            <a:blip r:embed="rId2" cstate="print">
              <a:clrChange>
                <a:clrFrom>
                  <a:srgbClr val="FFFFFF"/>
                </a:clrFrom>
                <a:clrTo>
                  <a:srgbClr val="FFFFFF">
                    <a:alpha val="0"/>
                  </a:srgbClr>
                </a:clrTo>
              </a:clrChange>
              <a:duotone>
                <a:schemeClr val="bg2">
                  <a:shade val="45000"/>
                  <a:satMod val="135000"/>
                </a:schemeClr>
                <a:prstClr val="white"/>
              </a:duotone>
              <a:extLst>
                <a:ext uri="{28A0092B-C50C-407E-A947-70E740481C1C}">
                  <a14:useLocalDpi xmlns:a14="http://schemas.microsoft.com/office/drawing/2010/main" val="0"/>
                </a:ext>
                <a:ext uri="{837473B0-CC2E-450A-ABE3-18F120FF3D39}">
                  <a1611:picAttrSrcUrl xmlns:a1611="http://schemas.microsoft.com/office/drawing/2016/11/main" r:id="rId3"/>
                </a:ext>
              </a:extLst>
            </a:blip>
            <a:srcRect l="17895"/>
            <a:stretch/>
          </p:blipFill>
          <p:spPr>
            <a:xfrm flipV="1">
              <a:off x="346430" y="2446678"/>
              <a:ext cx="1501525" cy="1545339"/>
            </a:xfrm>
            <a:prstGeom prst="rect">
              <a:avLst/>
            </a:prstGeom>
          </p:spPr>
        </p:pic>
        <p:pic>
          <p:nvPicPr>
            <p:cNvPr id="17" name="Picture 16">
              <a:extLst>
                <a:ext uri="{FF2B5EF4-FFF2-40B4-BE49-F238E27FC236}">
                  <a16:creationId xmlns:a16="http://schemas.microsoft.com/office/drawing/2014/main" id="{53D94F75-C5B2-4863-864A-EC9CBD41FF4A}"/>
                </a:ext>
              </a:extLst>
            </p:cNvPr>
            <p:cNvPicPr>
              <a:picLocks noChangeAspect="1"/>
            </p:cNvPicPr>
            <p:nvPr/>
          </p:nvPicPr>
          <p:blipFill rotWithShape="1">
            <a:blip r:embed="rId2" cstate="print">
              <a:clrChange>
                <a:clrFrom>
                  <a:srgbClr val="FFFFFF"/>
                </a:clrFrom>
                <a:clrTo>
                  <a:srgbClr val="FFFFFF">
                    <a:alpha val="0"/>
                  </a:srgbClr>
                </a:clrTo>
              </a:clrChange>
              <a:duotone>
                <a:schemeClr val="bg2">
                  <a:shade val="45000"/>
                  <a:satMod val="135000"/>
                </a:schemeClr>
                <a:prstClr val="white"/>
              </a:duotone>
              <a:extLst>
                <a:ext uri="{28A0092B-C50C-407E-A947-70E740481C1C}">
                  <a14:useLocalDpi xmlns:a14="http://schemas.microsoft.com/office/drawing/2010/main" val="0"/>
                </a:ext>
                <a:ext uri="{837473B0-CC2E-450A-ABE3-18F120FF3D39}">
                  <a1611:picAttrSrcUrl xmlns:a1611="http://schemas.microsoft.com/office/drawing/2016/11/main" r:id="rId3"/>
                </a:ext>
              </a:extLst>
            </a:blip>
            <a:srcRect l="17895"/>
            <a:stretch/>
          </p:blipFill>
          <p:spPr>
            <a:xfrm>
              <a:off x="346427" y="3970753"/>
              <a:ext cx="1501526" cy="1545339"/>
            </a:xfrm>
            <a:prstGeom prst="rect">
              <a:avLst/>
            </a:prstGeom>
          </p:spPr>
        </p:pic>
        <p:pic>
          <p:nvPicPr>
            <p:cNvPr id="18" name="Picture 17">
              <a:extLst>
                <a:ext uri="{FF2B5EF4-FFF2-40B4-BE49-F238E27FC236}">
                  <a16:creationId xmlns:a16="http://schemas.microsoft.com/office/drawing/2014/main" id="{45C74D85-F934-4C46-94B6-CFD440B74FE0}"/>
                </a:ext>
              </a:extLst>
            </p:cNvPr>
            <p:cNvPicPr>
              <a:picLocks noChangeAspect="1"/>
            </p:cNvPicPr>
            <p:nvPr/>
          </p:nvPicPr>
          <p:blipFill rotWithShape="1">
            <a:blip r:embed="rId2" cstate="print">
              <a:clrChange>
                <a:clrFrom>
                  <a:srgbClr val="FFFFFF"/>
                </a:clrFrom>
                <a:clrTo>
                  <a:srgbClr val="FFFFFF">
                    <a:alpha val="0"/>
                  </a:srgbClr>
                </a:clrTo>
              </a:clrChange>
              <a:duotone>
                <a:schemeClr val="bg2">
                  <a:shade val="45000"/>
                  <a:satMod val="135000"/>
                </a:schemeClr>
                <a:prstClr val="white"/>
              </a:duotone>
              <a:extLst>
                <a:ext uri="{28A0092B-C50C-407E-A947-70E740481C1C}">
                  <a14:useLocalDpi xmlns:a14="http://schemas.microsoft.com/office/drawing/2010/main" val="0"/>
                </a:ext>
                <a:ext uri="{837473B0-CC2E-450A-ABE3-18F120FF3D39}">
                  <a1611:picAttrSrcUrl xmlns:a1611="http://schemas.microsoft.com/office/drawing/2016/11/main" r:id="rId3"/>
                </a:ext>
              </a:extLst>
            </a:blip>
            <a:srcRect l="17896"/>
            <a:stretch/>
          </p:blipFill>
          <p:spPr>
            <a:xfrm flipV="1">
              <a:off x="346427" y="5516091"/>
              <a:ext cx="1501528" cy="1545339"/>
            </a:xfrm>
            <a:prstGeom prst="rect">
              <a:avLst/>
            </a:prstGeom>
          </p:spPr>
        </p:pic>
        <p:pic>
          <p:nvPicPr>
            <p:cNvPr id="19" name="Picture 18">
              <a:extLst>
                <a:ext uri="{FF2B5EF4-FFF2-40B4-BE49-F238E27FC236}">
                  <a16:creationId xmlns:a16="http://schemas.microsoft.com/office/drawing/2014/main" id="{701AF651-C58A-49DD-9810-E0B035F94D56}"/>
                </a:ext>
              </a:extLst>
            </p:cNvPr>
            <p:cNvPicPr>
              <a:picLocks noChangeAspect="1"/>
            </p:cNvPicPr>
            <p:nvPr/>
          </p:nvPicPr>
          <p:blipFill rotWithShape="1">
            <a:blip r:embed="rId2" cstate="print">
              <a:clrChange>
                <a:clrFrom>
                  <a:srgbClr val="FFFFFF"/>
                </a:clrFrom>
                <a:clrTo>
                  <a:srgbClr val="FFFFFF">
                    <a:alpha val="0"/>
                  </a:srgbClr>
                </a:clrTo>
              </a:clrChange>
              <a:duotone>
                <a:schemeClr val="bg2">
                  <a:shade val="45000"/>
                  <a:satMod val="135000"/>
                </a:schemeClr>
                <a:prstClr val="white"/>
              </a:duotone>
              <a:extLst>
                <a:ext uri="{28A0092B-C50C-407E-A947-70E740481C1C}">
                  <a14:useLocalDpi xmlns:a14="http://schemas.microsoft.com/office/drawing/2010/main" val="0"/>
                </a:ext>
                <a:ext uri="{837473B0-CC2E-450A-ABE3-18F120FF3D39}">
                  <a1611:picAttrSrcUrl xmlns:a1611="http://schemas.microsoft.com/office/drawing/2016/11/main" r:id="rId3"/>
                </a:ext>
              </a:extLst>
            </a:blip>
            <a:srcRect l="17896" b="34162"/>
            <a:stretch/>
          </p:blipFill>
          <p:spPr>
            <a:xfrm>
              <a:off x="346424" y="7061432"/>
              <a:ext cx="1501530" cy="1017424"/>
            </a:xfrm>
            <a:prstGeom prst="rect">
              <a:avLst/>
            </a:prstGeom>
          </p:spPr>
        </p:pic>
      </p:grpSp>
      <p:grpSp>
        <p:nvGrpSpPr>
          <p:cNvPr id="21" name="Group 20">
            <a:extLst>
              <a:ext uri="{FF2B5EF4-FFF2-40B4-BE49-F238E27FC236}">
                <a16:creationId xmlns:a16="http://schemas.microsoft.com/office/drawing/2014/main" id="{C1972222-398C-4CF9-893E-FD25F90E8D34}"/>
              </a:ext>
            </a:extLst>
          </p:cNvPr>
          <p:cNvGrpSpPr/>
          <p:nvPr userDrawn="1"/>
        </p:nvGrpSpPr>
        <p:grpSpPr>
          <a:xfrm>
            <a:off x="-61152" y="-12878"/>
            <a:ext cx="1070028" cy="6878137"/>
            <a:chOff x="327274" y="1200717"/>
            <a:chExt cx="1501530" cy="6878137"/>
          </a:xfrm>
        </p:grpSpPr>
        <p:pic>
          <p:nvPicPr>
            <p:cNvPr id="22" name="Picture 21">
              <a:extLst>
                <a:ext uri="{FF2B5EF4-FFF2-40B4-BE49-F238E27FC236}">
                  <a16:creationId xmlns:a16="http://schemas.microsoft.com/office/drawing/2014/main" id="{6552FEC6-72FC-40B2-AACC-925DCF839EBC}"/>
                </a:ext>
              </a:extLst>
            </p:cNvPr>
            <p:cNvPicPr>
              <a:picLocks noChangeAspect="1"/>
            </p:cNvPicPr>
            <p:nvPr/>
          </p:nvPicPr>
          <p:blipFill rotWithShape="1">
            <a:blip r:embed="rId2" cstate="print">
              <a:clrChange>
                <a:clrFrom>
                  <a:srgbClr val="FFFFFF"/>
                </a:clrFrom>
                <a:clrTo>
                  <a:srgbClr val="FFFFFF">
                    <a:alpha val="0"/>
                  </a:srgbClr>
                </a:clrTo>
              </a:clrChange>
              <a:duotone>
                <a:schemeClr val="bg2">
                  <a:shade val="45000"/>
                  <a:satMod val="135000"/>
                </a:schemeClr>
                <a:prstClr val="white"/>
              </a:duotone>
              <a:extLst>
                <a:ext uri="{28A0092B-C50C-407E-A947-70E740481C1C}">
                  <a14:useLocalDpi xmlns:a14="http://schemas.microsoft.com/office/drawing/2010/main" val="0"/>
                </a:ext>
                <a:ext uri="{837473B0-CC2E-450A-ABE3-18F120FF3D39}">
                  <a1611:picAttrSrcUrl xmlns:a1611="http://schemas.microsoft.com/office/drawing/2016/11/main" r:id="rId3"/>
                </a:ext>
              </a:extLst>
            </a:blip>
            <a:srcRect l="17895" t="19373"/>
            <a:stretch/>
          </p:blipFill>
          <p:spPr>
            <a:xfrm>
              <a:off x="327278" y="1200717"/>
              <a:ext cx="1501524" cy="1245962"/>
            </a:xfrm>
            <a:prstGeom prst="rect">
              <a:avLst/>
            </a:prstGeom>
          </p:spPr>
        </p:pic>
        <p:pic>
          <p:nvPicPr>
            <p:cNvPr id="23" name="Picture 22">
              <a:extLst>
                <a:ext uri="{FF2B5EF4-FFF2-40B4-BE49-F238E27FC236}">
                  <a16:creationId xmlns:a16="http://schemas.microsoft.com/office/drawing/2014/main" id="{7F54D345-DE16-42B1-AA5B-6FEE1D926322}"/>
                </a:ext>
              </a:extLst>
            </p:cNvPr>
            <p:cNvPicPr>
              <a:picLocks noChangeAspect="1"/>
            </p:cNvPicPr>
            <p:nvPr/>
          </p:nvPicPr>
          <p:blipFill rotWithShape="1">
            <a:blip r:embed="rId2" cstate="print">
              <a:clrChange>
                <a:clrFrom>
                  <a:srgbClr val="FFFFFF"/>
                </a:clrFrom>
                <a:clrTo>
                  <a:srgbClr val="FFFFFF">
                    <a:alpha val="0"/>
                  </a:srgbClr>
                </a:clrTo>
              </a:clrChange>
              <a:duotone>
                <a:schemeClr val="bg2">
                  <a:shade val="45000"/>
                  <a:satMod val="135000"/>
                </a:schemeClr>
                <a:prstClr val="white"/>
              </a:duotone>
              <a:extLst>
                <a:ext uri="{28A0092B-C50C-407E-A947-70E740481C1C}">
                  <a14:useLocalDpi xmlns:a14="http://schemas.microsoft.com/office/drawing/2010/main" val="0"/>
                </a:ext>
                <a:ext uri="{837473B0-CC2E-450A-ABE3-18F120FF3D39}">
                  <a1611:picAttrSrcUrl xmlns:a1611="http://schemas.microsoft.com/office/drawing/2016/11/main" r:id="rId3"/>
                </a:ext>
              </a:extLst>
            </a:blip>
            <a:srcRect l="17895"/>
            <a:stretch/>
          </p:blipFill>
          <p:spPr>
            <a:xfrm flipV="1">
              <a:off x="327278" y="2446678"/>
              <a:ext cx="1501526" cy="1545339"/>
            </a:xfrm>
            <a:prstGeom prst="rect">
              <a:avLst/>
            </a:prstGeom>
          </p:spPr>
        </p:pic>
        <p:pic>
          <p:nvPicPr>
            <p:cNvPr id="24" name="Picture 23">
              <a:extLst>
                <a:ext uri="{FF2B5EF4-FFF2-40B4-BE49-F238E27FC236}">
                  <a16:creationId xmlns:a16="http://schemas.microsoft.com/office/drawing/2014/main" id="{938FDF1F-31F4-4C5D-B91A-06394A8F614A}"/>
                </a:ext>
              </a:extLst>
            </p:cNvPr>
            <p:cNvPicPr>
              <a:picLocks noChangeAspect="1"/>
            </p:cNvPicPr>
            <p:nvPr/>
          </p:nvPicPr>
          <p:blipFill rotWithShape="1">
            <a:blip r:embed="rId2" cstate="print">
              <a:clrChange>
                <a:clrFrom>
                  <a:srgbClr val="FFFFFF"/>
                </a:clrFrom>
                <a:clrTo>
                  <a:srgbClr val="FFFFFF">
                    <a:alpha val="0"/>
                  </a:srgbClr>
                </a:clrTo>
              </a:clrChange>
              <a:duotone>
                <a:schemeClr val="bg2">
                  <a:shade val="45000"/>
                  <a:satMod val="135000"/>
                </a:schemeClr>
                <a:prstClr val="white"/>
              </a:duotone>
              <a:extLst>
                <a:ext uri="{28A0092B-C50C-407E-A947-70E740481C1C}">
                  <a14:useLocalDpi xmlns:a14="http://schemas.microsoft.com/office/drawing/2010/main" val="0"/>
                </a:ext>
                <a:ext uri="{837473B0-CC2E-450A-ABE3-18F120FF3D39}">
                  <a1611:picAttrSrcUrl xmlns:a1611="http://schemas.microsoft.com/office/drawing/2016/11/main" r:id="rId3"/>
                </a:ext>
              </a:extLst>
            </a:blip>
            <a:srcRect l="17895"/>
            <a:stretch/>
          </p:blipFill>
          <p:spPr>
            <a:xfrm>
              <a:off x="327276" y="3970753"/>
              <a:ext cx="1501527" cy="1545339"/>
            </a:xfrm>
            <a:prstGeom prst="rect">
              <a:avLst/>
            </a:prstGeom>
          </p:spPr>
        </p:pic>
        <p:pic>
          <p:nvPicPr>
            <p:cNvPr id="25" name="Picture 24">
              <a:extLst>
                <a:ext uri="{FF2B5EF4-FFF2-40B4-BE49-F238E27FC236}">
                  <a16:creationId xmlns:a16="http://schemas.microsoft.com/office/drawing/2014/main" id="{E149B7DB-047C-47F4-A822-089E3871EEFE}"/>
                </a:ext>
              </a:extLst>
            </p:cNvPr>
            <p:cNvPicPr>
              <a:picLocks noChangeAspect="1"/>
            </p:cNvPicPr>
            <p:nvPr/>
          </p:nvPicPr>
          <p:blipFill rotWithShape="1">
            <a:blip r:embed="rId2" cstate="print">
              <a:clrChange>
                <a:clrFrom>
                  <a:srgbClr val="FFFFFF"/>
                </a:clrFrom>
                <a:clrTo>
                  <a:srgbClr val="FFFFFF">
                    <a:alpha val="0"/>
                  </a:srgbClr>
                </a:clrTo>
              </a:clrChange>
              <a:duotone>
                <a:schemeClr val="bg2">
                  <a:shade val="45000"/>
                  <a:satMod val="135000"/>
                </a:schemeClr>
                <a:prstClr val="white"/>
              </a:duotone>
              <a:extLst>
                <a:ext uri="{28A0092B-C50C-407E-A947-70E740481C1C}">
                  <a14:useLocalDpi xmlns:a14="http://schemas.microsoft.com/office/drawing/2010/main" val="0"/>
                </a:ext>
                <a:ext uri="{837473B0-CC2E-450A-ABE3-18F120FF3D39}">
                  <a1611:picAttrSrcUrl xmlns:a1611="http://schemas.microsoft.com/office/drawing/2016/11/main" r:id="rId3"/>
                </a:ext>
              </a:extLst>
            </a:blip>
            <a:srcRect l="17896"/>
            <a:stretch/>
          </p:blipFill>
          <p:spPr>
            <a:xfrm flipV="1">
              <a:off x="327276" y="5516091"/>
              <a:ext cx="1501528" cy="1545339"/>
            </a:xfrm>
            <a:prstGeom prst="rect">
              <a:avLst/>
            </a:prstGeom>
          </p:spPr>
        </p:pic>
        <p:pic>
          <p:nvPicPr>
            <p:cNvPr id="26" name="Picture 25">
              <a:extLst>
                <a:ext uri="{FF2B5EF4-FFF2-40B4-BE49-F238E27FC236}">
                  <a16:creationId xmlns:a16="http://schemas.microsoft.com/office/drawing/2014/main" id="{6613722D-C9F3-42AD-8C3B-5E9DD2DFCF4A}"/>
                </a:ext>
              </a:extLst>
            </p:cNvPr>
            <p:cNvPicPr>
              <a:picLocks noChangeAspect="1"/>
            </p:cNvPicPr>
            <p:nvPr/>
          </p:nvPicPr>
          <p:blipFill rotWithShape="1">
            <a:blip r:embed="rId2" cstate="print">
              <a:clrChange>
                <a:clrFrom>
                  <a:srgbClr val="FFFFFF"/>
                </a:clrFrom>
                <a:clrTo>
                  <a:srgbClr val="FFFFFF">
                    <a:alpha val="0"/>
                  </a:srgbClr>
                </a:clrTo>
              </a:clrChange>
              <a:duotone>
                <a:schemeClr val="bg2">
                  <a:shade val="45000"/>
                  <a:satMod val="135000"/>
                </a:schemeClr>
                <a:prstClr val="white"/>
              </a:duotone>
              <a:extLst>
                <a:ext uri="{28A0092B-C50C-407E-A947-70E740481C1C}">
                  <a14:useLocalDpi xmlns:a14="http://schemas.microsoft.com/office/drawing/2010/main" val="0"/>
                </a:ext>
                <a:ext uri="{837473B0-CC2E-450A-ABE3-18F120FF3D39}">
                  <a1611:picAttrSrcUrl xmlns:a1611="http://schemas.microsoft.com/office/drawing/2016/11/main" r:id="rId3"/>
                </a:ext>
              </a:extLst>
            </a:blip>
            <a:srcRect l="17896" b="34162"/>
            <a:stretch/>
          </p:blipFill>
          <p:spPr>
            <a:xfrm>
              <a:off x="327274" y="7061431"/>
              <a:ext cx="1501529" cy="1017423"/>
            </a:xfrm>
            <a:prstGeom prst="rect">
              <a:avLst/>
            </a:prstGeom>
          </p:spPr>
        </p:pic>
      </p:grpSp>
      <p:sp>
        <p:nvSpPr>
          <p:cNvPr id="10" name="TextBox 9"/>
          <p:cNvSpPr txBox="1"/>
          <p:nvPr userDrawn="1"/>
        </p:nvSpPr>
        <p:spPr>
          <a:xfrm>
            <a:off x="105821" y="6480873"/>
            <a:ext cx="1861540" cy="276999"/>
          </a:xfrm>
          <a:prstGeom prst="rect">
            <a:avLst/>
          </a:prstGeom>
          <a:noFill/>
        </p:spPr>
        <p:txBody>
          <a:bodyPr wrap="square" rtlCol="0">
            <a:spAutoFit/>
          </a:bodyPr>
          <a:lstStyle/>
          <a:p>
            <a:r>
              <a:rPr lang="en-MY" sz="1200" dirty="0">
                <a:solidFill>
                  <a:schemeClr val="bg1"/>
                </a:solidFill>
                <a:effectLst>
                  <a:glow rad="165100">
                    <a:srgbClr val="7030A0">
                      <a:alpha val="60000"/>
                    </a:srgbClr>
                  </a:glow>
                </a:effectLst>
              </a:rPr>
              <a:t>© Neu</a:t>
            </a:r>
            <a:r>
              <a:rPr lang="en-MY" sz="1200" baseline="0" dirty="0">
                <a:solidFill>
                  <a:schemeClr val="bg1"/>
                </a:solidFill>
                <a:effectLst>
                  <a:glow rad="165100">
                    <a:srgbClr val="7030A0">
                      <a:alpha val="60000"/>
                    </a:srgbClr>
                  </a:glow>
                </a:effectLst>
              </a:rPr>
              <a:t> Dimension 2020</a:t>
            </a:r>
            <a:endParaRPr lang="en-MY" sz="1200" dirty="0">
              <a:solidFill>
                <a:schemeClr val="bg1"/>
              </a:solidFill>
              <a:effectLst>
                <a:glow rad="165100">
                  <a:srgbClr val="7030A0">
                    <a:alpha val="60000"/>
                  </a:srgbClr>
                </a:glow>
              </a:effectLst>
            </a:endParaRPr>
          </a:p>
        </p:txBody>
      </p:sp>
      <p:sp>
        <p:nvSpPr>
          <p:cNvPr id="2" name="Title 1"/>
          <p:cNvSpPr>
            <a:spLocks noGrp="1"/>
          </p:cNvSpPr>
          <p:nvPr>
            <p:ph type="ctrTitle"/>
          </p:nvPr>
        </p:nvSpPr>
        <p:spPr>
          <a:xfrm>
            <a:off x="1508723" y="1337630"/>
            <a:ext cx="9144000" cy="2387600"/>
          </a:xfrm>
        </p:spPr>
        <p:txBody>
          <a:bodyPr anchor="b"/>
          <a:lstStyle>
            <a:lvl1pPr algn="ctr">
              <a:defRPr sz="6000">
                <a:effectLst>
                  <a:glow rad="101600">
                    <a:srgbClr val="FFFFFF"/>
                  </a:glow>
                  <a:outerShdw blurRad="38100" dist="19050" dir="2700000" algn="tl" rotWithShape="0">
                    <a:schemeClr val="dk1">
                      <a:lumMod val="50000"/>
                      <a:alpha val="40000"/>
                    </a:schemeClr>
                  </a:outerShdw>
                </a:effectLst>
              </a:defRPr>
            </a:lvl1pPr>
          </a:lstStyle>
          <a:p>
            <a:r>
              <a:rPr lang="en-US"/>
              <a:t>Click to edit Master title style</a:t>
            </a:r>
            <a:endParaRPr lang="en-MY"/>
          </a:p>
        </p:txBody>
      </p:sp>
      <p:sp>
        <p:nvSpPr>
          <p:cNvPr id="3" name="Subtitle 2"/>
          <p:cNvSpPr>
            <a:spLocks noGrp="1"/>
          </p:cNvSpPr>
          <p:nvPr userDrawn="1">
            <p:ph type="subTitle" idx="1"/>
          </p:nvPr>
        </p:nvSpPr>
        <p:spPr>
          <a:xfrm>
            <a:off x="1508723" y="373041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MY"/>
          </a:p>
        </p:txBody>
      </p:sp>
      <p:sp>
        <p:nvSpPr>
          <p:cNvPr id="4" name="Date Placeholder 3"/>
          <p:cNvSpPr>
            <a:spLocks noGrp="1"/>
          </p:cNvSpPr>
          <p:nvPr userDrawn="1">
            <p:ph type="dt" sz="half" idx="10"/>
          </p:nvPr>
        </p:nvSpPr>
        <p:spPr>
          <a:xfrm>
            <a:off x="6079482" y="6359503"/>
            <a:ext cx="2743200" cy="365125"/>
          </a:xfrm>
        </p:spPr>
        <p:txBody>
          <a:bodyPr/>
          <a:lstStyle/>
          <a:p>
            <a:r>
              <a:rPr lang="en-MY" dirty="0"/>
              <a:t>9 January 2020</a:t>
            </a:r>
          </a:p>
        </p:txBody>
      </p:sp>
      <p:sp>
        <p:nvSpPr>
          <p:cNvPr id="5" name="Footer Placeholder 4"/>
          <p:cNvSpPr>
            <a:spLocks noGrp="1"/>
          </p:cNvSpPr>
          <p:nvPr userDrawn="1">
            <p:ph type="ftr" sz="quarter" idx="11"/>
          </p:nvPr>
        </p:nvSpPr>
        <p:spPr>
          <a:xfrm>
            <a:off x="9029493" y="6356350"/>
            <a:ext cx="2336074" cy="365125"/>
          </a:xfrm>
        </p:spPr>
        <p:txBody>
          <a:bodyPr/>
          <a:lstStyle/>
          <a:p>
            <a:endParaRPr lang="en-MY"/>
          </a:p>
        </p:txBody>
      </p:sp>
      <p:sp>
        <p:nvSpPr>
          <p:cNvPr id="6" name="Slide Number Placeholder 5"/>
          <p:cNvSpPr>
            <a:spLocks noGrp="1"/>
          </p:cNvSpPr>
          <p:nvPr userDrawn="1">
            <p:ph type="sldNum" sz="quarter" idx="12"/>
          </p:nvPr>
        </p:nvSpPr>
        <p:spPr>
          <a:xfrm>
            <a:off x="11572378" y="6356350"/>
            <a:ext cx="459377" cy="365125"/>
          </a:xfrm>
        </p:spPr>
        <p:txBody>
          <a:bodyPr/>
          <a:lstStyle/>
          <a:p>
            <a:fld id="{7067DC33-8416-46B9-BFB5-95A4BBC5BE18}" type="slidenum">
              <a:rPr lang="en-MY" smtClean="0"/>
              <a:t>‹#›</a:t>
            </a:fld>
            <a:endParaRPr lang="en-MY"/>
          </a:p>
        </p:txBody>
      </p:sp>
      <p:pic>
        <p:nvPicPr>
          <p:cNvPr id="20" name="Picture 19">
            <a:extLst>
              <a:ext uri="{FF2B5EF4-FFF2-40B4-BE49-F238E27FC236}">
                <a16:creationId xmlns:a16="http://schemas.microsoft.com/office/drawing/2014/main" id="{4875C8E5-08B7-4584-80B2-2FDB4AAE3E70}"/>
              </a:ext>
            </a:extLst>
          </p:cNvPr>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a:off x="30958" y="83517"/>
            <a:ext cx="1980776" cy="799754"/>
          </a:xfrm>
          <a:prstGeom prst="rect">
            <a:avLst/>
          </a:prstGeom>
          <a:effectLst>
            <a:glow rad="101600">
              <a:schemeClr val="bg1">
                <a:alpha val="60000"/>
              </a:schemeClr>
            </a:glow>
          </a:effectLst>
        </p:spPr>
      </p:pic>
    </p:spTree>
    <p:extLst>
      <p:ext uri="{BB962C8B-B14F-4D97-AF65-F5344CB8AC3E}">
        <p14:creationId xmlns:p14="http://schemas.microsoft.com/office/powerpoint/2010/main" val="385946591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08492057-34FB-4CEA-ACED-B0E825A794FA}"/>
              </a:ext>
            </a:extLst>
          </p:cNvPr>
          <p:cNvSpPr/>
          <p:nvPr userDrawn="1"/>
        </p:nvSpPr>
        <p:spPr>
          <a:xfrm>
            <a:off x="-6702" y="-2208"/>
            <a:ext cx="1018899" cy="6863619"/>
          </a:xfrm>
          <a:prstGeom prst="rect">
            <a:avLst/>
          </a:prstGeom>
          <a:gradFill flip="none" rotWithShape="1">
            <a:gsLst>
              <a:gs pos="0">
                <a:srgbClr val="7030A0"/>
              </a:gs>
              <a:gs pos="50000">
                <a:srgbClr val="F77F24"/>
              </a:gs>
              <a:gs pos="64000">
                <a:srgbClr val="FBBF92"/>
              </a:gs>
              <a:gs pos="87000">
                <a:schemeClr val="bg1"/>
              </a:gs>
              <a:gs pos="95000">
                <a:schemeClr val="bg1"/>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MY"/>
          </a:p>
        </p:txBody>
      </p:sp>
      <p:sp>
        <p:nvSpPr>
          <p:cNvPr id="2" name="Title 1"/>
          <p:cNvSpPr>
            <a:spLocks noGrp="1"/>
          </p:cNvSpPr>
          <p:nvPr>
            <p:ph type="title"/>
          </p:nvPr>
        </p:nvSpPr>
        <p:spPr>
          <a:xfrm>
            <a:off x="2011734" y="-72748"/>
            <a:ext cx="9875466" cy="1325563"/>
          </a:xfrm>
        </p:spPr>
        <p:txBody>
          <a:bodyPr/>
          <a:lstStyle>
            <a:lvl1pPr>
              <a:defRPr>
                <a:solidFill>
                  <a:schemeClr val="tx1"/>
                </a:solidFill>
              </a:defRPr>
            </a:lvl1pPr>
          </a:lstStyle>
          <a:p>
            <a:r>
              <a:rPr lang="en-US" dirty="0"/>
              <a:t>Click to edit Master title style</a:t>
            </a:r>
            <a:endParaRPr lang="en-MY" dirty="0"/>
          </a:p>
        </p:txBody>
      </p:sp>
      <p:sp>
        <p:nvSpPr>
          <p:cNvPr id="3" name="Content Placeholder 2"/>
          <p:cNvSpPr>
            <a:spLocks noGrp="1"/>
          </p:cNvSpPr>
          <p:nvPr>
            <p:ph idx="1"/>
          </p:nvPr>
        </p:nvSpPr>
        <p:spPr/>
        <p:txBody>
          <a:bodyPr/>
          <a:lstStyle>
            <a:lvl1pPr marL="457200" indent="-457200">
              <a:buClr>
                <a:srgbClr val="F77F24"/>
              </a:buClr>
              <a:buFont typeface="Wingdings" panose="05000000000000000000" pitchFamily="2" charset="2"/>
              <a:buChar char="Ø"/>
              <a:defRPr/>
            </a:lvl1pPr>
            <a:lvl2pPr marL="812800" indent="-363538">
              <a:buClr>
                <a:srgbClr val="7030A0"/>
              </a:buClr>
              <a:buFont typeface="+mj-lt"/>
              <a:buAutoNum type="arabicPeriod"/>
              <a:defRPr/>
            </a:lvl2pPr>
            <a:lvl3pPr marL="987425" indent="-174625">
              <a:buClr>
                <a:srgbClr val="7030A0"/>
              </a:buClr>
              <a:buFont typeface="+mj-lt"/>
              <a:buAutoNum type="romanLcPeriod"/>
              <a:defRPr/>
            </a:lvl3pPr>
            <a:lvl4pPr marL="1600200" indent="-228600">
              <a:buClr>
                <a:srgbClr val="F77F24"/>
              </a:buClr>
              <a:buFont typeface="Wingdings" panose="05000000000000000000" pitchFamily="2" charset="2"/>
              <a:buChar char="v"/>
              <a:defRPr/>
            </a:lvl4pPr>
            <a:lvl5pPr marL="2057400" indent="-228600">
              <a:buClr>
                <a:srgbClr val="F77F24"/>
              </a:buClr>
              <a:buFont typeface="Wingdings" panose="05000000000000000000" pitchFamily="2" charset="2"/>
              <a:buChar char="ü"/>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MY" dirty="0"/>
          </a:p>
        </p:txBody>
      </p:sp>
      <p:sp>
        <p:nvSpPr>
          <p:cNvPr id="4" name="Date Placeholder 3"/>
          <p:cNvSpPr>
            <a:spLocks noGrp="1"/>
          </p:cNvSpPr>
          <p:nvPr>
            <p:ph type="dt" sz="half" idx="10"/>
          </p:nvPr>
        </p:nvSpPr>
        <p:spPr/>
        <p:txBody>
          <a:bodyPr/>
          <a:lstStyle/>
          <a:p>
            <a:fld id="{7394B257-4EC1-4F3A-87C2-D91111C4BA27}" type="datetime1">
              <a:rPr lang="en-MY" smtClean="0"/>
              <a:t>2/10/2024</a:t>
            </a:fld>
            <a:endParaRPr lang="en-MY"/>
          </a:p>
        </p:txBody>
      </p:sp>
      <p:sp>
        <p:nvSpPr>
          <p:cNvPr id="5" name="Footer Placeholder 4"/>
          <p:cNvSpPr>
            <a:spLocks noGrp="1"/>
          </p:cNvSpPr>
          <p:nvPr>
            <p:ph type="ftr" sz="quarter" idx="11"/>
          </p:nvPr>
        </p:nvSpPr>
        <p:spPr/>
        <p:txBody>
          <a:bodyPr/>
          <a:lstStyle/>
          <a:p>
            <a:endParaRPr lang="en-MY"/>
          </a:p>
        </p:txBody>
      </p:sp>
      <p:grpSp>
        <p:nvGrpSpPr>
          <p:cNvPr id="18" name="Group 17">
            <a:extLst>
              <a:ext uri="{FF2B5EF4-FFF2-40B4-BE49-F238E27FC236}">
                <a16:creationId xmlns:a16="http://schemas.microsoft.com/office/drawing/2014/main" id="{BD6FCFCD-DA89-4B73-92A4-59537643F18D}"/>
              </a:ext>
            </a:extLst>
          </p:cNvPr>
          <p:cNvGrpSpPr/>
          <p:nvPr userDrawn="1"/>
        </p:nvGrpSpPr>
        <p:grpSpPr>
          <a:xfrm>
            <a:off x="-61152" y="-12878"/>
            <a:ext cx="1070028" cy="6878137"/>
            <a:chOff x="327274" y="1200717"/>
            <a:chExt cx="1501530" cy="6878137"/>
          </a:xfrm>
        </p:grpSpPr>
        <p:pic>
          <p:nvPicPr>
            <p:cNvPr id="19" name="Picture 18">
              <a:extLst>
                <a:ext uri="{FF2B5EF4-FFF2-40B4-BE49-F238E27FC236}">
                  <a16:creationId xmlns:a16="http://schemas.microsoft.com/office/drawing/2014/main" id="{3E9AB783-AD0F-41FA-9761-E9CEE01907A9}"/>
                </a:ext>
              </a:extLst>
            </p:cNvPr>
            <p:cNvPicPr>
              <a:picLocks noChangeAspect="1"/>
            </p:cNvPicPr>
            <p:nvPr/>
          </p:nvPicPr>
          <p:blipFill rotWithShape="1">
            <a:blip r:embed="rId2" cstate="print">
              <a:clrChange>
                <a:clrFrom>
                  <a:srgbClr val="FFFFFF"/>
                </a:clrFrom>
                <a:clrTo>
                  <a:srgbClr val="FFFFFF">
                    <a:alpha val="0"/>
                  </a:srgbClr>
                </a:clrTo>
              </a:clrChange>
              <a:duotone>
                <a:schemeClr val="bg2">
                  <a:shade val="45000"/>
                  <a:satMod val="135000"/>
                </a:schemeClr>
                <a:prstClr val="white"/>
              </a:duotone>
              <a:extLst>
                <a:ext uri="{28A0092B-C50C-407E-A947-70E740481C1C}">
                  <a14:useLocalDpi xmlns:a14="http://schemas.microsoft.com/office/drawing/2010/main" val="0"/>
                </a:ext>
                <a:ext uri="{837473B0-CC2E-450A-ABE3-18F120FF3D39}">
                  <a1611:picAttrSrcUrl xmlns:a1611="http://schemas.microsoft.com/office/drawing/2016/11/main" r:id="rId3"/>
                </a:ext>
              </a:extLst>
            </a:blip>
            <a:srcRect l="17895" t="19373"/>
            <a:stretch/>
          </p:blipFill>
          <p:spPr>
            <a:xfrm>
              <a:off x="327278" y="1200717"/>
              <a:ext cx="1501524" cy="1245962"/>
            </a:xfrm>
            <a:prstGeom prst="rect">
              <a:avLst/>
            </a:prstGeom>
          </p:spPr>
        </p:pic>
        <p:pic>
          <p:nvPicPr>
            <p:cNvPr id="20" name="Picture 19">
              <a:extLst>
                <a:ext uri="{FF2B5EF4-FFF2-40B4-BE49-F238E27FC236}">
                  <a16:creationId xmlns:a16="http://schemas.microsoft.com/office/drawing/2014/main" id="{5D701A82-D2F5-46E5-B44F-3556F16F34BC}"/>
                </a:ext>
              </a:extLst>
            </p:cNvPr>
            <p:cNvPicPr>
              <a:picLocks noChangeAspect="1"/>
            </p:cNvPicPr>
            <p:nvPr/>
          </p:nvPicPr>
          <p:blipFill rotWithShape="1">
            <a:blip r:embed="rId2" cstate="print">
              <a:clrChange>
                <a:clrFrom>
                  <a:srgbClr val="FFFFFF"/>
                </a:clrFrom>
                <a:clrTo>
                  <a:srgbClr val="FFFFFF">
                    <a:alpha val="0"/>
                  </a:srgbClr>
                </a:clrTo>
              </a:clrChange>
              <a:duotone>
                <a:schemeClr val="bg2">
                  <a:shade val="45000"/>
                  <a:satMod val="135000"/>
                </a:schemeClr>
                <a:prstClr val="white"/>
              </a:duotone>
              <a:extLst>
                <a:ext uri="{28A0092B-C50C-407E-A947-70E740481C1C}">
                  <a14:useLocalDpi xmlns:a14="http://schemas.microsoft.com/office/drawing/2010/main" val="0"/>
                </a:ext>
                <a:ext uri="{837473B0-CC2E-450A-ABE3-18F120FF3D39}">
                  <a1611:picAttrSrcUrl xmlns:a1611="http://schemas.microsoft.com/office/drawing/2016/11/main" r:id="rId3"/>
                </a:ext>
              </a:extLst>
            </a:blip>
            <a:srcRect l="17895"/>
            <a:stretch/>
          </p:blipFill>
          <p:spPr>
            <a:xfrm flipV="1">
              <a:off x="327278" y="2446678"/>
              <a:ext cx="1501526" cy="1545339"/>
            </a:xfrm>
            <a:prstGeom prst="rect">
              <a:avLst/>
            </a:prstGeom>
          </p:spPr>
        </p:pic>
        <p:pic>
          <p:nvPicPr>
            <p:cNvPr id="21" name="Picture 20">
              <a:extLst>
                <a:ext uri="{FF2B5EF4-FFF2-40B4-BE49-F238E27FC236}">
                  <a16:creationId xmlns:a16="http://schemas.microsoft.com/office/drawing/2014/main" id="{4C46091C-C034-48EB-ACF6-E063EF34D541}"/>
                </a:ext>
              </a:extLst>
            </p:cNvPr>
            <p:cNvPicPr>
              <a:picLocks noChangeAspect="1"/>
            </p:cNvPicPr>
            <p:nvPr/>
          </p:nvPicPr>
          <p:blipFill rotWithShape="1">
            <a:blip r:embed="rId2" cstate="print">
              <a:clrChange>
                <a:clrFrom>
                  <a:srgbClr val="FFFFFF"/>
                </a:clrFrom>
                <a:clrTo>
                  <a:srgbClr val="FFFFFF">
                    <a:alpha val="0"/>
                  </a:srgbClr>
                </a:clrTo>
              </a:clrChange>
              <a:duotone>
                <a:schemeClr val="bg2">
                  <a:shade val="45000"/>
                  <a:satMod val="135000"/>
                </a:schemeClr>
                <a:prstClr val="white"/>
              </a:duotone>
              <a:extLst>
                <a:ext uri="{28A0092B-C50C-407E-A947-70E740481C1C}">
                  <a14:useLocalDpi xmlns:a14="http://schemas.microsoft.com/office/drawing/2010/main" val="0"/>
                </a:ext>
                <a:ext uri="{837473B0-CC2E-450A-ABE3-18F120FF3D39}">
                  <a1611:picAttrSrcUrl xmlns:a1611="http://schemas.microsoft.com/office/drawing/2016/11/main" r:id="rId3"/>
                </a:ext>
              </a:extLst>
            </a:blip>
            <a:srcRect l="17895"/>
            <a:stretch/>
          </p:blipFill>
          <p:spPr>
            <a:xfrm>
              <a:off x="327276" y="3970753"/>
              <a:ext cx="1501527" cy="1545339"/>
            </a:xfrm>
            <a:prstGeom prst="rect">
              <a:avLst/>
            </a:prstGeom>
          </p:spPr>
        </p:pic>
        <p:pic>
          <p:nvPicPr>
            <p:cNvPr id="22" name="Picture 21">
              <a:extLst>
                <a:ext uri="{FF2B5EF4-FFF2-40B4-BE49-F238E27FC236}">
                  <a16:creationId xmlns:a16="http://schemas.microsoft.com/office/drawing/2014/main" id="{9FB1867D-FDEA-4ECE-8034-41A655A06C4C}"/>
                </a:ext>
              </a:extLst>
            </p:cNvPr>
            <p:cNvPicPr>
              <a:picLocks noChangeAspect="1"/>
            </p:cNvPicPr>
            <p:nvPr/>
          </p:nvPicPr>
          <p:blipFill rotWithShape="1">
            <a:blip r:embed="rId2" cstate="print">
              <a:clrChange>
                <a:clrFrom>
                  <a:srgbClr val="FFFFFF"/>
                </a:clrFrom>
                <a:clrTo>
                  <a:srgbClr val="FFFFFF">
                    <a:alpha val="0"/>
                  </a:srgbClr>
                </a:clrTo>
              </a:clrChange>
              <a:duotone>
                <a:schemeClr val="bg2">
                  <a:shade val="45000"/>
                  <a:satMod val="135000"/>
                </a:schemeClr>
                <a:prstClr val="white"/>
              </a:duotone>
              <a:extLst>
                <a:ext uri="{28A0092B-C50C-407E-A947-70E740481C1C}">
                  <a14:useLocalDpi xmlns:a14="http://schemas.microsoft.com/office/drawing/2010/main" val="0"/>
                </a:ext>
                <a:ext uri="{837473B0-CC2E-450A-ABE3-18F120FF3D39}">
                  <a1611:picAttrSrcUrl xmlns:a1611="http://schemas.microsoft.com/office/drawing/2016/11/main" r:id="rId3"/>
                </a:ext>
              </a:extLst>
            </a:blip>
            <a:srcRect l="17896"/>
            <a:stretch/>
          </p:blipFill>
          <p:spPr>
            <a:xfrm flipV="1">
              <a:off x="327276" y="5516091"/>
              <a:ext cx="1501528" cy="1545339"/>
            </a:xfrm>
            <a:prstGeom prst="rect">
              <a:avLst/>
            </a:prstGeom>
          </p:spPr>
        </p:pic>
        <p:pic>
          <p:nvPicPr>
            <p:cNvPr id="23" name="Picture 22">
              <a:extLst>
                <a:ext uri="{FF2B5EF4-FFF2-40B4-BE49-F238E27FC236}">
                  <a16:creationId xmlns:a16="http://schemas.microsoft.com/office/drawing/2014/main" id="{9E8556B1-8D93-47B9-89CB-198CD294D8E1}"/>
                </a:ext>
              </a:extLst>
            </p:cNvPr>
            <p:cNvPicPr>
              <a:picLocks noChangeAspect="1"/>
            </p:cNvPicPr>
            <p:nvPr/>
          </p:nvPicPr>
          <p:blipFill rotWithShape="1">
            <a:blip r:embed="rId2" cstate="print">
              <a:clrChange>
                <a:clrFrom>
                  <a:srgbClr val="FFFFFF"/>
                </a:clrFrom>
                <a:clrTo>
                  <a:srgbClr val="FFFFFF">
                    <a:alpha val="0"/>
                  </a:srgbClr>
                </a:clrTo>
              </a:clrChange>
              <a:duotone>
                <a:schemeClr val="bg2">
                  <a:shade val="45000"/>
                  <a:satMod val="135000"/>
                </a:schemeClr>
                <a:prstClr val="white"/>
              </a:duotone>
              <a:extLst>
                <a:ext uri="{28A0092B-C50C-407E-A947-70E740481C1C}">
                  <a14:useLocalDpi xmlns:a14="http://schemas.microsoft.com/office/drawing/2010/main" val="0"/>
                </a:ext>
                <a:ext uri="{837473B0-CC2E-450A-ABE3-18F120FF3D39}">
                  <a1611:picAttrSrcUrl xmlns:a1611="http://schemas.microsoft.com/office/drawing/2016/11/main" r:id="rId3"/>
                </a:ext>
              </a:extLst>
            </a:blip>
            <a:srcRect l="17896" b="34162"/>
            <a:stretch/>
          </p:blipFill>
          <p:spPr>
            <a:xfrm>
              <a:off x="327274" y="7061431"/>
              <a:ext cx="1501529" cy="1017423"/>
            </a:xfrm>
            <a:prstGeom prst="rect">
              <a:avLst/>
            </a:prstGeom>
          </p:spPr>
        </p:pic>
      </p:grpSp>
      <p:pic>
        <p:nvPicPr>
          <p:cNvPr id="17" name="Picture 16">
            <a:extLst>
              <a:ext uri="{FF2B5EF4-FFF2-40B4-BE49-F238E27FC236}">
                <a16:creationId xmlns:a16="http://schemas.microsoft.com/office/drawing/2014/main" id="{FD229C55-0D0E-46D1-BAF7-00B1A6138BD0}"/>
              </a:ext>
            </a:extLst>
          </p:cNvPr>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a:off x="30958" y="83517"/>
            <a:ext cx="1980776" cy="799754"/>
          </a:xfrm>
          <a:prstGeom prst="rect">
            <a:avLst/>
          </a:prstGeom>
          <a:effectLst>
            <a:glow rad="101600">
              <a:schemeClr val="bg1">
                <a:alpha val="60000"/>
              </a:schemeClr>
            </a:glow>
          </a:effectLst>
        </p:spPr>
      </p:pic>
      <p:sp>
        <p:nvSpPr>
          <p:cNvPr id="6" name="Slide Number Placeholder 5"/>
          <p:cNvSpPr>
            <a:spLocks noGrp="1"/>
          </p:cNvSpPr>
          <p:nvPr>
            <p:ph type="sldNum" sz="quarter" idx="12"/>
          </p:nvPr>
        </p:nvSpPr>
        <p:spPr/>
        <p:txBody>
          <a:bodyPr/>
          <a:lstStyle>
            <a:lvl1pPr>
              <a:defRPr>
                <a:solidFill>
                  <a:schemeClr val="tx1"/>
                </a:solidFill>
              </a:defRPr>
            </a:lvl1pPr>
          </a:lstStyle>
          <a:p>
            <a:fld id="{7067DC33-8416-46B9-BFB5-95A4BBC5BE18}" type="slidenum">
              <a:rPr lang="en-MY" smtClean="0"/>
              <a:pPr/>
              <a:t>‹#›</a:t>
            </a:fld>
            <a:endParaRPr lang="en-MY"/>
          </a:p>
        </p:txBody>
      </p:sp>
    </p:spTree>
    <p:extLst>
      <p:ext uri="{BB962C8B-B14F-4D97-AF65-F5344CB8AC3E}">
        <p14:creationId xmlns:p14="http://schemas.microsoft.com/office/powerpoint/2010/main" val="112900972"/>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854926" y="-161239"/>
            <a:ext cx="10032274" cy="1325563"/>
          </a:xfrm>
          <a:prstGeom prst="rect">
            <a:avLst/>
          </a:prstGeom>
        </p:spPr>
        <p:txBody>
          <a:bodyPr vert="horz" lIns="91440" tIns="45720" rIns="91440" bIns="45720" rtlCol="0" anchor="ctr">
            <a:noAutofit/>
          </a:bodyPr>
          <a:lstStyle/>
          <a:p>
            <a:pPr lvl="0" defTabSz="1007991">
              <a:lnSpc>
                <a:spcPct val="80000"/>
              </a:lnSpc>
            </a:pPr>
            <a:r>
              <a:rPr lang="en-US" dirty="0"/>
              <a:t>Click to edit Master title style</a:t>
            </a:r>
            <a:endParaRPr lang="en-MY" dirty="0"/>
          </a:p>
        </p:txBody>
      </p:sp>
      <p:sp>
        <p:nvSpPr>
          <p:cNvPr id="3" name="Text Placeholder 2"/>
          <p:cNvSpPr>
            <a:spLocks noGrp="1"/>
          </p:cNvSpPr>
          <p:nvPr>
            <p:ph type="body" idx="1"/>
          </p:nvPr>
        </p:nvSpPr>
        <p:spPr>
          <a:xfrm>
            <a:off x="1129251" y="1306656"/>
            <a:ext cx="10757949" cy="4921369"/>
          </a:xfrm>
          <a:prstGeom prst="rect">
            <a:avLst/>
          </a:prstGeom>
        </p:spPr>
        <p:txBody>
          <a:bodyPr vert="horz" lIns="45720" tIns="45720" rIns="45720" bIns="45720" rtlCol="0">
            <a:normAutofit/>
          </a:bodyPr>
          <a:lstStyle/>
          <a:p>
            <a:pPr marL="287352" lvl="0" indent="-287352" defTabSz="1007991">
              <a:spcBef>
                <a:spcPts val="1323"/>
              </a:spcBef>
              <a:spcAft>
                <a:spcPts val="220"/>
              </a:spcAft>
              <a:buClr>
                <a:schemeClr val="accent5">
                  <a:lumMod val="75000"/>
                </a:schemeClr>
              </a:buClr>
              <a:buSzPct val="100000"/>
              <a:buFont typeface="Wingdings" panose="05000000000000000000" pitchFamily="2" charset="2"/>
              <a:buChar char="v"/>
            </a:pPr>
            <a:r>
              <a:rPr lang="en-US" dirty="0"/>
              <a:t>Click to edit Master text styles</a:t>
            </a:r>
          </a:p>
          <a:p>
            <a:pPr marL="287352" lvl="1" indent="-287352" defTabSz="1007991">
              <a:spcBef>
                <a:spcPts val="1323"/>
              </a:spcBef>
              <a:spcAft>
                <a:spcPts val="220"/>
              </a:spcAft>
              <a:buClr>
                <a:schemeClr val="accent5">
                  <a:lumMod val="75000"/>
                </a:schemeClr>
              </a:buClr>
              <a:buSzPct val="100000"/>
              <a:buFont typeface="Wingdings" panose="05000000000000000000" pitchFamily="2" charset="2"/>
              <a:buChar char="v"/>
            </a:pPr>
            <a:r>
              <a:rPr lang="en-US" dirty="0"/>
              <a:t>Second level</a:t>
            </a:r>
          </a:p>
          <a:p>
            <a:pPr marL="287352" lvl="2" indent="-287352" defTabSz="1007991">
              <a:spcBef>
                <a:spcPts val="1323"/>
              </a:spcBef>
              <a:spcAft>
                <a:spcPts val="220"/>
              </a:spcAft>
              <a:buClr>
                <a:schemeClr val="accent5">
                  <a:lumMod val="75000"/>
                </a:schemeClr>
              </a:buClr>
              <a:buSzPct val="100000"/>
              <a:buFont typeface="Wingdings" panose="05000000000000000000" pitchFamily="2" charset="2"/>
              <a:buChar char="v"/>
            </a:pPr>
            <a:r>
              <a:rPr lang="en-US" dirty="0"/>
              <a:t>Third level</a:t>
            </a:r>
          </a:p>
          <a:p>
            <a:pPr marL="287352" lvl="3" indent="-287352" defTabSz="1007991">
              <a:spcBef>
                <a:spcPts val="1323"/>
              </a:spcBef>
              <a:spcAft>
                <a:spcPts val="220"/>
              </a:spcAft>
              <a:buClr>
                <a:schemeClr val="accent5">
                  <a:lumMod val="75000"/>
                </a:schemeClr>
              </a:buClr>
              <a:buSzPct val="100000"/>
              <a:buFont typeface="Wingdings" panose="05000000000000000000" pitchFamily="2" charset="2"/>
              <a:buChar char="v"/>
            </a:pPr>
            <a:r>
              <a:rPr lang="en-US" dirty="0"/>
              <a:t>Fourth level</a:t>
            </a:r>
          </a:p>
          <a:p>
            <a:pPr marL="287352" lvl="4" indent="-287352" defTabSz="1007991">
              <a:spcBef>
                <a:spcPts val="1323"/>
              </a:spcBef>
              <a:spcAft>
                <a:spcPts val="220"/>
              </a:spcAft>
              <a:buClr>
                <a:schemeClr val="accent5">
                  <a:lumMod val="75000"/>
                </a:schemeClr>
              </a:buClr>
              <a:buSzPct val="100000"/>
              <a:buFont typeface="Wingdings" panose="05000000000000000000" pitchFamily="2" charset="2"/>
              <a:buChar char="v"/>
            </a:pPr>
            <a:r>
              <a:rPr lang="en-US" dirty="0"/>
              <a:t>Fifth level</a:t>
            </a:r>
            <a:endParaRPr lang="en-MY" dirty="0"/>
          </a:p>
        </p:txBody>
      </p:sp>
      <p:sp>
        <p:nvSpPr>
          <p:cNvPr id="4" name="Date Placeholder 3"/>
          <p:cNvSpPr>
            <a:spLocks noGrp="1"/>
          </p:cNvSpPr>
          <p:nvPr>
            <p:ph type="dt" sz="half" idx="2"/>
          </p:nvPr>
        </p:nvSpPr>
        <p:spPr>
          <a:xfrm>
            <a:off x="5401526" y="6359503"/>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67AA04B-988E-4667-89DD-7F947165483E}" type="datetime1">
              <a:rPr lang="en-MY" smtClean="0"/>
              <a:t>2/10/2024</a:t>
            </a:fld>
            <a:endParaRPr lang="en-MY"/>
          </a:p>
        </p:txBody>
      </p:sp>
      <p:sp>
        <p:nvSpPr>
          <p:cNvPr id="5" name="Footer Placeholder 4"/>
          <p:cNvSpPr>
            <a:spLocks noGrp="1"/>
          </p:cNvSpPr>
          <p:nvPr>
            <p:ph type="ftr" sz="quarter" idx="3"/>
          </p:nvPr>
        </p:nvSpPr>
        <p:spPr>
          <a:xfrm>
            <a:off x="8351537" y="6356350"/>
            <a:ext cx="2336074"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MY" dirty="0"/>
          </a:p>
        </p:txBody>
      </p:sp>
      <p:sp>
        <p:nvSpPr>
          <p:cNvPr id="6" name="Slide Number Placeholder 5"/>
          <p:cNvSpPr>
            <a:spLocks noGrp="1"/>
          </p:cNvSpPr>
          <p:nvPr>
            <p:ph type="sldNum" sz="quarter" idx="4"/>
          </p:nvPr>
        </p:nvSpPr>
        <p:spPr>
          <a:xfrm>
            <a:off x="10894422" y="6356350"/>
            <a:ext cx="459377"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067DC33-8416-46B9-BFB5-95A4BBC5BE18}" type="slidenum">
              <a:rPr lang="en-MY" smtClean="0"/>
              <a:t>‹#›</a:t>
            </a:fld>
            <a:endParaRPr lang="en-MY"/>
          </a:p>
        </p:txBody>
      </p:sp>
    </p:spTree>
    <p:extLst>
      <p:ext uri="{BB962C8B-B14F-4D97-AF65-F5344CB8AC3E}">
        <p14:creationId xmlns:p14="http://schemas.microsoft.com/office/powerpoint/2010/main" val="746065071"/>
      </p:ext>
    </p:extLst>
  </p:cSld>
  <p:clrMap bg1="lt1" tx1="dk1" bg2="lt2" tx2="dk2" accent1="accent1" accent2="accent2" accent3="accent3" accent4="accent4" accent5="accent5" accent6="accent6" hlink="hlink" folHlink="folHlink"/>
  <p:sldLayoutIdLst>
    <p:sldLayoutId id="2147483649" r:id="rId1"/>
    <p:sldLayoutId id="2147483650" r:id="rId2"/>
  </p:sldLayoutIdLst>
  <p:hf hdr="0" ftr="0" dt="0"/>
  <p:txStyles>
    <p:titleStyle>
      <a:lvl1pPr algn="l" defTabSz="914400" rtl="0" eaLnBrk="1" latinLnBrk="0" hangingPunct="1">
        <a:lnSpc>
          <a:spcPct val="90000"/>
        </a:lnSpc>
        <a:spcBef>
          <a:spcPct val="0"/>
        </a:spcBef>
        <a:buNone/>
        <a:defRPr lang="en-MY" sz="4400" b="1" kern="1200" cap="none" spc="0" baseline="0">
          <a:ln/>
          <a:solidFill>
            <a:schemeClr val="tx1"/>
          </a:solidFill>
          <a:effectLst>
            <a:glow>
              <a:schemeClr val="bg1"/>
            </a:glow>
            <a:outerShdw blurRad="38100" dist="19050" dir="2700000" algn="tl" rotWithShape="0">
              <a:schemeClr val="dk1">
                <a:lumMod val="50000"/>
                <a:alpha val="40000"/>
              </a:schemeClr>
            </a:outerShdw>
          </a:effectLst>
          <a:latin typeface="Calibri" panose="020F0502020204030204" pitchFamily="34" charset="0"/>
          <a:ea typeface="+mj-ea"/>
          <a:cs typeface="Calibri" panose="020F0502020204030204" pitchFamily="34" charset="0"/>
        </a:defRPr>
      </a:lvl1pPr>
    </p:titleStyle>
    <p:bodyStyle>
      <a:lvl1pPr marL="457200" indent="-457200" algn="l" defTabSz="914400" rtl="0" eaLnBrk="1" latinLnBrk="0" hangingPunct="1">
        <a:lnSpc>
          <a:spcPct val="90000"/>
        </a:lnSpc>
        <a:spcBef>
          <a:spcPts val="1000"/>
        </a:spcBef>
        <a:buClr>
          <a:srgbClr val="00B050"/>
        </a:buClr>
        <a:buFont typeface="Wingdings" panose="05000000000000000000" pitchFamily="2" charset="2"/>
        <a:buChar char="ü"/>
        <a:defRPr lang="en-US" sz="3200" kern="1200" dirty="0" smtClean="0">
          <a:solidFill>
            <a:schemeClr val="tx1"/>
          </a:solidFill>
          <a:latin typeface="Calibri" panose="020F0502020204030204" pitchFamily="34" charset="0"/>
          <a:ea typeface="+mn-ea"/>
          <a:cs typeface="Calibri" panose="020F0502020204030204" pitchFamily="34" charset="0"/>
        </a:defRPr>
      </a:lvl1pPr>
      <a:lvl2pPr marL="342900" indent="-342900" algn="l" defTabSz="914400" rtl="0" eaLnBrk="1" latinLnBrk="0" hangingPunct="1">
        <a:lnSpc>
          <a:spcPct val="90000"/>
        </a:lnSpc>
        <a:spcBef>
          <a:spcPts val="500"/>
        </a:spcBef>
        <a:buClr>
          <a:srgbClr val="00B050"/>
        </a:buClr>
        <a:buFont typeface="Wingdings" panose="05000000000000000000" pitchFamily="2" charset="2"/>
        <a:buChar char="Ø"/>
        <a:defRPr lang="en-US" sz="2400" kern="1200" dirty="0" smtClean="0">
          <a:solidFill>
            <a:schemeClr val="tx1"/>
          </a:solidFill>
          <a:latin typeface="Calibri" panose="020F0502020204030204" pitchFamily="34" charset="0"/>
          <a:ea typeface="+mn-ea"/>
          <a:cs typeface="Calibri" panose="020F0502020204030204" pitchFamily="34" charset="0"/>
        </a:defRPr>
      </a:lvl2pPr>
      <a:lvl3pPr marL="342900" indent="-342900" algn="l" defTabSz="914400" rtl="0" eaLnBrk="1" latinLnBrk="0" hangingPunct="1">
        <a:lnSpc>
          <a:spcPct val="90000"/>
        </a:lnSpc>
        <a:spcBef>
          <a:spcPts val="500"/>
        </a:spcBef>
        <a:buClr>
          <a:srgbClr val="00B050"/>
        </a:buClr>
        <a:buFont typeface="Wingdings" panose="05000000000000000000" pitchFamily="2" charset="2"/>
        <a:buChar char="Ø"/>
        <a:defRPr lang="en-US" sz="2000" kern="1200" dirty="0" smtClean="0">
          <a:solidFill>
            <a:schemeClr val="tx1"/>
          </a:solidFill>
          <a:latin typeface="Calibri" panose="020F0502020204030204" pitchFamily="34" charset="0"/>
          <a:ea typeface="+mn-ea"/>
          <a:cs typeface="Calibri" panose="020F0502020204030204" pitchFamily="34" charset="0"/>
        </a:defRPr>
      </a:lvl3pPr>
      <a:lvl4pPr marL="1600200" indent="-228600" algn="l" defTabSz="914400" rtl="0" eaLnBrk="1" latinLnBrk="0" hangingPunct="1">
        <a:lnSpc>
          <a:spcPct val="90000"/>
        </a:lnSpc>
        <a:spcBef>
          <a:spcPts val="500"/>
        </a:spcBef>
        <a:buClr>
          <a:srgbClr val="00B050"/>
        </a:buClr>
        <a:buFont typeface="Wingdings" panose="05000000000000000000" pitchFamily="2" charset="2"/>
        <a:buChar char="Ø"/>
        <a:defRPr lang="en-US" sz="1600" kern="1200" dirty="0" smtClean="0">
          <a:solidFill>
            <a:schemeClr val="tx1"/>
          </a:solidFill>
          <a:latin typeface="Calibri" panose="020F0502020204030204" pitchFamily="34" charset="0"/>
          <a:ea typeface="+mn-ea"/>
          <a:cs typeface="Calibri" panose="020F0502020204030204" pitchFamily="34" charset="0"/>
        </a:defRPr>
      </a:lvl4pPr>
      <a:lvl5pPr marL="2057400" indent="-228600" algn="l" defTabSz="914400" rtl="0" eaLnBrk="1" latinLnBrk="0" hangingPunct="1">
        <a:lnSpc>
          <a:spcPct val="90000"/>
        </a:lnSpc>
        <a:spcBef>
          <a:spcPts val="500"/>
        </a:spcBef>
        <a:buClr>
          <a:srgbClr val="00B050"/>
        </a:buClr>
        <a:buFont typeface="Wingdings" panose="05000000000000000000" pitchFamily="2" charset="2"/>
        <a:buChar char="Ø"/>
        <a:defRPr lang="en-MY" sz="1600" kern="1200" dirty="0" smtClean="0">
          <a:solidFill>
            <a:schemeClr val="tx1"/>
          </a:solidFill>
          <a:latin typeface="Calibri" panose="020F0502020204030204" pitchFamily="34" charset="0"/>
          <a:ea typeface="+mn-ea"/>
          <a:cs typeface="Calibri" panose="020F050202020403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8.emf"/><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438400" y="2747877"/>
            <a:ext cx="9144000" cy="1113604"/>
          </a:xfrm>
        </p:spPr>
        <p:txBody>
          <a:bodyPr/>
          <a:lstStyle/>
          <a:p>
            <a:r>
              <a:rPr lang="en-MY" dirty="0"/>
              <a:t>CT FATIGUE</a:t>
            </a:r>
            <a:br>
              <a:rPr lang="en-MY" dirty="0"/>
            </a:br>
            <a:endParaRPr lang="en-MY" dirty="0"/>
          </a:p>
        </p:txBody>
      </p:sp>
      <p:sp>
        <p:nvSpPr>
          <p:cNvPr id="3" name="Subtitle 2"/>
          <p:cNvSpPr>
            <a:spLocks noGrp="1"/>
          </p:cNvSpPr>
          <p:nvPr>
            <p:ph type="subTitle" idx="1"/>
          </p:nvPr>
        </p:nvSpPr>
        <p:spPr>
          <a:xfrm>
            <a:off x="2658066" y="3033600"/>
            <a:ext cx="9144000" cy="1655762"/>
          </a:xfrm>
        </p:spPr>
        <p:txBody>
          <a:bodyPr>
            <a:normAutofit/>
          </a:bodyPr>
          <a:lstStyle/>
          <a:p>
            <a:pPr>
              <a:lnSpc>
                <a:spcPct val="150000"/>
              </a:lnSpc>
              <a:spcBef>
                <a:spcPts val="0"/>
              </a:spcBef>
            </a:pPr>
            <a:r>
              <a:rPr lang="en-MY" dirty="0"/>
              <a:t>By: Muhammad </a:t>
            </a:r>
            <a:r>
              <a:rPr lang="en-MY"/>
              <a:t>Ameerul Zaeem</a:t>
            </a:r>
          </a:p>
          <a:p>
            <a:pPr>
              <a:lnSpc>
                <a:spcPct val="150000"/>
              </a:lnSpc>
              <a:spcBef>
                <a:spcPts val="0"/>
              </a:spcBef>
            </a:pPr>
            <a:r>
              <a:rPr lang="en-MY" dirty="0"/>
              <a:t>Dimension Bid</a:t>
            </a:r>
          </a:p>
        </p:txBody>
      </p:sp>
      <p:sp>
        <p:nvSpPr>
          <p:cNvPr id="4" name="Slide Number Placeholder 3"/>
          <p:cNvSpPr>
            <a:spLocks noGrp="1"/>
          </p:cNvSpPr>
          <p:nvPr>
            <p:ph type="sldNum" sz="quarter" idx="12"/>
          </p:nvPr>
        </p:nvSpPr>
        <p:spPr/>
        <p:txBody>
          <a:bodyPr/>
          <a:lstStyle/>
          <a:p>
            <a:fld id="{7067DC33-8416-46B9-BFB5-95A4BBC5BE18}" type="slidenum">
              <a:rPr lang="en-MY" smtClean="0"/>
              <a:t>1</a:t>
            </a:fld>
            <a:endParaRPr lang="en-MY"/>
          </a:p>
        </p:txBody>
      </p:sp>
    </p:spTree>
    <p:extLst>
      <p:ext uri="{BB962C8B-B14F-4D97-AF65-F5344CB8AC3E}">
        <p14:creationId xmlns:p14="http://schemas.microsoft.com/office/powerpoint/2010/main" val="90758806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2F7184E-33B7-4830-A0B3-386ED0C813E8}"/>
              </a:ext>
            </a:extLst>
          </p:cNvPr>
          <p:cNvSpPr>
            <a:spLocks noGrp="1"/>
          </p:cNvSpPr>
          <p:nvPr>
            <p:ph type="title"/>
          </p:nvPr>
        </p:nvSpPr>
        <p:spPr/>
        <p:txBody>
          <a:bodyPr/>
          <a:lstStyle/>
          <a:p>
            <a:r>
              <a:rPr lang="en-MY" dirty="0"/>
              <a:t>CT Fatigue Theory</a:t>
            </a:r>
          </a:p>
        </p:txBody>
      </p:sp>
      <p:sp>
        <p:nvSpPr>
          <p:cNvPr id="4" name="Slide Number Placeholder 3">
            <a:extLst>
              <a:ext uri="{FF2B5EF4-FFF2-40B4-BE49-F238E27FC236}">
                <a16:creationId xmlns:a16="http://schemas.microsoft.com/office/drawing/2014/main" id="{EFCD4A8E-08F0-4158-BEE4-308F5891BF91}"/>
              </a:ext>
            </a:extLst>
          </p:cNvPr>
          <p:cNvSpPr>
            <a:spLocks noGrp="1"/>
          </p:cNvSpPr>
          <p:nvPr>
            <p:ph type="sldNum" sz="quarter" idx="12"/>
          </p:nvPr>
        </p:nvSpPr>
        <p:spPr/>
        <p:txBody>
          <a:bodyPr/>
          <a:lstStyle/>
          <a:p>
            <a:fld id="{7067DC33-8416-46B9-BFB5-95A4BBC5BE18}" type="slidenum">
              <a:rPr lang="en-MY" smtClean="0"/>
              <a:pPr/>
              <a:t>2</a:t>
            </a:fld>
            <a:endParaRPr lang="en-MY"/>
          </a:p>
        </p:txBody>
      </p:sp>
      <p:sp>
        <p:nvSpPr>
          <p:cNvPr id="3" name="Content Placeholder 2">
            <a:extLst>
              <a:ext uri="{FF2B5EF4-FFF2-40B4-BE49-F238E27FC236}">
                <a16:creationId xmlns:a16="http://schemas.microsoft.com/office/drawing/2014/main" id="{26F39C9B-0850-C83C-4854-A84C7A7CB38E}"/>
              </a:ext>
            </a:extLst>
          </p:cNvPr>
          <p:cNvSpPr>
            <a:spLocks noGrp="1"/>
          </p:cNvSpPr>
          <p:nvPr>
            <p:ph idx="1"/>
          </p:nvPr>
        </p:nvSpPr>
        <p:spPr>
          <a:xfrm>
            <a:off x="1129251" y="1306656"/>
            <a:ext cx="10757949" cy="4822540"/>
          </a:xfrm>
        </p:spPr>
        <p:txBody>
          <a:bodyPr>
            <a:normAutofit/>
          </a:bodyPr>
          <a:lstStyle/>
          <a:p>
            <a:r>
              <a:rPr lang="en-US" dirty="0"/>
              <a:t>Any bending at radius (</a:t>
            </a:r>
            <a:r>
              <a:rPr lang="en-US" dirty="0" err="1"/>
              <a:t>eg.</a:t>
            </a:r>
            <a:r>
              <a:rPr lang="en-US" dirty="0"/>
              <a:t> CT Reel &amp; Gooseneck) will causes plastic deformation</a:t>
            </a:r>
          </a:p>
          <a:p>
            <a:r>
              <a:rPr lang="en-US" dirty="0"/>
              <a:t>Every time the CT string is bent and straightened coming off the reel and over the gooseneck, or being spooled from one drum to another, it becomes fatigued.</a:t>
            </a:r>
          </a:p>
          <a:p>
            <a:r>
              <a:rPr lang="en-US" dirty="0"/>
              <a:t>Cycling the CT string over the gooseneck with high internal pressures is extremely detrimental to the CT life. High-pressure cycling must be minimized.</a:t>
            </a:r>
          </a:p>
          <a:p>
            <a:r>
              <a:rPr lang="en-US" dirty="0"/>
              <a:t>This fatigue does decrease the working life of the CT string.</a:t>
            </a:r>
          </a:p>
          <a:p>
            <a:pPr marL="0" indent="0">
              <a:buNone/>
            </a:pPr>
            <a:endParaRPr lang="en-US" sz="2000" i="1" dirty="0"/>
          </a:p>
        </p:txBody>
      </p:sp>
    </p:spTree>
    <p:extLst>
      <p:ext uri="{BB962C8B-B14F-4D97-AF65-F5344CB8AC3E}">
        <p14:creationId xmlns:p14="http://schemas.microsoft.com/office/powerpoint/2010/main" val="216027662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FAA6AAC-7DC5-ABEB-D57C-1B0C3BD55DC5}"/>
              </a:ext>
            </a:extLst>
          </p:cNvPr>
          <p:cNvSpPr>
            <a:spLocks noGrp="1"/>
          </p:cNvSpPr>
          <p:nvPr>
            <p:ph type="title"/>
          </p:nvPr>
        </p:nvSpPr>
        <p:spPr/>
        <p:txBody>
          <a:bodyPr/>
          <a:lstStyle/>
          <a:p>
            <a:r>
              <a:rPr lang="en-MY" dirty="0"/>
              <a:t>CT Fatigue Theory</a:t>
            </a:r>
          </a:p>
        </p:txBody>
      </p:sp>
      <p:sp>
        <p:nvSpPr>
          <p:cNvPr id="3" name="Content Placeholder 2">
            <a:extLst>
              <a:ext uri="{FF2B5EF4-FFF2-40B4-BE49-F238E27FC236}">
                <a16:creationId xmlns:a16="http://schemas.microsoft.com/office/drawing/2014/main" id="{5FDB40A6-4EA2-1AF0-412A-39D82AD77465}"/>
              </a:ext>
            </a:extLst>
          </p:cNvPr>
          <p:cNvSpPr>
            <a:spLocks noGrp="1"/>
          </p:cNvSpPr>
          <p:nvPr>
            <p:ph idx="1"/>
          </p:nvPr>
        </p:nvSpPr>
        <p:spPr>
          <a:xfrm>
            <a:off x="1129251" y="1019331"/>
            <a:ext cx="10757949" cy="5702143"/>
          </a:xfrm>
        </p:spPr>
        <p:txBody>
          <a:bodyPr/>
          <a:lstStyle/>
          <a:p>
            <a:r>
              <a:rPr lang="en-MY" dirty="0"/>
              <a:t>There are 6 bending events on CT String while RIH &amp; POOH.</a:t>
            </a:r>
          </a:p>
        </p:txBody>
      </p:sp>
      <p:sp>
        <p:nvSpPr>
          <p:cNvPr id="4" name="Slide Number Placeholder 3">
            <a:extLst>
              <a:ext uri="{FF2B5EF4-FFF2-40B4-BE49-F238E27FC236}">
                <a16:creationId xmlns:a16="http://schemas.microsoft.com/office/drawing/2014/main" id="{A761B6C4-5886-6EC5-BE3F-008D15D52C55}"/>
              </a:ext>
            </a:extLst>
          </p:cNvPr>
          <p:cNvSpPr>
            <a:spLocks noGrp="1"/>
          </p:cNvSpPr>
          <p:nvPr>
            <p:ph type="sldNum" sz="quarter" idx="12"/>
          </p:nvPr>
        </p:nvSpPr>
        <p:spPr/>
        <p:txBody>
          <a:bodyPr/>
          <a:lstStyle/>
          <a:p>
            <a:fld id="{7067DC33-8416-46B9-BFB5-95A4BBC5BE18}" type="slidenum">
              <a:rPr lang="en-MY" smtClean="0"/>
              <a:pPr/>
              <a:t>3</a:t>
            </a:fld>
            <a:endParaRPr lang="en-MY"/>
          </a:p>
        </p:txBody>
      </p:sp>
      <p:pic>
        <p:nvPicPr>
          <p:cNvPr id="7" name="Picture 6">
            <a:extLst>
              <a:ext uri="{FF2B5EF4-FFF2-40B4-BE49-F238E27FC236}">
                <a16:creationId xmlns:a16="http://schemas.microsoft.com/office/drawing/2014/main" id="{0FD6E10F-9E67-032A-C822-8511F54B7FBE}"/>
              </a:ext>
            </a:extLst>
          </p:cNvPr>
          <p:cNvPicPr>
            <a:picLocks noChangeAspect="1"/>
          </p:cNvPicPr>
          <p:nvPr/>
        </p:nvPicPr>
        <p:blipFill>
          <a:blip r:embed="rId2"/>
          <a:srcRect b="12801"/>
          <a:stretch/>
        </p:blipFill>
        <p:spPr>
          <a:xfrm>
            <a:off x="2333451" y="1617543"/>
            <a:ext cx="7525097" cy="4921369"/>
          </a:xfrm>
          <a:prstGeom prst="rect">
            <a:avLst/>
          </a:prstGeom>
        </p:spPr>
      </p:pic>
      <p:cxnSp>
        <p:nvCxnSpPr>
          <p:cNvPr id="9" name="Straight Arrow Connector 8">
            <a:extLst>
              <a:ext uri="{FF2B5EF4-FFF2-40B4-BE49-F238E27FC236}">
                <a16:creationId xmlns:a16="http://schemas.microsoft.com/office/drawing/2014/main" id="{C2AA66BF-0AA8-5318-F809-BE752268436F}"/>
              </a:ext>
            </a:extLst>
          </p:cNvPr>
          <p:cNvCxnSpPr>
            <a:cxnSpLocks/>
          </p:cNvCxnSpPr>
          <p:nvPr/>
        </p:nvCxnSpPr>
        <p:spPr>
          <a:xfrm flipV="1">
            <a:off x="3312826" y="4509358"/>
            <a:ext cx="329784" cy="299804"/>
          </a:xfrm>
          <a:prstGeom prst="straightConnector1">
            <a:avLst/>
          </a:prstGeom>
          <a:ln w="28575">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11" name="Straight Arrow Connector 10">
            <a:extLst>
              <a:ext uri="{FF2B5EF4-FFF2-40B4-BE49-F238E27FC236}">
                <a16:creationId xmlns:a16="http://schemas.microsoft.com/office/drawing/2014/main" id="{2C23F1A3-EB43-DCE5-5582-F3ABE99E9FD7}"/>
              </a:ext>
            </a:extLst>
          </p:cNvPr>
          <p:cNvCxnSpPr>
            <a:cxnSpLocks/>
          </p:cNvCxnSpPr>
          <p:nvPr/>
        </p:nvCxnSpPr>
        <p:spPr>
          <a:xfrm flipH="1">
            <a:off x="3476469" y="4687919"/>
            <a:ext cx="332282" cy="315848"/>
          </a:xfrm>
          <a:prstGeom prst="straightConnector1">
            <a:avLst/>
          </a:prstGeom>
          <a:ln w="28575">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13" name="Straight Arrow Connector 12">
            <a:extLst>
              <a:ext uri="{FF2B5EF4-FFF2-40B4-BE49-F238E27FC236}">
                <a16:creationId xmlns:a16="http://schemas.microsoft.com/office/drawing/2014/main" id="{C3C70D13-35FA-EA8B-0561-AB8A3E9BDABF}"/>
              </a:ext>
            </a:extLst>
          </p:cNvPr>
          <p:cNvCxnSpPr>
            <a:cxnSpLocks/>
          </p:cNvCxnSpPr>
          <p:nvPr/>
        </p:nvCxnSpPr>
        <p:spPr>
          <a:xfrm flipV="1">
            <a:off x="5264046" y="2752028"/>
            <a:ext cx="329784" cy="299804"/>
          </a:xfrm>
          <a:prstGeom prst="straightConnector1">
            <a:avLst/>
          </a:prstGeom>
          <a:ln w="28575">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14" name="Straight Arrow Connector 13">
            <a:extLst>
              <a:ext uri="{FF2B5EF4-FFF2-40B4-BE49-F238E27FC236}">
                <a16:creationId xmlns:a16="http://schemas.microsoft.com/office/drawing/2014/main" id="{1AD23D02-4841-4C06-EBCB-B382E2B61246}"/>
              </a:ext>
            </a:extLst>
          </p:cNvPr>
          <p:cNvCxnSpPr>
            <a:cxnSpLocks/>
          </p:cNvCxnSpPr>
          <p:nvPr/>
        </p:nvCxnSpPr>
        <p:spPr>
          <a:xfrm flipH="1">
            <a:off x="5431437" y="3088513"/>
            <a:ext cx="332282" cy="315848"/>
          </a:xfrm>
          <a:prstGeom prst="straightConnector1">
            <a:avLst/>
          </a:prstGeom>
          <a:ln w="28575">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15" name="Straight Arrow Connector 14">
            <a:extLst>
              <a:ext uri="{FF2B5EF4-FFF2-40B4-BE49-F238E27FC236}">
                <a16:creationId xmlns:a16="http://schemas.microsoft.com/office/drawing/2014/main" id="{66CFC602-F18C-CF31-1C92-2484C57F7556}"/>
              </a:ext>
            </a:extLst>
          </p:cNvPr>
          <p:cNvCxnSpPr>
            <a:cxnSpLocks/>
          </p:cNvCxnSpPr>
          <p:nvPr/>
        </p:nvCxnSpPr>
        <p:spPr>
          <a:xfrm flipH="1">
            <a:off x="6949467" y="3605694"/>
            <a:ext cx="2" cy="459195"/>
          </a:xfrm>
          <a:prstGeom prst="straightConnector1">
            <a:avLst/>
          </a:prstGeom>
          <a:ln w="28575">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17" name="Straight Arrow Connector 16">
            <a:extLst>
              <a:ext uri="{FF2B5EF4-FFF2-40B4-BE49-F238E27FC236}">
                <a16:creationId xmlns:a16="http://schemas.microsoft.com/office/drawing/2014/main" id="{D60457F2-7638-FD00-9952-DF0E58851144}"/>
              </a:ext>
            </a:extLst>
          </p:cNvPr>
          <p:cNvCxnSpPr>
            <a:cxnSpLocks/>
          </p:cNvCxnSpPr>
          <p:nvPr/>
        </p:nvCxnSpPr>
        <p:spPr>
          <a:xfrm flipV="1">
            <a:off x="6095999" y="3584777"/>
            <a:ext cx="0" cy="480112"/>
          </a:xfrm>
          <a:prstGeom prst="straightConnector1">
            <a:avLst/>
          </a:prstGeom>
          <a:ln w="28575">
            <a:solidFill>
              <a:srgbClr val="FF0000"/>
            </a:solidFill>
            <a:tailEnd type="triangle"/>
          </a:ln>
        </p:spPr>
        <p:style>
          <a:lnRef idx="1">
            <a:schemeClr val="accent1"/>
          </a:lnRef>
          <a:fillRef idx="0">
            <a:schemeClr val="accent1"/>
          </a:fillRef>
          <a:effectRef idx="0">
            <a:schemeClr val="accent1"/>
          </a:effectRef>
          <a:fontRef idx="minor">
            <a:schemeClr val="tx1"/>
          </a:fontRef>
        </p:style>
      </p:cxnSp>
      <p:sp>
        <p:nvSpPr>
          <p:cNvPr id="20" name="TextBox 19">
            <a:extLst>
              <a:ext uri="{FF2B5EF4-FFF2-40B4-BE49-F238E27FC236}">
                <a16:creationId xmlns:a16="http://schemas.microsoft.com/office/drawing/2014/main" id="{3A1DC951-AD2A-680B-05CC-19BF82BB674B}"/>
              </a:ext>
            </a:extLst>
          </p:cNvPr>
          <p:cNvSpPr txBox="1"/>
          <p:nvPr/>
        </p:nvSpPr>
        <p:spPr>
          <a:xfrm>
            <a:off x="3161983" y="4239439"/>
            <a:ext cx="301686" cy="369332"/>
          </a:xfrm>
          <a:prstGeom prst="rect">
            <a:avLst/>
          </a:prstGeom>
          <a:solidFill>
            <a:schemeClr val="tx1"/>
          </a:solidFill>
        </p:spPr>
        <p:txBody>
          <a:bodyPr wrap="none" rtlCol="0">
            <a:spAutoFit/>
          </a:bodyPr>
          <a:lstStyle/>
          <a:p>
            <a:r>
              <a:rPr lang="en-MY" dirty="0">
                <a:solidFill>
                  <a:schemeClr val="bg1"/>
                </a:solidFill>
              </a:rPr>
              <a:t>1</a:t>
            </a:r>
          </a:p>
        </p:txBody>
      </p:sp>
      <p:sp>
        <p:nvSpPr>
          <p:cNvPr id="21" name="TextBox 20">
            <a:extLst>
              <a:ext uri="{FF2B5EF4-FFF2-40B4-BE49-F238E27FC236}">
                <a16:creationId xmlns:a16="http://schemas.microsoft.com/office/drawing/2014/main" id="{9E75CCAB-A476-8561-EE76-83380929D73B}"/>
              </a:ext>
            </a:extLst>
          </p:cNvPr>
          <p:cNvSpPr txBox="1"/>
          <p:nvPr/>
        </p:nvSpPr>
        <p:spPr>
          <a:xfrm>
            <a:off x="5096023" y="2516175"/>
            <a:ext cx="301686" cy="369332"/>
          </a:xfrm>
          <a:prstGeom prst="rect">
            <a:avLst/>
          </a:prstGeom>
          <a:solidFill>
            <a:schemeClr val="tx1"/>
          </a:solidFill>
        </p:spPr>
        <p:txBody>
          <a:bodyPr wrap="none" rtlCol="0">
            <a:spAutoFit/>
          </a:bodyPr>
          <a:lstStyle/>
          <a:p>
            <a:r>
              <a:rPr lang="en-MY" dirty="0">
                <a:solidFill>
                  <a:schemeClr val="bg1"/>
                </a:solidFill>
              </a:rPr>
              <a:t>2</a:t>
            </a:r>
          </a:p>
        </p:txBody>
      </p:sp>
      <p:sp>
        <p:nvSpPr>
          <p:cNvPr id="22" name="TextBox 21">
            <a:extLst>
              <a:ext uri="{FF2B5EF4-FFF2-40B4-BE49-F238E27FC236}">
                <a16:creationId xmlns:a16="http://schemas.microsoft.com/office/drawing/2014/main" id="{2A64703D-8390-13D3-092A-849C706B8ED3}"/>
              </a:ext>
            </a:extLst>
          </p:cNvPr>
          <p:cNvSpPr txBox="1"/>
          <p:nvPr/>
        </p:nvSpPr>
        <p:spPr>
          <a:xfrm>
            <a:off x="7098010" y="3685376"/>
            <a:ext cx="301686" cy="369332"/>
          </a:xfrm>
          <a:prstGeom prst="rect">
            <a:avLst/>
          </a:prstGeom>
          <a:solidFill>
            <a:schemeClr val="tx1"/>
          </a:solidFill>
        </p:spPr>
        <p:txBody>
          <a:bodyPr wrap="none" rtlCol="0">
            <a:spAutoFit/>
          </a:bodyPr>
          <a:lstStyle/>
          <a:p>
            <a:r>
              <a:rPr lang="en-MY" dirty="0">
                <a:solidFill>
                  <a:schemeClr val="bg1"/>
                </a:solidFill>
              </a:rPr>
              <a:t>3</a:t>
            </a:r>
          </a:p>
        </p:txBody>
      </p:sp>
      <p:sp>
        <p:nvSpPr>
          <p:cNvPr id="23" name="TextBox 22">
            <a:extLst>
              <a:ext uri="{FF2B5EF4-FFF2-40B4-BE49-F238E27FC236}">
                <a16:creationId xmlns:a16="http://schemas.microsoft.com/office/drawing/2014/main" id="{E3693E4E-9FC5-AC11-22C1-3AD1A3BB4E5E}"/>
              </a:ext>
            </a:extLst>
          </p:cNvPr>
          <p:cNvSpPr txBox="1"/>
          <p:nvPr/>
        </p:nvSpPr>
        <p:spPr>
          <a:xfrm>
            <a:off x="5755005" y="3695557"/>
            <a:ext cx="301686" cy="369332"/>
          </a:xfrm>
          <a:prstGeom prst="rect">
            <a:avLst/>
          </a:prstGeom>
          <a:solidFill>
            <a:schemeClr val="tx1"/>
          </a:solidFill>
        </p:spPr>
        <p:txBody>
          <a:bodyPr wrap="none" rtlCol="0">
            <a:spAutoFit/>
          </a:bodyPr>
          <a:lstStyle/>
          <a:p>
            <a:r>
              <a:rPr lang="en-MY" dirty="0">
                <a:solidFill>
                  <a:schemeClr val="bg1"/>
                </a:solidFill>
              </a:rPr>
              <a:t>4</a:t>
            </a:r>
          </a:p>
        </p:txBody>
      </p:sp>
      <p:sp>
        <p:nvSpPr>
          <p:cNvPr id="24" name="TextBox 23">
            <a:extLst>
              <a:ext uri="{FF2B5EF4-FFF2-40B4-BE49-F238E27FC236}">
                <a16:creationId xmlns:a16="http://schemas.microsoft.com/office/drawing/2014/main" id="{22C40046-6492-57D1-AC5F-D20609120EE2}"/>
              </a:ext>
            </a:extLst>
          </p:cNvPr>
          <p:cNvSpPr txBox="1"/>
          <p:nvPr/>
        </p:nvSpPr>
        <p:spPr>
          <a:xfrm>
            <a:off x="5604162" y="3264166"/>
            <a:ext cx="301686" cy="369332"/>
          </a:xfrm>
          <a:prstGeom prst="rect">
            <a:avLst/>
          </a:prstGeom>
          <a:solidFill>
            <a:schemeClr val="tx1"/>
          </a:solidFill>
        </p:spPr>
        <p:txBody>
          <a:bodyPr wrap="none" rtlCol="0">
            <a:spAutoFit/>
          </a:bodyPr>
          <a:lstStyle/>
          <a:p>
            <a:r>
              <a:rPr lang="en-MY" dirty="0">
                <a:solidFill>
                  <a:schemeClr val="bg1"/>
                </a:solidFill>
              </a:rPr>
              <a:t>5</a:t>
            </a:r>
          </a:p>
        </p:txBody>
      </p:sp>
      <p:sp>
        <p:nvSpPr>
          <p:cNvPr id="25" name="TextBox 24">
            <a:extLst>
              <a:ext uri="{FF2B5EF4-FFF2-40B4-BE49-F238E27FC236}">
                <a16:creationId xmlns:a16="http://schemas.microsoft.com/office/drawing/2014/main" id="{F899F785-F70F-78E0-4DAD-5C941EDC8C46}"/>
              </a:ext>
            </a:extLst>
          </p:cNvPr>
          <p:cNvSpPr txBox="1"/>
          <p:nvPr/>
        </p:nvSpPr>
        <p:spPr>
          <a:xfrm>
            <a:off x="3680440" y="4970616"/>
            <a:ext cx="301686" cy="369332"/>
          </a:xfrm>
          <a:prstGeom prst="rect">
            <a:avLst/>
          </a:prstGeom>
          <a:solidFill>
            <a:schemeClr val="tx1"/>
          </a:solidFill>
        </p:spPr>
        <p:txBody>
          <a:bodyPr wrap="none" rtlCol="0">
            <a:spAutoFit/>
          </a:bodyPr>
          <a:lstStyle/>
          <a:p>
            <a:r>
              <a:rPr lang="en-MY" dirty="0">
                <a:solidFill>
                  <a:schemeClr val="bg1"/>
                </a:solidFill>
              </a:rPr>
              <a:t>6</a:t>
            </a:r>
          </a:p>
        </p:txBody>
      </p:sp>
    </p:spTree>
    <p:extLst>
      <p:ext uri="{BB962C8B-B14F-4D97-AF65-F5344CB8AC3E}">
        <p14:creationId xmlns:p14="http://schemas.microsoft.com/office/powerpoint/2010/main" val="384234880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A115BFE-F77B-3C49-67D3-46202FFDFACB}"/>
              </a:ext>
            </a:extLst>
          </p:cNvPr>
          <p:cNvSpPr>
            <a:spLocks noGrp="1"/>
          </p:cNvSpPr>
          <p:nvPr>
            <p:ph type="title"/>
          </p:nvPr>
        </p:nvSpPr>
        <p:spPr/>
        <p:txBody>
          <a:bodyPr/>
          <a:lstStyle/>
          <a:p>
            <a:r>
              <a:rPr lang="en-MY" dirty="0"/>
              <a:t>Factor Affecting CT Fatigue Life</a:t>
            </a:r>
          </a:p>
        </p:txBody>
      </p:sp>
      <p:sp>
        <p:nvSpPr>
          <p:cNvPr id="3" name="Content Placeholder 2">
            <a:extLst>
              <a:ext uri="{FF2B5EF4-FFF2-40B4-BE49-F238E27FC236}">
                <a16:creationId xmlns:a16="http://schemas.microsoft.com/office/drawing/2014/main" id="{15A8F884-943C-36C5-C926-E0E5C79C2ACB}"/>
              </a:ext>
            </a:extLst>
          </p:cNvPr>
          <p:cNvSpPr>
            <a:spLocks noGrp="1"/>
          </p:cNvSpPr>
          <p:nvPr>
            <p:ph idx="1"/>
          </p:nvPr>
        </p:nvSpPr>
        <p:spPr>
          <a:xfrm>
            <a:off x="1129252" y="989351"/>
            <a:ext cx="7468621" cy="5732123"/>
          </a:xfrm>
        </p:spPr>
        <p:txBody>
          <a:bodyPr>
            <a:normAutofit fontScale="92500" lnSpcReduction="10000"/>
          </a:bodyPr>
          <a:lstStyle/>
          <a:p>
            <a:r>
              <a:rPr lang="en-MY" b="1" dirty="0"/>
              <a:t>Size of bending radius </a:t>
            </a:r>
            <a:r>
              <a:rPr lang="en-MY" dirty="0"/>
              <a:t>(</a:t>
            </a:r>
            <a:r>
              <a:rPr lang="en-US" dirty="0"/>
              <a:t>A large gooseneck causes less string fatigue than a smaller gooseneck).</a:t>
            </a:r>
          </a:p>
          <a:p>
            <a:r>
              <a:rPr lang="en-US" b="1" dirty="0"/>
              <a:t>Internal Pressure </a:t>
            </a:r>
            <a:r>
              <a:rPr lang="en-US" dirty="0"/>
              <a:t>(Cycling the CT string at the same point at high pressure over the gooseneck will contribute high fatigue)</a:t>
            </a:r>
          </a:p>
          <a:p>
            <a:r>
              <a:rPr lang="en-US" b="1" dirty="0"/>
              <a:t>Size of CT </a:t>
            </a:r>
            <a:r>
              <a:rPr lang="en-US" dirty="0"/>
              <a:t>(Larger sizes of CT string becomes more fatigued than smaller sizes if bent over the same gooseneck)</a:t>
            </a:r>
          </a:p>
          <a:p>
            <a:r>
              <a:rPr lang="en-US" b="1" dirty="0"/>
              <a:t>Wall Thickness </a:t>
            </a:r>
            <a:r>
              <a:rPr lang="en-US" dirty="0"/>
              <a:t>(A low wall thickness section of CT string fatigues more quickly)</a:t>
            </a:r>
          </a:p>
          <a:p>
            <a:r>
              <a:rPr lang="en-US" b="1" dirty="0"/>
              <a:t>Type of welds </a:t>
            </a:r>
            <a:r>
              <a:rPr lang="en-US" dirty="0"/>
              <a:t>(Butt weld have less resistance to fatigue failure compared to bias weld)</a:t>
            </a:r>
          </a:p>
          <a:p>
            <a:endParaRPr lang="en-MY" dirty="0"/>
          </a:p>
        </p:txBody>
      </p:sp>
      <p:sp>
        <p:nvSpPr>
          <p:cNvPr id="4" name="Slide Number Placeholder 3">
            <a:extLst>
              <a:ext uri="{FF2B5EF4-FFF2-40B4-BE49-F238E27FC236}">
                <a16:creationId xmlns:a16="http://schemas.microsoft.com/office/drawing/2014/main" id="{6FD9EC8F-257C-02E8-6A60-B1DBADF34522}"/>
              </a:ext>
            </a:extLst>
          </p:cNvPr>
          <p:cNvSpPr>
            <a:spLocks noGrp="1"/>
          </p:cNvSpPr>
          <p:nvPr>
            <p:ph type="sldNum" sz="quarter" idx="12"/>
          </p:nvPr>
        </p:nvSpPr>
        <p:spPr/>
        <p:txBody>
          <a:bodyPr/>
          <a:lstStyle/>
          <a:p>
            <a:fld id="{7067DC33-8416-46B9-BFB5-95A4BBC5BE18}" type="slidenum">
              <a:rPr lang="en-MY" smtClean="0"/>
              <a:pPr/>
              <a:t>4</a:t>
            </a:fld>
            <a:endParaRPr lang="en-MY"/>
          </a:p>
        </p:txBody>
      </p:sp>
      <p:pic>
        <p:nvPicPr>
          <p:cNvPr id="6" name="Picture 5">
            <a:extLst>
              <a:ext uri="{FF2B5EF4-FFF2-40B4-BE49-F238E27FC236}">
                <a16:creationId xmlns:a16="http://schemas.microsoft.com/office/drawing/2014/main" id="{054312C9-4F30-A739-53B6-CC28A9E4B564}"/>
              </a:ext>
            </a:extLst>
          </p:cNvPr>
          <p:cNvPicPr>
            <a:picLocks noChangeAspect="1"/>
          </p:cNvPicPr>
          <p:nvPr/>
        </p:nvPicPr>
        <p:blipFill>
          <a:blip r:embed="rId2"/>
          <a:stretch>
            <a:fillRect/>
          </a:stretch>
        </p:blipFill>
        <p:spPr>
          <a:xfrm>
            <a:off x="8626368" y="989351"/>
            <a:ext cx="3565632" cy="1946210"/>
          </a:xfrm>
          <a:prstGeom prst="rect">
            <a:avLst/>
          </a:prstGeom>
        </p:spPr>
      </p:pic>
    </p:spTree>
    <p:extLst>
      <p:ext uri="{BB962C8B-B14F-4D97-AF65-F5344CB8AC3E}">
        <p14:creationId xmlns:p14="http://schemas.microsoft.com/office/powerpoint/2010/main" val="297844295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1C8434D-A890-0E1C-24CA-B95AB786BE86}"/>
              </a:ext>
            </a:extLst>
          </p:cNvPr>
          <p:cNvSpPr>
            <a:spLocks noGrp="1"/>
          </p:cNvSpPr>
          <p:nvPr>
            <p:ph type="title"/>
          </p:nvPr>
        </p:nvSpPr>
        <p:spPr/>
        <p:txBody>
          <a:bodyPr/>
          <a:lstStyle/>
          <a:p>
            <a:r>
              <a:rPr lang="en-MY" dirty="0"/>
              <a:t>Fatigue Model Theory</a:t>
            </a:r>
          </a:p>
        </p:txBody>
      </p:sp>
      <p:sp>
        <p:nvSpPr>
          <p:cNvPr id="3" name="Content Placeholder 2">
            <a:extLst>
              <a:ext uri="{FF2B5EF4-FFF2-40B4-BE49-F238E27FC236}">
                <a16:creationId xmlns:a16="http://schemas.microsoft.com/office/drawing/2014/main" id="{80195B65-A913-2466-8D8C-E06DBC05617A}"/>
              </a:ext>
            </a:extLst>
          </p:cNvPr>
          <p:cNvSpPr>
            <a:spLocks noGrp="1"/>
          </p:cNvSpPr>
          <p:nvPr>
            <p:ph idx="1"/>
          </p:nvPr>
        </p:nvSpPr>
        <p:spPr>
          <a:xfrm>
            <a:off x="1129251" y="1306656"/>
            <a:ext cx="10757949" cy="5414819"/>
          </a:xfrm>
        </p:spPr>
        <p:txBody>
          <a:bodyPr>
            <a:normAutofit fontScale="92500" lnSpcReduction="10000"/>
          </a:bodyPr>
          <a:lstStyle/>
          <a:p>
            <a:r>
              <a:rPr lang="en-MY" dirty="0"/>
              <a:t>In Cerberus, Achilles CT Fatigue model is used to calculate fatigue for each segment of a CT String.</a:t>
            </a:r>
          </a:p>
          <a:p>
            <a:r>
              <a:rPr lang="en-US" dirty="0"/>
              <a:t>Achilles assumes that the CT is cycled for its entire life using consistent bending radius and pressure.</a:t>
            </a:r>
          </a:p>
          <a:p>
            <a:r>
              <a:rPr lang="en-US" dirty="0"/>
              <a:t>The amount of fatigue that a bending event causes depends primarily on the </a:t>
            </a:r>
            <a:r>
              <a:rPr lang="en-US" b="1" dirty="0"/>
              <a:t>CT material</a:t>
            </a:r>
            <a:r>
              <a:rPr lang="en-US" dirty="0"/>
              <a:t>, the </a:t>
            </a:r>
            <a:r>
              <a:rPr lang="en-US" b="1" dirty="0"/>
              <a:t>CT geometry</a:t>
            </a:r>
            <a:r>
              <a:rPr lang="en-US" dirty="0"/>
              <a:t>, the </a:t>
            </a:r>
            <a:r>
              <a:rPr lang="en-US" b="1" dirty="0"/>
              <a:t>pressure</a:t>
            </a:r>
            <a:r>
              <a:rPr lang="en-US" dirty="0"/>
              <a:t>, the </a:t>
            </a:r>
            <a:r>
              <a:rPr lang="en-US" b="1" dirty="0"/>
              <a:t>bending radius</a:t>
            </a:r>
            <a:r>
              <a:rPr lang="en-US" dirty="0"/>
              <a:t>, and the </a:t>
            </a:r>
            <a:r>
              <a:rPr lang="en-US" b="1" dirty="0"/>
              <a:t>current fatigue.</a:t>
            </a:r>
          </a:p>
          <a:p>
            <a:r>
              <a:rPr lang="en-US" dirty="0"/>
              <a:t>Achilles uses these factors to calculate the amount of fatigue created by a trip into and out of the hole at 6 bending events.</a:t>
            </a:r>
          </a:p>
          <a:p>
            <a:r>
              <a:rPr lang="en-US" dirty="0"/>
              <a:t>CT does not fatigue downhole because the radius of curvature of the wellbore trajectory is not really affected to cause plastic yielding of the CT. CT also does not fatigue when the CT doesn't move, even if there is pressure changes (</a:t>
            </a:r>
            <a:r>
              <a:rPr lang="en-US" dirty="0" err="1"/>
              <a:t>eg.</a:t>
            </a:r>
            <a:r>
              <a:rPr lang="en-US" dirty="0"/>
              <a:t> pressure test).</a:t>
            </a:r>
          </a:p>
        </p:txBody>
      </p:sp>
      <p:sp>
        <p:nvSpPr>
          <p:cNvPr id="4" name="Slide Number Placeholder 3">
            <a:extLst>
              <a:ext uri="{FF2B5EF4-FFF2-40B4-BE49-F238E27FC236}">
                <a16:creationId xmlns:a16="http://schemas.microsoft.com/office/drawing/2014/main" id="{71E9CE21-9911-B1A5-9EA2-E600AEBD1E24}"/>
              </a:ext>
            </a:extLst>
          </p:cNvPr>
          <p:cNvSpPr>
            <a:spLocks noGrp="1"/>
          </p:cNvSpPr>
          <p:nvPr>
            <p:ph type="sldNum" sz="quarter" idx="12"/>
          </p:nvPr>
        </p:nvSpPr>
        <p:spPr/>
        <p:txBody>
          <a:bodyPr/>
          <a:lstStyle/>
          <a:p>
            <a:fld id="{7067DC33-8416-46B9-BFB5-95A4BBC5BE18}" type="slidenum">
              <a:rPr lang="en-MY" smtClean="0"/>
              <a:pPr/>
              <a:t>5</a:t>
            </a:fld>
            <a:endParaRPr lang="en-MY"/>
          </a:p>
        </p:txBody>
      </p:sp>
    </p:spTree>
    <p:extLst>
      <p:ext uri="{BB962C8B-B14F-4D97-AF65-F5344CB8AC3E}">
        <p14:creationId xmlns:p14="http://schemas.microsoft.com/office/powerpoint/2010/main" val="413764242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F02482-EF52-C79D-343D-B21DFE0E43A0}"/>
              </a:ext>
            </a:extLst>
          </p:cNvPr>
          <p:cNvSpPr>
            <a:spLocks noGrp="1"/>
          </p:cNvSpPr>
          <p:nvPr>
            <p:ph type="title"/>
          </p:nvPr>
        </p:nvSpPr>
        <p:spPr/>
        <p:txBody>
          <a:bodyPr/>
          <a:lstStyle/>
          <a:p>
            <a:r>
              <a:rPr lang="en-MY" dirty="0"/>
              <a:t>How To Minimize Fatigue?</a:t>
            </a:r>
          </a:p>
        </p:txBody>
      </p:sp>
      <p:sp>
        <p:nvSpPr>
          <p:cNvPr id="3" name="Content Placeholder 2">
            <a:extLst>
              <a:ext uri="{FF2B5EF4-FFF2-40B4-BE49-F238E27FC236}">
                <a16:creationId xmlns:a16="http://schemas.microsoft.com/office/drawing/2014/main" id="{CFCC0C9B-34EB-0F2F-001D-CC34472261E2}"/>
              </a:ext>
            </a:extLst>
          </p:cNvPr>
          <p:cNvSpPr>
            <a:spLocks noGrp="1"/>
          </p:cNvSpPr>
          <p:nvPr>
            <p:ph idx="1"/>
          </p:nvPr>
        </p:nvSpPr>
        <p:spPr/>
        <p:txBody>
          <a:bodyPr/>
          <a:lstStyle/>
          <a:p>
            <a:r>
              <a:rPr lang="en-US" dirty="0"/>
              <a:t>Use a thicker CT wall</a:t>
            </a:r>
          </a:p>
          <a:p>
            <a:r>
              <a:rPr lang="en-US" dirty="0"/>
              <a:t>Use a larger guide arch</a:t>
            </a:r>
          </a:p>
          <a:p>
            <a:r>
              <a:rPr lang="en-MY" dirty="0"/>
              <a:t>Perform fewer cycles</a:t>
            </a:r>
          </a:p>
          <a:p>
            <a:r>
              <a:rPr lang="en-US" dirty="0"/>
              <a:t>Cycle with lower pump pressure</a:t>
            </a:r>
          </a:p>
          <a:p>
            <a:r>
              <a:rPr lang="en-US" dirty="0"/>
              <a:t>Place the string on reel with a larger core</a:t>
            </a:r>
          </a:p>
          <a:p>
            <a:r>
              <a:rPr lang="en-US" dirty="0"/>
              <a:t>Cut the string to shift new fatigue away from areas with current high fatigue</a:t>
            </a:r>
            <a:endParaRPr lang="en-MY" dirty="0"/>
          </a:p>
        </p:txBody>
      </p:sp>
      <p:sp>
        <p:nvSpPr>
          <p:cNvPr id="4" name="Slide Number Placeholder 3">
            <a:extLst>
              <a:ext uri="{FF2B5EF4-FFF2-40B4-BE49-F238E27FC236}">
                <a16:creationId xmlns:a16="http://schemas.microsoft.com/office/drawing/2014/main" id="{0D0C5713-8C38-A934-250E-5106ABF04696}"/>
              </a:ext>
            </a:extLst>
          </p:cNvPr>
          <p:cNvSpPr>
            <a:spLocks noGrp="1"/>
          </p:cNvSpPr>
          <p:nvPr>
            <p:ph type="sldNum" sz="quarter" idx="12"/>
          </p:nvPr>
        </p:nvSpPr>
        <p:spPr/>
        <p:txBody>
          <a:bodyPr/>
          <a:lstStyle/>
          <a:p>
            <a:fld id="{7067DC33-8416-46B9-BFB5-95A4BBC5BE18}" type="slidenum">
              <a:rPr lang="en-MY" smtClean="0"/>
              <a:pPr/>
              <a:t>6</a:t>
            </a:fld>
            <a:endParaRPr lang="en-MY"/>
          </a:p>
        </p:txBody>
      </p:sp>
    </p:spTree>
    <p:extLst>
      <p:ext uri="{BB962C8B-B14F-4D97-AF65-F5344CB8AC3E}">
        <p14:creationId xmlns:p14="http://schemas.microsoft.com/office/powerpoint/2010/main" val="379846002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A2E5EAD-64B1-2931-4A65-CBFBDBF202D0}"/>
              </a:ext>
            </a:extLst>
          </p:cNvPr>
          <p:cNvSpPr>
            <a:spLocks noGrp="1"/>
          </p:cNvSpPr>
          <p:nvPr>
            <p:ph type="title"/>
          </p:nvPr>
        </p:nvSpPr>
        <p:spPr/>
        <p:txBody>
          <a:bodyPr/>
          <a:lstStyle/>
          <a:p>
            <a:r>
              <a:rPr lang="en-MY" dirty="0"/>
              <a:t>CT Fatigue Records</a:t>
            </a:r>
          </a:p>
        </p:txBody>
      </p:sp>
      <p:sp>
        <p:nvSpPr>
          <p:cNvPr id="3" name="Content Placeholder 2">
            <a:extLst>
              <a:ext uri="{FF2B5EF4-FFF2-40B4-BE49-F238E27FC236}">
                <a16:creationId xmlns:a16="http://schemas.microsoft.com/office/drawing/2014/main" id="{6AD31C53-C85B-00C1-D096-A7AF87A3D751}"/>
              </a:ext>
            </a:extLst>
          </p:cNvPr>
          <p:cNvSpPr>
            <a:spLocks noGrp="1"/>
          </p:cNvSpPr>
          <p:nvPr>
            <p:ph idx="1"/>
          </p:nvPr>
        </p:nvSpPr>
        <p:spPr/>
        <p:txBody>
          <a:bodyPr/>
          <a:lstStyle/>
          <a:p>
            <a:r>
              <a:rPr lang="en-US" dirty="0"/>
              <a:t>For CT units equipped with a data acquisition system (DAS), data will be recorded electronically. However, CT SV / Operator will keep record manually on the (fluid used, CT cut length, max pressure, H2S presence, 13Cr).</a:t>
            </a:r>
          </a:p>
          <a:p>
            <a:r>
              <a:rPr lang="en-US" dirty="0"/>
              <a:t>In Cerberus, CT Fatigue modelling software called Reel Trak was used to predict, track, and analyze coiled tubing fatigue.</a:t>
            </a:r>
          </a:p>
          <a:p>
            <a:r>
              <a:rPr lang="en-US" dirty="0"/>
              <a:t>For every CT job, CT SV / CT Operator must launch </a:t>
            </a:r>
            <a:r>
              <a:rPr lang="en-US" b="1" dirty="0"/>
              <a:t>Reel Trak </a:t>
            </a:r>
            <a:r>
              <a:rPr lang="en-US" dirty="0"/>
              <a:t>&amp;</a:t>
            </a:r>
            <a:r>
              <a:rPr lang="en-US" b="1" dirty="0"/>
              <a:t> Orpheus</a:t>
            </a:r>
            <a:r>
              <a:rPr lang="en-US" dirty="0"/>
              <a:t> (Tubing Force Analysis Simulation) to ensure all data is recorded during CT operation.</a:t>
            </a:r>
            <a:endParaRPr lang="en-MY" dirty="0"/>
          </a:p>
        </p:txBody>
      </p:sp>
      <p:sp>
        <p:nvSpPr>
          <p:cNvPr id="4" name="Slide Number Placeholder 3">
            <a:extLst>
              <a:ext uri="{FF2B5EF4-FFF2-40B4-BE49-F238E27FC236}">
                <a16:creationId xmlns:a16="http://schemas.microsoft.com/office/drawing/2014/main" id="{4BFDAE5F-D4F7-2090-06F7-F653C10674C0}"/>
              </a:ext>
            </a:extLst>
          </p:cNvPr>
          <p:cNvSpPr>
            <a:spLocks noGrp="1"/>
          </p:cNvSpPr>
          <p:nvPr>
            <p:ph type="sldNum" sz="quarter" idx="12"/>
          </p:nvPr>
        </p:nvSpPr>
        <p:spPr/>
        <p:txBody>
          <a:bodyPr/>
          <a:lstStyle/>
          <a:p>
            <a:fld id="{7067DC33-8416-46B9-BFB5-95A4BBC5BE18}" type="slidenum">
              <a:rPr lang="en-MY" smtClean="0"/>
              <a:pPr/>
              <a:t>7</a:t>
            </a:fld>
            <a:endParaRPr lang="en-MY"/>
          </a:p>
        </p:txBody>
      </p:sp>
    </p:spTree>
    <p:extLst>
      <p:ext uri="{BB962C8B-B14F-4D97-AF65-F5344CB8AC3E}">
        <p14:creationId xmlns:p14="http://schemas.microsoft.com/office/powerpoint/2010/main" val="258995678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FA6D961-9EE5-E3A3-0C56-9CC5CE47169F}"/>
              </a:ext>
            </a:extLst>
          </p:cNvPr>
          <p:cNvSpPr>
            <a:spLocks noGrp="1"/>
          </p:cNvSpPr>
          <p:nvPr>
            <p:ph type="title"/>
          </p:nvPr>
        </p:nvSpPr>
        <p:spPr/>
        <p:txBody>
          <a:bodyPr/>
          <a:lstStyle/>
          <a:p>
            <a:r>
              <a:rPr lang="en-MY" dirty="0"/>
              <a:t>Example of Job Setup Prior CT Operation</a:t>
            </a:r>
          </a:p>
        </p:txBody>
      </p:sp>
      <p:sp>
        <p:nvSpPr>
          <p:cNvPr id="3" name="Content Placeholder 2">
            <a:extLst>
              <a:ext uri="{FF2B5EF4-FFF2-40B4-BE49-F238E27FC236}">
                <a16:creationId xmlns:a16="http://schemas.microsoft.com/office/drawing/2014/main" id="{60F8CC59-3F7A-768C-67B1-FA87FA8A728F}"/>
              </a:ext>
            </a:extLst>
          </p:cNvPr>
          <p:cNvSpPr>
            <a:spLocks noGrp="1"/>
          </p:cNvSpPr>
          <p:nvPr>
            <p:ph idx="1"/>
          </p:nvPr>
        </p:nvSpPr>
        <p:spPr>
          <a:xfrm>
            <a:off x="1129251" y="6268216"/>
            <a:ext cx="10757949" cy="906517"/>
          </a:xfrm>
        </p:spPr>
        <p:txBody>
          <a:bodyPr/>
          <a:lstStyle/>
          <a:p>
            <a:r>
              <a:rPr lang="en-MY" dirty="0"/>
              <a:t>Launch Reel Trak &amp; input all the parameter.</a:t>
            </a:r>
          </a:p>
        </p:txBody>
      </p:sp>
      <p:sp>
        <p:nvSpPr>
          <p:cNvPr id="4" name="Slide Number Placeholder 3">
            <a:extLst>
              <a:ext uri="{FF2B5EF4-FFF2-40B4-BE49-F238E27FC236}">
                <a16:creationId xmlns:a16="http://schemas.microsoft.com/office/drawing/2014/main" id="{3ECB14B6-964C-8EBC-6164-D995E94D81DF}"/>
              </a:ext>
            </a:extLst>
          </p:cNvPr>
          <p:cNvSpPr>
            <a:spLocks noGrp="1"/>
          </p:cNvSpPr>
          <p:nvPr>
            <p:ph type="sldNum" sz="quarter" idx="12"/>
          </p:nvPr>
        </p:nvSpPr>
        <p:spPr/>
        <p:txBody>
          <a:bodyPr/>
          <a:lstStyle/>
          <a:p>
            <a:fld id="{7067DC33-8416-46B9-BFB5-95A4BBC5BE18}" type="slidenum">
              <a:rPr lang="en-MY" smtClean="0"/>
              <a:pPr/>
              <a:t>8</a:t>
            </a:fld>
            <a:endParaRPr lang="en-MY"/>
          </a:p>
        </p:txBody>
      </p:sp>
      <p:pic>
        <p:nvPicPr>
          <p:cNvPr id="8" name="Picture 7">
            <a:extLst>
              <a:ext uri="{FF2B5EF4-FFF2-40B4-BE49-F238E27FC236}">
                <a16:creationId xmlns:a16="http://schemas.microsoft.com/office/drawing/2014/main" id="{B50701D1-C7D4-66D7-FF51-511704E66C9B}"/>
              </a:ext>
            </a:extLst>
          </p:cNvPr>
          <p:cNvPicPr>
            <a:picLocks noChangeAspect="1"/>
          </p:cNvPicPr>
          <p:nvPr/>
        </p:nvPicPr>
        <p:blipFill>
          <a:blip r:embed="rId2"/>
          <a:stretch>
            <a:fillRect/>
          </a:stretch>
        </p:blipFill>
        <p:spPr>
          <a:xfrm>
            <a:off x="2257657" y="820598"/>
            <a:ext cx="8016335" cy="5447618"/>
          </a:xfrm>
          <a:prstGeom prst="rect">
            <a:avLst/>
          </a:prstGeom>
        </p:spPr>
      </p:pic>
    </p:spTree>
    <p:extLst>
      <p:ext uri="{BB962C8B-B14F-4D97-AF65-F5344CB8AC3E}">
        <p14:creationId xmlns:p14="http://schemas.microsoft.com/office/powerpoint/2010/main" val="215524421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FA6D961-9EE5-E3A3-0C56-9CC5CE47169F}"/>
              </a:ext>
            </a:extLst>
          </p:cNvPr>
          <p:cNvSpPr>
            <a:spLocks noGrp="1"/>
          </p:cNvSpPr>
          <p:nvPr>
            <p:ph type="title"/>
          </p:nvPr>
        </p:nvSpPr>
        <p:spPr/>
        <p:txBody>
          <a:bodyPr/>
          <a:lstStyle/>
          <a:p>
            <a:r>
              <a:rPr lang="en-MY" dirty="0"/>
              <a:t>Example of Job Setup Prior CT Operation</a:t>
            </a:r>
          </a:p>
        </p:txBody>
      </p:sp>
      <p:sp>
        <p:nvSpPr>
          <p:cNvPr id="3" name="Content Placeholder 2">
            <a:extLst>
              <a:ext uri="{FF2B5EF4-FFF2-40B4-BE49-F238E27FC236}">
                <a16:creationId xmlns:a16="http://schemas.microsoft.com/office/drawing/2014/main" id="{60F8CC59-3F7A-768C-67B1-FA87FA8A728F}"/>
              </a:ext>
            </a:extLst>
          </p:cNvPr>
          <p:cNvSpPr>
            <a:spLocks noGrp="1"/>
          </p:cNvSpPr>
          <p:nvPr>
            <p:ph idx="1"/>
          </p:nvPr>
        </p:nvSpPr>
        <p:spPr>
          <a:xfrm>
            <a:off x="1129251" y="6085653"/>
            <a:ext cx="10757949" cy="906517"/>
          </a:xfrm>
        </p:spPr>
        <p:txBody>
          <a:bodyPr>
            <a:normAutofit lnSpcReduction="10000"/>
          </a:bodyPr>
          <a:lstStyle/>
          <a:p>
            <a:r>
              <a:rPr lang="en-MY" dirty="0"/>
              <a:t>Launch Orpheus &amp; select correct job file (TFA simulation) as per given by Engineer at town.</a:t>
            </a:r>
          </a:p>
        </p:txBody>
      </p:sp>
      <p:sp>
        <p:nvSpPr>
          <p:cNvPr id="4" name="Slide Number Placeholder 3">
            <a:extLst>
              <a:ext uri="{FF2B5EF4-FFF2-40B4-BE49-F238E27FC236}">
                <a16:creationId xmlns:a16="http://schemas.microsoft.com/office/drawing/2014/main" id="{3ECB14B6-964C-8EBC-6164-D995E94D81DF}"/>
              </a:ext>
            </a:extLst>
          </p:cNvPr>
          <p:cNvSpPr>
            <a:spLocks noGrp="1"/>
          </p:cNvSpPr>
          <p:nvPr>
            <p:ph type="sldNum" sz="quarter" idx="12"/>
          </p:nvPr>
        </p:nvSpPr>
        <p:spPr/>
        <p:txBody>
          <a:bodyPr/>
          <a:lstStyle/>
          <a:p>
            <a:fld id="{7067DC33-8416-46B9-BFB5-95A4BBC5BE18}" type="slidenum">
              <a:rPr lang="en-MY" smtClean="0"/>
              <a:pPr/>
              <a:t>9</a:t>
            </a:fld>
            <a:endParaRPr lang="en-MY"/>
          </a:p>
        </p:txBody>
      </p:sp>
      <p:pic>
        <p:nvPicPr>
          <p:cNvPr id="6" name="Picture 5">
            <a:extLst>
              <a:ext uri="{FF2B5EF4-FFF2-40B4-BE49-F238E27FC236}">
                <a16:creationId xmlns:a16="http://schemas.microsoft.com/office/drawing/2014/main" id="{1D31074D-B6CA-F617-1211-1FDFDB2B30B6}"/>
              </a:ext>
            </a:extLst>
          </p:cNvPr>
          <p:cNvPicPr>
            <a:picLocks noChangeAspect="1"/>
          </p:cNvPicPr>
          <p:nvPr/>
        </p:nvPicPr>
        <p:blipFill>
          <a:blip r:embed="rId2"/>
          <a:stretch>
            <a:fillRect/>
          </a:stretch>
        </p:blipFill>
        <p:spPr>
          <a:xfrm>
            <a:off x="2514877" y="855260"/>
            <a:ext cx="7162246" cy="5147480"/>
          </a:xfrm>
          <a:prstGeom prst="rect">
            <a:avLst/>
          </a:prstGeom>
        </p:spPr>
      </p:pic>
    </p:spTree>
    <p:extLst>
      <p:ext uri="{BB962C8B-B14F-4D97-AF65-F5344CB8AC3E}">
        <p14:creationId xmlns:p14="http://schemas.microsoft.com/office/powerpoint/2010/main" val="142846120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1D6A6D0-D9DD-7D17-307E-6FAD1AC911E6}"/>
              </a:ext>
            </a:extLst>
          </p:cNvPr>
          <p:cNvSpPr>
            <a:spLocks noGrp="1"/>
          </p:cNvSpPr>
          <p:nvPr>
            <p:ph type="title"/>
          </p:nvPr>
        </p:nvSpPr>
        <p:spPr/>
        <p:txBody>
          <a:bodyPr/>
          <a:lstStyle/>
          <a:p>
            <a:r>
              <a:rPr lang="en-MY" dirty="0"/>
              <a:t>Example CT Fatigue Graph Report</a:t>
            </a:r>
          </a:p>
        </p:txBody>
      </p:sp>
      <p:sp>
        <p:nvSpPr>
          <p:cNvPr id="4" name="Slide Number Placeholder 3">
            <a:extLst>
              <a:ext uri="{FF2B5EF4-FFF2-40B4-BE49-F238E27FC236}">
                <a16:creationId xmlns:a16="http://schemas.microsoft.com/office/drawing/2014/main" id="{BE0C3AFB-725F-DB7D-D374-B48F57719461}"/>
              </a:ext>
            </a:extLst>
          </p:cNvPr>
          <p:cNvSpPr>
            <a:spLocks noGrp="1"/>
          </p:cNvSpPr>
          <p:nvPr>
            <p:ph type="sldNum" sz="quarter" idx="12"/>
          </p:nvPr>
        </p:nvSpPr>
        <p:spPr/>
        <p:txBody>
          <a:bodyPr/>
          <a:lstStyle/>
          <a:p>
            <a:fld id="{7067DC33-8416-46B9-BFB5-95A4BBC5BE18}" type="slidenum">
              <a:rPr lang="en-MY" smtClean="0"/>
              <a:pPr/>
              <a:t>10</a:t>
            </a:fld>
            <a:endParaRPr lang="en-MY"/>
          </a:p>
        </p:txBody>
      </p:sp>
      <p:sp>
        <p:nvSpPr>
          <p:cNvPr id="7" name="Content Placeholder 6">
            <a:extLst>
              <a:ext uri="{FF2B5EF4-FFF2-40B4-BE49-F238E27FC236}">
                <a16:creationId xmlns:a16="http://schemas.microsoft.com/office/drawing/2014/main" id="{06790F9A-98CC-451A-6202-60BAA4729063}"/>
              </a:ext>
            </a:extLst>
          </p:cNvPr>
          <p:cNvSpPr>
            <a:spLocks noGrp="1"/>
          </p:cNvSpPr>
          <p:nvPr>
            <p:ph idx="1"/>
          </p:nvPr>
        </p:nvSpPr>
        <p:spPr>
          <a:xfrm>
            <a:off x="1404075" y="5756223"/>
            <a:ext cx="10653018" cy="965251"/>
          </a:xfrm>
        </p:spPr>
        <p:txBody>
          <a:bodyPr>
            <a:normAutofit fontScale="92500"/>
          </a:bodyPr>
          <a:lstStyle/>
          <a:p>
            <a:r>
              <a:rPr lang="en-MY" dirty="0"/>
              <a:t>From the graph above, it shows that maximum fatigue has reach 48% in between depth 3,800 – 3,900 ft from the free end.</a:t>
            </a:r>
          </a:p>
        </p:txBody>
      </p:sp>
      <p:pic>
        <p:nvPicPr>
          <p:cNvPr id="5" name="Picture 4">
            <a:extLst>
              <a:ext uri="{FF2B5EF4-FFF2-40B4-BE49-F238E27FC236}">
                <a16:creationId xmlns:a16="http://schemas.microsoft.com/office/drawing/2014/main" id="{1AA8AD13-D1D9-1672-B9EA-5F0DD3741C94}"/>
              </a:ext>
            </a:extLst>
          </p:cNvPr>
          <p:cNvPicPr>
            <a:picLocks noChangeAspect="1"/>
          </p:cNvPicPr>
          <p:nvPr/>
        </p:nvPicPr>
        <p:blipFill>
          <a:blip r:embed="rId2"/>
          <a:stretch>
            <a:fillRect/>
          </a:stretch>
        </p:blipFill>
        <p:spPr>
          <a:xfrm>
            <a:off x="1483465" y="836153"/>
            <a:ext cx="9640645" cy="4706007"/>
          </a:xfrm>
          <a:prstGeom prst="rect">
            <a:avLst/>
          </a:prstGeom>
        </p:spPr>
      </p:pic>
      <p:cxnSp>
        <p:nvCxnSpPr>
          <p:cNvPr id="9" name="Straight Connector 8">
            <a:extLst>
              <a:ext uri="{FF2B5EF4-FFF2-40B4-BE49-F238E27FC236}">
                <a16:creationId xmlns:a16="http://schemas.microsoft.com/office/drawing/2014/main" id="{42170F59-DB72-53E9-5252-443D0484ACD9}"/>
              </a:ext>
            </a:extLst>
          </p:cNvPr>
          <p:cNvCxnSpPr>
            <a:cxnSpLocks/>
          </p:cNvCxnSpPr>
          <p:nvPr/>
        </p:nvCxnSpPr>
        <p:spPr>
          <a:xfrm>
            <a:off x="2195438" y="3013543"/>
            <a:ext cx="2675067" cy="0"/>
          </a:xfrm>
          <a:prstGeom prst="line">
            <a:avLst/>
          </a:prstGeom>
          <a:ln w="28575">
            <a:solidFill>
              <a:srgbClr val="FFC000"/>
            </a:solidFill>
            <a:prstDash val="sysDash"/>
          </a:ln>
        </p:spPr>
        <p:style>
          <a:lnRef idx="1">
            <a:schemeClr val="accent1"/>
          </a:lnRef>
          <a:fillRef idx="0">
            <a:schemeClr val="accent1"/>
          </a:fillRef>
          <a:effectRef idx="0">
            <a:schemeClr val="accent1"/>
          </a:effectRef>
          <a:fontRef idx="minor">
            <a:schemeClr val="tx1"/>
          </a:fontRef>
        </p:style>
      </p:cxnSp>
      <p:sp>
        <p:nvSpPr>
          <p:cNvPr id="10" name="TextBox 9">
            <a:extLst>
              <a:ext uri="{FF2B5EF4-FFF2-40B4-BE49-F238E27FC236}">
                <a16:creationId xmlns:a16="http://schemas.microsoft.com/office/drawing/2014/main" id="{8F955237-BF7E-E1C8-DD1C-471BD265C6F1}"/>
              </a:ext>
            </a:extLst>
          </p:cNvPr>
          <p:cNvSpPr txBox="1"/>
          <p:nvPr/>
        </p:nvSpPr>
        <p:spPr>
          <a:xfrm>
            <a:off x="1828030" y="2859655"/>
            <a:ext cx="367408" cy="307777"/>
          </a:xfrm>
          <a:prstGeom prst="rect">
            <a:avLst/>
          </a:prstGeom>
          <a:noFill/>
        </p:spPr>
        <p:txBody>
          <a:bodyPr wrap="none" rtlCol="0">
            <a:spAutoFit/>
          </a:bodyPr>
          <a:lstStyle/>
          <a:p>
            <a:r>
              <a:rPr lang="en-MY" sz="1400" b="1" dirty="0"/>
              <a:t>48</a:t>
            </a:r>
          </a:p>
        </p:txBody>
      </p:sp>
    </p:spTree>
    <p:extLst>
      <p:ext uri="{BB962C8B-B14F-4D97-AF65-F5344CB8AC3E}">
        <p14:creationId xmlns:p14="http://schemas.microsoft.com/office/powerpoint/2010/main" val="421873590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43002B5-E4D2-EC60-9B4F-CA20C976489F}"/>
              </a:ext>
            </a:extLst>
          </p:cNvPr>
          <p:cNvSpPr>
            <a:spLocks noGrp="1"/>
          </p:cNvSpPr>
          <p:nvPr>
            <p:ph type="title"/>
          </p:nvPr>
        </p:nvSpPr>
        <p:spPr/>
        <p:txBody>
          <a:bodyPr/>
          <a:lstStyle/>
          <a:p>
            <a:r>
              <a:rPr lang="en-MY" dirty="0"/>
              <a:t>Corrosion Derating Factor</a:t>
            </a:r>
          </a:p>
        </p:txBody>
      </p:sp>
      <p:sp>
        <p:nvSpPr>
          <p:cNvPr id="3" name="Content Placeholder 2">
            <a:extLst>
              <a:ext uri="{FF2B5EF4-FFF2-40B4-BE49-F238E27FC236}">
                <a16:creationId xmlns:a16="http://schemas.microsoft.com/office/drawing/2014/main" id="{0A9B2B51-8B6C-49CE-8214-96F48DABD416}"/>
              </a:ext>
            </a:extLst>
          </p:cNvPr>
          <p:cNvSpPr>
            <a:spLocks noGrp="1"/>
          </p:cNvSpPr>
          <p:nvPr>
            <p:ph idx="1"/>
          </p:nvPr>
        </p:nvSpPr>
        <p:spPr>
          <a:xfrm>
            <a:off x="1129251" y="849002"/>
            <a:ext cx="10757949" cy="652773"/>
          </a:xfrm>
        </p:spPr>
        <p:txBody>
          <a:bodyPr/>
          <a:lstStyle/>
          <a:p>
            <a:r>
              <a:rPr lang="en-MY" dirty="0"/>
              <a:t>Corrosion Reference Value Table:</a:t>
            </a:r>
          </a:p>
        </p:txBody>
      </p:sp>
      <p:sp>
        <p:nvSpPr>
          <p:cNvPr id="4" name="Slide Number Placeholder 3">
            <a:extLst>
              <a:ext uri="{FF2B5EF4-FFF2-40B4-BE49-F238E27FC236}">
                <a16:creationId xmlns:a16="http://schemas.microsoft.com/office/drawing/2014/main" id="{E00AE018-B34B-C4C4-E85E-B3D67E744FF6}"/>
              </a:ext>
            </a:extLst>
          </p:cNvPr>
          <p:cNvSpPr>
            <a:spLocks noGrp="1"/>
          </p:cNvSpPr>
          <p:nvPr>
            <p:ph type="sldNum" sz="quarter" idx="12"/>
          </p:nvPr>
        </p:nvSpPr>
        <p:spPr/>
        <p:txBody>
          <a:bodyPr/>
          <a:lstStyle/>
          <a:p>
            <a:fld id="{7067DC33-8416-46B9-BFB5-95A4BBC5BE18}" type="slidenum">
              <a:rPr lang="en-MY" smtClean="0"/>
              <a:pPr/>
              <a:t>11</a:t>
            </a:fld>
            <a:endParaRPr lang="en-MY"/>
          </a:p>
        </p:txBody>
      </p:sp>
      <p:pic>
        <p:nvPicPr>
          <p:cNvPr id="6" name="Picture 5">
            <a:extLst>
              <a:ext uri="{FF2B5EF4-FFF2-40B4-BE49-F238E27FC236}">
                <a16:creationId xmlns:a16="http://schemas.microsoft.com/office/drawing/2014/main" id="{88C25A97-C9BF-5254-BC00-F35770C25D1F}"/>
              </a:ext>
            </a:extLst>
          </p:cNvPr>
          <p:cNvPicPr>
            <a:picLocks noChangeAspect="1"/>
          </p:cNvPicPr>
          <p:nvPr/>
        </p:nvPicPr>
        <p:blipFill>
          <a:blip r:embed="rId2"/>
          <a:stretch>
            <a:fillRect/>
          </a:stretch>
        </p:blipFill>
        <p:spPr>
          <a:xfrm>
            <a:off x="2376487" y="1379095"/>
            <a:ext cx="7826774" cy="5491770"/>
          </a:xfrm>
          <a:prstGeom prst="rect">
            <a:avLst/>
          </a:prstGeom>
        </p:spPr>
      </p:pic>
    </p:spTree>
    <p:extLst>
      <p:ext uri="{BB962C8B-B14F-4D97-AF65-F5344CB8AC3E}">
        <p14:creationId xmlns:p14="http://schemas.microsoft.com/office/powerpoint/2010/main" val="244074855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E8CEA1D-4970-4432-2B4C-81D436DA6B5E}"/>
              </a:ext>
            </a:extLst>
          </p:cNvPr>
          <p:cNvSpPr>
            <a:spLocks noGrp="1"/>
          </p:cNvSpPr>
          <p:nvPr>
            <p:ph type="title"/>
          </p:nvPr>
        </p:nvSpPr>
        <p:spPr/>
        <p:txBody>
          <a:bodyPr/>
          <a:lstStyle/>
          <a:p>
            <a:r>
              <a:rPr lang="en-MY" dirty="0"/>
              <a:t>Example of corrosion input </a:t>
            </a:r>
          </a:p>
        </p:txBody>
      </p:sp>
      <p:pic>
        <p:nvPicPr>
          <p:cNvPr id="6" name="Content Placeholder 5">
            <a:extLst>
              <a:ext uri="{FF2B5EF4-FFF2-40B4-BE49-F238E27FC236}">
                <a16:creationId xmlns:a16="http://schemas.microsoft.com/office/drawing/2014/main" id="{903CAAB2-A616-BEC8-419D-2795948883B2}"/>
              </a:ext>
            </a:extLst>
          </p:cNvPr>
          <p:cNvPicPr>
            <a:picLocks noGrp="1" noChangeAspect="1"/>
          </p:cNvPicPr>
          <p:nvPr>
            <p:ph idx="1"/>
          </p:nvPr>
        </p:nvPicPr>
        <p:blipFill>
          <a:blip r:embed="rId2"/>
          <a:stretch>
            <a:fillRect/>
          </a:stretch>
        </p:blipFill>
        <p:spPr>
          <a:xfrm>
            <a:off x="2365577" y="822795"/>
            <a:ext cx="7460845" cy="6035205"/>
          </a:xfrm>
        </p:spPr>
      </p:pic>
      <p:sp>
        <p:nvSpPr>
          <p:cNvPr id="4" name="Slide Number Placeholder 3">
            <a:extLst>
              <a:ext uri="{FF2B5EF4-FFF2-40B4-BE49-F238E27FC236}">
                <a16:creationId xmlns:a16="http://schemas.microsoft.com/office/drawing/2014/main" id="{020E2304-E47E-5697-3067-47998C85AA46}"/>
              </a:ext>
            </a:extLst>
          </p:cNvPr>
          <p:cNvSpPr>
            <a:spLocks noGrp="1"/>
          </p:cNvSpPr>
          <p:nvPr>
            <p:ph type="sldNum" sz="quarter" idx="12"/>
          </p:nvPr>
        </p:nvSpPr>
        <p:spPr/>
        <p:txBody>
          <a:bodyPr/>
          <a:lstStyle/>
          <a:p>
            <a:fld id="{7067DC33-8416-46B9-BFB5-95A4BBC5BE18}" type="slidenum">
              <a:rPr lang="en-MY" smtClean="0"/>
              <a:pPr/>
              <a:t>12</a:t>
            </a:fld>
            <a:endParaRPr lang="en-MY"/>
          </a:p>
        </p:txBody>
      </p:sp>
    </p:spTree>
    <p:extLst>
      <p:ext uri="{BB962C8B-B14F-4D97-AF65-F5344CB8AC3E}">
        <p14:creationId xmlns:p14="http://schemas.microsoft.com/office/powerpoint/2010/main" val="24657930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24B95A4-5442-0F84-6948-21DE54A49B49}"/>
              </a:ext>
            </a:extLst>
          </p:cNvPr>
          <p:cNvSpPr>
            <a:spLocks noGrp="1"/>
          </p:cNvSpPr>
          <p:nvPr>
            <p:ph type="title"/>
          </p:nvPr>
        </p:nvSpPr>
        <p:spPr/>
        <p:txBody>
          <a:bodyPr/>
          <a:lstStyle/>
          <a:p>
            <a:r>
              <a:rPr lang="en-MY" dirty="0"/>
              <a:t>Maximum no. of cycle trip at same depth</a:t>
            </a:r>
          </a:p>
        </p:txBody>
      </p:sp>
      <p:pic>
        <p:nvPicPr>
          <p:cNvPr id="5" name="Content Placeholder 4">
            <a:extLst>
              <a:ext uri="{FF2B5EF4-FFF2-40B4-BE49-F238E27FC236}">
                <a16:creationId xmlns:a16="http://schemas.microsoft.com/office/drawing/2014/main" id="{B759AE6D-9585-8FF2-CB04-E509CD70EC9E}"/>
              </a:ext>
            </a:extLst>
          </p:cNvPr>
          <p:cNvPicPr>
            <a:picLocks noGrp="1" noChangeAspect="1"/>
          </p:cNvPicPr>
          <p:nvPr>
            <p:ph idx="1"/>
          </p:nvPr>
        </p:nvPicPr>
        <p:blipFill>
          <a:blip r:embed="rId2"/>
          <a:srcRect l="24789" t="12440" r="25747" b="5317"/>
          <a:stretch/>
        </p:blipFill>
        <p:spPr>
          <a:xfrm>
            <a:off x="3645739" y="897906"/>
            <a:ext cx="4900522" cy="5960094"/>
          </a:xfrm>
          <a:prstGeom prst="rect">
            <a:avLst/>
          </a:prstGeom>
        </p:spPr>
      </p:pic>
      <p:sp>
        <p:nvSpPr>
          <p:cNvPr id="4" name="Slide Number Placeholder 3">
            <a:extLst>
              <a:ext uri="{FF2B5EF4-FFF2-40B4-BE49-F238E27FC236}">
                <a16:creationId xmlns:a16="http://schemas.microsoft.com/office/drawing/2014/main" id="{83DC8C15-4E51-39A8-44A2-0B6B45AF6CDF}"/>
              </a:ext>
            </a:extLst>
          </p:cNvPr>
          <p:cNvSpPr>
            <a:spLocks noGrp="1"/>
          </p:cNvSpPr>
          <p:nvPr>
            <p:ph type="sldNum" sz="quarter" idx="12"/>
          </p:nvPr>
        </p:nvSpPr>
        <p:spPr/>
        <p:txBody>
          <a:bodyPr/>
          <a:lstStyle/>
          <a:p>
            <a:fld id="{7067DC33-8416-46B9-BFB5-95A4BBC5BE18}" type="slidenum">
              <a:rPr lang="en-MY" smtClean="0"/>
              <a:pPr/>
              <a:t>13</a:t>
            </a:fld>
            <a:endParaRPr lang="en-MY"/>
          </a:p>
        </p:txBody>
      </p:sp>
      <p:sp>
        <p:nvSpPr>
          <p:cNvPr id="6" name="Rectangle 5">
            <a:extLst>
              <a:ext uri="{FF2B5EF4-FFF2-40B4-BE49-F238E27FC236}">
                <a16:creationId xmlns:a16="http://schemas.microsoft.com/office/drawing/2014/main" id="{21B8207D-2E97-CEB4-3F0A-79B37F039E7E}"/>
              </a:ext>
            </a:extLst>
          </p:cNvPr>
          <p:cNvSpPr/>
          <p:nvPr/>
        </p:nvSpPr>
        <p:spPr>
          <a:xfrm>
            <a:off x="3477718" y="5561351"/>
            <a:ext cx="5231567" cy="794999"/>
          </a:xfrm>
          <a:prstGeom prst="rect">
            <a:avLst/>
          </a:prstGeom>
          <a:noFill/>
          <a:ln w="28575">
            <a:solidFill>
              <a:srgbClr val="FF0000"/>
            </a:solidFill>
            <a:prstDash val="dash"/>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MY"/>
          </a:p>
        </p:txBody>
      </p:sp>
    </p:spTree>
    <p:extLst>
      <p:ext uri="{BB962C8B-B14F-4D97-AF65-F5344CB8AC3E}">
        <p14:creationId xmlns:p14="http://schemas.microsoft.com/office/powerpoint/2010/main" val="341025778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E40E633-3AE9-25EE-CA08-AF5C1A91BD6E}"/>
              </a:ext>
            </a:extLst>
          </p:cNvPr>
          <p:cNvSpPr>
            <a:spLocks noGrp="1"/>
          </p:cNvSpPr>
          <p:nvPr>
            <p:ph type="title"/>
          </p:nvPr>
        </p:nvSpPr>
        <p:spPr>
          <a:xfrm>
            <a:off x="1735962" y="2641423"/>
            <a:ext cx="9875466" cy="1325563"/>
          </a:xfrm>
        </p:spPr>
        <p:txBody>
          <a:bodyPr/>
          <a:lstStyle/>
          <a:p>
            <a:pPr algn="ctr"/>
            <a:r>
              <a:rPr lang="en-US" dirty="0"/>
              <a:t>Thank you </a:t>
            </a:r>
          </a:p>
        </p:txBody>
      </p:sp>
      <p:sp>
        <p:nvSpPr>
          <p:cNvPr id="4" name="Slide Number Placeholder 3">
            <a:extLst>
              <a:ext uri="{FF2B5EF4-FFF2-40B4-BE49-F238E27FC236}">
                <a16:creationId xmlns:a16="http://schemas.microsoft.com/office/drawing/2014/main" id="{D13CEB41-620E-A774-AF5B-A03E792F2F00}"/>
              </a:ext>
            </a:extLst>
          </p:cNvPr>
          <p:cNvSpPr>
            <a:spLocks noGrp="1"/>
          </p:cNvSpPr>
          <p:nvPr>
            <p:ph type="sldNum" sz="quarter" idx="12"/>
          </p:nvPr>
        </p:nvSpPr>
        <p:spPr/>
        <p:txBody>
          <a:bodyPr/>
          <a:lstStyle/>
          <a:p>
            <a:fld id="{7067DC33-8416-46B9-BFB5-95A4BBC5BE18}" type="slidenum">
              <a:rPr lang="en-MY" smtClean="0"/>
              <a:pPr/>
              <a:t>14</a:t>
            </a:fld>
            <a:endParaRPr lang="en-MY"/>
          </a:p>
        </p:txBody>
      </p:sp>
    </p:spTree>
    <p:extLst>
      <p:ext uri="{BB962C8B-B14F-4D97-AF65-F5344CB8AC3E}">
        <p14:creationId xmlns:p14="http://schemas.microsoft.com/office/powerpoint/2010/main" val="1633609190"/>
      </p:ext>
    </p:extLst>
  </p:cSld>
  <p:clrMapOvr>
    <a:masterClrMapping/>
  </p:clrMapOvr>
</p:sld>
</file>

<file path=ppt/theme/theme1.xml><?xml version="1.0" encoding="utf-8"?>
<a:theme xmlns:a="http://schemas.openxmlformats.org/drawingml/2006/main" name="Office Theme">
  <a:themeElements>
    <a:clrScheme name="Custom 1">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00B050"/>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Presentation2" id="{291E202C-0181-4EA6-B292-89827F346146}" vid="{FBD09A4F-0B3F-4A23-908A-ADF7E0AB87BF}"/>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Template 2018 High Res</Template>
  <TotalTime>29656</TotalTime>
  <Words>626</Words>
  <Application>Microsoft Office PowerPoint</Application>
  <PresentationFormat>Widescreen</PresentationFormat>
  <Paragraphs>66</Paragraphs>
  <Slides>14</Slides>
  <Notes>1</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14</vt:i4>
      </vt:variant>
    </vt:vector>
  </HeadingPairs>
  <TitlesOfParts>
    <vt:vector size="18" baseType="lpstr">
      <vt:lpstr>Arial</vt:lpstr>
      <vt:lpstr>Calibri</vt:lpstr>
      <vt:lpstr>Wingdings</vt:lpstr>
      <vt:lpstr>Office Theme</vt:lpstr>
      <vt:lpstr>CT FATIGUE </vt:lpstr>
      <vt:lpstr>CT Fatigue Theory</vt:lpstr>
      <vt:lpstr>CT Fatigue Theory</vt:lpstr>
      <vt:lpstr>Factor Affecting CT Fatigue Life</vt:lpstr>
      <vt:lpstr>Fatigue Model Theory</vt:lpstr>
      <vt:lpstr>How To Minimize Fatigue?</vt:lpstr>
      <vt:lpstr>CT Fatigue Records</vt:lpstr>
      <vt:lpstr>Example of Job Setup Prior CT Operation</vt:lpstr>
      <vt:lpstr>Example of Job Setup Prior CT Operation</vt:lpstr>
      <vt:lpstr>Example CT Fatigue Graph Report</vt:lpstr>
      <vt:lpstr>Corrosion Derating Factor</vt:lpstr>
      <vt:lpstr>Example of corrosion input </vt:lpstr>
      <vt:lpstr>Maximum no. of cycle trip at same depth</vt:lpstr>
      <vt:lpstr>Thank you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PRESENTATION TITLE</dc:title>
  <dc:creator>Mohamad Faizal Ali</dc:creator>
  <cp:lastModifiedBy>zaeem</cp:lastModifiedBy>
  <cp:revision>445</cp:revision>
  <dcterms:created xsi:type="dcterms:W3CDTF">2019-04-03T06:28:13Z</dcterms:created>
  <dcterms:modified xsi:type="dcterms:W3CDTF">2024-10-02T08:41:09Z</dcterms:modified>
</cp:coreProperties>
</file>