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6" r:id="rId1"/>
  </p:sldMasterIdLst>
  <p:notesMasterIdLst>
    <p:notesMasterId r:id="rId74"/>
  </p:notesMasterIdLst>
  <p:handoutMasterIdLst>
    <p:handoutMasterId r:id="rId75"/>
  </p:handoutMasterIdLst>
  <p:sldIdLst>
    <p:sldId id="256" r:id="rId2"/>
    <p:sldId id="258" r:id="rId3"/>
    <p:sldId id="257" r:id="rId4"/>
    <p:sldId id="467" r:id="rId5"/>
    <p:sldId id="441" r:id="rId6"/>
    <p:sldId id="440" r:id="rId7"/>
    <p:sldId id="468" r:id="rId8"/>
    <p:sldId id="278" r:id="rId9"/>
    <p:sldId id="267" r:id="rId10"/>
    <p:sldId id="271" r:id="rId11"/>
    <p:sldId id="368" r:id="rId12"/>
    <p:sldId id="445" r:id="rId13"/>
    <p:sldId id="473" r:id="rId14"/>
    <p:sldId id="279" r:id="rId15"/>
    <p:sldId id="280" r:id="rId16"/>
    <p:sldId id="281" r:id="rId17"/>
    <p:sldId id="287" r:id="rId18"/>
    <p:sldId id="288" r:id="rId19"/>
    <p:sldId id="290" r:id="rId20"/>
    <p:sldId id="291" r:id="rId21"/>
    <p:sldId id="292" r:id="rId22"/>
    <p:sldId id="286" r:id="rId23"/>
    <p:sldId id="293" r:id="rId24"/>
    <p:sldId id="336" r:id="rId25"/>
    <p:sldId id="295" r:id="rId26"/>
    <p:sldId id="328" r:id="rId27"/>
    <p:sldId id="297" r:id="rId28"/>
    <p:sldId id="310" r:id="rId29"/>
    <p:sldId id="435" r:id="rId30"/>
    <p:sldId id="305" r:id="rId31"/>
    <p:sldId id="326" r:id="rId32"/>
    <p:sldId id="469" r:id="rId33"/>
    <p:sldId id="458" r:id="rId34"/>
    <p:sldId id="456" r:id="rId35"/>
    <p:sldId id="470" r:id="rId36"/>
    <p:sldId id="471" r:id="rId37"/>
    <p:sldId id="472" r:id="rId38"/>
    <p:sldId id="372" r:id="rId39"/>
    <p:sldId id="304" r:id="rId40"/>
    <p:sldId id="460" r:id="rId41"/>
    <p:sldId id="446" r:id="rId42"/>
    <p:sldId id="436" r:id="rId43"/>
    <p:sldId id="442" r:id="rId44"/>
    <p:sldId id="272" r:id="rId45"/>
    <p:sldId id="443" r:id="rId46"/>
    <p:sldId id="444" r:id="rId47"/>
    <p:sldId id="416" r:id="rId48"/>
    <p:sldId id="417" r:id="rId49"/>
    <p:sldId id="418" r:id="rId50"/>
    <p:sldId id="364" r:id="rId51"/>
    <p:sldId id="465" r:id="rId52"/>
    <p:sldId id="466" r:id="rId53"/>
    <p:sldId id="464" r:id="rId54"/>
    <p:sldId id="371" r:id="rId55"/>
    <p:sldId id="396" r:id="rId56"/>
    <p:sldId id="402" r:id="rId57"/>
    <p:sldId id="403" r:id="rId58"/>
    <p:sldId id="406" r:id="rId59"/>
    <p:sldId id="419" r:id="rId60"/>
    <p:sldId id="420" r:id="rId61"/>
    <p:sldId id="447" r:id="rId62"/>
    <p:sldId id="369" r:id="rId63"/>
    <p:sldId id="422" r:id="rId64"/>
    <p:sldId id="423" r:id="rId65"/>
    <p:sldId id="427" r:id="rId66"/>
    <p:sldId id="448" r:id="rId67"/>
    <p:sldId id="362" r:id="rId68"/>
    <p:sldId id="462" r:id="rId69"/>
    <p:sldId id="449" r:id="rId70"/>
    <p:sldId id="373" r:id="rId71"/>
    <p:sldId id="276" r:id="rId72"/>
    <p:sldId id="275"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mel Faizeen Abdullah" initials="KF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74" autoAdjust="0"/>
    <p:restoredTop sz="94660"/>
  </p:normalViewPr>
  <p:slideViewPr>
    <p:cSldViewPr snapToGrid="0">
      <p:cViewPr varScale="1">
        <p:scale>
          <a:sx n="83" d="100"/>
          <a:sy n="83" d="100"/>
        </p:scale>
        <p:origin x="744"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commentAuthors" Target="commentAuthor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0.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1.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2.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3.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4.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5.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6.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7.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8.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9.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0.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1.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2.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3.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4.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5.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6.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7.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8.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9.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50.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51.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52.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53.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54.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55.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56.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57.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58.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59.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60.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61.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62.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63.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64.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65.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66.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67.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68.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69.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70.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71.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72.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73.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74.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75.vml.rels><?xml version="1.0" encoding="UTF-8" standalone="yes"?>
<Relationships xmlns="http://schemas.openxmlformats.org/package/2006/relationships"><Relationship Id="rId1" Type="http://schemas.openxmlformats.org/officeDocument/2006/relationships/image" Target="../media/image7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790AE0C-481F-4711-97A6-81AB2FEC058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t>JFE Learning Material Package</a:t>
            </a:r>
          </a:p>
        </p:txBody>
      </p:sp>
      <p:sp>
        <p:nvSpPr>
          <p:cNvPr id="3" name="Date Placeholder 2">
            <a:extLst>
              <a:ext uri="{FF2B5EF4-FFF2-40B4-BE49-F238E27FC236}">
                <a16:creationId xmlns:a16="http://schemas.microsoft.com/office/drawing/2014/main" id="{822A2EB5-5AAE-44AF-B720-38A24939C98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47DA258-C6B8-46BF-91BA-78EAA3FBCFF1}" type="datetimeFigureOut">
              <a:rPr lang="en-US" smtClean="0"/>
              <a:t>2/16/2020</a:t>
            </a:fld>
            <a:endParaRPr lang="en-US"/>
          </a:p>
        </p:txBody>
      </p:sp>
      <p:sp>
        <p:nvSpPr>
          <p:cNvPr id="4" name="Footer Placeholder 3">
            <a:extLst>
              <a:ext uri="{FF2B5EF4-FFF2-40B4-BE49-F238E27FC236}">
                <a16:creationId xmlns:a16="http://schemas.microsoft.com/office/drawing/2014/main" id="{2BC2D659-B3AC-449A-AAA5-BE064034EEF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42E80CD4-9EF8-48AC-B6BD-4BF0695933C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B6478CB-AA8C-41D6-931F-B58FB127D60A}" type="slidenum">
              <a:rPr lang="en-US" smtClean="0"/>
              <a:t>‹#›</a:t>
            </a:fld>
            <a:endParaRPr lang="en-US"/>
          </a:p>
        </p:txBody>
      </p:sp>
    </p:spTree>
    <p:extLst>
      <p:ext uri="{BB962C8B-B14F-4D97-AF65-F5344CB8AC3E}">
        <p14:creationId xmlns:p14="http://schemas.microsoft.com/office/powerpoint/2010/main" val="970632686"/>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t>JFE Learning Material Package</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7E95C2-AEF0-4D63-8F9E-D49522D6441A}" type="datetimeFigureOut">
              <a:rPr lang="en-US" smtClean="0"/>
              <a:t>2/16/2020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DF7B48-0D76-4C69-9C88-6CD1165ECAB9}" type="slidenum">
              <a:rPr lang="en-US" smtClean="0"/>
              <a:t>‹#›</a:t>
            </a:fld>
            <a:endParaRPr lang="en-US"/>
          </a:p>
        </p:txBody>
      </p:sp>
    </p:spTree>
    <p:extLst>
      <p:ext uri="{BB962C8B-B14F-4D97-AF65-F5344CB8AC3E}">
        <p14:creationId xmlns:p14="http://schemas.microsoft.com/office/powerpoint/2010/main" val="1386725025"/>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9BAA4F33-FE6B-4B53-A80C-8B002242FA47}" type="slidenum">
              <a:rPr lang="en-MY" smtClean="0"/>
              <a:t>24</a:t>
            </a:fld>
            <a:endParaRPr lang="en-MY"/>
          </a:p>
        </p:txBody>
      </p:sp>
    </p:spTree>
    <p:extLst>
      <p:ext uri="{BB962C8B-B14F-4D97-AF65-F5344CB8AC3E}">
        <p14:creationId xmlns:p14="http://schemas.microsoft.com/office/powerpoint/2010/main" val="1154336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F70AFD47-2A3A-4BB9-B3EA-E6B30D827C9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C29ECAA1-B219-4005-95CC-2BB6575727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MY" altLang="en-US"/>
          </a:p>
        </p:txBody>
      </p:sp>
      <p:sp>
        <p:nvSpPr>
          <p:cNvPr id="4" name="Header Placeholder 3">
            <a:extLst>
              <a:ext uri="{FF2B5EF4-FFF2-40B4-BE49-F238E27FC236}">
                <a16:creationId xmlns:a16="http://schemas.microsoft.com/office/drawing/2014/main" id="{A7BACD7A-5332-40C9-B609-3E5CCED11476}"/>
              </a:ext>
            </a:extLst>
          </p:cNvPr>
          <p:cNvSpPr>
            <a:spLocks noGrp="1"/>
          </p:cNvSpPr>
          <p:nvPr>
            <p:ph type="hdr" sz="quarter"/>
          </p:nvPr>
        </p:nvSpPr>
        <p:spPr/>
        <p:txBody>
          <a:bodyPr/>
          <a:lstStyle/>
          <a:p>
            <a:pPr>
              <a:defRPr/>
            </a:pPr>
            <a:endParaRPr lang="en-US"/>
          </a:p>
        </p:txBody>
      </p:sp>
      <p:sp>
        <p:nvSpPr>
          <p:cNvPr id="5" name="Footer Placeholder 4">
            <a:extLst>
              <a:ext uri="{FF2B5EF4-FFF2-40B4-BE49-F238E27FC236}">
                <a16:creationId xmlns:a16="http://schemas.microsoft.com/office/drawing/2014/main" id="{2B2B12F8-09B7-4939-8F05-4340236EFA59}"/>
              </a:ext>
            </a:extLst>
          </p:cNvPr>
          <p:cNvSpPr>
            <a:spLocks noGrp="1"/>
          </p:cNvSpPr>
          <p:nvPr>
            <p:ph type="ftr" sz="quarter" idx="4"/>
          </p:nvPr>
        </p:nvSpPr>
        <p:spPr/>
        <p:txBody>
          <a:bodyPr/>
          <a:lstStyle/>
          <a:p>
            <a:pPr>
              <a:defRPr/>
            </a:pPr>
            <a:endParaRPr lang="en-US"/>
          </a:p>
        </p:txBody>
      </p:sp>
      <p:sp>
        <p:nvSpPr>
          <p:cNvPr id="37894" name="Slide Number Placeholder 5">
            <a:extLst>
              <a:ext uri="{FF2B5EF4-FFF2-40B4-BE49-F238E27FC236}">
                <a16:creationId xmlns:a16="http://schemas.microsoft.com/office/drawing/2014/main" id="{F4CD371F-9506-47BC-B24B-572CEF27A12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2C219475-510B-4423-972F-393390692C04}" type="slidenum">
              <a:rPr lang="en-US" altLang="en-US" smtClean="0"/>
              <a:pPr/>
              <a:t>33</a:t>
            </a:fld>
            <a:endParaRPr lang="en-US" altLang="en-US"/>
          </a:p>
        </p:txBody>
      </p:sp>
    </p:spTree>
    <p:extLst>
      <p:ext uri="{BB962C8B-B14F-4D97-AF65-F5344CB8AC3E}">
        <p14:creationId xmlns:p14="http://schemas.microsoft.com/office/powerpoint/2010/main" val="3326103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814D6C41-F855-4F3A-BE2E-F12DD01A328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A07EC9CB-8E4B-4D80-8730-062093E2BD6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MY" altLang="en-US"/>
          </a:p>
        </p:txBody>
      </p:sp>
      <p:sp>
        <p:nvSpPr>
          <p:cNvPr id="4" name="Header Placeholder 3">
            <a:extLst>
              <a:ext uri="{FF2B5EF4-FFF2-40B4-BE49-F238E27FC236}">
                <a16:creationId xmlns:a16="http://schemas.microsoft.com/office/drawing/2014/main" id="{0F475983-EE73-495E-B8E0-BD3D33080AA2}"/>
              </a:ext>
            </a:extLst>
          </p:cNvPr>
          <p:cNvSpPr>
            <a:spLocks noGrp="1"/>
          </p:cNvSpPr>
          <p:nvPr>
            <p:ph type="hdr" sz="quarter"/>
          </p:nvPr>
        </p:nvSpPr>
        <p:spPr/>
        <p:txBody>
          <a:bodyPr/>
          <a:lstStyle/>
          <a:p>
            <a:pPr>
              <a:defRPr/>
            </a:pPr>
            <a:endParaRPr lang="en-US"/>
          </a:p>
        </p:txBody>
      </p:sp>
      <p:sp>
        <p:nvSpPr>
          <p:cNvPr id="5" name="Footer Placeholder 4">
            <a:extLst>
              <a:ext uri="{FF2B5EF4-FFF2-40B4-BE49-F238E27FC236}">
                <a16:creationId xmlns:a16="http://schemas.microsoft.com/office/drawing/2014/main" id="{41718265-8647-4B28-9AF3-1CF06861591E}"/>
              </a:ext>
            </a:extLst>
          </p:cNvPr>
          <p:cNvSpPr>
            <a:spLocks noGrp="1"/>
          </p:cNvSpPr>
          <p:nvPr>
            <p:ph type="ftr" sz="quarter" idx="4"/>
          </p:nvPr>
        </p:nvSpPr>
        <p:spPr/>
        <p:txBody>
          <a:bodyPr/>
          <a:lstStyle/>
          <a:p>
            <a:pPr>
              <a:defRPr/>
            </a:pPr>
            <a:endParaRPr lang="en-US"/>
          </a:p>
        </p:txBody>
      </p:sp>
      <p:sp>
        <p:nvSpPr>
          <p:cNvPr id="50182" name="Slide Number Placeholder 5">
            <a:extLst>
              <a:ext uri="{FF2B5EF4-FFF2-40B4-BE49-F238E27FC236}">
                <a16:creationId xmlns:a16="http://schemas.microsoft.com/office/drawing/2014/main" id="{D3ACC315-9DB3-40D3-9978-988FA3B87E3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5304FD41-6C33-46A9-AD92-39106B7A8CA0}" type="slidenum">
              <a:rPr lang="en-US" altLang="en-US" smtClean="0"/>
              <a:pPr/>
              <a:t>34</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814D6C41-F855-4F3A-BE2E-F12DD01A328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A07EC9CB-8E4B-4D80-8730-062093E2BD6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MY" altLang="en-US"/>
          </a:p>
        </p:txBody>
      </p:sp>
      <p:sp>
        <p:nvSpPr>
          <p:cNvPr id="4" name="Header Placeholder 3">
            <a:extLst>
              <a:ext uri="{FF2B5EF4-FFF2-40B4-BE49-F238E27FC236}">
                <a16:creationId xmlns:a16="http://schemas.microsoft.com/office/drawing/2014/main" id="{0F475983-EE73-495E-B8E0-BD3D33080AA2}"/>
              </a:ext>
            </a:extLst>
          </p:cNvPr>
          <p:cNvSpPr>
            <a:spLocks noGrp="1"/>
          </p:cNvSpPr>
          <p:nvPr>
            <p:ph type="hdr" sz="quarter"/>
          </p:nvPr>
        </p:nvSpPr>
        <p:spPr/>
        <p:txBody>
          <a:bodyPr/>
          <a:lstStyle/>
          <a:p>
            <a:pPr>
              <a:defRPr/>
            </a:pPr>
            <a:endParaRPr lang="en-US"/>
          </a:p>
        </p:txBody>
      </p:sp>
      <p:sp>
        <p:nvSpPr>
          <p:cNvPr id="5" name="Footer Placeholder 4">
            <a:extLst>
              <a:ext uri="{FF2B5EF4-FFF2-40B4-BE49-F238E27FC236}">
                <a16:creationId xmlns:a16="http://schemas.microsoft.com/office/drawing/2014/main" id="{41718265-8647-4B28-9AF3-1CF06861591E}"/>
              </a:ext>
            </a:extLst>
          </p:cNvPr>
          <p:cNvSpPr>
            <a:spLocks noGrp="1"/>
          </p:cNvSpPr>
          <p:nvPr>
            <p:ph type="ftr" sz="quarter" idx="4"/>
          </p:nvPr>
        </p:nvSpPr>
        <p:spPr/>
        <p:txBody>
          <a:bodyPr/>
          <a:lstStyle/>
          <a:p>
            <a:pPr>
              <a:defRPr/>
            </a:pPr>
            <a:endParaRPr lang="en-US"/>
          </a:p>
        </p:txBody>
      </p:sp>
      <p:sp>
        <p:nvSpPr>
          <p:cNvPr id="50182" name="Slide Number Placeholder 5">
            <a:extLst>
              <a:ext uri="{FF2B5EF4-FFF2-40B4-BE49-F238E27FC236}">
                <a16:creationId xmlns:a16="http://schemas.microsoft.com/office/drawing/2014/main" id="{D3ACC315-9DB3-40D3-9978-988FA3B87E3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5304FD41-6C33-46A9-AD92-39106B7A8CA0}" type="slidenum">
              <a:rPr lang="en-US" altLang="en-US" smtClean="0"/>
              <a:pPr/>
              <a:t>35</a:t>
            </a:fld>
            <a:endParaRPr lang="en-US" altLang="en-US"/>
          </a:p>
        </p:txBody>
      </p:sp>
    </p:spTree>
    <p:extLst>
      <p:ext uri="{BB962C8B-B14F-4D97-AF65-F5344CB8AC3E}">
        <p14:creationId xmlns:p14="http://schemas.microsoft.com/office/powerpoint/2010/main" val="39062432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814D6C41-F855-4F3A-BE2E-F12DD01A328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A07EC9CB-8E4B-4D80-8730-062093E2BD6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MY" altLang="en-US"/>
          </a:p>
        </p:txBody>
      </p:sp>
      <p:sp>
        <p:nvSpPr>
          <p:cNvPr id="4" name="Header Placeholder 3">
            <a:extLst>
              <a:ext uri="{FF2B5EF4-FFF2-40B4-BE49-F238E27FC236}">
                <a16:creationId xmlns:a16="http://schemas.microsoft.com/office/drawing/2014/main" id="{0F475983-EE73-495E-B8E0-BD3D33080AA2}"/>
              </a:ext>
            </a:extLst>
          </p:cNvPr>
          <p:cNvSpPr>
            <a:spLocks noGrp="1"/>
          </p:cNvSpPr>
          <p:nvPr>
            <p:ph type="hdr" sz="quarter"/>
          </p:nvPr>
        </p:nvSpPr>
        <p:spPr/>
        <p:txBody>
          <a:bodyPr/>
          <a:lstStyle/>
          <a:p>
            <a:pPr>
              <a:defRPr/>
            </a:pPr>
            <a:endParaRPr lang="en-US"/>
          </a:p>
        </p:txBody>
      </p:sp>
      <p:sp>
        <p:nvSpPr>
          <p:cNvPr id="5" name="Footer Placeholder 4">
            <a:extLst>
              <a:ext uri="{FF2B5EF4-FFF2-40B4-BE49-F238E27FC236}">
                <a16:creationId xmlns:a16="http://schemas.microsoft.com/office/drawing/2014/main" id="{41718265-8647-4B28-9AF3-1CF06861591E}"/>
              </a:ext>
            </a:extLst>
          </p:cNvPr>
          <p:cNvSpPr>
            <a:spLocks noGrp="1"/>
          </p:cNvSpPr>
          <p:nvPr>
            <p:ph type="ftr" sz="quarter" idx="4"/>
          </p:nvPr>
        </p:nvSpPr>
        <p:spPr/>
        <p:txBody>
          <a:bodyPr/>
          <a:lstStyle/>
          <a:p>
            <a:pPr>
              <a:defRPr/>
            </a:pPr>
            <a:endParaRPr lang="en-US"/>
          </a:p>
        </p:txBody>
      </p:sp>
      <p:sp>
        <p:nvSpPr>
          <p:cNvPr id="50182" name="Slide Number Placeholder 5">
            <a:extLst>
              <a:ext uri="{FF2B5EF4-FFF2-40B4-BE49-F238E27FC236}">
                <a16:creationId xmlns:a16="http://schemas.microsoft.com/office/drawing/2014/main" id="{D3ACC315-9DB3-40D3-9978-988FA3B87E3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5304FD41-6C33-46A9-AD92-39106B7A8CA0}" type="slidenum">
              <a:rPr lang="en-US" altLang="en-US" smtClean="0"/>
              <a:pPr/>
              <a:t>36</a:t>
            </a:fld>
            <a:endParaRPr lang="en-US" altLang="en-US"/>
          </a:p>
        </p:txBody>
      </p:sp>
    </p:spTree>
    <p:extLst>
      <p:ext uri="{BB962C8B-B14F-4D97-AF65-F5344CB8AC3E}">
        <p14:creationId xmlns:p14="http://schemas.microsoft.com/office/powerpoint/2010/main" val="15818090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814D6C41-F855-4F3A-BE2E-F12DD01A328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A07EC9CB-8E4B-4D80-8730-062093E2BD6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MY" altLang="en-US"/>
          </a:p>
        </p:txBody>
      </p:sp>
      <p:sp>
        <p:nvSpPr>
          <p:cNvPr id="4" name="Header Placeholder 3">
            <a:extLst>
              <a:ext uri="{FF2B5EF4-FFF2-40B4-BE49-F238E27FC236}">
                <a16:creationId xmlns:a16="http://schemas.microsoft.com/office/drawing/2014/main" id="{0F475983-EE73-495E-B8E0-BD3D33080AA2}"/>
              </a:ext>
            </a:extLst>
          </p:cNvPr>
          <p:cNvSpPr>
            <a:spLocks noGrp="1"/>
          </p:cNvSpPr>
          <p:nvPr>
            <p:ph type="hdr" sz="quarter"/>
          </p:nvPr>
        </p:nvSpPr>
        <p:spPr/>
        <p:txBody>
          <a:bodyPr/>
          <a:lstStyle/>
          <a:p>
            <a:pPr>
              <a:defRPr/>
            </a:pPr>
            <a:endParaRPr lang="en-US"/>
          </a:p>
        </p:txBody>
      </p:sp>
      <p:sp>
        <p:nvSpPr>
          <p:cNvPr id="5" name="Footer Placeholder 4">
            <a:extLst>
              <a:ext uri="{FF2B5EF4-FFF2-40B4-BE49-F238E27FC236}">
                <a16:creationId xmlns:a16="http://schemas.microsoft.com/office/drawing/2014/main" id="{41718265-8647-4B28-9AF3-1CF06861591E}"/>
              </a:ext>
            </a:extLst>
          </p:cNvPr>
          <p:cNvSpPr>
            <a:spLocks noGrp="1"/>
          </p:cNvSpPr>
          <p:nvPr>
            <p:ph type="ftr" sz="quarter" idx="4"/>
          </p:nvPr>
        </p:nvSpPr>
        <p:spPr/>
        <p:txBody>
          <a:bodyPr/>
          <a:lstStyle/>
          <a:p>
            <a:pPr>
              <a:defRPr/>
            </a:pPr>
            <a:endParaRPr lang="en-US"/>
          </a:p>
        </p:txBody>
      </p:sp>
      <p:sp>
        <p:nvSpPr>
          <p:cNvPr id="50182" name="Slide Number Placeholder 5">
            <a:extLst>
              <a:ext uri="{FF2B5EF4-FFF2-40B4-BE49-F238E27FC236}">
                <a16:creationId xmlns:a16="http://schemas.microsoft.com/office/drawing/2014/main" id="{D3ACC315-9DB3-40D3-9978-988FA3B87E3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5304FD41-6C33-46A9-AD92-39106B7A8CA0}" type="slidenum">
              <a:rPr lang="en-US" altLang="en-US" smtClean="0"/>
              <a:pPr/>
              <a:t>37</a:t>
            </a:fld>
            <a:endParaRPr lang="en-US" altLang="en-US"/>
          </a:p>
        </p:txBody>
      </p:sp>
    </p:spTree>
    <p:extLst>
      <p:ext uri="{BB962C8B-B14F-4D97-AF65-F5344CB8AC3E}">
        <p14:creationId xmlns:p14="http://schemas.microsoft.com/office/powerpoint/2010/main" val="25377670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B6F23480-7190-4C61-9F26-D473AA40B45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3B19BF7F-09F9-4B62-9F59-21EA488321A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MY" altLang="en-US"/>
          </a:p>
        </p:txBody>
      </p:sp>
      <p:sp>
        <p:nvSpPr>
          <p:cNvPr id="4" name="Header Placeholder 3">
            <a:extLst>
              <a:ext uri="{FF2B5EF4-FFF2-40B4-BE49-F238E27FC236}">
                <a16:creationId xmlns:a16="http://schemas.microsoft.com/office/drawing/2014/main" id="{ACF6C0FB-9C88-4B86-9DEE-358C3F2B5634}"/>
              </a:ext>
            </a:extLst>
          </p:cNvPr>
          <p:cNvSpPr>
            <a:spLocks noGrp="1"/>
          </p:cNvSpPr>
          <p:nvPr>
            <p:ph type="hdr" sz="quarter"/>
          </p:nvPr>
        </p:nvSpPr>
        <p:spPr/>
        <p:txBody>
          <a:bodyPr/>
          <a:lstStyle/>
          <a:p>
            <a:pPr>
              <a:defRPr/>
            </a:pPr>
            <a:endParaRPr lang="en-US"/>
          </a:p>
        </p:txBody>
      </p:sp>
      <p:sp>
        <p:nvSpPr>
          <p:cNvPr id="5" name="Footer Placeholder 4">
            <a:extLst>
              <a:ext uri="{FF2B5EF4-FFF2-40B4-BE49-F238E27FC236}">
                <a16:creationId xmlns:a16="http://schemas.microsoft.com/office/drawing/2014/main" id="{5A68AC56-C2BC-46F7-B706-615036DA9117}"/>
              </a:ext>
            </a:extLst>
          </p:cNvPr>
          <p:cNvSpPr>
            <a:spLocks noGrp="1"/>
          </p:cNvSpPr>
          <p:nvPr>
            <p:ph type="ftr" sz="quarter" idx="4"/>
          </p:nvPr>
        </p:nvSpPr>
        <p:spPr/>
        <p:txBody>
          <a:bodyPr/>
          <a:lstStyle/>
          <a:p>
            <a:pPr>
              <a:defRPr/>
            </a:pPr>
            <a:endParaRPr lang="en-US"/>
          </a:p>
        </p:txBody>
      </p:sp>
      <p:sp>
        <p:nvSpPr>
          <p:cNvPr id="54278" name="Slide Number Placeholder 5">
            <a:extLst>
              <a:ext uri="{FF2B5EF4-FFF2-40B4-BE49-F238E27FC236}">
                <a16:creationId xmlns:a16="http://schemas.microsoft.com/office/drawing/2014/main" id="{99D565D8-F58D-45C2-8A69-ADC6741E9FF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3CEDFE10-DF66-465A-9DA9-1C652D8FC699}" type="slidenum">
              <a:rPr lang="en-US" altLang="en-US" smtClean="0"/>
              <a:pPr/>
              <a:t>39</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47E00C25-2B3A-4360-A575-3752CD0B4E4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6C4FA5F5-F52A-4801-87FF-F6CB6610FF9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MY" altLang="en-US"/>
          </a:p>
        </p:txBody>
      </p:sp>
      <p:sp>
        <p:nvSpPr>
          <p:cNvPr id="4" name="Header Placeholder 3">
            <a:extLst>
              <a:ext uri="{FF2B5EF4-FFF2-40B4-BE49-F238E27FC236}">
                <a16:creationId xmlns:a16="http://schemas.microsoft.com/office/drawing/2014/main" id="{4577C3AE-A1E3-4498-8F1A-7F10E875D29A}"/>
              </a:ext>
            </a:extLst>
          </p:cNvPr>
          <p:cNvSpPr>
            <a:spLocks noGrp="1"/>
          </p:cNvSpPr>
          <p:nvPr>
            <p:ph type="hdr" sz="quarter"/>
          </p:nvPr>
        </p:nvSpPr>
        <p:spPr/>
        <p:txBody>
          <a:bodyPr/>
          <a:lstStyle/>
          <a:p>
            <a:pPr>
              <a:defRPr/>
            </a:pPr>
            <a:endParaRPr lang="en-US"/>
          </a:p>
        </p:txBody>
      </p:sp>
      <p:sp>
        <p:nvSpPr>
          <p:cNvPr id="5" name="Footer Placeholder 4">
            <a:extLst>
              <a:ext uri="{FF2B5EF4-FFF2-40B4-BE49-F238E27FC236}">
                <a16:creationId xmlns:a16="http://schemas.microsoft.com/office/drawing/2014/main" id="{0DFF97AF-45A1-4434-B3A9-06C59F86E432}"/>
              </a:ext>
            </a:extLst>
          </p:cNvPr>
          <p:cNvSpPr>
            <a:spLocks noGrp="1"/>
          </p:cNvSpPr>
          <p:nvPr>
            <p:ph type="ftr" sz="quarter" idx="4"/>
          </p:nvPr>
        </p:nvSpPr>
        <p:spPr/>
        <p:txBody>
          <a:bodyPr/>
          <a:lstStyle/>
          <a:p>
            <a:pPr>
              <a:defRPr/>
            </a:pPr>
            <a:endParaRPr lang="en-US"/>
          </a:p>
        </p:txBody>
      </p:sp>
      <p:sp>
        <p:nvSpPr>
          <p:cNvPr id="56326" name="Slide Number Placeholder 5">
            <a:extLst>
              <a:ext uri="{FF2B5EF4-FFF2-40B4-BE49-F238E27FC236}">
                <a16:creationId xmlns:a16="http://schemas.microsoft.com/office/drawing/2014/main" id="{237BD0C2-E65D-4284-8347-D970B366D65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6C669B60-CE1E-4EDE-9906-A52BB4ACD295}" type="slidenum">
              <a:rPr lang="en-US" altLang="en-US" smtClean="0"/>
              <a:pPr/>
              <a:t>40</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A1DABC5A-7D94-4590-8AC9-D668D42E28E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a:extLst>
              <a:ext uri="{FF2B5EF4-FFF2-40B4-BE49-F238E27FC236}">
                <a16:creationId xmlns:a16="http://schemas.microsoft.com/office/drawing/2014/main" id="{B4E2151D-6928-4549-AE79-9CAAF440A41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MY" altLang="en-US"/>
          </a:p>
        </p:txBody>
      </p:sp>
      <p:sp>
        <p:nvSpPr>
          <p:cNvPr id="4" name="Header Placeholder 3">
            <a:extLst>
              <a:ext uri="{FF2B5EF4-FFF2-40B4-BE49-F238E27FC236}">
                <a16:creationId xmlns:a16="http://schemas.microsoft.com/office/drawing/2014/main" id="{2D511707-C0C9-407C-AB02-FDF42B752425}"/>
              </a:ext>
            </a:extLst>
          </p:cNvPr>
          <p:cNvSpPr>
            <a:spLocks noGrp="1"/>
          </p:cNvSpPr>
          <p:nvPr>
            <p:ph type="hdr" sz="quarter"/>
          </p:nvPr>
        </p:nvSpPr>
        <p:spPr/>
        <p:txBody>
          <a:bodyPr/>
          <a:lstStyle/>
          <a:p>
            <a:pPr>
              <a:defRPr/>
            </a:pPr>
            <a:endParaRPr lang="en-US"/>
          </a:p>
        </p:txBody>
      </p:sp>
      <p:sp>
        <p:nvSpPr>
          <p:cNvPr id="5" name="Footer Placeholder 4">
            <a:extLst>
              <a:ext uri="{FF2B5EF4-FFF2-40B4-BE49-F238E27FC236}">
                <a16:creationId xmlns:a16="http://schemas.microsoft.com/office/drawing/2014/main" id="{52A1E8E3-29C4-4D3A-AF64-9C7CA60D07E6}"/>
              </a:ext>
            </a:extLst>
          </p:cNvPr>
          <p:cNvSpPr>
            <a:spLocks noGrp="1"/>
          </p:cNvSpPr>
          <p:nvPr>
            <p:ph type="ftr" sz="quarter" idx="4"/>
          </p:nvPr>
        </p:nvSpPr>
        <p:spPr/>
        <p:txBody>
          <a:bodyPr/>
          <a:lstStyle/>
          <a:p>
            <a:pPr>
              <a:defRPr/>
            </a:pPr>
            <a:endParaRPr lang="en-US"/>
          </a:p>
        </p:txBody>
      </p:sp>
      <p:sp>
        <p:nvSpPr>
          <p:cNvPr id="66566" name="Slide Number Placeholder 5">
            <a:extLst>
              <a:ext uri="{FF2B5EF4-FFF2-40B4-BE49-F238E27FC236}">
                <a16:creationId xmlns:a16="http://schemas.microsoft.com/office/drawing/2014/main" id="{9ABBC762-C1EB-45D6-9F82-D639369935E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182B1F16-984D-479F-8FCA-3E2E80EC9670}" type="slidenum">
              <a:rPr lang="en-US" altLang="en-US" smtClean="0"/>
              <a:pPr/>
              <a:t>68</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xml"/><Relationship Id="rId1" Type="http://schemas.openxmlformats.org/officeDocument/2006/relationships/vmlDrawing" Target="../drawings/vmlDrawing1.vml"/><Relationship Id="rId5" Type="http://schemas.openxmlformats.org/officeDocument/2006/relationships/image" Target="../media/image10.emf"/><Relationship Id="rId4" Type="http://schemas.openxmlformats.org/officeDocument/2006/relationships/oleObject" Target="../embeddings/oleObject1.bin"/></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vmlDrawing" Target="../drawings/vmlDrawing2.vml"/><Relationship Id="rId5" Type="http://schemas.openxmlformats.org/officeDocument/2006/relationships/image" Target="../media/image10.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vmlDrawing" Target="../drawings/vmlDrawing3.vml"/><Relationship Id="rId5" Type="http://schemas.openxmlformats.org/officeDocument/2006/relationships/image" Target="../media/image10.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xml"/><Relationship Id="rId1" Type="http://schemas.openxmlformats.org/officeDocument/2006/relationships/vmlDrawing" Target="../drawings/vmlDrawing4.vml"/><Relationship Id="rId5" Type="http://schemas.openxmlformats.org/officeDocument/2006/relationships/image" Target="../media/image10.emf"/><Relationship Id="rId4" Type="http://schemas.openxmlformats.org/officeDocument/2006/relationships/oleObject" Target="../embeddings/oleObject4.bin"/></Relationships>
</file>

<file path=ppt/slideLayouts/_rels/slideLayout9.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vmlDrawing" Target="../drawings/vmlDrawing5.vml"/><Relationship Id="rId5" Type="http://schemas.openxmlformats.org/officeDocument/2006/relationships/image" Target="../media/image10.emf"/><Relationship Id="rId4" Type="http://schemas.openxmlformats.org/officeDocument/2006/relationships/oleObject" Target="../embeddings/oleObject5.bin"/></Relationships>
</file>

<file path=ppt/slideLayouts/_rels/slideLayout1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xml"/><Relationship Id="rId1" Type="http://schemas.openxmlformats.org/officeDocument/2006/relationships/vmlDrawing" Target="../drawings/vmlDrawing6.vml"/><Relationship Id="rId5" Type="http://schemas.openxmlformats.org/officeDocument/2006/relationships/image" Target="../media/image10.emf"/><Relationship Id="rId4" Type="http://schemas.openxmlformats.org/officeDocument/2006/relationships/oleObject" Target="../embeddings/oleObject6.bin"/></Relationships>
</file>

<file path=ppt/slideLayouts/_rels/slideLayout1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vmlDrawing" Target="../drawings/vmlDrawing7.vml"/><Relationship Id="rId5" Type="http://schemas.openxmlformats.org/officeDocument/2006/relationships/image" Target="../media/image10.emf"/><Relationship Id="rId4" Type="http://schemas.openxmlformats.org/officeDocument/2006/relationships/oleObject" Target="../embeddings/oleObject7.bin"/></Relationships>
</file>

<file path=ppt/slideLayouts/_rels/slideLayout1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8.xml"/><Relationship Id="rId1" Type="http://schemas.openxmlformats.org/officeDocument/2006/relationships/vmlDrawing" Target="../drawings/vmlDrawing8.vml"/><Relationship Id="rId5" Type="http://schemas.openxmlformats.org/officeDocument/2006/relationships/image" Target="../media/image10.emf"/><Relationship Id="rId4" Type="http://schemas.openxmlformats.org/officeDocument/2006/relationships/oleObject" Target="../embeddings/oleObject8.bin"/></Relationships>
</file>

<file path=ppt/slideLayouts/_rels/slideLayout1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vmlDrawing" Target="../drawings/vmlDrawing9.vml"/><Relationship Id="rId5" Type="http://schemas.openxmlformats.org/officeDocument/2006/relationships/image" Target="../media/image10.emf"/><Relationship Id="rId4" Type="http://schemas.openxmlformats.org/officeDocument/2006/relationships/oleObject" Target="../embeddings/oleObject9.bin"/></Relationships>
</file>

<file path=ppt/slideLayouts/_rels/slideLayout1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0.xml"/><Relationship Id="rId1" Type="http://schemas.openxmlformats.org/officeDocument/2006/relationships/vmlDrawing" Target="../drawings/vmlDrawing10.vml"/><Relationship Id="rId5" Type="http://schemas.openxmlformats.org/officeDocument/2006/relationships/image" Target="../media/image10.emf"/><Relationship Id="rId4" Type="http://schemas.openxmlformats.org/officeDocument/2006/relationships/oleObject" Target="../embeddings/oleObject10.bin"/></Relationships>
</file>

<file path=ppt/slideLayouts/_rels/slideLayout1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1.xml"/><Relationship Id="rId1" Type="http://schemas.openxmlformats.org/officeDocument/2006/relationships/vmlDrawing" Target="../drawings/vmlDrawing11.vml"/><Relationship Id="rId5" Type="http://schemas.openxmlformats.org/officeDocument/2006/relationships/image" Target="../media/image10.emf"/><Relationship Id="rId4" Type="http://schemas.openxmlformats.org/officeDocument/2006/relationships/oleObject" Target="../embeddings/oleObject11.bin"/></Relationships>
</file>

<file path=ppt/slideLayouts/_rels/slideLayout1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2.xml"/><Relationship Id="rId1" Type="http://schemas.openxmlformats.org/officeDocument/2006/relationships/vmlDrawing" Target="../drawings/vmlDrawing12.vml"/><Relationship Id="rId5" Type="http://schemas.openxmlformats.org/officeDocument/2006/relationships/image" Target="../media/image10.emf"/><Relationship Id="rId4" Type="http://schemas.openxmlformats.org/officeDocument/2006/relationships/oleObject" Target="../embeddings/oleObject12.bin"/></Relationships>
</file>

<file path=ppt/slideLayouts/_rels/slideLayout1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3.xml"/><Relationship Id="rId1" Type="http://schemas.openxmlformats.org/officeDocument/2006/relationships/vmlDrawing" Target="../drawings/vmlDrawing13.vml"/><Relationship Id="rId5" Type="http://schemas.openxmlformats.org/officeDocument/2006/relationships/image" Target="../media/image10.emf"/><Relationship Id="rId4" Type="http://schemas.openxmlformats.org/officeDocument/2006/relationships/oleObject" Target="../embeddings/oleObject13.bin"/></Relationships>
</file>

<file path=ppt/slideLayouts/_rels/slideLayout18.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4.xml"/><Relationship Id="rId1" Type="http://schemas.openxmlformats.org/officeDocument/2006/relationships/vmlDrawing" Target="../drawings/vmlDrawing14.vml"/><Relationship Id="rId5" Type="http://schemas.openxmlformats.org/officeDocument/2006/relationships/image" Target="../media/image10.emf"/><Relationship Id="rId4" Type="http://schemas.openxmlformats.org/officeDocument/2006/relationships/oleObject" Target="../embeddings/oleObject14.bin"/></Relationships>
</file>

<file path=ppt/slideLayouts/_rels/slideLayout19.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5.xml"/><Relationship Id="rId1" Type="http://schemas.openxmlformats.org/officeDocument/2006/relationships/vmlDrawing" Target="../drawings/vmlDrawing15.vml"/><Relationship Id="rId5" Type="http://schemas.openxmlformats.org/officeDocument/2006/relationships/image" Target="../media/image10.emf"/><Relationship Id="rId4" Type="http://schemas.openxmlformats.org/officeDocument/2006/relationships/oleObject" Target="../embeddings/oleObject15.bin"/></Relationships>
</file>

<file path=ppt/slideLayouts/_rels/slideLayout2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6.xml"/><Relationship Id="rId1" Type="http://schemas.openxmlformats.org/officeDocument/2006/relationships/vmlDrawing" Target="../drawings/vmlDrawing16.vml"/><Relationship Id="rId5" Type="http://schemas.openxmlformats.org/officeDocument/2006/relationships/image" Target="../media/image10.emf"/><Relationship Id="rId4" Type="http://schemas.openxmlformats.org/officeDocument/2006/relationships/oleObject" Target="../embeddings/oleObject16.bin"/></Relationships>
</file>

<file path=ppt/slideLayouts/_rels/slideLayout2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7.xml"/><Relationship Id="rId1" Type="http://schemas.openxmlformats.org/officeDocument/2006/relationships/vmlDrawing" Target="../drawings/vmlDrawing17.vml"/><Relationship Id="rId5" Type="http://schemas.openxmlformats.org/officeDocument/2006/relationships/image" Target="../media/image10.emf"/><Relationship Id="rId4" Type="http://schemas.openxmlformats.org/officeDocument/2006/relationships/oleObject" Target="../embeddings/oleObject17.bin"/></Relationships>
</file>

<file path=ppt/slideLayouts/_rels/slideLayout2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8.xml"/><Relationship Id="rId1" Type="http://schemas.openxmlformats.org/officeDocument/2006/relationships/vmlDrawing" Target="../drawings/vmlDrawing18.vml"/><Relationship Id="rId5" Type="http://schemas.openxmlformats.org/officeDocument/2006/relationships/image" Target="../media/image10.emf"/><Relationship Id="rId4" Type="http://schemas.openxmlformats.org/officeDocument/2006/relationships/oleObject" Target="../embeddings/oleObject18.bin"/></Relationships>
</file>

<file path=ppt/slideLayouts/_rels/slideLayout2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9.xml"/><Relationship Id="rId1" Type="http://schemas.openxmlformats.org/officeDocument/2006/relationships/vmlDrawing" Target="../drawings/vmlDrawing19.vml"/><Relationship Id="rId5" Type="http://schemas.openxmlformats.org/officeDocument/2006/relationships/image" Target="../media/image10.emf"/><Relationship Id="rId4" Type="http://schemas.openxmlformats.org/officeDocument/2006/relationships/oleObject" Target="../embeddings/oleObject19.bin"/></Relationships>
</file>

<file path=ppt/slideLayouts/_rels/slideLayout2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0.xml"/><Relationship Id="rId1" Type="http://schemas.openxmlformats.org/officeDocument/2006/relationships/vmlDrawing" Target="../drawings/vmlDrawing20.vml"/><Relationship Id="rId5" Type="http://schemas.openxmlformats.org/officeDocument/2006/relationships/image" Target="../media/image10.emf"/><Relationship Id="rId4" Type="http://schemas.openxmlformats.org/officeDocument/2006/relationships/oleObject" Target="../embeddings/oleObject20.bin"/></Relationships>
</file>

<file path=ppt/slideLayouts/_rels/slideLayout2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1.xml"/><Relationship Id="rId1" Type="http://schemas.openxmlformats.org/officeDocument/2006/relationships/vmlDrawing" Target="../drawings/vmlDrawing21.vml"/><Relationship Id="rId5" Type="http://schemas.openxmlformats.org/officeDocument/2006/relationships/image" Target="../media/image10.emf"/><Relationship Id="rId4" Type="http://schemas.openxmlformats.org/officeDocument/2006/relationships/oleObject" Target="../embeddings/oleObject21.bin"/></Relationships>
</file>

<file path=ppt/slideLayouts/_rels/slideLayout2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2.xml"/><Relationship Id="rId1" Type="http://schemas.openxmlformats.org/officeDocument/2006/relationships/vmlDrawing" Target="../drawings/vmlDrawing22.vml"/><Relationship Id="rId5" Type="http://schemas.openxmlformats.org/officeDocument/2006/relationships/image" Target="../media/image10.emf"/><Relationship Id="rId4" Type="http://schemas.openxmlformats.org/officeDocument/2006/relationships/oleObject" Target="../embeddings/oleObject22.bin"/></Relationships>
</file>

<file path=ppt/slideLayouts/_rels/slideLayout2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3.xml"/><Relationship Id="rId1" Type="http://schemas.openxmlformats.org/officeDocument/2006/relationships/vmlDrawing" Target="../drawings/vmlDrawing23.vml"/><Relationship Id="rId5" Type="http://schemas.openxmlformats.org/officeDocument/2006/relationships/image" Target="../media/image10.emf"/><Relationship Id="rId4" Type="http://schemas.openxmlformats.org/officeDocument/2006/relationships/oleObject" Target="../embeddings/oleObject23.bin"/></Relationships>
</file>

<file path=ppt/slideLayouts/_rels/slideLayout28.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4.xml"/><Relationship Id="rId1" Type="http://schemas.openxmlformats.org/officeDocument/2006/relationships/vmlDrawing" Target="../drawings/vmlDrawing24.vml"/><Relationship Id="rId5" Type="http://schemas.openxmlformats.org/officeDocument/2006/relationships/image" Target="../media/image10.emf"/><Relationship Id="rId4" Type="http://schemas.openxmlformats.org/officeDocument/2006/relationships/oleObject" Target="../embeddings/oleObject24.bin"/></Relationships>
</file>

<file path=ppt/slideLayouts/_rels/slideLayout29.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5.xml"/><Relationship Id="rId1" Type="http://schemas.openxmlformats.org/officeDocument/2006/relationships/vmlDrawing" Target="../drawings/vmlDrawing25.vml"/><Relationship Id="rId5" Type="http://schemas.openxmlformats.org/officeDocument/2006/relationships/image" Target="../media/image10.emf"/><Relationship Id="rId4" Type="http://schemas.openxmlformats.org/officeDocument/2006/relationships/oleObject" Target="../embeddings/oleObject25.bin"/></Relationships>
</file>

<file path=ppt/slideLayouts/_rels/slideLayout3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6.xml"/><Relationship Id="rId1" Type="http://schemas.openxmlformats.org/officeDocument/2006/relationships/vmlDrawing" Target="../drawings/vmlDrawing26.vml"/><Relationship Id="rId5" Type="http://schemas.openxmlformats.org/officeDocument/2006/relationships/image" Target="../media/image10.emf"/><Relationship Id="rId4" Type="http://schemas.openxmlformats.org/officeDocument/2006/relationships/oleObject" Target="../embeddings/oleObject26.bin"/></Relationships>
</file>

<file path=ppt/slideLayouts/_rels/slideLayout3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7.xml"/><Relationship Id="rId1" Type="http://schemas.openxmlformats.org/officeDocument/2006/relationships/vmlDrawing" Target="../drawings/vmlDrawing27.vml"/><Relationship Id="rId5" Type="http://schemas.openxmlformats.org/officeDocument/2006/relationships/image" Target="../media/image10.emf"/><Relationship Id="rId4" Type="http://schemas.openxmlformats.org/officeDocument/2006/relationships/oleObject" Target="../embeddings/oleObject27.bin"/></Relationships>
</file>

<file path=ppt/slideLayouts/_rels/slideLayout3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8.xml"/><Relationship Id="rId1" Type="http://schemas.openxmlformats.org/officeDocument/2006/relationships/vmlDrawing" Target="../drawings/vmlDrawing28.vml"/><Relationship Id="rId5" Type="http://schemas.openxmlformats.org/officeDocument/2006/relationships/image" Target="../media/image10.emf"/><Relationship Id="rId4" Type="http://schemas.openxmlformats.org/officeDocument/2006/relationships/oleObject" Target="../embeddings/oleObject28.bin"/></Relationships>
</file>

<file path=ppt/slideLayouts/_rels/slideLayout3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9.xml"/><Relationship Id="rId1" Type="http://schemas.openxmlformats.org/officeDocument/2006/relationships/vmlDrawing" Target="../drawings/vmlDrawing29.vml"/><Relationship Id="rId5" Type="http://schemas.openxmlformats.org/officeDocument/2006/relationships/image" Target="../media/image10.emf"/><Relationship Id="rId4" Type="http://schemas.openxmlformats.org/officeDocument/2006/relationships/oleObject" Target="../embeddings/oleObject29.bin"/></Relationships>
</file>

<file path=ppt/slideLayouts/_rels/slideLayout3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0.xml"/><Relationship Id="rId1" Type="http://schemas.openxmlformats.org/officeDocument/2006/relationships/vmlDrawing" Target="../drawings/vmlDrawing30.vml"/><Relationship Id="rId5" Type="http://schemas.openxmlformats.org/officeDocument/2006/relationships/image" Target="../media/image10.emf"/><Relationship Id="rId4" Type="http://schemas.openxmlformats.org/officeDocument/2006/relationships/oleObject" Target="../embeddings/oleObject30.bin"/></Relationships>
</file>

<file path=ppt/slideLayouts/_rels/slideLayout3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1.xml"/><Relationship Id="rId1" Type="http://schemas.openxmlformats.org/officeDocument/2006/relationships/vmlDrawing" Target="../drawings/vmlDrawing31.vml"/><Relationship Id="rId5" Type="http://schemas.openxmlformats.org/officeDocument/2006/relationships/image" Target="../media/image10.emf"/><Relationship Id="rId4" Type="http://schemas.openxmlformats.org/officeDocument/2006/relationships/oleObject" Target="../embeddings/oleObject31.bin"/></Relationships>
</file>

<file path=ppt/slideLayouts/_rels/slideLayout3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2.xml"/><Relationship Id="rId1" Type="http://schemas.openxmlformats.org/officeDocument/2006/relationships/vmlDrawing" Target="../drawings/vmlDrawing32.vml"/><Relationship Id="rId5" Type="http://schemas.openxmlformats.org/officeDocument/2006/relationships/image" Target="../media/image10.emf"/><Relationship Id="rId4" Type="http://schemas.openxmlformats.org/officeDocument/2006/relationships/oleObject" Target="../embeddings/oleObject32.bin"/></Relationships>
</file>

<file path=ppt/slideLayouts/_rels/slideLayout3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3.xml"/><Relationship Id="rId1" Type="http://schemas.openxmlformats.org/officeDocument/2006/relationships/vmlDrawing" Target="../drawings/vmlDrawing33.vml"/><Relationship Id="rId5" Type="http://schemas.openxmlformats.org/officeDocument/2006/relationships/image" Target="../media/image10.emf"/><Relationship Id="rId4" Type="http://schemas.openxmlformats.org/officeDocument/2006/relationships/oleObject" Target="../embeddings/oleObject33.bin"/></Relationships>
</file>

<file path=ppt/slideLayouts/_rels/slideLayout38.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4.xml"/><Relationship Id="rId1" Type="http://schemas.openxmlformats.org/officeDocument/2006/relationships/vmlDrawing" Target="../drawings/vmlDrawing34.vml"/><Relationship Id="rId5" Type="http://schemas.openxmlformats.org/officeDocument/2006/relationships/image" Target="../media/image10.emf"/><Relationship Id="rId4" Type="http://schemas.openxmlformats.org/officeDocument/2006/relationships/oleObject" Target="../embeddings/oleObject34.bin"/></Relationships>
</file>

<file path=ppt/slideLayouts/_rels/slideLayout39.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5.xml"/><Relationship Id="rId1" Type="http://schemas.openxmlformats.org/officeDocument/2006/relationships/vmlDrawing" Target="../drawings/vmlDrawing35.vml"/><Relationship Id="rId5" Type="http://schemas.openxmlformats.org/officeDocument/2006/relationships/image" Target="../media/image10.emf"/><Relationship Id="rId4" Type="http://schemas.openxmlformats.org/officeDocument/2006/relationships/oleObject" Target="../embeddings/oleObject35.bin"/></Relationships>
</file>

<file path=ppt/slideLayouts/_rels/slideLayout4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6.xml"/><Relationship Id="rId1" Type="http://schemas.openxmlformats.org/officeDocument/2006/relationships/vmlDrawing" Target="../drawings/vmlDrawing36.vml"/><Relationship Id="rId5" Type="http://schemas.openxmlformats.org/officeDocument/2006/relationships/image" Target="../media/image10.emf"/><Relationship Id="rId4" Type="http://schemas.openxmlformats.org/officeDocument/2006/relationships/oleObject" Target="../embeddings/oleObject36.bin"/></Relationships>
</file>

<file path=ppt/slideLayouts/_rels/slideLayout4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7.xml"/><Relationship Id="rId1" Type="http://schemas.openxmlformats.org/officeDocument/2006/relationships/vmlDrawing" Target="../drawings/vmlDrawing37.vml"/><Relationship Id="rId5" Type="http://schemas.openxmlformats.org/officeDocument/2006/relationships/image" Target="../media/image10.emf"/><Relationship Id="rId4" Type="http://schemas.openxmlformats.org/officeDocument/2006/relationships/oleObject" Target="../embeddings/oleObject37.bin"/></Relationships>
</file>

<file path=ppt/slideLayouts/_rels/slideLayout4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8.xml"/><Relationship Id="rId1" Type="http://schemas.openxmlformats.org/officeDocument/2006/relationships/vmlDrawing" Target="../drawings/vmlDrawing38.vml"/><Relationship Id="rId5" Type="http://schemas.openxmlformats.org/officeDocument/2006/relationships/image" Target="../media/image10.emf"/><Relationship Id="rId4" Type="http://schemas.openxmlformats.org/officeDocument/2006/relationships/oleObject" Target="../embeddings/oleObject38.bin"/></Relationships>
</file>

<file path=ppt/slideLayouts/_rels/slideLayout4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9.xml"/><Relationship Id="rId1" Type="http://schemas.openxmlformats.org/officeDocument/2006/relationships/vmlDrawing" Target="../drawings/vmlDrawing39.vml"/><Relationship Id="rId5" Type="http://schemas.openxmlformats.org/officeDocument/2006/relationships/image" Target="../media/image10.emf"/><Relationship Id="rId4" Type="http://schemas.openxmlformats.org/officeDocument/2006/relationships/oleObject" Target="../embeddings/oleObject39.bin"/></Relationships>
</file>

<file path=ppt/slideLayouts/_rels/slideLayout4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0.xml"/><Relationship Id="rId1" Type="http://schemas.openxmlformats.org/officeDocument/2006/relationships/vmlDrawing" Target="../drawings/vmlDrawing40.vml"/><Relationship Id="rId5" Type="http://schemas.openxmlformats.org/officeDocument/2006/relationships/image" Target="../media/image10.emf"/><Relationship Id="rId4" Type="http://schemas.openxmlformats.org/officeDocument/2006/relationships/oleObject" Target="../embeddings/oleObject40.bin"/></Relationships>
</file>

<file path=ppt/slideLayouts/_rels/slideLayout4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1.xml"/><Relationship Id="rId1" Type="http://schemas.openxmlformats.org/officeDocument/2006/relationships/vmlDrawing" Target="../drawings/vmlDrawing41.vml"/><Relationship Id="rId5" Type="http://schemas.openxmlformats.org/officeDocument/2006/relationships/image" Target="../media/image10.emf"/><Relationship Id="rId4" Type="http://schemas.openxmlformats.org/officeDocument/2006/relationships/oleObject" Target="../embeddings/oleObject41.bin"/></Relationships>
</file>

<file path=ppt/slideLayouts/_rels/slideLayout4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2.xml"/><Relationship Id="rId1" Type="http://schemas.openxmlformats.org/officeDocument/2006/relationships/vmlDrawing" Target="../drawings/vmlDrawing42.vml"/><Relationship Id="rId5" Type="http://schemas.openxmlformats.org/officeDocument/2006/relationships/image" Target="../media/image10.emf"/><Relationship Id="rId4" Type="http://schemas.openxmlformats.org/officeDocument/2006/relationships/oleObject" Target="../embeddings/oleObject42.bin"/></Relationships>
</file>

<file path=ppt/slideLayouts/_rels/slideLayout4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3.xml"/><Relationship Id="rId1" Type="http://schemas.openxmlformats.org/officeDocument/2006/relationships/vmlDrawing" Target="../drawings/vmlDrawing43.vml"/><Relationship Id="rId5" Type="http://schemas.openxmlformats.org/officeDocument/2006/relationships/image" Target="../media/image10.emf"/><Relationship Id="rId4" Type="http://schemas.openxmlformats.org/officeDocument/2006/relationships/oleObject" Target="../embeddings/oleObject43.bin"/></Relationships>
</file>

<file path=ppt/slideLayouts/_rels/slideLayout48.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4.xml"/><Relationship Id="rId1" Type="http://schemas.openxmlformats.org/officeDocument/2006/relationships/vmlDrawing" Target="../drawings/vmlDrawing44.vml"/><Relationship Id="rId5" Type="http://schemas.openxmlformats.org/officeDocument/2006/relationships/image" Target="../media/image10.emf"/><Relationship Id="rId4" Type="http://schemas.openxmlformats.org/officeDocument/2006/relationships/oleObject" Target="../embeddings/oleObject44.bin"/></Relationships>
</file>

<file path=ppt/slideLayouts/_rels/slideLayout49.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5.xml"/><Relationship Id="rId1" Type="http://schemas.openxmlformats.org/officeDocument/2006/relationships/vmlDrawing" Target="../drawings/vmlDrawing45.vml"/><Relationship Id="rId5" Type="http://schemas.openxmlformats.org/officeDocument/2006/relationships/image" Target="../media/image10.emf"/><Relationship Id="rId4" Type="http://schemas.openxmlformats.org/officeDocument/2006/relationships/oleObject" Target="../embeddings/oleObject45.bin"/></Relationships>
</file>

<file path=ppt/slideLayouts/_rels/slideLayout5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6.xml"/><Relationship Id="rId1" Type="http://schemas.openxmlformats.org/officeDocument/2006/relationships/vmlDrawing" Target="../drawings/vmlDrawing46.vml"/><Relationship Id="rId5" Type="http://schemas.openxmlformats.org/officeDocument/2006/relationships/image" Target="../media/image10.emf"/><Relationship Id="rId4" Type="http://schemas.openxmlformats.org/officeDocument/2006/relationships/oleObject" Target="../embeddings/oleObject46.bin"/></Relationships>
</file>

<file path=ppt/slideLayouts/_rels/slideLayout5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7.xml"/><Relationship Id="rId1" Type="http://schemas.openxmlformats.org/officeDocument/2006/relationships/vmlDrawing" Target="../drawings/vmlDrawing47.vml"/><Relationship Id="rId5" Type="http://schemas.openxmlformats.org/officeDocument/2006/relationships/image" Target="../media/image10.emf"/><Relationship Id="rId4" Type="http://schemas.openxmlformats.org/officeDocument/2006/relationships/oleObject" Target="../embeddings/oleObject47.bin"/></Relationships>
</file>

<file path=ppt/slideLayouts/_rels/slideLayout5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8.xml"/><Relationship Id="rId1" Type="http://schemas.openxmlformats.org/officeDocument/2006/relationships/vmlDrawing" Target="../drawings/vmlDrawing48.vml"/><Relationship Id="rId5" Type="http://schemas.openxmlformats.org/officeDocument/2006/relationships/image" Target="../media/image10.emf"/><Relationship Id="rId4" Type="http://schemas.openxmlformats.org/officeDocument/2006/relationships/oleObject" Target="../embeddings/oleObject48.bin"/></Relationships>
</file>

<file path=ppt/slideLayouts/_rels/slideLayout5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9.xml"/><Relationship Id="rId1" Type="http://schemas.openxmlformats.org/officeDocument/2006/relationships/vmlDrawing" Target="../drawings/vmlDrawing49.vml"/><Relationship Id="rId5" Type="http://schemas.openxmlformats.org/officeDocument/2006/relationships/image" Target="../media/image10.emf"/><Relationship Id="rId4" Type="http://schemas.openxmlformats.org/officeDocument/2006/relationships/oleObject" Target="../embeddings/oleObject49.bin"/></Relationships>
</file>

<file path=ppt/slideLayouts/_rels/slideLayout5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0.xml"/><Relationship Id="rId1" Type="http://schemas.openxmlformats.org/officeDocument/2006/relationships/vmlDrawing" Target="../drawings/vmlDrawing50.vml"/><Relationship Id="rId5" Type="http://schemas.openxmlformats.org/officeDocument/2006/relationships/image" Target="../media/image10.emf"/><Relationship Id="rId4" Type="http://schemas.openxmlformats.org/officeDocument/2006/relationships/oleObject" Target="../embeddings/oleObject50.bin"/></Relationships>
</file>

<file path=ppt/slideLayouts/_rels/slideLayout5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1.xml"/><Relationship Id="rId1" Type="http://schemas.openxmlformats.org/officeDocument/2006/relationships/vmlDrawing" Target="../drawings/vmlDrawing51.vml"/><Relationship Id="rId5" Type="http://schemas.openxmlformats.org/officeDocument/2006/relationships/image" Target="../media/image10.emf"/><Relationship Id="rId4" Type="http://schemas.openxmlformats.org/officeDocument/2006/relationships/oleObject" Target="../embeddings/oleObject51.bin"/></Relationships>
</file>

<file path=ppt/slideLayouts/_rels/slideLayout5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2.xml"/><Relationship Id="rId1" Type="http://schemas.openxmlformats.org/officeDocument/2006/relationships/vmlDrawing" Target="../drawings/vmlDrawing52.vml"/><Relationship Id="rId5" Type="http://schemas.openxmlformats.org/officeDocument/2006/relationships/image" Target="../media/image10.emf"/><Relationship Id="rId4" Type="http://schemas.openxmlformats.org/officeDocument/2006/relationships/oleObject" Target="../embeddings/oleObject52.bin"/></Relationships>
</file>

<file path=ppt/slideLayouts/_rels/slideLayout5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3.xml"/><Relationship Id="rId1" Type="http://schemas.openxmlformats.org/officeDocument/2006/relationships/vmlDrawing" Target="../drawings/vmlDrawing53.vml"/><Relationship Id="rId5" Type="http://schemas.openxmlformats.org/officeDocument/2006/relationships/image" Target="../media/image10.emf"/><Relationship Id="rId4" Type="http://schemas.openxmlformats.org/officeDocument/2006/relationships/oleObject" Target="../embeddings/oleObject53.bin"/></Relationships>
</file>

<file path=ppt/slideLayouts/_rels/slideLayout58.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4.xml"/><Relationship Id="rId1" Type="http://schemas.openxmlformats.org/officeDocument/2006/relationships/vmlDrawing" Target="../drawings/vmlDrawing54.vml"/><Relationship Id="rId5" Type="http://schemas.openxmlformats.org/officeDocument/2006/relationships/image" Target="../media/image10.emf"/><Relationship Id="rId4" Type="http://schemas.openxmlformats.org/officeDocument/2006/relationships/oleObject" Target="../embeddings/oleObject54.bin"/></Relationships>
</file>

<file path=ppt/slideLayouts/_rels/slideLayout59.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5.xml"/><Relationship Id="rId1" Type="http://schemas.openxmlformats.org/officeDocument/2006/relationships/vmlDrawing" Target="../drawings/vmlDrawing55.vml"/><Relationship Id="rId5" Type="http://schemas.openxmlformats.org/officeDocument/2006/relationships/image" Target="../media/image10.emf"/><Relationship Id="rId4" Type="http://schemas.openxmlformats.org/officeDocument/2006/relationships/oleObject" Target="../embeddings/oleObject55.bin"/></Relationships>
</file>

<file path=ppt/slideLayouts/_rels/slideLayout6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6.xml"/><Relationship Id="rId1" Type="http://schemas.openxmlformats.org/officeDocument/2006/relationships/vmlDrawing" Target="../drawings/vmlDrawing56.vml"/><Relationship Id="rId5" Type="http://schemas.openxmlformats.org/officeDocument/2006/relationships/image" Target="../media/image10.emf"/><Relationship Id="rId4" Type="http://schemas.openxmlformats.org/officeDocument/2006/relationships/oleObject" Target="../embeddings/oleObject56.bin"/></Relationships>
</file>

<file path=ppt/slideLayouts/_rels/slideLayout6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7.xml"/><Relationship Id="rId1" Type="http://schemas.openxmlformats.org/officeDocument/2006/relationships/vmlDrawing" Target="../drawings/vmlDrawing57.vml"/><Relationship Id="rId5" Type="http://schemas.openxmlformats.org/officeDocument/2006/relationships/image" Target="../media/image10.emf"/><Relationship Id="rId4" Type="http://schemas.openxmlformats.org/officeDocument/2006/relationships/oleObject" Target="../embeddings/oleObject57.bin"/></Relationships>
</file>

<file path=ppt/slideLayouts/_rels/slideLayout6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8.xml"/><Relationship Id="rId1" Type="http://schemas.openxmlformats.org/officeDocument/2006/relationships/vmlDrawing" Target="../drawings/vmlDrawing58.vml"/><Relationship Id="rId5" Type="http://schemas.openxmlformats.org/officeDocument/2006/relationships/image" Target="../media/image10.emf"/><Relationship Id="rId4" Type="http://schemas.openxmlformats.org/officeDocument/2006/relationships/oleObject" Target="../embeddings/oleObject58.bin"/></Relationships>
</file>

<file path=ppt/slideLayouts/_rels/slideLayout6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9.xml"/><Relationship Id="rId1" Type="http://schemas.openxmlformats.org/officeDocument/2006/relationships/vmlDrawing" Target="../drawings/vmlDrawing59.vml"/><Relationship Id="rId5" Type="http://schemas.openxmlformats.org/officeDocument/2006/relationships/image" Target="../media/image10.emf"/><Relationship Id="rId4" Type="http://schemas.openxmlformats.org/officeDocument/2006/relationships/oleObject" Target="../embeddings/oleObject59.bin"/></Relationships>
</file>

<file path=ppt/slideLayouts/_rels/slideLayout6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0.xml"/><Relationship Id="rId1" Type="http://schemas.openxmlformats.org/officeDocument/2006/relationships/vmlDrawing" Target="../drawings/vmlDrawing60.vml"/><Relationship Id="rId5" Type="http://schemas.openxmlformats.org/officeDocument/2006/relationships/image" Target="../media/image10.emf"/><Relationship Id="rId4" Type="http://schemas.openxmlformats.org/officeDocument/2006/relationships/oleObject" Target="../embeddings/oleObject60.bin"/></Relationships>
</file>

<file path=ppt/slideLayouts/_rels/slideLayout6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1.xml"/><Relationship Id="rId1" Type="http://schemas.openxmlformats.org/officeDocument/2006/relationships/vmlDrawing" Target="../drawings/vmlDrawing61.vml"/><Relationship Id="rId5" Type="http://schemas.openxmlformats.org/officeDocument/2006/relationships/image" Target="../media/image10.emf"/><Relationship Id="rId4" Type="http://schemas.openxmlformats.org/officeDocument/2006/relationships/oleObject" Target="../embeddings/oleObject61.bin"/></Relationships>
</file>

<file path=ppt/slideLayouts/_rels/slideLayout6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2.xml"/><Relationship Id="rId1" Type="http://schemas.openxmlformats.org/officeDocument/2006/relationships/vmlDrawing" Target="../drawings/vmlDrawing62.vml"/><Relationship Id="rId5" Type="http://schemas.openxmlformats.org/officeDocument/2006/relationships/image" Target="../media/image10.emf"/><Relationship Id="rId4" Type="http://schemas.openxmlformats.org/officeDocument/2006/relationships/oleObject" Target="../embeddings/oleObject62.bin"/></Relationships>
</file>

<file path=ppt/slideLayouts/_rels/slideLayout6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3.xml"/><Relationship Id="rId1" Type="http://schemas.openxmlformats.org/officeDocument/2006/relationships/vmlDrawing" Target="../drawings/vmlDrawing63.vml"/><Relationship Id="rId5" Type="http://schemas.openxmlformats.org/officeDocument/2006/relationships/image" Target="../media/image10.emf"/><Relationship Id="rId4" Type="http://schemas.openxmlformats.org/officeDocument/2006/relationships/oleObject" Target="../embeddings/oleObject63.bin"/></Relationships>
</file>

<file path=ppt/slideLayouts/_rels/slideLayout68.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4.xml"/><Relationship Id="rId1" Type="http://schemas.openxmlformats.org/officeDocument/2006/relationships/vmlDrawing" Target="../drawings/vmlDrawing64.vml"/><Relationship Id="rId5" Type="http://schemas.openxmlformats.org/officeDocument/2006/relationships/image" Target="../media/image10.emf"/><Relationship Id="rId4" Type="http://schemas.openxmlformats.org/officeDocument/2006/relationships/oleObject" Target="../embeddings/oleObject64.bin"/></Relationships>
</file>

<file path=ppt/slideLayouts/_rels/slideLayout69.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5.xml"/><Relationship Id="rId1" Type="http://schemas.openxmlformats.org/officeDocument/2006/relationships/vmlDrawing" Target="../drawings/vmlDrawing65.vml"/><Relationship Id="rId5" Type="http://schemas.openxmlformats.org/officeDocument/2006/relationships/image" Target="../media/image10.emf"/><Relationship Id="rId4" Type="http://schemas.openxmlformats.org/officeDocument/2006/relationships/oleObject" Target="../embeddings/oleObject65.bin"/></Relationships>
</file>

<file path=ppt/slideLayouts/_rels/slideLayout7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6.xml"/><Relationship Id="rId1" Type="http://schemas.openxmlformats.org/officeDocument/2006/relationships/vmlDrawing" Target="../drawings/vmlDrawing66.vml"/><Relationship Id="rId5" Type="http://schemas.openxmlformats.org/officeDocument/2006/relationships/image" Target="../media/image10.emf"/><Relationship Id="rId4" Type="http://schemas.openxmlformats.org/officeDocument/2006/relationships/oleObject" Target="../embeddings/oleObject66.bin"/></Relationships>
</file>

<file path=ppt/slideLayouts/_rels/slideLayout7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7.xml"/><Relationship Id="rId1" Type="http://schemas.openxmlformats.org/officeDocument/2006/relationships/vmlDrawing" Target="../drawings/vmlDrawing67.vml"/><Relationship Id="rId5" Type="http://schemas.openxmlformats.org/officeDocument/2006/relationships/image" Target="../media/image10.emf"/><Relationship Id="rId4" Type="http://schemas.openxmlformats.org/officeDocument/2006/relationships/oleObject" Target="../embeddings/oleObject67.bin"/></Relationships>
</file>

<file path=ppt/slideLayouts/_rels/slideLayout7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8.xml"/><Relationship Id="rId1" Type="http://schemas.openxmlformats.org/officeDocument/2006/relationships/vmlDrawing" Target="../drawings/vmlDrawing68.vml"/><Relationship Id="rId5" Type="http://schemas.openxmlformats.org/officeDocument/2006/relationships/image" Target="../media/image10.emf"/><Relationship Id="rId4" Type="http://schemas.openxmlformats.org/officeDocument/2006/relationships/oleObject" Target="../embeddings/oleObject68.bin"/></Relationships>
</file>

<file path=ppt/slideLayouts/_rels/slideLayout7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9.xml"/><Relationship Id="rId1" Type="http://schemas.openxmlformats.org/officeDocument/2006/relationships/vmlDrawing" Target="../drawings/vmlDrawing69.vml"/><Relationship Id="rId5" Type="http://schemas.openxmlformats.org/officeDocument/2006/relationships/image" Target="../media/image10.emf"/><Relationship Id="rId4" Type="http://schemas.openxmlformats.org/officeDocument/2006/relationships/oleObject" Target="../embeddings/oleObject69.bin"/></Relationships>
</file>

<file path=ppt/slideLayouts/_rels/slideLayout7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0.xml"/><Relationship Id="rId1" Type="http://schemas.openxmlformats.org/officeDocument/2006/relationships/vmlDrawing" Target="../drawings/vmlDrawing70.vml"/><Relationship Id="rId5" Type="http://schemas.openxmlformats.org/officeDocument/2006/relationships/image" Target="../media/image10.emf"/><Relationship Id="rId4" Type="http://schemas.openxmlformats.org/officeDocument/2006/relationships/oleObject" Target="../embeddings/oleObject70.bin"/></Relationships>
</file>

<file path=ppt/slideLayouts/_rels/slideLayout7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1.xml"/><Relationship Id="rId1" Type="http://schemas.openxmlformats.org/officeDocument/2006/relationships/vmlDrawing" Target="../drawings/vmlDrawing71.vml"/><Relationship Id="rId5" Type="http://schemas.openxmlformats.org/officeDocument/2006/relationships/image" Target="../media/image10.emf"/><Relationship Id="rId4" Type="http://schemas.openxmlformats.org/officeDocument/2006/relationships/oleObject" Target="../embeddings/oleObject71.bin"/></Relationships>
</file>

<file path=ppt/slideLayouts/_rels/slideLayout7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2.xml"/><Relationship Id="rId1" Type="http://schemas.openxmlformats.org/officeDocument/2006/relationships/vmlDrawing" Target="../drawings/vmlDrawing72.vml"/><Relationship Id="rId5" Type="http://schemas.openxmlformats.org/officeDocument/2006/relationships/image" Target="../media/image10.emf"/><Relationship Id="rId4" Type="http://schemas.openxmlformats.org/officeDocument/2006/relationships/oleObject" Target="../embeddings/oleObject72.bin"/></Relationships>
</file>

<file path=ppt/slideLayouts/_rels/slideLayout7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3.xml"/><Relationship Id="rId1" Type="http://schemas.openxmlformats.org/officeDocument/2006/relationships/vmlDrawing" Target="../drawings/vmlDrawing73.vml"/><Relationship Id="rId5" Type="http://schemas.openxmlformats.org/officeDocument/2006/relationships/image" Target="../media/image10.emf"/><Relationship Id="rId4" Type="http://schemas.openxmlformats.org/officeDocument/2006/relationships/oleObject" Target="../embeddings/oleObject73.bin"/></Relationships>
</file>

<file path=ppt/slideLayouts/_rels/slideLayout78.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4.xml"/><Relationship Id="rId1" Type="http://schemas.openxmlformats.org/officeDocument/2006/relationships/vmlDrawing" Target="../drawings/vmlDrawing74.vml"/><Relationship Id="rId5" Type="http://schemas.openxmlformats.org/officeDocument/2006/relationships/image" Target="../media/image10.emf"/><Relationship Id="rId4" Type="http://schemas.openxmlformats.org/officeDocument/2006/relationships/oleObject" Target="../embeddings/oleObject74.bin"/></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E29CC0E-2368-4D26-81E8-013C9C8BAE10}"/>
              </a:ext>
            </a:extLst>
          </p:cNvPr>
          <p:cNvPicPr>
            <a:picLocks noChangeAspect="1"/>
          </p:cNvPicPr>
          <p:nvPr/>
        </p:nvPicPr>
        <p:blipFill rotWithShape="1">
          <a:blip r:embed="rId2"/>
          <a:srcRect t="33027" r="48124"/>
          <a:stretch/>
        </p:blipFill>
        <p:spPr>
          <a:xfrm>
            <a:off x="5468" y="1388838"/>
            <a:ext cx="6229869" cy="5469162"/>
          </a:xfrm>
          <a:prstGeom prst="rect">
            <a:avLst/>
          </a:prstGeom>
        </p:spPr>
      </p:pic>
      <p:pic>
        <p:nvPicPr>
          <p:cNvPr id="7" name="Picture 6">
            <a:extLst>
              <a:ext uri="{FF2B5EF4-FFF2-40B4-BE49-F238E27FC236}">
                <a16:creationId xmlns:a16="http://schemas.microsoft.com/office/drawing/2014/main" id="{EE29CC0E-2368-4D26-81E8-013C9C8BAE10}"/>
              </a:ext>
            </a:extLst>
          </p:cNvPr>
          <p:cNvPicPr>
            <a:picLocks noChangeAspect="1"/>
          </p:cNvPicPr>
          <p:nvPr/>
        </p:nvPicPr>
        <p:blipFill rotWithShape="1">
          <a:blip r:embed="rId2"/>
          <a:srcRect l="62355" t="7220" r="10967" b="64091"/>
          <a:stretch/>
        </p:blipFill>
        <p:spPr>
          <a:xfrm>
            <a:off x="6506140" y="0"/>
            <a:ext cx="5685860" cy="4157831"/>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60484" y="155529"/>
            <a:ext cx="3162287" cy="1276799"/>
          </a:xfrm>
          <a:prstGeom prst="rect">
            <a:avLst/>
          </a:prstGeom>
          <a:effectLst>
            <a:glow rad="101600">
              <a:schemeClr val="bg1">
                <a:alpha val="60000"/>
              </a:schemeClr>
            </a:glow>
          </a:effectLst>
        </p:spPr>
      </p:pic>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MY"/>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MY"/>
          </a:p>
        </p:txBody>
      </p:sp>
      <p:sp>
        <p:nvSpPr>
          <p:cNvPr id="6" name="Slide Number Placeholder 5"/>
          <p:cNvSpPr>
            <a:spLocks noGrp="1"/>
          </p:cNvSpPr>
          <p:nvPr>
            <p:ph type="sldNum" sz="quarter" idx="12"/>
          </p:nvPr>
        </p:nvSpPr>
        <p:spPr/>
        <p:txBody>
          <a:bodyPr/>
          <a:lstStyle/>
          <a:p>
            <a:fld id="{D9BA068A-7036-4609-B0CD-B6A4F8A2CEEB}" type="slidenum">
              <a:rPr lang="en-US" smtClean="0"/>
              <a:t>‹#›</a:t>
            </a:fld>
            <a:endParaRPr lang="en-US"/>
          </a:p>
        </p:txBody>
      </p:sp>
      <p:sp>
        <p:nvSpPr>
          <p:cNvPr id="10" name="TextBox 9"/>
          <p:cNvSpPr txBox="1"/>
          <p:nvPr/>
        </p:nvSpPr>
        <p:spPr>
          <a:xfrm>
            <a:off x="0" y="6589938"/>
            <a:ext cx="1657826" cy="276999"/>
          </a:xfrm>
          <a:prstGeom prst="rect">
            <a:avLst/>
          </a:prstGeom>
          <a:noFill/>
        </p:spPr>
        <p:txBody>
          <a:bodyPr wrap="none" rtlCol="0">
            <a:spAutoFit/>
          </a:bodyPr>
          <a:lstStyle/>
          <a:p>
            <a:r>
              <a:rPr lang="en-MY" sz="1200" dirty="0">
                <a:solidFill>
                  <a:schemeClr val="tx1">
                    <a:lumMod val="65000"/>
                    <a:lumOff val="35000"/>
                  </a:schemeClr>
                </a:solidFill>
              </a:rPr>
              <a:t>© </a:t>
            </a:r>
            <a:r>
              <a:rPr lang="en-MY" sz="1200" dirty="0" err="1">
                <a:solidFill>
                  <a:schemeClr val="tx1">
                    <a:lumMod val="65000"/>
                    <a:lumOff val="35000"/>
                  </a:schemeClr>
                </a:solidFill>
              </a:rPr>
              <a:t>Neu</a:t>
            </a:r>
            <a:r>
              <a:rPr lang="en-MY" sz="1200" baseline="0" dirty="0">
                <a:solidFill>
                  <a:schemeClr val="tx1">
                    <a:lumMod val="65000"/>
                    <a:lumOff val="35000"/>
                  </a:schemeClr>
                </a:solidFill>
              </a:rPr>
              <a:t> Dimension 2018</a:t>
            </a:r>
            <a:endParaRPr lang="en-MY" sz="1200" dirty="0">
              <a:solidFill>
                <a:schemeClr val="tx1">
                  <a:lumMod val="65000"/>
                  <a:lumOff val="35000"/>
                </a:schemeClr>
              </a:solidFill>
            </a:endParaRPr>
          </a:p>
        </p:txBody>
      </p:sp>
      <p:grpSp>
        <p:nvGrpSpPr>
          <p:cNvPr id="19" name="Group 18"/>
          <p:cNvGrpSpPr/>
          <p:nvPr/>
        </p:nvGrpSpPr>
        <p:grpSpPr>
          <a:xfrm>
            <a:off x="1959408" y="5244297"/>
            <a:ext cx="8383394" cy="1258208"/>
            <a:chOff x="2007534" y="5244297"/>
            <a:chExt cx="8383394" cy="1258208"/>
          </a:xfrm>
        </p:grpSpPr>
        <p:pic>
          <p:nvPicPr>
            <p:cNvPr id="12" name="Picture 11">
              <a:extLst>
                <a:ext uri="{FF2B5EF4-FFF2-40B4-BE49-F238E27FC236}">
                  <a16:creationId xmlns:a16="http://schemas.microsoft.com/office/drawing/2014/main" id="{8E4A5D79-335C-4312-B824-647D3914F5F5}"/>
                </a:ext>
              </a:extLst>
            </p:cNvPr>
            <p:cNvPicPr>
              <a:picLocks noChangeAspect="1"/>
            </p:cNvPicPr>
            <p:nvPr/>
          </p:nvPicPr>
          <p:blipFill>
            <a:blip r:embed="rId4"/>
            <a:stretch>
              <a:fillRect/>
            </a:stretch>
          </p:blipFill>
          <p:spPr>
            <a:xfrm>
              <a:off x="2007534" y="5247789"/>
              <a:ext cx="1713543" cy="1254716"/>
            </a:xfrm>
            <a:prstGeom prst="rect">
              <a:avLst/>
            </a:prstGeom>
          </p:spPr>
        </p:pic>
        <p:pic>
          <p:nvPicPr>
            <p:cNvPr id="16" name="Picture 15">
              <a:extLst>
                <a:ext uri="{FF2B5EF4-FFF2-40B4-BE49-F238E27FC236}">
                  <a16:creationId xmlns:a16="http://schemas.microsoft.com/office/drawing/2014/main" id="{4E0AA0E1-D116-4552-8E48-B4E626BA18BB}"/>
                </a:ext>
              </a:extLst>
            </p:cNvPr>
            <p:cNvPicPr>
              <a:picLocks noChangeAspect="1"/>
            </p:cNvPicPr>
            <p:nvPr/>
          </p:nvPicPr>
          <p:blipFill>
            <a:blip r:embed="rId5"/>
            <a:stretch>
              <a:fillRect/>
            </a:stretch>
          </p:blipFill>
          <p:spPr>
            <a:xfrm>
              <a:off x="4431911" y="5244297"/>
              <a:ext cx="1001111" cy="1247430"/>
            </a:xfrm>
            <a:prstGeom prst="rect">
              <a:avLst/>
            </a:prstGeom>
          </p:spPr>
        </p:pic>
        <p:pic>
          <p:nvPicPr>
            <p:cNvPr id="17" name="Picture 24" descr="http://i1.ytimg.com/vi/X00EUZt-WK4/hqdefault.jpg">
              <a:extLst>
                <a:ext uri="{FF2B5EF4-FFF2-40B4-BE49-F238E27FC236}">
                  <a16:creationId xmlns:a16="http://schemas.microsoft.com/office/drawing/2014/main" id="{97B5EBA3-283F-412F-B54B-5515F99D3882}"/>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5433022" y="5255497"/>
              <a:ext cx="2129568" cy="123938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a:extLst>
                <a:ext uri="{FF2B5EF4-FFF2-40B4-BE49-F238E27FC236}">
                  <a16:creationId xmlns:a16="http://schemas.microsoft.com/office/drawing/2014/main" id="{A723D436-5AFC-48A8-A271-4DFB3EC002EF}"/>
                </a:ext>
              </a:extLst>
            </p:cNvPr>
            <p:cNvPicPr>
              <a:picLocks noChangeAspect="1" noChangeArrowheads="1"/>
            </p:cNvPicPr>
            <p:nvPr/>
          </p:nvPicPr>
          <p:blipFill>
            <a:blip r:embed="rId8" cstate="print"/>
            <a:srcRect/>
            <a:stretch>
              <a:fillRect/>
            </a:stretch>
          </p:blipFill>
          <p:spPr bwMode="auto">
            <a:xfrm>
              <a:off x="7562590" y="5251812"/>
              <a:ext cx="2828338" cy="1239389"/>
            </a:xfrm>
            <a:prstGeom prst="rect">
              <a:avLst/>
            </a:prstGeom>
            <a:noFill/>
            <a:ln w="9525">
              <a:noFill/>
              <a:miter lim="800000"/>
              <a:headEnd/>
              <a:tailEnd/>
            </a:ln>
          </p:spPr>
        </p:pic>
        <p:pic>
          <p:nvPicPr>
            <p:cNvPr id="1027"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12773" y="5245250"/>
              <a:ext cx="719138" cy="1247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626045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20254" y="50598"/>
            <a:ext cx="2019492" cy="815386"/>
          </a:xfrm>
          <a:prstGeom prst="rect">
            <a:avLst/>
          </a:prstGeom>
          <a:effectLst>
            <a:glow rad="101600">
              <a:schemeClr val="bg1">
                <a:alpha val="60000"/>
              </a:schemeClr>
            </a:glow>
          </a:effectLst>
        </p:spPr>
      </p:pic>
      <p:sp>
        <p:nvSpPr>
          <p:cNvPr id="2" name="Title 1"/>
          <p:cNvSpPr>
            <a:spLocks noGrp="1"/>
          </p:cNvSpPr>
          <p:nvPr>
            <p:ph type="title"/>
          </p:nvPr>
        </p:nvSpPr>
        <p:spPr/>
        <p:txBody>
          <a:bodyPr/>
          <a:lstStyle/>
          <a:p>
            <a:r>
              <a:rPr lang="en-US"/>
              <a:t>Click to edit Master title style</a:t>
            </a:r>
            <a:endParaRPr lang="en-MY"/>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MY" dirty="0"/>
          </a:p>
        </p:txBody>
      </p:sp>
      <p:sp>
        <p:nvSpPr>
          <p:cNvPr id="6" name="Slide Number Placeholder 5"/>
          <p:cNvSpPr>
            <a:spLocks noGrp="1"/>
          </p:cNvSpPr>
          <p:nvPr>
            <p:ph type="sldNum" sz="quarter" idx="12"/>
          </p:nvPr>
        </p:nvSpPr>
        <p:spPr/>
        <p:txBody>
          <a:bodyPr/>
          <a:lstStyle/>
          <a:p>
            <a:fld id="{D9BA068A-7036-4609-B0CD-B6A4F8A2CEEB}" type="slidenum">
              <a:rPr lang="en-US" smtClean="0"/>
              <a:t>‹#›</a:t>
            </a:fld>
            <a:endParaRPr lang="en-US"/>
          </a:p>
        </p:txBody>
      </p:sp>
    </p:spTree>
    <p:extLst>
      <p:ext uri="{BB962C8B-B14F-4D97-AF65-F5344CB8AC3E}">
        <p14:creationId xmlns:p14="http://schemas.microsoft.com/office/powerpoint/2010/main" val="3506369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2C770-77F6-4E1D-8425-03069D925BF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715B7F6-DCCA-4A19-93EA-E2392F6DBD9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46C1DB2-95A0-4E63-BEF7-A95577D6BFB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6CA7A9BE-E86D-4C25-8DF2-F99ECBF83FB1}"/>
              </a:ext>
            </a:extLst>
          </p:cNvPr>
          <p:cNvSpPr>
            <a:spLocks noGrp="1"/>
          </p:cNvSpPr>
          <p:nvPr>
            <p:ph type="sldNum" sz="quarter" idx="12"/>
          </p:nvPr>
        </p:nvSpPr>
        <p:spPr/>
        <p:txBody>
          <a:bodyPr/>
          <a:lstStyle/>
          <a:p>
            <a:fld id="{D9BA068A-7036-4609-B0CD-B6A4F8A2CEEB}" type="slidenum">
              <a:rPr lang="en-US" smtClean="0"/>
              <a:t>‹#›</a:t>
            </a:fld>
            <a:endParaRPr lang="en-US"/>
          </a:p>
        </p:txBody>
      </p:sp>
    </p:spTree>
    <p:extLst>
      <p:ext uri="{BB962C8B-B14F-4D97-AF65-F5344CB8AC3E}">
        <p14:creationId xmlns:p14="http://schemas.microsoft.com/office/powerpoint/2010/main" val="253998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3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8898"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42334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40942-3CFD-4EA7-A5FB-CB7F87943985}"/>
              </a:ext>
            </a:extLst>
          </p:cNvPr>
          <p:cNvSpPr>
            <a:spLocks noGrp="1"/>
          </p:cNvSpPr>
          <p:nvPr>
            <p:ph type="title"/>
          </p:nvPr>
        </p:nvSpPr>
        <p:spPr/>
        <p:txBody>
          <a:bodyPr/>
          <a:lstStyle/>
          <a:p>
            <a:r>
              <a:rPr lang="en-US"/>
              <a:t>Click to edit Master title style</a:t>
            </a:r>
          </a:p>
        </p:txBody>
      </p:sp>
      <p:sp>
        <p:nvSpPr>
          <p:cNvPr id="5" name="Slide Number Placeholder 4">
            <a:extLst>
              <a:ext uri="{FF2B5EF4-FFF2-40B4-BE49-F238E27FC236}">
                <a16:creationId xmlns:a16="http://schemas.microsoft.com/office/drawing/2014/main" id="{C6E88BCE-0D1D-4F27-AC9D-75F9FA9BFBC1}"/>
              </a:ext>
            </a:extLst>
          </p:cNvPr>
          <p:cNvSpPr>
            <a:spLocks noGrp="1"/>
          </p:cNvSpPr>
          <p:nvPr>
            <p:ph type="sldNum" sz="quarter" idx="12"/>
          </p:nvPr>
        </p:nvSpPr>
        <p:spPr/>
        <p:txBody>
          <a:bodyPr/>
          <a:lstStyle/>
          <a:p>
            <a:fld id="{D9BA068A-7036-4609-B0CD-B6A4F8A2CEEB}" type="slidenum">
              <a:rPr lang="en-US" smtClean="0"/>
              <a:t>‹#›</a:t>
            </a:fld>
            <a:endParaRPr lang="en-US"/>
          </a:p>
        </p:txBody>
      </p:sp>
    </p:spTree>
    <p:extLst>
      <p:ext uri="{BB962C8B-B14F-4D97-AF65-F5344CB8AC3E}">
        <p14:creationId xmlns:p14="http://schemas.microsoft.com/office/powerpoint/2010/main" val="1033435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2101"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8570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3125"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504544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4149"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93589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5173"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02620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197"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301849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221"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253023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8245"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77972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9269"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531351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0293"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574137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1317"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4709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2341"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71278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3365"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185059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4388"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409955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5412"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360605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6436"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000941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7460"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537693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7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8484"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802618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8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9508"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0637747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9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20532"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315703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0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21556"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47522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1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22580"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425298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2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23604"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184293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4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26675"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338061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27699"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614373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6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28723"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191120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7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29747"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5651743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8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30771"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688960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9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31795"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4276871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0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32819"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440749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1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33843"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764485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32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34867"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052342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3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35891"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6620224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4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36915"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5777671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5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37939"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016351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6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38963"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9906336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37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39987"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005587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8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41011"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4703937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39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42035"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6257536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40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43059"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2648569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1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44083"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735051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2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45107"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7885687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3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46131"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5426053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44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47155"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4172848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45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48179"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6934466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46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49203"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0384594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47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50227"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2998711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48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51251"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812815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49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52275"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3086791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50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53299"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090234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51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54323"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5804517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52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55347"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4926800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53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56371"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0587742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54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57395"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1081970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55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58419"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819418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56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59443"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2470345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57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0467"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5049715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58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1491"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2293649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59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2515"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8107835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60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3539"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8594716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61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4563"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6055096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62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5587"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7837010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63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6611"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0783758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64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7635"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0380324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65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8659"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5759383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66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9683"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2231500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67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0707"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779117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68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1731"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0619026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69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2755"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8557863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70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3779"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0116948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71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4803"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0600433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72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5827"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4349724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73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6851"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9176974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74_Title and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7875"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6" name="Text Placeholder 2"/>
          <p:cNvSpPr>
            <a:spLocks noGrp="1"/>
          </p:cNvSpPr>
          <p:nvPr>
            <p:ph idx="10"/>
          </p:nvPr>
        </p:nvSpPr>
        <p:spPr>
          <a:xfrm>
            <a:off x="558800" y="927101"/>
            <a:ext cx="11023600" cy="5246689"/>
          </a:xfrm>
          <a:prstGeom prst="rect">
            <a:avLst/>
          </a:prstGeom>
        </p:spPr>
        <p:txBody>
          <a:bodyPr vert="horz" lIns="91440" tIns="45720" rIns="91440" bIns="45720" rtlCol="0">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82251441"/>
      </p:ext>
    </p:extLst>
  </p:cSld>
  <p:clrMapOvr>
    <a:masterClrMapping/>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theme" Target="../theme/theme1.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80" Type="http://schemas.openxmlformats.org/officeDocument/2006/relationships/image" Target="../media/image1.png"/><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1" name="Picture 10"/>
          <p:cNvPicPr>
            <a:picLocks noChangeAspect="1"/>
          </p:cNvPicPr>
          <p:nvPr/>
        </p:nvPicPr>
        <p:blipFill>
          <a:blip r:embed="rId80"/>
          <a:stretch>
            <a:fillRect/>
          </a:stretch>
        </p:blipFill>
        <p:spPr>
          <a:xfrm>
            <a:off x="0" y="1"/>
            <a:ext cx="12192000" cy="6857999"/>
          </a:xfrm>
          <a:prstGeom prst="rect">
            <a:avLst/>
          </a:prstGeom>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pPr lvl="0" defTabSz="1007991">
              <a:lnSpc>
                <a:spcPct val="80000"/>
              </a:lnSpc>
            </a:pPr>
            <a:r>
              <a:rPr lang="en-US"/>
              <a:t>Click to edit Master title style</a:t>
            </a:r>
            <a:endParaRPr lang="en-MY" dirty="0"/>
          </a:p>
        </p:txBody>
      </p:sp>
      <p:sp>
        <p:nvSpPr>
          <p:cNvPr id="3" name="Text Placeholder 2"/>
          <p:cNvSpPr>
            <a:spLocks noGrp="1"/>
          </p:cNvSpPr>
          <p:nvPr>
            <p:ph type="body" idx="1"/>
          </p:nvPr>
        </p:nvSpPr>
        <p:spPr>
          <a:xfrm>
            <a:off x="838200" y="1825625"/>
            <a:ext cx="10515600" cy="4351338"/>
          </a:xfrm>
          <a:prstGeom prst="rect">
            <a:avLst/>
          </a:prstGeom>
        </p:spPr>
        <p:txBody>
          <a:bodyPr vert="horz" lIns="45720" tIns="45720" rIns="45720" bIns="45720" rtlCol="0">
            <a:normAutofit/>
          </a:bodyPr>
          <a:lstStyle/>
          <a:p>
            <a:pPr marL="287352" lvl="0"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a:t>Edit Master text styles</a:t>
            </a:r>
          </a:p>
          <a:p>
            <a:pPr marL="287352" lvl="1"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a:t>Second level</a:t>
            </a:r>
          </a:p>
          <a:p>
            <a:pPr marL="287352" lvl="2"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a:t>Third level</a:t>
            </a:r>
          </a:p>
          <a:p>
            <a:pPr marL="287352" lvl="3"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a:t>Fourth level</a:t>
            </a:r>
          </a:p>
          <a:p>
            <a:pPr marL="287352" lvl="4"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a:t>Fifth level</a:t>
            </a:r>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BA068A-7036-4609-B0CD-B6A4F8A2CEEB}" type="slidenum">
              <a:rPr lang="en-US" smtClean="0"/>
              <a:t>‹#›</a:t>
            </a:fld>
            <a:endParaRPr lang="en-US"/>
          </a:p>
        </p:txBody>
      </p:sp>
    </p:spTree>
    <p:extLst>
      <p:ext uri="{BB962C8B-B14F-4D97-AF65-F5344CB8AC3E}">
        <p14:creationId xmlns:p14="http://schemas.microsoft.com/office/powerpoint/2010/main" val="1181238676"/>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661" r:id="rId6"/>
    <p:sldLayoutId id="2147483662" r:id="rId7"/>
    <p:sldLayoutId id="2147483663" r:id="rId8"/>
    <p:sldLayoutId id="2147483664" r:id="rId9"/>
    <p:sldLayoutId id="2147483665" r:id="rId10"/>
    <p:sldLayoutId id="2147483666" r:id="rId11"/>
    <p:sldLayoutId id="2147483667" r:id="rId12"/>
    <p:sldLayoutId id="2147483668" r:id="rId13"/>
    <p:sldLayoutId id="2147483669" r:id="rId14"/>
    <p:sldLayoutId id="2147483670" r:id="rId15"/>
    <p:sldLayoutId id="2147483671" r:id="rId16"/>
    <p:sldLayoutId id="2147483672" r:id="rId17"/>
    <p:sldLayoutId id="2147483673" r:id="rId18"/>
    <p:sldLayoutId id="2147483674" r:id="rId19"/>
    <p:sldLayoutId id="2147483675" r:id="rId20"/>
    <p:sldLayoutId id="2147483676" r:id="rId21"/>
    <p:sldLayoutId id="2147483677" r:id="rId22"/>
    <p:sldLayoutId id="2147483678" r:id="rId23"/>
    <p:sldLayoutId id="2147483679" r:id="rId24"/>
    <p:sldLayoutId id="2147483680" r:id="rId25"/>
    <p:sldLayoutId id="2147483681" r:id="rId26"/>
    <p:sldLayoutId id="2147483682" r:id="rId27"/>
    <p:sldLayoutId id="2147483685" r:id="rId28"/>
    <p:sldLayoutId id="2147483686" r:id="rId29"/>
    <p:sldLayoutId id="2147483687" r:id="rId30"/>
    <p:sldLayoutId id="2147483688" r:id="rId31"/>
    <p:sldLayoutId id="2147483689" r:id="rId32"/>
    <p:sldLayoutId id="2147483690" r:id="rId33"/>
    <p:sldLayoutId id="2147483691" r:id="rId34"/>
    <p:sldLayoutId id="2147483692" r:id="rId35"/>
    <p:sldLayoutId id="2147483693" r:id="rId36"/>
    <p:sldLayoutId id="2147483694" r:id="rId37"/>
    <p:sldLayoutId id="2147483695" r:id="rId38"/>
    <p:sldLayoutId id="2147483696" r:id="rId39"/>
    <p:sldLayoutId id="2147483697" r:id="rId40"/>
    <p:sldLayoutId id="2147483698" r:id="rId41"/>
    <p:sldLayoutId id="2147483699" r:id="rId42"/>
    <p:sldLayoutId id="2147483700" r:id="rId43"/>
    <p:sldLayoutId id="2147483701" r:id="rId44"/>
    <p:sldLayoutId id="2147483702" r:id="rId45"/>
    <p:sldLayoutId id="2147483703" r:id="rId46"/>
    <p:sldLayoutId id="2147483704" r:id="rId47"/>
    <p:sldLayoutId id="2147483705" r:id="rId48"/>
    <p:sldLayoutId id="2147483706" r:id="rId49"/>
    <p:sldLayoutId id="2147483707" r:id="rId50"/>
    <p:sldLayoutId id="2147483708" r:id="rId51"/>
    <p:sldLayoutId id="2147483709" r:id="rId52"/>
    <p:sldLayoutId id="2147483710" r:id="rId53"/>
    <p:sldLayoutId id="2147483711" r:id="rId54"/>
    <p:sldLayoutId id="2147483712" r:id="rId55"/>
    <p:sldLayoutId id="2147483713" r:id="rId56"/>
    <p:sldLayoutId id="2147483714" r:id="rId57"/>
    <p:sldLayoutId id="2147483715" r:id="rId58"/>
    <p:sldLayoutId id="2147483716" r:id="rId59"/>
    <p:sldLayoutId id="2147483717" r:id="rId60"/>
    <p:sldLayoutId id="2147483718" r:id="rId61"/>
    <p:sldLayoutId id="2147483719" r:id="rId62"/>
    <p:sldLayoutId id="2147483720" r:id="rId63"/>
    <p:sldLayoutId id="2147483721" r:id="rId64"/>
    <p:sldLayoutId id="2147483722" r:id="rId65"/>
    <p:sldLayoutId id="2147483723" r:id="rId66"/>
    <p:sldLayoutId id="2147483724" r:id="rId67"/>
    <p:sldLayoutId id="2147483725" r:id="rId68"/>
    <p:sldLayoutId id="2147483726" r:id="rId69"/>
    <p:sldLayoutId id="2147483727" r:id="rId70"/>
    <p:sldLayoutId id="2147483728" r:id="rId71"/>
    <p:sldLayoutId id="2147483729" r:id="rId72"/>
    <p:sldLayoutId id="2147483730" r:id="rId73"/>
    <p:sldLayoutId id="2147483731" r:id="rId74"/>
    <p:sldLayoutId id="2147483732" r:id="rId75"/>
    <p:sldLayoutId id="2147483733" r:id="rId76"/>
    <p:sldLayoutId id="2147483734" r:id="rId77"/>
    <p:sldLayoutId id="2147483735" r:id="rId78"/>
  </p:sldLayoutIdLst>
  <p:hf sldNum="0" hdr="0" dt="0"/>
  <p:txStyles>
    <p:title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mj-lt"/>
        <a:buAutoNum type="arabicPeriod"/>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B050"/>
        </a:buClr>
        <a:buFont typeface="Arial" panose="020B0604020202020204" pitchFamily="34" charset="0"/>
        <a:buChar char="•"/>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B050"/>
        </a:buClr>
        <a:buFont typeface="Arial" panose="020B0604020202020204" pitchFamily="34" charset="0"/>
        <a:buChar char="•"/>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Arial" panose="020B0604020202020204" pitchFamily="34" charset="0"/>
        <a:buChar char="•"/>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Arial" panose="020B0604020202020204" pitchFamily="34" charset="0"/>
        <a:buChar char="•"/>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jpeg"/></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4.xml"/><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5.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34.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3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3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3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3.xml"/><Relationship Id="rId5" Type="http://schemas.openxmlformats.org/officeDocument/2006/relationships/image" Target="../media/image60.png"/><Relationship Id="rId4" Type="http://schemas.openxmlformats.org/officeDocument/2006/relationships/image" Target="../media/image59.png"/></Relationships>
</file>

<file path=ppt/slides/_rels/slide39.xml.rels><?xml version="1.0" encoding="UTF-8" standalone="yes"?>
<Relationships xmlns="http://schemas.openxmlformats.org/package/2006/relationships"><Relationship Id="rId3" Type="http://schemas.openxmlformats.org/officeDocument/2006/relationships/image" Target="../media/image61.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68.png"/></Relationships>
</file>

<file path=ppt/slides/_rels/slide4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 Id="rId5" Type="http://schemas.openxmlformats.org/officeDocument/2006/relationships/image" Target="../media/image70.png"/><Relationship Id="rId4" Type="http://schemas.openxmlformats.org/officeDocument/2006/relationships/image" Target="../media/image69.png"/></Relationships>
</file>

<file path=ppt/slides/_rels/slide4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 Id="rId5" Type="http://schemas.openxmlformats.org/officeDocument/2006/relationships/image" Target="../media/image70.png"/><Relationship Id="rId4" Type="http://schemas.openxmlformats.org/officeDocument/2006/relationships/image" Target="../media/image69.png"/></Relationships>
</file>

<file path=ppt/slides/_rels/slide4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70.png"/></Relationships>
</file>

<file path=ppt/slides/_rels/slide4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5.xml"/><Relationship Id="rId5" Type="http://schemas.openxmlformats.org/officeDocument/2006/relationships/image" Target="../media/image69.png"/><Relationship Id="rId4" Type="http://schemas.openxmlformats.org/officeDocument/2006/relationships/image" Target="../media/image70.png"/></Relationships>
</file>

<file path=ppt/slides/_rels/slide4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70.png"/><Relationship Id="rId1" Type="http://schemas.openxmlformats.org/officeDocument/2006/relationships/slideLayout" Target="../slideLayouts/slideLayout5.xml"/><Relationship Id="rId6" Type="http://schemas.openxmlformats.org/officeDocument/2006/relationships/image" Target="../media/image69.png"/><Relationship Id="rId5" Type="http://schemas.openxmlformats.org/officeDocument/2006/relationships/image" Target="../media/image66.png"/><Relationship Id="rId4" Type="http://schemas.openxmlformats.org/officeDocument/2006/relationships/image" Target="../media/image71.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75.vml"/><Relationship Id="rId6" Type="http://schemas.openxmlformats.org/officeDocument/2006/relationships/image" Target="../media/image73.png"/><Relationship Id="rId5" Type="http://schemas.openxmlformats.org/officeDocument/2006/relationships/image" Target="../media/image72.wmf"/><Relationship Id="rId4" Type="http://schemas.openxmlformats.org/officeDocument/2006/relationships/oleObject" Target="../embeddings/oleObject75.bin"/></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D9D3E-1447-4AF4-9698-687DD19C630E}"/>
              </a:ext>
            </a:extLst>
          </p:cNvPr>
          <p:cNvSpPr>
            <a:spLocks noGrp="1"/>
          </p:cNvSpPr>
          <p:nvPr>
            <p:ph type="ctrTitle"/>
          </p:nvPr>
        </p:nvSpPr>
        <p:spPr>
          <a:xfrm>
            <a:off x="1938004" y="1214438"/>
            <a:ext cx="8315991" cy="2387600"/>
          </a:xfrm>
          <a:ln>
            <a:noFill/>
          </a:ln>
        </p:spPr>
        <p:txBody>
          <a:bodyPr/>
          <a:lstStyle/>
          <a:p>
            <a:r>
              <a:rPr lang="en-US" dirty="0">
                <a:latin typeface="Century Gothic" panose="020B0502020202020204" pitchFamily="34" charset="0"/>
              </a:rPr>
              <a:t>Pressure Controlled Equipment (PCE)</a:t>
            </a:r>
          </a:p>
        </p:txBody>
      </p:sp>
      <p:sp>
        <p:nvSpPr>
          <p:cNvPr id="3" name="Subtitle 2">
            <a:extLst>
              <a:ext uri="{FF2B5EF4-FFF2-40B4-BE49-F238E27FC236}">
                <a16:creationId xmlns:a16="http://schemas.microsoft.com/office/drawing/2014/main" id="{A87E545D-60C5-4DDD-BA3F-08190004BBEC}"/>
              </a:ext>
            </a:extLst>
          </p:cNvPr>
          <p:cNvSpPr>
            <a:spLocks noGrp="1"/>
          </p:cNvSpPr>
          <p:nvPr>
            <p:ph type="subTitle" idx="1"/>
          </p:nvPr>
        </p:nvSpPr>
        <p:spPr/>
        <p:txBody>
          <a:bodyPr/>
          <a:lstStyle/>
          <a:p>
            <a:endParaRPr lang="en-US" sz="2800" dirty="0"/>
          </a:p>
          <a:p>
            <a:r>
              <a:rPr lang="en-US" sz="2800" b="1"/>
              <a:t>Module 08</a:t>
            </a:r>
            <a:endParaRPr lang="en-US" sz="2800" b="1" dirty="0"/>
          </a:p>
          <a:p>
            <a:r>
              <a:rPr lang="en-US" sz="2800" b="1" dirty="0"/>
              <a:t>JFE Learning Material Package</a:t>
            </a:r>
          </a:p>
          <a:p>
            <a:endParaRPr lang="en-US" dirty="0"/>
          </a:p>
        </p:txBody>
      </p:sp>
    </p:spTree>
    <p:extLst>
      <p:ext uri="{BB962C8B-B14F-4D97-AF65-F5344CB8AC3E}">
        <p14:creationId xmlns:p14="http://schemas.microsoft.com/office/powerpoint/2010/main" val="8633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EEC39-D56F-470F-938F-C443BC287781}"/>
              </a:ext>
            </a:extLst>
          </p:cNvPr>
          <p:cNvSpPr>
            <a:spLocks noGrp="1"/>
          </p:cNvSpPr>
          <p:nvPr>
            <p:ph type="title"/>
          </p:nvPr>
        </p:nvSpPr>
        <p:spPr/>
        <p:txBody>
          <a:bodyPr/>
          <a:lstStyle/>
          <a:p>
            <a:r>
              <a:rPr lang="en-US" dirty="0"/>
              <a:t>Course Outline…</a:t>
            </a:r>
          </a:p>
        </p:txBody>
      </p:sp>
      <p:sp>
        <p:nvSpPr>
          <p:cNvPr id="3" name="Content Placeholder 2">
            <a:extLst>
              <a:ext uri="{FF2B5EF4-FFF2-40B4-BE49-F238E27FC236}">
                <a16:creationId xmlns:a16="http://schemas.microsoft.com/office/drawing/2014/main" id="{F90DDE13-1E64-4C8E-845F-7B11D05C8821}"/>
              </a:ext>
            </a:extLst>
          </p:cNvPr>
          <p:cNvSpPr>
            <a:spLocks noGrp="1"/>
          </p:cNvSpPr>
          <p:nvPr>
            <p:ph idx="1"/>
          </p:nvPr>
        </p:nvSpPr>
        <p:spPr>
          <a:xfrm>
            <a:off x="838200" y="1690688"/>
            <a:ext cx="10515600" cy="4924121"/>
          </a:xfrm>
        </p:spPr>
        <p:txBody>
          <a:bodyPr>
            <a:normAutofit fontScale="70000" lnSpcReduction="20000"/>
          </a:bodyPr>
          <a:lstStyle/>
          <a:p>
            <a:pPr lvl="0"/>
            <a:r>
              <a:rPr lang="en-MY" dirty="0"/>
              <a:t>Learning Outcome</a:t>
            </a:r>
            <a:endParaRPr lang="en-US" dirty="0"/>
          </a:p>
          <a:p>
            <a:pPr lvl="0"/>
            <a:r>
              <a:rPr lang="en-MY" dirty="0"/>
              <a:t>Introduction</a:t>
            </a:r>
            <a:endParaRPr lang="en-US" dirty="0"/>
          </a:p>
          <a:p>
            <a:pPr lvl="0"/>
            <a:r>
              <a:rPr lang="en-MY" dirty="0"/>
              <a:t>Pressure Definition</a:t>
            </a:r>
            <a:endParaRPr lang="en-US" dirty="0"/>
          </a:p>
          <a:p>
            <a:pPr lvl="0"/>
            <a:r>
              <a:rPr lang="en-MY" dirty="0"/>
              <a:t>Job Planning</a:t>
            </a:r>
            <a:endParaRPr lang="en-US" dirty="0"/>
          </a:p>
          <a:p>
            <a:pPr lvl="0"/>
            <a:r>
              <a:rPr lang="en-MY" dirty="0"/>
              <a:t>PCE Component</a:t>
            </a:r>
            <a:endParaRPr lang="en-US" dirty="0"/>
          </a:p>
          <a:p>
            <a:pPr lvl="0"/>
            <a:r>
              <a:rPr lang="en-MY" dirty="0"/>
              <a:t>PCE Connections</a:t>
            </a:r>
            <a:endParaRPr lang="en-US" dirty="0"/>
          </a:p>
          <a:p>
            <a:pPr lvl="0"/>
            <a:r>
              <a:rPr lang="en-MY" dirty="0"/>
              <a:t>Slickline Well Barriers</a:t>
            </a:r>
            <a:endParaRPr lang="en-US" dirty="0"/>
          </a:p>
          <a:p>
            <a:pPr lvl="0"/>
            <a:r>
              <a:rPr lang="en-MY" dirty="0"/>
              <a:t>PCE Equipment Identification</a:t>
            </a:r>
            <a:r>
              <a:rPr lang="en-US" dirty="0"/>
              <a:t> &amp; </a:t>
            </a:r>
            <a:r>
              <a:rPr lang="en-MY" dirty="0"/>
              <a:t>Certification</a:t>
            </a:r>
            <a:endParaRPr lang="en-US" dirty="0"/>
          </a:p>
          <a:p>
            <a:pPr lvl="0"/>
            <a:r>
              <a:rPr lang="en-MY" dirty="0"/>
              <a:t>Wellsite Pressure Testing</a:t>
            </a:r>
            <a:endParaRPr lang="en-US" dirty="0"/>
          </a:p>
          <a:p>
            <a:pPr lvl="0"/>
            <a:r>
              <a:rPr lang="en-MY" dirty="0"/>
              <a:t>Safety Consideration</a:t>
            </a:r>
            <a:endParaRPr lang="en-US" dirty="0"/>
          </a:p>
          <a:p>
            <a:pPr lvl="0"/>
            <a:r>
              <a:rPr lang="en-MY" dirty="0"/>
              <a:t>Summary</a:t>
            </a:r>
            <a:endParaRPr lang="en-US" dirty="0"/>
          </a:p>
          <a:p>
            <a:pPr lvl="0"/>
            <a:r>
              <a:rPr lang="en-MY" dirty="0"/>
              <a:t>References</a:t>
            </a:r>
            <a:endParaRPr lang="en-US" dirty="0"/>
          </a:p>
          <a:p>
            <a:r>
              <a:rPr lang="en-MY" dirty="0"/>
              <a:t>Q&amp;A</a:t>
            </a:r>
            <a:endParaRPr lang="en-US" dirty="0"/>
          </a:p>
        </p:txBody>
      </p:sp>
    </p:spTree>
    <p:extLst>
      <p:ext uri="{BB962C8B-B14F-4D97-AF65-F5344CB8AC3E}">
        <p14:creationId xmlns:p14="http://schemas.microsoft.com/office/powerpoint/2010/main" val="39408635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C8D1B-1A4E-4A85-AD74-E5497D85F9C1}"/>
              </a:ext>
            </a:extLst>
          </p:cNvPr>
          <p:cNvSpPr>
            <a:spLocks noGrp="1"/>
          </p:cNvSpPr>
          <p:nvPr>
            <p:ph type="title"/>
          </p:nvPr>
        </p:nvSpPr>
        <p:spPr/>
        <p:txBody>
          <a:bodyPr>
            <a:normAutofit/>
          </a:bodyPr>
          <a:lstStyle/>
          <a:p>
            <a:r>
              <a:rPr lang="en-US" sz="4000" u="sng" dirty="0"/>
              <a:t>By the end of the course, JFEs should be able to:</a:t>
            </a:r>
          </a:p>
        </p:txBody>
      </p:sp>
      <p:sp>
        <p:nvSpPr>
          <p:cNvPr id="3" name="Content Placeholder 2">
            <a:extLst>
              <a:ext uri="{FF2B5EF4-FFF2-40B4-BE49-F238E27FC236}">
                <a16:creationId xmlns:a16="http://schemas.microsoft.com/office/drawing/2014/main" id="{CF4B41BB-8D64-458A-A02D-4C7B81B76BFF}"/>
              </a:ext>
            </a:extLst>
          </p:cNvPr>
          <p:cNvSpPr>
            <a:spLocks noGrp="1"/>
          </p:cNvSpPr>
          <p:nvPr>
            <p:ph idx="1"/>
          </p:nvPr>
        </p:nvSpPr>
        <p:spPr/>
        <p:txBody>
          <a:bodyPr>
            <a:normAutofit fontScale="85000" lnSpcReduction="20000"/>
          </a:bodyPr>
          <a:lstStyle/>
          <a:p>
            <a:r>
              <a:rPr lang="en-US" dirty="0"/>
              <a:t>Explain on the pressure definition and differentiate every one of it. </a:t>
            </a:r>
          </a:p>
          <a:p>
            <a:r>
              <a:rPr lang="en-US" dirty="0"/>
              <a:t>List out job planning prior to slickline operation</a:t>
            </a:r>
          </a:p>
          <a:p>
            <a:r>
              <a:rPr lang="en-US" dirty="0"/>
              <a:t>Explain the basic principle and application of PCE component.</a:t>
            </a:r>
          </a:p>
          <a:p>
            <a:r>
              <a:rPr lang="en-US" dirty="0"/>
              <a:t>List down type of PCE connection and identify the measurement. </a:t>
            </a:r>
          </a:p>
          <a:p>
            <a:r>
              <a:rPr lang="en-US" dirty="0"/>
              <a:t>Describe about PCE identification, certification process and use of approved equipment. </a:t>
            </a:r>
          </a:p>
          <a:p>
            <a:r>
              <a:rPr lang="en-US" dirty="0"/>
              <a:t>Describe in detail on Wellsite Pressure Testing and hazards involved.</a:t>
            </a:r>
          </a:p>
          <a:p>
            <a:r>
              <a:rPr lang="en-US" dirty="0"/>
              <a:t>Describe safety consideration in PCE operation and general PCE safety rules. </a:t>
            </a:r>
          </a:p>
          <a:p>
            <a:r>
              <a:rPr lang="en-US" dirty="0"/>
              <a:t>List the dangers associated with pressure operation.</a:t>
            </a:r>
          </a:p>
          <a:p>
            <a:r>
              <a:rPr lang="en-US" dirty="0"/>
              <a:t>Summarize the pressure test policy</a:t>
            </a:r>
          </a:p>
        </p:txBody>
      </p:sp>
    </p:spTree>
    <p:extLst>
      <p:ext uri="{BB962C8B-B14F-4D97-AF65-F5344CB8AC3E}">
        <p14:creationId xmlns:p14="http://schemas.microsoft.com/office/powerpoint/2010/main" val="17982734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E30F05E-105C-4434-8EC9-3E1FA45B83BB}"/>
              </a:ext>
            </a:extLst>
          </p:cNvPr>
          <p:cNvSpPr txBox="1">
            <a:spLocks/>
          </p:cNvSpPr>
          <p:nvPr/>
        </p:nvSpPr>
        <p:spPr>
          <a:xfrm>
            <a:off x="721468" y="2766218"/>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ctr"/>
            <a:r>
              <a:rPr lang="en-US" sz="8000" dirty="0"/>
              <a:t>INTRODUCTION</a:t>
            </a:r>
          </a:p>
        </p:txBody>
      </p:sp>
    </p:spTree>
    <p:extLst>
      <p:ext uri="{BB962C8B-B14F-4D97-AF65-F5344CB8AC3E}">
        <p14:creationId xmlns:p14="http://schemas.microsoft.com/office/powerpoint/2010/main" val="2856002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A147D-7866-4228-A71F-D53E7F1C5C4C}"/>
              </a:ext>
            </a:extLst>
          </p:cNvPr>
          <p:cNvSpPr>
            <a:spLocks noGrp="1"/>
          </p:cNvSpPr>
          <p:nvPr>
            <p:ph type="title"/>
          </p:nvPr>
        </p:nvSpPr>
        <p:spPr>
          <a:xfrm>
            <a:off x="838200" y="0"/>
            <a:ext cx="10515600" cy="1325563"/>
          </a:xfrm>
        </p:spPr>
        <p:txBody>
          <a:bodyPr/>
          <a:lstStyle/>
          <a:p>
            <a:r>
              <a:rPr lang="en-US" dirty="0"/>
              <a:t>Introduction</a:t>
            </a:r>
          </a:p>
        </p:txBody>
      </p:sp>
      <p:sp>
        <p:nvSpPr>
          <p:cNvPr id="3" name="Content Placeholder 2">
            <a:extLst>
              <a:ext uri="{FF2B5EF4-FFF2-40B4-BE49-F238E27FC236}">
                <a16:creationId xmlns:a16="http://schemas.microsoft.com/office/drawing/2014/main" id="{F6A07951-315F-41C5-A03E-25D2DF7F2474}"/>
              </a:ext>
            </a:extLst>
          </p:cNvPr>
          <p:cNvSpPr>
            <a:spLocks noGrp="1"/>
          </p:cNvSpPr>
          <p:nvPr>
            <p:ph idx="1"/>
          </p:nvPr>
        </p:nvSpPr>
        <p:spPr>
          <a:xfrm>
            <a:off x="838200" y="1325563"/>
            <a:ext cx="10515600" cy="5532437"/>
          </a:xfrm>
        </p:spPr>
        <p:txBody>
          <a:bodyPr>
            <a:normAutofit fontScale="85000" lnSpcReduction="10000"/>
          </a:bodyPr>
          <a:lstStyle/>
          <a:p>
            <a:r>
              <a:rPr lang="en-MY" sz="2400" dirty="0"/>
              <a:t>The </a:t>
            </a:r>
            <a:r>
              <a:rPr lang="en-MY" sz="2400" b="1" dirty="0">
                <a:solidFill>
                  <a:srgbClr val="FF0000"/>
                </a:solidFill>
              </a:rPr>
              <a:t>majority of blowouts </a:t>
            </a:r>
            <a:r>
              <a:rPr lang="en-MY" sz="2400" dirty="0"/>
              <a:t>and </a:t>
            </a:r>
            <a:r>
              <a:rPr lang="en-MY" sz="2400" b="1" dirty="0">
                <a:solidFill>
                  <a:srgbClr val="FF0000"/>
                </a:solidFill>
              </a:rPr>
              <a:t>pressure related incidents</a:t>
            </a:r>
            <a:r>
              <a:rPr lang="en-MY" sz="2400" dirty="0"/>
              <a:t> are caused during well intervention, using equipment and techniques such as slickline, CTU, snubbing or workover rig operations.</a:t>
            </a:r>
          </a:p>
          <a:p>
            <a:endParaRPr lang="en-MY" sz="2400" dirty="0"/>
          </a:p>
          <a:p>
            <a:r>
              <a:rPr lang="en-MY" sz="2400" dirty="0">
                <a:solidFill>
                  <a:schemeClr val="accent1">
                    <a:lumMod val="75000"/>
                  </a:schemeClr>
                </a:solidFill>
              </a:rPr>
              <a:t>Efficient</a:t>
            </a:r>
            <a:r>
              <a:rPr lang="en-MY" sz="2400" dirty="0"/>
              <a:t>, </a:t>
            </a:r>
            <a:r>
              <a:rPr lang="en-MY" sz="2400" dirty="0">
                <a:solidFill>
                  <a:schemeClr val="accent1">
                    <a:lumMod val="75000"/>
                  </a:schemeClr>
                </a:solidFill>
              </a:rPr>
              <a:t>safe slickline </a:t>
            </a:r>
            <a:r>
              <a:rPr lang="en-MY" sz="2400" dirty="0"/>
              <a:t>operations are essential, but can only be achieved through good planning and implementation of correct procedures. </a:t>
            </a:r>
          </a:p>
          <a:p>
            <a:endParaRPr lang="en-MY" sz="2400" dirty="0"/>
          </a:p>
          <a:p>
            <a:r>
              <a:rPr lang="en-MY" sz="2400" dirty="0"/>
              <a:t>The use of appropriate tools and correctly maintained equipment is an integral part of successful, safe, slickline operations. The necessary skills and operator competency are a result of thorough theoretical education and practical training.</a:t>
            </a:r>
          </a:p>
          <a:p>
            <a:endParaRPr lang="en-MY" sz="2400" dirty="0"/>
          </a:p>
          <a:p>
            <a:r>
              <a:rPr lang="en-MY" sz="2400" dirty="0"/>
              <a:t>Supervisors and operators should be fully aware of the constraints imposed during slickline operations. The most significant of these is that the operator is essentially working ‘blind’, and must rely on surface indications and observations to ‘sense’ the functioning of his tools. </a:t>
            </a:r>
          </a:p>
          <a:p>
            <a:endParaRPr lang="en-MY" sz="2400" dirty="0"/>
          </a:p>
          <a:p>
            <a:r>
              <a:rPr lang="en-MY" sz="2400" dirty="0"/>
              <a:t>This may be difficult when the tool being used is several thousand feet down a wellbore, at the end of a relatively thin wire and possibly in heavy mud or thick crude oil.</a:t>
            </a:r>
            <a:br>
              <a:rPr lang="en-MY" sz="2400" dirty="0"/>
            </a:br>
            <a:endParaRPr lang="en-US" sz="2400" dirty="0"/>
          </a:p>
        </p:txBody>
      </p:sp>
    </p:spTree>
    <p:extLst>
      <p:ext uri="{BB962C8B-B14F-4D97-AF65-F5344CB8AC3E}">
        <p14:creationId xmlns:p14="http://schemas.microsoft.com/office/powerpoint/2010/main" val="3135399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392D6C3-8AEB-4908-BB08-0C488A99F9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90217" y="347422"/>
            <a:ext cx="6465067" cy="6163156"/>
          </a:xfrm>
          <a:prstGeom prst="rect">
            <a:avLst/>
          </a:prstGeom>
        </p:spPr>
      </p:pic>
    </p:spTree>
    <p:extLst>
      <p:ext uri="{BB962C8B-B14F-4D97-AF65-F5344CB8AC3E}">
        <p14:creationId xmlns:p14="http://schemas.microsoft.com/office/powerpoint/2010/main" val="9102076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489EBB9-FA26-4EC7-9693-877856144B0C}"/>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042809" y="375312"/>
            <a:ext cx="7768480" cy="6482688"/>
          </a:xfrm>
          <a:prstGeom prst="rect">
            <a:avLst/>
          </a:prstGeom>
        </p:spPr>
      </p:pic>
    </p:spTree>
    <p:extLst>
      <p:ext uri="{BB962C8B-B14F-4D97-AF65-F5344CB8AC3E}">
        <p14:creationId xmlns:p14="http://schemas.microsoft.com/office/powerpoint/2010/main" val="848644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838200" y="1343818"/>
            <a:ext cx="5181600" cy="5495927"/>
          </a:xfrm>
        </p:spPr>
        <p:txBody>
          <a:bodyPr>
            <a:normAutofit/>
          </a:bodyPr>
          <a:lstStyle/>
          <a:p>
            <a:pPr>
              <a:buClr>
                <a:schemeClr val="tx1"/>
              </a:buClr>
              <a:buFont typeface="Wingdings" pitchFamily="2" charset="2"/>
              <a:buChar char="Ø"/>
            </a:pPr>
            <a:r>
              <a:rPr lang="en-US" sz="1800" b="1" dirty="0"/>
              <a:t>WHP</a:t>
            </a:r>
            <a:r>
              <a:rPr lang="en-US" sz="1800" dirty="0"/>
              <a:t> - Well Head Pressure: is the pressure value measured at the wellhead whatever the pressure source.</a:t>
            </a:r>
          </a:p>
          <a:p>
            <a:pPr>
              <a:buClr>
                <a:schemeClr val="tx1"/>
              </a:buClr>
              <a:buFont typeface="Wingdings" pitchFamily="2" charset="2"/>
              <a:buChar char="Ø"/>
            </a:pPr>
            <a:endParaRPr lang="en-US" sz="1800" dirty="0"/>
          </a:p>
          <a:p>
            <a:pPr>
              <a:buClr>
                <a:schemeClr val="tx1"/>
              </a:buClr>
              <a:buFont typeface="Wingdings" pitchFamily="2" charset="2"/>
              <a:buChar char="Ø"/>
            </a:pPr>
            <a:r>
              <a:rPr lang="en-US" sz="1800" b="1" dirty="0"/>
              <a:t>WP</a:t>
            </a:r>
            <a:r>
              <a:rPr lang="en-US" sz="1800" dirty="0"/>
              <a:t> - Working Pressure: is the equipment’s maximum pressure rating, by design. This </a:t>
            </a:r>
            <a:r>
              <a:rPr lang="en-US" sz="1800" b="1" dirty="0"/>
              <a:t>Must Never</a:t>
            </a:r>
            <a:r>
              <a:rPr lang="en-US" sz="1800" dirty="0"/>
              <a:t>, be exceeded in wellsite operations. </a:t>
            </a:r>
          </a:p>
          <a:p>
            <a:pPr>
              <a:buClr>
                <a:schemeClr val="tx1"/>
              </a:buClr>
              <a:buFont typeface="Wingdings" pitchFamily="2" charset="2"/>
              <a:buChar char="Ø"/>
            </a:pPr>
            <a:endParaRPr lang="en-US" sz="1800" dirty="0"/>
          </a:p>
          <a:p>
            <a:pPr>
              <a:buClr>
                <a:schemeClr val="tx1"/>
              </a:buClr>
              <a:buFont typeface="Wingdings" pitchFamily="2" charset="2"/>
              <a:buChar char="Ø"/>
            </a:pPr>
            <a:r>
              <a:rPr lang="en-US" sz="1800" b="1" dirty="0"/>
              <a:t>TP</a:t>
            </a:r>
            <a:r>
              <a:rPr lang="en-US" sz="1800" dirty="0"/>
              <a:t> - Test Pressure: is the pressure value at which, by design, the equipment must be submitted to qualify for operational suitability.</a:t>
            </a:r>
          </a:p>
          <a:p>
            <a:pPr>
              <a:buClr>
                <a:schemeClr val="tx1"/>
              </a:buClr>
              <a:buFont typeface="Wingdings" pitchFamily="2" charset="2"/>
              <a:buChar char="Ø"/>
            </a:pPr>
            <a:endParaRPr lang="en-US" sz="1800" dirty="0"/>
          </a:p>
          <a:p>
            <a:pPr>
              <a:buClr>
                <a:schemeClr val="tx1"/>
              </a:buClr>
              <a:buFont typeface="Wingdings" pitchFamily="2" charset="2"/>
              <a:buChar char="Ø"/>
            </a:pPr>
            <a:r>
              <a:rPr lang="en-US" sz="1800" b="1" dirty="0"/>
              <a:t>MPWHP</a:t>
            </a:r>
            <a:r>
              <a:rPr lang="en-US" sz="1800" dirty="0"/>
              <a:t> - Maximum Potential Well Head Pressure: is the maximum pressure, flowing or shut-in, that the wellhead could face during operations based either on down hole reservoir pressure or surface pumping capacity. </a:t>
            </a:r>
          </a:p>
          <a:p>
            <a:endParaRPr lang="en-US" sz="1600" dirty="0"/>
          </a:p>
        </p:txBody>
      </p:sp>
      <p:sp>
        <p:nvSpPr>
          <p:cNvPr id="7" name="Content Placeholder 6"/>
          <p:cNvSpPr>
            <a:spLocks noGrp="1"/>
          </p:cNvSpPr>
          <p:nvPr>
            <p:ph sz="half" idx="2"/>
          </p:nvPr>
        </p:nvSpPr>
        <p:spPr>
          <a:xfrm>
            <a:off x="6172200" y="1343818"/>
            <a:ext cx="5181600" cy="5514182"/>
          </a:xfrm>
        </p:spPr>
        <p:txBody>
          <a:bodyPr>
            <a:normAutofit/>
          </a:bodyPr>
          <a:lstStyle/>
          <a:p>
            <a:pPr>
              <a:buClr>
                <a:schemeClr val="tx1"/>
              </a:buClr>
              <a:buFont typeface="Wingdings" pitchFamily="2" charset="2"/>
              <a:buChar char="Ø"/>
            </a:pPr>
            <a:r>
              <a:rPr lang="en-US" sz="1800" b="1" dirty="0"/>
              <a:t>MAOP</a:t>
            </a:r>
            <a:r>
              <a:rPr lang="en-US" sz="1800" dirty="0"/>
              <a:t> - Maximum Allowable Operating Pressure: must be equal to the Wellsite Test Pressure.</a:t>
            </a:r>
          </a:p>
          <a:p>
            <a:pPr>
              <a:buClr>
                <a:schemeClr val="tx1"/>
              </a:buClr>
              <a:buFont typeface="Wingdings" pitchFamily="2" charset="2"/>
              <a:buChar char="Ø"/>
            </a:pPr>
            <a:endParaRPr lang="en-US" sz="1800" dirty="0"/>
          </a:p>
          <a:p>
            <a:pPr>
              <a:buClr>
                <a:schemeClr val="tx1"/>
              </a:buClr>
              <a:buFont typeface="Wingdings" pitchFamily="2" charset="2"/>
              <a:buChar char="Ø"/>
            </a:pPr>
            <a:r>
              <a:rPr lang="en-US" sz="1800" b="1" dirty="0"/>
              <a:t>Surface Induced WHP </a:t>
            </a:r>
            <a:r>
              <a:rPr lang="en-US" sz="1800" dirty="0"/>
              <a:t>- The WHP that is generated by a source that is at surface. </a:t>
            </a:r>
          </a:p>
          <a:p>
            <a:pPr>
              <a:buClr>
                <a:schemeClr val="tx1"/>
              </a:buClr>
              <a:buFont typeface="Wingdings" pitchFamily="2" charset="2"/>
              <a:buChar char="Ø"/>
            </a:pPr>
            <a:endParaRPr lang="en-US" sz="1800" dirty="0"/>
          </a:p>
          <a:p>
            <a:pPr>
              <a:buClr>
                <a:schemeClr val="tx1"/>
              </a:buClr>
              <a:buFont typeface="Wingdings" pitchFamily="2" charset="2"/>
              <a:buChar char="Ø"/>
            </a:pPr>
            <a:r>
              <a:rPr lang="en-US" sz="1800" b="1" dirty="0"/>
              <a:t>Reservoir Induced WHP </a:t>
            </a:r>
            <a:r>
              <a:rPr lang="en-US" sz="1800" dirty="0"/>
              <a:t>- The Wellhead Pressure that is generated by the reservoir.</a:t>
            </a:r>
          </a:p>
          <a:p>
            <a:pPr>
              <a:buClr>
                <a:schemeClr val="tx1"/>
              </a:buClr>
              <a:buFont typeface="Wingdings" pitchFamily="2" charset="2"/>
              <a:buChar char="Ø"/>
            </a:pPr>
            <a:endParaRPr lang="en-US" sz="1800" dirty="0"/>
          </a:p>
          <a:p>
            <a:pPr>
              <a:buClr>
                <a:schemeClr val="tx1"/>
              </a:buClr>
              <a:buFont typeface="Wingdings" pitchFamily="2" charset="2"/>
              <a:buChar char="Ø"/>
            </a:pPr>
            <a:r>
              <a:rPr lang="en-US" sz="1800" b="1" dirty="0"/>
              <a:t>Surface Control WHP </a:t>
            </a:r>
            <a:r>
              <a:rPr lang="en-US" sz="1800" dirty="0"/>
              <a:t>- The Wellhead Pressure that whatever its origin (surface or reservoir) can or could be bled down to zero psi at anytime, and WHP will remain stable at zero psi. </a:t>
            </a:r>
          </a:p>
          <a:p>
            <a:endParaRPr lang="en-US" sz="1600" dirty="0"/>
          </a:p>
        </p:txBody>
      </p:sp>
      <p:sp>
        <p:nvSpPr>
          <p:cNvPr id="8" name="Title 1">
            <a:extLst>
              <a:ext uri="{FF2B5EF4-FFF2-40B4-BE49-F238E27FC236}">
                <a16:creationId xmlns:a16="http://schemas.microsoft.com/office/drawing/2014/main" id="{4D043D3F-495D-4185-BD4C-4A21C9A99863}"/>
              </a:ext>
            </a:extLst>
          </p:cNvPr>
          <p:cNvSpPr>
            <a:spLocks noGrp="1"/>
          </p:cNvSpPr>
          <p:nvPr>
            <p:ph type="title"/>
          </p:nvPr>
        </p:nvSpPr>
        <p:spPr>
          <a:xfrm>
            <a:off x="838200" y="18255"/>
            <a:ext cx="10515600" cy="1325563"/>
          </a:xfrm>
        </p:spPr>
        <p:txBody>
          <a:bodyPr/>
          <a:lstStyle/>
          <a:p>
            <a:r>
              <a:rPr lang="en-US" dirty="0"/>
              <a:t>Pressure Definition</a:t>
            </a:r>
          </a:p>
        </p:txBody>
      </p:sp>
    </p:spTree>
    <p:extLst>
      <p:ext uri="{BB962C8B-B14F-4D97-AF65-F5344CB8AC3E}">
        <p14:creationId xmlns:p14="http://schemas.microsoft.com/office/powerpoint/2010/main" val="36354595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22122"/>
            <a:ext cx="5358319" cy="4822825"/>
          </a:xfrm>
        </p:spPr>
        <p:txBody>
          <a:bodyPr>
            <a:normAutofit lnSpcReduction="10000"/>
          </a:bodyPr>
          <a:lstStyle/>
          <a:p>
            <a:pPr marL="0" indent="0" eaLnBrk="1" hangingPunct="1">
              <a:buClr>
                <a:schemeClr val="tx1"/>
              </a:buClr>
              <a:buNone/>
            </a:pPr>
            <a:endParaRPr lang="en-US" sz="1500" b="1" dirty="0"/>
          </a:p>
          <a:p>
            <a:pPr marL="342900" indent="-342900" eaLnBrk="1" hangingPunct="1">
              <a:buClr>
                <a:schemeClr val="accent5"/>
              </a:buClr>
              <a:buFont typeface="Arial" panose="020B0604020202020204" pitchFamily="34" charset="0"/>
              <a:buChar char="•"/>
            </a:pPr>
            <a:r>
              <a:rPr lang="en-US" sz="2100" dirty="0"/>
              <a:t>Equipment must be suitable for the type of operation</a:t>
            </a:r>
          </a:p>
          <a:p>
            <a:pPr marL="342900" indent="-342900" eaLnBrk="1" hangingPunct="1">
              <a:buClr>
                <a:schemeClr val="accent5"/>
              </a:buClr>
              <a:buFont typeface="Arial" panose="020B0604020202020204" pitchFamily="34" charset="0"/>
              <a:buChar char="•"/>
            </a:pPr>
            <a:endParaRPr lang="en-US" sz="2100" dirty="0"/>
          </a:p>
          <a:p>
            <a:pPr marL="342900" indent="-342900" eaLnBrk="1" hangingPunct="1">
              <a:buClr>
                <a:schemeClr val="accent5"/>
              </a:buClr>
              <a:buFont typeface="Arial" panose="020B0604020202020204" pitchFamily="34" charset="0"/>
              <a:buChar char="•"/>
            </a:pPr>
            <a:r>
              <a:rPr lang="en-US" sz="2100" dirty="0"/>
              <a:t>Pressure rating</a:t>
            </a:r>
          </a:p>
          <a:p>
            <a:pPr marL="342900" indent="-342900" eaLnBrk="1" hangingPunct="1">
              <a:buClr>
                <a:schemeClr val="accent5"/>
              </a:buClr>
              <a:buFont typeface="Arial" panose="020B0604020202020204" pitchFamily="34" charset="0"/>
              <a:buChar char="•"/>
            </a:pPr>
            <a:endParaRPr lang="en-US" sz="2100" dirty="0"/>
          </a:p>
          <a:p>
            <a:pPr marL="342900" indent="-342900" eaLnBrk="1" hangingPunct="1">
              <a:buClr>
                <a:schemeClr val="accent5"/>
              </a:buClr>
              <a:buFont typeface="Arial" panose="020B0604020202020204" pitchFamily="34" charset="0"/>
              <a:buChar char="•"/>
            </a:pPr>
            <a:r>
              <a:rPr lang="en-US" sz="2100" dirty="0"/>
              <a:t>Working pressure / Test pressure</a:t>
            </a:r>
          </a:p>
          <a:p>
            <a:pPr marL="342900" indent="-342900" eaLnBrk="1" hangingPunct="1">
              <a:buClr>
                <a:schemeClr val="accent5"/>
              </a:buClr>
              <a:buFont typeface="Arial" panose="020B0604020202020204" pitchFamily="34" charset="0"/>
              <a:buChar char="•"/>
            </a:pPr>
            <a:endParaRPr lang="en-US" sz="2100" dirty="0"/>
          </a:p>
          <a:p>
            <a:pPr marL="342900" indent="-342900" eaLnBrk="1" hangingPunct="1">
              <a:buClr>
                <a:schemeClr val="accent5"/>
              </a:buClr>
              <a:buFont typeface="Arial" panose="020B0604020202020204" pitchFamily="34" charset="0"/>
              <a:buChar char="•"/>
            </a:pPr>
            <a:r>
              <a:rPr lang="en-US" sz="2100" dirty="0"/>
              <a:t>Safety factor</a:t>
            </a:r>
          </a:p>
          <a:p>
            <a:pPr marL="342900" indent="-342900" eaLnBrk="1" hangingPunct="1">
              <a:buClr>
                <a:schemeClr val="accent5"/>
              </a:buClr>
              <a:buFont typeface="Arial" panose="020B0604020202020204" pitchFamily="34" charset="0"/>
              <a:buChar char="•"/>
            </a:pPr>
            <a:endParaRPr lang="en-US" sz="2100" dirty="0"/>
          </a:p>
          <a:p>
            <a:pPr marL="342900" indent="-342900" eaLnBrk="1" hangingPunct="1">
              <a:buClr>
                <a:schemeClr val="accent5"/>
              </a:buClr>
              <a:buFont typeface="Arial" panose="020B0604020202020204" pitchFamily="34" charset="0"/>
              <a:buChar char="•"/>
            </a:pPr>
            <a:r>
              <a:rPr lang="en-US" sz="2100" dirty="0"/>
              <a:t>Service type</a:t>
            </a:r>
          </a:p>
          <a:p>
            <a:pPr marL="342900" indent="-342900" eaLnBrk="1" hangingPunct="1">
              <a:buClr>
                <a:schemeClr val="accent5"/>
              </a:buClr>
              <a:buFont typeface="Arial" panose="020B0604020202020204" pitchFamily="34" charset="0"/>
              <a:buChar char="•"/>
            </a:pPr>
            <a:endParaRPr lang="en-US" sz="2100" dirty="0"/>
          </a:p>
          <a:p>
            <a:pPr marL="342900" indent="-342900" eaLnBrk="1" hangingPunct="1">
              <a:buClr>
                <a:schemeClr val="accent5"/>
              </a:buClr>
              <a:buFont typeface="Arial" panose="020B0604020202020204" pitchFamily="34" charset="0"/>
              <a:buChar char="•"/>
            </a:pPr>
            <a:r>
              <a:rPr lang="en-US" sz="2100" dirty="0"/>
              <a:t>Standard service and H</a:t>
            </a:r>
            <a:r>
              <a:rPr lang="en-US" sz="2100" baseline="-25000" dirty="0"/>
              <a:t>2</a:t>
            </a:r>
            <a:r>
              <a:rPr lang="en-US" sz="2100" dirty="0"/>
              <a:t>S service</a:t>
            </a:r>
          </a:p>
          <a:p>
            <a:endParaRPr lang="en-US" sz="2000" dirty="0"/>
          </a:p>
        </p:txBody>
      </p:sp>
      <p:sp>
        <p:nvSpPr>
          <p:cNvPr id="4" name="Content Placeholder 3"/>
          <p:cNvSpPr>
            <a:spLocks noGrp="1"/>
          </p:cNvSpPr>
          <p:nvPr>
            <p:ph sz="half" idx="4294967295"/>
          </p:nvPr>
        </p:nvSpPr>
        <p:spPr>
          <a:xfrm>
            <a:off x="6096000" y="1090860"/>
            <a:ext cx="4475162" cy="4822825"/>
          </a:xfrm>
        </p:spPr>
        <p:txBody>
          <a:bodyPr>
            <a:normAutofit lnSpcReduction="10000"/>
          </a:bodyPr>
          <a:lstStyle/>
          <a:p>
            <a:pPr marL="342900" indent="-342900" eaLnBrk="1" hangingPunct="1">
              <a:buClr>
                <a:schemeClr val="accent5"/>
              </a:buClr>
              <a:buFont typeface="Arial" panose="020B0604020202020204" pitchFamily="34" charset="0"/>
              <a:buChar char="•"/>
            </a:pPr>
            <a:endParaRPr lang="en-US" sz="2100" dirty="0"/>
          </a:p>
          <a:p>
            <a:pPr eaLnBrk="1" hangingPunct="1">
              <a:buClr>
                <a:schemeClr val="accent5"/>
              </a:buClr>
              <a:buFont typeface="Arial" panose="020B0604020202020204" pitchFamily="34" charset="0"/>
              <a:buChar char="•"/>
            </a:pPr>
            <a:r>
              <a:rPr lang="en-US" sz="2100" dirty="0"/>
              <a:t>Main components</a:t>
            </a:r>
          </a:p>
          <a:p>
            <a:pPr marL="342900" indent="-342900">
              <a:buClr>
                <a:schemeClr val="accent5"/>
              </a:buClr>
              <a:buFont typeface="Arial" panose="020B0604020202020204" pitchFamily="34" charset="0"/>
              <a:buChar char="•"/>
            </a:pPr>
            <a:endParaRPr lang="en-US" sz="2100" dirty="0"/>
          </a:p>
          <a:p>
            <a:pPr eaLnBrk="1" hangingPunct="1">
              <a:buClr>
                <a:schemeClr val="accent5"/>
              </a:buClr>
              <a:buFont typeface="Arial" panose="020B0604020202020204" pitchFamily="34" charset="0"/>
              <a:buChar char="•"/>
            </a:pPr>
            <a:r>
              <a:rPr lang="en-US" sz="2100" dirty="0"/>
              <a:t>Ancillary components</a:t>
            </a:r>
          </a:p>
          <a:p>
            <a:pPr eaLnBrk="1" hangingPunct="1">
              <a:buClr>
                <a:schemeClr val="accent5"/>
              </a:buClr>
              <a:buFont typeface="Arial" panose="020B0604020202020204" pitchFamily="34" charset="0"/>
              <a:buChar char="•"/>
            </a:pPr>
            <a:endParaRPr lang="en-US" sz="2100" dirty="0"/>
          </a:p>
          <a:p>
            <a:pPr eaLnBrk="1" hangingPunct="1">
              <a:buClr>
                <a:schemeClr val="accent5"/>
              </a:buClr>
              <a:buFont typeface="Arial" panose="020B0604020202020204" pitchFamily="34" charset="0"/>
              <a:buChar char="•"/>
            </a:pPr>
            <a:r>
              <a:rPr lang="en-US" sz="2100" dirty="0"/>
              <a:t>Equipment selection </a:t>
            </a:r>
          </a:p>
          <a:p>
            <a:pPr eaLnBrk="1" hangingPunct="1">
              <a:buClr>
                <a:schemeClr val="accent5"/>
              </a:buClr>
              <a:buFont typeface="Arial" panose="020B0604020202020204" pitchFamily="34" charset="0"/>
              <a:buChar char="•"/>
            </a:pPr>
            <a:endParaRPr lang="en-US" sz="2100" dirty="0"/>
          </a:p>
          <a:p>
            <a:pPr eaLnBrk="1" hangingPunct="1">
              <a:buClr>
                <a:schemeClr val="accent5"/>
              </a:buClr>
              <a:buFont typeface="Arial" panose="020B0604020202020204" pitchFamily="34" charset="0"/>
              <a:buChar char="•"/>
            </a:pPr>
            <a:r>
              <a:rPr lang="en-US" sz="2100" dirty="0"/>
              <a:t>Factor affecting changes in rig up</a:t>
            </a:r>
          </a:p>
          <a:p>
            <a:pPr eaLnBrk="1" hangingPunct="1">
              <a:buClr>
                <a:schemeClr val="accent5"/>
              </a:buClr>
              <a:buFont typeface="Arial" panose="020B0604020202020204" pitchFamily="34" charset="0"/>
              <a:buChar char="•"/>
            </a:pPr>
            <a:endParaRPr lang="en-US" sz="2100" dirty="0"/>
          </a:p>
          <a:p>
            <a:pPr eaLnBrk="1" hangingPunct="1">
              <a:buClr>
                <a:schemeClr val="accent5"/>
              </a:buClr>
              <a:buFont typeface="Arial" panose="020B0604020202020204" pitchFamily="34" charset="0"/>
              <a:buChar char="•"/>
            </a:pPr>
            <a:r>
              <a:rPr lang="en-US" sz="2100" dirty="0"/>
              <a:t>Hoisting methods</a:t>
            </a:r>
          </a:p>
          <a:p>
            <a:pPr eaLnBrk="1" hangingPunct="1">
              <a:buClr>
                <a:schemeClr val="accent5"/>
              </a:buClr>
              <a:buFont typeface="Arial" panose="020B0604020202020204" pitchFamily="34" charset="0"/>
              <a:buChar char="•"/>
            </a:pPr>
            <a:endParaRPr lang="en-US" sz="2100" dirty="0"/>
          </a:p>
          <a:p>
            <a:pPr eaLnBrk="1" hangingPunct="1">
              <a:buClr>
                <a:schemeClr val="accent5"/>
              </a:buClr>
              <a:buFont typeface="Arial" panose="020B0604020202020204" pitchFamily="34" charset="0"/>
              <a:buChar char="•"/>
            </a:pPr>
            <a:r>
              <a:rPr lang="en-US" sz="2100" dirty="0"/>
              <a:t>Wire selection</a:t>
            </a:r>
          </a:p>
          <a:p>
            <a:endParaRPr lang="en-US" sz="2000" dirty="0"/>
          </a:p>
        </p:txBody>
      </p:sp>
      <p:sp>
        <p:nvSpPr>
          <p:cNvPr id="6" name="Title 5">
            <a:extLst>
              <a:ext uri="{FF2B5EF4-FFF2-40B4-BE49-F238E27FC236}">
                <a16:creationId xmlns:a16="http://schemas.microsoft.com/office/drawing/2014/main" id="{EC46C5C8-FE5D-4DB5-903B-618B44C012B1}"/>
              </a:ext>
            </a:extLst>
          </p:cNvPr>
          <p:cNvSpPr>
            <a:spLocks noGrp="1"/>
          </p:cNvSpPr>
          <p:nvPr>
            <p:ph type="title"/>
          </p:nvPr>
        </p:nvSpPr>
        <p:spPr>
          <a:xfrm>
            <a:off x="838200" y="18255"/>
            <a:ext cx="10515600" cy="1325563"/>
          </a:xfrm>
        </p:spPr>
        <p:txBody>
          <a:bodyPr/>
          <a:lstStyle/>
          <a:p>
            <a:r>
              <a:rPr lang="en-US" dirty="0"/>
              <a:t>Job Planning</a:t>
            </a:r>
          </a:p>
        </p:txBody>
      </p:sp>
    </p:spTree>
    <p:extLst>
      <p:ext uri="{BB962C8B-B14F-4D97-AF65-F5344CB8AC3E}">
        <p14:creationId xmlns:p14="http://schemas.microsoft.com/office/powerpoint/2010/main" val="3039551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031BA-66BE-4EE3-8F84-7704D6394686}"/>
              </a:ext>
            </a:extLst>
          </p:cNvPr>
          <p:cNvSpPr>
            <a:spLocks noGrp="1"/>
          </p:cNvSpPr>
          <p:nvPr>
            <p:ph type="title"/>
          </p:nvPr>
        </p:nvSpPr>
        <p:spPr>
          <a:xfrm>
            <a:off x="838200" y="5198"/>
            <a:ext cx="10515600" cy="1325563"/>
          </a:xfrm>
        </p:spPr>
        <p:txBody>
          <a:bodyPr/>
          <a:lstStyle/>
          <a:p>
            <a:r>
              <a:rPr lang="en-US" dirty="0"/>
              <a:t>Job Planning</a:t>
            </a:r>
          </a:p>
        </p:txBody>
      </p:sp>
      <p:sp>
        <p:nvSpPr>
          <p:cNvPr id="3" name="Content Placeholder 2"/>
          <p:cNvSpPr>
            <a:spLocks noGrp="1"/>
          </p:cNvSpPr>
          <p:nvPr>
            <p:ph idx="1"/>
          </p:nvPr>
        </p:nvSpPr>
        <p:spPr>
          <a:xfrm>
            <a:off x="838200" y="1330761"/>
            <a:ext cx="10515600" cy="4846202"/>
          </a:xfrm>
          <a:prstGeom prst="rect">
            <a:avLst/>
          </a:prstGeom>
        </p:spPr>
        <p:txBody>
          <a:bodyPr/>
          <a:lstStyle/>
          <a:p>
            <a:pPr marL="0" indent="0">
              <a:buNone/>
            </a:pPr>
            <a:r>
              <a:rPr lang="en-US" sz="2100" b="1" dirty="0"/>
              <a:t>Job design of Pressure Control Equipment for Slickline operations would be as per below:</a:t>
            </a:r>
          </a:p>
          <a:p>
            <a:pPr>
              <a:buClr>
                <a:schemeClr val="tx1"/>
              </a:buClr>
            </a:pPr>
            <a:r>
              <a:rPr lang="en-US" sz="2100" dirty="0"/>
              <a:t>The choice will be made according to:</a:t>
            </a:r>
          </a:p>
          <a:p>
            <a:pPr lvl="1">
              <a:buClr>
                <a:schemeClr val="accent5"/>
              </a:buClr>
            </a:pPr>
            <a:r>
              <a:rPr lang="en-US" sz="2100" dirty="0"/>
              <a:t>Well head pressure origin.</a:t>
            </a:r>
          </a:p>
          <a:p>
            <a:pPr lvl="1">
              <a:buClr>
                <a:schemeClr val="accent5"/>
              </a:buClr>
            </a:pPr>
            <a:r>
              <a:rPr lang="en-US" sz="2100" dirty="0"/>
              <a:t>Well head pressure actual or possible value.</a:t>
            </a:r>
          </a:p>
          <a:p>
            <a:pPr lvl="1">
              <a:buClr>
                <a:schemeClr val="accent5"/>
              </a:buClr>
            </a:pPr>
            <a:r>
              <a:rPr lang="en-US" sz="2100" dirty="0"/>
              <a:t>Working environment.</a:t>
            </a:r>
          </a:p>
          <a:p>
            <a:pPr lvl="1">
              <a:buClr>
                <a:schemeClr val="accent5"/>
              </a:buClr>
            </a:pPr>
            <a:r>
              <a:rPr lang="en-US" sz="2100" dirty="0"/>
              <a:t>Type of operation.</a:t>
            </a:r>
          </a:p>
          <a:p>
            <a:pPr marL="914400" lvl="1" indent="-457200">
              <a:buClr>
                <a:srgbClr val="FF0000"/>
              </a:buClr>
              <a:buFont typeface="+mj-lt"/>
              <a:buAutoNum type="arabicPeriod"/>
            </a:pPr>
            <a:endParaRPr lang="en-US" sz="2100" dirty="0"/>
          </a:p>
          <a:p>
            <a:pPr lvl="0">
              <a:buClr>
                <a:schemeClr val="tx1"/>
              </a:buClr>
            </a:pPr>
            <a:r>
              <a:rPr lang="en-US" sz="2100" dirty="0"/>
              <a:t>Pressure Operations are divided into 3 different operating conditions: </a:t>
            </a:r>
          </a:p>
          <a:p>
            <a:pPr lvl="1">
              <a:buClr>
                <a:schemeClr val="accent5"/>
              </a:buClr>
            </a:pPr>
            <a:r>
              <a:rPr lang="en-US" sz="2100" dirty="0"/>
              <a:t>Surface Induced and Wellsite Controlled with WHP &gt; 1 psi</a:t>
            </a:r>
          </a:p>
          <a:p>
            <a:pPr lvl="1">
              <a:buClr>
                <a:schemeClr val="accent5"/>
              </a:buClr>
            </a:pPr>
            <a:r>
              <a:rPr lang="en-US" sz="2100" dirty="0"/>
              <a:t>Reservoir Induced with WHP = 0, but contingency cases could lead to a WHP &gt; 1 psi </a:t>
            </a:r>
          </a:p>
          <a:p>
            <a:pPr lvl="1">
              <a:buClr>
                <a:schemeClr val="accent5"/>
              </a:buClr>
            </a:pPr>
            <a:r>
              <a:rPr lang="en-US" sz="2100" dirty="0"/>
              <a:t>Reservoir Induced Pressure with WHP &gt; 1 psi </a:t>
            </a:r>
          </a:p>
        </p:txBody>
      </p:sp>
    </p:spTree>
    <p:extLst>
      <p:ext uri="{BB962C8B-B14F-4D97-AF65-F5344CB8AC3E}">
        <p14:creationId xmlns:p14="http://schemas.microsoft.com/office/powerpoint/2010/main" val="2155443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0"/>
          </p:nvPr>
        </p:nvSpPr>
        <p:spPr>
          <a:xfrm>
            <a:off x="752231" y="1123705"/>
            <a:ext cx="11568724" cy="5080000"/>
          </a:xfrm>
          <a:prstGeom prst="rect">
            <a:avLst/>
          </a:prstGeom>
        </p:spPr>
        <p:txBody>
          <a:bodyPr/>
          <a:lstStyle/>
          <a:p>
            <a:endParaRPr lang="en-US" dirty="0"/>
          </a:p>
          <a:p>
            <a:r>
              <a:rPr lang="en-US" sz="2800" dirty="0"/>
              <a:t>Used to select correct WP rated equipment with reference </a:t>
            </a:r>
            <a:r>
              <a:rPr lang="fr-FR" sz="2800" dirty="0"/>
              <a:t>to MPWHP</a:t>
            </a:r>
          </a:p>
          <a:p>
            <a:r>
              <a:rPr lang="en-US" sz="2800" dirty="0"/>
              <a:t>MPWHP is the maximum potential well head pressure</a:t>
            </a:r>
          </a:p>
          <a:p>
            <a:r>
              <a:rPr lang="en-US" sz="2800" dirty="0"/>
              <a:t>Also used when performing pressure tests at the </a:t>
            </a:r>
            <a:r>
              <a:rPr lang="en-US" sz="2800" dirty="0" err="1"/>
              <a:t>wellsite</a:t>
            </a:r>
            <a:endParaRPr lang="en-US" sz="2800" dirty="0"/>
          </a:p>
          <a:p>
            <a:r>
              <a:rPr lang="fr-FR" sz="2800" dirty="0"/>
              <a:t>Factor of </a:t>
            </a:r>
            <a:r>
              <a:rPr lang="fr-FR" sz="2800" dirty="0" err="1"/>
              <a:t>safety</a:t>
            </a:r>
            <a:r>
              <a:rPr lang="fr-FR" sz="2800" dirty="0"/>
              <a:t> = 1.2</a:t>
            </a:r>
          </a:p>
          <a:p>
            <a:r>
              <a:rPr lang="en-US" sz="2800" dirty="0"/>
              <a:t>Example - if MPWHP = 4500psi, then 5000psi equipment </a:t>
            </a:r>
            <a:r>
              <a:rPr lang="fr-FR" sz="2800" dirty="0" err="1"/>
              <a:t>cannot</a:t>
            </a:r>
            <a:r>
              <a:rPr lang="fr-FR" sz="2800" dirty="0"/>
              <a:t> </a:t>
            </a:r>
            <a:r>
              <a:rPr lang="fr-FR" sz="2800" dirty="0" err="1"/>
              <a:t>be</a:t>
            </a:r>
            <a:r>
              <a:rPr lang="fr-FR" sz="2800" dirty="0"/>
              <a:t> </a:t>
            </a:r>
            <a:r>
              <a:rPr lang="fr-FR" sz="2800" dirty="0" err="1"/>
              <a:t>used</a:t>
            </a:r>
            <a:endParaRPr lang="fr-FR" sz="2800" dirty="0"/>
          </a:p>
          <a:p>
            <a:r>
              <a:rPr lang="en-US" sz="2800" dirty="0"/>
              <a:t>4500 x 1.2 = 5400psi, therefore 10000psi WP would have to </a:t>
            </a:r>
            <a:r>
              <a:rPr lang="fr-FR" sz="2800" dirty="0" err="1"/>
              <a:t>be</a:t>
            </a:r>
            <a:r>
              <a:rPr lang="fr-FR" sz="2800" dirty="0"/>
              <a:t> </a:t>
            </a:r>
            <a:r>
              <a:rPr lang="fr-FR" sz="2800" dirty="0" err="1"/>
              <a:t>used</a:t>
            </a:r>
            <a:endParaRPr lang="fr-FR" sz="2800" dirty="0"/>
          </a:p>
        </p:txBody>
      </p:sp>
      <p:sp>
        <p:nvSpPr>
          <p:cNvPr id="4" name="Slide Number Placeholder 3"/>
          <p:cNvSpPr>
            <a:spLocks noGrp="1"/>
          </p:cNvSpPr>
          <p:nvPr>
            <p:ph type="sldNum" sz="quarter" idx="4294967295"/>
          </p:nvPr>
        </p:nvSpPr>
        <p:spPr>
          <a:xfrm>
            <a:off x="0" y="6373813"/>
            <a:ext cx="687388" cy="242887"/>
          </a:xfrm>
          <a:prstGeom prst="rect">
            <a:avLst/>
          </a:prstGeom>
        </p:spPr>
        <p:txBody>
          <a:bodyPr/>
          <a:lstStyle/>
          <a:p>
            <a:fld id="{61F87616-661F-4148-8A4E-F15F227B454D}" type="slidenum">
              <a:rPr lang="en-GB" smtClean="0"/>
              <a:pPr/>
              <a:t>11</a:t>
            </a:fld>
            <a:endParaRPr lang="en-GB" dirty="0"/>
          </a:p>
        </p:txBody>
      </p:sp>
      <p:sp>
        <p:nvSpPr>
          <p:cNvPr id="7" name="Title 1">
            <a:extLst>
              <a:ext uri="{FF2B5EF4-FFF2-40B4-BE49-F238E27FC236}">
                <a16:creationId xmlns:a16="http://schemas.microsoft.com/office/drawing/2014/main" id="{3A3F9F4B-C163-427A-9400-D0F1202BD10D}"/>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Safety Factor </a:t>
            </a:r>
          </a:p>
        </p:txBody>
      </p:sp>
    </p:spTree>
    <p:extLst>
      <p:ext uri="{BB962C8B-B14F-4D97-AF65-F5344CB8AC3E}">
        <p14:creationId xmlns:p14="http://schemas.microsoft.com/office/powerpoint/2010/main" val="2614292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C7E64-9CE4-4E29-B7D8-3ABA595FE2B3}"/>
              </a:ext>
            </a:extLst>
          </p:cNvPr>
          <p:cNvSpPr>
            <a:spLocks noGrp="1"/>
          </p:cNvSpPr>
          <p:nvPr>
            <p:ph type="title"/>
          </p:nvPr>
        </p:nvSpPr>
        <p:spPr>
          <a:xfrm>
            <a:off x="721468" y="2766218"/>
            <a:ext cx="10515600" cy="1325563"/>
          </a:xfrm>
        </p:spPr>
        <p:txBody>
          <a:bodyPr/>
          <a:lstStyle/>
          <a:p>
            <a:pPr algn="ctr"/>
            <a:r>
              <a:rPr lang="en-US" sz="8000" dirty="0"/>
              <a:t>PCE COMPONENT</a:t>
            </a:r>
          </a:p>
        </p:txBody>
      </p:sp>
    </p:spTree>
    <p:extLst>
      <p:ext uri="{BB962C8B-B14F-4D97-AF65-F5344CB8AC3E}">
        <p14:creationId xmlns:p14="http://schemas.microsoft.com/office/powerpoint/2010/main" val="33286659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C7705-B58D-4E6B-8EBD-3A92545A86B5}"/>
              </a:ext>
            </a:extLst>
          </p:cNvPr>
          <p:cNvSpPr>
            <a:spLocks noGrp="1"/>
          </p:cNvSpPr>
          <p:nvPr>
            <p:ph type="title"/>
          </p:nvPr>
        </p:nvSpPr>
        <p:spPr>
          <a:xfrm>
            <a:off x="838200" y="0"/>
            <a:ext cx="10515600" cy="1325563"/>
          </a:xfrm>
        </p:spPr>
        <p:txBody>
          <a:bodyPr/>
          <a:lstStyle/>
          <a:p>
            <a:r>
              <a:rPr lang="en-US" dirty="0"/>
              <a:t>PCE Component</a:t>
            </a:r>
          </a:p>
        </p:txBody>
      </p:sp>
      <p:sp>
        <p:nvSpPr>
          <p:cNvPr id="3" name="Content Placeholder 2">
            <a:extLst>
              <a:ext uri="{FF2B5EF4-FFF2-40B4-BE49-F238E27FC236}">
                <a16:creationId xmlns:a16="http://schemas.microsoft.com/office/drawing/2014/main" id="{7719E086-940E-4DC1-806A-9CE5F5B171F5}"/>
              </a:ext>
            </a:extLst>
          </p:cNvPr>
          <p:cNvSpPr>
            <a:spLocks noGrp="1"/>
          </p:cNvSpPr>
          <p:nvPr>
            <p:ph idx="1"/>
          </p:nvPr>
        </p:nvSpPr>
        <p:spPr>
          <a:xfrm>
            <a:off x="490960" y="1111170"/>
            <a:ext cx="5261658" cy="5746830"/>
          </a:xfrm>
        </p:spPr>
        <p:txBody>
          <a:bodyPr>
            <a:normAutofit fontScale="25000" lnSpcReduction="20000"/>
          </a:bodyPr>
          <a:lstStyle/>
          <a:p>
            <a:pPr>
              <a:lnSpc>
                <a:spcPct val="120000"/>
              </a:lnSpc>
            </a:pPr>
            <a:r>
              <a:rPr lang="en-US" sz="5600" dirty="0"/>
              <a:t>Slickline Pressure Control String</a:t>
            </a:r>
          </a:p>
          <a:p>
            <a:pPr>
              <a:lnSpc>
                <a:spcPct val="120000"/>
              </a:lnSpc>
            </a:pPr>
            <a:r>
              <a:rPr lang="en-US" sz="5600" dirty="0"/>
              <a:t>High Pressure Hydraulic Stuffing Box (with Composite or </a:t>
            </a:r>
            <a:r>
              <a:rPr lang="en-US" sz="5600" dirty="0" err="1"/>
              <a:t>Aluminium</a:t>
            </a:r>
            <a:r>
              <a:rPr lang="en-US" sz="5600" dirty="0"/>
              <a:t> Sheave)</a:t>
            </a:r>
          </a:p>
          <a:p>
            <a:pPr>
              <a:lnSpc>
                <a:spcPct val="120000"/>
              </a:lnSpc>
            </a:pPr>
            <a:r>
              <a:rPr lang="en-US" sz="5600" dirty="0"/>
              <a:t>Lubricator (with or without 1/2" Bleed/Pump-in Ports)</a:t>
            </a:r>
          </a:p>
          <a:p>
            <a:pPr>
              <a:lnSpc>
                <a:spcPct val="120000"/>
              </a:lnSpc>
            </a:pPr>
            <a:r>
              <a:rPr lang="en-US" sz="5600" dirty="0"/>
              <a:t>Wireline Blowout Preventer (Manual or Hydraulic, Single or Twin)</a:t>
            </a:r>
          </a:p>
          <a:p>
            <a:pPr>
              <a:lnSpc>
                <a:spcPct val="120000"/>
              </a:lnSpc>
            </a:pPr>
            <a:r>
              <a:rPr lang="en-US" sz="5600" dirty="0"/>
              <a:t>Hay Pulley (with Composite or </a:t>
            </a:r>
            <a:r>
              <a:rPr lang="en-US" sz="5600" dirty="0" err="1"/>
              <a:t>Aluminium</a:t>
            </a:r>
            <a:r>
              <a:rPr lang="en-US" sz="5600" dirty="0"/>
              <a:t> Sheave)</a:t>
            </a:r>
          </a:p>
          <a:p>
            <a:pPr>
              <a:lnSpc>
                <a:spcPct val="120000"/>
              </a:lnSpc>
            </a:pPr>
            <a:r>
              <a:rPr lang="en-US" sz="5600" dirty="0"/>
              <a:t>Thread Protector (Box or Pin)</a:t>
            </a:r>
          </a:p>
          <a:p>
            <a:pPr>
              <a:lnSpc>
                <a:spcPct val="120000"/>
              </a:lnSpc>
            </a:pPr>
            <a:r>
              <a:rPr lang="en-US" sz="5600" dirty="0"/>
              <a:t>Pick-up Sub</a:t>
            </a:r>
          </a:p>
          <a:p>
            <a:pPr>
              <a:lnSpc>
                <a:spcPct val="120000"/>
              </a:lnSpc>
            </a:pPr>
            <a:r>
              <a:rPr lang="en-US" sz="5600" dirty="0"/>
              <a:t>Quick Union Changeovers / Crossover Adapters</a:t>
            </a:r>
          </a:p>
          <a:p>
            <a:pPr>
              <a:lnSpc>
                <a:spcPct val="120000"/>
              </a:lnSpc>
            </a:pPr>
            <a:r>
              <a:rPr lang="en-US" sz="5600" dirty="0"/>
              <a:t>Test Cap (Box or Pin)</a:t>
            </a:r>
          </a:p>
          <a:p>
            <a:pPr>
              <a:lnSpc>
                <a:spcPct val="120000"/>
              </a:lnSpc>
            </a:pPr>
            <a:r>
              <a:rPr lang="en-US" sz="5600" dirty="0"/>
              <a:t>Pump-in Sub</a:t>
            </a:r>
          </a:p>
          <a:p>
            <a:pPr>
              <a:lnSpc>
                <a:spcPct val="120000"/>
              </a:lnSpc>
            </a:pPr>
            <a:r>
              <a:rPr lang="en-US" sz="5600" dirty="0"/>
              <a:t>Ported Night Cap</a:t>
            </a:r>
          </a:p>
          <a:p>
            <a:pPr>
              <a:lnSpc>
                <a:spcPct val="120000"/>
              </a:lnSpc>
            </a:pPr>
            <a:r>
              <a:rPr lang="en-US" sz="5600" dirty="0"/>
              <a:t>swage or Flange Adapters</a:t>
            </a:r>
          </a:p>
          <a:p>
            <a:pPr>
              <a:lnSpc>
                <a:spcPct val="120000"/>
              </a:lnSpc>
            </a:pPr>
            <a:r>
              <a:rPr lang="en-US" sz="5600" dirty="0"/>
              <a:t>Hydraulic Hand Pump (BOP or Stuffing Box)</a:t>
            </a:r>
          </a:p>
          <a:p>
            <a:pPr>
              <a:lnSpc>
                <a:spcPct val="120000"/>
              </a:lnSpc>
            </a:pPr>
            <a:r>
              <a:rPr lang="en-US" sz="5600" dirty="0"/>
              <a:t>Lubricator Lifting Clamp</a:t>
            </a:r>
          </a:p>
          <a:p>
            <a:endParaRPr lang="en-US" dirty="0"/>
          </a:p>
          <a:p>
            <a:endParaRPr lang="en-US" dirty="0"/>
          </a:p>
        </p:txBody>
      </p:sp>
      <p:pic>
        <p:nvPicPr>
          <p:cNvPr id="4" name="Picture 3">
            <a:extLst>
              <a:ext uri="{FF2B5EF4-FFF2-40B4-BE49-F238E27FC236}">
                <a16:creationId xmlns:a16="http://schemas.microsoft.com/office/drawing/2014/main" id="{BE1875F4-F37B-468E-8D08-0C7BAAC3027B}"/>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5752618" y="410902"/>
            <a:ext cx="6450899" cy="6447098"/>
          </a:xfrm>
          <a:prstGeom prst="rect">
            <a:avLst/>
          </a:prstGeom>
        </p:spPr>
      </p:pic>
    </p:spTree>
    <p:extLst>
      <p:ext uri="{BB962C8B-B14F-4D97-AF65-F5344CB8AC3E}">
        <p14:creationId xmlns:p14="http://schemas.microsoft.com/office/powerpoint/2010/main" val="868854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43817"/>
            <a:ext cx="10515600" cy="5212626"/>
          </a:xfrm>
          <a:prstGeom prst="rect">
            <a:avLst/>
          </a:prstGeom>
        </p:spPr>
        <p:txBody>
          <a:bodyPr>
            <a:normAutofit lnSpcReduction="10000"/>
          </a:bodyPr>
          <a:lstStyle/>
          <a:p>
            <a:pPr>
              <a:buClr>
                <a:schemeClr val="accent5"/>
              </a:buClr>
              <a:buFont typeface="Arial" panose="020B0604020202020204" pitchFamily="34" charset="0"/>
              <a:buChar char="•"/>
            </a:pPr>
            <a:r>
              <a:rPr lang="en-US" sz="2400" dirty="0">
                <a:solidFill>
                  <a:srgbClr val="002060"/>
                </a:solidFill>
              </a:rPr>
              <a:t>Is a active well barrier “seals while wire is moving or stationary”. </a:t>
            </a:r>
            <a:r>
              <a:rPr lang="en-US" sz="2400" dirty="0"/>
              <a:t>This is the primary barrier for slickline intervention.</a:t>
            </a:r>
          </a:p>
          <a:p>
            <a:pPr marL="0" indent="0">
              <a:buClr>
                <a:schemeClr val="accent5"/>
              </a:buClr>
              <a:buNone/>
            </a:pPr>
            <a:endParaRPr lang="en-US" sz="2400" dirty="0"/>
          </a:p>
          <a:p>
            <a:pPr>
              <a:buClr>
                <a:schemeClr val="accent5"/>
              </a:buClr>
              <a:buFont typeface="Arial" panose="020B0604020202020204" pitchFamily="34" charset="0"/>
              <a:buChar char="•"/>
            </a:pPr>
            <a:r>
              <a:rPr lang="en-US" sz="2400" dirty="0"/>
              <a:t>It is a closed type barrier and the first equipment in the pressure barrier system.</a:t>
            </a:r>
            <a:endParaRPr lang="en-US" sz="2400" dirty="0">
              <a:solidFill>
                <a:srgbClr val="002060"/>
              </a:solidFill>
            </a:endParaRPr>
          </a:p>
          <a:p>
            <a:pPr>
              <a:buClr>
                <a:schemeClr val="accent5"/>
              </a:buClr>
              <a:buFont typeface="Arial" panose="020B0604020202020204" pitchFamily="34" charset="0"/>
              <a:buChar char="•"/>
            </a:pPr>
            <a:endParaRPr lang="en-US" sz="2400" dirty="0"/>
          </a:p>
          <a:p>
            <a:pPr>
              <a:buClr>
                <a:schemeClr val="accent5"/>
              </a:buClr>
              <a:buFont typeface="Arial" panose="020B0604020202020204" pitchFamily="34" charset="0"/>
              <a:buChar char="•"/>
            </a:pPr>
            <a:r>
              <a:rPr lang="en-US" sz="2400" dirty="0"/>
              <a:t>The Slickline stuffing box must be equipped with a plunger or ball check in which it will close when the line breaks in hole</a:t>
            </a:r>
          </a:p>
          <a:p>
            <a:pPr>
              <a:buClr>
                <a:schemeClr val="accent5"/>
              </a:buClr>
              <a:buFont typeface="Arial" panose="020B0604020202020204" pitchFamily="34" charset="0"/>
              <a:buChar char="•"/>
            </a:pPr>
            <a:endParaRPr lang="en-US" sz="2400" dirty="0"/>
          </a:p>
          <a:p>
            <a:pPr>
              <a:buClr>
                <a:schemeClr val="accent5"/>
              </a:buClr>
              <a:buFont typeface="Arial" panose="020B0604020202020204" pitchFamily="34" charset="0"/>
              <a:buChar char="•"/>
            </a:pPr>
            <a:r>
              <a:rPr lang="en-US" sz="2400" dirty="0"/>
              <a:t>Hydraulic stuffing boxes must be used when H2S is present.</a:t>
            </a:r>
          </a:p>
          <a:p>
            <a:pPr>
              <a:buClr>
                <a:schemeClr val="accent5"/>
              </a:buClr>
              <a:buFont typeface="Arial" panose="020B0604020202020204" pitchFamily="34" charset="0"/>
              <a:buChar char="•"/>
            </a:pPr>
            <a:endParaRPr lang="en-US" sz="2400" dirty="0"/>
          </a:p>
          <a:p>
            <a:pPr>
              <a:buClr>
                <a:schemeClr val="accent5"/>
              </a:buClr>
              <a:buFont typeface="Arial" panose="020B0604020202020204" pitchFamily="34" charset="0"/>
              <a:buChar char="•"/>
            </a:pPr>
            <a:r>
              <a:rPr lang="en-US" sz="2400" dirty="0"/>
              <a:t>It allows slickline to be run through it and at the same time the sheaves has a safety feature to catch the wire just in case it snaps so that the wire will not flail around. </a:t>
            </a:r>
          </a:p>
          <a:p>
            <a:endParaRPr lang="en-US" sz="2000" dirty="0"/>
          </a:p>
          <a:p>
            <a:endParaRPr lang="en-US" sz="2000" dirty="0"/>
          </a:p>
          <a:p>
            <a:endParaRPr lang="en-US" sz="2000" dirty="0"/>
          </a:p>
          <a:p>
            <a:endParaRPr lang="en-US" sz="2000" b="1" dirty="0">
              <a:solidFill>
                <a:srgbClr val="0070C0"/>
              </a:solidFill>
            </a:endParaRPr>
          </a:p>
          <a:p>
            <a:endParaRPr lang="en-US" sz="2000" dirty="0"/>
          </a:p>
        </p:txBody>
      </p:sp>
      <p:sp>
        <p:nvSpPr>
          <p:cNvPr id="6" name="Title 1">
            <a:extLst>
              <a:ext uri="{FF2B5EF4-FFF2-40B4-BE49-F238E27FC236}">
                <a16:creationId xmlns:a16="http://schemas.microsoft.com/office/drawing/2014/main" id="{C8C677F8-BD0C-4E71-9071-FC3924912016}"/>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Stuffing Box</a:t>
            </a:r>
          </a:p>
        </p:txBody>
      </p:sp>
    </p:spTree>
    <p:extLst>
      <p:ext uri="{BB962C8B-B14F-4D97-AF65-F5344CB8AC3E}">
        <p14:creationId xmlns:p14="http://schemas.microsoft.com/office/powerpoint/2010/main" val="37178781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6A08687E-0323-4FE3-A4F4-BFCC0774B0FD}"/>
              </a:ext>
            </a:extLst>
          </p:cNvPr>
          <p:cNvGrpSpPr/>
          <p:nvPr/>
        </p:nvGrpSpPr>
        <p:grpSpPr>
          <a:xfrm>
            <a:off x="1873359" y="1060315"/>
            <a:ext cx="8445282" cy="5316796"/>
            <a:chOff x="1389382" y="799271"/>
            <a:chExt cx="8977777" cy="5577840"/>
          </a:xfrm>
        </p:grpSpPr>
        <p:pic>
          <p:nvPicPr>
            <p:cNvPr id="27" name="Picture 5" descr="Standard stuffing box"/>
            <p:cNvPicPr>
              <a:picLocks noChangeAspect="1" noChangeArrowheads="1"/>
            </p:cNvPicPr>
            <p:nvPr/>
          </p:nvPicPr>
          <p:blipFill>
            <a:blip r:embed="rId2" cstate="print"/>
            <a:srcRect/>
            <a:stretch>
              <a:fillRect/>
            </a:stretch>
          </p:blipFill>
          <p:spPr bwMode="auto">
            <a:xfrm>
              <a:off x="4300380" y="799271"/>
              <a:ext cx="3304299" cy="5577840"/>
            </a:xfrm>
            <a:prstGeom prst="rect">
              <a:avLst/>
            </a:prstGeom>
            <a:noFill/>
            <a:ln w="9525">
              <a:noFill/>
              <a:miter lim="800000"/>
              <a:headEnd/>
              <a:tailEnd/>
            </a:ln>
          </p:spPr>
        </p:pic>
        <p:sp>
          <p:nvSpPr>
            <p:cNvPr id="7" name="TextBox 6"/>
            <p:cNvSpPr txBox="1"/>
            <p:nvPr/>
          </p:nvSpPr>
          <p:spPr>
            <a:xfrm>
              <a:off x="8382003" y="970670"/>
              <a:ext cx="1985156" cy="369332"/>
            </a:xfrm>
            <a:prstGeom prst="rect">
              <a:avLst/>
            </a:prstGeom>
            <a:noFill/>
          </p:spPr>
          <p:txBody>
            <a:bodyPr wrap="square" rtlCol="0">
              <a:spAutoFit/>
            </a:bodyPr>
            <a:lstStyle/>
            <a:p>
              <a:r>
                <a:rPr lang="en-US" dirty="0"/>
                <a:t>Sheave Guard</a:t>
              </a:r>
            </a:p>
          </p:txBody>
        </p:sp>
        <p:sp>
          <p:nvSpPr>
            <p:cNvPr id="8" name="TextBox 7"/>
            <p:cNvSpPr txBox="1"/>
            <p:nvPr/>
          </p:nvSpPr>
          <p:spPr>
            <a:xfrm>
              <a:off x="8577582" y="1856934"/>
              <a:ext cx="1120601" cy="369332"/>
            </a:xfrm>
            <a:prstGeom prst="rect">
              <a:avLst/>
            </a:prstGeom>
            <a:noFill/>
          </p:spPr>
          <p:txBody>
            <a:bodyPr wrap="square" rtlCol="0">
              <a:spAutoFit/>
            </a:bodyPr>
            <a:lstStyle/>
            <a:p>
              <a:r>
                <a:rPr lang="en-US" dirty="0"/>
                <a:t>Sheave </a:t>
              </a:r>
            </a:p>
          </p:txBody>
        </p:sp>
        <p:sp>
          <p:nvSpPr>
            <p:cNvPr id="9" name="TextBox 8"/>
            <p:cNvSpPr txBox="1"/>
            <p:nvPr/>
          </p:nvSpPr>
          <p:spPr>
            <a:xfrm>
              <a:off x="7797803" y="3559126"/>
              <a:ext cx="751840" cy="369332"/>
            </a:xfrm>
            <a:prstGeom prst="rect">
              <a:avLst/>
            </a:prstGeom>
            <a:noFill/>
          </p:spPr>
          <p:txBody>
            <a:bodyPr wrap="square" rtlCol="0">
              <a:spAutoFit/>
            </a:bodyPr>
            <a:lstStyle/>
            <a:p>
              <a:r>
                <a:rPr lang="en-US" dirty="0"/>
                <a:t>Staff </a:t>
              </a:r>
            </a:p>
          </p:txBody>
        </p:sp>
        <p:sp>
          <p:nvSpPr>
            <p:cNvPr id="10" name="TextBox 9"/>
            <p:cNvSpPr txBox="1"/>
            <p:nvPr/>
          </p:nvSpPr>
          <p:spPr>
            <a:xfrm>
              <a:off x="2222502" y="3177512"/>
              <a:ext cx="1706881" cy="369332"/>
            </a:xfrm>
            <a:prstGeom prst="rect">
              <a:avLst/>
            </a:prstGeom>
            <a:noFill/>
          </p:spPr>
          <p:txBody>
            <a:bodyPr wrap="square" rtlCol="0">
              <a:spAutoFit/>
            </a:bodyPr>
            <a:lstStyle/>
            <a:p>
              <a:r>
                <a:rPr lang="en-US" dirty="0"/>
                <a:t>Manual Nut</a:t>
              </a:r>
            </a:p>
          </p:txBody>
        </p:sp>
        <p:sp>
          <p:nvSpPr>
            <p:cNvPr id="11" name="TextBox 10"/>
            <p:cNvSpPr txBox="1"/>
            <p:nvPr/>
          </p:nvSpPr>
          <p:spPr>
            <a:xfrm>
              <a:off x="2129282" y="3652910"/>
              <a:ext cx="1717041" cy="369332"/>
            </a:xfrm>
            <a:prstGeom prst="rect">
              <a:avLst/>
            </a:prstGeom>
            <a:noFill/>
          </p:spPr>
          <p:txBody>
            <a:bodyPr wrap="square" rtlCol="0">
              <a:spAutoFit/>
            </a:bodyPr>
            <a:lstStyle/>
            <a:p>
              <a:r>
                <a:rPr lang="en-US" dirty="0"/>
                <a:t>Upper Gland</a:t>
              </a:r>
            </a:p>
          </p:txBody>
        </p:sp>
        <p:sp>
          <p:nvSpPr>
            <p:cNvPr id="12" name="TextBox 11"/>
            <p:cNvSpPr txBox="1"/>
            <p:nvPr/>
          </p:nvSpPr>
          <p:spPr>
            <a:xfrm>
              <a:off x="2495826" y="4564967"/>
              <a:ext cx="1706881" cy="369332"/>
            </a:xfrm>
            <a:prstGeom prst="rect">
              <a:avLst/>
            </a:prstGeom>
            <a:noFill/>
          </p:spPr>
          <p:txBody>
            <a:bodyPr wrap="square" rtlCol="0">
              <a:spAutoFit/>
            </a:bodyPr>
            <a:lstStyle/>
            <a:p>
              <a:r>
                <a:rPr lang="en-US" dirty="0"/>
                <a:t>Lower Gland</a:t>
              </a:r>
            </a:p>
          </p:txBody>
        </p:sp>
        <p:sp>
          <p:nvSpPr>
            <p:cNvPr id="13" name="TextBox 12"/>
            <p:cNvSpPr txBox="1"/>
            <p:nvPr/>
          </p:nvSpPr>
          <p:spPr>
            <a:xfrm>
              <a:off x="7015483" y="5303522"/>
              <a:ext cx="2258156" cy="369332"/>
            </a:xfrm>
            <a:prstGeom prst="rect">
              <a:avLst/>
            </a:prstGeom>
            <a:noFill/>
          </p:spPr>
          <p:txBody>
            <a:bodyPr wrap="square" rtlCol="0">
              <a:spAutoFit/>
            </a:bodyPr>
            <a:lstStyle/>
            <a:p>
              <a:r>
                <a:rPr lang="en-US" dirty="0"/>
                <a:t>Blow out Plunger</a:t>
              </a:r>
            </a:p>
          </p:txBody>
        </p:sp>
        <p:sp>
          <p:nvSpPr>
            <p:cNvPr id="14" name="TextBox 13"/>
            <p:cNvSpPr txBox="1"/>
            <p:nvPr/>
          </p:nvSpPr>
          <p:spPr>
            <a:xfrm>
              <a:off x="1389382" y="4022242"/>
              <a:ext cx="2385060" cy="369332"/>
            </a:xfrm>
            <a:prstGeom prst="rect">
              <a:avLst/>
            </a:prstGeom>
            <a:noFill/>
          </p:spPr>
          <p:txBody>
            <a:bodyPr wrap="square" rtlCol="0">
              <a:spAutoFit/>
            </a:bodyPr>
            <a:lstStyle/>
            <a:p>
              <a:r>
                <a:rPr lang="en-US" dirty="0"/>
                <a:t>Cylinder Packing</a:t>
              </a:r>
            </a:p>
          </p:txBody>
        </p:sp>
        <p:cxnSp>
          <p:nvCxnSpPr>
            <p:cNvPr id="17" name="Straight Arrow Connector 16"/>
            <p:cNvCxnSpPr/>
            <p:nvPr/>
          </p:nvCxnSpPr>
          <p:spPr bwMode="auto">
            <a:xfrm>
              <a:off x="3688080" y="3362178"/>
              <a:ext cx="853440" cy="1588"/>
            </a:xfrm>
            <a:prstGeom prst="straightConnector1">
              <a:avLst/>
            </a:prstGeom>
            <a:solidFill>
              <a:schemeClr val="accent1"/>
            </a:solidFill>
            <a:ln w="12700" cap="flat" cmpd="sng" algn="ctr">
              <a:solidFill>
                <a:srgbClr val="060000"/>
              </a:solidFill>
              <a:prstDash val="solid"/>
              <a:round/>
              <a:headEnd type="none" w="med" len="med"/>
              <a:tailEnd type="arrow"/>
            </a:ln>
            <a:effectLst/>
          </p:spPr>
        </p:cxnSp>
        <p:cxnSp>
          <p:nvCxnSpPr>
            <p:cNvPr id="18" name="Straight Arrow Connector 17"/>
            <p:cNvCxnSpPr/>
            <p:nvPr/>
          </p:nvCxnSpPr>
          <p:spPr bwMode="auto">
            <a:xfrm>
              <a:off x="3700778" y="3852205"/>
              <a:ext cx="1188720" cy="1588"/>
            </a:xfrm>
            <a:prstGeom prst="straightConnector1">
              <a:avLst/>
            </a:prstGeom>
            <a:solidFill>
              <a:schemeClr val="accent1"/>
            </a:solidFill>
            <a:ln w="12700" cap="flat" cmpd="sng" algn="ctr">
              <a:solidFill>
                <a:srgbClr val="060000"/>
              </a:solidFill>
              <a:prstDash val="solid"/>
              <a:round/>
              <a:headEnd type="none" w="med" len="med"/>
              <a:tailEnd type="arrow"/>
            </a:ln>
            <a:effectLst/>
          </p:spPr>
        </p:cxnSp>
        <p:cxnSp>
          <p:nvCxnSpPr>
            <p:cNvPr id="19" name="Straight Arrow Connector 18"/>
            <p:cNvCxnSpPr/>
            <p:nvPr/>
          </p:nvCxnSpPr>
          <p:spPr bwMode="auto">
            <a:xfrm>
              <a:off x="4094480" y="4764257"/>
              <a:ext cx="853440" cy="1588"/>
            </a:xfrm>
            <a:prstGeom prst="straightConnector1">
              <a:avLst/>
            </a:prstGeom>
            <a:solidFill>
              <a:schemeClr val="accent1"/>
            </a:solidFill>
            <a:ln w="12700" cap="flat" cmpd="sng" algn="ctr">
              <a:solidFill>
                <a:srgbClr val="060000"/>
              </a:solidFill>
              <a:prstDash val="solid"/>
              <a:round/>
              <a:headEnd type="none" w="med" len="med"/>
              <a:tailEnd type="arrow"/>
            </a:ln>
            <a:effectLst/>
          </p:spPr>
        </p:cxnSp>
        <p:cxnSp>
          <p:nvCxnSpPr>
            <p:cNvPr id="22" name="Straight Arrow Connector 21"/>
            <p:cNvCxnSpPr/>
            <p:nvPr/>
          </p:nvCxnSpPr>
          <p:spPr bwMode="auto">
            <a:xfrm>
              <a:off x="3454398" y="4243755"/>
              <a:ext cx="1485900" cy="1588"/>
            </a:xfrm>
            <a:prstGeom prst="straightConnector1">
              <a:avLst/>
            </a:prstGeom>
            <a:solidFill>
              <a:schemeClr val="accent1"/>
            </a:solidFill>
            <a:ln w="12700" cap="flat" cmpd="sng" algn="ctr">
              <a:solidFill>
                <a:srgbClr val="060000"/>
              </a:solidFill>
              <a:prstDash val="solid"/>
              <a:round/>
              <a:headEnd type="none" w="med" len="med"/>
              <a:tailEnd type="arrow"/>
            </a:ln>
            <a:effectLst/>
          </p:spPr>
        </p:cxnSp>
        <p:cxnSp>
          <p:nvCxnSpPr>
            <p:cNvPr id="23" name="Straight Arrow Connector 22"/>
            <p:cNvCxnSpPr/>
            <p:nvPr/>
          </p:nvCxnSpPr>
          <p:spPr bwMode="auto">
            <a:xfrm>
              <a:off x="6957056" y="1146517"/>
              <a:ext cx="1188720" cy="1588"/>
            </a:xfrm>
            <a:prstGeom prst="straightConnector1">
              <a:avLst/>
            </a:prstGeom>
            <a:solidFill>
              <a:schemeClr val="accent1"/>
            </a:solidFill>
            <a:ln w="12700" cap="flat" cmpd="sng" algn="ctr">
              <a:solidFill>
                <a:srgbClr val="060000"/>
              </a:solidFill>
              <a:prstDash val="solid"/>
              <a:round/>
              <a:headEnd type="none" w="med" len="med"/>
              <a:tailEnd type="arrow"/>
            </a:ln>
            <a:effectLst/>
            <a:scene3d>
              <a:camera prst="orthographicFront">
                <a:rot lat="0" lon="10800000" rev="0"/>
              </a:camera>
              <a:lightRig rig="threePt" dir="t"/>
            </a:scene3d>
          </p:spPr>
        </p:cxnSp>
        <p:cxnSp>
          <p:nvCxnSpPr>
            <p:cNvPr id="24" name="Straight Arrow Connector 23"/>
            <p:cNvCxnSpPr/>
            <p:nvPr/>
          </p:nvCxnSpPr>
          <p:spPr bwMode="auto">
            <a:xfrm>
              <a:off x="6710680" y="3760763"/>
              <a:ext cx="853440" cy="1588"/>
            </a:xfrm>
            <a:prstGeom prst="straightConnector1">
              <a:avLst/>
            </a:prstGeom>
            <a:solidFill>
              <a:schemeClr val="accent1"/>
            </a:solidFill>
            <a:ln w="12700" cap="flat" cmpd="sng" algn="ctr">
              <a:solidFill>
                <a:srgbClr val="060000"/>
              </a:solidFill>
              <a:prstDash val="solid"/>
              <a:round/>
              <a:headEnd type="none" w="med" len="med"/>
              <a:tailEnd type="arrow"/>
            </a:ln>
            <a:effectLst/>
            <a:scene3d>
              <a:camera prst="orthographicFront">
                <a:rot lat="0" lon="10800000" rev="0"/>
              </a:camera>
              <a:lightRig rig="threePt" dir="t"/>
            </a:scene3d>
          </p:spPr>
        </p:cxnSp>
        <p:cxnSp>
          <p:nvCxnSpPr>
            <p:cNvPr id="25" name="Straight Arrow Connector 24"/>
            <p:cNvCxnSpPr/>
            <p:nvPr/>
          </p:nvCxnSpPr>
          <p:spPr bwMode="auto">
            <a:xfrm>
              <a:off x="5321301" y="5516881"/>
              <a:ext cx="1386840" cy="1588"/>
            </a:xfrm>
            <a:prstGeom prst="straightConnector1">
              <a:avLst/>
            </a:prstGeom>
            <a:solidFill>
              <a:schemeClr val="accent1"/>
            </a:solidFill>
            <a:ln w="12700" cap="flat" cmpd="sng" algn="ctr">
              <a:solidFill>
                <a:srgbClr val="060000"/>
              </a:solidFill>
              <a:prstDash val="solid"/>
              <a:round/>
              <a:headEnd type="none" w="med" len="med"/>
              <a:tailEnd type="arrow"/>
            </a:ln>
            <a:effectLst/>
            <a:scene3d>
              <a:camera prst="orthographicFront">
                <a:rot lat="0" lon="10800000" rev="0"/>
              </a:camera>
              <a:lightRig rig="threePt" dir="t"/>
            </a:scene3d>
          </p:spPr>
        </p:cxnSp>
        <p:cxnSp>
          <p:nvCxnSpPr>
            <p:cNvPr id="26" name="Straight Arrow Connector 25"/>
            <p:cNvCxnSpPr/>
            <p:nvPr/>
          </p:nvCxnSpPr>
          <p:spPr bwMode="auto">
            <a:xfrm>
              <a:off x="7513320" y="2067950"/>
              <a:ext cx="853440" cy="1588"/>
            </a:xfrm>
            <a:prstGeom prst="straightConnector1">
              <a:avLst/>
            </a:prstGeom>
            <a:solidFill>
              <a:schemeClr val="accent1"/>
            </a:solidFill>
            <a:ln w="12700" cap="flat" cmpd="sng" algn="ctr">
              <a:solidFill>
                <a:srgbClr val="060000"/>
              </a:solidFill>
              <a:prstDash val="solid"/>
              <a:round/>
              <a:headEnd type="none" w="med" len="med"/>
              <a:tailEnd type="arrow"/>
            </a:ln>
            <a:effectLst/>
            <a:scene3d>
              <a:camera prst="orthographicFront">
                <a:rot lat="0" lon="10800000" rev="0"/>
              </a:camera>
              <a:lightRig rig="threePt" dir="t"/>
            </a:scene3d>
          </p:spPr>
        </p:cxnSp>
      </p:grpSp>
      <p:sp>
        <p:nvSpPr>
          <p:cNvPr id="28" name="Title 1">
            <a:extLst>
              <a:ext uri="{FF2B5EF4-FFF2-40B4-BE49-F238E27FC236}">
                <a16:creationId xmlns:a16="http://schemas.microsoft.com/office/drawing/2014/main" id="{E499BC2D-8719-46E5-AF6E-80FCD1F46E7A}"/>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Stuffing Box (Manual)</a:t>
            </a:r>
          </a:p>
        </p:txBody>
      </p:sp>
    </p:spTree>
    <p:extLst>
      <p:ext uri="{BB962C8B-B14F-4D97-AF65-F5344CB8AC3E}">
        <p14:creationId xmlns:p14="http://schemas.microsoft.com/office/powerpoint/2010/main" val="21929216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903309" y="1714499"/>
            <a:ext cx="2053588" cy="369332"/>
          </a:xfrm>
          <a:prstGeom prst="rect">
            <a:avLst/>
          </a:prstGeom>
          <a:noFill/>
        </p:spPr>
        <p:txBody>
          <a:bodyPr wrap="square" rtlCol="0">
            <a:spAutoFit/>
          </a:bodyPr>
          <a:lstStyle/>
          <a:p>
            <a:r>
              <a:rPr lang="en-US" dirty="0"/>
              <a:t>Sheave Guard</a:t>
            </a:r>
          </a:p>
        </p:txBody>
      </p:sp>
      <p:cxnSp>
        <p:nvCxnSpPr>
          <p:cNvPr id="19" name="Straight Arrow Connector 18"/>
          <p:cNvCxnSpPr>
            <a:cxnSpLocks/>
          </p:cNvCxnSpPr>
          <p:nvPr/>
        </p:nvCxnSpPr>
        <p:spPr bwMode="auto">
          <a:xfrm>
            <a:off x="7049869" y="1899165"/>
            <a:ext cx="853440" cy="1588"/>
          </a:xfrm>
          <a:prstGeom prst="straightConnector1">
            <a:avLst/>
          </a:prstGeom>
          <a:solidFill>
            <a:schemeClr val="accent1"/>
          </a:solidFill>
          <a:ln w="12700" cap="flat" cmpd="sng" algn="ctr">
            <a:solidFill>
              <a:srgbClr val="060000"/>
            </a:solidFill>
            <a:prstDash val="solid"/>
            <a:round/>
            <a:headEnd type="none" w="med" len="med"/>
            <a:tailEnd type="arrow"/>
          </a:ln>
          <a:effectLst/>
          <a:scene3d>
            <a:camera prst="orthographicFront">
              <a:rot lat="0" lon="10800000" rev="0"/>
            </a:camera>
            <a:lightRig rig="threePt" dir="t"/>
          </a:scene3d>
        </p:spPr>
      </p:cxnSp>
      <p:grpSp>
        <p:nvGrpSpPr>
          <p:cNvPr id="3" name="Group 2">
            <a:extLst>
              <a:ext uri="{FF2B5EF4-FFF2-40B4-BE49-F238E27FC236}">
                <a16:creationId xmlns:a16="http://schemas.microsoft.com/office/drawing/2014/main" id="{94EC5601-B6FF-40E5-9266-6626A2621C2F}"/>
              </a:ext>
            </a:extLst>
          </p:cNvPr>
          <p:cNvGrpSpPr/>
          <p:nvPr/>
        </p:nvGrpSpPr>
        <p:grpSpPr>
          <a:xfrm>
            <a:off x="2503487" y="1466731"/>
            <a:ext cx="7185023" cy="5035871"/>
            <a:chOff x="3330578" y="823595"/>
            <a:chExt cx="8023222" cy="5669280"/>
          </a:xfrm>
        </p:grpSpPr>
        <p:pic>
          <p:nvPicPr>
            <p:cNvPr id="4" name="Picture 5" descr="Hydraulic Stuffing Box"/>
            <p:cNvPicPr preferRelativeResize="0">
              <a:picLocks noChangeArrowheads="1"/>
            </p:cNvPicPr>
            <p:nvPr/>
          </p:nvPicPr>
          <p:blipFill>
            <a:blip r:embed="rId2" cstate="print"/>
            <a:srcRect/>
            <a:stretch>
              <a:fillRect/>
            </a:stretch>
          </p:blipFill>
          <p:spPr bwMode="auto">
            <a:xfrm>
              <a:off x="4419598" y="823595"/>
              <a:ext cx="3602807" cy="5669280"/>
            </a:xfrm>
            <a:prstGeom prst="rect">
              <a:avLst/>
            </a:prstGeom>
            <a:noFill/>
          </p:spPr>
        </p:pic>
        <p:sp>
          <p:nvSpPr>
            <p:cNvPr id="7" name="TextBox 6"/>
            <p:cNvSpPr txBox="1"/>
            <p:nvPr/>
          </p:nvSpPr>
          <p:spPr>
            <a:xfrm>
              <a:off x="3539410" y="5191325"/>
              <a:ext cx="2476663" cy="369332"/>
            </a:xfrm>
            <a:prstGeom prst="rect">
              <a:avLst/>
            </a:prstGeom>
            <a:noFill/>
          </p:spPr>
          <p:txBody>
            <a:bodyPr wrap="square" rtlCol="0">
              <a:spAutoFit/>
            </a:bodyPr>
            <a:lstStyle/>
            <a:p>
              <a:r>
                <a:rPr lang="en-US" dirty="0"/>
                <a:t>Blow out Plunger</a:t>
              </a:r>
            </a:p>
          </p:txBody>
        </p:sp>
        <p:cxnSp>
          <p:nvCxnSpPr>
            <p:cNvPr id="8" name="Straight Arrow Connector 7"/>
            <p:cNvCxnSpPr/>
            <p:nvPr/>
          </p:nvCxnSpPr>
          <p:spPr bwMode="auto">
            <a:xfrm>
              <a:off x="5709915" y="5386219"/>
              <a:ext cx="1188720" cy="1588"/>
            </a:xfrm>
            <a:prstGeom prst="straightConnector1">
              <a:avLst/>
            </a:prstGeom>
            <a:solidFill>
              <a:schemeClr val="accent1"/>
            </a:solidFill>
            <a:ln w="12700" cap="flat" cmpd="sng" algn="ctr">
              <a:solidFill>
                <a:srgbClr val="060000"/>
              </a:solidFill>
              <a:prstDash val="solid"/>
              <a:round/>
              <a:headEnd type="none" w="med" len="med"/>
              <a:tailEnd type="arrow"/>
            </a:ln>
            <a:effectLst/>
          </p:spPr>
        </p:cxnSp>
        <p:sp>
          <p:nvSpPr>
            <p:cNvPr id="9" name="TextBox 8"/>
            <p:cNvSpPr txBox="1"/>
            <p:nvPr/>
          </p:nvSpPr>
          <p:spPr>
            <a:xfrm>
              <a:off x="8638541" y="3433156"/>
              <a:ext cx="2715259" cy="369332"/>
            </a:xfrm>
            <a:prstGeom prst="rect">
              <a:avLst/>
            </a:prstGeom>
            <a:noFill/>
          </p:spPr>
          <p:txBody>
            <a:bodyPr wrap="square" rtlCol="0">
              <a:spAutoFit/>
            </a:bodyPr>
            <a:lstStyle/>
            <a:p>
              <a:r>
                <a:rPr lang="en-US" dirty="0"/>
                <a:t>Hydraulic Packing Nut</a:t>
              </a:r>
            </a:p>
          </p:txBody>
        </p:sp>
        <p:cxnSp>
          <p:nvCxnSpPr>
            <p:cNvPr id="10" name="Straight Arrow Connector 9"/>
            <p:cNvCxnSpPr/>
            <p:nvPr/>
          </p:nvCxnSpPr>
          <p:spPr bwMode="auto">
            <a:xfrm>
              <a:off x="5438135" y="4136540"/>
              <a:ext cx="1485900" cy="1588"/>
            </a:xfrm>
            <a:prstGeom prst="straightConnector1">
              <a:avLst/>
            </a:prstGeom>
            <a:solidFill>
              <a:schemeClr val="accent1"/>
            </a:solidFill>
            <a:ln w="12700" cap="flat" cmpd="sng" algn="ctr">
              <a:solidFill>
                <a:srgbClr val="060000"/>
              </a:solidFill>
              <a:prstDash val="solid"/>
              <a:round/>
              <a:headEnd type="none" w="med" len="med"/>
              <a:tailEnd type="arrow"/>
            </a:ln>
            <a:effectLst/>
          </p:spPr>
        </p:cxnSp>
        <p:sp>
          <p:nvSpPr>
            <p:cNvPr id="11" name="TextBox 10"/>
            <p:cNvSpPr txBox="1"/>
            <p:nvPr/>
          </p:nvSpPr>
          <p:spPr>
            <a:xfrm>
              <a:off x="3716016" y="3909940"/>
              <a:ext cx="1717041" cy="369332"/>
            </a:xfrm>
            <a:prstGeom prst="rect">
              <a:avLst/>
            </a:prstGeom>
            <a:noFill/>
          </p:spPr>
          <p:txBody>
            <a:bodyPr wrap="square" rtlCol="0">
              <a:spAutoFit/>
            </a:bodyPr>
            <a:lstStyle/>
            <a:p>
              <a:r>
                <a:rPr lang="en-US" dirty="0"/>
                <a:t>Upper Gland</a:t>
              </a:r>
            </a:p>
          </p:txBody>
        </p:sp>
        <p:cxnSp>
          <p:nvCxnSpPr>
            <p:cNvPr id="12" name="Straight Arrow Connector 11"/>
            <p:cNvCxnSpPr/>
            <p:nvPr/>
          </p:nvCxnSpPr>
          <p:spPr bwMode="auto">
            <a:xfrm>
              <a:off x="5435595" y="4992324"/>
              <a:ext cx="1485900" cy="1588"/>
            </a:xfrm>
            <a:prstGeom prst="straightConnector1">
              <a:avLst/>
            </a:prstGeom>
            <a:solidFill>
              <a:schemeClr val="accent1"/>
            </a:solidFill>
            <a:ln w="12700" cap="flat" cmpd="sng" algn="ctr">
              <a:solidFill>
                <a:srgbClr val="060000"/>
              </a:solidFill>
              <a:prstDash val="solid"/>
              <a:round/>
              <a:headEnd type="none" w="med" len="med"/>
              <a:tailEnd type="arrow"/>
            </a:ln>
            <a:effectLst/>
          </p:spPr>
        </p:cxnSp>
        <p:sp>
          <p:nvSpPr>
            <p:cNvPr id="13" name="TextBox 12"/>
            <p:cNvSpPr txBox="1"/>
            <p:nvPr/>
          </p:nvSpPr>
          <p:spPr>
            <a:xfrm>
              <a:off x="3836453" y="4770315"/>
              <a:ext cx="1706881" cy="369332"/>
            </a:xfrm>
            <a:prstGeom prst="rect">
              <a:avLst/>
            </a:prstGeom>
            <a:noFill/>
          </p:spPr>
          <p:txBody>
            <a:bodyPr wrap="square" rtlCol="0">
              <a:spAutoFit/>
            </a:bodyPr>
            <a:lstStyle/>
            <a:p>
              <a:r>
                <a:rPr lang="en-US" dirty="0"/>
                <a:t>Lower Gland</a:t>
              </a:r>
            </a:p>
          </p:txBody>
        </p:sp>
        <p:cxnSp>
          <p:nvCxnSpPr>
            <p:cNvPr id="14" name="Straight Arrow Connector 13"/>
            <p:cNvCxnSpPr/>
            <p:nvPr/>
          </p:nvCxnSpPr>
          <p:spPr bwMode="auto">
            <a:xfrm>
              <a:off x="7559039" y="4574979"/>
              <a:ext cx="853440" cy="1588"/>
            </a:xfrm>
            <a:prstGeom prst="straightConnector1">
              <a:avLst/>
            </a:prstGeom>
            <a:solidFill>
              <a:schemeClr val="accent1"/>
            </a:solidFill>
            <a:ln w="12700" cap="flat" cmpd="sng" algn="ctr">
              <a:solidFill>
                <a:srgbClr val="060000"/>
              </a:solidFill>
              <a:prstDash val="solid"/>
              <a:round/>
              <a:headEnd type="none" w="med" len="med"/>
              <a:tailEnd type="arrow"/>
            </a:ln>
            <a:effectLst/>
            <a:scene3d>
              <a:camera prst="orthographicFront">
                <a:rot lat="0" lon="10800000" rev="0"/>
              </a:camera>
              <a:lightRig rig="threePt" dir="t"/>
            </a:scene3d>
          </p:spPr>
        </p:cxnSp>
        <p:cxnSp>
          <p:nvCxnSpPr>
            <p:cNvPr id="15" name="Straight Arrow Connector 14"/>
            <p:cNvCxnSpPr/>
            <p:nvPr/>
          </p:nvCxnSpPr>
          <p:spPr bwMode="auto">
            <a:xfrm>
              <a:off x="7559039" y="4926673"/>
              <a:ext cx="853440" cy="1588"/>
            </a:xfrm>
            <a:prstGeom prst="straightConnector1">
              <a:avLst/>
            </a:prstGeom>
            <a:solidFill>
              <a:schemeClr val="accent1"/>
            </a:solidFill>
            <a:ln w="12700" cap="flat" cmpd="sng" algn="ctr">
              <a:solidFill>
                <a:srgbClr val="060000"/>
              </a:solidFill>
              <a:prstDash val="solid"/>
              <a:round/>
              <a:headEnd type="none" w="med" len="med"/>
              <a:tailEnd type="arrow"/>
            </a:ln>
            <a:effectLst/>
            <a:scene3d>
              <a:camera prst="orthographicFront">
                <a:rot lat="0" lon="10800000" rev="0"/>
              </a:camera>
              <a:lightRig rig="threePt" dir="t"/>
            </a:scene3d>
          </p:spPr>
        </p:cxnSp>
        <p:cxnSp>
          <p:nvCxnSpPr>
            <p:cNvPr id="18" name="Straight Arrow Connector 17"/>
            <p:cNvCxnSpPr/>
            <p:nvPr/>
          </p:nvCxnSpPr>
          <p:spPr bwMode="auto">
            <a:xfrm>
              <a:off x="7705008" y="3669321"/>
              <a:ext cx="853440" cy="1588"/>
            </a:xfrm>
            <a:prstGeom prst="straightConnector1">
              <a:avLst/>
            </a:prstGeom>
            <a:solidFill>
              <a:schemeClr val="accent1"/>
            </a:solidFill>
            <a:ln w="12700" cap="flat" cmpd="sng" algn="ctr">
              <a:solidFill>
                <a:srgbClr val="060000"/>
              </a:solidFill>
              <a:prstDash val="solid"/>
              <a:round/>
              <a:headEnd type="none" w="med" len="med"/>
              <a:tailEnd type="arrow"/>
            </a:ln>
            <a:effectLst/>
            <a:scene3d>
              <a:camera prst="orthographicFront">
                <a:rot lat="0" lon="10800000" rev="0"/>
              </a:camera>
              <a:lightRig rig="threePt" dir="t"/>
            </a:scene3d>
          </p:spPr>
        </p:cxnSp>
        <p:sp>
          <p:nvSpPr>
            <p:cNvPr id="20" name="TextBox 19"/>
            <p:cNvSpPr txBox="1"/>
            <p:nvPr/>
          </p:nvSpPr>
          <p:spPr>
            <a:xfrm>
              <a:off x="8638539" y="4528091"/>
              <a:ext cx="2133534" cy="369332"/>
            </a:xfrm>
            <a:prstGeom prst="rect">
              <a:avLst/>
            </a:prstGeom>
            <a:noFill/>
          </p:spPr>
          <p:txBody>
            <a:bodyPr wrap="square" rtlCol="0">
              <a:spAutoFit/>
            </a:bodyPr>
            <a:lstStyle/>
            <a:p>
              <a:r>
                <a:rPr lang="en-US" dirty="0"/>
                <a:t>Staff Bearings</a:t>
              </a:r>
            </a:p>
          </p:txBody>
        </p:sp>
        <p:cxnSp>
          <p:nvCxnSpPr>
            <p:cNvPr id="21" name="Straight Arrow Connector 20"/>
            <p:cNvCxnSpPr/>
            <p:nvPr/>
          </p:nvCxnSpPr>
          <p:spPr bwMode="auto">
            <a:xfrm>
              <a:off x="5433055" y="4539814"/>
              <a:ext cx="1485900" cy="1588"/>
            </a:xfrm>
            <a:prstGeom prst="straightConnector1">
              <a:avLst/>
            </a:prstGeom>
            <a:solidFill>
              <a:schemeClr val="accent1"/>
            </a:solidFill>
            <a:ln w="12700" cap="flat" cmpd="sng" algn="ctr">
              <a:solidFill>
                <a:srgbClr val="060000"/>
              </a:solidFill>
              <a:prstDash val="solid"/>
              <a:round/>
              <a:headEnd type="none" w="med" len="med"/>
              <a:tailEnd type="arrow"/>
            </a:ln>
            <a:effectLst/>
          </p:spPr>
        </p:cxnSp>
        <p:sp>
          <p:nvSpPr>
            <p:cNvPr id="22" name="TextBox 21"/>
            <p:cNvSpPr txBox="1"/>
            <p:nvPr/>
          </p:nvSpPr>
          <p:spPr>
            <a:xfrm>
              <a:off x="3330578" y="4333923"/>
              <a:ext cx="2579365" cy="369332"/>
            </a:xfrm>
            <a:prstGeom prst="rect">
              <a:avLst/>
            </a:prstGeom>
            <a:noFill/>
          </p:spPr>
          <p:txBody>
            <a:bodyPr wrap="square" rtlCol="0">
              <a:spAutoFit/>
            </a:bodyPr>
            <a:lstStyle/>
            <a:p>
              <a:r>
                <a:rPr lang="en-US" dirty="0"/>
                <a:t>Cylinder Packing</a:t>
              </a:r>
            </a:p>
          </p:txBody>
        </p:sp>
      </p:grpSp>
      <p:sp>
        <p:nvSpPr>
          <p:cNvPr id="36" name="Title 1">
            <a:extLst>
              <a:ext uri="{FF2B5EF4-FFF2-40B4-BE49-F238E27FC236}">
                <a16:creationId xmlns:a16="http://schemas.microsoft.com/office/drawing/2014/main" id="{09571C52-B459-4CFC-8630-6C16FBF742A2}"/>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Stuffing Box (Hydraulic)</a:t>
            </a:r>
          </a:p>
        </p:txBody>
      </p:sp>
    </p:spTree>
    <p:extLst>
      <p:ext uri="{BB962C8B-B14F-4D97-AF65-F5344CB8AC3E}">
        <p14:creationId xmlns:p14="http://schemas.microsoft.com/office/powerpoint/2010/main" val="30792428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43817"/>
            <a:ext cx="8062609" cy="5280718"/>
          </a:xfrm>
        </p:spPr>
        <p:txBody>
          <a:bodyPr>
            <a:normAutofit fontScale="70000" lnSpcReduction="20000"/>
          </a:bodyPr>
          <a:lstStyle/>
          <a:p>
            <a:pPr marL="342900" indent="-342900">
              <a:lnSpc>
                <a:spcPct val="120000"/>
              </a:lnSpc>
              <a:buClr>
                <a:schemeClr val="accent5"/>
              </a:buClr>
              <a:buFont typeface="Arial" panose="020B0604020202020204" pitchFamily="34" charset="0"/>
              <a:buChar char="•"/>
            </a:pPr>
            <a:r>
              <a:rPr lang="en-US" dirty="0"/>
              <a:t>Is primary a safety device, designed to catch the toolstring if it is drawn into the lubricator rig up to quickly and hits the top. </a:t>
            </a:r>
          </a:p>
          <a:p>
            <a:pPr marL="342900" indent="-342900">
              <a:lnSpc>
                <a:spcPct val="120000"/>
              </a:lnSpc>
              <a:buClr>
                <a:schemeClr val="accent5"/>
              </a:buClr>
              <a:buFont typeface="Arial" panose="020B0604020202020204" pitchFamily="34" charset="0"/>
              <a:buChar char="•"/>
            </a:pPr>
            <a:endParaRPr lang="en-US" dirty="0"/>
          </a:p>
          <a:p>
            <a:pPr marL="342900" indent="-342900">
              <a:lnSpc>
                <a:spcPct val="120000"/>
              </a:lnSpc>
              <a:buClr>
                <a:schemeClr val="accent5"/>
              </a:buClr>
              <a:buFont typeface="Arial" panose="020B0604020202020204" pitchFamily="34" charset="0"/>
              <a:buChar char="•"/>
            </a:pPr>
            <a:r>
              <a:rPr lang="en-US" dirty="0"/>
              <a:t>Should be used on Semi-Submersibles or Floaters. </a:t>
            </a:r>
          </a:p>
          <a:p>
            <a:pPr marL="342900" indent="-342900">
              <a:lnSpc>
                <a:spcPct val="120000"/>
              </a:lnSpc>
              <a:buClr>
                <a:schemeClr val="accent5"/>
              </a:buClr>
              <a:buFont typeface="Arial" panose="020B0604020202020204" pitchFamily="34" charset="0"/>
              <a:buChar char="•"/>
            </a:pPr>
            <a:endParaRPr lang="en-US" dirty="0"/>
          </a:p>
          <a:p>
            <a:pPr marL="342900" indent="-342900">
              <a:lnSpc>
                <a:spcPct val="120000"/>
              </a:lnSpc>
              <a:buClr>
                <a:schemeClr val="accent5"/>
              </a:buClr>
              <a:buFont typeface="Arial" panose="020B0604020202020204" pitchFamily="34" charset="0"/>
              <a:buChar char="•"/>
            </a:pPr>
            <a:r>
              <a:rPr lang="en-US" dirty="0"/>
              <a:t>The tool catcher must be remotely operated.</a:t>
            </a:r>
          </a:p>
          <a:p>
            <a:pPr marL="342900" indent="-342900">
              <a:lnSpc>
                <a:spcPct val="120000"/>
              </a:lnSpc>
              <a:buClr>
                <a:schemeClr val="accent5"/>
              </a:buClr>
              <a:buFont typeface="Arial" panose="020B0604020202020204" pitchFamily="34" charset="0"/>
              <a:buChar char="•"/>
            </a:pPr>
            <a:endParaRPr lang="en-US" dirty="0"/>
          </a:p>
          <a:p>
            <a:pPr marL="342900" indent="-342900">
              <a:lnSpc>
                <a:spcPct val="120000"/>
              </a:lnSpc>
              <a:buClr>
                <a:schemeClr val="accent5"/>
              </a:buClr>
              <a:buFont typeface="Arial" panose="020B0604020202020204" pitchFamily="34" charset="0"/>
              <a:buChar char="•"/>
            </a:pPr>
            <a:r>
              <a:rPr lang="en-US" dirty="0"/>
              <a:t>Dogs need to be changed to fit the correct size of fishing neck.</a:t>
            </a:r>
          </a:p>
          <a:p>
            <a:pPr marL="342900" indent="-342900">
              <a:lnSpc>
                <a:spcPct val="120000"/>
              </a:lnSpc>
              <a:buClr>
                <a:schemeClr val="accent5"/>
              </a:buClr>
              <a:buFont typeface="Arial" panose="020B0604020202020204" pitchFamily="34" charset="0"/>
              <a:buChar char="•"/>
            </a:pPr>
            <a:endParaRPr lang="en-US" dirty="0"/>
          </a:p>
          <a:p>
            <a:pPr marL="342900" indent="-342900">
              <a:lnSpc>
                <a:spcPct val="120000"/>
              </a:lnSpc>
              <a:buClr>
                <a:schemeClr val="accent5"/>
              </a:buClr>
              <a:buFont typeface="Arial" panose="020B0604020202020204" pitchFamily="34" charset="0"/>
              <a:buChar char="•"/>
            </a:pPr>
            <a:r>
              <a:rPr lang="en-US" dirty="0"/>
              <a:t>Is placed under the stuffing box.</a:t>
            </a:r>
            <a:endParaRPr lang="en-US" b="1" dirty="0">
              <a:solidFill>
                <a:srgbClr val="0070C0"/>
              </a:solidFill>
            </a:endParaRPr>
          </a:p>
          <a:p>
            <a:pPr marL="342900" indent="-342900">
              <a:buClr>
                <a:schemeClr val="accent5"/>
              </a:buClr>
              <a:buFont typeface="Arial" panose="020B0604020202020204" pitchFamily="34" charset="0"/>
              <a:buChar char="•"/>
            </a:pPr>
            <a:endParaRPr lang="en-US" dirty="0"/>
          </a:p>
          <a:p>
            <a:pPr marL="342900" indent="-342900">
              <a:buClr>
                <a:schemeClr val="accent5"/>
              </a:buClr>
              <a:buFont typeface="Arial" panose="020B0604020202020204" pitchFamily="34" charset="0"/>
              <a:buChar char="•"/>
            </a:pPr>
            <a:endParaRPr lang="en-US" dirty="0"/>
          </a:p>
          <a:p>
            <a:endParaRPr lang="en-US" dirty="0"/>
          </a:p>
          <a:p>
            <a:endParaRPr lang="en-US" b="1" dirty="0">
              <a:solidFill>
                <a:srgbClr val="0070C0"/>
              </a:solidFill>
            </a:endParaRPr>
          </a:p>
          <a:p>
            <a:endParaRPr lang="en-US" sz="2000" dirty="0"/>
          </a:p>
        </p:txBody>
      </p:sp>
      <p:pic>
        <p:nvPicPr>
          <p:cNvPr id="3074" name="Picture 2"/>
          <p:cNvPicPr preferRelativeResize="0">
            <a:picLocks noGrp="1" noChangeArrowheads="1"/>
          </p:cNvPicPr>
          <p:nvPr>
            <p:ph sz="half" idx="4294967295"/>
          </p:nvPr>
        </p:nvPicPr>
        <p:blipFill>
          <a:blip r:embed="rId2" cstate="print"/>
          <a:srcRect/>
          <a:stretch>
            <a:fillRect/>
          </a:stretch>
        </p:blipFill>
        <p:spPr bwMode="auto">
          <a:xfrm>
            <a:off x="8824913" y="1147560"/>
            <a:ext cx="3367087" cy="5576887"/>
          </a:xfrm>
          <a:prstGeom prst="rect">
            <a:avLst/>
          </a:prstGeom>
          <a:noFill/>
          <a:ln w="9525">
            <a:noFill/>
            <a:miter lim="800000"/>
            <a:headEnd/>
            <a:tailEnd/>
          </a:ln>
        </p:spPr>
      </p:pic>
      <p:sp>
        <p:nvSpPr>
          <p:cNvPr id="7" name="Title 1">
            <a:extLst>
              <a:ext uri="{FF2B5EF4-FFF2-40B4-BE49-F238E27FC236}">
                <a16:creationId xmlns:a16="http://schemas.microsoft.com/office/drawing/2014/main" id="{4CBDF863-1A87-4768-A861-5C7CAE1F4AF2}"/>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Tool (Head) Catcher</a:t>
            </a:r>
          </a:p>
        </p:txBody>
      </p:sp>
    </p:spTree>
    <p:extLst>
      <p:ext uri="{BB962C8B-B14F-4D97-AF65-F5344CB8AC3E}">
        <p14:creationId xmlns:p14="http://schemas.microsoft.com/office/powerpoint/2010/main" val="35812302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9482" y="1317235"/>
            <a:ext cx="6589804" cy="5300181"/>
          </a:xfrm>
        </p:spPr>
        <p:txBody>
          <a:bodyPr>
            <a:normAutofit fontScale="77500" lnSpcReduction="20000"/>
          </a:bodyPr>
          <a:lstStyle/>
          <a:p>
            <a:pPr>
              <a:lnSpc>
                <a:spcPct val="100000"/>
              </a:lnSpc>
              <a:buClr>
                <a:schemeClr val="accent5"/>
              </a:buClr>
              <a:buFont typeface="Arial" panose="020B0604020202020204" pitchFamily="34" charset="0"/>
              <a:buChar char="•"/>
            </a:pPr>
            <a:r>
              <a:rPr lang="en-US" sz="2400" dirty="0"/>
              <a:t>“Tubes” which contain </a:t>
            </a:r>
            <a:r>
              <a:rPr lang="en-US" sz="2400" dirty="0" err="1"/>
              <a:t>toolstring</a:t>
            </a:r>
            <a:r>
              <a:rPr lang="en-US" sz="2400" dirty="0"/>
              <a:t> and equipment to be run.</a:t>
            </a:r>
          </a:p>
          <a:p>
            <a:pPr>
              <a:lnSpc>
                <a:spcPct val="100000"/>
              </a:lnSpc>
              <a:buClr>
                <a:schemeClr val="accent5"/>
              </a:buClr>
              <a:buFont typeface="Arial" panose="020B0604020202020204" pitchFamily="34" charset="0"/>
              <a:buChar char="•"/>
            </a:pPr>
            <a:r>
              <a:rPr lang="en-US" sz="2400" dirty="0"/>
              <a:t>Available in full range of working pressures (WP) 5K, 10K, 15K with a Quick Union connections</a:t>
            </a:r>
          </a:p>
          <a:p>
            <a:pPr>
              <a:lnSpc>
                <a:spcPct val="100000"/>
              </a:lnSpc>
              <a:buClr>
                <a:schemeClr val="accent5"/>
              </a:buClr>
              <a:buFont typeface="Arial" panose="020B0604020202020204" pitchFamily="34" charset="0"/>
              <a:buChar char="•"/>
            </a:pPr>
            <a:r>
              <a:rPr lang="en-US" sz="2400" dirty="0"/>
              <a:t>Available with bleed off ports</a:t>
            </a:r>
          </a:p>
          <a:p>
            <a:pPr lvl="1">
              <a:lnSpc>
                <a:spcPct val="100000"/>
              </a:lnSpc>
              <a:buClr>
                <a:schemeClr val="accent5"/>
              </a:buClr>
            </a:pPr>
            <a:r>
              <a:rPr lang="en-US" sz="2100" dirty="0"/>
              <a:t>Ported</a:t>
            </a:r>
          </a:p>
          <a:p>
            <a:pPr lvl="1">
              <a:lnSpc>
                <a:spcPct val="100000"/>
              </a:lnSpc>
              <a:buClr>
                <a:schemeClr val="accent5"/>
              </a:buClr>
            </a:pPr>
            <a:r>
              <a:rPr lang="en-US" sz="2100" dirty="0"/>
              <a:t>Non ported</a:t>
            </a:r>
          </a:p>
          <a:p>
            <a:pPr>
              <a:lnSpc>
                <a:spcPct val="100000"/>
              </a:lnSpc>
              <a:buClr>
                <a:schemeClr val="accent5"/>
              </a:buClr>
              <a:buFont typeface="Arial" panose="020B0604020202020204" pitchFamily="34" charset="0"/>
              <a:buChar char="•"/>
            </a:pPr>
            <a:r>
              <a:rPr lang="en-US" sz="2400" dirty="0"/>
              <a:t>3 basic types</a:t>
            </a:r>
          </a:p>
          <a:p>
            <a:pPr lvl="1">
              <a:lnSpc>
                <a:spcPct val="100000"/>
              </a:lnSpc>
              <a:buClr>
                <a:schemeClr val="accent5"/>
              </a:buClr>
            </a:pPr>
            <a:r>
              <a:rPr lang="en-US" sz="2100" dirty="0"/>
              <a:t>Conventional </a:t>
            </a:r>
          </a:p>
          <a:p>
            <a:pPr lvl="1">
              <a:lnSpc>
                <a:spcPct val="100000"/>
              </a:lnSpc>
              <a:buClr>
                <a:schemeClr val="accent5"/>
              </a:buClr>
            </a:pPr>
            <a:r>
              <a:rPr lang="en-US" sz="2100" dirty="0"/>
              <a:t>Lightweight</a:t>
            </a:r>
          </a:p>
          <a:p>
            <a:pPr lvl="1">
              <a:lnSpc>
                <a:spcPct val="100000"/>
              </a:lnSpc>
              <a:buClr>
                <a:schemeClr val="accent5"/>
              </a:buClr>
            </a:pPr>
            <a:r>
              <a:rPr lang="en-US" sz="2100" dirty="0"/>
              <a:t>Integral</a:t>
            </a:r>
            <a:endParaRPr lang="en-US" sz="2400" dirty="0"/>
          </a:p>
          <a:p>
            <a:pPr>
              <a:lnSpc>
                <a:spcPct val="100000"/>
              </a:lnSpc>
              <a:buClr>
                <a:schemeClr val="accent5"/>
              </a:buClr>
              <a:buFont typeface="Arial" panose="020B0604020202020204" pitchFamily="34" charset="0"/>
              <a:buChar char="•"/>
            </a:pPr>
            <a:r>
              <a:rPr lang="en-US" sz="2400" dirty="0"/>
              <a:t>The number of lubricators selected must be ensured to allow sufficient length to contain the complete </a:t>
            </a:r>
            <a:r>
              <a:rPr lang="en-US" sz="2400" dirty="0" err="1"/>
              <a:t>toolstring</a:t>
            </a:r>
            <a:r>
              <a:rPr lang="en-US" sz="2400" dirty="0"/>
              <a:t> plus an additional 3ft.</a:t>
            </a:r>
          </a:p>
          <a:p>
            <a:pPr>
              <a:lnSpc>
                <a:spcPct val="100000"/>
              </a:lnSpc>
              <a:buClr>
                <a:schemeClr val="accent5"/>
              </a:buClr>
              <a:buFont typeface="Arial" panose="020B0604020202020204" pitchFamily="34" charset="0"/>
              <a:buChar char="•"/>
            </a:pPr>
            <a:r>
              <a:rPr lang="en-US" sz="2400" dirty="0"/>
              <a:t>Definition of Riser - spacer lubricator from Christmas Tree to work level (normally main deck)</a:t>
            </a:r>
          </a:p>
          <a:p>
            <a:pPr>
              <a:lnSpc>
                <a:spcPct val="100000"/>
              </a:lnSpc>
              <a:buClr>
                <a:schemeClr val="accent5"/>
              </a:buClr>
              <a:buFont typeface="Arial" panose="020B0604020202020204" pitchFamily="34" charset="0"/>
              <a:buChar char="•"/>
            </a:pPr>
            <a:r>
              <a:rPr lang="en-US" sz="2400" dirty="0"/>
              <a:t>Handling riser during rig up and rig down is very critical. Communication must be established during the change out.</a:t>
            </a:r>
          </a:p>
          <a:p>
            <a:endParaRPr lang="en-US" sz="2100" dirty="0"/>
          </a:p>
          <a:p>
            <a:endParaRPr lang="en-US" sz="2100" dirty="0"/>
          </a:p>
          <a:p>
            <a:endParaRPr lang="en-US" sz="2100" dirty="0"/>
          </a:p>
          <a:p>
            <a:endParaRPr lang="en-US" sz="2100" dirty="0"/>
          </a:p>
          <a:p>
            <a:pPr marL="0" indent="0">
              <a:buNone/>
            </a:pPr>
            <a:endParaRPr lang="en-US" sz="2100" dirty="0"/>
          </a:p>
          <a:p>
            <a:endParaRPr lang="en-US" sz="2100" dirty="0"/>
          </a:p>
          <a:p>
            <a:endParaRPr lang="en-US" sz="2100" b="1" dirty="0">
              <a:solidFill>
                <a:srgbClr val="0070C0"/>
              </a:solidFill>
            </a:endParaRPr>
          </a:p>
          <a:p>
            <a:endParaRPr lang="en-US" sz="2100" dirty="0"/>
          </a:p>
        </p:txBody>
      </p:sp>
      <p:pic>
        <p:nvPicPr>
          <p:cNvPr id="4100" name="Picture 4"/>
          <p:cNvPicPr>
            <a:picLocks noGrp="1" noChangeAspect="1" noChangeArrowheads="1"/>
          </p:cNvPicPr>
          <p:nvPr>
            <p:ph sz="half" idx="4294967295"/>
          </p:nvPr>
        </p:nvPicPr>
        <p:blipFill>
          <a:blip r:embed="rId2" cstate="print"/>
          <a:srcRect/>
          <a:stretch>
            <a:fillRect/>
          </a:stretch>
        </p:blipFill>
        <p:spPr bwMode="auto">
          <a:xfrm>
            <a:off x="8373552" y="1131016"/>
            <a:ext cx="1301750" cy="5486400"/>
          </a:xfrm>
          <a:prstGeom prst="rect">
            <a:avLst/>
          </a:prstGeom>
          <a:noFill/>
          <a:ln w="9525">
            <a:noFill/>
            <a:miter lim="800000"/>
            <a:headEnd/>
            <a:tailEnd/>
          </a:ln>
        </p:spPr>
      </p:pic>
      <p:sp>
        <p:nvSpPr>
          <p:cNvPr id="8" name="Title 1">
            <a:extLst>
              <a:ext uri="{FF2B5EF4-FFF2-40B4-BE49-F238E27FC236}">
                <a16:creationId xmlns:a16="http://schemas.microsoft.com/office/drawing/2014/main" id="{F8469F14-F3C1-4695-AAC0-F24C5F4B493E}"/>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Lubricator / Riser</a:t>
            </a:r>
          </a:p>
        </p:txBody>
      </p:sp>
      <p:pic>
        <p:nvPicPr>
          <p:cNvPr id="6" name="Picture 5">
            <a:extLst>
              <a:ext uri="{FF2B5EF4-FFF2-40B4-BE49-F238E27FC236}">
                <a16:creationId xmlns:a16="http://schemas.microsoft.com/office/drawing/2014/main" id="{972B82E2-B4E9-440A-A005-CA164EDCA3FB}"/>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68552" y="1063234"/>
            <a:ext cx="755367" cy="571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descr="Riser and Xmas tree">
            <a:extLst>
              <a:ext uri="{FF2B5EF4-FFF2-40B4-BE49-F238E27FC236}">
                <a16:creationId xmlns:a16="http://schemas.microsoft.com/office/drawing/2014/main" id="{BB11C924-5F67-470C-9C0D-0D4FABBF9F45}"/>
              </a:ext>
            </a:extLst>
          </p:cNvPr>
          <p:cNvPicPr>
            <a:picLocks noChangeAspect="1" noChangeArrowheads="1"/>
          </p:cNvPicPr>
          <p:nvPr/>
        </p:nvPicPr>
        <p:blipFill>
          <a:blip r:embed="rId4" cstate="print">
            <a:clrChange>
              <a:clrFrom>
                <a:srgbClr val="223464"/>
              </a:clrFrom>
              <a:clrTo>
                <a:srgbClr val="223464">
                  <a:alpha val="0"/>
                </a:srgbClr>
              </a:clrTo>
            </a:clrChange>
          </a:blip>
          <a:srcRect/>
          <a:stretch>
            <a:fillRect/>
          </a:stretch>
        </p:blipFill>
        <p:spPr bwMode="auto">
          <a:xfrm>
            <a:off x="9824935" y="974773"/>
            <a:ext cx="2181629" cy="5798886"/>
          </a:xfrm>
          <a:prstGeom prst="rect">
            <a:avLst/>
          </a:prstGeom>
          <a:noFill/>
          <a:ln w="9525">
            <a:noFill/>
            <a:miter lim="800000"/>
            <a:headEnd/>
            <a:tailEnd/>
          </a:ln>
        </p:spPr>
      </p:pic>
    </p:spTree>
    <p:extLst>
      <p:ext uri="{BB962C8B-B14F-4D97-AF65-F5344CB8AC3E}">
        <p14:creationId xmlns:p14="http://schemas.microsoft.com/office/powerpoint/2010/main" val="31560246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343817"/>
            <a:ext cx="6398665" cy="4833146"/>
          </a:xfrm>
        </p:spPr>
        <p:txBody>
          <a:bodyPr>
            <a:normAutofit/>
          </a:bodyPr>
          <a:lstStyle/>
          <a:p>
            <a:pPr>
              <a:buClr>
                <a:schemeClr val="accent5"/>
              </a:buClr>
              <a:buFont typeface="Arial" panose="020B0604020202020204" pitchFamily="34" charset="0"/>
              <a:buChar char="•"/>
            </a:pPr>
            <a:r>
              <a:rPr lang="en-US" sz="2100" dirty="0"/>
              <a:t>Inserted in the rig up at the position of the joint normally opened to insert and retrieve tools from the well. </a:t>
            </a:r>
          </a:p>
          <a:p>
            <a:pPr>
              <a:buClr>
                <a:schemeClr val="accent5"/>
              </a:buClr>
              <a:buFont typeface="Arial" panose="020B0604020202020204" pitchFamily="34" charset="0"/>
              <a:buChar char="•"/>
            </a:pPr>
            <a:endParaRPr lang="en-US" sz="2100" dirty="0"/>
          </a:p>
          <a:p>
            <a:pPr>
              <a:buClr>
                <a:schemeClr val="accent5"/>
              </a:buClr>
              <a:buFont typeface="Arial" panose="020B0604020202020204" pitchFamily="34" charset="0"/>
              <a:buChar char="•"/>
            </a:pPr>
            <a:r>
              <a:rPr lang="en-US" sz="2100" dirty="0"/>
              <a:t>Subsequent pressure tests can be made using the Quick Test Sub to verify the integrity of the union that has been disconnected, rather than having to test the complete rig up. </a:t>
            </a:r>
          </a:p>
          <a:p>
            <a:pPr>
              <a:buClr>
                <a:schemeClr val="accent5"/>
              </a:buClr>
              <a:buFont typeface="Arial" panose="020B0604020202020204" pitchFamily="34" charset="0"/>
              <a:buChar char="•"/>
            </a:pPr>
            <a:endParaRPr lang="en-US" sz="2100" dirty="0"/>
          </a:p>
          <a:p>
            <a:pPr>
              <a:buClr>
                <a:schemeClr val="accent5"/>
              </a:buClr>
              <a:buFont typeface="Arial" panose="020B0604020202020204" pitchFamily="34" charset="0"/>
              <a:buChar char="•"/>
            </a:pPr>
            <a:r>
              <a:rPr lang="en-US" sz="2100" dirty="0"/>
              <a:t>Must be used during perforating operations.</a:t>
            </a:r>
          </a:p>
          <a:p>
            <a:pPr marL="0" indent="0">
              <a:buNone/>
            </a:pPr>
            <a:endParaRPr lang="en-US" sz="2000" b="1" dirty="0">
              <a:solidFill>
                <a:srgbClr val="0070C0"/>
              </a:solidFill>
            </a:endParaRPr>
          </a:p>
          <a:p>
            <a:endParaRPr lang="en-US" sz="2000" dirty="0"/>
          </a:p>
        </p:txBody>
      </p:sp>
      <p:pic>
        <p:nvPicPr>
          <p:cNvPr id="5122" name="Picture 2"/>
          <p:cNvPicPr preferRelativeResize="0">
            <a:picLocks noGrp="1" noChangeArrowheads="1"/>
          </p:cNvPicPr>
          <p:nvPr>
            <p:ph sz="half" idx="4294967295"/>
          </p:nvPr>
        </p:nvPicPr>
        <p:blipFill>
          <a:blip r:embed="rId2" cstate="print"/>
          <a:srcRect/>
          <a:stretch>
            <a:fillRect/>
          </a:stretch>
        </p:blipFill>
        <p:spPr bwMode="auto">
          <a:xfrm>
            <a:off x="10074275" y="1343817"/>
            <a:ext cx="2117725" cy="5119688"/>
          </a:xfrm>
          <a:prstGeom prst="rect">
            <a:avLst/>
          </a:prstGeom>
          <a:noFill/>
          <a:ln w="9525">
            <a:noFill/>
            <a:miter lim="800000"/>
            <a:headEnd/>
            <a:tailEnd/>
          </a:ln>
        </p:spPr>
      </p:pic>
      <p:pic>
        <p:nvPicPr>
          <p:cNvPr id="5123" name="Picture 3"/>
          <p:cNvPicPr preferRelativeResize="0">
            <a:picLocks noChangeArrowheads="1"/>
          </p:cNvPicPr>
          <p:nvPr/>
        </p:nvPicPr>
        <p:blipFill>
          <a:blip r:embed="rId3" cstate="print"/>
          <a:srcRect/>
          <a:stretch>
            <a:fillRect/>
          </a:stretch>
        </p:blipFill>
        <p:spPr bwMode="auto">
          <a:xfrm>
            <a:off x="7236865" y="1343817"/>
            <a:ext cx="2872740" cy="5120640"/>
          </a:xfrm>
          <a:prstGeom prst="rect">
            <a:avLst/>
          </a:prstGeom>
          <a:noFill/>
          <a:ln w="9525">
            <a:noFill/>
            <a:miter lim="800000"/>
            <a:headEnd/>
            <a:tailEnd/>
          </a:ln>
        </p:spPr>
      </p:pic>
      <p:sp>
        <p:nvSpPr>
          <p:cNvPr id="8" name="Title 1">
            <a:extLst>
              <a:ext uri="{FF2B5EF4-FFF2-40B4-BE49-F238E27FC236}">
                <a16:creationId xmlns:a16="http://schemas.microsoft.com/office/drawing/2014/main" id="{D0B9F8CF-EF7F-4E48-BE14-B1D364181BF7}"/>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Quick Test Sub</a:t>
            </a:r>
          </a:p>
        </p:txBody>
      </p:sp>
    </p:spTree>
    <p:extLst>
      <p:ext uri="{BB962C8B-B14F-4D97-AF65-F5344CB8AC3E}">
        <p14:creationId xmlns:p14="http://schemas.microsoft.com/office/powerpoint/2010/main" val="2548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p:cNvPicPr>
            <a:picLocks noChangeAspect="1" noChangeArrowheads="1"/>
          </p:cNvPicPr>
          <p:nvPr/>
        </p:nvPicPr>
        <p:blipFill>
          <a:blip r:embed="rId2" cstate="print"/>
          <a:srcRect/>
          <a:stretch>
            <a:fillRect/>
          </a:stretch>
        </p:blipFill>
        <p:spPr bwMode="auto">
          <a:xfrm>
            <a:off x="9495610" y="3291840"/>
            <a:ext cx="2575560" cy="3566160"/>
          </a:xfrm>
          <a:prstGeom prst="rect">
            <a:avLst/>
          </a:prstGeom>
          <a:noFill/>
          <a:ln w="9525">
            <a:noFill/>
            <a:miter lim="800000"/>
            <a:headEnd/>
            <a:tailEnd/>
          </a:ln>
        </p:spPr>
      </p:pic>
      <p:sp>
        <p:nvSpPr>
          <p:cNvPr id="3" name="Content Placeholder 2"/>
          <p:cNvSpPr>
            <a:spLocks noGrp="1"/>
          </p:cNvSpPr>
          <p:nvPr>
            <p:ph sz="half" idx="1"/>
          </p:nvPr>
        </p:nvSpPr>
        <p:spPr>
          <a:xfrm>
            <a:off x="838199" y="1268246"/>
            <a:ext cx="6416592" cy="4247337"/>
          </a:xfrm>
        </p:spPr>
        <p:txBody>
          <a:bodyPr>
            <a:normAutofit fontScale="85000" lnSpcReduction="20000"/>
          </a:bodyPr>
          <a:lstStyle/>
          <a:p>
            <a:pPr>
              <a:lnSpc>
                <a:spcPct val="100000"/>
              </a:lnSpc>
              <a:buClr>
                <a:schemeClr val="accent5"/>
              </a:buClr>
              <a:buFont typeface="Arial" panose="020B0604020202020204" pitchFamily="34" charset="0"/>
              <a:buChar char="•"/>
            </a:pPr>
            <a:r>
              <a:rPr lang="en-US" dirty="0"/>
              <a:t>Safety device installed above the wireline valve. </a:t>
            </a:r>
          </a:p>
          <a:p>
            <a:pPr>
              <a:lnSpc>
                <a:spcPct val="100000"/>
              </a:lnSpc>
              <a:buClr>
                <a:schemeClr val="accent5"/>
              </a:buClr>
              <a:buFont typeface="Arial" panose="020B0604020202020204" pitchFamily="34" charset="0"/>
              <a:buChar char="•"/>
            </a:pPr>
            <a:r>
              <a:rPr lang="en-US" dirty="0"/>
              <a:t>Flapper check for the toolstring in case tools are pulled into the SB, out of the rope socket. </a:t>
            </a:r>
          </a:p>
          <a:p>
            <a:pPr>
              <a:lnSpc>
                <a:spcPct val="100000"/>
              </a:lnSpc>
              <a:buClr>
                <a:schemeClr val="accent5"/>
              </a:buClr>
              <a:buFont typeface="Arial" panose="020B0604020202020204" pitchFamily="34" charset="0"/>
              <a:buChar char="•"/>
            </a:pPr>
            <a:r>
              <a:rPr lang="en-US" dirty="0"/>
              <a:t>Two flappers in through bore</a:t>
            </a:r>
          </a:p>
          <a:p>
            <a:pPr>
              <a:lnSpc>
                <a:spcPct val="100000"/>
              </a:lnSpc>
              <a:buClr>
                <a:schemeClr val="accent5"/>
              </a:buClr>
              <a:buFont typeface="Arial" panose="020B0604020202020204" pitchFamily="34" charset="0"/>
              <a:buChar char="•"/>
            </a:pPr>
            <a:r>
              <a:rPr lang="en-US" dirty="0"/>
              <a:t>Indicator arms</a:t>
            </a:r>
          </a:p>
          <a:p>
            <a:pPr>
              <a:lnSpc>
                <a:spcPct val="100000"/>
              </a:lnSpc>
              <a:buClr>
                <a:schemeClr val="accent5"/>
              </a:buClr>
              <a:buFont typeface="Arial" panose="020B0604020202020204" pitchFamily="34" charset="0"/>
              <a:buChar char="•"/>
            </a:pPr>
            <a:r>
              <a:rPr lang="en-US" dirty="0"/>
              <a:t>Can be manual or hydraulic (must be hydraulic when H2S is present)</a:t>
            </a:r>
          </a:p>
          <a:p>
            <a:pPr>
              <a:lnSpc>
                <a:spcPct val="100000"/>
              </a:lnSpc>
              <a:buClr>
                <a:schemeClr val="accent5"/>
              </a:buClr>
              <a:buFont typeface="Arial" panose="020B0604020202020204" pitchFamily="34" charset="0"/>
              <a:buChar char="•"/>
            </a:pPr>
            <a:r>
              <a:rPr lang="en-US" dirty="0"/>
              <a:t>Safety – Care when lowering tools</a:t>
            </a:r>
          </a:p>
        </p:txBody>
      </p:sp>
      <p:pic>
        <p:nvPicPr>
          <p:cNvPr id="6" name="Picture 2"/>
          <p:cNvPicPr>
            <a:picLocks noGrp="1" noChangeAspect="1" noChangeArrowheads="1"/>
          </p:cNvPicPr>
          <p:nvPr>
            <p:ph sz="half" idx="2"/>
          </p:nvPr>
        </p:nvPicPr>
        <p:blipFill>
          <a:blip r:embed="rId3" cstate="print">
            <a:clrChange>
              <a:clrFrom>
                <a:srgbClr val="313131"/>
              </a:clrFrom>
              <a:clrTo>
                <a:srgbClr val="313131">
                  <a:alpha val="0"/>
                </a:srgbClr>
              </a:clrTo>
            </a:clrChange>
          </a:blip>
          <a:srcRect/>
          <a:stretch>
            <a:fillRect/>
          </a:stretch>
        </p:blipFill>
        <p:spPr bwMode="auto">
          <a:xfrm>
            <a:off x="7254791" y="378934"/>
            <a:ext cx="2445099" cy="3566332"/>
          </a:xfrm>
          <a:prstGeom prst="rect">
            <a:avLst/>
          </a:prstGeom>
          <a:noFill/>
          <a:ln w="9525">
            <a:noFill/>
            <a:miter lim="800000"/>
            <a:headEnd/>
            <a:tailEnd/>
          </a:ln>
        </p:spPr>
      </p:pic>
      <p:sp>
        <p:nvSpPr>
          <p:cNvPr id="8" name="Title 1">
            <a:extLst>
              <a:ext uri="{FF2B5EF4-FFF2-40B4-BE49-F238E27FC236}">
                <a16:creationId xmlns:a16="http://schemas.microsoft.com/office/drawing/2014/main" id="{4ECE158D-41A9-49A2-A81D-4A602238D805}"/>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Tool Trap</a:t>
            </a:r>
          </a:p>
        </p:txBody>
      </p:sp>
    </p:spTree>
    <p:extLst>
      <p:ext uri="{BB962C8B-B14F-4D97-AF65-F5344CB8AC3E}">
        <p14:creationId xmlns:p14="http://schemas.microsoft.com/office/powerpoint/2010/main" val="25688301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43817"/>
            <a:ext cx="7547043" cy="4833146"/>
          </a:xfrm>
        </p:spPr>
        <p:txBody>
          <a:bodyPr/>
          <a:lstStyle/>
          <a:p>
            <a:pPr algn="just">
              <a:buClr>
                <a:schemeClr val="accent5"/>
              </a:buClr>
              <a:buFont typeface="Arial" panose="020B0604020202020204" pitchFamily="34" charset="0"/>
              <a:buChar char="•"/>
            </a:pPr>
            <a:r>
              <a:rPr lang="en-US" sz="2800" dirty="0"/>
              <a:t>A bleed sub is used for applications up to 10,000psi WP Standard or Sour Service, when a bleed off port is required on the pressure control equipment rig up.</a:t>
            </a:r>
          </a:p>
          <a:p>
            <a:pPr algn="just">
              <a:buClr>
                <a:schemeClr val="accent5"/>
              </a:buClr>
              <a:buFont typeface="Arial" panose="020B0604020202020204" pitchFamily="34" charset="0"/>
              <a:buChar char="•"/>
            </a:pPr>
            <a:endParaRPr lang="en-US" sz="2800" dirty="0"/>
          </a:p>
          <a:p>
            <a:pPr algn="just">
              <a:buClr>
                <a:schemeClr val="accent5"/>
              </a:buClr>
              <a:buFont typeface="Arial" panose="020B0604020202020204" pitchFamily="34" charset="0"/>
              <a:buChar char="•"/>
            </a:pPr>
            <a:r>
              <a:rPr lang="en-US" sz="2800" dirty="0"/>
              <a:t>For PCE rated above 10,000psi WP, the bleed-off valve must be part of the wireline valve block manifold.</a:t>
            </a:r>
          </a:p>
          <a:p>
            <a:pPr algn="just">
              <a:buClr>
                <a:schemeClr val="accent5"/>
              </a:buClr>
              <a:buFont typeface="Arial" panose="020B0604020202020204" pitchFamily="34" charset="0"/>
              <a:buChar char="•"/>
            </a:pPr>
            <a:endParaRPr lang="en-US" sz="2800" dirty="0"/>
          </a:p>
          <a:p>
            <a:pPr algn="just">
              <a:buClr>
                <a:schemeClr val="accent5"/>
              </a:buClr>
              <a:buFont typeface="Arial" panose="020B0604020202020204" pitchFamily="34" charset="0"/>
              <a:buChar char="•"/>
            </a:pPr>
            <a:r>
              <a:rPr lang="en-US" sz="2800" dirty="0"/>
              <a:t>Some have 2 ports</a:t>
            </a:r>
          </a:p>
          <a:p>
            <a:endParaRPr lang="en-US" sz="2000" dirty="0"/>
          </a:p>
        </p:txBody>
      </p:sp>
      <p:pic>
        <p:nvPicPr>
          <p:cNvPr id="1026" name="Picture 2"/>
          <p:cNvPicPr>
            <a:picLocks noGrp="1" noChangeAspect="1" noChangeArrowheads="1"/>
          </p:cNvPicPr>
          <p:nvPr>
            <p:ph sz="half" idx="4294967295"/>
          </p:nvPr>
        </p:nvPicPr>
        <p:blipFill>
          <a:blip r:embed="rId2" cstate="print"/>
          <a:srcRect/>
          <a:stretch>
            <a:fillRect/>
          </a:stretch>
        </p:blipFill>
        <p:spPr bwMode="auto">
          <a:xfrm>
            <a:off x="8811740" y="1326356"/>
            <a:ext cx="3205162" cy="4205288"/>
          </a:xfrm>
          <a:prstGeom prst="rect">
            <a:avLst/>
          </a:prstGeom>
          <a:noFill/>
          <a:ln w="9525">
            <a:noFill/>
            <a:miter lim="800000"/>
            <a:headEnd/>
            <a:tailEnd/>
          </a:ln>
        </p:spPr>
      </p:pic>
      <p:sp>
        <p:nvSpPr>
          <p:cNvPr id="7" name="Title 1">
            <a:extLst>
              <a:ext uri="{FF2B5EF4-FFF2-40B4-BE49-F238E27FC236}">
                <a16:creationId xmlns:a16="http://schemas.microsoft.com/office/drawing/2014/main" id="{9487FF83-7456-47A2-96B5-E6EE8AF91237}"/>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Bleed Sub</a:t>
            </a:r>
          </a:p>
        </p:txBody>
      </p:sp>
    </p:spTree>
    <p:extLst>
      <p:ext uri="{BB962C8B-B14F-4D97-AF65-F5344CB8AC3E}">
        <p14:creationId xmlns:p14="http://schemas.microsoft.com/office/powerpoint/2010/main" val="40314857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2914" y="1343817"/>
            <a:ext cx="7790234" cy="5105622"/>
          </a:xfrm>
        </p:spPr>
        <p:txBody>
          <a:bodyPr>
            <a:normAutofit fontScale="92500" lnSpcReduction="10000"/>
          </a:bodyPr>
          <a:lstStyle/>
          <a:p>
            <a:pPr marL="342900" indent="-342900">
              <a:buClr>
                <a:schemeClr val="accent5"/>
              </a:buClr>
              <a:buFont typeface="Arial" panose="020B0604020202020204" pitchFamily="34" charset="0"/>
              <a:buChar char="•"/>
            </a:pPr>
            <a:r>
              <a:rPr lang="en-US" sz="2800" dirty="0"/>
              <a:t>Is designed to apply a de-icing agent, corrosion inhibitor, or to lubricate slickline during well service operations.</a:t>
            </a:r>
          </a:p>
          <a:p>
            <a:pPr marL="342900" indent="-342900">
              <a:buClr>
                <a:schemeClr val="accent5"/>
              </a:buClr>
              <a:buFont typeface="Arial" panose="020B0604020202020204" pitchFamily="34" charset="0"/>
              <a:buChar char="•"/>
            </a:pPr>
            <a:endParaRPr lang="en-US" sz="2800" dirty="0"/>
          </a:p>
          <a:p>
            <a:pPr marL="342900" indent="-342900">
              <a:buClr>
                <a:schemeClr val="accent5"/>
              </a:buClr>
              <a:buFont typeface="Arial" panose="020B0604020202020204" pitchFamily="34" charset="0"/>
              <a:buChar char="•"/>
            </a:pPr>
            <a:r>
              <a:rPr lang="en-US" sz="2800" dirty="0"/>
              <a:t>Is recommended on High Pressure dry gas wells due to the drying effect on the stuffing box packing and the slickline.</a:t>
            </a:r>
          </a:p>
          <a:p>
            <a:pPr marL="342900" indent="-342900">
              <a:buClr>
                <a:schemeClr val="accent5"/>
              </a:buClr>
              <a:buFont typeface="Arial" panose="020B0604020202020204" pitchFamily="34" charset="0"/>
              <a:buChar char="•"/>
            </a:pPr>
            <a:endParaRPr lang="en-US" sz="2800" dirty="0"/>
          </a:p>
          <a:p>
            <a:pPr marL="342900" indent="-342900">
              <a:buClr>
                <a:schemeClr val="accent5"/>
              </a:buClr>
              <a:buFont typeface="Arial" panose="020B0604020202020204" pitchFamily="34" charset="0"/>
              <a:buChar char="•"/>
            </a:pPr>
            <a:r>
              <a:rPr lang="en-US" sz="2800" dirty="0"/>
              <a:t>Is placed under the stuffing box.</a:t>
            </a:r>
            <a:endParaRPr lang="en-US" sz="2800" b="1" dirty="0">
              <a:solidFill>
                <a:srgbClr val="0070C0"/>
              </a:solidFill>
            </a:endParaRPr>
          </a:p>
          <a:p>
            <a:pPr marL="342900" indent="-342900">
              <a:buClr>
                <a:schemeClr val="accent5"/>
              </a:buClr>
              <a:buFont typeface="Arial" panose="020B0604020202020204" pitchFamily="34" charset="0"/>
              <a:buChar char="•"/>
            </a:pPr>
            <a:endParaRPr lang="en-US" sz="2800" dirty="0"/>
          </a:p>
          <a:p>
            <a:pPr marL="342900" indent="-342900">
              <a:buClr>
                <a:schemeClr val="accent5"/>
              </a:buClr>
              <a:buFont typeface="Arial" panose="020B0604020202020204" pitchFamily="34" charset="0"/>
              <a:buChar char="•"/>
            </a:pPr>
            <a:r>
              <a:rPr lang="en-US" sz="2800" dirty="0"/>
              <a:t>Can act as a fluid barrier between the well and the stuffing box, thus preventing hydrates from forming and “icing up” the stuffing box.</a:t>
            </a:r>
          </a:p>
        </p:txBody>
      </p:sp>
      <p:pic>
        <p:nvPicPr>
          <p:cNvPr id="2050" name="Picture 2"/>
          <p:cNvPicPr>
            <a:picLocks noGrp="1" noChangeAspect="1" noChangeArrowheads="1"/>
          </p:cNvPicPr>
          <p:nvPr>
            <p:ph sz="half" idx="4294967295"/>
          </p:nvPr>
        </p:nvPicPr>
        <p:blipFill>
          <a:blip r:embed="rId2" cstate="print"/>
          <a:srcRect/>
          <a:stretch>
            <a:fillRect/>
          </a:stretch>
        </p:blipFill>
        <p:spPr bwMode="auto">
          <a:xfrm>
            <a:off x="8584442" y="779463"/>
            <a:ext cx="3466531" cy="5395912"/>
          </a:xfrm>
          <a:prstGeom prst="rect">
            <a:avLst/>
          </a:prstGeom>
          <a:noFill/>
          <a:ln w="9525">
            <a:noFill/>
            <a:miter lim="800000"/>
            <a:headEnd/>
            <a:tailEnd/>
          </a:ln>
        </p:spPr>
      </p:pic>
      <p:sp>
        <p:nvSpPr>
          <p:cNvPr id="7" name="Title 1">
            <a:extLst>
              <a:ext uri="{FF2B5EF4-FFF2-40B4-BE49-F238E27FC236}">
                <a16:creationId xmlns:a16="http://schemas.microsoft.com/office/drawing/2014/main" id="{C2B47E70-A731-4DF1-8415-FD35ADAEDD4E}"/>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Chemical Injection Sub</a:t>
            </a:r>
          </a:p>
        </p:txBody>
      </p:sp>
    </p:spTree>
    <p:extLst>
      <p:ext uri="{BB962C8B-B14F-4D97-AF65-F5344CB8AC3E}">
        <p14:creationId xmlns:p14="http://schemas.microsoft.com/office/powerpoint/2010/main" val="35636997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838200" y="1343817"/>
            <a:ext cx="10515600" cy="4833146"/>
          </a:xfrm>
          <a:prstGeom prst="rect">
            <a:avLst/>
          </a:prstGeom>
        </p:spPr>
        <p:txBody>
          <a:bodyPr>
            <a:normAutofit/>
          </a:bodyPr>
          <a:lstStyle/>
          <a:p>
            <a:pPr>
              <a:buClr>
                <a:schemeClr val="accent5"/>
              </a:buClr>
            </a:pPr>
            <a:r>
              <a:rPr lang="en-US" sz="2100" dirty="0"/>
              <a:t>Pump in sub are used to pump in fluids into the well. Must be used when no lateral or flow line valve is present.</a:t>
            </a:r>
          </a:p>
          <a:p>
            <a:pPr>
              <a:buClr>
                <a:schemeClr val="accent5"/>
              </a:buClr>
            </a:pPr>
            <a:r>
              <a:rPr lang="en-US" sz="2100" dirty="0"/>
              <a:t>Allows client to kill well if needed.</a:t>
            </a:r>
          </a:p>
          <a:p>
            <a:pPr>
              <a:buClr>
                <a:schemeClr val="accent5"/>
              </a:buClr>
            </a:pPr>
            <a:r>
              <a:rPr lang="en-US" sz="2100" dirty="0"/>
              <a:t>When placed below lowest pressure barrier:</a:t>
            </a:r>
          </a:p>
          <a:p>
            <a:pPr lvl="1">
              <a:buClr>
                <a:schemeClr val="accent5"/>
              </a:buClr>
            </a:pPr>
            <a:r>
              <a:rPr lang="en-US" sz="2100" dirty="0"/>
              <a:t>Lateral entry must be integral or connected with API6A flange.</a:t>
            </a:r>
          </a:p>
          <a:p>
            <a:pPr lvl="1">
              <a:buClr>
                <a:schemeClr val="accent5"/>
              </a:buClr>
            </a:pPr>
            <a:r>
              <a:rPr lang="en-US" sz="2100" dirty="0"/>
              <a:t>Must be connected to gate type valve with API6A flange. Plug valves allowed up to 5000psi WP.</a:t>
            </a:r>
          </a:p>
          <a:p>
            <a:pPr lvl="1">
              <a:buClr>
                <a:schemeClr val="accent5"/>
              </a:buClr>
            </a:pPr>
            <a:r>
              <a:rPr lang="en-US" sz="2100" dirty="0"/>
              <a:t>Hammer unions are only permitted after gate/plug valve.</a:t>
            </a:r>
            <a:endParaRPr lang="en-US" sz="2100" b="1" dirty="0">
              <a:solidFill>
                <a:srgbClr val="0070C0"/>
              </a:solidFill>
            </a:endParaRPr>
          </a:p>
          <a:p>
            <a:pPr>
              <a:buClr>
                <a:schemeClr val="accent5"/>
              </a:buClr>
            </a:pPr>
            <a:endParaRPr lang="en-US" sz="2100" dirty="0"/>
          </a:p>
          <a:p>
            <a:pPr>
              <a:buClr>
                <a:schemeClr val="accent5"/>
              </a:buClr>
            </a:pPr>
            <a:r>
              <a:rPr lang="en-US" sz="2100" dirty="0"/>
              <a:t>When placed above lowest pressure barrier:</a:t>
            </a:r>
          </a:p>
          <a:p>
            <a:pPr lvl="1">
              <a:buClr>
                <a:schemeClr val="accent5"/>
              </a:buClr>
            </a:pPr>
            <a:r>
              <a:rPr lang="en-US" sz="2100" dirty="0"/>
              <a:t>Lateral entry can be connected with 1502 Hammer Union.</a:t>
            </a:r>
          </a:p>
          <a:p>
            <a:pPr lvl="1">
              <a:buClr>
                <a:srgbClr val="FF0000"/>
              </a:buClr>
            </a:pPr>
            <a:endParaRPr lang="en-US" sz="2100" b="1" dirty="0">
              <a:solidFill>
                <a:srgbClr val="FF0000"/>
              </a:solidFill>
            </a:endParaRPr>
          </a:p>
          <a:p>
            <a:pPr marL="457200" lvl="1" indent="0" algn="ctr">
              <a:buClr>
                <a:srgbClr val="FF0000"/>
              </a:buClr>
              <a:buNone/>
            </a:pPr>
            <a:r>
              <a:rPr lang="en-US" sz="2100" b="1" dirty="0">
                <a:solidFill>
                  <a:srgbClr val="FF0000"/>
                </a:solidFill>
              </a:rPr>
              <a:t>2” 602 hammer unions are forbidden.</a:t>
            </a:r>
            <a:r>
              <a:rPr lang="en-US" sz="2100" dirty="0">
                <a:solidFill>
                  <a:srgbClr val="FF0000"/>
                </a:solidFill>
              </a:rPr>
              <a:t> </a:t>
            </a:r>
          </a:p>
          <a:p>
            <a:endParaRPr lang="en-US" sz="2000" dirty="0"/>
          </a:p>
        </p:txBody>
      </p:sp>
      <p:sp>
        <p:nvSpPr>
          <p:cNvPr id="8" name="Title 1">
            <a:extLst>
              <a:ext uri="{FF2B5EF4-FFF2-40B4-BE49-F238E27FC236}">
                <a16:creationId xmlns:a16="http://schemas.microsoft.com/office/drawing/2014/main" id="{DB01F322-06D2-4C66-890A-A58066F30B74}"/>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Pump in Sub</a:t>
            </a:r>
          </a:p>
        </p:txBody>
      </p:sp>
      <p:pic>
        <p:nvPicPr>
          <p:cNvPr id="9" name="Picture 1">
            <a:extLst>
              <a:ext uri="{FF2B5EF4-FFF2-40B4-BE49-F238E27FC236}">
                <a16:creationId xmlns:a16="http://schemas.microsoft.com/office/drawing/2014/main" id="{9E1F3267-249C-42F6-BC90-DE5755DE947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29724" y="3460751"/>
            <a:ext cx="2124075" cy="271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7052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8BF64C2-D906-4F7D-B546-A8B3D4BEC8C0}" type="slidenum">
              <a:rPr lang="en-US" altLang="en-US" smtClean="0"/>
              <a:pPr/>
              <a:t>24</a:t>
            </a:fld>
            <a:endParaRPr lang="en-US" dirty="0"/>
          </a:p>
        </p:txBody>
      </p:sp>
      <p:sp>
        <p:nvSpPr>
          <p:cNvPr id="3" name="Rectangle 2"/>
          <p:cNvSpPr/>
          <p:nvPr/>
        </p:nvSpPr>
        <p:spPr>
          <a:xfrm>
            <a:off x="3048000" y="1674675"/>
            <a:ext cx="5245768" cy="1107996"/>
          </a:xfrm>
          <a:prstGeom prst="rect">
            <a:avLst/>
          </a:prstGeom>
        </p:spPr>
        <p:txBody>
          <a:bodyPr wrap="square">
            <a:spAutoFit/>
          </a:bodyPr>
          <a:lstStyle/>
          <a:p>
            <a:pPr marL="285750" indent="-285750">
              <a:buFont typeface="Arial" panose="020B0604020202020204" pitchFamily="34" charset="0"/>
              <a:buChar char="•"/>
            </a:pPr>
            <a:endParaRPr lang="en-US" sz="2400" dirty="0"/>
          </a:p>
          <a:p>
            <a:endParaRPr lang="en-MY" sz="2400" dirty="0"/>
          </a:p>
          <a:p>
            <a:endParaRPr lang="en-MY" dirty="0"/>
          </a:p>
        </p:txBody>
      </p:sp>
      <p:pic>
        <p:nvPicPr>
          <p:cNvPr id="2" name="Picture 1"/>
          <p:cNvPicPr>
            <a:picLocks noChangeAspect="1"/>
          </p:cNvPicPr>
          <p:nvPr/>
        </p:nvPicPr>
        <p:blipFill>
          <a:blip r:embed="rId3"/>
          <a:stretch>
            <a:fillRect/>
          </a:stretch>
        </p:blipFill>
        <p:spPr>
          <a:xfrm>
            <a:off x="1023840" y="1992346"/>
            <a:ext cx="3594891" cy="2902771"/>
          </a:xfrm>
          <a:prstGeom prst="rect">
            <a:avLst/>
          </a:prstGeom>
        </p:spPr>
      </p:pic>
      <p:sp>
        <p:nvSpPr>
          <p:cNvPr id="17" name="TextBox 16"/>
          <p:cNvSpPr txBox="1"/>
          <p:nvPr/>
        </p:nvSpPr>
        <p:spPr>
          <a:xfrm>
            <a:off x="1373797" y="5135451"/>
            <a:ext cx="1823384" cy="369332"/>
          </a:xfrm>
          <a:prstGeom prst="rect">
            <a:avLst/>
          </a:prstGeom>
          <a:noFill/>
        </p:spPr>
        <p:txBody>
          <a:bodyPr wrap="none" rtlCol="0">
            <a:spAutoFit/>
          </a:bodyPr>
          <a:lstStyle/>
          <a:p>
            <a:r>
              <a:rPr lang="en-US" dirty="0"/>
              <a:t>Low Torque Valve</a:t>
            </a:r>
          </a:p>
        </p:txBody>
      </p:sp>
      <p:sp>
        <p:nvSpPr>
          <p:cNvPr id="18" name="TextBox 17"/>
          <p:cNvSpPr txBox="1"/>
          <p:nvPr/>
        </p:nvSpPr>
        <p:spPr>
          <a:xfrm>
            <a:off x="7186276" y="5135451"/>
            <a:ext cx="2878288" cy="369332"/>
          </a:xfrm>
          <a:prstGeom prst="rect">
            <a:avLst/>
          </a:prstGeom>
          <a:noFill/>
        </p:spPr>
        <p:txBody>
          <a:bodyPr wrap="none" rtlCol="0">
            <a:spAutoFit/>
          </a:bodyPr>
          <a:lstStyle/>
          <a:p>
            <a:r>
              <a:rPr lang="en-US" dirty="0"/>
              <a:t>Texas Iron Works (TIW) Valve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68625" y="1992346"/>
            <a:ext cx="3513590" cy="2888942"/>
          </a:xfrm>
          <a:prstGeom prst="rect">
            <a:avLst/>
          </a:prstGeom>
        </p:spPr>
      </p:pic>
      <p:sp>
        <p:nvSpPr>
          <p:cNvPr id="7" name="Title 6">
            <a:extLst>
              <a:ext uri="{FF2B5EF4-FFF2-40B4-BE49-F238E27FC236}">
                <a16:creationId xmlns:a16="http://schemas.microsoft.com/office/drawing/2014/main" id="{8AE2B187-494D-4E47-862B-3B470950CC33}"/>
              </a:ext>
            </a:extLst>
          </p:cNvPr>
          <p:cNvSpPr>
            <a:spLocks noGrp="1"/>
          </p:cNvSpPr>
          <p:nvPr>
            <p:ph type="title"/>
          </p:nvPr>
        </p:nvSpPr>
        <p:spPr/>
        <p:txBody>
          <a:bodyPr/>
          <a:lstStyle/>
          <a:p>
            <a:r>
              <a:rPr lang="en-US" dirty="0"/>
              <a:t>Low Torque Valve &amp; TIW Valve</a:t>
            </a:r>
          </a:p>
        </p:txBody>
      </p:sp>
    </p:spTree>
    <p:extLst>
      <p:ext uri="{BB962C8B-B14F-4D97-AF65-F5344CB8AC3E}">
        <p14:creationId xmlns:p14="http://schemas.microsoft.com/office/powerpoint/2010/main" val="40961913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198" y="1343817"/>
            <a:ext cx="4988669" cy="5416906"/>
          </a:xfrm>
        </p:spPr>
        <p:txBody>
          <a:bodyPr>
            <a:normAutofit fontScale="92500" lnSpcReduction="20000"/>
          </a:bodyPr>
          <a:lstStyle/>
          <a:p>
            <a:pPr>
              <a:lnSpc>
                <a:spcPct val="110000"/>
              </a:lnSpc>
              <a:buClr>
                <a:schemeClr val="accent5"/>
              </a:buClr>
            </a:pPr>
            <a:r>
              <a:rPr lang="en-US" sz="2000" dirty="0"/>
              <a:t>BOP is a closable type barrier capable of closing around the wire and seal well pressure. It is a passive well barrier “provides facilities for contingencies and emergency procedures”.</a:t>
            </a:r>
          </a:p>
          <a:p>
            <a:pPr>
              <a:lnSpc>
                <a:spcPct val="110000"/>
              </a:lnSpc>
              <a:buClr>
                <a:schemeClr val="accent5"/>
              </a:buClr>
            </a:pPr>
            <a:r>
              <a:rPr lang="en-US" sz="2000" dirty="0"/>
              <a:t>Must be installed on all rig ups. Can be activated manually or hydraulically </a:t>
            </a:r>
          </a:p>
          <a:p>
            <a:pPr>
              <a:lnSpc>
                <a:spcPct val="110000"/>
              </a:lnSpc>
              <a:buClr>
                <a:schemeClr val="accent5"/>
              </a:buClr>
            </a:pPr>
            <a:r>
              <a:rPr lang="en-US" sz="2000" dirty="0"/>
              <a:t>Different ram configuration and choices dependant on well conditions and operation</a:t>
            </a:r>
          </a:p>
          <a:p>
            <a:pPr>
              <a:lnSpc>
                <a:spcPct val="110000"/>
              </a:lnSpc>
              <a:buClr>
                <a:schemeClr val="accent5"/>
              </a:buClr>
            </a:pPr>
            <a:r>
              <a:rPr lang="en-US" sz="2000" dirty="0"/>
              <a:t>Rams can only hold pressure from only one direction. </a:t>
            </a:r>
          </a:p>
          <a:p>
            <a:pPr>
              <a:lnSpc>
                <a:spcPct val="110000"/>
              </a:lnSpc>
              <a:buClr>
                <a:schemeClr val="accent5"/>
              </a:buClr>
            </a:pPr>
            <a:r>
              <a:rPr lang="en-US" sz="2000" b="1" dirty="0"/>
              <a:t>Wireline Valve must be in the close position during transportation, after rig down, storage ...etc.</a:t>
            </a:r>
            <a:endParaRPr lang="en-US" sz="2000" dirty="0"/>
          </a:p>
          <a:p>
            <a:pPr>
              <a:lnSpc>
                <a:spcPct val="110000"/>
              </a:lnSpc>
              <a:buClr>
                <a:schemeClr val="accent5"/>
              </a:buClr>
            </a:pPr>
            <a:r>
              <a:rPr lang="en-US" sz="2000" dirty="0"/>
              <a:t>Wireline Valves equipped with “shear and seal” rams must be placed below the rams capable of sealing on the cable/wire.</a:t>
            </a:r>
          </a:p>
          <a:p>
            <a:pPr marL="0" indent="0">
              <a:buNone/>
            </a:pPr>
            <a:endParaRPr lang="en-US" sz="2000" dirty="0"/>
          </a:p>
        </p:txBody>
      </p:sp>
      <p:sp>
        <p:nvSpPr>
          <p:cNvPr id="7" name="Title 1">
            <a:extLst>
              <a:ext uri="{FF2B5EF4-FFF2-40B4-BE49-F238E27FC236}">
                <a16:creationId xmlns:a16="http://schemas.microsoft.com/office/drawing/2014/main" id="{B2304EBA-25FB-4F3D-8988-EDC531E95B59}"/>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Wireline Valve (BOP)</a:t>
            </a:r>
          </a:p>
        </p:txBody>
      </p:sp>
      <p:pic>
        <p:nvPicPr>
          <p:cNvPr id="5" name="Picture 4">
            <a:extLst>
              <a:ext uri="{FF2B5EF4-FFF2-40B4-BE49-F238E27FC236}">
                <a16:creationId xmlns:a16="http://schemas.microsoft.com/office/drawing/2014/main" id="{455D5358-ABDC-4F35-83C0-8C01A81D50F9}"/>
              </a:ext>
            </a:extLst>
          </p:cNvPr>
          <p:cNvPicPr>
            <a:picLocks noChangeAspect="1"/>
          </p:cNvPicPr>
          <p:nvPr/>
        </p:nvPicPr>
        <p:blipFill>
          <a:blip r:embed="rId2"/>
          <a:stretch>
            <a:fillRect/>
          </a:stretch>
        </p:blipFill>
        <p:spPr>
          <a:xfrm>
            <a:off x="9470700" y="1477249"/>
            <a:ext cx="2510173" cy="1877898"/>
          </a:xfrm>
          <a:prstGeom prst="rect">
            <a:avLst/>
          </a:prstGeom>
        </p:spPr>
      </p:pic>
      <p:pic>
        <p:nvPicPr>
          <p:cNvPr id="6" name="Picture 5">
            <a:extLst>
              <a:ext uri="{FF2B5EF4-FFF2-40B4-BE49-F238E27FC236}">
                <a16:creationId xmlns:a16="http://schemas.microsoft.com/office/drawing/2014/main" id="{AE3B96C8-517E-4700-B0D0-89F860EAF816}"/>
              </a:ext>
            </a:extLst>
          </p:cNvPr>
          <p:cNvPicPr>
            <a:picLocks noChangeAspect="1"/>
          </p:cNvPicPr>
          <p:nvPr/>
        </p:nvPicPr>
        <p:blipFill>
          <a:blip r:embed="rId3"/>
          <a:stretch>
            <a:fillRect/>
          </a:stretch>
        </p:blipFill>
        <p:spPr>
          <a:xfrm>
            <a:off x="6096000" y="1475372"/>
            <a:ext cx="2930556" cy="1873541"/>
          </a:xfrm>
          <a:prstGeom prst="rect">
            <a:avLst/>
          </a:prstGeom>
        </p:spPr>
      </p:pic>
      <p:pic>
        <p:nvPicPr>
          <p:cNvPr id="8" name="Picture 7">
            <a:extLst>
              <a:ext uri="{FF2B5EF4-FFF2-40B4-BE49-F238E27FC236}">
                <a16:creationId xmlns:a16="http://schemas.microsoft.com/office/drawing/2014/main" id="{4EB90E80-1E99-497A-B6A0-739EA8C515B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70699" y="3705264"/>
            <a:ext cx="2510173" cy="1818325"/>
          </a:xfrm>
          <a:prstGeom prst="rect">
            <a:avLst/>
          </a:prstGeom>
        </p:spPr>
      </p:pic>
      <p:pic>
        <p:nvPicPr>
          <p:cNvPr id="9" name="Picture 8">
            <a:extLst>
              <a:ext uri="{FF2B5EF4-FFF2-40B4-BE49-F238E27FC236}">
                <a16:creationId xmlns:a16="http://schemas.microsoft.com/office/drawing/2014/main" id="{BAA33282-13BA-49DB-8742-B352549EEC12}"/>
              </a:ext>
            </a:extLst>
          </p:cNvPr>
          <p:cNvPicPr>
            <a:picLocks noChangeAspect="1"/>
          </p:cNvPicPr>
          <p:nvPr/>
        </p:nvPicPr>
        <p:blipFill>
          <a:blip r:embed="rId5"/>
          <a:stretch>
            <a:fillRect/>
          </a:stretch>
        </p:blipFill>
        <p:spPr>
          <a:xfrm>
            <a:off x="6096000" y="3705264"/>
            <a:ext cx="2930556" cy="1813038"/>
          </a:xfrm>
          <a:prstGeom prst="rect">
            <a:avLst/>
          </a:prstGeom>
        </p:spPr>
      </p:pic>
    </p:spTree>
    <p:extLst>
      <p:ext uri="{BB962C8B-B14F-4D97-AF65-F5344CB8AC3E}">
        <p14:creationId xmlns:p14="http://schemas.microsoft.com/office/powerpoint/2010/main" val="28052335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5" name="Picture 3"/>
          <p:cNvPicPr>
            <a:picLocks noGrp="1" noChangeAspect="1" noChangeArrowheads="1"/>
          </p:cNvPicPr>
          <p:nvPr>
            <p:ph idx="10"/>
          </p:nvPr>
        </p:nvPicPr>
        <p:blipFill>
          <a:blip r:embed="rId2" cstate="print"/>
          <a:srcRect/>
          <a:stretch>
            <a:fillRect/>
          </a:stretch>
        </p:blipFill>
        <p:spPr>
          <a:xfrm>
            <a:off x="6342435" y="1269429"/>
            <a:ext cx="5492601" cy="3497341"/>
          </a:xfrm>
          <a:prstGeom prst="rect">
            <a:avLst/>
          </a:prstGeom>
        </p:spPr>
      </p:pic>
      <p:sp>
        <p:nvSpPr>
          <p:cNvPr id="163843" name="Slide Number Placeholder 3"/>
          <p:cNvSpPr>
            <a:spLocks noGrp="1"/>
          </p:cNvSpPr>
          <p:nvPr>
            <p:ph type="sldNum" sz="quarter" idx="4294967295"/>
          </p:nvPr>
        </p:nvSpPr>
        <p:spPr bwMode="auto">
          <a:xfrm>
            <a:off x="11612563" y="6351588"/>
            <a:ext cx="579437" cy="222250"/>
          </a:xfrm>
          <a:prstGeom prst="rect">
            <a:avLst/>
          </a:prstGeom>
          <a:noFill/>
          <a:ln>
            <a:miter lim="800000"/>
            <a:headEnd/>
            <a:tailEnd/>
          </a:ln>
        </p:spPr>
        <p:txBody>
          <a:bodyPr/>
          <a:lstStyle/>
          <a:p>
            <a:fld id="{E816D233-8125-48A9-A6DD-C1EE65A30FBA}" type="slidenum">
              <a:rPr lang="en-US"/>
              <a:pPr/>
              <a:t>26</a:t>
            </a:fld>
            <a:endParaRPr lang="en-US"/>
          </a:p>
        </p:txBody>
      </p:sp>
      <p:pic>
        <p:nvPicPr>
          <p:cNvPr id="163844" name="Picture 2"/>
          <p:cNvPicPr>
            <a:picLocks noChangeAspect="1" noChangeArrowheads="1"/>
          </p:cNvPicPr>
          <p:nvPr/>
        </p:nvPicPr>
        <p:blipFill>
          <a:blip r:embed="rId3" cstate="print"/>
          <a:srcRect/>
          <a:stretch>
            <a:fillRect/>
          </a:stretch>
        </p:blipFill>
        <p:spPr bwMode="auto">
          <a:xfrm>
            <a:off x="11631" y="1331668"/>
            <a:ext cx="5849567" cy="3435102"/>
          </a:xfrm>
          <a:prstGeom prst="rect">
            <a:avLst/>
          </a:prstGeom>
          <a:noFill/>
          <a:ln w="9525">
            <a:noFill/>
            <a:miter lim="800000"/>
            <a:headEnd/>
            <a:tailEnd/>
          </a:ln>
        </p:spPr>
      </p:pic>
      <p:pic>
        <p:nvPicPr>
          <p:cNvPr id="163846" name="Picture 1"/>
          <p:cNvPicPr>
            <a:picLocks noChangeAspect="1" noChangeArrowheads="1"/>
          </p:cNvPicPr>
          <p:nvPr/>
        </p:nvPicPr>
        <p:blipFill>
          <a:blip r:embed="rId4" cstate="print"/>
          <a:srcRect/>
          <a:stretch>
            <a:fillRect/>
          </a:stretch>
        </p:blipFill>
        <p:spPr bwMode="auto">
          <a:xfrm>
            <a:off x="4758197" y="5005388"/>
            <a:ext cx="2669116" cy="1568450"/>
          </a:xfrm>
          <a:prstGeom prst="rect">
            <a:avLst/>
          </a:prstGeom>
          <a:noFill/>
          <a:ln w="9525">
            <a:noFill/>
            <a:miter lim="800000"/>
            <a:headEnd/>
            <a:tailEnd/>
          </a:ln>
        </p:spPr>
      </p:pic>
      <p:sp>
        <p:nvSpPr>
          <p:cNvPr id="9" name="Title 1">
            <a:extLst>
              <a:ext uri="{FF2B5EF4-FFF2-40B4-BE49-F238E27FC236}">
                <a16:creationId xmlns:a16="http://schemas.microsoft.com/office/drawing/2014/main" id="{4BC9ECE1-CBDE-4AAC-B183-B6EE94BC8228}"/>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Wireline Valve (BOP)</a:t>
            </a:r>
          </a:p>
        </p:txBody>
      </p:sp>
    </p:spTree>
    <p:extLst>
      <p:ext uri="{BB962C8B-B14F-4D97-AF65-F5344CB8AC3E}">
        <p14:creationId xmlns:p14="http://schemas.microsoft.com/office/powerpoint/2010/main" val="15020239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8189044" y="4086686"/>
            <a:ext cx="2172778" cy="1645920"/>
          </a:xfrm>
          <a:prstGeom prst="rect">
            <a:avLst/>
          </a:prstGeom>
          <a:noFill/>
          <a:ln w="9525">
            <a:noFill/>
            <a:miter lim="800000"/>
            <a:headEnd/>
            <a:tailEnd/>
          </a:ln>
        </p:spPr>
      </p:pic>
      <p:pic>
        <p:nvPicPr>
          <p:cNvPr id="3" name="Picture 2"/>
          <p:cNvPicPr>
            <a:picLocks noChangeAspect="1" noChangeArrowheads="1"/>
          </p:cNvPicPr>
          <p:nvPr/>
        </p:nvPicPr>
        <p:blipFill>
          <a:blip r:embed="rId3" cstate="print"/>
          <a:srcRect/>
          <a:stretch>
            <a:fillRect/>
          </a:stretch>
        </p:blipFill>
        <p:spPr bwMode="auto">
          <a:xfrm>
            <a:off x="7661132" y="1393340"/>
            <a:ext cx="2971800" cy="1828800"/>
          </a:xfrm>
          <a:prstGeom prst="rect">
            <a:avLst/>
          </a:prstGeom>
          <a:noFill/>
          <a:ln w="9525">
            <a:noFill/>
            <a:miter lim="800000"/>
            <a:headEnd/>
            <a:tailEnd/>
          </a:ln>
        </p:spPr>
      </p:pic>
      <p:pic>
        <p:nvPicPr>
          <p:cNvPr id="4098" name="Picture 2"/>
          <p:cNvPicPr>
            <a:picLocks noChangeAspect="1" noChangeArrowheads="1"/>
          </p:cNvPicPr>
          <p:nvPr/>
        </p:nvPicPr>
        <p:blipFill>
          <a:blip r:embed="rId4" cstate="print"/>
          <a:srcRect/>
          <a:stretch>
            <a:fillRect/>
          </a:stretch>
        </p:blipFill>
        <p:spPr bwMode="auto">
          <a:xfrm>
            <a:off x="1635602" y="1621264"/>
            <a:ext cx="1778149" cy="1280160"/>
          </a:xfrm>
          <a:prstGeom prst="rect">
            <a:avLst/>
          </a:prstGeom>
          <a:noFill/>
          <a:ln w="9525">
            <a:noFill/>
            <a:miter lim="800000"/>
            <a:headEnd/>
            <a:tailEnd/>
          </a:ln>
        </p:spPr>
      </p:pic>
      <p:sp>
        <p:nvSpPr>
          <p:cNvPr id="9" name="TextBox 8"/>
          <p:cNvSpPr txBox="1"/>
          <p:nvPr/>
        </p:nvSpPr>
        <p:spPr>
          <a:xfrm>
            <a:off x="8077200" y="1032386"/>
            <a:ext cx="2555733" cy="338554"/>
          </a:xfrm>
          <a:prstGeom prst="rect">
            <a:avLst/>
          </a:prstGeom>
          <a:solidFill>
            <a:schemeClr val="accent2">
              <a:lumMod val="20000"/>
              <a:lumOff val="80000"/>
            </a:schemeClr>
          </a:solidFill>
        </p:spPr>
        <p:txBody>
          <a:bodyPr wrap="square" rtlCol="0">
            <a:spAutoFit/>
          </a:bodyPr>
          <a:lstStyle/>
          <a:p>
            <a:r>
              <a:rPr lang="en-US" sz="1600" b="1" dirty="0"/>
              <a:t>Shear and Seal Rams</a:t>
            </a:r>
          </a:p>
        </p:txBody>
      </p:sp>
      <p:sp>
        <p:nvSpPr>
          <p:cNvPr id="10" name="TextBox 9"/>
          <p:cNvSpPr txBox="1"/>
          <p:nvPr/>
        </p:nvSpPr>
        <p:spPr>
          <a:xfrm>
            <a:off x="8342603" y="3540841"/>
            <a:ext cx="2114610" cy="338554"/>
          </a:xfrm>
          <a:prstGeom prst="rect">
            <a:avLst/>
          </a:prstGeom>
          <a:solidFill>
            <a:schemeClr val="accent2">
              <a:lumMod val="20000"/>
              <a:lumOff val="80000"/>
            </a:schemeClr>
          </a:solidFill>
        </p:spPr>
        <p:txBody>
          <a:bodyPr wrap="square" rtlCol="0">
            <a:spAutoFit/>
          </a:bodyPr>
          <a:lstStyle/>
          <a:p>
            <a:r>
              <a:rPr lang="en-US" sz="1600" b="1" dirty="0"/>
              <a:t>Multiline Inner Seal</a:t>
            </a:r>
          </a:p>
        </p:txBody>
      </p:sp>
      <p:pic>
        <p:nvPicPr>
          <p:cNvPr id="3076" name="Picture 4"/>
          <p:cNvPicPr>
            <a:picLocks noChangeAspect="1" noChangeArrowheads="1"/>
          </p:cNvPicPr>
          <p:nvPr/>
        </p:nvPicPr>
        <p:blipFill>
          <a:blip r:embed="rId5" cstate="print"/>
          <a:srcRect/>
          <a:stretch>
            <a:fillRect/>
          </a:stretch>
        </p:blipFill>
        <p:spPr bwMode="auto">
          <a:xfrm>
            <a:off x="1428936" y="4060723"/>
            <a:ext cx="2324371" cy="1645920"/>
          </a:xfrm>
          <a:prstGeom prst="rect">
            <a:avLst/>
          </a:prstGeom>
          <a:noFill/>
          <a:ln w="9525">
            <a:noFill/>
            <a:miter lim="800000"/>
            <a:headEnd/>
            <a:tailEnd/>
          </a:ln>
        </p:spPr>
      </p:pic>
      <p:pic>
        <p:nvPicPr>
          <p:cNvPr id="3077" name="Picture 5"/>
          <p:cNvPicPr>
            <a:picLocks noChangeAspect="1" noChangeArrowheads="1"/>
          </p:cNvPicPr>
          <p:nvPr/>
        </p:nvPicPr>
        <p:blipFill>
          <a:blip r:embed="rId6" cstate="print"/>
          <a:srcRect/>
          <a:stretch>
            <a:fillRect/>
          </a:stretch>
        </p:blipFill>
        <p:spPr bwMode="auto">
          <a:xfrm>
            <a:off x="4139772" y="2268947"/>
            <a:ext cx="3297327" cy="2286000"/>
          </a:xfrm>
          <a:prstGeom prst="rect">
            <a:avLst/>
          </a:prstGeom>
          <a:noFill/>
          <a:ln w="9525">
            <a:noFill/>
            <a:miter lim="800000"/>
            <a:headEnd/>
            <a:tailEnd/>
          </a:ln>
        </p:spPr>
      </p:pic>
      <p:sp>
        <p:nvSpPr>
          <p:cNvPr id="13" name="TextBox 12"/>
          <p:cNvSpPr txBox="1"/>
          <p:nvPr/>
        </p:nvSpPr>
        <p:spPr>
          <a:xfrm>
            <a:off x="1877963" y="3431458"/>
            <a:ext cx="1722240" cy="338554"/>
          </a:xfrm>
          <a:prstGeom prst="rect">
            <a:avLst/>
          </a:prstGeom>
          <a:solidFill>
            <a:schemeClr val="accent2">
              <a:lumMod val="20000"/>
              <a:lumOff val="80000"/>
            </a:schemeClr>
          </a:solidFill>
        </p:spPr>
        <p:txBody>
          <a:bodyPr wrap="square" rtlCol="0">
            <a:spAutoFit/>
          </a:bodyPr>
          <a:lstStyle/>
          <a:p>
            <a:r>
              <a:rPr lang="en-US" sz="1600" b="1" dirty="0"/>
              <a:t>Q-Guide Rams</a:t>
            </a:r>
          </a:p>
        </p:txBody>
      </p:sp>
      <p:sp>
        <p:nvSpPr>
          <p:cNvPr id="14" name="TextBox 13"/>
          <p:cNvSpPr txBox="1"/>
          <p:nvPr/>
        </p:nvSpPr>
        <p:spPr>
          <a:xfrm>
            <a:off x="1968501" y="1066800"/>
            <a:ext cx="1631702" cy="338554"/>
          </a:xfrm>
          <a:prstGeom prst="rect">
            <a:avLst/>
          </a:prstGeom>
          <a:solidFill>
            <a:schemeClr val="accent2">
              <a:lumMod val="20000"/>
              <a:lumOff val="80000"/>
            </a:schemeClr>
          </a:solidFill>
        </p:spPr>
        <p:txBody>
          <a:bodyPr wrap="square" rtlCol="0">
            <a:spAutoFit/>
          </a:bodyPr>
          <a:lstStyle/>
          <a:p>
            <a:r>
              <a:rPr lang="en-US" sz="1600" b="1" dirty="0"/>
              <a:t>Slickline Ram</a:t>
            </a:r>
          </a:p>
        </p:txBody>
      </p:sp>
      <p:sp>
        <p:nvSpPr>
          <p:cNvPr id="15" name="Title 1">
            <a:extLst>
              <a:ext uri="{FF2B5EF4-FFF2-40B4-BE49-F238E27FC236}">
                <a16:creationId xmlns:a16="http://schemas.microsoft.com/office/drawing/2014/main" id="{2E46CE0D-2348-4030-BF3F-2C3370F0CA7F}"/>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Wireline Valve (BOP)</a:t>
            </a:r>
          </a:p>
        </p:txBody>
      </p:sp>
    </p:spTree>
    <p:extLst>
      <p:ext uri="{BB962C8B-B14F-4D97-AF65-F5344CB8AC3E}">
        <p14:creationId xmlns:p14="http://schemas.microsoft.com/office/powerpoint/2010/main" val="37158953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838200" y="1343816"/>
            <a:ext cx="7227651" cy="5290447"/>
          </a:xfrm>
          <a:prstGeom prst="rect">
            <a:avLst/>
          </a:prstGeom>
        </p:spPr>
        <p:txBody>
          <a:bodyPr>
            <a:normAutofit/>
          </a:bodyPr>
          <a:lstStyle/>
          <a:p>
            <a:pPr>
              <a:buClr>
                <a:schemeClr val="accent5"/>
              </a:buClr>
              <a:buFont typeface="Arial" panose="020B0604020202020204" pitchFamily="34" charset="0"/>
              <a:buChar char="•"/>
            </a:pPr>
            <a:r>
              <a:rPr lang="en-US" sz="2100" dirty="0"/>
              <a:t>All hoses have a WP, TP and Burst Pressure rating</a:t>
            </a:r>
          </a:p>
          <a:p>
            <a:pPr>
              <a:buClr>
                <a:schemeClr val="accent5"/>
              </a:buClr>
              <a:buFont typeface="Arial" panose="020B0604020202020204" pitchFamily="34" charset="0"/>
              <a:buChar char="•"/>
            </a:pPr>
            <a:r>
              <a:rPr lang="en-US" sz="2100" dirty="0"/>
              <a:t>Hoses must meet SAE codes for different fluid types</a:t>
            </a:r>
          </a:p>
          <a:p>
            <a:pPr>
              <a:buClr>
                <a:schemeClr val="accent5"/>
              </a:buClr>
              <a:buFont typeface="Arial" panose="020B0604020202020204" pitchFamily="34" charset="0"/>
              <a:buChar char="•"/>
            </a:pPr>
            <a:r>
              <a:rPr lang="en-US" sz="2100" dirty="0"/>
              <a:t>No Braises connection allowed. Above 10K, engineered fittings must be utilized</a:t>
            </a:r>
          </a:p>
          <a:p>
            <a:pPr>
              <a:buClr>
                <a:schemeClr val="accent5"/>
              </a:buClr>
              <a:buFont typeface="Arial" panose="020B0604020202020204" pitchFamily="34" charset="0"/>
              <a:buChar char="•"/>
            </a:pPr>
            <a:r>
              <a:rPr lang="en-US" sz="2100" dirty="0"/>
              <a:t>As a minimum, each hose has to have a stainless steel tag indicating the WP and the manufactures part number</a:t>
            </a:r>
          </a:p>
          <a:p>
            <a:pPr>
              <a:buClr>
                <a:schemeClr val="accent5"/>
              </a:buClr>
              <a:buFont typeface="Arial" panose="020B0604020202020204" pitchFamily="34" charset="0"/>
              <a:buChar char="•"/>
            </a:pPr>
            <a:r>
              <a:rPr lang="en-US" sz="2100" dirty="0"/>
              <a:t>Must be tested to manufactures TP or 1.5 x WP at reception</a:t>
            </a:r>
          </a:p>
          <a:p>
            <a:pPr>
              <a:buClr>
                <a:schemeClr val="accent5"/>
              </a:buClr>
              <a:buFont typeface="Arial" panose="020B0604020202020204" pitchFamily="34" charset="0"/>
              <a:buChar char="•"/>
            </a:pPr>
            <a:r>
              <a:rPr lang="en-US" sz="2100" dirty="0"/>
              <a:t>Test pressure is according to manufactures specifications or 1.5 x WP of hose</a:t>
            </a:r>
          </a:p>
          <a:p>
            <a:pPr>
              <a:buClr>
                <a:schemeClr val="accent5"/>
              </a:buClr>
              <a:buFont typeface="Arial" panose="020B0604020202020204" pitchFamily="34" charset="0"/>
              <a:buChar char="•"/>
            </a:pPr>
            <a:r>
              <a:rPr lang="en-US" sz="2100" dirty="0"/>
              <a:t>Burst Pressure safety factor is 2.5 x WP up to 15,000 psi. WP. All though 4 is recommended</a:t>
            </a:r>
          </a:p>
          <a:p>
            <a:pPr>
              <a:buClr>
                <a:schemeClr val="accent5"/>
              </a:buClr>
              <a:buFont typeface="Arial" panose="020B0604020202020204" pitchFamily="34" charset="0"/>
              <a:buChar char="•"/>
            </a:pPr>
            <a:r>
              <a:rPr lang="en-US" sz="2100" dirty="0"/>
              <a:t>If a lubricator/riser bleed off hose is utilized; it must comply with the same specification requirements as set for flexible hoses</a:t>
            </a:r>
          </a:p>
          <a:p>
            <a:endParaRPr lang="en-US" sz="2000" dirty="0"/>
          </a:p>
          <a:p>
            <a:endParaRPr lang="en-US" sz="2000" b="1" dirty="0">
              <a:solidFill>
                <a:srgbClr val="0070C0"/>
              </a:solidFill>
            </a:endParaRPr>
          </a:p>
          <a:p>
            <a:endParaRPr lang="en-US" sz="2000" dirty="0"/>
          </a:p>
        </p:txBody>
      </p:sp>
      <p:pic>
        <p:nvPicPr>
          <p:cNvPr id="3" name="Picture 2">
            <a:extLst>
              <a:ext uri="{FF2B5EF4-FFF2-40B4-BE49-F238E27FC236}">
                <a16:creationId xmlns:a16="http://schemas.microsoft.com/office/drawing/2014/main" id="{02FAF462-219E-486C-A75F-87373D7CAB5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65851" y="1410511"/>
            <a:ext cx="4036978" cy="4036978"/>
          </a:xfrm>
          <a:prstGeom prst="rect">
            <a:avLst/>
          </a:prstGeom>
        </p:spPr>
      </p:pic>
      <p:sp>
        <p:nvSpPr>
          <p:cNvPr id="8" name="Title 1">
            <a:extLst>
              <a:ext uri="{FF2B5EF4-FFF2-40B4-BE49-F238E27FC236}">
                <a16:creationId xmlns:a16="http://schemas.microsoft.com/office/drawing/2014/main" id="{DD620316-DBDA-4E35-A517-46BF91C6F6CA}"/>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Flexible and Bleed Hoses</a:t>
            </a:r>
          </a:p>
        </p:txBody>
      </p:sp>
    </p:spTree>
    <p:extLst>
      <p:ext uri="{BB962C8B-B14F-4D97-AF65-F5344CB8AC3E}">
        <p14:creationId xmlns:p14="http://schemas.microsoft.com/office/powerpoint/2010/main" val="35088847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C7E64-9CE4-4E29-B7D8-3ABA595FE2B3}"/>
              </a:ext>
            </a:extLst>
          </p:cNvPr>
          <p:cNvSpPr>
            <a:spLocks noGrp="1"/>
          </p:cNvSpPr>
          <p:nvPr>
            <p:ph type="title"/>
          </p:nvPr>
        </p:nvSpPr>
        <p:spPr>
          <a:xfrm>
            <a:off x="721468" y="2766218"/>
            <a:ext cx="10515600" cy="1325563"/>
          </a:xfrm>
        </p:spPr>
        <p:txBody>
          <a:bodyPr/>
          <a:lstStyle/>
          <a:p>
            <a:pPr algn="ctr"/>
            <a:r>
              <a:rPr lang="en-US" sz="8000" dirty="0"/>
              <a:t>PCE CONNETIONS</a:t>
            </a:r>
          </a:p>
        </p:txBody>
      </p:sp>
    </p:spTree>
    <p:extLst>
      <p:ext uri="{BB962C8B-B14F-4D97-AF65-F5344CB8AC3E}">
        <p14:creationId xmlns:p14="http://schemas.microsoft.com/office/powerpoint/2010/main" val="22640111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DAD2C31E-E7BB-4212-8A45-580E409F0F9D}"/>
              </a:ext>
            </a:extLst>
          </p:cNvPr>
          <p:cNvSpPr>
            <a:spLocks noGrp="1"/>
          </p:cNvSpPr>
          <p:nvPr>
            <p:ph type="title"/>
          </p:nvPr>
        </p:nvSpPr>
        <p:spPr>
          <a:xfrm>
            <a:off x="838200" y="18255"/>
            <a:ext cx="10515600" cy="1325563"/>
          </a:xfrm>
        </p:spPr>
        <p:txBody>
          <a:bodyPr/>
          <a:lstStyle/>
          <a:p>
            <a:r>
              <a:rPr lang="en-US" dirty="0"/>
              <a:t>PCE CONNETIONS</a:t>
            </a:r>
          </a:p>
        </p:txBody>
      </p:sp>
      <p:sp>
        <p:nvSpPr>
          <p:cNvPr id="4" name="Content Placeholder 3"/>
          <p:cNvSpPr>
            <a:spLocks noGrp="1"/>
          </p:cNvSpPr>
          <p:nvPr>
            <p:ph idx="1"/>
          </p:nvPr>
        </p:nvSpPr>
        <p:spPr>
          <a:xfrm>
            <a:off x="838200" y="1343818"/>
            <a:ext cx="10515600" cy="5163986"/>
          </a:xfrm>
          <a:prstGeom prst="rect">
            <a:avLst/>
          </a:prstGeom>
        </p:spPr>
        <p:txBody>
          <a:bodyPr>
            <a:normAutofit/>
          </a:bodyPr>
          <a:lstStyle/>
          <a:p>
            <a:pPr>
              <a:buClr>
                <a:schemeClr val="accent5"/>
              </a:buClr>
            </a:pPr>
            <a:r>
              <a:rPr lang="en-US" sz="2100" dirty="0"/>
              <a:t>Most pressure control equipment utilizes the Quick Union connection.</a:t>
            </a:r>
          </a:p>
          <a:p>
            <a:pPr>
              <a:buClr>
                <a:schemeClr val="accent5"/>
              </a:buClr>
            </a:pPr>
            <a:endParaRPr lang="en-US" sz="2100" dirty="0"/>
          </a:p>
          <a:p>
            <a:pPr>
              <a:buClr>
                <a:schemeClr val="accent5"/>
              </a:buClr>
            </a:pPr>
            <a:r>
              <a:rPr lang="en-US" sz="2100" dirty="0"/>
              <a:t>Sealing of the Quick Union is not dependant on how tight the connection is.</a:t>
            </a:r>
          </a:p>
          <a:p>
            <a:pPr>
              <a:buClr>
                <a:schemeClr val="accent5"/>
              </a:buClr>
            </a:pPr>
            <a:endParaRPr lang="en-US" sz="2100" dirty="0"/>
          </a:p>
          <a:p>
            <a:pPr>
              <a:buClr>
                <a:schemeClr val="accent5"/>
              </a:buClr>
            </a:pPr>
            <a:r>
              <a:rPr lang="en-US" sz="2100" dirty="0"/>
              <a:t>The seal is made by an internal O-Ring on the pin end sealing in the box end of the union – Not by the threads. The O Ring in the Quick Union connection retains the pressure.</a:t>
            </a:r>
          </a:p>
          <a:p>
            <a:pPr>
              <a:buClr>
                <a:schemeClr val="accent5"/>
              </a:buClr>
            </a:pPr>
            <a:endParaRPr lang="en-US" sz="2100" dirty="0"/>
          </a:p>
          <a:p>
            <a:pPr>
              <a:buClr>
                <a:schemeClr val="accent5"/>
              </a:buClr>
            </a:pPr>
            <a:r>
              <a:rPr lang="en-US" sz="2100" dirty="0"/>
              <a:t>QU are self aligning due to the profile of the box and pin section.</a:t>
            </a:r>
          </a:p>
          <a:p>
            <a:pPr>
              <a:buClr>
                <a:schemeClr val="accent5"/>
              </a:buClr>
            </a:pPr>
            <a:endParaRPr lang="en-US" sz="2100" dirty="0"/>
          </a:p>
          <a:p>
            <a:pPr>
              <a:buClr>
                <a:schemeClr val="accent5"/>
              </a:buClr>
            </a:pPr>
            <a:r>
              <a:rPr lang="en-US" sz="2100" dirty="0"/>
              <a:t>The two ends are kept together by a knurled collar resting on a shoulder on the pin end, and screwing onto the external thread on the box end. </a:t>
            </a:r>
          </a:p>
          <a:p>
            <a:pPr>
              <a:buClr>
                <a:schemeClr val="accent5"/>
              </a:buClr>
            </a:pPr>
            <a:endParaRPr lang="en-US" sz="2100" dirty="0"/>
          </a:p>
          <a:p>
            <a:pPr>
              <a:buClr>
                <a:schemeClr val="accent5"/>
              </a:buClr>
            </a:pPr>
            <a:r>
              <a:rPr lang="en-US" sz="2100" dirty="0"/>
              <a:t>ACME threads are used. </a:t>
            </a:r>
          </a:p>
          <a:p>
            <a:endParaRPr lang="en-US" sz="2000" dirty="0"/>
          </a:p>
        </p:txBody>
      </p:sp>
    </p:spTree>
    <p:extLst>
      <p:ext uri="{BB962C8B-B14F-4D97-AF65-F5344CB8AC3E}">
        <p14:creationId xmlns:p14="http://schemas.microsoft.com/office/powerpoint/2010/main" val="42642660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3" name="Picture 2"/>
          <p:cNvPicPr>
            <a:picLocks noGrp="1" noChangeAspect="1" noChangeArrowheads="1"/>
          </p:cNvPicPr>
          <p:nvPr>
            <p:ph idx="10"/>
          </p:nvPr>
        </p:nvPicPr>
        <p:blipFill>
          <a:blip r:embed="rId2" cstate="print"/>
          <a:srcRect/>
          <a:stretch>
            <a:fillRect/>
          </a:stretch>
        </p:blipFill>
        <p:spPr>
          <a:xfrm>
            <a:off x="5210690" y="894946"/>
            <a:ext cx="6481233" cy="5779894"/>
          </a:xfrm>
          <a:prstGeom prst="rect">
            <a:avLst/>
          </a:prstGeom>
          <a:noFill/>
        </p:spPr>
      </p:pic>
      <p:sp>
        <p:nvSpPr>
          <p:cNvPr id="2" name="Rectangle 1"/>
          <p:cNvSpPr/>
          <p:nvPr/>
        </p:nvSpPr>
        <p:spPr>
          <a:xfrm>
            <a:off x="814753" y="1191106"/>
            <a:ext cx="4395937" cy="3662541"/>
          </a:xfrm>
          <a:prstGeom prst="rect">
            <a:avLst/>
          </a:prstGeom>
        </p:spPr>
        <p:txBody>
          <a:bodyPr wrap="square">
            <a:spAutoFit/>
          </a:bodyPr>
          <a:lstStyle/>
          <a:p>
            <a:pPr>
              <a:buClr>
                <a:schemeClr val="accent5"/>
              </a:buClr>
            </a:pPr>
            <a:r>
              <a:rPr lang="en-US" sz="2400" dirty="0"/>
              <a:t>Selection of </a:t>
            </a:r>
            <a:r>
              <a:rPr lang="en-US" sz="2400" dirty="0" err="1"/>
              <a:t>Oring</a:t>
            </a:r>
            <a:r>
              <a:rPr lang="en-US" sz="2400" dirty="0"/>
              <a:t> depending on below:</a:t>
            </a:r>
          </a:p>
          <a:p>
            <a:pPr>
              <a:buClr>
                <a:schemeClr val="accent5"/>
              </a:buClr>
            </a:pPr>
            <a:endParaRPr lang="en-US" sz="2400" dirty="0"/>
          </a:p>
          <a:p>
            <a:pPr marL="342900" indent="-342900">
              <a:buClr>
                <a:schemeClr val="accent5"/>
              </a:buClr>
              <a:buFont typeface="Arial" panose="020B0604020202020204" pitchFamily="34" charset="0"/>
              <a:buChar char="•"/>
            </a:pPr>
            <a:r>
              <a:rPr lang="en-US" sz="2400" dirty="0"/>
              <a:t>O Ring material</a:t>
            </a:r>
          </a:p>
          <a:p>
            <a:pPr marL="342900" indent="-342900">
              <a:buClr>
                <a:schemeClr val="accent5"/>
              </a:buClr>
              <a:buFont typeface="Arial" panose="020B0604020202020204" pitchFamily="34" charset="0"/>
              <a:buChar char="•"/>
            </a:pPr>
            <a:r>
              <a:rPr lang="en-US" sz="2400" dirty="0"/>
              <a:t>Sizing of O ring</a:t>
            </a:r>
          </a:p>
          <a:p>
            <a:pPr marL="342900" indent="-342900">
              <a:buClr>
                <a:schemeClr val="accent5"/>
              </a:buClr>
              <a:buFont typeface="Arial" panose="020B0604020202020204" pitchFamily="34" charset="0"/>
              <a:buChar char="•"/>
            </a:pPr>
            <a:r>
              <a:rPr lang="en-US" sz="2400" dirty="0"/>
              <a:t>Sealing faces</a:t>
            </a:r>
          </a:p>
          <a:p>
            <a:pPr marL="342900" indent="-342900">
              <a:buClr>
                <a:schemeClr val="accent5"/>
              </a:buClr>
              <a:buFont typeface="Arial" panose="020B0604020202020204" pitchFamily="34" charset="0"/>
              <a:buChar char="•"/>
            </a:pPr>
            <a:r>
              <a:rPr lang="en-US" sz="2400" dirty="0"/>
              <a:t>Back up rings</a:t>
            </a:r>
          </a:p>
          <a:p>
            <a:pPr marL="342900" indent="-342900">
              <a:buClr>
                <a:schemeClr val="accent5"/>
              </a:buClr>
              <a:buFont typeface="Arial" panose="020B0604020202020204" pitchFamily="34" charset="0"/>
              <a:buChar char="•"/>
            </a:pPr>
            <a:r>
              <a:rPr lang="en-US" sz="2400" dirty="0"/>
              <a:t>Non extrusion rings </a:t>
            </a:r>
          </a:p>
          <a:p>
            <a:pPr marL="342900" indent="-342900">
              <a:buClr>
                <a:schemeClr val="accent5"/>
              </a:buClr>
              <a:buFont typeface="Arial" panose="020B0604020202020204" pitchFamily="34" charset="0"/>
              <a:buChar char="•"/>
            </a:pPr>
            <a:r>
              <a:rPr lang="en-US" sz="2400" dirty="0"/>
              <a:t>Tolerance of pin/box</a:t>
            </a:r>
          </a:p>
          <a:p>
            <a:endParaRPr lang="en-US" sz="1600" dirty="0"/>
          </a:p>
        </p:txBody>
      </p:sp>
      <p:sp>
        <p:nvSpPr>
          <p:cNvPr id="7" name="Title 1">
            <a:extLst>
              <a:ext uri="{FF2B5EF4-FFF2-40B4-BE49-F238E27FC236}">
                <a16:creationId xmlns:a16="http://schemas.microsoft.com/office/drawing/2014/main" id="{ED67C5FA-CC95-4961-BF6F-A521967C99CA}"/>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O-Rings</a:t>
            </a:r>
          </a:p>
        </p:txBody>
      </p:sp>
    </p:spTree>
    <p:extLst>
      <p:ext uri="{BB962C8B-B14F-4D97-AF65-F5344CB8AC3E}">
        <p14:creationId xmlns:p14="http://schemas.microsoft.com/office/powerpoint/2010/main" val="32341693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6C949-0375-4BE8-AFDA-FA5CB6F7657E}"/>
              </a:ext>
            </a:extLst>
          </p:cNvPr>
          <p:cNvSpPr>
            <a:spLocks noGrp="1"/>
          </p:cNvSpPr>
          <p:nvPr>
            <p:ph type="title"/>
          </p:nvPr>
        </p:nvSpPr>
        <p:spPr/>
        <p:txBody>
          <a:bodyPr/>
          <a:lstStyle/>
          <a:p>
            <a:r>
              <a:rPr lang="en-US" dirty="0"/>
              <a:t>O-Ring Condition</a:t>
            </a:r>
          </a:p>
        </p:txBody>
      </p:sp>
      <p:pic>
        <p:nvPicPr>
          <p:cNvPr id="4" name="Picture 3">
            <a:extLst>
              <a:ext uri="{FF2B5EF4-FFF2-40B4-BE49-F238E27FC236}">
                <a16:creationId xmlns:a16="http://schemas.microsoft.com/office/drawing/2014/main" id="{49A6394B-B9A1-4AB2-963F-8C07E70EBC57}"/>
              </a:ext>
            </a:extLst>
          </p:cNvPr>
          <p:cNvPicPr>
            <a:picLocks noChangeAspect="1"/>
          </p:cNvPicPr>
          <p:nvPr/>
        </p:nvPicPr>
        <p:blipFill>
          <a:blip r:embed="rId2"/>
          <a:stretch>
            <a:fillRect/>
          </a:stretch>
        </p:blipFill>
        <p:spPr>
          <a:xfrm>
            <a:off x="1565275" y="1728788"/>
            <a:ext cx="4941904" cy="4637088"/>
          </a:xfrm>
          <a:prstGeom prst="rect">
            <a:avLst/>
          </a:prstGeom>
        </p:spPr>
      </p:pic>
      <p:pic>
        <p:nvPicPr>
          <p:cNvPr id="5" name="Picture 4">
            <a:extLst>
              <a:ext uri="{FF2B5EF4-FFF2-40B4-BE49-F238E27FC236}">
                <a16:creationId xmlns:a16="http://schemas.microsoft.com/office/drawing/2014/main" id="{E4AB85F4-C5D6-4E25-B3B0-F8872C265775}"/>
              </a:ext>
            </a:extLst>
          </p:cNvPr>
          <p:cNvPicPr>
            <a:picLocks noChangeAspect="1"/>
          </p:cNvPicPr>
          <p:nvPr/>
        </p:nvPicPr>
        <p:blipFill>
          <a:blip r:embed="rId3"/>
          <a:stretch>
            <a:fillRect/>
          </a:stretch>
        </p:blipFill>
        <p:spPr>
          <a:xfrm>
            <a:off x="6629400" y="1724914"/>
            <a:ext cx="3997325" cy="4640962"/>
          </a:xfrm>
          <a:prstGeom prst="rect">
            <a:avLst/>
          </a:prstGeom>
        </p:spPr>
      </p:pic>
    </p:spTree>
    <p:extLst>
      <p:ext uri="{BB962C8B-B14F-4D97-AF65-F5344CB8AC3E}">
        <p14:creationId xmlns:p14="http://schemas.microsoft.com/office/powerpoint/2010/main" val="24746596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a:extLst>
              <a:ext uri="{FF2B5EF4-FFF2-40B4-BE49-F238E27FC236}">
                <a16:creationId xmlns:a16="http://schemas.microsoft.com/office/drawing/2014/main" id="{BF3CFBA8-3ACF-49B1-9E3F-7CF670A03FAE}"/>
              </a:ext>
            </a:extLst>
          </p:cNvPr>
          <p:cNvSpPr>
            <a:spLocks noGrp="1"/>
          </p:cNvSpPr>
          <p:nvPr>
            <p:ph idx="1"/>
          </p:nvPr>
        </p:nvSpPr>
        <p:spPr>
          <a:xfrm>
            <a:off x="838200" y="1343818"/>
            <a:ext cx="8925431" cy="4833145"/>
          </a:xfrm>
        </p:spPr>
        <p:txBody>
          <a:bodyPr>
            <a:normAutofit/>
          </a:bodyPr>
          <a:lstStyle/>
          <a:p>
            <a:r>
              <a:rPr lang="en-US" altLang="en-US" sz="2000" dirty="0">
                <a:latin typeface="+mn-lt"/>
                <a:cs typeface="Arial" panose="020B0604020202020204" pitchFamily="34" charset="0"/>
              </a:rPr>
              <a:t>There are</a:t>
            </a:r>
            <a:r>
              <a:rPr lang="en-US" altLang="en-US" sz="2000" b="1" dirty="0">
                <a:latin typeface="+mn-lt"/>
                <a:cs typeface="Arial" panose="020B0604020202020204" pitchFamily="34" charset="0"/>
              </a:rPr>
              <a:t> THREE </a:t>
            </a:r>
            <a:r>
              <a:rPr lang="en-US" altLang="en-US" sz="2000" dirty="0">
                <a:latin typeface="+mn-lt"/>
                <a:cs typeface="Arial" panose="020B0604020202020204" pitchFamily="34" charset="0"/>
              </a:rPr>
              <a:t>commonly used families of QU:</a:t>
            </a:r>
          </a:p>
          <a:p>
            <a:pPr lvl="1"/>
            <a:r>
              <a:rPr lang="en-US" altLang="en-US" sz="2000" dirty="0">
                <a:latin typeface="+mn-lt"/>
                <a:cs typeface="Arial" panose="020B0604020202020204" pitchFamily="34" charset="0"/>
              </a:rPr>
              <a:t>Bowen QU (Code B)</a:t>
            </a:r>
          </a:p>
          <a:p>
            <a:pPr lvl="1"/>
            <a:r>
              <a:rPr lang="en-US" altLang="en-US" sz="2000" dirty="0">
                <a:latin typeface="+mn-lt"/>
                <a:cs typeface="Arial" panose="020B0604020202020204" pitchFamily="34" charset="0"/>
              </a:rPr>
              <a:t>Otis Quick Unions (Code O)</a:t>
            </a:r>
          </a:p>
          <a:p>
            <a:pPr lvl="1"/>
            <a:r>
              <a:rPr lang="en-US" altLang="en-US" sz="2000" dirty="0">
                <a:latin typeface="+mn-lt"/>
                <a:cs typeface="Arial" panose="020B0604020202020204" pitchFamily="34" charset="0"/>
              </a:rPr>
              <a:t>Elmar Quick Unions (Code E)</a:t>
            </a:r>
          </a:p>
          <a:p>
            <a:r>
              <a:rPr lang="en-US" altLang="en-US" sz="2000" dirty="0">
                <a:latin typeface="+mn-lt"/>
                <a:cs typeface="Arial" panose="020B0604020202020204" pitchFamily="34" charset="0"/>
              </a:rPr>
              <a:t>The three unions' families are not compatible. </a:t>
            </a:r>
          </a:p>
          <a:p>
            <a:r>
              <a:rPr lang="en-US" altLang="en-US" sz="2000" dirty="0">
                <a:latin typeface="+mn-lt"/>
                <a:cs typeface="Arial" panose="020B0604020202020204" pitchFamily="34" charset="0"/>
              </a:rPr>
              <a:t>Do not try to connect different QU without proper x-over / adapter.</a:t>
            </a:r>
          </a:p>
          <a:p>
            <a:r>
              <a:rPr lang="en-US" altLang="en-US" sz="2000" dirty="0">
                <a:latin typeface="+mn-lt"/>
                <a:cs typeface="Arial" panose="020B0604020202020204" pitchFamily="34" charset="0"/>
              </a:rPr>
              <a:t>The threads might be damaged if different QU is force to mate together. </a:t>
            </a:r>
          </a:p>
          <a:p>
            <a:endParaRPr lang="en-US" altLang="en-US" sz="1875" dirty="0">
              <a:latin typeface="Arial Narrow" panose="020B0606020202030204" pitchFamily="34" charset="0"/>
              <a:cs typeface="Arial" panose="020B0604020202020204" pitchFamily="34" charset="0"/>
            </a:endParaRPr>
          </a:p>
        </p:txBody>
      </p:sp>
      <p:grpSp>
        <p:nvGrpSpPr>
          <p:cNvPr id="2" name="Group 1">
            <a:extLst>
              <a:ext uri="{FF2B5EF4-FFF2-40B4-BE49-F238E27FC236}">
                <a16:creationId xmlns:a16="http://schemas.microsoft.com/office/drawing/2014/main" id="{676B36D9-D20D-4A06-B462-EF4910E67F0C}"/>
              </a:ext>
            </a:extLst>
          </p:cNvPr>
          <p:cNvGrpSpPr/>
          <p:nvPr/>
        </p:nvGrpSpPr>
        <p:grpSpPr>
          <a:xfrm>
            <a:off x="8981136" y="833238"/>
            <a:ext cx="1771650" cy="5854304"/>
            <a:chOff x="6767513" y="857250"/>
            <a:chExt cx="1771650" cy="5854304"/>
          </a:xfrm>
        </p:grpSpPr>
        <p:pic>
          <p:nvPicPr>
            <p:cNvPr id="36867" name="Picture 2">
              <a:extLst>
                <a:ext uri="{FF2B5EF4-FFF2-40B4-BE49-F238E27FC236}">
                  <a16:creationId xmlns:a16="http://schemas.microsoft.com/office/drawing/2014/main" id="{BDCBA011-A30C-47D8-BE8A-5BBF8C39B09E}"/>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b="2321"/>
            <a:stretch>
              <a:fillRect/>
            </a:stretch>
          </p:blipFill>
          <p:spPr bwMode="auto">
            <a:xfrm>
              <a:off x="6767513" y="857250"/>
              <a:ext cx="1771650" cy="5854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9" name="TextBox 4">
              <a:extLst>
                <a:ext uri="{FF2B5EF4-FFF2-40B4-BE49-F238E27FC236}">
                  <a16:creationId xmlns:a16="http://schemas.microsoft.com/office/drawing/2014/main" id="{6F63DCB5-C446-4650-8EED-478F49FB909F}"/>
                </a:ext>
              </a:extLst>
            </p:cNvPr>
            <p:cNvSpPr txBox="1">
              <a:spLocks noChangeArrowheads="1"/>
            </p:cNvSpPr>
            <p:nvPr/>
          </p:nvSpPr>
          <p:spPr bwMode="auto">
            <a:xfrm>
              <a:off x="7602141" y="5886451"/>
              <a:ext cx="428625" cy="507831"/>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900" b="1">
                  <a:latin typeface="Arial Narrow" panose="020B0606020202030204" pitchFamily="34" charset="0"/>
                </a:rPr>
                <a:t>BOX SECTION</a:t>
              </a:r>
            </a:p>
          </p:txBody>
        </p:sp>
        <p:sp>
          <p:nvSpPr>
            <p:cNvPr id="36870" name="TextBox 5">
              <a:extLst>
                <a:ext uri="{FF2B5EF4-FFF2-40B4-BE49-F238E27FC236}">
                  <a16:creationId xmlns:a16="http://schemas.microsoft.com/office/drawing/2014/main" id="{FE25FCF9-D0A2-48D7-B8EE-D648C888A7AF}"/>
                </a:ext>
              </a:extLst>
            </p:cNvPr>
            <p:cNvSpPr txBox="1">
              <a:spLocks noChangeArrowheads="1"/>
            </p:cNvSpPr>
            <p:nvPr/>
          </p:nvSpPr>
          <p:spPr bwMode="auto">
            <a:xfrm>
              <a:off x="7602141" y="1600201"/>
              <a:ext cx="428625" cy="507831"/>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900" b="1">
                  <a:latin typeface="Arial Narrow" panose="020B0606020202030204" pitchFamily="34" charset="0"/>
                </a:rPr>
                <a:t>PIN SECTION</a:t>
              </a:r>
            </a:p>
          </p:txBody>
        </p:sp>
      </p:grpSp>
      <p:sp>
        <p:nvSpPr>
          <p:cNvPr id="8" name="Title 1">
            <a:extLst>
              <a:ext uri="{FF2B5EF4-FFF2-40B4-BE49-F238E27FC236}">
                <a16:creationId xmlns:a16="http://schemas.microsoft.com/office/drawing/2014/main" id="{DBEC3C7C-C04F-4545-A2A2-7283D9485A87}"/>
              </a:ext>
            </a:extLst>
          </p:cNvPr>
          <p:cNvSpPr txBox="1">
            <a:spLocks/>
          </p:cNvSpPr>
          <p:nvPr/>
        </p:nvSpPr>
        <p:spPr>
          <a:xfrm>
            <a:off x="838200" y="18255"/>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Quick Union (QU) Connections</a:t>
            </a:r>
          </a:p>
        </p:txBody>
      </p:sp>
      <p:pic>
        <p:nvPicPr>
          <p:cNvPr id="11" name="Picture 3" descr="IMAG_0013.jpg">
            <a:extLst>
              <a:ext uri="{FF2B5EF4-FFF2-40B4-BE49-F238E27FC236}">
                <a16:creationId xmlns:a16="http://schemas.microsoft.com/office/drawing/2014/main" id="{CBC4AD29-28C3-4E20-9399-0570FCC455D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10039" y="4037329"/>
            <a:ext cx="2775978" cy="2650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78407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0D1CA61-3689-4F01-8B17-1C1C9E816799}"/>
              </a:ext>
            </a:extLst>
          </p:cNvPr>
          <p:cNvGrpSpPr/>
          <p:nvPr/>
        </p:nvGrpSpPr>
        <p:grpSpPr>
          <a:xfrm>
            <a:off x="5681663" y="1857375"/>
            <a:ext cx="1373981" cy="4133850"/>
            <a:chOff x="5414963" y="1851422"/>
            <a:chExt cx="1373981" cy="4133850"/>
          </a:xfrm>
        </p:grpSpPr>
        <p:pic>
          <p:nvPicPr>
            <p:cNvPr id="49156" name="Picture 5" descr="BOWEN.png">
              <a:extLst>
                <a:ext uri="{FF2B5EF4-FFF2-40B4-BE49-F238E27FC236}">
                  <a16:creationId xmlns:a16="http://schemas.microsoft.com/office/drawing/2014/main" id="{0990239E-71A6-4633-876A-546EA20695D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14963" y="1851422"/>
              <a:ext cx="132397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8" name="Picture 7" descr="BOWEN.png">
              <a:extLst>
                <a:ext uri="{FF2B5EF4-FFF2-40B4-BE49-F238E27FC236}">
                  <a16:creationId xmlns:a16="http://schemas.microsoft.com/office/drawing/2014/main" id="{FF235AB9-5E6F-4675-88BC-A2A0964BEB9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53063" y="3908822"/>
              <a:ext cx="1335881"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Group 4">
            <a:extLst>
              <a:ext uri="{FF2B5EF4-FFF2-40B4-BE49-F238E27FC236}">
                <a16:creationId xmlns:a16="http://schemas.microsoft.com/office/drawing/2014/main" id="{355A857E-EB49-4CDD-98B8-2E5718138A5B}"/>
              </a:ext>
            </a:extLst>
          </p:cNvPr>
          <p:cNvGrpSpPr/>
          <p:nvPr/>
        </p:nvGrpSpPr>
        <p:grpSpPr>
          <a:xfrm>
            <a:off x="9528065" y="1838510"/>
            <a:ext cx="1335881" cy="4367738"/>
            <a:chOff x="7008019" y="1699022"/>
            <a:chExt cx="1360885" cy="4388645"/>
          </a:xfrm>
        </p:grpSpPr>
        <p:pic>
          <p:nvPicPr>
            <p:cNvPr id="49157" name="Picture 6" descr="ELMAR.png">
              <a:extLst>
                <a:ext uri="{FF2B5EF4-FFF2-40B4-BE49-F238E27FC236}">
                  <a16:creationId xmlns:a16="http://schemas.microsoft.com/office/drawing/2014/main" id="{A0737B49-D70D-41C3-B7E2-B4156140E21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038975" y="1699022"/>
              <a:ext cx="1329929"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9" name="Picture 8" descr="ELMAR.png">
              <a:extLst>
                <a:ext uri="{FF2B5EF4-FFF2-40B4-BE49-F238E27FC236}">
                  <a16:creationId xmlns:a16="http://schemas.microsoft.com/office/drawing/2014/main" id="{31860350-EBC3-4981-8E89-83F0762881B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008019" y="3908823"/>
              <a:ext cx="1360885" cy="2178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Group 3">
            <a:extLst>
              <a:ext uri="{FF2B5EF4-FFF2-40B4-BE49-F238E27FC236}">
                <a16:creationId xmlns:a16="http://schemas.microsoft.com/office/drawing/2014/main" id="{516E1D60-E571-4CFF-B856-2FDD083F2C39}"/>
              </a:ext>
            </a:extLst>
          </p:cNvPr>
          <p:cNvGrpSpPr/>
          <p:nvPr/>
        </p:nvGrpSpPr>
        <p:grpSpPr>
          <a:xfrm>
            <a:off x="2009775" y="1699022"/>
            <a:ext cx="1200150" cy="4244578"/>
            <a:chOff x="3910013" y="1775222"/>
            <a:chExt cx="1200150" cy="4244578"/>
          </a:xfrm>
        </p:grpSpPr>
        <p:pic>
          <p:nvPicPr>
            <p:cNvPr id="49155" name="Picture 4" descr="OTIS.png">
              <a:extLst>
                <a:ext uri="{FF2B5EF4-FFF2-40B4-BE49-F238E27FC236}">
                  <a16:creationId xmlns:a16="http://schemas.microsoft.com/office/drawing/2014/main" id="{61D91CCB-F9AF-4D32-BFEE-1E3D6BF8E919}"/>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10013" y="1775222"/>
              <a:ext cx="120015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0" name="Picture 9" descr="OTIS.png">
              <a:extLst>
                <a:ext uri="{FF2B5EF4-FFF2-40B4-BE49-F238E27FC236}">
                  <a16:creationId xmlns:a16="http://schemas.microsoft.com/office/drawing/2014/main" id="{00FBE206-438F-43A9-841A-B2849A76E25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937397" y="4236244"/>
              <a:ext cx="1157288" cy="1783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9161" name="TextBox 14">
            <a:extLst>
              <a:ext uri="{FF2B5EF4-FFF2-40B4-BE49-F238E27FC236}">
                <a16:creationId xmlns:a16="http://schemas.microsoft.com/office/drawing/2014/main" id="{251F5AFD-885C-4CFF-96F3-A0DAD5F6A744}"/>
              </a:ext>
            </a:extLst>
          </p:cNvPr>
          <p:cNvSpPr txBox="1">
            <a:spLocks noChangeArrowheads="1"/>
          </p:cNvSpPr>
          <p:nvPr/>
        </p:nvSpPr>
        <p:spPr bwMode="auto">
          <a:xfrm>
            <a:off x="2295525" y="1191191"/>
            <a:ext cx="64293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1350" b="1" dirty="0">
                <a:latin typeface="Arial Narrow" panose="020B0606020202030204" pitchFamily="34" charset="0"/>
              </a:rPr>
              <a:t>OTIS QU</a:t>
            </a:r>
          </a:p>
        </p:txBody>
      </p:sp>
      <p:sp>
        <p:nvSpPr>
          <p:cNvPr id="49162" name="TextBox 15">
            <a:extLst>
              <a:ext uri="{FF2B5EF4-FFF2-40B4-BE49-F238E27FC236}">
                <a16:creationId xmlns:a16="http://schemas.microsoft.com/office/drawing/2014/main" id="{BD8F5735-074D-4B78-A66A-8EAF837E2006}"/>
              </a:ext>
            </a:extLst>
          </p:cNvPr>
          <p:cNvSpPr txBox="1">
            <a:spLocks noChangeArrowheads="1"/>
          </p:cNvSpPr>
          <p:nvPr/>
        </p:nvSpPr>
        <p:spPr bwMode="auto">
          <a:xfrm>
            <a:off x="5859141" y="1219200"/>
            <a:ext cx="77152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1350" b="1" dirty="0">
                <a:latin typeface="Arial Narrow" panose="020B0606020202030204" pitchFamily="34" charset="0"/>
              </a:rPr>
              <a:t>BOWEN QU</a:t>
            </a:r>
          </a:p>
        </p:txBody>
      </p:sp>
      <p:sp>
        <p:nvSpPr>
          <p:cNvPr id="49163" name="TextBox 16">
            <a:extLst>
              <a:ext uri="{FF2B5EF4-FFF2-40B4-BE49-F238E27FC236}">
                <a16:creationId xmlns:a16="http://schemas.microsoft.com/office/drawing/2014/main" id="{314B94B2-EFC2-46E3-8B85-FF4E71F86190}"/>
              </a:ext>
            </a:extLst>
          </p:cNvPr>
          <p:cNvSpPr txBox="1">
            <a:spLocks noChangeArrowheads="1"/>
          </p:cNvSpPr>
          <p:nvPr/>
        </p:nvSpPr>
        <p:spPr bwMode="auto">
          <a:xfrm>
            <a:off x="9822744" y="1343210"/>
            <a:ext cx="77152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1350" b="1" dirty="0">
                <a:latin typeface="Arial Narrow" panose="020B0606020202030204" pitchFamily="34" charset="0"/>
              </a:rPr>
              <a:t>ELMAR QU</a:t>
            </a:r>
          </a:p>
        </p:txBody>
      </p:sp>
      <p:sp>
        <p:nvSpPr>
          <p:cNvPr id="12" name="Title 1">
            <a:extLst>
              <a:ext uri="{FF2B5EF4-FFF2-40B4-BE49-F238E27FC236}">
                <a16:creationId xmlns:a16="http://schemas.microsoft.com/office/drawing/2014/main" id="{E5A57B00-4CF7-4428-9F1E-95823BC88E2C}"/>
              </a:ext>
            </a:extLst>
          </p:cNvPr>
          <p:cNvSpPr txBox="1">
            <a:spLocks/>
          </p:cNvSpPr>
          <p:nvPr/>
        </p:nvSpPr>
        <p:spPr>
          <a:xfrm>
            <a:off x="838200" y="18255"/>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Type of QU Connections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5A57B00-4CF7-4428-9F1E-95823BC88E2C}"/>
              </a:ext>
            </a:extLst>
          </p:cNvPr>
          <p:cNvSpPr txBox="1">
            <a:spLocks/>
          </p:cNvSpPr>
          <p:nvPr/>
        </p:nvSpPr>
        <p:spPr>
          <a:xfrm>
            <a:off x="838200" y="18255"/>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Type of QU Connections (OTIS)</a:t>
            </a:r>
          </a:p>
        </p:txBody>
      </p:sp>
      <p:pic>
        <p:nvPicPr>
          <p:cNvPr id="2" name="Picture 1">
            <a:extLst>
              <a:ext uri="{FF2B5EF4-FFF2-40B4-BE49-F238E27FC236}">
                <a16:creationId xmlns:a16="http://schemas.microsoft.com/office/drawing/2014/main" id="{8700F41F-9C2F-4E03-AA85-56F0743B7029}"/>
              </a:ext>
            </a:extLst>
          </p:cNvPr>
          <p:cNvPicPr>
            <a:picLocks noChangeAspect="1"/>
          </p:cNvPicPr>
          <p:nvPr/>
        </p:nvPicPr>
        <p:blipFill>
          <a:blip r:embed="rId3"/>
          <a:stretch>
            <a:fillRect/>
          </a:stretch>
        </p:blipFill>
        <p:spPr>
          <a:xfrm>
            <a:off x="838200" y="1261639"/>
            <a:ext cx="1891367" cy="5376441"/>
          </a:xfrm>
          <a:prstGeom prst="rect">
            <a:avLst/>
          </a:prstGeom>
        </p:spPr>
      </p:pic>
      <p:pic>
        <p:nvPicPr>
          <p:cNvPr id="3" name="Picture 2">
            <a:extLst>
              <a:ext uri="{FF2B5EF4-FFF2-40B4-BE49-F238E27FC236}">
                <a16:creationId xmlns:a16="http://schemas.microsoft.com/office/drawing/2014/main" id="{7D143C7B-33D7-40DF-B751-48FD54E64953}"/>
              </a:ext>
            </a:extLst>
          </p:cNvPr>
          <p:cNvPicPr>
            <a:picLocks noChangeAspect="1"/>
          </p:cNvPicPr>
          <p:nvPr/>
        </p:nvPicPr>
        <p:blipFill>
          <a:blip r:embed="rId4"/>
          <a:stretch>
            <a:fillRect/>
          </a:stretch>
        </p:blipFill>
        <p:spPr>
          <a:xfrm>
            <a:off x="3655670" y="1327791"/>
            <a:ext cx="7698130" cy="5511954"/>
          </a:xfrm>
          <a:prstGeom prst="rect">
            <a:avLst/>
          </a:prstGeom>
        </p:spPr>
      </p:pic>
    </p:spTree>
    <p:extLst>
      <p:ext uri="{BB962C8B-B14F-4D97-AF65-F5344CB8AC3E}">
        <p14:creationId xmlns:p14="http://schemas.microsoft.com/office/powerpoint/2010/main" val="9056596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5A57B00-4CF7-4428-9F1E-95823BC88E2C}"/>
              </a:ext>
            </a:extLst>
          </p:cNvPr>
          <p:cNvSpPr txBox="1">
            <a:spLocks/>
          </p:cNvSpPr>
          <p:nvPr/>
        </p:nvSpPr>
        <p:spPr>
          <a:xfrm>
            <a:off x="838200" y="18255"/>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Type of QU Connections (BOWEN)</a:t>
            </a:r>
          </a:p>
        </p:txBody>
      </p:sp>
      <p:pic>
        <p:nvPicPr>
          <p:cNvPr id="2" name="Picture 1">
            <a:extLst>
              <a:ext uri="{FF2B5EF4-FFF2-40B4-BE49-F238E27FC236}">
                <a16:creationId xmlns:a16="http://schemas.microsoft.com/office/drawing/2014/main" id="{8700F41F-9C2F-4E03-AA85-56F0743B7029}"/>
              </a:ext>
            </a:extLst>
          </p:cNvPr>
          <p:cNvPicPr>
            <a:picLocks noChangeAspect="1"/>
          </p:cNvPicPr>
          <p:nvPr/>
        </p:nvPicPr>
        <p:blipFill>
          <a:blip r:embed="rId3"/>
          <a:stretch>
            <a:fillRect/>
          </a:stretch>
        </p:blipFill>
        <p:spPr>
          <a:xfrm>
            <a:off x="838200" y="1261639"/>
            <a:ext cx="1891367" cy="5376441"/>
          </a:xfrm>
          <a:prstGeom prst="rect">
            <a:avLst/>
          </a:prstGeom>
        </p:spPr>
      </p:pic>
      <p:pic>
        <p:nvPicPr>
          <p:cNvPr id="3" name="Picture 2">
            <a:extLst>
              <a:ext uri="{FF2B5EF4-FFF2-40B4-BE49-F238E27FC236}">
                <a16:creationId xmlns:a16="http://schemas.microsoft.com/office/drawing/2014/main" id="{7D143C7B-33D7-40DF-B751-48FD54E649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55670" y="1343818"/>
            <a:ext cx="7698130" cy="4778748"/>
          </a:xfrm>
          <a:prstGeom prst="rect">
            <a:avLst/>
          </a:prstGeom>
        </p:spPr>
      </p:pic>
    </p:spTree>
    <p:extLst>
      <p:ext uri="{BB962C8B-B14F-4D97-AF65-F5344CB8AC3E}">
        <p14:creationId xmlns:p14="http://schemas.microsoft.com/office/powerpoint/2010/main" val="22715837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5A57B00-4CF7-4428-9F1E-95823BC88E2C}"/>
              </a:ext>
            </a:extLst>
          </p:cNvPr>
          <p:cNvSpPr txBox="1">
            <a:spLocks/>
          </p:cNvSpPr>
          <p:nvPr/>
        </p:nvSpPr>
        <p:spPr>
          <a:xfrm>
            <a:off x="838200" y="18255"/>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Type of QU Connections (ASEP ELMAR)</a:t>
            </a:r>
          </a:p>
        </p:txBody>
      </p:sp>
      <p:pic>
        <p:nvPicPr>
          <p:cNvPr id="2" name="Picture 1">
            <a:extLst>
              <a:ext uri="{FF2B5EF4-FFF2-40B4-BE49-F238E27FC236}">
                <a16:creationId xmlns:a16="http://schemas.microsoft.com/office/drawing/2014/main" id="{8700F41F-9C2F-4E03-AA85-56F0743B7029}"/>
              </a:ext>
            </a:extLst>
          </p:cNvPr>
          <p:cNvPicPr>
            <a:picLocks noChangeAspect="1"/>
          </p:cNvPicPr>
          <p:nvPr/>
        </p:nvPicPr>
        <p:blipFill>
          <a:blip r:embed="rId3"/>
          <a:stretch>
            <a:fillRect/>
          </a:stretch>
        </p:blipFill>
        <p:spPr>
          <a:xfrm>
            <a:off x="838200" y="1261639"/>
            <a:ext cx="1891367" cy="5376441"/>
          </a:xfrm>
          <a:prstGeom prst="rect">
            <a:avLst/>
          </a:prstGeom>
        </p:spPr>
      </p:pic>
      <p:pic>
        <p:nvPicPr>
          <p:cNvPr id="3" name="Picture 2">
            <a:extLst>
              <a:ext uri="{FF2B5EF4-FFF2-40B4-BE49-F238E27FC236}">
                <a16:creationId xmlns:a16="http://schemas.microsoft.com/office/drawing/2014/main" id="{7D143C7B-33D7-40DF-B751-48FD54E649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55670" y="1343818"/>
            <a:ext cx="7698130" cy="3721150"/>
          </a:xfrm>
          <a:prstGeom prst="rect">
            <a:avLst/>
          </a:prstGeom>
        </p:spPr>
      </p:pic>
    </p:spTree>
    <p:extLst>
      <p:ext uri="{BB962C8B-B14F-4D97-AF65-F5344CB8AC3E}">
        <p14:creationId xmlns:p14="http://schemas.microsoft.com/office/powerpoint/2010/main" val="15245916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6" name="Picture 2"/>
          <p:cNvPicPr>
            <a:picLocks noGrp="1" noChangeAspect="1" noChangeArrowheads="1"/>
          </p:cNvPicPr>
          <p:nvPr>
            <p:ph sz="half" idx="1"/>
          </p:nvPr>
        </p:nvPicPr>
        <p:blipFill>
          <a:blip r:embed="rId2" cstate="print"/>
          <a:srcRect/>
          <a:stretch>
            <a:fillRect/>
          </a:stretch>
        </p:blipFill>
        <p:spPr>
          <a:xfrm>
            <a:off x="8346016" y="2012770"/>
            <a:ext cx="3845984" cy="3125787"/>
          </a:xfrm>
        </p:spPr>
      </p:pic>
      <p:pic>
        <p:nvPicPr>
          <p:cNvPr id="166917" name="Picture 3"/>
          <p:cNvPicPr>
            <a:picLocks noGrp="1" noChangeAspect="1" noChangeArrowheads="1"/>
          </p:cNvPicPr>
          <p:nvPr>
            <p:ph sz="half" idx="2"/>
          </p:nvPr>
        </p:nvPicPr>
        <p:blipFill>
          <a:blip r:embed="rId3" cstate="print"/>
          <a:srcRect/>
          <a:stretch>
            <a:fillRect/>
          </a:stretch>
        </p:blipFill>
        <p:spPr>
          <a:xfrm>
            <a:off x="0" y="1684951"/>
            <a:ext cx="4389967" cy="3773488"/>
          </a:xfrm>
        </p:spPr>
      </p:pic>
      <p:sp>
        <p:nvSpPr>
          <p:cNvPr id="166915" name="Slide Number Placeholder 3"/>
          <p:cNvSpPr>
            <a:spLocks noGrp="1"/>
          </p:cNvSpPr>
          <p:nvPr>
            <p:ph type="sldNum" sz="quarter" idx="12"/>
          </p:nvPr>
        </p:nvSpPr>
        <p:spPr bwMode="auto">
          <a:xfrm>
            <a:off x="91018" y="6373815"/>
            <a:ext cx="687916" cy="242887"/>
          </a:xfrm>
          <a:prstGeom prst="rect">
            <a:avLst/>
          </a:prstGeom>
          <a:noFill/>
          <a:ln>
            <a:miter lim="800000"/>
            <a:headEnd/>
            <a:tailEnd/>
          </a:ln>
        </p:spPr>
        <p:txBody>
          <a:bodyPr/>
          <a:lstStyle/>
          <a:p>
            <a:fld id="{C77349F8-A3A9-4681-836A-B7A60A56B8C2}" type="slidenum">
              <a:rPr lang="en-GB"/>
              <a:pPr/>
              <a:t>38</a:t>
            </a:fld>
            <a:endParaRPr lang="en-GB"/>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9458" y="1684952"/>
            <a:ext cx="2965938" cy="3781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140474" y="5334614"/>
            <a:ext cx="1681101" cy="369332"/>
          </a:xfrm>
          <a:prstGeom prst="rect">
            <a:avLst/>
          </a:prstGeom>
        </p:spPr>
        <p:txBody>
          <a:bodyPr wrap="none">
            <a:spAutoFit/>
          </a:bodyPr>
          <a:lstStyle/>
          <a:p>
            <a:r>
              <a:rPr lang="en-US" b="0" dirty="0"/>
              <a:t>Stub Acme x-over</a:t>
            </a:r>
            <a:endParaRPr lang="en-US" dirty="0"/>
          </a:p>
        </p:txBody>
      </p:sp>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84816" y="1765913"/>
            <a:ext cx="2661138" cy="361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6484815" y="5473113"/>
            <a:ext cx="2925801" cy="369332"/>
          </a:xfrm>
          <a:prstGeom prst="rect">
            <a:avLst/>
          </a:prstGeom>
        </p:spPr>
        <p:txBody>
          <a:bodyPr wrap="none">
            <a:spAutoFit/>
          </a:bodyPr>
          <a:lstStyle/>
          <a:p>
            <a:r>
              <a:rPr lang="en-US" b="0" dirty="0"/>
              <a:t>Quick union x quick union x-over</a:t>
            </a:r>
            <a:endParaRPr lang="en-US" dirty="0"/>
          </a:p>
        </p:txBody>
      </p:sp>
      <p:sp>
        <p:nvSpPr>
          <p:cNvPr id="12" name="Title 1">
            <a:extLst>
              <a:ext uri="{FF2B5EF4-FFF2-40B4-BE49-F238E27FC236}">
                <a16:creationId xmlns:a16="http://schemas.microsoft.com/office/drawing/2014/main" id="{79F84E04-C3C5-4257-952A-029F977C332C}"/>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Well Head Connection</a:t>
            </a:r>
          </a:p>
        </p:txBody>
      </p:sp>
    </p:spTree>
    <p:extLst>
      <p:ext uri="{BB962C8B-B14F-4D97-AF65-F5344CB8AC3E}">
        <p14:creationId xmlns:p14="http://schemas.microsoft.com/office/powerpoint/2010/main" val="27619434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a:extLst>
              <a:ext uri="{FF2B5EF4-FFF2-40B4-BE49-F238E27FC236}">
                <a16:creationId xmlns:a16="http://schemas.microsoft.com/office/drawing/2014/main" id="{5BA3DBAE-265D-405F-B5CE-4CF5356CC35C}"/>
              </a:ext>
            </a:extLst>
          </p:cNvPr>
          <p:cNvSpPr>
            <a:spLocks noGrp="1"/>
          </p:cNvSpPr>
          <p:nvPr>
            <p:ph idx="1"/>
          </p:nvPr>
        </p:nvSpPr>
        <p:spPr>
          <a:xfrm>
            <a:off x="838200" y="1333500"/>
            <a:ext cx="10515600" cy="4843463"/>
          </a:xfrm>
        </p:spPr>
        <p:txBody>
          <a:bodyPr>
            <a:normAutofit/>
          </a:bodyPr>
          <a:lstStyle/>
          <a:p>
            <a:pPr>
              <a:lnSpc>
                <a:spcPct val="100000"/>
              </a:lnSpc>
            </a:pPr>
            <a:r>
              <a:rPr lang="en-US" altLang="en-US" sz="2400" dirty="0">
                <a:latin typeface="+mn-lt"/>
              </a:rPr>
              <a:t>Strongly recommended for all operations</a:t>
            </a:r>
          </a:p>
          <a:p>
            <a:pPr>
              <a:lnSpc>
                <a:spcPct val="100000"/>
              </a:lnSpc>
              <a:spcBef>
                <a:spcPts val="450"/>
              </a:spcBef>
            </a:pPr>
            <a:r>
              <a:rPr lang="en-US" altLang="en-US" sz="2400" dirty="0">
                <a:latin typeface="+mn-lt"/>
              </a:rPr>
              <a:t>Union box and API welded or integral frame</a:t>
            </a:r>
          </a:p>
          <a:p>
            <a:pPr>
              <a:lnSpc>
                <a:spcPct val="100000"/>
              </a:lnSpc>
              <a:spcBef>
                <a:spcPts val="450"/>
              </a:spcBef>
            </a:pPr>
            <a:r>
              <a:rPr lang="en-US" altLang="en-US" sz="2400" dirty="0">
                <a:latin typeface="+mn-lt"/>
              </a:rPr>
              <a:t>Safe only when all bolts of the proper grade (Grade B-7 with 2-H nuts) and size are used and torqued to API specs</a:t>
            </a:r>
          </a:p>
          <a:p>
            <a:pPr>
              <a:lnSpc>
                <a:spcPct val="100000"/>
              </a:lnSpc>
              <a:spcBef>
                <a:spcPts val="450"/>
              </a:spcBef>
            </a:pPr>
            <a:r>
              <a:rPr lang="en-US" altLang="en-US" sz="2400" dirty="0">
                <a:latin typeface="+mn-lt"/>
              </a:rPr>
              <a:t>Pressure rating depends on ring gasket design</a:t>
            </a:r>
          </a:p>
          <a:p>
            <a:pPr>
              <a:lnSpc>
                <a:spcPct val="100000"/>
              </a:lnSpc>
              <a:spcBef>
                <a:spcPts val="450"/>
              </a:spcBef>
            </a:pPr>
            <a:r>
              <a:rPr lang="en-US" altLang="en-US" sz="2400" dirty="0">
                <a:latin typeface="+mn-lt"/>
              </a:rPr>
              <a:t>Ring gaskets should be discarded after each use</a:t>
            </a:r>
          </a:p>
        </p:txBody>
      </p:sp>
      <p:sp>
        <p:nvSpPr>
          <p:cNvPr id="53252" name="Rectangle 4">
            <a:extLst>
              <a:ext uri="{FF2B5EF4-FFF2-40B4-BE49-F238E27FC236}">
                <a16:creationId xmlns:a16="http://schemas.microsoft.com/office/drawing/2014/main" id="{60F2AD3F-1732-433D-BC53-1FFCC9341525}"/>
              </a:ext>
            </a:extLst>
          </p:cNvPr>
          <p:cNvSpPr>
            <a:spLocks noChangeArrowheads="1"/>
          </p:cNvSpPr>
          <p:nvPr/>
        </p:nvSpPr>
        <p:spPr bwMode="auto">
          <a:xfrm>
            <a:off x="4738688" y="1333500"/>
            <a:ext cx="3362325" cy="3456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MY" altLang="en-US" sz="1350"/>
          </a:p>
        </p:txBody>
      </p:sp>
      <p:pic>
        <p:nvPicPr>
          <p:cNvPr id="53253" name="Picture 5">
            <a:extLst>
              <a:ext uri="{FF2B5EF4-FFF2-40B4-BE49-F238E27FC236}">
                <a16:creationId xmlns:a16="http://schemas.microsoft.com/office/drawing/2014/main" id="{2E5DAA63-19D7-4D80-9919-323E4BF3D86E}"/>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8206" y="3429000"/>
            <a:ext cx="2438400" cy="275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86EF1B79-DC76-4316-89DD-75F3B86F00B0}"/>
              </a:ext>
            </a:extLst>
          </p:cNvPr>
          <p:cNvSpPr txBox="1">
            <a:spLocks/>
          </p:cNvSpPr>
          <p:nvPr/>
        </p:nvSpPr>
        <p:spPr>
          <a:xfrm>
            <a:off x="838200" y="0"/>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Flange Adaptor</a:t>
            </a:r>
          </a:p>
        </p:txBody>
      </p:sp>
    </p:spTree>
  </p:cSld>
  <p:clrMapOvr>
    <a:masterClrMapping/>
  </p:clrMapOvr>
  <p:transition spd="slow"/>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4">
            <a:extLst>
              <a:ext uri="{FF2B5EF4-FFF2-40B4-BE49-F238E27FC236}">
                <a16:creationId xmlns:a16="http://schemas.microsoft.com/office/drawing/2014/main" id="{09DF205C-C1D8-4E2B-A06B-E79529A129F0}"/>
              </a:ext>
            </a:extLst>
          </p:cNvPr>
          <p:cNvSpPr>
            <a:spLocks noChangeArrowheads="1"/>
          </p:cNvSpPr>
          <p:nvPr/>
        </p:nvSpPr>
        <p:spPr bwMode="auto">
          <a:xfrm>
            <a:off x="3524250" y="1729979"/>
            <a:ext cx="531495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endParaRPr lang="en-US" altLang="en-US" sz="1800" i="1">
              <a:latin typeface="Univers 57 Condensed" pitchFamily="34" charset="0"/>
            </a:endParaRPr>
          </a:p>
        </p:txBody>
      </p:sp>
      <p:pic>
        <p:nvPicPr>
          <p:cNvPr id="55300" name="Picture 88">
            <a:extLst>
              <a:ext uri="{FF2B5EF4-FFF2-40B4-BE49-F238E27FC236}">
                <a16:creationId xmlns:a16="http://schemas.microsoft.com/office/drawing/2014/main" id="{B4849FDA-DE90-4CE0-ACA3-E8C80BD9BA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4250" y="1543050"/>
            <a:ext cx="2457450"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01" name="Picture 89">
            <a:extLst>
              <a:ext uri="{FF2B5EF4-FFF2-40B4-BE49-F238E27FC236}">
                <a16:creationId xmlns:a16="http://schemas.microsoft.com/office/drawing/2014/main" id="{893E6B11-E0E9-482D-8F3C-72FBBC7E80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45994" y="1543050"/>
            <a:ext cx="2628900" cy="1953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02" name="Picture 90">
            <a:extLst>
              <a:ext uri="{FF2B5EF4-FFF2-40B4-BE49-F238E27FC236}">
                <a16:creationId xmlns:a16="http://schemas.microsoft.com/office/drawing/2014/main" id="{99FD3DD9-AE5A-43ED-A4ED-D7B6E54C5FA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4301" y="4358879"/>
            <a:ext cx="1212056"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03" name="Picture 91">
            <a:extLst>
              <a:ext uri="{FF2B5EF4-FFF2-40B4-BE49-F238E27FC236}">
                <a16:creationId xmlns:a16="http://schemas.microsoft.com/office/drawing/2014/main" id="{C8F2C1D2-03F0-475F-A72C-2C3286A3650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10201" y="4358879"/>
            <a:ext cx="1212056"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04" name="Picture 92">
            <a:extLst>
              <a:ext uri="{FF2B5EF4-FFF2-40B4-BE49-F238E27FC236}">
                <a16:creationId xmlns:a16="http://schemas.microsoft.com/office/drawing/2014/main" id="{6874F0ED-63A2-4C2B-8C02-A8544D937F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96100" y="4358879"/>
            <a:ext cx="116086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1">
            <a:extLst>
              <a:ext uri="{FF2B5EF4-FFF2-40B4-BE49-F238E27FC236}">
                <a16:creationId xmlns:a16="http://schemas.microsoft.com/office/drawing/2014/main" id="{9049AD90-6AA5-4D7B-8356-55A031592C24}"/>
              </a:ext>
            </a:extLst>
          </p:cNvPr>
          <p:cNvSpPr txBox="1">
            <a:spLocks/>
          </p:cNvSpPr>
          <p:nvPr/>
        </p:nvSpPr>
        <p:spPr>
          <a:xfrm>
            <a:off x="442408" y="27296"/>
            <a:ext cx="988894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API 6A Flanges and Ring Joint Dimensions</a:t>
            </a:r>
          </a:p>
        </p:txBody>
      </p:sp>
    </p:spTree>
  </p:cSld>
  <p:clrMapOvr>
    <a:masterClrMapping/>
  </p:clrMapOvr>
  <p:transition spd="slow"/>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E30F05E-105C-4434-8EC9-3E1FA45B83BB}"/>
              </a:ext>
            </a:extLst>
          </p:cNvPr>
          <p:cNvSpPr txBox="1">
            <a:spLocks/>
          </p:cNvSpPr>
          <p:nvPr/>
        </p:nvSpPr>
        <p:spPr>
          <a:xfrm>
            <a:off x="721468" y="2766218"/>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ctr"/>
            <a:r>
              <a:rPr lang="en-US" sz="8000" dirty="0"/>
              <a:t>SLICKLINE WELL BARRIERS</a:t>
            </a:r>
          </a:p>
        </p:txBody>
      </p:sp>
    </p:spTree>
    <p:extLst>
      <p:ext uri="{BB962C8B-B14F-4D97-AF65-F5344CB8AC3E}">
        <p14:creationId xmlns:p14="http://schemas.microsoft.com/office/powerpoint/2010/main" val="3333937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30F9D-BBF4-43FC-ACE4-3AA8489F5AA1}"/>
              </a:ext>
            </a:extLst>
          </p:cNvPr>
          <p:cNvSpPr>
            <a:spLocks noGrp="1"/>
          </p:cNvSpPr>
          <p:nvPr>
            <p:ph type="title"/>
          </p:nvPr>
        </p:nvSpPr>
        <p:spPr>
          <a:xfrm>
            <a:off x="838200" y="0"/>
            <a:ext cx="10515600" cy="1325563"/>
          </a:xfrm>
        </p:spPr>
        <p:txBody>
          <a:bodyPr/>
          <a:lstStyle/>
          <a:p>
            <a:r>
              <a:rPr lang="en-US" dirty="0"/>
              <a:t>Slickline Operation Well Barriers</a:t>
            </a:r>
          </a:p>
        </p:txBody>
      </p:sp>
      <p:sp>
        <p:nvSpPr>
          <p:cNvPr id="4" name="Content Placeholder 3">
            <a:extLst>
              <a:ext uri="{FF2B5EF4-FFF2-40B4-BE49-F238E27FC236}">
                <a16:creationId xmlns:a16="http://schemas.microsoft.com/office/drawing/2014/main" id="{55F16A58-7FF3-495A-A29A-2C0AC5CF4BD3}"/>
              </a:ext>
            </a:extLst>
          </p:cNvPr>
          <p:cNvSpPr>
            <a:spLocks noGrp="1"/>
          </p:cNvSpPr>
          <p:nvPr>
            <p:ph idx="1"/>
          </p:nvPr>
        </p:nvSpPr>
        <p:spPr>
          <a:xfrm>
            <a:off x="838200" y="1325563"/>
            <a:ext cx="10515600" cy="5376794"/>
          </a:xfrm>
        </p:spPr>
        <p:txBody>
          <a:bodyPr>
            <a:normAutofit fontScale="70000" lnSpcReduction="20000"/>
          </a:bodyPr>
          <a:lstStyle/>
          <a:p>
            <a:pPr>
              <a:lnSpc>
                <a:spcPct val="120000"/>
              </a:lnSpc>
              <a:buClr>
                <a:schemeClr val="accent5"/>
              </a:buClr>
              <a:buFont typeface="Arial" panose="020B0604020202020204" pitchFamily="34" charset="0"/>
              <a:buChar char="•"/>
            </a:pPr>
            <a:r>
              <a:rPr lang="en-US" b="1" dirty="0">
                <a:solidFill>
                  <a:schemeClr val="accent1">
                    <a:lumMod val="75000"/>
                  </a:schemeClr>
                </a:solidFill>
              </a:rPr>
              <a:t>“Well Barriers” </a:t>
            </a:r>
            <a:r>
              <a:rPr lang="en-US" dirty="0"/>
              <a:t>are defined as any device or element (wireline valve, lubricator, stuffing box, and grease injection head, etc.) that alone or in combination with other elements is capable of containing well pressure and preventing uncontrolled flow of fluids or gases from the formation, into another formation or to the surface or environment.</a:t>
            </a:r>
          </a:p>
          <a:p>
            <a:pPr>
              <a:lnSpc>
                <a:spcPct val="120000"/>
              </a:lnSpc>
              <a:buClr>
                <a:schemeClr val="accent5"/>
              </a:buClr>
              <a:buFont typeface="Arial" panose="020B0604020202020204" pitchFamily="34" charset="0"/>
              <a:buChar char="•"/>
            </a:pPr>
            <a:endParaRPr lang="en-US" dirty="0"/>
          </a:p>
          <a:p>
            <a:pPr>
              <a:lnSpc>
                <a:spcPct val="120000"/>
              </a:lnSpc>
              <a:buClr>
                <a:schemeClr val="accent5"/>
              </a:buClr>
              <a:buFont typeface="Arial" panose="020B0604020202020204" pitchFamily="34" charset="0"/>
              <a:buChar char="•"/>
            </a:pPr>
            <a:r>
              <a:rPr lang="en-US" dirty="0"/>
              <a:t>Please note that client “Pressure Barriers” normally refer to sealing valves or systems in the x-mas tree or completion.</a:t>
            </a:r>
          </a:p>
          <a:p>
            <a:pPr>
              <a:lnSpc>
                <a:spcPct val="120000"/>
              </a:lnSpc>
              <a:buClr>
                <a:schemeClr val="accent5"/>
              </a:buClr>
              <a:buFont typeface="Arial" panose="020B0604020202020204" pitchFamily="34" charset="0"/>
              <a:buChar char="•"/>
            </a:pPr>
            <a:endParaRPr lang="en-US" dirty="0"/>
          </a:p>
          <a:p>
            <a:pPr>
              <a:lnSpc>
                <a:spcPct val="120000"/>
              </a:lnSpc>
              <a:buClr>
                <a:schemeClr val="accent5"/>
              </a:buClr>
              <a:buFont typeface="Arial" panose="020B0604020202020204" pitchFamily="34" charset="0"/>
              <a:buChar char="•"/>
            </a:pPr>
            <a:r>
              <a:rPr lang="en-US" dirty="0"/>
              <a:t>A well barrier does not imply that it must be active at all times. It must however be operational, installed in the initial equipment rig up and ready to be used at all times (e.g. Wireline Valve).</a:t>
            </a:r>
          </a:p>
          <a:p>
            <a:pPr>
              <a:lnSpc>
                <a:spcPct val="120000"/>
              </a:lnSpc>
              <a:buClr>
                <a:schemeClr val="accent5"/>
              </a:buClr>
              <a:buFont typeface="Arial" panose="020B0604020202020204" pitchFamily="34" charset="0"/>
              <a:buChar char="•"/>
            </a:pPr>
            <a:endParaRPr lang="en-US" dirty="0"/>
          </a:p>
          <a:p>
            <a:pPr>
              <a:lnSpc>
                <a:spcPct val="120000"/>
              </a:lnSpc>
              <a:buClr>
                <a:schemeClr val="accent5"/>
              </a:buClr>
              <a:buFont typeface="Arial" panose="020B0604020202020204" pitchFamily="34" charset="0"/>
              <a:buChar char="•"/>
            </a:pPr>
            <a:r>
              <a:rPr lang="en-US" dirty="0"/>
              <a:t>The number and type of well barriers required is determined by the well conditions.</a:t>
            </a:r>
          </a:p>
          <a:p>
            <a:pPr marL="0" indent="0">
              <a:buNone/>
            </a:pPr>
            <a:endParaRPr lang="en-US" dirty="0"/>
          </a:p>
        </p:txBody>
      </p:sp>
    </p:spTree>
    <p:extLst>
      <p:ext uri="{BB962C8B-B14F-4D97-AF65-F5344CB8AC3E}">
        <p14:creationId xmlns:p14="http://schemas.microsoft.com/office/powerpoint/2010/main" val="13538473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30F9D-BBF4-43FC-ACE4-3AA8489F5AA1}"/>
              </a:ext>
            </a:extLst>
          </p:cNvPr>
          <p:cNvSpPr>
            <a:spLocks noGrp="1"/>
          </p:cNvSpPr>
          <p:nvPr>
            <p:ph type="title"/>
          </p:nvPr>
        </p:nvSpPr>
        <p:spPr>
          <a:xfrm>
            <a:off x="838200" y="0"/>
            <a:ext cx="10515600" cy="1325563"/>
          </a:xfrm>
        </p:spPr>
        <p:txBody>
          <a:bodyPr/>
          <a:lstStyle/>
          <a:p>
            <a:r>
              <a:rPr lang="en-US" dirty="0"/>
              <a:t>Slickline Operation Well Barriers</a:t>
            </a:r>
          </a:p>
        </p:txBody>
      </p:sp>
      <p:sp>
        <p:nvSpPr>
          <p:cNvPr id="4" name="Content Placeholder 3">
            <a:extLst>
              <a:ext uri="{FF2B5EF4-FFF2-40B4-BE49-F238E27FC236}">
                <a16:creationId xmlns:a16="http://schemas.microsoft.com/office/drawing/2014/main" id="{55F16A58-7FF3-495A-A29A-2C0AC5CF4BD3}"/>
              </a:ext>
            </a:extLst>
          </p:cNvPr>
          <p:cNvSpPr>
            <a:spLocks noGrp="1"/>
          </p:cNvSpPr>
          <p:nvPr>
            <p:ph idx="1"/>
          </p:nvPr>
        </p:nvSpPr>
        <p:spPr>
          <a:xfrm>
            <a:off x="838199" y="1325563"/>
            <a:ext cx="10747443" cy="5610258"/>
          </a:xfrm>
        </p:spPr>
        <p:txBody>
          <a:bodyPr>
            <a:normAutofit fontScale="77500" lnSpcReduction="20000"/>
          </a:bodyPr>
          <a:lstStyle/>
          <a:p>
            <a:pPr algn="just">
              <a:lnSpc>
                <a:spcPct val="120000"/>
              </a:lnSpc>
              <a:buClr>
                <a:schemeClr val="accent5"/>
              </a:buClr>
              <a:buFont typeface="Arial" panose="020B0604020202020204" pitchFamily="34" charset="0"/>
              <a:buChar char="•"/>
            </a:pPr>
            <a:r>
              <a:rPr lang="en-US" b="1" i="1" u="sng" dirty="0"/>
              <a:t>Active Well Barriers</a:t>
            </a:r>
            <a:r>
              <a:rPr lang="en-US" dirty="0"/>
              <a:t> – (Stuffing Box, Liquid Seal Head, Pack Off, Grease Injection Head), capable to seal on Slickline or Braided Line/Stranded Line at all times, while tools are stationary or moving.</a:t>
            </a:r>
          </a:p>
          <a:p>
            <a:pPr algn="just">
              <a:lnSpc>
                <a:spcPct val="120000"/>
              </a:lnSpc>
              <a:buClr>
                <a:schemeClr val="accent5"/>
              </a:buClr>
              <a:buFont typeface="Arial" panose="020B0604020202020204" pitchFamily="34" charset="0"/>
              <a:buChar char="•"/>
            </a:pPr>
            <a:endParaRPr lang="en-US" dirty="0"/>
          </a:p>
          <a:p>
            <a:pPr algn="just">
              <a:lnSpc>
                <a:spcPct val="120000"/>
              </a:lnSpc>
              <a:buClr>
                <a:schemeClr val="accent5"/>
              </a:buClr>
              <a:buFont typeface="Arial" panose="020B0604020202020204" pitchFamily="34" charset="0"/>
              <a:buChar char="•"/>
            </a:pPr>
            <a:r>
              <a:rPr lang="en-US" b="1" i="1" u="sng" dirty="0"/>
              <a:t>Passive Well Barriers</a:t>
            </a:r>
            <a:r>
              <a:rPr lang="en-US" dirty="0"/>
              <a:t> – The Wireline Valve provides facilities for contingency and emergency procedures and must be included in all rig-ups. Is capable to offer the necessary conditions for repairing the active well barriers (Stuffing Box, Grease Injection Head, etc.) while the wire/cable is stationary.</a:t>
            </a:r>
          </a:p>
          <a:p>
            <a:pPr algn="just">
              <a:lnSpc>
                <a:spcPct val="120000"/>
              </a:lnSpc>
              <a:buClr>
                <a:schemeClr val="accent5"/>
              </a:buClr>
              <a:buFont typeface="Arial" panose="020B0604020202020204" pitchFamily="34" charset="0"/>
              <a:buChar char="•"/>
            </a:pPr>
            <a:endParaRPr lang="en-US" dirty="0"/>
          </a:p>
          <a:p>
            <a:pPr algn="just">
              <a:lnSpc>
                <a:spcPct val="120000"/>
              </a:lnSpc>
              <a:buClr>
                <a:schemeClr val="accent5"/>
              </a:buClr>
              <a:buFont typeface="Arial" panose="020B0604020202020204" pitchFamily="34" charset="0"/>
              <a:buChar char="•"/>
            </a:pPr>
            <a:r>
              <a:rPr lang="en-US" b="1" i="1" u="sng" dirty="0"/>
              <a:t>Ultimate Well Barrier</a:t>
            </a:r>
            <a:r>
              <a:rPr lang="en-US" dirty="0"/>
              <a:t> - (Shear/Seal rams, Xmas tree valves), A well barrier that is defined as the last and ultimate defense should the Active Well barrier and subsequent Passive Well Barriers fail.</a:t>
            </a:r>
            <a:r>
              <a:rPr lang="en-US" b="1" i="1" u="sng" dirty="0"/>
              <a:t> </a:t>
            </a:r>
            <a:endParaRPr lang="en-US" dirty="0"/>
          </a:p>
        </p:txBody>
      </p:sp>
    </p:spTree>
    <p:extLst>
      <p:ext uri="{BB962C8B-B14F-4D97-AF65-F5344CB8AC3E}">
        <p14:creationId xmlns:p14="http://schemas.microsoft.com/office/powerpoint/2010/main" val="41900491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cstate="print"/>
          <a:srcRect/>
          <a:stretch>
            <a:fillRect/>
          </a:stretch>
        </p:blipFill>
        <p:spPr bwMode="auto">
          <a:xfrm>
            <a:off x="9677285" y="5048006"/>
            <a:ext cx="2323267" cy="1737360"/>
          </a:xfrm>
          <a:prstGeom prst="rect">
            <a:avLst/>
          </a:prstGeom>
          <a:noFill/>
          <a:ln w="9525">
            <a:noFill/>
            <a:miter lim="800000"/>
            <a:headEnd/>
            <a:tailEnd/>
          </a:ln>
        </p:spPr>
      </p:pic>
      <p:pic>
        <p:nvPicPr>
          <p:cNvPr id="1031" name="Picture 7"/>
          <p:cNvPicPr>
            <a:picLocks noChangeAspect="1" noChangeArrowheads="1"/>
          </p:cNvPicPr>
          <p:nvPr/>
        </p:nvPicPr>
        <p:blipFill>
          <a:blip r:embed="rId3" cstate="print"/>
          <a:stretch>
            <a:fillRect/>
          </a:stretch>
        </p:blipFill>
        <p:spPr bwMode="auto">
          <a:xfrm>
            <a:off x="10217472" y="889593"/>
            <a:ext cx="988881" cy="2011680"/>
          </a:xfrm>
          <a:prstGeom prst="rect">
            <a:avLst/>
          </a:prstGeom>
          <a:noFill/>
          <a:ln w="9525">
            <a:noFill/>
            <a:miter lim="800000"/>
            <a:headEnd/>
            <a:tailEnd/>
          </a:ln>
        </p:spPr>
      </p:pic>
      <p:pic>
        <p:nvPicPr>
          <p:cNvPr id="1030" name="Picture 6"/>
          <p:cNvPicPr>
            <a:picLocks noChangeAspect="1" noChangeArrowheads="1"/>
          </p:cNvPicPr>
          <p:nvPr/>
        </p:nvPicPr>
        <p:blipFill>
          <a:blip r:embed="rId4" cstate="print"/>
          <a:srcRect/>
          <a:stretch>
            <a:fillRect/>
          </a:stretch>
        </p:blipFill>
        <p:spPr bwMode="auto">
          <a:xfrm>
            <a:off x="8391576" y="2886504"/>
            <a:ext cx="2571418" cy="2011680"/>
          </a:xfrm>
          <a:prstGeom prst="rect">
            <a:avLst/>
          </a:prstGeom>
          <a:noFill/>
          <a:ln w="9525">
            <a:noFill/>
            <a:miter lim="800000"/>
            <a:headEnd/>
            <a:tailEnd/>
          </a:ln>
        </p:spPr>
      </p:pic>
      <p:sp>
        <p:nvSpPr>
          <p:cNvPr id="3" name="Content Placeholder 2">
            <a:extLst>
              <a:ext uri="{FF2B5EF4-FFF2-40B4-BE49-F238E27FC236}">
                <a16:creationId xmlns:a16="http://schemas.microsoft.com/office/drawing/2014/main" id="{7212BCEE-38C8-4DE8-A567-0EB00B7463DA}"/>
              </a:ext>
            </a:extLst>
          </p:cNvPr>
          <p:cNvSpPr>
            <a:spLocks noGrp="1"/>
          </p:cNvSpPr>
          <p:nvPr>
            <p:ph idx="1"/>
          </p:nvPr>
        </p:nvSpPr>
        <p:spPr>
          <a:xfrm>
            <a:off x="838200" y="1400854"/>
            <a:ext cx="5912796" cy="3278150"/>
          </a:xfrm>
        </p:spPr>
        <p:txBody>
          <a:bodyPr>
            <a:normAutofit fontScale="70000" lnSpcReduction="20000"/>
          </a:bodyPr>
          <a:lstStyle/>
          <a:p>
            <a:pPr marL="0" indent="0" algn="just">
              <a:lnSpc>
                <a:spcPct val="100000"/>
              </a:lnSpc>
              <a:buClr>
                <a:schemeClr val="tx1"/>
              </a:buClr>
              <a:buNone/>
            </a:pPr>
            <a:r>
              <a:rPr lang="en-US" altLang="en-US" dirty="0">
                <a:latin typeface="+mn-lt"/>
              </a:rPr>
              <a:t>Slickline operations with WP rated equipment up to, and including </a:t>
            </a:r>
            <a:r>
              <a:rPr lang="en-US" altLang="en-US" b="1" dirty="0">
                <a:latin typeface="+mn-lt"/>
              </a:rPr>
              <a:t>10K</a:t>
            </a:r>
            <a:r>
              <a:rPr lang="en-US" altLang="en-US" dirty="0">
                <a:latin typeface="+mn-lt"/>
              </a:rPr>
              <a:t> and </a:t>
            </a:r>
            <a:r>
              <a:rPr lang="en-US" altLang="en-US" b="1" dirty="0">
                <a:latin typeface="+mn-lt"/>
              </a:rPr>
              <a:t>no H2S</a:t>
            </a:r>
            <a:r>
              <a:rPr lang="en-US" altLang="en-US" dirty="0">
                <a:latin typeface="+mn-lt"/>
              </a:rPr>
              <a:t>, must use </a:t>
            </a:r>
            <a:r>
              <a:rPr lang="en-US" altLang="en-US" u="sng" dirty="0">
                <a:latin typeface="+mn-lt"/>
              </a:rPr>
              <a:t>2 well barriers</a:t>
            </a:r>
            <a:r>
              <a:rPr lang="en-US" altLang="en-US" dirty="0">
                <a:latin typeface="+mn-lt"/>
              </a:rPr>
              <a:t>   i.e.:</a:t>
            </a:r>
          </a:p>
          <a:p>
            <a:pPr>
              <a:lnSpc>
                <a:spcPct val="100000"/>
              </a:lnSpc>
              <a:buClr>
                <a:schemeClr val="accent5"/>
              </a:buClr>
              <a:buFont typeface="Arial" panose="020B0604020202020204" pitchFamily="34" charset="0"/>
              <a:buChar char="•"/>
            </a:pPr>
            <a:r>
              <a:rPr lang="en-US" altLang="en-US" dirty="0">
                <a:latin typeface="+mn-lt"/>
              </a:rPr>
              <a:t>(Active) Stuffing Box</a:t>
            </a:r>
          </a:p>
          <a:p>
            <a:pPr>
              <a:lnSpc>
                <a:spcPct val="100000"/>
              </a:lnSpc>
              <a:buClr>
                <a:schemeClr val="accent5"/>
              </a:buClr>
              <a:buFont typeface="Arial" panose="020B0604020202020204" pitchFamily="34" charset="0"/>
              <a:buChar char="•"/>
            </a:pPr>
            <a:r>
              <a:rPr lang="en-US" altLang="en-US" dirty="0">
                <a:latin typeface="+mn-lt"/>
              </a:rPr>
              <a:t>(Passive) Single Manual Ram Wireline Valve. </a:t>
            </a:r>
          </a:p>
          <a:p>
            <a:pPr marL="0" indent="0">
              <a:lnSpc>
                <a:spcPct val="100000"/>
              </a:lnSpc>
              <a:buClr>
                <a:schemeClr val="tx1"/>
              </a:buClr>
              <a:buNone/>
            </a:pPr>
            <a:endParaRPr lang="en-US" altLang="en-US" dirty="0">
              <a:latin typeface="+mn-lt"/>
            </a:endParaRPr>
          </a:p>
          <a:p>
            <a:pPr marL="0" indent="0">
              <a:lnSpc>
                <a:spcPct val="100000"/>
              </a:lnSpc>
              <a:buClr>
                <a:schemeClr val="tx1"/>
              </a:buClr>
              <a:buNone/>
            </a:pPr>
            <a:r>
              <a:rPr lang="en-US" altLang="en-US" dirty="0">
                <a:latin typeface="+mn-lt"/>
              </a:rPr>
              <a:t>(A Hydraulic Ram Wireline Valve is recommended) </a:t>
            </a:r>
          </a:p>
          <a:p>
            <a:endParaRPr lang="en-US" dirty="0"/>
          </a:p>
        </p:txBody>
      </p:sp>
      <p:sp>
        <p:nvSpPr>
          <p:cNvPr id="7" name="TextBox 6"/>
          <p:cNvSpPr txBox="1"/>
          <p:nvPr/>
        </p:nvSpPr>
        <p:spPr>
          <a:xfrm>
            <a:off x="8785745" y="1839937"/>
            <a:ext cx="1783080" cy="307777"/>
          </a:xfrm>
          <a:prstGeom prst="rect">
            <a:avLst/>
          </a:prstGeom>
          <a:noFill/>
        </p:spPr>
        <p:txBody>
          <a:bodyPr wrap="square" rtlCol="0">
            <a:spAutoFit/>
          </a:bodyPr>
          <a:lstStyle/>
          <a:p>
            <a:r>
              <a:rPr lang="en-US" sz="1400" dirty="0"/>
              <a:t>Active Well Barrier</a:t>
            </a:r>
          </a:p>
        </p:txBody>
      </p:sp>
      <p:sp>
        <p:nvSpPr>
          <p:cNvPr id="8" name="TextBox 7"/>
          <p:cNvSpPr txBox="1"/>
          <p:nvPr/>
        </p:nvSpPr>
        <p:spPr>
          <a:xfrm>
            <a:off x="8432454" y="5915353"/>
            <a:ext cx="1785018" cy="523220"/>
          </a:xfrm>
          <a:prstGeom prst="rect">
            <a:avLst/>
          </a:prstGeom>
          <a:noFill/>
        </p:spPr>
        <p:txBody>
          <a:bodyPr wrap="square" rtlCol="0">
            <a:spAutoFit/>
          </a:bodyPr>
          <a:lstStyle/>
          <a:p>
            <a:r>
              <a:rPr lang="en-US" sz="1400" dirty="0"/>
              <a:t>Ultimate Well Barrier</a:t>
            </a:r>
          </a:p>
          <a:p>
            <a:r>
              <a:rPr lang="en-US" sz="1400" dirty="0"/>
              <a:t>Shear-Seal / Tree Valve</a:t>
            </a:r>
          </a:p>
        </p:txBody>
      </p:sp>
      <p:sp>
        <p:nvSpPr>
          <p:cNvPr id="9" name="TextBox 8"/>
          <p:cNvSpPr txBox="1"/>
          <p:nvPr/>
        </p:nvSpPr>
        <p:spPr>
          <a:xfrm>
            <a:off x="10217472" y="3420115"/>
            <a:ext cx="1783080" cy="307777"/>
          </a:xfrm>
          <a:prstGeom prst="rect">
            <a:avLst/>
          </a:prstGeom>
          <a:noFill/>
        </p:spPr>
        <p:txBody>
          <a:bodyPr wrap="square" rtlCol="0">
            <a:spAutoFit/>
          </a:bodyPr>
          <a:lstStyle/>
          <a:p>
            <a:r>
              <a:rPr lang="en-US" sz="1400" dirty="0"/>
              <a:t>Passive Well Barrier</a:t>
            </a:r>
          </a:p>
        </p:txBody>
      </p:sp>
      <p:pic>
        <p:nvPicPr>
          <p:cNvPr id="11" name="Picture 3"/>
          <p:cNvPicPr>
            <a:picLocks noChangeAspect="1" noChangeArrowheads="1"/>
          </p:cNvPicPr>
          <p:nvPr/>
        </p:nvPicPr>
        <p:blipFill>
          <a:blip r:embed="rId5" cstate="print"/>
          <a:srcRect/>
          <a:stretch>
            <a:fillRect/>
          </a:stretch>
        </p:blipFill>
        <p:spPr bwMode="auto">
          <a:xfrm>
            <a:off x="6618080" y="5457146"/>
            <a:ext cx="1596060" cy="1250903"/>
          </a:xfrm>
          <a:prstGeom prst="rect">
            <a:avLst/>
          </a:prstGeom>
          <a:noFill/>
          <a:ln w="9525">
            <a:noFill/>
            <a:miter lim="800000"/>
            <a:headEnd/>
            <a:tailEnd/>
          </a:ln>
        </p:spPr>
      </p:pic>
      <p:sp>
        <p:nvSpPr>
          <p:cNvPr id="6" name="Title 5">
            <a:extLst>
              <a:ext uri="{FF2B5EF4-FFF2-40B4-BE49-F238E27FC236}">
                <a16:creationId xmlns:a16="http://schemas.microsoft.com/office/drawing/2014/main" id="{37B01BCC-5CB8-4420-99C0-6CB8836194A3}"/>
              </a:ext>
            </a:extLst>
          </p:cNvPr>
          <p:cNvSpPr>
            <a:spLocks noGrp="1"/>
          </p:cNvSpPr>
          <p:nvPr>
            <p:ph type="title"/>
          </p:nvPr>
        </p:nvSpPr>
        <p:spPr>
          <a:xfrm>
            <a:off x="810904" y="15887"/>
            <a:ext cx="10515600" cy="1325563"/>
          </a:xfrm>
        </p:spPr>
        <p:txBody>
          <a:bodyPr/>
          <a:lstStyle/>
          <a:p>
            <a:r>
              <a:rPr lang="en-US" dirty="0"/>
              <a:t>Well Barriers for Slickline - 1</a:t>
            </a:r>
          </a:p>
        </p:txBody>
      </p:sp>
    </p:spTree>
    <p:extLst>
      <p:ext uri="{BB962C8B-B14F-4D97-AF65-F5344CB8AC3E}">
        <p14:creationId xmlns:p14="http://schemas.microsoft.com/office/powerpoint/2010/main" val="34916257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cstate="print"/>
          <a:srcRect/>
          <a:stretch>
            <a:fillRect/>
          </a:stretch>
        </p:blipFill>
        <p:spPr bwMode="auto">
          <a:xfrm>
            <a:off x="9677285" y="5048006"/>
            <a:ext cx="2323267" cy="1737360"/>
          </a:xfrm>
          <a:prstGeom prst="rect">
            <a:avLst/>
          </a:prstGeom>
          <a:noFill/>
          <a:ln w="9525">
            <a:noFill/>
            <a:miter lim="800000"/>
            <a:headEnd/>
            <a:tailEnd/>
          </a:ln>
        </p:spPr>
      </p:pic>
      <p:pic>
        <p:nvPicPr>
          <p:cNvPr id="1031" name="Picture 7"/>
          <p:cNvPicPr>
            <a:picLocks noChangeAspect="1" noChangeArrowheads="1"/>
          </p:cNvPicPr>
          <p:nvPr/>
        </p:nvPicPr>
        <p:blipFill>
          <a:blip r:embed="rId3" cstate="print"/>
          <a:stretch>
            <a:fillRect/>
          </a:stretch>
        </p:blipFill>
        <p:spPr bwMode="auto">
          <a:xfrm>
            <a:off x="10217472" y="889593"/>
            <a:ext cx="988881" cy="2011680"/>
          </a:xfrm>
          <a:prstGeom prst="rect">
            <a:avLst/>
          </a:prstGeom>
          <a:noFill/>
          <a:ln w="9525">
            <a:noFill/>
            <a:miter lim="800000"/>
            <a:headEnd/>
            <a:tailEnd/>
          </a:ln>
        </p:spPr>
      </p:pic>
      <p:sp>
        <p:nvSpPr>
          <p:cNvPr id="3" name="Content Placeholder 2">
            <a:extLst>
              <a:ext uri="{FF2B5EF4-FFF2-40B4-BE49-F238E27FC236}">
                <a16:creationId xmlns:a16="http://schemas.microsoft.com/office/drawing/2014/main" id="{7212BCEE-38C8-4DE8-A567-0EB00B7463DA}"/>
              </a:ext>
            </a:extLst>
          </p:cNvPr>
          <p:cNvSpPr>
            <a:spLocks noGrp="1"/>
          </p:cNvSpPr>
          <p:nvPr>
            <p:ph idx="1"/>
          </p:nvPr>
        </p:nvSpPr>
        <p:spPr>
          <a:xfrm>
            <a:off x="838200" y="1400854"/>
            <a:ext cx="5912796" cy="3317061"/>
          </a:xfrm>
        </p:spPr>
        <p:txBody>
          <a:bodyPr>
            <a:normAutofit fontScale="70000" lnSpcReduction="20000"/>
          </a:bodyPr>
          <a:lstStyle/>
          <a:p>
            <a:pPr marL="0" indent="0" algn="just">
              <a:lnSpc>
                <a:spcPct val="100000"/>
              </a:lnSpc>
              <a:buClr>
                <a:schemeClr val="tx1"/>
              </a:buClr>
              <a:buNone/>
            </a:pPr>
            <a:r>
              <a:rPr lang="en-US" altLang="en-US" dirty="0">
                <a:latin typeface="+mn-lt"/>
              </a:rPr>
              <a:t>Slickline operations with WP rated equipment of </a:t>
            </a:r>
            <a:r>
              <a:rPr lang="en-US" altLang="en-US" b="1" dirty="0">
                <a:latin typeface="+mn-lt"/>
              </a:rPr>
              <a:t>15K and 20K </a:t>
            </a:r>
            <a:r>
              <a:rPr lang="en-US" altLang="en-US" dirty="0">
                <a:latin typeface="+mn-lt"/>
              </a:rPr>
              <a:t>and </a:t>
            </a:r>
            <a:r>
              <a:rPr lang="en-US" altLang="en-US" b="1" dirty="0">
                <a:latin typeface="+mn-lt"/>
              </a:rPr>
              <a:t>no H2S</a:t>
            </a:r>
            <a:r>
              <a:rPr lang="en-US" altLang="en-US" dirty="0">
                <a:latin typeface="+mn-lt"/>
              </a:rPr>
              <a:t>, must use </a:t>
            </a:r>
            <a:r>
              <a:rPr lang="en-US" altLang="en-US" u="sng" dirty="0">
                <a:latin typeface="+mn-lt"/>
              </a:rPr>
              <a:t>3 surface barriers</a:t>
            </a:r>
            <a:r>
              <a:rPr lang="en-US" altLang="en-US" dirty="0">
                <a:latin typeface="+mn-lt"/>
              </a:rPr>
              <a:t> i.e.:</a:t>
            </a:r>
          </a:p>
          <a:p>
            <a:pPr>
              <a:lnSpc>
                <a:spcPct val="100000"/>
              </a:lnSpc>
              <a:buClr>
                <a:schemeClr val="accent5"/>
              </a:buClr>
              <a:buFont typeface="Arial" panose="020B0604020202020204" pitchFamily="34" charset="0"/>
              <a:buChar char="•"/>
            </a:pPr>
            <a:r>
              <a:rPr lang="en-US" altLang="en-US" dirty="0">
                <a:latin typeface="+mn-lt"/>
              </a:rPr>
              <a:t>(Active) Stuffing Box</a:t>
            </a:r>
          </a:p>
          <a:p>
            <a:pPr>
              <a:lnSpc>
                <a:spcPct val="100000"/>
              </a:lnSpc>
              <a:buClr>
                <a:schemeClr val="accent5"/>
              </a:buClr>
              <a:buFont typeface="Arial" panose="020B0604020202020204" pitchFamily="34" charset="0"/>
              <a:buChar char="•"/>
            </a:pPr>
            <a:r>
              <a:rPr lang="en-US" altLang="en-US" dirty="0">
                <a:latin typeface="+mn-lt"/>
              </a:rPr>
              <a:t>(Passive) Dual Hydraulic Ram  Wireline Valve.. </a:t>
            </a:r>
          </a:p>
          <a:p>
            <a:pPr>
              <a:lnSpc>
                <a:spcPct val="100000"/>
              </a:lnSpc>
            </a:pPr>
            <a:endParaRPr lang="en-US" dirty="0">
              <a:latin typeface="+mn-lt"/>
            </a:endParaRPr>
          </a:p>
          <a:p>
            <a:pPr marL="0" indent="0">
              <a:lnSpc>
                <a:spcPct val="100000"/>
              </a:lnSpc>
              <a:buNone/>
            </a:pPr>
            <a:r>
              <a:rPr lang="en-US" altLang="en-US" dirty="0">
                <a:latin typeface="+mn-lt"/>
              </a:rPr>
              <a:t>(A Hydraulic Ram Wireline Valve is recommended) </a:t>
            </a:r>
          </a:p>
          <a:p>
            <a:pPr marL="0" indent="0">
              <a:buNone/>
            </a:pPr>
            <a:endParaRPr lang="en-US" dirty="0"/>
          </a:p>
        </p:txBody>
      </p:sp>
      <p:sp>
        <p:nvSpPr>
          <p:cNvPr id="7" name="TextBox 6"/>
          <p:cNvSpPr txBox="1"/>
          <p:nvPr/>
        </p:nvSpPr>
        <p:spPr>
          <a:xfrm>
            <a:off x="8785745" y="1839937"/>
            <a:ext cx="1783080" cy="307777"/>
          </a:xfrm>
          <a:prstGeom prst="rect">
            <a:avLst/>
          </a:prstGeom>
          <a:noFill/>
        </p:spPr>
        <p:txBody>
          <a:bodyPr wrap="square" rtlCol="0">
            <a:spAutoFit/>
          </a:bodyPr>
          <a:lstStyle/>
          <a:p>
            <a:r>
              <a:rPr lang="en-US" sz="1400" dirty="0"/>
              <a:t>Active Well Barrier</a:t>
            </a:r>
          </a:p>
        </p:txBody>
      </p:sp>
      <p:sp>
        <p:nvSpPr>
          <p:cNvPr id="8" name="TextBox 7"/>
          <p:cNvSpPr txBox="1"/>
          <p:nvPr/>
        </p:nvSpPr>
        <p:spPr>
          <a:xfrm>
            <a:off x="8432454" y="5915353"/>
            <a:ext cx="1785018" cy="523220"/>
          </a:xfrm>
          <a:prstGeom prst="rect">
            <a:avLst/>
          </a:prstGeom>
          <a:noFill/>
        </p:spPr>
        <p:txBody>
          <a:bodyPr wrap="square" rtlCol="0">
            <a:spAutoFit/>
          </a:bodyPr>
          <a:lstStyle/>
          <a:p>
            <a:r>
              <a:rPr lang="en-US" sz="1400" dirty="0"/>
              <a:t>Ultimate Well Barrier</a:t>
            </a:r>
          </a:p>
          <a:p>
            <a:r>
              <a:rPr lang="en-US" sz="1400" dirty="0"/>
              <a:t>Shear-Seal / Tree Valve</a:t>
            </a:r>
          </a:p>
        </p:txBody>
      </p:sp>
      <p:sp>
        <p:nvSpPr>
          <p:cNvPr id="9" name="TextBox 8"/>
          <p:cNvSpPr txBox="1"/>
          <p:nvPr/>
        </p:nvSpPr>
        <p:spPr>
          <a:xfrm>
            <a:off x="10314813" y="3399760"/>
            <a:ext cx="1783080" cy="307777"/>
          </a:xfrm>
          <a:prstGeom prst="rect">
            <a:avLst/>
          </a:prstGeom>
          <a:noFill/>
        </p:spPr>
        <p:txBody>
          <a:bodyPr wrap="square" rtlCol="0">
            <a:spAutoFit/>
          </a:bodyPr>
          <a:lstStyle/>
          <a:p>
            <a:r>
              <a:rPr lang="en-US" sz="1400" dirty="0"/>
              <a:t>Passive Well Barrier</a:t>
            </a:r>
          </a:p>
        </p:txBody>
      </p:sp>
      <p:pic>
        <p:nvPicPr>
          <p:cNvPr id="11" name="Picture 3"/>
          <p:cNvPicPr>
            <a:picLocks noChangeAspect="1" noChangeArrowheads="1"/>
          </p:cNvPicPr>
          <p:nvPr/>
        </p:nvPicPr>
        <p:blipFill>
          <a:blip r:embed="rId4" cstate="print"/>
          <a:srcRect/>
          <a:stretch>
            <a:fillRect/>
          </a:stretch>
        </p:blipFill>
        <p:spPr bwMode="auto">
          <a:xfrm>
            <a:off x="6618080" y="5457146"/>
            <a:ext cx="1596060" cy="1250903"/>
          </a:xfrm>
          <a:prstGeom prst="rect">
            <a:avLst/>
          </a:prstGeom>
          <a:noFill/>
          <a:ln w="9525">
            <a:noFill/>
            <a:miter lim="800000"/>
            <a:headEnd/>
            <a:tailEnd/>
          </a:ln>
        </p:spPr>
      </p:pic>
      <p:sp>
        <p:nvSpPr>
          <p:cNvPr id="6" name="Title 5">
            <a:extLst>
              <a:ext uri="{FF2B5EF4-FFF2-40B4-BE49-F238E27FC236}">
                <a16:creationId xmlns:a16="http://schemas.microsoft.com/office/drawing/2014/main" id="{37B01BCC-5CB8-4420-99C0-6CB8836194A3}"/>
              </a:ext>
            </a:extLst>
          </p:cNvPr>
          <p:cNvSpPr>
            <a:spLocks noGrp="1"/>
          </p:cNvSpPr>
          <p:nvPr>
            <p:ph type="title"/>
          </p:nvPr>
        </p:nvSpPr>
        <p:spPr>
          <a:xfrm>
            <a:off x="797256" y="15887"/>
            <a:ext cx="10515600" cy="1325563"/>
          </a:xfrm>
        </p:spPr>
        <p:txBody>
          <a:bodyPr/>
          <a:lstStyle/>
          <a:p>
            <a:r>
              <a:rPr lang="en-US" dirty="0"/>
              <a:t>Well Barriers for Slickline - 2</a:t>
            </a:r>
          </a:p>
        </p:txBody>
      </p:sp>
      <p:pic>
        <p:nvPicPr>
          <p:cNvPr id="13" name="Picture 2">
            <a:extLst>
              <a:ext uri="{FF2B5EF4-FFF2-40B4-BE49-F238E27FC236}">
                <a16:creationId xmlns:a16="http://schemas.microsoft.com/office/drawing/2014/main" id="{14C6BCCE-8E67-4C87-905A-22D55370EFC9}"/>
              </a:ext>
            </a:extLst>
          </p:cNvPr>
          <p:cNvPicPr>
            <a:picLocks noChangeAspect="1" noChangeArrowheads="1"/>
          </p:cNvPicPr>
          <p:nvPr/>
        </p:nvPicPr>
        <p:blipFill>
          <a:blip r:embed="rId5" cstate="print"/>
          <a:srcRect/>
          <a:stretch>
            <a:fillRect/>
          </a:stretch>
        </p:blipFill>
        <p:spPr bwMode="auto">
          <a:xfrm>
            <a:off x="7904772" y="2950888"/>
            <a:ext cx="2410041" cy="2011680"/>
          </a:xfrm>
          <a:prstGeom prst="rect">
            <a:avLst/>
          </a:prstGeom>
          <a:noFill/>
          <a:ln w="9525">
            <a:noFill/>
            <a:miter lim="800000"/>
            <a:headEnd/>
            <a:tailEnd/>
          </a:ln>
        </p:spPr>
      </p:pic>
    </p:spTree>
    <p:extLst>
      <p:ext uri="{BB962C8B-B14F-4D97-AF65-F5344CB8AC3E}">
        <p14:creationId xmlns:p14="http://schemas.microsoft.com/office/powerpoint/2010/main" val="36598516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cstate="print"/>
          <a:srcRect/>
          <a:stretch>
            <a:fillRect/>
          </a:stretch>
        </p:blipFill>
        <p:spPr bwMode="auto">
          <a:xfrm>
            <a:off x="9677285" y="5048006"/>
            <a:ext cx="2323267" cy="1737360"/>
          </a:xfrm>
          <a:prstGeom prst="rect">
            <a:avLst/>
          </a:prstGeom>
          <a:noFill/>
          <a:ln w="9525">
            <a:noFill/>
            <a:miter lim="800000"/>
            <a:headEnd/>
            <a:tailEnd/>
          </a:ln>
        </p:spPr>
      </p:pic>
      <p:pic>
        <p:nvPicPr>
          <p:cNvPr id="1031" name="Picture 7"/>
          <p:cNvPicPr>
            <a:picLocks noChangeAspect="1" noChangeArrowheads="1"/>
          </p:cNvPicPr>
          <p:nvPr/>
        </p:nvPicPr>
        <p:blipFill>
          <a:blip r:embed="rId3" cstate="print"/>
          <a:stretch>
            <a:fillRect/>
          </a:stretch>
        </p:blipFill>
        <p:spPr bwMode="auto">
          <a:xfrm>
            <a:off x="10217472" y="889593"/>
            <a:ext cx="988881" cy="2011680"/>
          </a:xfrm>
          <a:prstGeom prst="rect">
            <a:avLst/>
          </a:prstGeom>
          <a:noFill/>
          <a:ln w="9525">
            <a:noFill/>
            <a:miter lim="800000"/>
            <a:headEnd/>
            <a:tailEnd/>
          </a:ln>
        </p:spPr>
      </p:pic>
      <p:sp>
        <p:nvSpPr>
          <p:cNvPr id="3" name="Content Placeholder 2">
            <a:extLst>
              <a:ext uri="{FF2B5EF4-FFF2-40B4-BE49-F238E27FC236}">
                <a16:creationId xmlns:a16="http://schemas.microsoft.com/office/drawing/2014/main" id="{7212BCEE-38C8-4DE8-A567-0EB00B7463DA}"/>
              </a:ext>
            </a:extLst>
          </p:cNvPr>
          <p:cNvSpPr>
            <a:spLocks noGrp="1"/>
          </p:cNvSpPr>
          <p:nvPr>
            <p:ph idx="1"/>
          </p:nvPr>
        </p:nvSpPr>
        <p:spPr>
          <a:xfrm>
            <a:off x="838200" y="1400854"/>
            <a:ext cx="5912796" cy="3093325"/>
          </a:xfrm>
        </p:spPr>
        <p:txBody>
          <a:bodyPr>
            <a:normAutofit fontScale="70000" lnSpcReduction="20000"/>
          </a:bodyPr>
          <a:lstStyle/>
          <a:p>
            <a:pPr marL="0" indent="0" algn="just">
              <a:lnSpc>
                <a:spcPct val="100000"/>
              </a:lnSpc>
              <a:buClr>
                <a:schemeClr val="tx1"/>
              </a:buClr>
              <a:buNone/>
            </a:pPr>
            <a:r>
              <a:rPr lang="en-US" altLang="en-US" dirty="0">
                <a:latin typeface="+mn-lt"/>
              </a:rPr>
              <a:t>Slickline operations with WP rated equipment of </a:t>
            </a:r>
            <a:r>
              <a:rPr lang="en-US" altLang="en-US" b="1" dirty="0">
                <a:latin typeface="+mn-lt"/>
              </a:rPr>
              <a:t>5K, 10K, 15K and 20K </a:t>
            </a:r>
            <a:r>
              <a:rPr lang="en-US" altLang="en-US" dirty="0">
                <a:latin typeface="+mn-lt"/>
              </a:rPr>
              <a:t>and </a:t>
            </a:r>
            <a:r>
              <a:rPr lang="en-US" altLang="en-US" b="1" dirty="0">
                <a:solidFill>
                  <a:srgbClr val="FF0000"/>
                </a:solidFill>
                <a:latin typeface="+mn-lt"/>
              </a:rPr>
              <a:t>H2S</a:t>
            </a:r>
            <a:r>
              <a:rPr lang="en-US" altLang="en-US" dirty="0">
                <a:latin typeface="+mn-lt"/>
              </a:rPr>
              <a:t>, must use </a:t>
            </a:r>
            <a:r>
              <a:rPr lang="en-US" altLang="en-US" u="sng" dirty="0">
                <a:latin typeface="+mn-lt"/>
              </a:rPr>
              <a:t>3 surface barriers</a:t>
            </a:r>
            <a:r>
              <a:rPr lang="en-US" altLang="en-US" dirty="0">
                <a:latin typeface="+mn-lt"/>
              </a:rPr>
              <a:t> i.e.:</a:t>
            </a:r>
          </a:p>
          <a:p>
            <a:pPr>
              <a:lnSpc>
                <a:spcPct val="100000"/>
              </a:lnSpc>
              <a:buClr>
                <a:schemeClr val="accent5"/>
              </a:buClr>
              <a:buFont typeface="Arial" panose="020B0604020202020204" pitchFamily="34" charset="0"/>
              <a:buChar char="•"/>
            </a:pPr>
            <a:r>
              <a:rPr lang="en-US" altLang="en-US" dirty="0">
                <a:latin typeface="+mn-lt"/>
              </a:rPr>
              <a:t>(Active) Stuffing Box</a:t>
            </a:r>
          </a:p>
          <a:p>
            <a:pPr>
              <a:lnSpc>
                <a:spcPct val="100000"/>
              </a:lnSpc>
              <a:buClr>
                <a:schemeClr val="accent5"/>
              </a:buClr>
              <a:buFont typeface="Arial" panose="020B0604020202020204" pitchFamily="34" charset="0"/>
              <a:buChar char="•"/>
            </a:pPr>
            <a:r>
              <a:rPr lang="en-US" altLang="en-US" dirty="0">
                <a:latin typeface="+mn-lt"/>
              </a:rPr>
              <a:t>(Passive) Dual Hydraulic Ram  Wireline Valve.</a:t>
            </a:r>
          </a:p>
          <a:p>
            <a:pPr marL="0" indent="0">
              <a:lnSpc>
                <a:spcPct val="100000"/>
              </a:lnSpc>
              <a:buNone/>
            </a:pPr>
            <a:endParaRPr lang="en-US" dirty="0">
              <a:latin typeface="+mn-lt"/>
            </a:endParaRPr>
          </a:p>
          <a:p>
            <a:pPr marL="0" indent="0">
              <a:lnSpc>
                <a:spcPct val="100000"/>
              </a:lnSpc>
              <a:buNone/>
            </a:pPr>
            <a:r>
              <a:rPr lang="en-US" altLang="en-US" dirty="0">
                <a:latin typeface="+mn-lt"/>
              </a:rPr>
              <a:t>(A Hydraulic Ram Wireline Valve is recommended) </a:t>
            </a:r>
          </a:p>
          <a:p>
            <a:pPr marL="0" indent="0">
              <a:buNone/>
            </a:pPr>
            <a:endParaRPr lang="en-US" dirty="0"/>
          </a:p>
        </p:txBody>
      </p:sp>
      <p:sp>
        <p:nvSpPr>
          <p:cNvPr id="7" name="TextBox 6"/>
          <p:cNvSpPr txBox="1"/>
          <p:nvPr/>
        </p:nvSpPr>
        <p:spPr>
          <a:xfrm>
            <a:off x="8785745" y="1839937"/>
            <a:ext cx="1783080" cy="307777"/>
          </a:xfrm>
          <a:prstGeom prst="rect">
            <a:avLst/>
          </a:prstGeom>
          <a:noFill/>
        </p:spPr>
        <p:txBody>
          <a:bodyPr wrap="square" rtlCol="0">
            <a:spAutoFit/>
          </a:bodyPr>
          <a:lstStyle/>
          <a:p>
            <a:r>
              <a:rPr lang="en-US" sz="1400" dirty="0"/>
              <a:t>Active Well Barrier</a:t>
            </a:r>
          </a:p>
        </p:txBody>
      </p:sp>
      <p:sp>
        <p:nvSpPr>
          <p:cNvPr id="8" name="TextBox 7"/>
          <p:cNvSpPr txBox="1"/>
          <p:nvPr/>
        </p:nvSpPr>
        <p:spPr>
          <a:xfrm>
            <a:off x="8432454" y="5915353"/>
            <a:ext cx="1785018" cy="523220"/>
          </a:xfrm>
          <a:prstGeom prst="rect">
            <a:avLst/>
          </a:prstGeom>
          <a:noFill/>
        </p:spPr>
        <p:txBody>
          <a:bodyPr wrap="square" rtlCol="0">
            <a:spAutoFit/>
          </a:bodyPr>
          <a:lstStyle/>
          <a:p>
            <a:r>
              <a:rPr lang="en-US" sz="1400" dirty="0"/>
              <a:t>Ultimate Well Barrier</a:t>
            </a:r>
          </a:p>
          <a:p>
            <a:r>
              <a:rPr lang="en-US" sz="1400" dirty="0"/>
              <a:t>Shear-Seal / Tree Valve</a:t>
            </a:r>
          </a:p>
        </p:txBody>
      </p:sp>
      <p:sp>
        <p:nvSpPr>
          <p:cNvPr id="9" name="TextBox 8"/>
          <p:cNvSpPr txBox="1"/>
          <p:nvPr/>
        </p:nvSpPr>
        <p:spPr>
          <a:xfrm>
            <a:off x="10314813" y="3399760"/>
            <a:ext cx="1783080" cy="307777"/>
          </a:xfrm>
          <a:prstGeom prst="rect">
            <a:avLst/>
          </a:prstGeom>
          <a:noFill/>
        </p:spPr>
        <p:txBody>
          <a:bodyPr wrap="square" rtlCol="0">
            <a:spAutoFit/>
          </a:bodyPr>
          <a:lstStyle/>
          <a:p>
            <a:r>
              <a:rPr lang="en-US" sz="1400" dirty="0"/>
              <a:t>Passive Well Barrier</a:t>
            </a:r>
          </a:p>
        </p:txBody>
      </p:sp>
      <p:pic>
        <p:nvPicPr>
          <p:cNvPr id="11" name="Picture 3"/>
          <p:cNvPicPr>
            <a:picLocks noChangeAspect="1" noChangeArrowheads="1"/>
          </p:cNvPicPr>
          <p:nvPr/>
        </p:nvPicPr>
        <p:blipFill>
          <a:blip r:embed="rId4" cstate="print"/>
          <a:srcRect/>
          <a:stretch>
            <a:fillRect/>
          </a:stretch>
        </p:blipFill>
        <p:spPr bwMode="auto">
          <a:xfrm>
            <a:off x="6618080" y="5457146"/>
            <a:ext cx="1596060" cy="1250903"/>
          </a:xfrm>
          <a:prstGeom prst="rect">
            <a:avLst/>
          </a:prstGeom>
          <a:noFill/>
          <a:ln w="9525">
            <a:noFill/>
            <a:miter lim="800000"/>
            <a:headEnd/>
            <a:tailEnd/>
          </a:ln>
        </p:spPr>
      </p:pic>
      <p:sp>
        <p:nvSpPr>
          <p:cNvPr id="6" name="Title 5">
            <a:extLst>
              <a:ext uri="{FF2B5EF4-FFF2-40B4-BE49-F238E27FC236}">
                <a16:creationId xmlns:a16="http://schemas.microsoft.com/office/drawing/2014/main" id="{37B01BCC-5CB8-4420-99C0-6CB8836194A3}"/>
              </a:ext>
            </a:extLst>
          </p:cNvPr>
          <p:cNvSpPr>
            <a:spLocks noGrp="1"/>
          </p:cNvSpPr>
          <p:nvPr>
            <p:ph type="title"/>
          </p:nvPr>
        </p:nvSpPr>
        <p:spPr>
          <a:xfrm>
            <a:off x="783608" y="15887"/>
            <a:ext cx="10515600" cy="1325563"/>
          </a:xfrm>
        </p:spPr>
        <p:txBody>
          <a:bodyPr/>
          <a:lstStyle/>
          <a:p>
            <a:r>
              <a:rPr lang="en-US" dirty="0"/>
              <a:t>Well Barriers for Slickline - 3</a:t>
            </a:r>
          </a:p>
        </p:txBody>
      </p:sp>
      <p:pic>
        <p:nvPicPr>
          <p:cNvPr id="13" name="Picture 2">
            <a:extLst>
              <a:ext uri="{FF2B5EF4-FFF2-40B4-BE49-F238E27FC236}">
                <a16:creationId xmlns:a16="http://schemas.microsoft.com/office/drawing/2014/main" id="{14C6BCCE-8E67-4C87-905A-22D55370EFC9}"/>
              </a:ext>
            </a:extLst>
          </p:cNvPr>
          <p:cNvPicPr>
            <a:picLocks noChangeAspect="1" noChangeArrowheads="1"/>
          </p:cNvPicPr>
          <p:nvPr/>
        </p:nvPicPr>
        <p:blipFill>
          <a:blip r:embed="rId5" cstate="print"/>
          <a:srcRect/>
          <a:stretch>
            <a:fillRect/>
          </a:stretch>
        </p:blipFill>
        <p:spPr bwMode="auto">
          <a:xfrm>
            <a:off x="7904772" y="2950888"/>
            <a:ext cx="2410041" cy="2011680"/>
          </a:xfrm>
          <a:prstGeom prst="rect">
            <a:avLst/>
          </a:prstGeom>
          <a:noFill/>
          <a:ln w="9525">
            <a:noFill/>
            <a:miter lim="800000"/>
            <a:headEnd/>
            <a:tailEnd/>
          </a:ln>
        </p:spPr>
      </p:pic>
    </p:spTree>
    <p:extLst>
      <p:ext uri="{BB962C8B-B14F-4D97-AF65-F5344CB8AC3E}">
        <p14:creationId xmlns:p14="http://schemas.microsoft.com/office/powerpoint/2010/main" val="21771338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p:cNvPicPr>
            <a:picLocks noChangeAspect="1" noChangeArrowheads="1"/>
          </p:cNvPicPr>
          <p:nvPr/>
        </p:nvPicPr>
        <p:blipFill>
          <a:blip r:embed="rId2" cstate="print"/>
          <a:srcRect/>
          <a:stretch>
            <a:fillRect/>
          </a:stretch>
        </p:blipFill>
        <p:spPr bwMode="auto">
          <a:xfrm>
            <a:off x="1404994" y="4337996"/>
            <a:ext cx="2173817" cy="1625600"/>
          </a:xfrm>
          <a:prstGeom prst="rect">
            <a:avLst/>
          </a:prstGeom>
          <a:noFill/>
          <a:ln w="9525">
            <a:noFill/>
            <a:miter lim="800000"/>
            <a:headEnd/>
            <a:tailEnd/>
          </a:ln>
        </p:spPr>
      </p:pic>
      <p:pic>
        <p:nvPicPr>
          <p:cNvPr id="5" name="Picture 7"/>
          <p:cNvPicPr>
            <a:picLocks noChangeAspect="1" noChangeArrowheads="1"/>
          </p:cNvPicPr>
          <p:nvPr/>
        </p:nvPicPr>
        <p:blipFill>
          <a:blip r:embed="rId3" cstate="print"/>
          <a:stretch>
            <a:fillRect/>
          </a:stretch>
        </p:blipFill>
        <p:spPr bwMode="auto">
          <a:xfrm>
            <a:off x="1988548" y="901158"/>
            <a:ext cx="854034" cy="1737360"/>
          </a:xfrm>
          <a:prstGeom prst="rect">
            <a:avLst/>
          </a:prstGeom>
          <a:noFill/>
          <a:ln w="9525">
            <a:noFill/>
            <a:miter lim="800000"/>
            <a:headEnd/>
            <a:tailEnd/>
          </a:ln>
        </p:spPr>
      </p:pic>
      <p:pic>
        <p:nvPicPr>
          <p:cNvPr id="7" name="Picture 2"/>
          <p:cNvPicPr>
            <a:picLocks noChangeAspect="1" noChangeArrowheads="1"/>
          </p:cNvPicPr>
          <p:nvPr/>
        </p:nvPicPr>
        <p:blipFill>
          <a:blip r:embed="rId4" cstate="print"/>
          <a:srcRect/>
          <a:stretch>
            <a:fillRect/>
          </a:stretch>
        </p:blipFill>
        <p:spPr bwMode="auto">
          <a:xfrm>
            <a:off x="1359410" y="2638518"/>
            <a:ext cx="2081398" cy="1737360"/>
          </a:xfrm>
          <a:prstGeom prst="rect">
            <a:avLst/>
          </a:prstGeom>
          <a:noFill/>
          <a:ln w="9525">
            <a:noFill/>
            <a:miter lim="800000"/>
            <a:headEnd/>
            <a:tailEnd/>
          </a:ln>
        </p:spPr>
      </p:pic>
      <p:graphicFrame>
        <p:nvGraphicFramePr>
          <p:cNvPr id="9" name="Table 8"/>
          <p:cNvGraphicFramePr>
            <a:graphicFrameLocks noGrp="1"/>
          </p:cNvGraphicFramePr>
          <p:nvPr/>
        </p:nvGraphicFramePr>
        <p:xfrm>
          <a:off x="5187951" y="1237956"/>
          <a:ext cx="5297171" cy="4318782"/>
        </p:xfrm>
        <a:graphic>
          <a:graphicData uri="http://schemas.openxmlformats.org/drawingml/2006/table">
            <a:tbl>
              <a:tblPr firstRow="1" bandRow="1">
                <a:tableStyleId>{5C22544A-7EE6-4342-B048-85BDC9FD1C3A}</a:tableStyleId>
              </a:tblPr>
              <a:tblGrid>
                <a:gridCol w="2774708">
                  <a:extLst>
                    <a:ext uri="{9D8B030D-6E8A-4147-A177-3AD203B41FA5}">
                      <a16:colId xmlns:a16="http://schemas.microsoft.com/office/drawing/2014/main" val="20000"/>
                    </a:ext>
                  </a:extLst>
                </a:gridCol>
                <a:gridCol w="2522463">
                  <a:extLst>
                    <a:ext uri="{9D8B030D-6E8A-4147-A177-3AD203B41FA5}">
                      <a16:colId xmlns:a16="http://schemas.microsoft.com/office/drawing/2014/main" val="20001"/>
                    </a:ext>
                  </a:extLst>
                </a:gridCol>
              </a:tblGrid>
              <a:tr h="690217">
                <a:tc>
                  <a:txBody>
                    <a:bodyPr/>
                    <a:lstStyle/>
                    <a:p>
                      <a:r>
                        <a:rPr lang="en-US" dirty="0"/>
                        <a:t>Function</a:t>
                      </a:r>
                    </a:p>
                  </a:txBody>
                  <a:tcPr marL="99060" marR="99060"/>
                </a:tc>
                <a:tc>
                  <a:txBody>
                    <a:bodyPr/>
                    <a:lstStyle/>
                    <a:p>
                      <a:r>
                        <a:rPr lang="en-US" dirty="0"/>
                        <a:t>Barrier</a:t>
                      </a:r>
                    </a:p>
                  </a:txBody>
                  <a:tcPr marL="99060" marR="99060"/>
                </a:tc>
                <a:extLst>
                  <a:ext uri="{0D108BD9-81ED-4DB2-BD59-A6C34878D82A}">
                    <a16:rowId xmlns:a16="http://schemas.microsoft.com/office/drawing/2014/main" val="10000"/>
                  </a:ext>
                </a:extLst>
              </a:tr>
              <a:tr h="986023">
                <a:tc>
                  <a:txBody>
                    <a:bodyPr/>
                    <a:lstStyle/>
                    <a:p>
                      <a:r>
                        <a:rPr lang="en-US" dirty="0"/>
                        <a:t>Stuffing Box</a:t>
                      </a:r>
                    </a:p>
                  </a:txBody>
                  <a:tcPr marL="99060" marR="99060"/>
                </a:tc>
                <a:tc>
                  <a:txBody>
                    <a:bodyPr/>
                    <a:lstStyle/>
                    <a:p>
                      <a:r>
                        <a:rPr lang="en-US" dirty="0"/>
                        <a:t>Active when packing nut is activated</a:t>
                      </a:r>
                    </a:p>
                  </a:txBody>
                  <a:tcPr marL="99060" marR="99060"/>
                </a:tc>
                <a:extLst>
                  <a:ext uri="{0D108BD9-81ED-4DB2-BD59-A6C34878D82A}">
                    <a16:rowId xmlns:a16="http://schemas.microsoft.com/office/drawing/2014/main" val="10001"/>
                  </a:ext>
                </a:extLst>
              </a:tr>
              <a:tr h="1183228">
                <a:tc>
                  <a:txBody>
                    <a:bodyPr/>
                    <a:lstStyle/>
                    <a:p>
                      <a:endParaRPr lang="en-US" dirty="0"/>
                    </a:p>
                    <a:p>
                      <a:r>
                        <a:rPr lang="en-US" dirty="0"/>
                        <a:t>Wireline</a:t>
                      </a:r>
                      <a:r>
                        <a:rPr lang="en-US" baseline="0" dirty="0"/>
                        <a:t> Valve/Slickline Rams</a:t>
                      </a:r>
                      <a:endParaRPr lang="en-US" dirty="0"/>
                    </a:p>
                  </a:txBody>
                  <a:tcPr marL="99060" marR="99060"/>
                </a:tc>
                <a:tc>
                  <a:txBody>
                    <a:bodyPr/>
                    <a:lstStyle/>
                    <a:p>
                      <a:endParaRPr lang="en-US" dirty="0"/>
                    </a:p>
                    <a:p>
                      <a:r>
                        <a:rPr lang="en-US" dirty="0"/>
                        <a:t>Passive</a:t>
                      </a:r>
                    </a:p>
                  </a:txBody>
                  <a:tcPr marL="99060" marR="99060"/>
                </a:tc>
                <a:extLst>
                  <a:ext uri="{0D108BD9-81ED-4DB2-BD59-A6C34878D82A}">
                    <a16:rowId xmlns:a16="http://schemas.microsoft.com/office/drawing/2014/main" val="10002"/>
                  </a:ext>
                </a:extLst>
              </a:tr>
              <a:tr h="473291">
                <a:tc>
                  <a:txBody>
                    <a:bodyPr/>
                    <a:lstStyle/>
                    <a:p>
                      <a:endParaRPr lang="en-US" dirty="0"/>
                    </a:p>
                  </a:txBody>
                  <a:tcPr marL="99060" marR="99060"/>
                </a:tc>
                <a:tc>
                  <a:txBody>
                    <a:bodyPr/>
                    <a:lstStyle/>
                    <a:p>
                      <a:endParaRPr lang="en-US" dirty="0"/>
                    </a:p>
                  </a:txBody>
                  <a:tcPr marL="99060" marR="99060"/>
                </a:tc>
                <a:extLst>
                  <a:ext uri="{0D108BD9-81ED-4DB2-BD59-A6C34878D82A}">
                    <a16:rowId xmlns:a16="http://schemas.microsoft.com/office/drawing/2014/main" val="10003"/>
                  </a:ext>
                </a:extLst>
              </a:tr>
              <a:tr h="986023">
                <a:tc>
                  <a:txBody>
                    <a:bodyPr/>
                    <a:lstStyle/>
                    <a:p>
                      <a:endParaRPr lang="en-US" dirty="0"/>
                    </a:p>
                    <a:p>
                      <a:r>
                        <a:rPr lang="en-US" dirty="0"/>
                        <a:t>Shear/Seal Ram-Valve</a:t>
                      </a:r>
                    </a:p>
                  </a:txBody>
                  <a:tcPr marL="99060" marR="99060"/>
                </a:tc>
                <a:tc>
                  <a:txBody>
                    <a:bodyPr/>
                    <a:lstStyle/>
                    <a:p>
                      <a:endParaRPr lang="en-US" dirty="0"/>
                    </a:p>
                    <a:p>
                      <a:r>
                        <a:rPr lang="en-US" dirty="0"/>
                        <a:t>Ultimate/Secondary </a:t>
                      </a:r>
                    </a:p>
                  </a:txBody>
                  <a:tcPr marL="99060" marR="99060"/>
                </a:tc>
                <a:extLst>
                  <a:ext uri="{0D108BD9-81ED-4DB2-BD59-A6C34878D82A}">
                    <a16:rowId xmlns:a16="http://schemas.microsoft.com/office/drawing/2014/main" val="10004"/>
                  </a:ext>
                </a:extLst>
              </a:tr>
            </a:tbl>
          </a:graphicData>
        </a:graphic>
      </p:graphicFrame>
      <p:cxnSp>
        <p:nvCxnSpPr>
          <p:cNvPr id="14" name="Straight Arrow Connector 13"/>
          <p:cNvCxnSpPr/>
          <p:nvPr/>
        </p:nvCxnSpPr>
        <p:spPr>
          <a:xfrm rot="10800000" flipV="1">
            <a:off x="2787651" y="2137117"/>
            <a:ext cx="2393950" cy="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10800000">
            <a:off x="3417571" y="3425606"/>
            <a:ext cx="173355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10800000">
            <a:off x="3440809" y="5001836"/>
            <a:ext cx="173355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12" name="Picture 3"/>
          <p:cNvPicPr>
            <a:picLocks noChangeAspect="1" noChangeArrowheads="1"/>
          </p:cNvPicPr>
          <p:nvPr/>
        </p:nvPicPr>
        <p:blipFill>
          <a:blip r:embed="rId5" cstate="print"/>
          <a:srcRect/>
          <a:stretch>
            <a:fillRect/>
          </a:stretch>
        </p:blipFill>
        <p:spPr bwMode="auto">
          <a:xfrm>
            <a:off x="3776254" y="5672679"/>
            <a:ext cx="1166707" cy="914400"/>
          </a:xfrm>
          <a:prstGeom prst="rect">
            <a:avLst/>
          </a:prstGeom>
          <a:noFill/>
          <a:ln w="9525">
            <a:noFill/>
            <a:miter lim="800000"/>
            <a:headEnd/>
            <a:tailEnd/>
          </a:ln>
        </p:spPr>
      </p:pic>
      <p:cxnSp>
        <p:nvCxnSpPr>
          <p:cNvPr id="18" name="Straight Arrow Connector 17"/>
          <p:cNvCxnSpPr/>
          <p:nvPr/>
        </p:nvCxnSpPr>
        <p:spPr bwMode="auto">
          <a:xfrm rot="5400000">
            <a:off x="4777195" y="5540284"/>
            <a:ext cx="274320" cy="297180"/>
          </a:xfrm>
          <a:prstGeom prst="straightConnector1">
            <a:avLst/>
          </a:prstGeom>
          <a:solidFill>
            <a:schemeClr val="accent1"/>
          </a:solidFill>
          <a:ln w="15875" cap="flat" cmpd="sng" algn="ctr">
            <a:solidFill>
              <a:schemeClr val="tx1"/>
            </a:solidFill>
            <a:prstDash val="solid"/>
            <a:round/>
            <a:headEnd type="none" w="med" len="med"/>
            <a:tailEnd type="arrow"/>
          </a:ln>
          <a:effectLst/>
        </p:spPr>
      </p:cxnSp>
      <p:sp>
        <p:nvSpPr>
          <p:cNvPr id="8" name="Title 7">
            <a:extLst>
              <a:ext uri="{FF2B5EF4-FFF2-40B4-BE49-F238E27FC236}">
                <a16:creationId xmlns:a16="http://schemas.microsoft.com/office/drawing/2014/main" id="{17E83A02-C2F3-424E-9096-67B24C81C1BA}"/>
              </a:ext>
            </a:extLst>
          </p:cNvPr>
          <p:cNvSpPr>
            <a:spLocks noGrp="1"/>
          </p:cNvSpPr>
          <p:nvPr>
            <p:ph type="title"/>
          </p:nvPr>
        </p:nvSpPr>
        <p:spPr>
          <a:xfrm>
            <a:off x="838200" y="321522"/>
            <a:ext cx="10515600" cy="324541"/>
          </a:xfrm>
        </p:spPr>
        <p:txBody>
          <a:bodyPr/>
          <a:lstStyle/>
          <a:p>
            <a:r>
              <a:rPr lang="en-US" sz="2800" dirty="0">
                <a:solidFill>
                  <a:schemeClr val="accent1"/>
                </a:solidFill>
              </a:rPr>
              <a:t>Scenario 1 </a:t>
            </a:r>
            <a:r>
              <a:rPr lang="en-US" sz="2800" dirty="0"/>
              <a:t>– Normal Slickline Operation        </a:t>
            </a:r>
            <a:br>
              <a:rPr lang="en-US" sz="2800" dirty="0"/>
            </a:br>
            <a:r>
              <a:rPr lang="en-US" sz="2800" dirty="0"/>
              <a:t>(No contingency required)</a:t>
            </a:r>
          </a:p>
        </p:txBody>
      </p:sp>
    </p:spTree>
    <p:extLst>
      <p:ext uri="{BB962C8B-B14F-4D97-AF65-F5344CB8AC3E}">
        <p14:creationId xmlns:p14="http://schemas.microsoft.com/office/powerpoint/2010/main" val="1366570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500" fill="hold"/>
                                        <p:tgtEl>
                                          <p:spTgt spid="18"/>
                                        </p:tgtEl>
                                        <p:attrNameLst>
                                          <p:attrName>ppt_x</p:attrName>
                                        </p:attrNameLst>
                                      </p:cBhvr>
                                      <p:tavLst>
                                        <p:tav tm="0">
                                          <p:val>
                                            <p:strVal val="#ppt_x"/>
                                          </p:val>
                                        </p:tav>
                                        <p:tav tm="100000">
                                          <p:val>
                                            <p:strVal val="#ppt_x"/>
                                          </p:val>
                                        </p:tav>
                                      </p:tavLst>
                                    </p:anim>
                                    <p:anim calcmode="lin" valueType="num">
                                      <p:cBhvr additive="base">
                                        <p:cTn id="4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385405" y="4294286"/>
            <a:ext cx="2173817" cy="1625600"/>
          </a:xfrm>
          <a:prstGeom prst="rect">
            <a:avLst/>
          </a:prstGeom>
          <a:noFill/>
          <a:ln w="9525">
            <a:noFill/>
            <a:miter lim="800000"/>
            <a:headEnd/>
            <a:tailEnd/>
          </a:ln>
        </p:spPr>
      </p:pic>
      <p:pic>
        <p:nvPicPr>
          <p:cNvPr id="5" name="Picture 7"/>
          <p:cNvPicPr>
            <a:picLocks noChangeAspect="1" noChangeArrowheads="1"/>
          </p:cNvPicPr>
          <p:nvPr/>
        </p:nvPicPr>
        <p:blipFill>
          <a:blip r:embed="rId3" cstate="print"/>
          <a:stretch>
            <a:fillRect/>
          </a:stretch>
        </p:blipFill>
        <p:spPr bwMode="auto">
          <a:xfrm>
            <a:off x="1999087" y="803881"/>
            <a:ext cx="854034" cy="1737360"/>
          </a:xfrm>
          <a:prstGeom prst="rect">
            <a:avLst/>
          </a:prstGeom>
          <a:noFill/>
          <a:ln w="9525">
            <a:noFill/>
            <a:miter lim="800000"/>
            <a:headEnd/>
            <a:tailEnd/>
          </a:ln>
        </p:spPr>
      </p:pic>
      <p:pic>
        <p:nvPicPr>
          <p:cNvPr id="6" name="Picture 2"/>
          <p:cNvPicPr>
            <a:picLocks noChangeAspect="1" noChangeArrowheads="1"/>
          </p:cNvPicPr>
          <p:nvPr/>
        </p:nvPicPr>
        <p:blipFill>
          <a:blip r:embed="rId4" cstate="print"/>
          <a:srcRect/>
          <a:stretch>
            <a:fillRect/>
          </a:stretch>
        </p:blipFill>
        <p:spPr bwMode="auto">
          <a:xfrm>
            <a:off x="1385405" y="2556926"/>
            <a:ext cx="2081398" cy="1737360"/>
          </a:xfrm>
          <a:prstGeom prst="rect">
            <a:avLst/>
          </a:prstGeom>
          <a:noFill/>
          <a:ln w="9525">
            <a:noFill/>
            <a:miter lim="800000"/>
            <a:headEnd/>
            <a:tailEnd/>
          </a:ln>
        </p:spPr>
      </p:pic>
      <p:graphicFrame>
        <p:nvGraphicFramePr>
          <p:cNvPr id="8" name="Table 7"/>
          <p:cNvGraphicFramePr>
            <a:graphicFrameLocks noGrp="1"/>
          </p:cNvGraphicFramePr>
          <p:nvPr/>
        </p:nvGraphicFramePr>
        <p:xfrm>
          <a:off x="5187951" y="1237957"/>
          <a:ext cx="5541009" cy="4140015"/>
        </p:xfrm>
        <a:graphic>
          <a:graphicData uri="http://schemas.openxmlformats.org/drawingml/2006/table">
            <a:tbl>
              <a:tblPr firstRow="1" bandRow="1">
                <a:tableStyleId>{5C22544A-7EE6-4342-B048-85BDC9FD1C3A}</a:tableStyleId>
              </a:tblPr>
              <a:tblGrid>
                <a:gridCol w="2902433">
                  <a:extLst>
                    <a:ext uri="{9D8B030D-6E8A-4147-A177-3AD203B41FA5}">
                      <a16:colId xmlns:a16="http://schemas.microsoft.com/office/drawing/2014/main" val="20000"/>
                    </a:ext>
                  </a:extLst>
                </a:gridCol>
                <a:gridCol w="2638576">
                  <a:extLst>
                    <a:ext uri="{9D8B030D-6E8A-4147-A177-3AD203B41FA5}">
                      <a16:colId xmlns:a16="http://schemas.microsoft.com/office/drawing/2014/main" val="20001"/>
                    </a:ext>
                  </a:extLst>
                </a:gridCol>
              </a:tblGrid>
              <a:tr h="699210">
                <a:tc>
                  <a:txBody>
                    <a:bodyPr/>
                    <a:lstStyle/>
                    <a:p>
                      <a:r>
                        <a:rPr lang="en-US" dirty="0"/>
                        <a:t>Function</a:t>
                      </a:r>
                    </a:p>
                  </a:txBody>
                  <a:tcPr marL="99060" marR="99060"/>
                </a:tc>
                <a:tc>
                  <a:txBody>
                    <a:bodyPr/>
                    <a:lstStyle/>
                    <a:p>
                      <a:r>
                        <a:rPr lang="en-US" dirty="0"/>
                        <a:t>Barrier</a:t>
                      </a:r>
                    </a:p>
                  </a:txBody>
                  <a:tcPr marL="99060" marR="99060"/>
                </a:tc>
                <a:extLst>
                  <a:ext uri="{0D108BD9-81ED-4DB2-BD59-A6C34878D82A}">
                    <a16:rowId xmlns:a16="http://schemas.microsoft.com/office/drawing/2014/main" val="10000"/>
                  </a:ext>
                </a:extLst>
              </a:tr>
              <a:tr h="763832">
                <a:tc>
                  <a:txBody>
                    <a:bodyPr/>
                    <a:lstStyle/>
                    <a:p>
                      <a:r>
                        <a:rPr lang="en-US" dirty="0"/>
                        <a:t>Stuffing Box</a:t>
                      </a:r>
                    </a:p>
                  </a:txBody>
                  <a:tcPr marL="99060" marR="99060"/>
                </a:tc>
                <a:tc>
                  <a:txBody>
                    <a:bodyPr/>
                    <a:lstStyle/>
                    <a:p>
                      <a:r>
                        <a:rPr lang="en-US" dirty="0"/>
                        <a:t>Active</a:t>
                      </a:r>
                      <a:r>
                        <a:rPr lang="en-US" baseline="0" dirty="0"/>
                        <a:t> </a:t>
                      </a:r>
                      <a:endParaRPr lang="en-US" dirty="0"/>
                    </a:p>
                  </a:txBody>
                  <a:tcPr marL="99060" marR="99060"/>
                </a:tc>
                <a:extLst>
                  <a:ext uri="{0D108BD9-81ED-4DB2-BD59-A6C34878D82A}">
                    <a16:rowId xmlns:a16="http://schemas.microsoft.com/office/drawing/2014/main" val="10001"/>
                  </a:ext>
                </a:extLst>
              </a:tr>
              <a:tr h="1198645">
                <a:tc>
                  <a:txBody>
                    <a:bodyPr/>
                    <a:lstStyle/>
                    <a:p>
                      <a:endParaRPr lang="en-US" dirty="0"/>
                    </a:p>
                    <a:p>
                      <a:r>
                        <a:rPr lang="en-US" dirty="0"/>
                        <a:t>Dual</a:t>
                      </a:r>
                      <a:r>
                        <a:rPr lang="en-US" baseline="0" dirty="0"/>
                        <a:t> </a:t>
                      </a:r>
                      <a:r>
                        <a:rPr lang="en-US" dirty="0"/>
                        <a:t>Wireline</a:t>
                      </a:r>
                      <a:r>
                        <a:rPr lang="en-US" baseline="0" dirty="0"/>
                        <a:t> Valve/Slickline Rams</a:t>
                      </a:r>
                      <a:endParaRPr lang="en-US" dirty="0"/>
                    </a:p>
                  </a:txBody>
                  <a:tcPr marL="99060" marR="99060"/>
                </a:tc>
                <a:tc>
                  <a:txBody>
                    <a:bodyPr/>
                    <a:lstStyle/>
                    <a:p>
                      <a:r>
                        <a:rPr lang="en-US" dirty="0"/>
                        <a:t>Top</a:t>
                      </a:r>
                      <a:r>
                        <a:rPr lang="en-US" baseline="0" dirty="0"/>
                        <a:t> – Passive &gt;&gt; Active once it is activated</a:t>
                      </a:r>
                    </a:p>
                    <a:p>
                      <a:r>
                        <a:rPr lang="en-US" baseline="0" dirty="0"/>
                        <a:t>Bottom – Passive</a:t>
                      </a:r>
                    </a:p>
                  </a:txBody>
                  <a:tcPr marL="99060" marR="99060"/>
                </a:tc>
                <a:extLst>
                  <a:ext uri="{0D108BD9-81ED-4DB2-BD59-A6C34878D82A}">
                    <a16:rowId xmlns:a16="http://schemas.microsoft.com/office/drawing/2014/main" val="10002"/>
                  </a:ext>
                </a:extLst>
              </a:tr>
              <a:tr h="479458">
                <a:tc>
                  <a:txBody>
                    <a:bodyPr/>
                    <a:lstStyle/>
                    <a:p>
                      <a:endParaRPr lang="en-US" dirty="0"/>
                    </a:p>
                  </a:txBody>
                  <a:tcPr marL="99060" marR="99060"/>
                </a:tc>
                <a:tc>
                  <a:txBody>
                    <a:bodyPr/>
                    <a:lstStyle/>
                    <a:p>
                      <a:endParaRPr lang="en-US" dirty="0"/>
                    </a:p>
                  </a:txBody>
                  <a:tcPr marL="99060" marR="99060"/>
                </a:tc>
                <a:extLst>
                  <a:ext uri="{0D108BD9-81ED-4DB2-BD59-A6C34878D82A}">
                    <a16:rowId xmlns:a16="http://schemas.microsoft.com/office/drawing/2014/main" val="10003"/>
                  </a:ext>
                </a:extLst>
              </a:tr>
              <a:tr h="998870">
                <a:tc>
                  <a:txBody>
                    <a:bodyPr/>
                    <a:lstStyle/>
                    <a:p>
                      <a:endParaRPr lang="en-US" dirty="0"/>
                    </a:p>
                    <a:p>
                      <a:r>
                        <a:rPr lang="en-US" dirty="0"/>
                        <a:t>Shear/Seal Ram-Valve</a:t>
                      </a:r>
                    </a:p>
                  </a:txBody>
                  <a:tcPr marL="99060" marR="99060"/>
                </a:tc>
                <a:tc>
                  <a:txBody>
                    <a:bodyPr/>
                    <a:lstStyle/>
                    <a:p>
                      <a:endParaRPr lang="en-US" dirty="0"/>
                    </a:p>
                    <a:p>
                      <a:r>
                        <a:rPr lang="en-US" dirty="0"/>
                        <a:t>Ultimate/Secondary </a:t>
                      </a:r>
                    </a:p>
                  </a:txBody>
                  <a:tcPr marL="99060" marR="99060"/>
                </a:tc>
                <a:extLst>
                  <a:ext uri="{0D108BD9-81ED-4DB2-BD59-A6C34878D82A}">
                    <a16:rowId xmlns:a16="http://schemas.microsoft.com/office/drawing/2014/main" val="10004"/>
                  </a:ext>
                </a:extLst>
              </a:tr>
            </a:tbl>
          </a:graphicData>
        </a:graphic>
      </p:graphicFrame>
      <p:cxnSp>
        <p:nvCxnSpPr>
          <p:cNvPr id="9" name="Straight Arrow Connector 8"/>
          <p:cNvCxnSpPr/>
          <p:nvPr/>
        </p:nvCxnSpPr>
        <p:spPr>
          <a:xfrm rot="10800000" flipV="1">
            <a:off x="2787651" y="2137117"/>
            <a:ext cx="2393950" cy="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rot="10800000">
            <a:off x="3417571" y="3425606"/>
            <a:ext cx="173355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rot="10800000">
            <a:off x="3430271" y="4817010"/>
            <a:ext cx="173355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13" name="Picture 3"/>
          <p:cNvPicPr>
            <a:picLocks noChangeAspect="1" noChangeArrowheads="1"/>
          </p:cNvPicPr>
          <p:nvPr/>
        </p:nvPicPr>
        <p:blipFill>
          <a:blip r:embed="rId5" cstate="print"/>
          <a:srcRect/>
          <a:stretch>
            <a:fillRect/>
          </a:stretch>
        </p:blipFill>
        <p:spPr bwMode="auto">
          <a:xfrm>
            <a:off x="3776254" y="5672679"/>
            <a:ext cx="1166707" cy="914400"/>
          </a:xfrm>
          <a:prstGeom prst="rect">
            <a:avLst/>
          </a:prstGeom>
          <a:noFill/>
          <a:ln w="9525">
            <a:noFill/>
            <a:miter lim="800000"/>
            <a:headEnd/>
            <a:tailEnd/>
          </a:ln>
        </p:spPr>
      </p:pic>
      <p:cxnSp>
        <p:nvCxnSpPr>
          <p:cNvPr id="14" name="Straight Arrow Connector 13"/>
          <p:cNvCxnSpPr/>
          <p:nvPr/>
        </p:nvCxnSpPr>
        <p:spPr bwMode="auto">
          <a:xfrm rot="5400000">
            <a:off x="4777195" y="5540284"/>
            <a:ext cx="274320" cy="297180"/>
          </a:xfrm>
          <a:prstGeom prst="straightConnector1">
            <a:avLst/>
          </a:prstGeom>
          <a:solidFill>
            <a:schemeClr val="accent1"/>
          </a:solidFill>
          <a:ln w="15875" cap="flat" cmpd="sng" algn="ctr">
            <a:solidFill>
              <a:schemeClr val="tx1"/>
            </a:solidFill>
            <a:prstDash val="solid"/>
            <a:round/>
            <a:headEnd type="none" w="med" len="med"/>
            <a:tailEnd type="arrow"/>
          </a:ln>
          <a:effectLst/>
        </p:spPr>
      </p:cxnSp>
      <p:sp>
        <p:nvSpPr>
          <p:cNvPr id="15" name="Title 7">
            <a:extLst>
              <a:ext uri="{FF2B5EF4-FFF2-40B4-BE49-F238E27FC236}">
                <a16:creationId xmlns:a16="http://schemas.microsoft.com/office/drawing/2014/main" id="{29AB72C2-39C1-4016-B7ED-74FEAF2C6802}"/>
              </a:ext>
            </a:extLst>
          </p:cNvPr>
          <p:cNvSpPr>
            <a:spLocks noGrp="1"/>
          </p:cNvSpPr>
          <p:nvPr>
            <p:ph type="title"/>
          </p:nvPr>
        </p:nvSpPr>
        <p:spPr>
          <a:xfrm>
            <a:off x="838200" y="289428"/>
            <a:ext cx="11058728" cy="324541"/>
          </a:xfrm>
        </p:spPr>
        <p:txBody>
          <a:bodyPr/>
          <a:lstStyle/>
          <a:p>
            <a:r>
              <a:rPr lang="en-US" sz="2800" dirty="0">
                <a:solidFill>
                  <a:schemeClr val="accent1"/>
                </a:solidFill>
              </a:rPr>
              <a:t>Scenario 2 </a:t>
            </a:r>
            <a:r>
              <a:rPr lang="en-US" sz="2800" dirty="0"/>
              <a:t>– Slickline Operation        </a:t>
            </a:r>
            <a:br>
              <a:rPr lang="en-US" sz="2800" dirty="0"/>
            </a:br>
            <a:r>
              <a:rPr lang="en-US" sz="2800" dirty="0"/>
              <a:t>(Stuffing Box packing blown out during operations tool string below tree)</a:t>
            </a:r>
          </a:p>
        </p:txBody>
      </p:sp>
    </p:spTree>
    <p:extLst>
      <p:ext uri="{BB962C8B-B14F-4D97-AF65-F5344CB8AC3E}">
        <p14:creationId xmlns:p14="http://schemas.microsoft.com/office/powerpoint/2010/main" val="2195797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026"/>
                                        </p:tgtEl>
                                        <p:attrNameLst>
                                          <p:attrName>style.visibility</p:attrName>
                                        </p:attrNameLst>
                                      </p:cBhvr>
                                      <p:to>
                                        <p:strVal val="visible"/>
                                      </p:to>
                                    </p:set>
                                    <p:anim calcmode="lin" valueType="num">
                                      <p:cBhvr additive="base">
                                        <p:cTn id="33" dur="500" fill="hold"/>
                                        <p:tgtEl>
                                          <p:spTgt spid="1026"/>
                                        </p:tgtEl>
                                        <p:attrNameLst>
                                          <p:attrName>ppt_x</p:attrName>
                                        </p:attrNameLst>
                                      </p:cBhvr>
                                      <p:tavLst>
                                        <p:tav tm="0">
                                          <p:val>
                                            <p:strVal val="#ppt_x"/>
                                          </p:val>
                                        </p:tav>
                                        <p:tav tm="100000">
                                          <p:val>
                                            <p:strVal val="#ppt_x"/>
                                          </p:val>
                                        </p:tav>
                                      </p:tavLst>
                                    </p:anim>
                                    <p:anim calcmode="lin" valueType="num">
                                      <p:cBhvr additive="base">
                                        <p:cTn id="34" dur="500" fill="hold"/>
                                        <p:tgtEl>
                                          <p:spTgt spid="102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ppt_x"/>
                                          </p:val>
                                        </p:tav>
                                        <p:tav tm="100000">
                                          <p:val>
                                            <p:strVal val="#ppt_x"/>
                                          </p:val>
                                        </p:tav>
                                      </p:tavLst>
                                    </p:anim>
                                    <p:anim calcmode="lin" valueType="num">
                                      <p:cBhvr additive="base">
                                        <p:cTn id="42" dur="5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2" cstate="print"/>
          <a:srcRect/>
          <a:stretch>
            <a:fillRect/>
          </a:stretch>
        </p:blipFill>
        <p:spPr bwMode="auto">
          <a:xfrm>
            <a:off x="1608923" y="3301473"/>
            <a:ext cx="1752755" cy="1463040"/>
          </a:xfrm>
          <a:prstGeom prst="rect">
            <a:avLst/>
          </a:prstGeom>
          <a:noFill/>
          <a:ln w="9525">
            <a:noFill/>
            <a:miter lim="800000"/>
            <a:headEnd/>
            <a:tailEnd/>
          </a:ln>
        </p:spPr>
      </p:pic>
      <p:pic>
        <p:nvPicPr>
          <p:cNvPr id="5" name="Picture 7"/>
          <p:cNvPicPr>
            <a:picLocks noChangeAspect="1" noChangeArrowheads="1"/>
          </p:cNvPicPr>
          <p:nvPr/>
        </p:nvPicPr>
        <p:blipFill>
          <a:blip r:embed="rId3" cstate="print"/>
          <a:stretch>
            <a:fillRect/>
          </a:stretch>
        </p:blipFill>
        <p:spPr bwMode="auto">
          <a:xfrm>
            <a:off x="2125708" y="816751"/>
            <a:ext cx="719186" cy="1463040"/>
          </a:xfrm>
          <a:prstGeom prst="rect">
            <a:avLst/>
          </a:prstGeom>
          <a:noFill/>
          <a:ln w="9525">
            <a:noFill/>
            <a:miter lim="800000"/>
            <a:headEnd/>
            <a:tailEnd/>
          </a:ln>
        </p:spPr>
      </p:pic>
      <p:pic>
        <p:nvPicPr>
          <p:cNvPr id="6" name="Picture 2"/>
          <p:cNvPicPr preferRelativeResize="0">
            <a:picLocks noChangeArrowheads="1"/>
          </p:cNvPicPr>
          <p:nvPr/>
        </p:nvPicPr>
        <p:blipFill>
          <a:blip r:embed="rId4" cstate="print"/>
          <a:srcRect/>
          <a:stretch>
            <a:fillRect/>
          </a:stretch>
        </p:blipFill>
        <p:spPr bwMode="auto">
          <a:xfrm>
            <a:off x="2193359" y="2237141"/>
            <a:ext cx="396240" cy="1097280"/>
          </a:xfrm>
          <a:prstGeom prst="rect">
            <a:avLst/>
          </a:prstGeom>
          <a:noFill/>
          <a:ln w="9525" algn="ctr">
            <a:noFill/>
            <a:miter lim="800000"/>
            <a:headEnd/>
            <a:tailEnd/>
          </a:ln>
          <a:effectLst/>
        </p:spPr>
      </p:pic>
      <p:graphicFrame>
        <p:nvGraphicFramePr>
          <p:cNvPr id="9" name="Table 8"/>
          <p:cNvGraphicFramePr>
            <a:graphicFrameLocks noGrp="1"/>
          </p:cNvGraphicFramePr>
          <p:nvPr/>
        </p:nvGraphicFramePr>
        <p:xfrm>
          <a:off x="5187951" y="1237957"/>
          <a:ext cx="5541009" cy="4297681"/>
        </p:xfrm>
        <a:graphic>
          <a:graphicData uri="http://schemas.openxmlformats.org/drawingml/2006/table">
            <a:tbl>
              <a:tblPr firstRow="1" bandRow="1">
                <a:tableStyleId>{5C22544A-7EE6-4342-B048-85BDC9FD1C3A}</a:tableStyleId>
              </a:tblPr>
              <a:tblGrid>
                <a:gridCol w="2902433">
                  <a:extLst>
                    <a:ext uri="{9D8B030D-6E8A-4147-A177-3AD203B41FA5}">
                      <a16:colId xmlns:a16="http://schemas.microsoft.com/office/drawing/2014/main" val="20000"/>
                    </a:ext>
                  </a:extLst>
                </a:gridCol>
                <a:gridCol w="2638576">
                  <a:extLst>
                    <a:ext uri="{9D8B030D-6E8A-4147-A177-3AD203B41FA5}">
                      <a16:colId xmlns:a16="http://schemas.microsoft.com/office/drawing/2014/main" val="20001"/>
                    </a:ext>
                  </a:extLst>
                </a:gridCol>
              </a:tblGrid>
              <a:tr h="506439">
                <a:tc>
                  <a:txBody>
                    <a:bodyPr/>
                    <a:lstStyle/>
                    <a:p>
                      <a:r>
                        <a:rPr lang="en-US" dirty="0"/>
                        <a:t>Function</a:t>
                      </a:r>
                    </a:p>
                  </a:txBody>
                  <a:tcPr marL="99060" marR="99060"/>
                </a:tc>
                <a:tc>
                  <a:txBody>
                    <a:bodyPr/>
                    <a:lstStyle/>
                    <a:p>
                      <a:r>
                        <a:rPr lang="en-US" dirty="0"/>
                        <a:t>Barrier</a:t>
                      </a:r>
                    </a:p>
                  </a:txBody>
                  <a:tcPr marL="99060" marR="99060"/>
                </a:tc>
                <a:extLst>
                  <a:ext uri="{0D108BD9-81ED-4DB2-BD59-A6C34878D82A}">
                    <a16:rowId xmlns:a16="http://schemas.microsoft.com/office/drawing/2014/main" val="10000"/>
                  </a:ext>
                </a:extLst>
              </a:tr>
              <a:tr h="834170">
                <a:tc>
                  <a:txBody>
                    <a:bodyPr/>
                    <a:lstStyle/>
                    <a:p>
                      <a:r>
                        <a:rPr lang="en-US" dirty="0"/>
                        <a:t>Stuffing Box</a:t>
                      </a:r>
                    </a:p>
                  </a:txBody>
                  <a:tcPr marL="99060" marR="99060"/>
                </a:tc>
                <a:tc>
                  <a:txBody>
                    <a:bodyPr/>
                    <a:lstStyle/>
                    <a:p>
                      <a:r>
                        <a:rPr lang="en-US" baseline="0" dirty="0"/>
                        <a:t> Passive &gt;&gt; Active once it is activated </a:t>
                      </a:r>
                      <a:endParaRPr lang="en-US" dirty="0"/>
                    </a:p>
                  </a:txBody>
                  <a:tcPr marL="99060" marR="99060"/>
                </a:tc>
                <a:extLst>
                  <a:ext uri="{0D108BD9-81ED-4DB2-BD59-A6C34878D82A}">
                    <a16:rowId xmlns:a16="http://schemas.microsoft.com/office/drawing/2014/main" val="10001"/>
                  </a:ext>
                </a:extLst>
              </a:tr>
              <a:tr h="868021">
                <a:tc>
                  <a:txBody>
                    <a:bodyPr/>
                    <a:lstStyle/>
                    <a:p>
                      <a:r>
                        <a:rPr lang="en-US" dirty="0"/>
                        <a:t>Liquid Seal Head</a:t>
                      </a:r>
                    </a:p>
                  </a:txBody>
                  <a:tcPr marL="99060" marR="99060"/>
                </a:tc>
                <a:tc>
                  <a:txBody>
                    <a:bodyPr/>
                    <a:lstStyle/>
                    <a:p>
                      <a:r>
                        <a:rPr lang="en-US" baseline="0" dirty="0"/>
                        <a:t>Active </a:t>
                      </a:r>
                    </a:p>
                  </a:txBody>
                  <a:tcPr marL="99060" marR="99060"/>
                </a:tc>
                <a:extLst>
                  <a:ext uri="{0D108BD9-81ED-4DB2-BD59-A6C34878D82A}">
                    <a16:rowId xmlns:a16="http://schemas.microsoft.com/office/drawing/2014/main" val="10002"/>
                  </a:ext>
                </a:extLst>
              </a:tr>
              <a:tr h="135049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dirty="0"/>
                        <a:t>Dual</a:t>
                      </a:r>
                      <a:r>
                        <a:rPr lang="en-US" baseline="0" dirty="0"/>
                        <a:t> </a:t>
                      </a:r>
                      <a:r>
                        <a:rPr lang="en-US" dirty="0"/>
                        <a:t>Wireline</a:t>
                      </a:r>
                      <a:r>
                        <a:rPr lang="en-US" baseline="0" dirty="0"/>
                        <a:t> Valve/Slickline Rams</a:t>
                      </a:r>
                      <a:endParaRPr lang="en-US" dirty="0"/>
                    </a:p>
                  </a:txBody>
                  <a:tcPr marL="99060" marR="99060"/>
                </a:tc>
                <a:tc>
                  <a:txBody>
                    <a:bodyPr/>
                    <a:lstStyle/>
                    <a:p>
                      <a:endParaRPr lang="en-US" dirty="0"/>
                    </a:p>
                    <a:p>
                      <a:r>
                        <a:rPr lang="en-US" dirty="0"/>
                        <a:t>Passive</a:t>
                      </a:r>
                    </a:p>
                  </a:txBody>
                  <a:tcPr marL="99060" marR="99060"/>
                </a:tc>
                <a:extLst>
                  <a:ext uri="{0D108BD9-81ED-4DB2-BD59-A6C34878D82A}">
                    <a16:rowId xmlns:a16="http://schemas.microsoft.com/office/drawing/2014/main" val="10003"/>
                  </a:ext>
                </a:extLst>
              </a:tr>
              <a:tr h="738553">
                <a:tc>
                  <a:txBody>
                    <a:bodyPr/>
                    <a:lstStyle/>
                    <a:p>
                      <a:endParaRPr lang="en-US" dirty="0"/>
                    </a:p>
                    <a:p>
                      <a:r>
                        <a:rPr lang="en-US" dirty="0"/>
                        <a:t>Shear/Seal Ram-Valve</a:t>
                      </a:r>
                    </a:p>
                  </a:txBody>
                  <a:tcPr marL="99060" marR="99060"/>
                </a:tc>
                <a:tc>
                  <a:txBody>
                    <a:bodyPr/>
                    <a:lstStyle/>
                    <a:p>
                      <a:endParaRPr lang="en-US" dirty="0"/>
                    </a:p>
                    <a:p>
                      <a:r>
                        <a:rPr lang="en-US" dirty="0"/>
                        <a:t>Ultimate/Secondary</a:t>
                      </a:r>
                      <a:r>
                        <a:rPr lang="en-US" baseline="0" dirty="0"/>
                        <a:t> </a:t>
                      </a:r>
                      <a:endParaRPr lang="en-US" dirty="0"/>
                    </a:p>
                  </a:txBody>
                  <a:tcPr marL="99060" marR="99060"/>
                </a:tc>
                <a:extLst>
                  <a:ext uri="{0D108BD9-81ED-4DB2-BD59-A6C34878D82A}">
                    <a16:rowId xmlns:a16="http://schemas.microsoft.com/office/drawing/2014/main" val="10004"/>
                  </a:ext>
                </a:extLst>
              </a:tr>
            </a:tbl>
          </a:graphicData>
        </a:graphic>
      </p:graphicFrame>
      <p:cxnSp>
        <p:nvCxnSpPr>
          <p:cNvPr id="10" name="Straight Arrow Connector 9"/>
          <p:cNvCxnSpPr/>
          <p:nvPr/>
        </p:nvCxnSpPr>
        <p:spPr>
          <a:xfrm rot="10800000" flipV="1">
            <a:off x="2772410" y="1912033"/>
            <a:ext cx="2393950" cy="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rot="10800000" flipV="1">
            <a:off x="2789813" y="2757042"/>
            <a:ext cx="2393950" cy="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rot="10800000">
            <a:off x="3417571" y="3889839"/>
            <a:ext cx="173355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rot="10800000">
            <a:off x="3420868" y="5215095"/>
            <a:ext cx="173355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p:nvPicPr>
        <p:blipFill>
          <a:blip r:embed="rId5" cstate="print"/>
          <a:srcRect/>
          <a:stretch>
            <a:fillRect/>
          </a:stretch>
        </p:blipFill>
        <p:spPr bwMode="auto">
          <a:xfrm>
            <a:off x="1632431" y="4669649"/>
            <a:ext cx="1834158" cy="1371600"/>
          </a:xfrm>
          <a:prstGeom prst="rect">
            <a:avLst/>
          </a:prstGeom>
          <a:noFill/>
          <a:ln w="9525">
            <a:noFill/>
            <a:miter lim="800000"/>
            <a:headEnd/>
            <a:tailEnd/>
          </a:ln>
        </p:spPr>
      </p:pic>
      <p:pic>
        <p:nvPicPr>
          <p:cNvPr id="15" name="Picture 3"/>
          <p:cNvPicPr>
            <a:picLocks noChangeAspect="1" noChangeArrowheads="1"/>
          </p:cNvPicPr>
          <p:nvPr/>
        </p:nvPicPr>
        <p:blipFill>
          <a:blip r:embed="rId6" cstate="print"/>
          <a:srcRect/>
          <a:stretch>
            <a:fillRect/>
          </a:stretch>
        </p:blipFill>
        <p:spPr bwMode="auto">
          <a:xfrm>
            <a:off x="3776254" y="5672679"/>
            <a:ext cx="1166707" cy="914400"/>
          </a:xfrm>
          <a:prstGeom prst="rect">
            <a:avLst/>
          </a:prstGeom>
          <a:noFill/>
          <a:ln w="9525">
            <a:noFill/>
            <a:miter lim="800000"/>
            <a:headEnd/>
            <a:tailEnd/>
          </a:ln>
        </p:spPr>
      </p:pic>
      <p:cxnSp>
        <p:nvCxnSpPr>
          <p:cNvPr id="16" name="Straight Arrow Connector 15"/>
          <p:cNvCxnSpPr/>
          <p:nvPr/>
        </p:nvCxnSpPr>
        <p:spPr bwMode="auto">
          <a:xfrm rot="5400000">
            <a:off x="4777195" y="5540284"/>
            <a:ext cx="274320" cy="297180"/>
          </a:xfrm>
          <a:prstGeom prst="straightConnector1">
            <a:avLst/>
          </a:prstGeom>
          <a:solidFill>
            <a:schemeClr val="accent1"/>
          </a:solidFill>
          <a:ln w="15875" cap="flat" cmpd="sng" algn="ctr">
            <a:solidFill>
              <a:schemeClr val="tx1"/>
            </a:solidFill>
            <a:prstDash val="solid"/>
            <a:round/>
            <a:headEnd type="none" w="med" len="med"/>
            <a:tailEnd type="arrow"/>
          </a:ln>
          <a:effectLst/>
        </p:spPr>
      </p:cxnSp>
      <p:sp>
        <p:nvSpPr>
          <p:cNvPr id="17" name="Title 7">
            <a:extLst>
              <a:ext uri="{FF2B5EF4-FFF2-40B4-BE49-F238E27FC236}">
                <a16:creationId xmlns:a16="http://schemas.microsoft.com/office/drawing/2014/main" id="{76321DEA-1971-4305-8899-B0413EF0A158}"/>
              </a:ext>
            </a:extLst>
          </p:cNvPr>
          <p:cNvSpPr>
            <a:spLocks noGrp="1"/>
          </p:cNvSpPr>
          <p:nvPr>
            <p:ph type="title"/>
          </p:nvPr>
        </p:nvSpPr>
        <p:spPr>
          <a:xfrm>
            <a:off x="838200" y="289428"/>
            <a:ext cx="11058728" cy="324541"/>
          </a:xfrm>
        </p:spPr>
        <p:txBody>
          <a:bodyPr/>
          <a:lstStyle/>
          <a:p>
            <a:r>
              <a:rPr lang="en-US" sz="2800" dirty="0">
                <a:solidFill>
                  <a:schemeClr val="accent1"/>
                </a:solidFill>
              </a:rPr>
              <a:t>Scenario 3 </a:t>
            </a:r>
            <a:r>
              <a:rPr lang="en-US" sz="2800" dirty="0"/>
              <a:t>– Slickline Operation        </a:t>
            </a:r>
            <a:br>
              <a:rPr lang="en-US" sz="2800" dirty="0"/>
            </a:br>
            <a:r>
              <a:rPr lang="en-US" sz="2800" dirty="0"/>
              <a:t>(Seal lost during operations tool string below tree)</a:t>
            </a:r>
          </a:p>
        </p:txBody>
      </p:sp>
    </p:spTree>
    <p:extLst>
      <p:ext uri="{BB962C8B-B14F-4D97-AF65-F5344CB8AC3E}">
        <p14:creationId xmlns:p14="http://schemas.microsoft.com/office/powerpoint/2010/main" val="1312265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0"/>
            <a:ext cx="10515600" cy="1325563"/>
          </a:xfrm>
        </p:spPr>
        <p:txBody>
          <a:bodyPr>
            <a:normAutofit/>
          </a:bodyPr>
          <a:lstStyle/>
          <a:p>
            <a:r>
              <a:rPr lang="fr-FR" dirty="0"/>
              <a:t>Surface </a:t>
            </a:r>
            <a:r>
              <a:rPr lang="fr-FR" dirty="0" err="1"/>
              <a:t>Barrier</a:t>
            </a:r>
            <a:r>
              <a:rPr lang="fr-FR" dirty="0"/>
              <a:t> Policy</a:t>
            </a:r>
            <a:endParaRPr lang="fr-FR" b="1" dirty="0"/>
          </a:p>
        </p:txBody>
      </p:sp>
      <p:sp>
        <p:nvSpPr>
          <p:cNvPr id="3" name="Content Placeholder 2"/>
          <p:cNvSpPr>
            <a:spLocks noGrp="1"/>
          </p:cNvSpPr>
          <p:nvPr>
            <p:ph sz="half" idx="1"/>
          </p:nvPr>
        </p:nvSpPr>
        <p:spPr>
          <a:xfrm>
            <a:off x="838200" y="1325563"/>
            <a:ext cx="5181600" cy="5030787"/>
          </a:xfrm>
          <a:prstGeom prst="rect">
            <a:avLst/>
          </a:prstGeom>
          <a:solidFill>
            <a:schemeClr val="accent2">
              <a:lumMod val="20000"/>
              <a:lumOff val="80000"/>
            </a:schemeClr>
          </a:solidFill>
          <a:ln>
            <a:solidFill>
              <a:schemeClr val="tx1"/>
            </a:solidFill>
          </a:ln>
        </p:spPr>
        <p:txBody>
          <a:bodyPr>
            <a:normAutofit fontScale="85000" lnSpcReduction="20000"/>
          </a:bodyPr>
          <a:lstStyle/>
          <a:p>
            <a:pPr>
              <a:lnSpc>
                <a:spcPct val="150000"/>
              </a:lnSpc>
            </a:pPr>
            <a:r>
              <a:rPr lang="fr-FR" sz="2800" dirty="0" err="1"/>
              <a:t>Stuffing</a:t>
            </a:r>
            <a:r>
              <a:rPr lang="fr-FR" sz="2800" dirty="0"/>
              <a:t> box = 1 surface </a:t>
            </a:r>
            <a:r>
              <a:rPr lang="fr-FR" sz="2800" dirty="0" err="1"/>
              <a:t>barrier</a:t>
            </a:r>
            <a:endParaRPr lang="fr-FR" sz="2800" dirty="0"/>
          </a:p>
          <a:p>
            <a:pPr>
              <a:lnSpc>
                <a:spcPct val="150000"/>
              </a:lnSpc>
            </a:pPr>
            <a:r>
              <a:rPr lang="en-US" sz="2800" dirty="0"/>
              <a:t>Grease injection head = 1 surface barrier</a:t>
            </a:r>
          </a:p>
          <a:p>
            <a:pPr>
              <a:lnSpc>
                <a:spcPct val="150000"/>
              </a:lnSpc>
            </a:pPr>
            <a:r>
              <a:rPr lang="fr-FR" sz="2800" dirty="0"/>
              <a:t>Single ram SL BOP = 1 surface </a:t>
            </a:r>
            <a:r>
              <a:rPr lang="fr-FR" sz="2800" dirty="0" err="1"/>
              <a:t>barrier</a:t>
            </a:r>
            <a:endParaRPr lang="fr-FR" sz="2800" dirty="0"/>
          </a:p>
          <a:p>
            <a:pPr>
              <a:lnSpc>
                <a:spcPct val="150000"/>
              </a:lnSpc>
            </a:pPr>
            <a:r>
              <a:rPr lang="en-US" sz="2800" dirty="0"/>
              <a:t>Dual ram (inverted) BOP = 1 surface barrier</a:t>
            </a:r>
          </a:p>
          <a:p>
            <a:pPr>
              <a:lnSpc>
                <a:spcPct val="150000"/>
              </a:lnSpc>
            </a:pPr>
            <a:r>
              <a:rPr lang="en-US" sz="2800" dirty="0"/>
              <a:t>Dual ram SL BOP = 2 surface barriers</a:t>
            </a:r>
          </a:p>
          <a:p>
            <a:pPr>
              <a:lnSpc>
                <a:spcPct val="150000"/>
              </a:lnSpc>
            </a:pPr>
            <a:r>
              <a:rPr lang="en-US" sz="2800" dirty="0"/>
              <a:t>Triple ram (inverted) BOP = 2 surface barriers</a:t>
            </a:r>
          </a:p>
          <a:p>
            <a:pPr marL="0" indent="0">
              <a:buNone/>
            </a:pPr>
            <a:endParaRPr lang="en-US" sz="2800" dirty="0"/>
          </a:p>
          <a:p>
            <a:pPr>
              <a:lnSpc>
                <a:spcPct val="150000"/>
              </a:lnSpc>
            </a:pPr>
            <a:endParaRPr lang="fr-FR" sz="2800" dirty="0"/>
          </a:p>
        </p:txBody>
      </p:sp>
      <p:sp>
        <p:nvSpPr>
          <p:cNvPr id="6" name="Content Placeholder 5">
            <a:extLst>
              <a:ext uri="{FF2B5EF4-FFF2-40B4-BE49-F238E27FC236}">
                <a16:creationId xmlns:a16="http://schemas.microsoft.com/office/drawing/2014/main" id="{6DEA9E5C-0015-4A3A-9804-899D7F1CA195}"/>
              </a:ext>
            </a:extLst>
          </p:cNvPr>
          <p:cNvSpPr>
            <a:spLocks noGrp="1"/>
          </p:cNvSpPr>
          <p:nvPr>
            <p:ph sz="half" idx="2"/>
          </p:nvPr>
        </p:nvSpPr>
        <p:spPr>
          <a:xfrm>
            <a:off x="6172199" y="1325563"/>
            <a:ext cx="5637179" cy="4851399"/>
          </a:xfrm>
        </p:spPr>
        <p:txBody>
          <a:bodyPr>
            <a:normAutofit fontScale="85000" lnSpcReduction="20000"/>
          </a:bodyPr>
          <a:lstStyle/>
          <a:p>
            <a:pPr algn="just">
              <a:buFont typeface="Arial" panose="020B0604020202020204" pitchFamily="34" charset="0"/>
              <a:buChar char="•"/>
            </a:pPr>
            <a:r>
              <a:rPr lang="en-US" dirty="0"/>
              <a:t>Policy differs between Slickline and Stranded Cable </a:t>
            </a:r>
            <a:r>
              <a:rPr lang="fr-FR" dirty="0" err="1"/>
              <a:t>equipment</a:t>
            </a:r>
            <a:r>
              <a:rPr lang="fr-FR" dirty="0"/>
              <a:t>.</a:t>
            </a:r>
          </a:p>
          <a:p>
            <a:pPr algn="just">
              <a:buFont typeface="Arial" panose="020B0604020202020204" pitchFamily="34" charset="0"/>
              <a:buChar char="•"/>
            </a:pPr>
            <a:endParaRPr lang="en-US" dirty="0"/>
          </a:p>
          <a:p>
            <a:pPr algn="just">
              <a:buFont typeface="Arial" panose="020B0604020202020204" pitchFamily="34" charset="0"/>
              <a:buChar char="•"/>
            </a:pPr>
            <a:r>
              <a:rPr lang="en-US" dirty="0"/>
              <a:t>Barriers relate to WP rating of equipment selected for the operation</a:t>
            </a:r>
            <a:r>
              <a:rPr lang="fr-FR" dirty="0"/>
              <a:t>.</a:t>
            </a:r>
          </a:p>
          <a:p>
            <a:pPr algn="just">
              <a:buFont typeface="Arial" panose="020B0604020202020204" pitchFamily="34" charset="0"/>
              <a:buChar char="•"/>
            </a:pPr>
            <a:endParaRPr lang="fr-FR" dirty="0"/>
          </a:p>
          <a:p>
            <a:pPr algn="just">
              <a:buFont typeface="Arial" panose="020B0604020202020204" pitchFamily="34" charset="0"/>
              <a:buChar char="•"/>
            </a:pPr>
            <a:r>
              <a:rPr lang="fr-FR" dirty="0"/>
              <a:t>BOP </a:t>
            </a:r>
            <a:r>
              <a:rPr lang="en-US" dirty="0"/>
              <a:t>selection</a:t>
            </a:r>
            <a:r>
              <a:rPr lang="fr-FR" dirty="0"/>
              <a:t> </a:t>
            </a:r>
            <a:r>
              <a:rPr lang="en-US" dirty="0"/>
              <a:t>defined</a:t>
            </a:r>
            <a:r>
              <a:rPr lang="fr-FR" dirty="0"/>
              <a:t> </a:t>
            </a:r>
            <a:r>
              <a:rPr lang="en-US" dirty="0"/>
              <a:t>Downhole Safety Valves (DHSV) cannot be used as a surface barrier even during long tool string operations.</a:t>
            </a:r>
            <a:endParaRPr lang="fr-FR" dirty="0"/>
          </a:p>
          <a:p>
            <a:pPr marL="0" indent="0">
              <a:buNone/>
            </a:pPr>
            <a:endParaRPr lang="en-US" dirty="0"/>
          </a:p>
        </p:txBody>
      </p:sp>
      <p:sp>
        <p:nvSpPr>
          <p:cNvPr id="4" name="Slide Number Placeholder 3"/>
          <p:cNvSpPr>
            <a:spLocks noGrp="1"/>
          </p:cNvSpPr>
          <p:nvPr>
            <p:ph type="sldNum" sz="quarter" idx="12"/>
          </p:nvPr>
        </p:nvSpPr>
        <p:spPr>
          <a:prstGeom prst="rect">
            <a:avLst/>
          </a:prstGeom>
        </p:spPr>
        <p:txBody>
          <a:bodyPr/>
          <a:lstStyle/>
          <a:p>
            <a:fld id="{61F87616-661F-4148-8A4E-F15F227B454D}" type="slidenum">
              <a:rPr lang="en-GB" smtClean="0"/>
              <a:pPr/>
              <a:t>50</a:t>
            </a:fld>
            <a:endParaRPr lang="en-GB" dirty="0"/>
          </a:p>
        </p:txBody>
      </p:sp>
    </p:spTree>
    <p:extLst>
      <p:ext uri="{BB962C8B-B14F-4D97-AF65-F5344CB8AC3E}">
        <p14:creationId xmlns:p14="http://schemas.microsoft.com/office/powerpoint/2010/main" val="9436759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C7E64-9CE4-4E29-B7D8-3ABA595FE2B3}"/>
              </a:ext>
            </a:extLst>
          </p:cNvPr>
          <p:cNvSpPr>
            <a:spLocks noGrp="1"/>
          </p:cNvSpPr>
          <p:nvPr>
            <p:ph type="title"/>
          </p:nvPr>
        </p:nvSpPr>
        <p:spPr>
          <a:xfrm>
            <a:off x="721468" y="2766218"/>
            <a:ext cx="10515600" cy="1325563"/>
          </a:xfrm>
        </p:spPr>
        <p:txBody>
          <a:bodyPr/>
          <a:lstStyle/>
          <a:p>
            <a:pPr algn="ctr"/>
            <a:r>
              <a:rPr lang="en-US" sz="8000" dirty="0"/>
              <a:t>EQUIPMENT </a:t>
            </a:r>
            <a:br>
              <a:rPr lang="en-US" sz="8000" dirty="0"/>
            </a:br>
            <a:r>
              <a:rPr lang="en-US" sz="8000" dirty="0"/>
              <a:t>IDENTIFICATION</a:t>
            </a:r>
          </a:p>
        </p:txBody>
      </p:sp>
    </p:spTree>
    <p:extLst>
      <p:ext uri="{BB962C8B-B14F-4D97-AF65-F5344CB8AC3E}">
        <p14:creationId xmlns:p14="http://schemas.microsoft.com/office/powerpoint/2010/main" val="294167976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0F73AD0F-F05A-43CE-B1F9-772518F907B2}"/>
              </a:ext>
            </a:extLst>
          </p:cNvPr>
          <p:cNvSpPr>
            <a:spLocks noGrp="1"/>
          </p:cNvSpPr>
          <p:nvPr>
            <p:ph idx="1"/>
          </p:nvPr>
        </p:nvSpPr>
        <p:spPr>
          <a:xfrm>
            <a:off x="838200" y="1343817"/>
            <a:ext cx="10515600" cy="4833146"/>
          </a:xfrm>
        </p:spPr>
        <p:txBody>
          <a:bodyPr/>
          <a:lstStyle/>
          <a:p>
            <a:r>
              <a:rPr lang="en-US" altLang="en-US" sz="1800" dirty="0">
                <a:latin typeface="+mn-lt"/>
              </a:rPr>
              <a:t>Each item of pressure containing equipment shall be stamped on structurally non-critical area or on a permanently attached metal band or ring</a:t>
            </a:r>
          </a:p>
          <a:p>
            <a:r>
              <a:rPr lang="en-US" altLang="en-US" sz="1800" dirty="0">
                <a:latin typeface="+mn-lt"/>
              </a:rPr>
              <a:t>Mandatory  information:</a:t>
            </a:r>
          </a:p>
          <a:p>
            <a:pPr lvl="1"/>
            <a:r>
              <a:rPr lang="en-US" altLang="en-US" sz="1800" dirty="0">
                <a:latin typeface="+mn-lt"/>
              </a:rPr>
              <a:t>Manufacturer’s identification code or DB asset code</a:t>
            </a:r>
          </a:p>
          <a:p>
            <a:pPr lvl="1"/>
            <a:r>
              <a:rPr lang="en-US" altLang="en-US" sz="1800" dirty="0">
                <a:latin typeface="+mn-lt"/>
              </a:rPr>
              <a:t>Serial number or item number and manufacturer’s part number</a:t>
            </a:r>
          </a:p>
          <a:p>
            <a:pPr lvl="1"/>
            <a:r>
              <a:rPr lang="en-US" altLang="en-US" sz="1800" dirty="0">
                <a:latin typeface="+mn-lt"/>
              </a:rPr>
              <a:t>Service type (standard or H</a:t>
            </a:r>
            <a:r>
              <a:rPr lang="en-US" altLang="en-US" sz="1800" baseline="-25000" dirty="0">
                <a:latin typeface="+mn-lt"/>
              </a:rPr>
              <a:t>2</a:t>
            </a:r>
            <a:r>
              <a:rPr lang="en-US" altLang="en-US" sz="1800" dirty="0">
                <a:latin typeface="+mn-lt"/>
              </a:rPr>
              <a:t>S)</a:t>
            </a:r>
          </a:p>
          <a:p>
            <a:pPr lvl="1"/>
            <a:r>
              <a:rPr lang="en-US" altLang="en-US" sz="1800" dirty="0">
                <a:latin typeface="+mn-lt"/>
              </a:rPr>
              <a:t>Working pressure rating and test pressure rating</a:t>
            </a:r>
          </a:p>
          <a:p>
            <a:pPr lvl="1"/>
            <a:r>
              <a:rPr lang="en-US" altLang="en-US" sz="1800" dirty="0">
                <a:latin typeface="+mn-lt"/>
              </a:rPr>
              <a:t>Date of manufacture</a:t>
            </a:r>
          </a:p>
          <a:p>
            <a:pPr lvl="1"/>
            <a:r>
              <a:rPr lang="en-US" altLang="en-US" sz="1800" dirty="0">
                <a:latin typeface="+mn-lt"/>
              </a:rPr>
              <a:t>Date of last pressure test</a:t>
            </a:r>
          </a:p>
          <a:p>
            <a:endParaRPr lang="en-US" dirty="0"/>
          </a:p>
        </p:txBody>
      </p:sp>
      <p:sp>
        <p:nvSpPr>
          <p:cNvPr id="5" name="Title 1">
            <a:extLst>
              <a:ext uri="{FF2B5EF4-FFF2-40B4-BE49-F238E27FC236}">
                <a16:creationId xmlns:a16="http://schemas.microsoft.com/office/drawing/2014/main" id="{28305795-2A6D-4A5B-B550-02011AF5F9C1}"/>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Equipment Identification</a:t>
            </a:r>
          </a:p>
        </p:txBody>
      </p:sp>
    </p:spTree>
    <p:extLst>
      <p:ext uri="{BB962C8B-B14F-4D97-AF65-F5344CB8AC3E}">
        <p14:creationId xmlns:p14="http://schemas.microsoft.com/office/powerpoint/2010/main" val="35353422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C7E64-9CE4-4E29-B7D8-3ABA595FE2B3}"/>
              </a:ext>
            </a:extLst>
          </p:cNvPr>
          <p:cNvSpPr>
            <a:spLocks noGrp="1"/>
          </p:cNvSpPr>
          <p:nvPr>
            <p:ph type="title"/>
          </p:nvPr>
        </p:nvSpPr>
        <p:spPr>
          <a:xfrm>
            <a:off x="721468" y="2766218"/>
            <a:ext cx="10515600" cy="1325563"/>
          </a:xfrm>
        </p:spPr>
        <p:txBody>
          <a:bodyPr/>
          <a:lstStyle/>
          <a:p>
            <a:pPr algn="ctr"/>
            <a:r>
              <a:rPr lang="en-US" sz="8000" dirty="0"/>
              <a:t>CERTIFICATION</a:t>
            </a:r>
          </a:p>
        </p:txBody>
      </p:sp>
    </p:spTree>
    <p:extLst>
      <p:ext uri="{BB962C8B-B14F-4D97-AF65-F5344CB8AC3E}">
        <p14:creationId xmlns:p14="http://schemas.microsoft.com/office/powerpoint/2010/main" val="127432496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0"/>
          </p:nvPr>
        </p:nvSpPr>
        <p:spPr>
          <a:xfrm>
            <a:off x="347784" y="1158875"/>
            <a:ext cx="11568724" cy="5080000"/>
          </a:xfrm>
          <a:prstGeom prst="rect">
            <a:avLst/>
          </a:prstGeom>
        </p:spPr>
        <p:txBody>
          <a:bodyPr>
            <a:normAutofit fontScale="92500" lnSpcReduction="20000"/>
          </a:bodyPr>
          <a:lstStyle/>
          <a:p>
            <a:pPr>
              <a:lnSpc>
                <a:spcPct val="110000"/>
              </a:lnSpc>
            </a:pPr>
            <a:endParaRPr lang="en-US" sz="800" dirty="0"/>
          </a:p>
          <a:p>
            <a:pPr>
              <a:lnSpc>
                <a:spcPct val="110000"/>
              </a:lnSpc>
            </a:pPr>
            <a:r>
              <a:rPr lang="en-US" dirty="0"/>
              <a:t>All Dimension Bid - owned PCE shall be initially qualified by an inspection and hydrostatic test at reception and verified at regular intervals during Annual Survey.</a:t>
            </a:r>
          </a:p>
          <a:p>
            <a:pPr>
              <a:lnSpc>
                <a:spcPct val="110000"/>
              </a:lnSpc>
            </a:pPr>
            <a:endParaRPr lang="en-US" dirty="0"/>
          </a:p>
          <a:p>
            <a:pPr>
              <a:lnSpc>
                <a:spcPct val="110000"/>
              </a:lnSpc>
            </a:pPr>
            <a:r>
              <a:rPr lang="en-US" dirty="0"/>
              <a:t>The hydrostatic body test shall be conducted at rated Test Pressure, TP. Hydrostatic seal tests for valves (BOPs) and operating tests shall  be conducted at rated Working </a:t>
            </a:r>
            <a:r>
              <a:rPr lang="fr-FR" dirty="0"/>
              <a:t>Pressure, WP.</a:t>
            </a:r>
          </a:p>
          <a:p>
            <a:pPr>
              <a:lnSpc>
                <a:spcPct val="110000"/>
              </a:lnSpc>
            </a:pPr>
            <a:endParaRPr lang="fr-FR" dirty="0"/>
          </a:p>
          <a:p>
            <a:pPr>
              <a:lnSpc>
                <a:spcPct val="110000"/>
              </a:lnSpc>
            </a:pPr>
            <a:r>
              <a:rPr lang="en-US" dirty="0"/>
              <a:t>All pressure-containing equipment should undergo a Major Recertification every </a:t>
            </a:r>
            <a:r>
              <a:rPr lang="en-US" b="1" dirty="0"/>
              <a:t>FIVE (5)</a:t>
            </a:r>
            <a:r>
              <a:rPr lang="en-US" dirty="0"/>
              <a:t> years</a:t>
            </a:r>
            <a:endParaRPr lang="fr-FR" dirty="0"/>
          </a:p>
        </p:txBody>
      </p:sp>
      <p:sp>
        <p:nvSpPr>
          <p:cNvPr id="4" name="Slide Number Placeholder 3"/>
          <p:cNvSpPr>
            <a:spLocks noGrp="1"/>
          </p:cNvSpPr>
          <p:nvPr>
            <p:ph type="sldNum" sz="quarter" idx="4294967295"/>
          </p:nvPr>
        </p:nvSpPr>
        <p:spPr>
          <a:xfrm>
            <a:off x="0" y="6373813"/>
            <a:ext cx="687388" cy="242887"/>
          </a:xfrm>
          <a:prstGeom prst="rect">
            <a:avLst/>
          </a:prstGeom>
        </p:spPr>
        <p:txBody>
          <a:bodyPr/>
          <a:lstStyle/>
          <a:p>
            <a:fld id="{61F87616-661F-4148-8A4E-F15F227B454D}" type="slidenum">
              <a:rPr lang="en-GB" smtClean="0"/>
              <a:pPr/>
              <a:t>54</a:t>
            </a:fld>
            <a:endParaRPr lang="en-GB" dirty="0"/>
          </a:p>
        </p:txBody>
      </p:sp>
      <p:sp>
        <p:nvSpPr>
          <p:cNvPr id="7" name="Title 1">
            <a:extLst>
              <a:ext uri="{FF2B5EF4-FFF2-40B4-BE49-F238E27FC236}">
                <a16:creationId xmlns:a16="http://schemas.microsoft.com/office/drawing/2014/main" id="{B9B886F9-5DDB-4205-9A14-6C1D4A2019DE}"/>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CERTIFICATION</a:t>
            </a:r>
          </a:p>
        </p:txBody>
      </p:sp>
    </p:spTree>
    <p:extLst>
      <p:ext uri="{BB962C8B-B14F-4D97-AF65-F5344CB8AC3E}">
        <p14:creationId xmlns:p14="http://schemas.microsoft.com/office/powerpoint/2010/main" val="390307334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0"/>
          </p:nvPr>
        </p:nvSpPr>
        <p:spPr>
          <a:xfrm>
            <a:off x="838199" y="1343817"/>
            <a:ext cx="10515600" cy="3596320"/>
          </a:xfrm>
          <a:prstGeom prst="rect">
            <a:avLst/>
          </a:prstGeom>
        </p:spPr>
        <p:txBody>
          <a:bodyPr/>
          <a:lstStyle/>
          <a:p>
            <a:pPr marL="0" indent="0">
              <a:buNone/>
            </a:pPr>
            <a:r>
              <a:rPr lang="en-US" sz="2100" dirty="0"/>
              <a:t>The Pressure Test certificates must include:</a:t>
            </a:r>
          </a:p>
          <a:p>
            <a:pPr marL="342900" lvl="0" indent="-342900">
              <a:buClr>
                <a:schemeClr val="accent5"/>
              </a:buClr>
              <a:buFont typeface="Arial" panose="020B0604020202020204" pitchFamily="34" charset="0"/>
              <a:buChar char="•"/>
            </a:pPr>
            <a:r>
              <a:rPr lang="en-US" sz="2100" dirty="0"/>
              <a:t>Pressure test date and test pressure.</a:t>
            </a:r>
          </a:p>
          <a:p>
            <a:pPr marL="342900" lvl="0" indent="-342900">
              <a:buClr>
                <a:schemeClr val="accent5"/>
              </a:buClr>
              <a:buFont typeface="Arial" panose="020B0604020202020204" pitchFamily="34" charset="0"/>
              <a:buChar char="•"/>
            </a:pPr>
            <a:r>
              <a:rPr lang="en-US" sz="2100" dirty="0"/>
              <a:t>Test type (body, operational) and test fluid.</a:t>
            </a:r>
          </a:p>
          <a:p>
            <a:pPr marL="342900" lvl="0" indent="-342900">
              <a:buClr>
                <a:schemeClr val="accent5"/>
              </a:buClr>
              <a:buFont typeface="Arial" panose="020B0604020202020204" pitchFamily="34" charset="0"/>
              <a:buChar char="•"/>
            </a:pPr>
            <a:r>
              <a:rPr lang="en-US" sz="2100" dirty="0"/>
              <a:t>Asset identification.</a:t>
            </a:r>
          </a:p>
          <a:p>
            <a:pPr marL="342900" lvl="0" indent="-342900">
              <a:buClr>
                <a:schemeClr val="accent5"/>
              </a:buClr>
              <a:buFont typeface="Arial" panose="020B0604020202020204" pitchFamily="34" charset="0"/>
              <a:buChar char="•"/>
            </a:pPr>
            <a:r>
              <a:rPr lang="en-US" sz="2100" dirty="0"/>
              <a:t>Name of person performing the test.</a:t>
            </a:r>
          </a:p>
          <a:p>
            <a:pPr marL="342900" lvl="0" indent="-342900">
              <a:buClr>
                <a:schemeClr val="accent5"/>
              </a:buClr>
              <a:buFont typeface="Arial" panose="020B0604020202020204" pitchFamily="34" charset="0"/>
              <a:buChar char="•"/>
            </a:pPr>
            <a:r>
              <a:rPr lang="en-US" sz="2100" dirty="0"/>
              <a:t>Signature of person performing or supervising the test.</a:t>
            </a:r>
          </a:p>
          <a:p>
            <a:endParaRPr lang="en-US" sz="2000" dirty="0"/>
          </a:p>
        </p:txBody>
      </p:sp>
      <p:sp>
        <p:nvSpPr>
          <p:cNvPr id="4" name="Title 1">
            <a:extLst>
              <a:ext uri="{FF2B5EF4-FFF2-40B4-BE49-F238E27FC236}">
                <a16:creationId xmlns:a16="http://schemas.microsoft.com/office/drawing/2014/main" id="{1B3A3E7A-FA4B-4751-86C4-651F0398D225}"/>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PRESSURE TEST CERTIFICATES</a:t>
            </a:r>
          </a:p>
        </p:txBody>
      </p:sp>
    </p:spTree>
    <p:extLst>
      <p:ext uri="{BB962C8B-B14F-4D97-AF65-F5344CB8AC3E}">
        <p14:creationId xmlns:p14="http://schemas.microsoft.com/office/powerpoint/2010/main" val="104433610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0"/>
          </p:nvPr>
        </p:nvSpPr>
        <p:spPr>
          <a:xfrm>
            <a:off x="838199" y="1343816"/>
            <a:ext cx="11146278" cy="4795727"/>
          </a:xfrm>
          <a:prstGeom prst="rect">
            <a:avLst/>
          </a:prstGeom>
        </p:spPr>
        <p:txBody>
          <a:bodyPr/>
          <a:lstStyle/>
          <a:p>
            <a:pPr marL="0" indent="0">
              <a:buClr>
                <a:schemeClr val="tx1"/>
              </a:buClr>
              <a:buNone/>
            </a:pPr>
            <a:r>
              <a:rPr lang="en-US" sz="2100" dirty="0"/>
              <a:t>Annual inspection minimum frequency is once a year and consist as a minimum of the following operations:</a:t>
            </a:r>
          </a:p>
          <a:p>
            <a:pPr lvl="1">
              <a:buClr>
                <a:schemeClr val="accent5"/>
              </a:buClr>
            </a:pPr>
            <a:r>
              <a:rPr lang="en-US" sz="2100" dirty="0"/>
              <a:t>Review Asset History File</a:t>
            </a:r>
          </a:p>
          <a:p>
            <a:pPr lvl="1">
              <a:buClr>
                <a:schemeClr val="accent5"/>
              </a:buClr>
            </a:pPr>
            <a:r>
              <a:rPr lang="en-US" sz="2100" dirty="0"/>
              <a:t>All components of each item must be disassembled and inspected for damage and corrosion.</a:t>
            </a:r>
          </a:p>
          <a:p>
            <a:pPr lvl="1">
              <a:buClr>
                <a:schemeClr val="accent5"/>
              </a:buClr>
            </a:pPr>
            <a:r>
              <a:rPr lang="en-US" sz="2100" dirty="0"/>
              <a:t>Any element showing cracks or surface defects must be replaced.</a:t>
            </a:r>
          </a:p>
          <a:p>
            <a:pPr lvl="1">
              <a:buClr>
                <a:schemeClr val="accent5"/>
              </a:buClr>
            </a:pPr>
            <a:r>
              <a:rPr lang="en-US" sz="2100" dirty="0"/>
              <a:t>All O-Rings and pressure seals must be replaced.</a:t>
            </a:r>
          </a:p>
          <a:p>
            <a:pPr lvl="1">
              <a:buClr>
                <a:schemeClr val="accent5"/>
              </a:buClr>
            </a:pPr>
            <a:r>
              <a:rPr lang="en-US" sz="2100" dirty="0"/>
              <a:t>Hydraulic fluids must be replaced.</a:t>
            </a:r>
          </a:p>
          <a:p>
            <a:pPr lvl="1">
              <a:buClr>
                <a:schemeClr val="accent5"/>
              </a:buClr>
            </a:pPr>
            <a:r>
              <a:rPr lang="en-US" sz="2100" dirty="0"/>
              <a:t>A Hydrostatic body pressure test to Test Pressure (TP) must be performed.</a:t>
            </a:r>
          </a:p>
          <a:p>
            <a:pPr lvl="1">
              <a:buClr>
                <a:schemeClr val="accent5"/>
              </a:buClr>
            </a:pPr>
            <a:r>
              <a:rPr lang="en-US" sz="2100" dirty="0"/>
              <a:t>An operational pressure test to Working Pressure (WP) must be performed for Wireline Valves, Stuffing Box, and Pack Off’s.</a:t>
            </a:r>
          </a:p>
          <a:p>
            <a:pPr>
              <a:buFont typeface="Wingdings" pitchFamily="2" charset="2"/>
              <a:buChar char="Ø"/>
            </a:pPr>
            <a:endParaRPr lang="en-US" sz="2000" dirty="0"/>
          </a:p>
        </p:txBody>
      </p:sp>
      <p:sp>
        <p:nvSpPr>
          <p:cNvPr id="6" name="Title 1">
            <a:extLst>
              <a:ext uri="{FF2B5EF4-FFF2-40B4-BE49-F238E27FC236}">
                <a16:creationId xmlns:a16="http://schemas.microsoft.com/office/drawing/2014/main" id="{5B8461C8-0D8B-4EAA-8A47-48A108C37121}"/>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Annual Inspection</a:t>
            </a:r>
          </a:p>
        </p:txBody>
      </p:sp>
    </p:spTree>
    <p:extLst>
      <p:ext uri="{BB962C8B-B14F-4D97-AF65-F5344CB8AC3E}">
        <p14:creationId xmlns:p14="http://schemas.microsoft.com/office/powerpoint/2010/main" val="332942498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0"/>
          </p:nvPr>
        </p:nvSpPr>
        <p:spPr>
          <a:xfrm>
            <a:off x="838199" y="1343817"/>
            <a:ext cx="10805810" cy="4961980"/>
          </a:xfrm>
          <a:prstGeom prst="rect">
            <a:avLst/>
          </a:prstGeom>
        </p:spPr>
        <p:txBody>
          <a:bodyPr/>
          <a:lstStyle/>
          <a:p>
            <a:pPr marL="0" indent="0">
              <a:buClr>
                <a:schemeClr val="tx1"/>
              </a:buClr>
              <a:buNone/>
            </a:pPr>
            <a:r>
              <a:rPr lang="en-US" sz="2100" dirty="0"/>
              <a:t>All PCE must undergo a major Re-Certification </a:t>
            </a:r>
            <a:r>
              <a:rPr lang="en-US" sz="2100" b="1" dirty="0"/>
              <a:t>every five years </a:t>
            </a:r>
            <a:r>
              <a:rPr lang="en-US" sz="2100" dirty="0"/>
              <a:t>according to the following procedure.</a:t>
            </a:r>
          </a:p>
          <a:p>
            <a:pPr lvl="1">
              <a:buClr>
                <a:schemeClr val="accent5"/>
              </a:buClr>
            </a:pPr>
            <a:r>
              <a:rPr lang="en-US" sz="2100" dirty="0"/>
              <a:t>A visual inspection.</a:t>
            </a:r>
          </a:p>
          <a:p>
            <a:pPr lvl="1">
              <a:buClr>
                <a:schemeClr val="accent5"/>
              </a:buClr>
            </a:pPr>
            <a:r>
              <a:rPr lang="en-US" sz="2100" dirty="0"/>
              <a:t>All threads and sealing surfaces must be checked for any damage.</a:t>
            </a:r>
          </a:p>
          <a:p>
            <a:pPr lvl="1">
              <a:buClr>
                <a:schemeClr val="accent5"/>
              </a:buClr>
            </a:pPr>
            <a:r>
              <a:rPr lang="en-US" sz="2100" dirty="0"/>
              <a:t>A strip down of mechanical parts in line with the equipment maintenance manual.</a:t>
            </a:r>
          </a:p>
          <a:p>
            <a:pPr lvl="1">
              <a:buClr>
                <a:schemeClr val="accent5"/>
              </a:buClr>
            </a:pPr>
            <a:r>
              <a:rPr lang="en-US" sz="2100" dirty="0"/>
              <a:t>Random thickness tests on lubricators, wireline valves, tool trap, ball check valve, tool catchers and crossover bodies using Non Destructive Examination (NDE) methods. Test report needs to be generated.</a:t>
            </a:r>
          </a:p>
          <a:p>
            <a:pPr lvl="1">
              <a:buClr>
                <a:schemeClr val="accent5"/>
              </a:buClr>
            </a:pPr>
            <a:r>
              <a:rPr lang="en-US" sz="2100" dirty="0"/>
              <a:t>A crack test using a dye penetrate or MPI.</a:t>
            </a:r>
          </a:p>
          <a:p>
            <a:pPr lvl="1">
              <a:buClr>
                <a:schemeClr val="accent5"/>
              </a:buClr>
            </a:pPr>
            <a:r>
              <a:rPr lang="en-US" sz="2100" dirty="0"/>
              <a:t>A Hydrostatic Body Test to Test Pressure (TP).</a:t>
            </a:r>
          </a:p>
          <a:p>
            <a:pPr lvl="1">
              <a:buClr>
                <a:schemeClr val="accent5"/>
              </a:buClr>
            </a:pPr>
            <a:r>
              <a:rPr lang="en-US" sz="2100" dirty="0"/>
              <a:t>Operating Test to Working Pressure (WP).</a:t>
            </a:r>
          </a:p>
          <a:p>
            <a:pPr lvl="1">
              <a:buClr>
                <a:srgbClr val="FF0000"/>
              </a:buClr>
              <a:buNone/>
            </a:pPr>
            <a:endParaRPr lang="en-US" sz="2000" dirty="0"/>
          </a:p>
          <a:p>
            <a:pPr lvl="1">
              <a:buClr>
                <a:srgbClr val="FF0000"/>
              </a:buClr>
              <a:buFont typeface="Wingdings" pitchFamily="2" charset="2"/>
              <a:buChar char="v"/>
            </a:pPr>
            <a:endParaRPr lang="en-US" sz="2000" dirty="0"/>
          </a:p>
          <a:p>
            <a:pPr lvl="1">
              <a:buClr>
                <a:srgbClr val="FF0000"/>
              </a:buClr>
              <a:buNone/>
            </a:pPr>
            <a:endParaRPr lang="en-US" sz="2000" dirty="0"/>
          </a:p>
          <a:p>
            <a:endParaRPr lang="en-US" sz="2000" dirty="0"/>
          </a:p>
        </p:txBody>
      </p:sp>
      <p:sp>
        <p:nvSpPr>
          <p:cNvPr id="6" name="Title 1">
            <a:extLst>
              <a:ext uri="{FF2B5EF4-FFF2-40B4-BE49-F238E27FC236}">
                <a16:creationId xmlns:a16="http://schemas.microsoft.com/office/drawing/2014/main" id="{7B88CCDA-4FAD-4D0B-A39B-9963C505D1FA}"/>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Major Re-Certifications</a:t>
            </a:r>
          </a:p>
        </p:txBody>
      </p:sp>
    </p:spTree>
    <p:extLst>
      <p:ext uri="{BB962C8B-B14F-4D97-AF65-F5344CB8AC3E}">
        <p14:creationId xmlns:p14="http://schemas.microsoft.com/office/powerpoint/2010/main" val="422186167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43817"/>
            <a:ext cx="10515600" cy="4833146"/>
          </a:xfrm>
          <a:prstGeom prst="rect">
            <a:avLst/>
          </a:prstGeom>
        </p:spPr>
        <p:txBody>
          <a:bodyPr>
            <a:normAutofit/>
          </a:bodyPr>
          <a:lstStyle/>
          <a:p>
            <a:pPr marL="342900" indent="-342900">
              <a:buClr>
                <a:schemeClr val="accent5"/>
              </a:buClr>
              <a:buFont typeface="Arial" panose="020B0604020202020204" pitchFamily="34" charset="0"/>
              <a:buChar char="•"/>
            </a:pPr>
            <a:r>
              <a:rPr lang="en-US" sz="2200" dirty="0"/>
              <a:t>Pressure test must be performed with water or test fluid.</a:t>
            </a:r>
          </a:p>
          <a:p>
            <a:pPr marL="342900" indent="-342900">
              <a:buClr>
                <a:schemeClr val="accent5"/>
              </a:buClr>
              <a:buFont typeface="Arial" panose="020B0604020202020204" pitchFamily="34" charset="0"/>
              <a:buChar char="•"/>
            </a:pPr>
            <a:r>
              <a:rPr lang="en-US" sz="2200" dirty="0"/>
              <a:t>All air must be bled from the system.</a:t>
            </a:r>
          </a:p>
          <a:p>
            <a:pPr marL="342900" indent="-342900">
              <a:buClr>
                <a:schemeClr val="accent5"/>
              </a:buClr>
              <a:buFont typeface="Arial" panose="020B0604020202020204" pitchFamily="34" charset="0"/>
              <a:buChar char="•"/>
            </a:pPr>
            <a:r>
              <a:rPr lang="en-US" sz="2200" dirty="0"/>
              <a:t>Hydrostatic body test (TP), pressure is introduced slowly to TP value, hold for 3 minutes once it has stabilized.</a:t>
            </a:r>
          </a:p>
          <a:p>
            <a:pPr marL="342900" indent="-342900">
              <a:buClr>
                <a:schemeClr val="accent5"/>
              </a:buClr>
              <a:buFont typeface="Arial" panose="020B0604020202020204" pitchFamily="34" charset="0"/>
              <a:buChar char="•"/>
            </a:pPr>
            <a:r>
              <a:rPr lang="en-US" sz="2200" dirty="0"/>
              <a:t>Bleed pressure down to zero.</a:t>
            </a:r>
          </a:p>
          <a:p>
            <a:pPr marL="342900" indent="-342900">
              <a:buClr>
                <a:schemeClr val="accent5"/>
              </a:buClr>
              <a:buFont typeface="Arial" panose="020B0604020202020204" pitchFamily="34" charset="0"/>
              <a:buChar char="•"/>
            </a:pPr>
            <a:r>
              <a:rPr lang="en-US" sz="2200" dirty="0"/>
              <a:t>Introduce pressure slowly to TP, hold for 15 minutes once pressure has stabilized.</a:t>
            </a:r>
          </a:p>
          <a:p>
            <a:pPr marL="342900" indent="-342900">
              <a:buClr>
                <a:schemeClr val="accent5"/>
              </a:buClr>
              <a:buFont typeface="Arial" panose="020B0604020202020204" pitchFamily="34" charset="0"/>
              <a:buChar char="•"/>
            </a:pPr>
            <a:r>
              <a:rPr lang="en-US" sz="2200" dirty="0"/>
              <a:t>Bleed pressure down to zero.</a:t>
            </a:r>
          </a:p>
          <a:p>
            <a:pPr marL="342900" indent="-342900">
              <a:buClr>
                <a:schemeClr val="accent5"/>
              </a:buClr>
              <a:buFont typeface="Arial" panose="020B0604020202020204" pitchFamily="34" charset="0"/>
              <a:buChar char="•"/>
            </a:pPr>
            <a:r>
              <a:rPr lang="en-US" sz="2200" dirty="0"/>
              <a:t>Operational test to (WP), (cable rams) must be perform with specifically designed test rods.</a:t>
            </a:r>
          </a:p>
          <a:p>
            <a:pPr marL="342900" indent="-342900">
              <a:buClr>
                <a:schemeClr val="accent5"/>
              </a:buClr>
              <a:buFont typeface="Arial" panose="020B0604020202020204" pitchFamily="34" charset="0"/>
              <a:buChar char="•"/>
            </a:pPr>
            <a:r>
              <a:rPr lang="en-US" sz="2200" dirty="0"/>
              <a:t>The assembled equipment is pressurized to WP, moving systems are operated and rams or packing is tested. </a:t>
            </a:r>
          </a:p>
          <a:p>
            <a:pPr marL="342900" indent="-342900">
              <a:buClr>
                <a:schemeClr val="accent5"/>
              </a:buClr>
              <a:buFont typeface="Arial" panose="020B0604020202020204" pitchFamily="34" charset="0"/>
              <a:buChar char="•"/>
            </a:pPr>
            <a:r>
              <a:rPr lang="en-US" sz="2200" dirty="0"/>
              <a:t>Equipment with moving parts (Rams) must be operate to ensure they function properly.</a:t>
            </a:r>
          </a:p>
          <a:p>
            <a:pPr>
              <a:buClr>
                <a:srgbClr val="0070C0"/>
              </a:buClr>
              <a:buFont typeface="Wingdings" pitchFamily="2" charset="2"/>
              <a:buChar char="Ø"/>
            </a:pPr>
            <a:endParaRPr lang="en-US" sz="2000" dirty="0"/>
          </a:p>
          <a:p>
            <a:pPr>
              <a:buFont typeface="Wingdings" pitchFamily="2" charset="2"/>
              <a:buChar char="Ø"/>
            </a:pPr>
            <a:endParaRPr lang="en-US" sz="2000" dirty="0"/>
          </a:p>
        </p:txBody>
      </p:sp>
      <p:sp>
        <p:nvSpPr>
          <p:cNvPr id="4" name="Title 1">
            <a:extLst>
              <a:ext uri="{FF2B5EF4-FFF2-40B4-BE49-F238E27FC236}">
                <a16:creationId xmlns:a16="http://schemas.microsoft.com/office/drawing/2014/main" id="{06B04D96-5CEF-42F6-946D-A63A157338ED}"/>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Inspection and Pressure Test Procedures</a:t>
            </a:r>
          </a:p>
        </p:txBody>
      </p:sp>
    </p:spTree>
    <p:extLst>
      <p:ext uri="{BB962C8B-B14F-4D97-AF65-F5344CB8AC3E}">
        <p14:creationId xmlns:p14="http://schemas.microsoft.com/office/powerpoint/2010/main" val="184152370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43817"/>
            <a:ext cx="10515600" cy="4833146"/>
          </a:xfrm>
          <a:prstGeom prst="rect">
            <a:avLst/>
          </a:prstGeom>
        </p:spPr>
        <p:txBody>
          <a:bodyPr/>
          <a:lstStyle/>
          <a:p>
            <a:pPr marL="342900" indent="-342900">
              <a:buClr>
                <a:schemeClr val="accent5"/>
              </a:buClr>
              <a:buFont typeface="Arial" panose="020B0604020202020204" pitchFamily="34" charset="0"/>
              <a:buChar char="•"/>
            </a:pPr>
            <a:r>
              <a:rPr lang="en-US" sz="2100" dirty="0"/>
              <a:t>All pressure control equipment used by Slickline Services </a:t>
            </a:r>
            <a:r>
              <a:rPr lang="en-US" sz="2100" b="1" dirty="0"/>
              <a:t>must</a:t>
            </a:r>
            <a:r>
              <a:rPr lang="en-US" sz="2100" dirty="0"/>
              <a:t> be pressure rated. </a:t>
            </a:r>
          </a:p>
          <a:p>
            <a:pPr marL="342900" indent="-342900">
              <a:buClr>
                <a:schemeClr val="accent5"/>
              </a:buClr>
              <a:buFont typeface="Arial" panose="020B0604020202020204" pitchFamily="34" charset="0"/>
              <a:buChar char="•"/>
            </a:pPr>
            <a:r>
              <a:rPr lang="en-US" sz="2100" dirty="0"/>
              <a:t>It is forbidden during wellsite operations to submit any piece of pressure control equipment to a pressure higher than its Working Pressure (WP) rating.</a:t>
            </a:r>
          </a:p>
          <a:p>
            <a:pPr marL="342900" indent="-342900">
              <a:buClr>
                <a:schemeClr val="accent5"/>
              </a:buClr>
              <a:buFont typeface="Arial" panose="020B0604020202020204" pitchFamily="34" charset="0"/>
              <a:buChar char="•"/>
            </a:pPr>
            <a:r>
              <a:rPr lang="en-US" sz="2100" dirty="0"/>
              <a:t>In a rig up of different components, the Working Pressure (WP) of the lowest rated component gives the overall working pressure rating of the system.</a:t>
            </a:r>
          </a:p>
          <a:p>
            <a:pPr marL="342900" indent="-342900">
              <a:buClr>
                <a:schemeClr val="accent5"/>
              </a:buClr>
              <a:buFont typeface="Arial" panose="020B0604020202020204" pitchFamily="34" charset="0"/>
              <a:buChar char="•"/>
            </a:pPr>
            <a:r>
              <a:rPr lang="en-US" sz="2100" dirty="0"/>
              <a:t>The equipment manufacturers assign Working Pressure and Test Pressure ratings to all pressure control equipment. </a:t>
            </a:r>
          </a:p>
        </p:txBody>
      </p:sp>
      <p:sp>
        <p:nvSpPr>
          <p:cNvPr id="6" name="Title 1">
            <a:extLst>
              <a:ext uri="{FF2B5EF4-FFF2-40B4-BE49-F238E27FC236}">
                <a16:creationId xmlns:a16="http://schemas.microsoft.com/office/drawing/2014/main" id="{FBA8F205-3C6B-4962-AE66-D085610B48B6}"/>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Working &amp; Test Pressure</a:t>
            </a:r>
          </a:p>
        </p:txBody>
      </p:sp>
    </p:spTree>
    <p:extLst>
      <p:ext uri="{BB962C8B-B14F-4D97-AF65-F5344CB8AC3E}">
        <p14:creationId xmlns:p14="http://schemas.microsoft.com/office/powerpoint/2010/main" val="273776247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3074988" y="1254125"/>
            <a:ext cx="9117012" cy="4597400"/>
          </a:xfrm>
        </p:spPr>
        <p:txBody>
          <a:bodyPr/>
          <a:lstStyle/>
          <a:p>
            <a:endParaRPr lang="en-US" sz="2000" dirty="0"/>
          </a:p>
          <a:p>
            <a:endParaRPr lang="en-US" sz="2000" dirty="0"/>
          </a:p>
        </p:txBody>
      </p:sp>
      <p:graphicFrame>
        <p:nvGraphicFramePr>
          <p:cNvPr id="5" name="Table 4"/>
          <p:cNvGraphicFramePr>
            <a:graphicFrameLocks noGrp="1"/>
          </p:cNvGraphicFramePr>
          <p:nvPr>
            <p:extLst>
              <p:ext uri="{D42A27DB-BD31-4B8C-83A1-F6EECF244321}">
                <p14:modId xmlns:p14="http://schemas.microsoft.com/office/powerpoint/2010/main" val="4235894142"/>
              </p:ext>
            </p:extLst>
          </p:nvPr>
        </p:nvGraphicFramePr>
        <p:xfrm>
          <a:off x="1862150" y="1849629"/>
          <a:ext cx="8519160" cy="4203891"/>
        </p:xfrm>
        <a:graphic>
          <a:graphicData uri="http://schemas.openxmlformats.org/drawingml/2006/table">
            <a:tbl>
              <a:tblPr/>
              <a:tblGrid>
                <a:gridCol w="2118361">
                  <a:extLst>
                    <a:ext uri="{9D8B030D-6E8A-4147-A177-3AD203B41FA5}">
                      <a16:colId xmlns:a16="http://schemas.microsoft.com/office/drawing/2014/main" val="20000"/>
                    </a:ext>
                  </a:extLst>
                </a:gridCol>
                <a:gridCol w="2141219">
                  <a:extLst>
                    <a:ext uri="{9D8B030D-6E8A-4147-A177-3AD203B41FA5}">
                      <a16:colId xmlns:a16="http://schemas.microsoft.com/office/drawing/2014/main" val="20001"/>
                    </a:ext>
                  </a:extLst>
                </a:gridCol>
                <a:gridCol w="2129790">
                  <a:extLst>
                    <a:ext uri="{9D8B030D-6E8A-4147-A177-3AD203B41FA5}">
                      <a16:colId xmlns:a16="http://schemas.microsoft.com/office/drawing/2014/main" val="20002"/>
                    </a:ext>
                  </a:extLst>
                </a:gridCol>
                <a:gridCol w="2129790">
                  <a:extLst>
                    <a:ext uri="{9D8B030D-6E8A-4147-A177-3AD203B41FA5}">
                      <a16:colId xmlns:a16="http://schemas.microsoft.com/office/drawing/2014/main" val="20003"/>
                    </a:ext>
                  </a:extLst>
                </a:gridCol>
              </a:tblGrid>
              <a:tr h="1169819">
                <a:tc>
                  <a:txBody>
                    <a:bodyPr/>
                    <a:lstStyle/>
                    <a:p>
                      <a:pPr marL="0" marR="0" algn="ctr">
                        <a:lnSpc>
                          <a:spcPct val="115000"/>
                        </a:lnSpc>
                        <a:spcBef>
                          <a:spcPts val="0"/>
                        </a:spcBef>
                        <a:spcAft>
                          <a:spcPts val="0"/>
                        </a:spcAft>
                      </a:pPr>
                      <a:endParaRPr lang="en-US" sz="1800" b="1" dirty="0">
                        <a:solidFill>
                          <a:srgbClr val="060000"/>
                        </a:solidFill>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Working Pressure</a:t>
                      </a:r>
                      <a:endParaRPr lang="en-US" sz="1800" dirty="0">
                        <a:solidFill>
                          <a:srgbClr val="060000"/>
                        </a:solidFill>
                        <a:latin typeface="Calibri"/>
                        <a:ea typeface="Calibri"/>
                        <a:cs typeface="Times New Roman"/>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(PSI)</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800" b="1" dirty="0">
                        <a:solidFill>
                          <a:srgbClr val="060000"/>
                        </a:solidFill>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Multiplier</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800" b="1" dirty="0">
                        <a:solidFill>
                          <a:srgbClr val="060000"/>
                        </a:solidFill>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Test Pressure</a:t>
                      </a:r>
                      <a:endParaRPr lang="en-US" sz="1800" dirty="0">
                        <a:solidFill>
                          <a:srgbClr val="060000"/>
                        </a:solidFill>
                        <a:latin typeface="Calibri"/>
                        <a:ea typeface="Calibri"/>
                        <a:cs typeface="Times New Roman"/>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(PSI)</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800" b="1" dirty="0">
                        <a:solidFill>
                          <a:srgbClr val="060000"/>
                        </a:solidFill>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Remarks</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14160">
                <a:tc>
                  <a:txBody>
                    <a:bodyPr/>
                    <a:lstStyle/>
                    <a:p>
                      <a:pPr marL="0" marR="0" algn="ctr">
                        <a:lnSpc>
                          <a:spcPct val="115000"/>
                        </a:lnSpc>
                        <a:spcBef>
                          <a:spcPts val="0"/>
                        </a:spcBef>
                        <a:spcAft>
                          <a:spcPts val="0"/>
                        </a:spcAft>
                      </a:pPr>
                      <a:endParaRPr lang="en-US" sz="1800" b="1" dirty="0">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5000</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ctr">
                        <a:lnSpc>
                          <a:spcPct val="115000"/>
                        </a:lnSpc>
                        <a:spcBef>
                          <a:spcPts val="0"/>
                        </a:spcBef>
                        <a:spcAft>
                          <a:spcPts val="0"/>
                        </a:spcAft>
                      </a:pPr>
                      <a:endParaRPr lang="en-US" sz="1800" b="1" dirty="0">
                        <a:solidFill>
                          <a:srgbClr val="060000"/>
                        </a:solidFill>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x 2</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800" b="1" dirty="0">
                        <a:solidFill>
                          <a:srgbClr val="060000"/>
                        </a:solidFill>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10,000</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100" dirty="0">
                        <a:latin typeface="Calibri"/>
                        <a:ea typeface="Calibri"/>
                        <a:cs typeface="Times New Roman"/>
                      </a:endParaRPr>
                    </a:p>
                    <a:p>
                      <a:pPr marL="0" marR="0">
                        <a:lnSpc>
                          <a:spcPct val="115000"/>
                        </a:lnSpc>
                        <a:spcBef>
                          <a:spcPts val="0"/>
                        </a:spcBef>
                        <a:spcAft>
                          <a:spcPts val="0"/>
                        </a:spcAft>
                      </a:pPr>
                      <a:endParaRPr lang="en-US" sz="1100" dirty="0">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49209">
                <a:tc>
                  <a:txBody>
                    <a:bodyPr/>
                    <a:lstStyle/>
                    <a:p>
                      <a:pPr marL="0" marR="0" algn="ctr">
                        <a:lnSpc>
                          <a:spcPct val="115000"/>
                        </a:lnSpc>
                        <a:spcBef>
                          <a:spcPts val="0"/>
                        </a:spcBef>
                        <a:spcAft>
                          <a:spcPts val="0"/>
                        </a:spcAft>
                      </a:pPr>
                      <a:endParaRPr lang="en-US" sz="1800" b="1" dirty="0">
                        <a:latin typeface="Calibri"/>
                        <a:ea typeface="Calibri"/>
                        <a:cs typeface="Arial"/>
                      </a:endParaRPr>
                    </a:p>
                    <a:p>
                      <a:pPr marL="0" marR="0" algn="ctr">
                        <a:lnSpc>
                          <a:spcPct val="115000"/>
                        </a:lnSpc>
                        <a:spcBef>
                          <a:spcPts val="0"/>
                        </a:spcBef>
                        <a:spcAft>
                          <a:spcPts val="0"/>
                        </a:spcAft>
                      </a:pPr>
                      <a:r>
                        <a:rPr lang="en-US" sz="1800" b="1" dirty="0">
                          <a:solidFill>
                            <a:schemeClr val="bg1"/>
                          </a:solidFill>
                          <a:latin typeface="Calibri"/>
                          <a:ea typeface="Calibri"/>
                          <a:cs typeface="Arial"/>
                        </a:rPr>
                        <a:t>10,000</a:t>
                      </a:r>
                      <a:endParaRPr lang="en-US" sz="1800" dirty="0">
                        <a:solidFill>
                          <a:schemeClr val="bg1"/>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60000"/>
                    </a:solidFill>
                  </a:tcPr>
                </a:tc>
                <a:tc>
                  <a:txBody>
                    <a:bodyPr/>
                    <a:lstStyle/>
                    <a:p>
                      <a:pPr marL="0" marR="0" algn="ctr">
                        <a:lnSpc>
                          <a:spcPct val="115000"/>
                        </a:lnSpc>
                        <a:spcBef>
                          <a:spcPts val="0"/>
                        </a:spcBef>
                        <a:spcAft>
                          <a:spcPts val="0"/>
                        </a:spcAft>
                      </a:pPr>
                      <a:endParaRPr lang="en-US" sz="1800" b="1" dirty="0">
                        <a:solidFill>
                          <a:srgbClr val="060000"/>
                        </a:solidFill>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x 1.5</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800" b="1" dirty="0">
                        <a:solidFill>
                          <a:srgbClr val="060000"/>
                        </a:solidFill>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15,000</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57968">
                <a:tc>
                  <a:txBody>
                    <a:bodyPr/>
                    <a:lstStyle/>
                    <a:p>
                      <a:pPr marL="0" marR="0" algn="ctr">
                        <a:lnSpc>
                          <a:spcPct val="115000"/>
                        </a:lnSpc>
                        <a:spcBef>
                          <a:spcPts val="0"/>
                        </a:spcBef>
                        <a:spcAft>
                          <a:spcPts val="0"/>
                        </a:spcAft>
                      </a:pPr>
                      <a:endParaRPr lang="en-US" sz="1800" b="1" dirty="0">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15,000</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800" b="1" dirty="0">
                        <a:solidFill>
                          <a:srgbClr val="060000"/>
                        </a:solidFill>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x 1.5</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800" b="1" dirty="0">
                        <a:solidFill>
                          <a:srgbClr val="060000"/>
                        </a:solidFill>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22,500</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812735">
                <a:tc>
                  <a:txBody>
                    <a:bodyPr/>
                    <a:lstStyle/>
                    <a:p>
                      <a:pPr marL="0" marR="0" algn="ctr">
                        <a:lnSpc>
                          <a:spcPct val="115000"/>
                        </a:lnSpc>
                        <a:spcBef>
                          <a:spcPts val="0"/>
                        </a:spcBef>
                        <a:spcAft>
                          <a:spcPts val="0"/>
                        </a:spcAft>
                      </a:pPr>
                      <a:endParaRPr lang="en-US" sz="1800" b="1" dirty="0">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20,000</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50000"/>
                      </a:schemeClr>
                    </a:solidFill>
                  </a:tcPr>
                </a:tc>
                <a:tc>
                  <a:txBody>
                    <a:bodyPr/>
                    <a:lstStyle/>
                    <a:p>
                      <a:pPr marL="0" marR="0" algn="ctr">
                        <a:lnSpc>
                          <a:spcPct val="115000"/>
                        </a:lnSpc>
                        <a:spcBef>
                          <a:spcPts val="0"/>
                        </a:spcBef>
                        <a:spcAft>
                          <a:spcPts val="0"/>
                        </a:spcAft>
                      </a:pPr>
                      <a:endParaRPr lang="en-US" sz="1800" b="1" dirty="0">
                        <a:solidFill>
                          <a:srgbClr val="060000"/>
                        </a:solidFill>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x 1.5</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800" b="1" dirty="0">
                        <a:solidFill>
                          <a:srgbClr val="060000"/>
                        </a:solidFill>
                        <a:latin typeface="Calibri"/>
                        <a:ea typeface="Calibri"/>
                        <a:cs typeface="Arial"/>
                      </a:endParaRPr>
                    </a:p>
                    <a:p>
                      <a:pPr marL="0" marR="0" algn="ctr">
                        <a:lnSpc>
                          <a:spcPct val="115000"/>
                        </a:lnSpc>
                        <a:spcBef>
                          <a:spcPts val="0"/>
                        </a:spcBef>
                        <a:spcAft>
                          <a:spcPts val="0"/>
                        </a:spcAft>
                      </a:pPr>
                      <a:r>
                        <a:rPr lang="en-US" sz="1800" b="1" dirty="0">
                          <a:solidFill>
                            <a:srgbClr val="060000"/>
                          </a:solidFill>
                          <a:latin typeface="Calibri"/>
                          <a:ea typeface="Calibri"/>
                          <a:cs typeface="Arial"/>
                        </a:rPr>
                        <a:t>30,000</a:t>
                      </a:r>
                      <a:endParaRPr lang="en-US" sz="1800" dirty="0">
                        <a:solidFill>
                          <a:srgbClr val="060000"/>
                        </a:solidFill>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74295" marR="742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6" name="TextBox 5"/>
          <p:cNvSpPr txBox="1"/>
          <p:nvPr/>
        </p:nvSpPr>
        <p:spPr>
          <a:xfrm>
            <a:off x="2275116" y="6262363"/>
            <a:ext cx="8413666" cy="369332"/>
          </a:xfrm>
          <a:prstGeom prst="rect">
            <a:avLst/>
          </a:prstGeom>
          <a:noFill/>
        </p:spPr>
        <p:txBody>
          <a:bodyPr wrap="square" rtlCol="0">
            <a:spAutoFit/>
          </a:bodyPr>
          <a:lstStyle/>
          <a:p>
            <a:r>
              <a:rPr lang="en-US" dirty="0"/>
              <a:t>Slickline Services PCE must have a minimum Working Pressure (WP) rating of </a:t>
            </a:r>
            <a:r>
              <a:rPr lang="en-US" b="1" dirty="0"/>
              <a:t>5000 psi</a:t>
            </a:r>
          </a:p>
        </p:txBody>
      </p:sp>
      <p:sp>
        <p:nvSpPr>
          <p:cNvPr id="9" name="Title 1">
            <a:extLst>
              <a:ext uri="{FF2B5EF4-FFF2-40B4-BE49-F238E27FC236}">
                <a16:creationId xmlns:a16="http://schemas.microsoft.com/office/drawing/2014/main" id="{4211C3CA-FC67-44EA-94F7-9A3F526A2547}"/>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Working &amp; Test Pressure</a:t>
            </a:r>
          </a:p>
        </p:txBody>
      </p:sp>
    </p:spTree>
    <p:extLst>
      <p:ext uri="{BB962C8B-B14F-4D97-AF65-F5344CB8AC3E}">
        <p14:creationId xmlns:p14="http://schemas.microsoft.com/office/powerpoint/2010/main" val="399985142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C7E64-9CE4-4E29-B7D8-3ABA595FE2B3}"/>
              </a:ext>
            </a:extLst>
          </p:cNvPr>
          <p:cNvSpPr>
            <a:spLocks noGrp="1"/>
          </p:cNvSpPr>
          <p:nvPr>
            <p:ph type="title"/>
          </p:nvPr>
        </p:nvSpPr>
        <p:spPr>
          <a:xfrm>
            <a:off x="721468" y="2766218"/>
            <a:ext cx="10515600" cy="1325563"/>
          </a:xfrm>
        </p:spPr>
        <p:txBody>
          <a:bodyPr/>
          <a:lstStyle/>
          <a:p>
            <a:pPr algn="ctr"/>
            <a:r>
              <a:rPr lang="en-US" sz="8000" dirty="0"/>
              <a:t>WELLSITE </a:t>
            </a:r>
            <a:br>
              <a:rPr lang="en-US" sz="8000" dirty="0"/>
            </a:br>
            <a:r>
              <a:rPr lang="en-US" sz="8000" dirty="0"/>
              <a:t>PRESSURE TESTING</a:t>
            </a:r>
          </a:p>
        </p:txBody>
      </p:sp>
    </p:spTree>
    <p:extLst>
      <p:ext uri="{BB962C8B-B14F-4D97-AF65-F5344CB8AC3E}">
        <p14:creationId xmlns:p14="http://schemas.microsoft.com/office/powerpoint/2010/main" val="169585271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0"/>
          </p:nvPr>
        </p:nvSpPr>
        <p:spPr>
          <a:xfrm>
            <a:off x="623276" y="1194044"/>
            <a:ext cx="10730523" cy="5645702"/>
          </a:xfrm>
          <a:prstGeom prst="rect">
            <a:avLst/>
          </a:prstGeom>
        </p:spPr>
        <p:txBody>
          <a:bodyPr>
            <a:normAutofit fontScale="55000" lnSpcReduction="20000"/>
          </a:bodyPr>
          <a:lstStyle/>
          <a:p>
            <a:endParaRPr lang="en-US" sz="900" dirty="0"/>
          </a:p>
          <a:p>
            <a:pPr>
              <a:buClr>
                <a:schemeClr val="accent5"/>
              </a:buClr>
            </a:pPr>
            <a:r>
              <a:rPr lang="en-US" sz="3600" dirty="0"/>
              <a:t>Two descriptions apply during wellsite pressure testing, surface induced and well induced.</a:t>
            </a:r>
          </a:p>
          <a:p>
            <a:pPr>
              <a:buClr>
                <a:schemeClr val="accent5"/>
              </a:buClr>
            </a:pPr>
            <a:endParaRPr lang="en-US" sz="3600" dirty="0"/>
          </a:p>
          <a:p>
            <a:pPr>
              <a:buClr>
                <a:schemeClr val="accent5"/>
              </a:buClr>
            </a:pPr>
            <a:r>
              <a:rPr lang="en-US" sz="3600" dirty="0"/>
              <a:t>Surface induced pressure testing can only be performed with: </a:t>
            </a:r>
            <a:endParaRPr lang="en-US" sz="3600" b="1" dirty="0"/>
          </a:p>
          <a:p>
            <a:pPr lvl="1">
              <a:buClr>
                <a:schemeClr val="accent5"/>
              </a:buClr>
            </a:pPr>
            <a:r>
              <a:rPr lang="en-US" sz="2900" dirty="0"/>
              <a:t>Cannot use a flammable fluid</a:t>
            </a:r>
          </a:p>
          <a:p>
            <a:pPr lvl="1">
              <a:buClr>
                <a:schemeClr val="accent5"/>
              </a:buClr>
            </a:pPr>
            <a:r>
              <a:rPr lang="en-US" sz="2900" dirty="0"/>
              <a:t>Water and or Water and Glycol Mixture</a:t>
            </a:r>
          </a:p>
          <a:p>
            <a:pPr lvl="1">
              <a:buClr>
                <a:schemeClr val="accent5"/>
              </a:buClr>
            </a:pPr>
            <a:r>
              <a:rPr lang="en-US" sz="2900" dirty="0"/>
              <a:t>40-60 methanol – water, mixture is tolerated. </a:t>
            </a:r>
          </a:p>
          <a:p>
            <a:pPr lvl="1">
              <a:buClr>
                <a:schemeClr val="accent5"/>
              </a:buClr>
            </a:pPr>
            <a:endParaRPr lang="en-US" sz="2900" dirty="0"/>
          </a:p>
          <a:p>
            <a:pPr>
              <a:buClr>
                <a:schemeClr val="accent5"/>
              </a:buClr>
            </a:pPr>
            <a:r>
              <a:rPr lang="en-US" sz="3600" dirty="0"/>
              <a:t>Hose equalization performed, using a hose bypassing the swab valve.</a:t>
            </a:r>
          </a:p>
          <a:p>
            <a:pPr>
              <a:buClr>
                <a:schemeClr val="accent5"/>
              </a:buClr>
            </a:pPr>
            <a:endParaRPr lang="en-US" sz="3600" b="1" dirty="0"/>
          </a:p>
          <a:p>
            <a:pPr>
              <a:buClr>
                <a:schemeClr val="accent5"/>
              </a:buClr>
            </a:pPr>
            <a:r>
              <a:rPr lang="en-US" sz="3600" dirty="0"/>
              <a:t>If pressure introduced using the swab – the maximum build up rate must be 1000 psi / minute.</a:t>
            </a:r>
          </a:p>
          <a:p>
            <a:pPr>
              <a:buClr>
                <a:schemeClr val="accent5"/>
              </a:buClr>
            </a:pPr>
            <a:endParaRPr lang="en-US" sz="3600" dirty="0"/>
          </a:p>
          <a:p>
            <a:pPr>
              <a:buClr>
                <a:schemeClr val="accent5"/>
              </a:buClr>
            </a:pPr>
            <a:r>
              <a:rPr lang="en-US" sz="3600" dirty="0"/>
              <a:t>When well induced pressure testing is performed  - a pressure test of the PCE to WP, must have been performed in the last quarter, as 1.2 x MPWHP cannot be obtained.</a:t>
            </a:r>
          </a:p>
          <a:p>
            <a:pPr>
              <a:buClr>
                <a:schemeClr val="accent5"/>
              </a:buClr>
            </a:pPr>
            <a:endParaRPr lang="en-US" sz="3600" dirty="0"/>
          </a:p>
          <a:p>
            <a:pPr>
              <a:buClr>
                <a:schemeClr val="accent5"/>
              </a:buClr>
            </a:pPr>
            <a:r>
              <a:rPr lang="en-US" sz="3600" dirty="0"/>
              <a:t>Well induced pressure testing (well fluids used) can only be performed if all the following criteria are met:</a:t>
            </a:r>
          </a:p>
          <a:p>
            <a:pPr lvl="1">
              <a:buClr>
                <a:schemeClr val="accent5"/>
              </a:buClr>
            </a:pPr>
            <a:r>
              <a:rPr lang="en-US" sz="2900" dirty="0"/>
              <a:t>Cased hole operation/ known field</a:t>
            </a:r>
          </a:p>
          <a:p>
            <a:pPr lvl="1">
              <a:buClr>
                <a:schemeClr val="accent5"/>
              </a:buClr>
            </a:pPr>
            <a:r>
              <a:rPr lang="en-US" sz="2900" dirty="0"/>
              <a:t>MPWHP has been reached and is less then 5000psi</a:t>
            </a:r>
          </a:p>
          <a:p>
            <a:pPr lvl="1">
              <a:buClr>
                <a:schemeClr val="accent5"/>
              </a:buClr>
            </a:pPr>
            <a:r>
              <a:rPr lang="fr-FR" sz="2900" dirty="0"/>
              <a:t>No H2S </a:t>
            </a:r>
            <a:r>
              <a:rPr lang="fr-FR" sz="2900" dirty="0" err="1"/>
              <a:t>present</a:t>
            </a:r>
            <a:endParaRPr lang="fr-FR" sz="2900" dirty="0"/>
          </a:p>
          <a:p>
            <a:pPr marL="0" indent="0">
              <a:buClr>
                <a:schemeClr val="tx1"/>
              </a:buClr>
              <a:buNone/>
            </a:pPr>
            <a:endParaRPr lang="en-US" dirty="0"/>
          </a:p>
        </p:txBody>
      </p:sp>
      <p:sp>
        <p:nvSpPr>
          <p:cNvPr id="4" name="Slide Number Placeholder 3"/>
          <p:cNvSpPr>
            <a:spLocks noGrp="1"/>
          </p:cNvSpPr>
          <p:nvPr>
            <p:ph type="sldNum" sz="quarter" idx="4294967295"/>
          </p:nvPr>
        </p:nvSpPr>
        <p:spPr>
          <a:xfrm>
            <a:off x="0" y="6373813"/>
            <a:ext cx="687388" cy="242887"/>
          </a:xfrm>
          <a:prstGeom prst="rect">
            <a:avLst/>
          </a:prstGeom>
        </p:spPr>
        <p:txBody>
          <a:bodyPr/>
          <a:lstStyle/>
          <a:p>
            <a:fld id="{61F87616-661F-4148-8A4E-F15F227B454D}" type="slidenum">
              <a:rPr lang="en-GB" smtClean="0"/>
              <a:pPr/>
              <a:t>62</a:t>
            </a:fld>
            <a:endParaRPr lang="en-GB" dirty="0"/>
          </a:p>
        </p:txBody>
      </p:sp>
      <p:sp>
        <p:nvSpPr>
          <p:cNvPr id="7" name="Title 1">
            <a:extLst>
              <a:ext uri="{FF2B5EF4-FFF2-40B4-BE49-F238E27FC236}">
                <a16:creationId xmlns:a16="http://schemas.microsoft.com/office/drawing/2014/main" id="{CD1A92FD-80F8-4041-93C5-3C487A4E4950}"/>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Wellsite Pressure Testing</a:t>
            </a:r>
          </a:p>
        </p:txBody>
      </p:sp>
    </p:spTree>
    <p:extLst>
      <p:ext uri="{BB962C8B-B14F-4D97-AF65-F5344CB8AC3E}">
        <p14:creationId xmlns:p14="http://schemas.microsoft.com/office/powerpoint/2010/main" val="68668386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838200" y="1420237"/>
            <a:ext cx="10515600" cy="5340485"/>
          </a:xfrm>
          <a:prstGeom prst="rect">
            <a:avLst/>
          </a:prstGeom>
        </p:spPr>
        <p:txBody>
          <a:bodyPr>
            <a:normAutofit fontScale="92500"/>
          </a:bodyPr>
          <a:lstStyle/>
          <a:p>
            <a:pPr>
              <a:buClr>
                <a:schemeClr val="accent5"/>
              </a:buClr>
            </a:pPr>
            <a:r>
              <a:rPr lang="en-US" sz="2100" dirty="0"/>
              <a:t>Work to the lowest pressure rated piece of equipment.</a:t>
            </a:r>
          </a:p>
          <a:p>
            <a:pPr>
              <a:buClr>
                <a:schemeClr val="accent5"/>
              </a:buClr>
            </a:pPr>
            <a:r>
              <a:rPr lang="en-US" sz="2100" dirty="0"/>
              <a:t>The wellsite test pressure must never exceed the equipment working pressure rating or the client wellhead working pressure rating.</a:t>
            </a:r>
          </a:p>
          <a:p>
            <a:pPr>
              <a:buClr>
                <a:schemeClr val="accent5"/>
              </a:buClr>
            </a:pPr>
            <a:r>
              <a:rPr lang="en-US" sz="2100" dirty="0"/>
              <a:t>PCE must be pressure tested after it has been rigged up and before opening the well for the first time.</a:t>
            </a:r>
          </a:p>
          <a:p>
            <a:pPr>
              <a:buClr>
                <a:schemeClr val="accent5"/>
              </a:buClr>
            </a:pPr>
            <a:r>
              <a:rPr lang="en-US" sz="2100" dirty="0"/>
              <a:t>DB’s operator and WSS must be present during pressure test.</a:t>
            </a:r>
          </a:p>
          <a:p>
            <a:pPr>
              <a:buClr>
                <a:schemeClr val="accent5"/>
              </a:buClr>
            </a:pPr>
            <a:r>
              <a:rPr lang="en-US" sz="2100" dirty="0"/>
              <a:t>Stand in protected position when applying pressure.</a:t>
            </a:r>
          </a:p>
          <a:p>
            <a:pPr>
              <a:buClr>
                <a:schemeClr val="accent5"/>
              </a:buClr>
            </a:pPr>
            <a:r>
              <a:rPr lang="en-US" sz="2100" dirty="0"/>
              <a:t>NPT threads – wear monitoring / thread tape application.</a:t>
            </a:r>
          </a:p>
          <a:p>
            <a:pPr>
              <a:buClr>
                <a:schemeClr val="accent5"/>
              </a:buClr>
            </a:pPr>
            <a:r>
              <a:rPr lang="en-US" sz="2100" dirty="0"/>
              <a:t>Never hammer the equipment when under pressure.</a:t>
            </a:r>
          </a:p>
          <a:p>
            <a:pPr>
              <a:buClr>
                <a:schemeClr val="accent5"/>
              </a:buClr>
            </a:pPr>
            <a:r>
              <a:rPr lang="en-US" altLang="en-US" sz="2100" dirty="0"/>
              <a:t>Reduces potential exposure to high pressure situations.</a:t>
            </a:r>
          </a:p>
          <a:p>
            <a:pPr>
              <a:buClr>
                <a:schemeClr val="accent5"/>
              </a:buClr>
            </a:pPr>
            <a:r>
              <a:rPr lang="en-US" altLang="en-US" sz="2100" dirty="0"/>
              <a:t>High volume pumps may rapidly exceeded the WP rating of the pressure control equipment.</a:t>
            </a:r>
          </a:p>
          <a:p>
            <a:pPr>
              <a:buClr>
                <a:schemeClr val="accent5"/>
              </a:buClr>
            </a:pPr>
            <a:r>
              <a:rPr lang="en-US" altLang="en-US" sz="2100" dirty="0"/>
              <a:t>Pressure testing with high volume rig, coil tubing, and cement pumps is strongly discouraged.</a:t>
            </a:r>
          </a:p>
          <a:p>
            <a:pPr>
              <a:buClr>
                <a:schemeClr val="accent5"/>
              </a:buClr>
            </a:pPr>
            <a:r>
              <a:rPr lang="en-US" altLang="en-US" sz="2100" dirty="0"/>
              <a:t>Pressure test pumps should be limited - low pressure high volume 80 l/m up to 400psi then 4 l/m up to 15000 psi. and more.</a:t>
            </a:r>
          </a:p>
          <a:p>
            <a:pPr>
              <a:buClr>
                <a:schemeClr val="accent5"/>
              </a:buClr>
            </a:pPr>
            <a:r>
              <a:rPr lang="en-US" altLang="en-US" sz="2100" dirty="0"/>
              <a:t>Two gauges must be active – at pump outlet and the PCE.</a:t>
            </a:r>
          </a:p>
          <a:p>
            <a:pPr>
              <a:buClr>
                <a:schemeClr val="tx1"/>
              </a:buClr>
            </a:pPr>
            <a:endParaRPr lang="en-US" altLang="en-US" sz="2100" dirty="0"/>
          </a:p>
          <a:p>
            <a:pPr>
              <a:buClr>
                <a:schemeClr val="tx1"/>
              </a:buClr>
              <a:buFont typeface="Wingdings" pitchFamily="2" charset="2"/>
              <a:buChar char="Ø"/>
            </a:pPr>
            <a:endParaRPr lang="en-US" sz="2100" dirty="0"/>
          </a:p>
          <a:p>
            <a:pPr marL="0" indent="0">
              <a:buNone/>
            </a:pPr>
            <a:endParaRPr lang="en-US" sz="2000" dirty="0"/>
          </a:p>
          <a:p>
            <a:endParaRPr lang="en-US" sz="2000" dirty="0"/>
          </a:p>
          <a:p>
            <a:endParaRPr lang="en-US" sz="2000" b="1" dirty="0">
              <a:solidFill>
                <a:srgbClr val="0070C0"/>
              </a:solidFill>
            </a:endParaRPr>
          </a:p>
          <a:p>
            <a:endParaRPr lang="en-US" sz="2000" dirty="0"/>
          </a:p>
        </p:txBody>
      </p:sp>
      <p:sp>
        <p:nvSpPr>
          <p:cNvPr id="4" name="Title 1">
            <a:extLst>
              <a:ext uri="{FF2B5EF4-FFF2-40B4-BE49-F238E27FC236}">
                <a16:creationId xmlns:a16="http://schemas.microsoft.com/office/drawing/2014/main" id="{A474AEEA-7E52-487D-8BC3-EA4395D338B2}"/>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Wellsite Pressure Testing</a:t>
            </a:r>
          </a:p>
        </p:txBody>
      </p:sp>
    </p:spTree>
    <p:extLst>
      <p:ext uri="{BB962C8B-B14F-4D97-AF65-F5344CB8AC3E}">
        <p14:creationId xmlns:p14="http://schemas.microsoft.com/office/powerpoint/2010/main" val="360948521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43817"/>
            <a:ext cx="10515600" cy="4833146"/>
          </a:xfrm>
          <a:prstGeom prst="rect">
            <a:avLst/>
          </a:prstGeom>
        </p:spPr>
        <p:txBody>
          <a:bodyPr/>
          <a:lstStyle/>
          <a:p>
            <a:pPr marL="0" indent="0">
              <a:buClr>
                <a:schemeClr val="tx1"/>
              </a:buClr>
              <a:buNone/>
            </a:pPr>
            <a:r>
              <a:rPr lang="en-US" sz="2100" dirty="0"/>
              <a:t>Wellsite test pressure must be </a:t>
            </a:r>
            <a:r>
              <a:rPr lang="en-US" sz="2100" u="sng" dirty="0"/>
              <a:t>1.2 times </a:t>
            </a:r>
            <a:r>
              <a:rPr lang="en-US" sz="2100" dirty="0"/>
              <a:t>the expected maximum potential wellhead pressure.</a:t>
            </a:r>
          </a:p>
          <a:p>
            <a:pPr marL="0" indent="0">
              <a:buNone/>
            </a:pPr>
            <a:r>
              <a:rPr lang="en-US" altLang="en-US" sz="2100" dirty="0"/>
              <a:t>	</a:t>
            </a:r>
            <a:r>
              <a:rPr lang="en-US" altLang="en-US" sz="2100" b="1" dirty="0"/>
              <a:t>Example:   </a:t>
            </a:r>
          </a:p>
          <a:p>
            <a:pPr marL="0" indent="0">
              <a:buNone/>
            </a:pPr>
            <a:r>
              <a:rPr lang="en-US" altLang="en-US" sz="2100" dirty="0"/>
              <a:t>	MPWHP = 1200 psi. no H2S</a:t>
            </a:r>
          </a:p>
          <a:p>
            <a:pPr marL="0" indent="0">
              <a:buNone/>
            </a:pPr>
            <a:r>
              <a:rPr lang="en-US" altLang="en-US" sz="2100" dirty="0"/>
              <a:t>	1200 x 1.2 = 1440 psi. is your test pressure. </a:t>
            </a:r>
          </a:p>
          <a:p>
            <a:pPr marL="0" indent="0">
              <a:buNone/>
            </a:pPr>
            <a:r>
              <a:rPr lang="en-US" altLang="en-US" sz="2100" dirty="0"/>
              <a:t>	5K WP pressure control equipment standard service can be used.</a:t>
            </a:r>
          </a:p>
          <a:p>
            <a:pPr marL="0" indent="0">
              <a:buNone/>
            </a:pPr>
            <a:r>
              <a:rPr lang="en-US" altLang="en-US" sz="2100" dirty="0"/>
              <a:t>	1440 psi will be the minimum pressure used to test the equipment.</a:t>
            </a:r>
          </a:p>
          <a:p>
            <a:pPr marL="0" indent="0">
              <a:buNone/>
            </a:pPr>
            <a:r>
              <a:rPr lang="en-US" altLang="en-US" sz="2100" dirty="0"/>
              <a:t>	If you only test to 1440 psi this will be your MAOP.</a:t>
            </a:r>
          </a:p>
          <a:p>
            <a:pPr marL="0" indent="0">
              <a:buNone/>
            </a:pPr>
            <a:r>
              <a:rPr lang="en-US" altLang="en-US" sz="2100" dirty="0"/>
              <a:t>	If for some reason during the operation the MPWHP becomes &gt;1440 psi. </a:t>
            </a:r>
          </a:p>
          <a:p>
            <a:pPr marL="0" indent="0">
              <a:buNone/>
            </a:pPr>
            <a:r>
              <a:rPr lang="en-US" altLang="en-US" sz="2100" dirty="0"/>
              <a:t>	You will need to </a:t>
            </a:r>
            <a:r>
              <a:rPr lang="en-US" altLang="en-US" sz="2100" dirty="0">
                <a:solidFill>
                  <a:srgbClr val="FF0000"/>
                </a:solidFill>
              </a:rPr>
              <a:t>re – test x 1.2.</a:t>
            </a:r>
          </a:p>
          <a:p>
            <a:endParaRPr lang="en-US" sz="2000" dirty="0"/>
          </a:p>
        </p:txBody>
      </p:sp>
      <p:sp>
        <p:nvSpPr>
          <p:cNvPr id="6" name="Title 1">
            <a:extLst>
              <a:ext uri="{FF2B5EF4-FFF2-40B4-BE49-F238E27FC236}">
                <a16:creationId xmlns:a16="http://schemas.microsoft.com/office/drawing/2014/main" id="{7E14999E-007E-42A1-A8FE-984C09F16D09}"/>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Wellsite Pressure Testing</a:t>
            </a:r>
          </a:p>
        </p:txBody>
      </p:sp>
    </p:spTree>
    <p:extLst>
      <p:ext uri="{BB962C8B-B14F-4D97-AF65-F5344CB8AC3E}">
        <p14:creationId xmlns:p14="http://schemas.microsoft.com/office/powerpoint/2010/main" val="219811660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95335"/>
            <a:ext cx="10515600" cy="4581627"/>
          </a:xfrm>
          <a:prstGeom prst="rect">
            <a:avLst/>
          </a:prstGeom>
        </p:spPr>
        <p:txBody>
          <a:bodyPr/>
          <a:lstStyle/>
          <a:p>
            <a:pPr>
              <a:buClr>
                <a:schemeClr val="accent5"/>
              </a:buClr>
            </a:pPr>
            <a:r>
              <a:rPr lang="en-US" sz="2100" dirty="0"/>
              <a:t>Pressure testing with loaded guns in  the lubricator/riser is forbidden.</a:t>
            </a:r>
          </a:p>
          <a:p>
            <a:pPr>
              <a:buClr>
                <a:schemeClr val="accent5"/>
              </a:buClr>
            </a:pPr>
            <a:endParaRPr lang="en-US" sz="2100" dirty="0"/>
          </a:p>
          <a:p>
            <a:pPr>
              <a:buClr>
                <a:schemeClr val="accent5"/>
              </a:buClr>
            </a:pPr>
            <a:r>
              <a:rPr lang="en-US" sz="2100" dirty="0"/>
              <a:t>Quick test sub must be installed at position of break point.</a:t>
            </a:r>
          </a:p>
          <a:p>
            <a:pPr>
              <a:buClr>
                <a:schemeClr val="accent5"/>
              </a:buClr>
            </a:pPr>
            <a:endParaRPr lang="en-US" sz="2100" dirty="0"/>
          </a:p>
          <a:p>
            <a:pPr>
              <a:buClr>
                <a:schemeClr val="accent5"/>
              </a:buClr>
            </a:pPr>
            <a:r>
              <a:rPr lang="en-US" sz="2100" dirty="0"/>
              <a:t>Rig up and pressure test with dummy gun, bleed of and break quick connection, introduce gun string, test quick connection.</a:t>
            </a:r>
            <a:endParaRPr lang="en-US" sz="2000" dirty="0"/>
          </a:p>
          <a:p>
            <a:pPr>
              <a:buClr>
                <a:schemeClr val="accent5"/>
              </a:buClr>
            </a:pPr>
            <a:endParaRPr lang="en-US" sz="2000" dirty="0"/>
          </a:p>
          <a:p>
            <a:endParaRPr lang="en-US" sz="2000" b="1" dirty="0">
              <a:solidFill>
                <a:srgbClr val="0070C0"/>
              </a:solidFill>
            </a:endParaRPr>
          </a:p>
          <a:p>
            <a:endParaRPr lang="en-US" sz="2000" dirty="0"/>
          </a:p>
        </p:txBody>
      </p:sp>
      <p:sp>
        <p:nvSpPr>
          <p:cNvPr id="4" name="Title 1">
            <a:extLst>
              <a:ext uri="{FF2B5EF4-FFF2-40B4-BE49-F238E27FC236}">
                <a16:creationId xmlns:a16="http://schemas.microsoft.com/office/drawing/2014/main" id="{F354266C-E0DC-4409-BDC3-B890D893F285}"/>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Wellsite Pressure Testing </a:t>
            </a:r>
          </a:p>
          <a:p>
            <a:r>
              <a:rPr lang="en-US" sz="3600" dirty="0">
                <a:solidFill>
                  <a:srgbClr val="FF0000"/>
                </a:solidFill>
              </a:rPr>
              <a:t>(for Explosive Services)</a:t>
            </a:r>
          </a:p>
        </p:txBody>
      </p:sp>
    </p:spTree>
    <p:extLst>
      <p:ext uri="{BB962C8B-B14F-4D97-AF65-F5344CB8AC3E}">
        <p14:creationId xmlns:p14="http://schemas.microsoft.com/office/powerpoint/2010/main" val="217742489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C7E64-9CE4-4E29-B7D8-3ABA595FE2B3}"/>
              </a:ext>
            </a:extLst>
          </p:cNvPr>
          <p:cNvSpPr>
            <a:spLocks noGrp="1"/>
          </p:cNvSpPr>
          <p:nvPr>
            <p:ph type="title"/>
          </p:nvPr>
        </p:nvSpPr>
        <p:spPr>
          <a:xfrm>
            <a:off x="721468" y="2766218"/>
            <a:ext cx="10515600" cy="1325563"/>
          </a:xfrm>
        </p:spPr>
        <p:txBody>
          <a:bodyPr/>
          <a:lstStyle/>
          <a:p>
            <a:pPr algn="ctr"/>
            <a:r>
              <a:rPr lang="en-US" sz="8000" dirty="0"/>
              <a:t>SAFETY </a:t>
            </a:r>
            <a:br>
              <a:rPr lang="en-US" sz="8000" dirty="0"/>
            </a:br>
            <a:r>
              <a:rPr lang="en-US" sz="8000" dirty="0"/>
              <a:t>CONSIDERATION</a:t>
            </a:r>
          </a:p>
        </p:txBody>
      </p:sp>
    </p:spTree>
    <p:extLst>
      <p:ext uri="{BB962C8B-B14F-4D97-AF65-F5344CB8AC3E}">
        <p14:creationId xmlns:p14="http://schemas.microsoft.com/office/powerpoint/2010/main" val="406926078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9" name="Content Placeholder 2"/>
          <p:cNvSpPr>
            <a:spLocks noGrp="1"/>
          </p:cNvSpPr>
          <p:nvPr>
            <p:ph idx="1"/>
          </p:nvPr>
        </p:nvSpPr>
        <p:spPr>
          <a:xfrm>
            <a:off x="838200" y="1343817"/>
            <a:ext cx="10515600" cy="4833146"/>
          </a:xfrm>
          <a:prstGeom prst="rect">
            <a:avLst/>
          </a:prstGeom>
        </p:spPr>
        <p:txBody>
          <a:bodyPr>
            <a:normAutofit/>
          </a:bodyPr>
          <a:lstStyle/>
          <a:p>
            <a:r>
              <a:rPr lang="en-US" dirty="0"/>
              <a:t>Perform </a:t>
            </a:r>
            <a:r>
              <a:rPr lang="en-US" b="1" dirty="0"/>
              <a:t>PRESSURE TEST </a:t>
            </a:r>
            <a:r>
              <a:rPr lang="en-US" dirty="0"/>
              <a:t>after all equipment has been connected &amp; before the job begin.</a:t>
            </a:r>
          </a:p>
          <a:p>
            <a:r>
              <a:rPr lang="en-US" dirty="0"/>
              <a:t>Conduct Pressure Test using </a:t>
            </a:r>
            <a:r>
              <a:rPr lang="en-US" b="1" dirty="0"/>
              <a:t>water only and Glycol</a:t>
            </a:r>
            <a:r>
              <a:rPr lang="en-US" dirty="0"/>
              <a:t>.</a:t>
            </a:r>
          </a:p>
          <a:p>
            <a:r>
              <a:rPr lang="en-US" b="1" dirty="0"/>
              <a:t>Flush</a:t>
            </a:r>
            <a:r>
              <a:rPr lang="en-US" dirty="0"/>
              <a:t> the entire system to eliminate air.</a:t>
            </a:r>
          </a:p>
          <a:p>
            <a:r>
              <a:rPr lang="en-US" dirty="0"/>
              <a:t>At </a:t>
            </a:r>
            <a:r>
              <a:rPr lang="en-US" dirty="0" err="1"/>
              <a:t>wellsite</a:t>
            </a:r>
            <a:r>
              <a:rPr lang="en-US" dirty="0"/>
              <a:t> a Pressure Test is performed at a </a:t>
            </a:r>
            <a:r>
              <a:rPr lang="en-US" b="1" dirty="0"/>
              <a:t>maximum of 100% of the Working pressure</a:t>
            </a:r>
            <a:r>
              <a:rPr lang="en-US" dirty="0"/>
              <a:t> of relevant equipment only.</a:t>
            </a:r>
            <a:endParaRPr lang="fr-FR" dirty="0"/>
          </a:p>
        </p:txBody>
      </p:sp>
      <p:sp>
        <p:nvSpPr>
          <p:cNvPr id="183300" name="Slide Number Placeholder 3"/>
          <p:cNvSpPr>
            <a:spLocks noGrp="1"/>
          </p:cNvSpPr>
          <p:nvPr>
            <p:ph type="sldNum" sz="quarter" idx="12"/>
          </p:nvPr>
        </p:nvSpPr>
        <p:spPr bwMode="auto">
          <a:prstGeom prst="rect">
            <a:avLst/>
          </a:prstGeom>
          <a:noFill/>
          <a:ln>
            <a:miter lim="800000"/>
            <a:headEnd/>
            <a:tailEnd/>
          </a:ln>
        </p:spPr>
        <p:txBody>
          <a:bodyPr/>
          <a:lstStyle/>
          <a:p>
            <a:fld id="{89EDE741-EBAD-464C-B5EC-9009D2B83D59}" type="slidenum">
              <a:rPr lang="en-GB"/>
              <a:pPr/>
              <a:t>67</a:t>
            </a:fld>
            <a:endParaRPr lang="en-GB"/>
          </a:p>
        </p:txBody>
      </p:sp>
      <p:sp>
        <p:nvSpPr>
          <p:cNvPr id="7" name="Title 1">
            <a:extLst>
              <a:ext uri="{FF2B5EF4-FFF2-40B4-BE49-F238E27FC236}">
                <a16:creationId xmlns:a16="http://schemas.microsoft.com/office/drawing/2014/main" id="{9FCB89AE-7AE4-4C94-865C-17285F45F942}"/>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Safety Consideration</a:t>
            </a:r>
          </a:p>
        </p:txBody>
      </p:sp>
    </p:spTree>
    <p:extLst>
      <p:ext uri="{BB962C8B-B14F-4D97-AF65-F5344CB8AC3E}">
        <p14:creationId xmlns:p14="http://schemas.microsoft.com/office/powerpoint/2010/main" val="332573002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a:extLst>
              <a:ext uri="{FF2B5EF4-FFF2-40B4-BE49-F238E27FC236}">
                <a16:creationId xmlns:a16="http://schemas.microsoft.com/office/drawing/2014/main" id="{937C2432-C610-4141-BD21-61D593490578}"/>
              </a:ext>
            </a:extLst>
          </p:cNvPr>
          <p:cNvSpPr>
            <a:spLocks noGrp="1"/>
          </p:cNvSpPr>
          <p:nvPr>
            <p:ph type="body" idx="1"/>
          </p:nvPr>
        </p:nvSpPr>
        <p:spPr>
          <a:xfrm>
            <a:off x="838199" y="1343817"/>
            <a:ext cx="7368780" cy="4781949"/>
          </a:xfrm>
        </p:spPr>
        <p:txBody>
          <a:bodyPr>
            <a:normAutofit/>
          </a:bodyPr>
          <a:lstStyle/>
          <a:p>
            <a:r>
              <a:rPr lang="en-US" altLang="en-US" sz="2800" dirty="0">
                <a:latin typeface="+mn-lt"/>
              </a:rPr>
              <a:t>Do not cut, bore or modify</a:t>
            </a:r>
          </a:p>
          <a:p>
            <a:r>
              <a:rPr lang="en-US" altLang="en-US" sz="2800" dirty="0">
                <a:latin typeface="+mn-lt"/>
              </a:rPr>
              <a:t>Do not hammer on</a:t>
            </a:r>
          </a:p>
          <a:p>
            <a:r>
              <a:rPr lang="en-US" altLang="en-US" sz="2800" dirty="0">
                <a:latin typeface="+mn-lt"/>
              </a:rPr>
              <a:t>Do not stamp</a:t>
            </a:r>
          </a:p>
          <a:p>
            <a:pPr lvl="1"/>
            <a:r>
              <a:rPr lang="en-US" altLang="en-US" dirty="0">
                <a:latin typeface="+mn-lt"/>
              </a:rPr>
              <a:t>Use metal bands</a:t>
            </a:r>
          </a:p>
          <a:p>
            <a:pPr lvl="1"/>
            <a:r>
              <a:rPr lang="en-US" altLang="en-US" dirty="0">
                <a:latin typeface="+mn-lt"/>
              </a:rPr>
              <a:t>DOT stamp OK</a:t>
            </a:r>
          </a:p>
          <a:p>
            <a:r>
              <a:rPr lang="en-US" altLang="en-US" sz="2800" dirty="0">
                <a:latin typeface="+mn-lt"/>
              </a:rPr>
              <a:t>Do not weld or heat</a:t>
            </a:r>
          </a:p>
          <a:p>
            <a:r>
              <a:rPr lang="en-US" altLang="en-US" sz="2800" dirty="0">
                <a:latin typeface="+mn-lt"/>
              </a:rPr>
              <a:t>Do not perform shop pressure tests beyond TP</a:t>
            </a:r>
          </a:p>
          <a:p>
            <a:pPr lvl="1"/>
            <a:r>
              <a:rPr lang="en-US" altLang="en-US" dirty="0">
                <a:latin typeface="+mn-lt"/>
              </a:rPr>
              <a:t>Calibrate gauges</a:t>
            </a:r>
          </a:p>
          <a:p>
            <a:pPr lvl="1"/>
            <a:r>
              <a:rPr lang="en-US" altLang="en-US" dirty="0">
                <a:latin typeface="+mn-lt"/>
              </a:rPr>
              <a:t>Use chart recorder</a:t>
            </a:r>
          </a:p>
        </p:txBody>
      </p:sp>
      <p:grpSp>
        <p:nvGrpSpPr>
          <p:cNvPr id="65540" name="Group 4">
            <a:extLst>
              <a:ext uri="{FF2B5EF4-FFF2-40B4-BE49-F238E27FC236}">
                <a16:creationId xmlns:a16="http://schemas.microsoft.com/office/drawing/2014/main" id="{3AF367EF-C83C-449E-B0E4-C3BF68CEAFD4}"/>
              </a:ext>
            </a:extLst>
          </p:cNvPr>
          <p:cNvGrpSpPr>
            <a:grpSpLocks/>
          </p:cNvGrpSpPr>
          <p:nvPr/>
        </p:nvGrpSpPr>
        <p:grpSpPr bwMode="auto">
          <a:xfrm>
            <a:off x="8271489" y="1593080"/>
            <a:ext cx="1715690" cy="1431131"/>
            <a:chOff x="2405" y="853"/>
            <a:chExt cx="1441" cy="1202"/>
          </a:xfrm>
        </p:grpSpPr>
        <p:graphicFrame>
          <p:nvGraphicFramePr>
            <p:cNvPr id="65552" name="Object 1025">
              <a:extLst>
                <a:ext uri="{FF2B5EF4-FFF2-40B4-BE49-F238E27FC236}">
                  <a16:creationId xmlns:a16="http://schemas.microsoft.com/office/drawing/2014/main" id="{449ABB33-1487-43B7-A1A9-F93D04CC2DDE}"/>
                </a:ext>
              </a:extLst>
            </p:cNvPr>
            <p:cNvGraphicFramePr>
              <a:graphicFrameLocks noChangeAspect="1"/>
            </p:cNvGraphicFramePr>
            <p:nvPr/>
          </p:nvGraphicFramePr>
          <p:xfrm>
            <a:off x="2405" y="853"/>
            <a:ext cx="1441" cy="1202"/>
          </p:xfrm>
          <a:graphic>
            <a:graphicData uri="http://schemas.openxmlformats.org/presentationml/2006/ole">
              <mc:AlternateContent xmlns:mc="http://schemas.openxmlformats.org/markup-compatibility/2006">
                <mc:Choice xmlns:v="urn:schemas-microsoft-com:vml" Requires="v">
                  <p:oleObj spid="_x0000_s79905" name="Clip" r:id="rId4" imgW="2288225" imgH="1907781" progId="MS_ClipArt_Gallery.2">
                    <p:embed/>
                  </p:oleObj>
                </mc:Choice>
                <mc:Fallback>
                  <p:oleObj name="Clip" r:id="rId4" imgW="2288225" imgH="1907781" progId="MS_ClipArt_Gallery.2">
                    <p:embed/>
                    <p:pic>
                      <p:nvPicPr>
                        <p:cNvPr id="65552" name="Object 1025">
                          <a:extLst>
                            <a:ext uri="{FF2B5EF4-FFF2-40B4-BE49-F238E27FC236}">
                              <a16:creationId xmlns:a16="http://schemas.microsoft.com/office/drawing/2014/main" id="{449ABB33-1487-43B7-A1A9-F93D04CC2D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5" y="853"/>
                          <a:ext cx="1441" cy="1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65553" name="Group 6">
              <a:extLst>
                <a:ext uri="{FF2B5EF4-FFF2-40B4-BE49-F238E27FC236}">
                  <a16:creationId xmlns:a16="http://schemas.microsoft.com/office/drawing/2014/main" id="{6293B5E5-176D-4EC1-B819-04C402EF762E}"/>
                </a:ext>
              </a:extLst>
            </p:cNvPr>
            <p:cNvGrpSpPr>
              <a:grpSpLocks/>
            </p:cNvGrpSpPr>
            <p:nvPr/>
          </p:nvGrpSpPr>
          <p:grpSpPr bwMode="auto">
            <a:xfrm>
              <a:off x="2832" y="1200"/>
              <a:ext cx="816" cy="672"/>
              <a:chOff x="3072" y="864"/>
              <a:chExt cx="816" cy="672"/>
            </a:xfrm>
          </p:grpSpPr>
          <p:sp>
            <p:nvSpPr>
              <p:cNvPr id="65554" name="Rectangle 7">
                <a:extLst>
                  <a:ext uri="{FF2B5EF4-FFF2-40B4-BE49-F238E27FC236}">
                    <a16:creationId xmlns:a16="http://schemas.microsoft.com/office/drawing/2014/main" id="{4EB345C4-9A72-4020-BDE1-EE68F9E5597C}"/>
                  </a:ext>
                </a:extLst>
              </p:cNvPr>
              <p:cNvSpPr>
                <a:spLocks noChangeArrowheads="1"/>
              </p:cNvSpPr>
              <p:nvPr/>
            </p:nvSpPr>
            <p:spPr bwMode="auto">
              <a:xfrm>
                <a:off x="3072" y="1152"/>
                <a:ext cx="816" cy="48"/>
              </a:xfrm>
              <a:prstGeom prst="rect">
                <a:avLst/>
              </a:prstGeom>
              <a:solidFill>
                <a:srgbClr val="FF0000"/>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MY" altLang="en-US" sz="1350">
                  <a:latin typeface="Arial Narrow" panose="020B0606020202030204" pitchFamily="34" charset="0"/>
                </a:endParaRPr>
              </a:p>
            </p:txBody>
          </p:sp>
          <p:sp>
            <p:nvSpPr>
              <p:cNvPr id="65555" name="Rectangle 8">
                <a:extLst>
                  <a:ext uri="{FF2B5EF4-FFF2-40B4-BE49-F238E27FC236}">
                    <a16:creationId xmlns:a16="http://schemas.microsoft.com/office/drawing/2014/main" id="{8BE6434C-8DC5-4692-9DF0-DF4543EEC848}"/>
                  </a:ext>
                </a:extLst>
              </p:cNvPr>
              <p:cNvSpPr>
                <a:spLocks noChangeArrowheads="1"/>
              </p:cNvSpPr>
              <p:nvPr/>
            </p:nvSpPr>
            <p:spPr bwMode="auto">
              <a:xfrm>
                <a:off x="3456" y="864"/>
                <a:ext cx="48" cy="672"/>
              </a:xfrm>
              <a:prstGeom prst="rect">
                <a:avLst/>
              </a:prstGeom>
              <a:solidFill>
                <a:srgbClr val="FF0000"/>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MY" altLang="en-US" sz="1350">
                  <a:latin typeface="Arial Narrow" panose="020B0606020202030204" pitchFamily="34" charset="0"/>
                </a:endParaRPr>
              </a:p>
            </p:txBody>
          </p:sp>
        </p:grpSp>
      </p:grpSp>
      <p:grpSp>
        <p:nvGrpSpPr>
          <p:cNvPr id="2" name="Group 1">
            <a:extLst>
              <a:ext uri="{FF2B5EF4-FFF2-40B4-BE49-F238E27FC236}">
                <a16:creationId xmlns:a16="http://schemas.microsoft.com/office/drawing/2014/main" id="{CB566B3B-BAAA-4114-9296-A21B09241D17}"/>
              </a:ext>
            </a:extLst>
          </p:cNvPr>
          <p:cNvGrpSpPr/>
          <p:nvPr/>
        </p:nvGrpSpPr>
        <p:grpSpPr>
          <a:xfrm>
            <a:off x="8351261" y="3780258"/>
            <a:ext cx="1771650" cy="800100"/>
            <a:chOff x="6896100" y="4816079"/>
            <a:chExt cx="1771650" cy="800100"/>
          </a:xfrm>
        </p:grpSpPr>
        <p:grpSp>
          <p:nvGrpSpPr>
            <p:cNvPr id="65541" name="Group 10">
              <a:extLst>
                <a:ext uri="{FF2B5EF4-FFF2-40B4-BE49-F238E27FC236}">
                  <a16:creationId xmlns:a16="http://schemas.microsoft.com/office/drawing/2014/main" id="{B5F0D6EE-649F-42CF-BDA0-18236A0FF5FA}"/>
                </a:ext>
              </a:extLst>
            </p:cNvPr>
            <p:cNvGrpSpPr>
              <a:grpSpLocks/>
            </p:cNvGrpSpPr>
            <p:nvPr/>
          </p:nvGrpSpPr>
          <p:grpSpPr bwMode="auto">
            <a:xfrm rot="1695612">
              <a:off x="6896100" y="5044679"/>
              <a:ext cx="1771650" cy="457200"/>
              <a:chOff x="2544" y="2448"/>
              <a:chExt cx="1488" cy="384"/>
            </a:xfrm>
          </p:grpSpPr>
          <p:sp>
            <p:nvSpPr>
              <p:cNvPr id="65545" name="Rectangle 11">
                <a:extLst>
                  <a:ext uri="{FF2B5EF4-FFF2-40B4-BE49-F238E27FC236}">
                    <a16:creationId xmlns:a16="http://schemas.microsoft.com/office/drawing/2014/main" id="{69E27A7B-EDBB-4D1D-ADB1-C26DEFA5FA16}"/>
                  </a:ext>
                </a:extLst>
              </p:cNvPr>
              <p:cNvSpPr>
                <a:spLocks noChangeArrowheads="1"/>
              </p:cNvSpPr>
              <p:nvPr/>
            </p:nvSpPr>
            <p:spPr bwMode="auto">
              <a:xfrm>
                <a:off x="2640" y="2496"/>
                <a:ext cx="48" cy="336"/>
              </a:xfrm>
              <a:prstGeom prst="rect">
                <a:avLst/>
              </a:prstGeom>
              <a:gradFill rotWithShape="0">
                <a:gsLst>
                  <a:gs pos="0">
                    <a:srgbClr val="767676"/>
                  </a:gs>
                  <a:gs pos="100000">
                    <a:srgbClr val="FFFFFF"/>
                  </a:gs>
                </a:gsLst>
                <a:lin ang="5400000" scaled="1"/>
              </a:gra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MY" altLang="en-US" sz="1350">
                  <a:latin typeface="Arial Narrow" panose="020B0606020202030204" pitchFamily="34" charset="0"/>
                </a:endParaRPr>
              </a:p>
            </p:txBody>
          </p:sp>
          <p:sp>
            <p:nvSpPr>
              <p:cNvPr id="65546" name="AutoShape 12">
                <a:extLst>
                  <a:ext uri="{FF2B5EF4-FFF2-40B4-BE49-F238E27FC236}">
                    <a16:creationId xmlns:a16="http://schemas.microsoft.com/office/drawing/2014/main" id="{BE551B1B-A265-41A3-BC76-FC2109C3FCB3}"/>
                  </a:ext>
                </a:extLst>
              </p:cNvPr>
              <p:cNvSpPr>
                <a:spLocks noChangeArrowheads="1"/>
              </p:cNvSpPr>
              <p:nvPr/>
            </p:nvSpPr>
            <p:spPr bwMode="auto">
              <a:xfrm>
                <a:off x="2544" y="2736"/>
                <a:ext cx="96" cy="48"/>
              </a:xfrm>
              <a:prstGeom prst="flowChartDelay">
                <a:avLst/>
              </a:prstGeom>
              <a:solidFill>
                <a:srgbClr val="000000"/>
              </a:solidFill>
              <a:ln w="12700">
                <a:solidFill>
                  <a:schemeClr val="tx1"/>
                </a:solidFill>
                <a:miter lim="800000"/>
                <a:headEnd type="none" w="sm" len="sm"/>
                <a:tailEnd type="none" w="sm" len="sm"/>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MY" altLang="en-US" sz="1350">
                  <a:latin typeface="Arial Narrow" panose="020B0606020202030204" pitchFamily="34" charset="0"/>
                </a:endParaRPr>
              </a:p>
            </p:txBody>
          </p:sp>
          <p:sp>
            <p:nvSpPr>
              <p:cNvPr id="65547" name="Rectangle 13">
                <a:extLst>
                  <a:ext uri="{FF2B5EF4-FFF2-40B4-BE49-F238E27FC236}">
                    <a16:creationId xmlns:a16="http://schemas.microsoft.com/office/drawing/2014/main" id="{36B0F656-9DA5-4667-AF3A-FEFCDF1DDFB8}"/>
                  </a:ext>
                </a:extLst>
              </p:cNvPr>
              <p:cNvSpPr>
                <a:spLocks noChangeArrowheads="1"/>
              </p:cNvSpPr>
              <p:nvPr/>
            </p:nvSpPr>
            <p:spPr bwMode="auto">
              <a:xfrm>
                <a:off x="2640" y="2448"/>
                <a:ext cx="1392" cy="48"/>
              </a:xfrm>
              <a:prstGeom prst="rect">
                <a:avLst/>
              </a:prstGeom>
              <a:gradFill rotWithShape="0">
                <a:gsLst>
                  <a:gs pos="0">
                    <a:srgbClr val="767676"/>
                  </a:gs>
                  <a:gs pos="100000">
                    <a:srgbClr val="FFFFFF"/>
                  </a:gs>
                </a:gsLst>
                <a:lin ang="5400000" scaled="1"/>
              </a:gra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MY" altLang="en-US" sz="1350">
                  <a:latin typeface="Arial Narrow" panose="020B0606020202030204" pitchFamily="34" charset="0"/>
                </a:endParaRPr>
              </a:p>
            </p:txBody>
          </p:sp>
          <p:sp>
            <p:nvSpPr>
              <p:cNvPr id="65548" name="Rectangle 14">
                <a:extLst>
                  <a:ext uri="{FF2B5EF4-FFF2-40B4-BE49-F238E27FC236}">
                    <a16:creationId xmlns:a16="http://schemas.microsoft.com/office/drawing/2014/main" id="{678371C6-6EC9-4FDF-9F86-4C6397B2F082}"/>
                  </a:ext>
                </a:extLst>
              </p:cNvPr>
              <p:cNvSpPr>
                <a:spLocks noChangeArrowheads="1"/>
              </p:cNvSpPr>
              <p:nvPr/>
            </p:nvSpPr>
            <p:spPr bwMode="auto">
              <a:xfrm>
                <a:off x="3984" y="2496"/>
                <a:ext cx="48" cy="336"/>
              </a:xfrm>
              <a:prstGeom prst="rect">
                <a:avLst/>
              </a:prstGeom>
              <a:gradFill rotWithShape="0">
                <a:gsLst>
                  <a:gs pos="0">
                    <a:srgbClr val="767676"/>
                  </a:gs>
                  <a:gs pos="100000">
                    <a:srgbClr val="FFFFFF"/>
                  </a:gs>
                </a:gsLst>
                <a:lin ang="5400000" scaled="1"/>
              </a:gra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MY" altLang="en-US" sz="1350">
                  <a:latin typeface="Arial Narrow" panose="020B0606020202030204" pitchFamily="34" charset="0"/>
                </a:endParaRPr>
              </a:p>
            </p:txBody>
          </p:sp>
          <p:sp>
            <p:nvSpPr>
              <p:cNvPr id="65549" name="Rectangle 15">
                <a:extLst>
                  <a:ext uri="{FF2B5EF4-FFF2-40B4-BE49-F238E27FC236}">
                    <a16:creationId xmlns:a16="http://schemas.microsoft.com/office/drawing/2014/main" id="{38E853D8-EAA6-4A01-BDD9-8F36A6316D16}"/>
                  </a:ext>
                </a:extLst>
              </p:cNvPr>
              <p:cNvSpPr>
                <a:spLocks noChangeArrowheads="1"/>
              </p:cNvSpPr>
              <p:nvPr/>
            </p:nvSpPr>
            <p:spPr bwMode="auto">
              <a:xfrm>
                <a:off x="3696" y="2496"/>
                <a:ext cx="48" cy="336"/>
              </a:xfrm>
              <a:prstGeom prst="rect">
                <a:avLst/>
              </a:prstGeom>
              <a:gradFill rotWithShape="0">
                <a:gsLst>
                  <a:gs pos="0">
                    <a:srgbClr val="767676"/>
                  </a:gs>
                  <a:gs pos="100000">
                    <a:srgbClr val="FFFFFF"/>
                  </a:gs>
                </a:gsLst>
                <a:lin ang="5400000" scaled="1"/>
              </a:gra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MY" altLang="en-US" sz="1350">
                  <a:latin typeface="Arial Narrow" panose="020B0606020202030204" pitchFamily="34" charset="0"/>
                </a:endParaRPr>
              </a:p>
            </p:txBody>
          </p:sp>
          <p:sp>
            <p:nvSpPr>
              <p:cNvPr id="65550" name="Rectangle 16">
                <a:extLst>
                  <a:ext uri="{FF2B5EF4-FFF2-40B4-BE49-F238E27FC236}">
                    <a16:creationId xmlns:a16="http://schemas.microsoft.com/office/drawing/2014/main" id="{B6EAFF9A-902B-4F27-8ACC-89802C79482C}"/>
                  </a:ext>
                </a:extLst>
              </p:cNvPr>
              <p:cNvSpPr>
                <a:spLocks noChangeArrowheads="1"/>
              </p:cNvSpPr>
              <p:nvPr/>
            </p:nvSpPr>
            <p:spPr bwMode="auto">
              <a:xfrm>
                <a:off x="3744" y="2784"/>
                <a:ext cx="240" cy="48"/>
              </a:xfrm>
              <a:prstGeom prst="rect">
                <a:avLst/>
              </a:prstGeom>
              <a:gradFill rotWithShape="0">
                <a:gsLst>
                  <a:gs pos="0">
                    <a:srgbClr val="767676"/>
                  </a:gs>
                  <a:gs pos="100000">
                    <a:srgbClr val="FFFFFF"/>
                  </a:gs>
                </a:gsLst>
                <a:lin ang="5400000" scaled="1"/>
              </a:gra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MY" altLang="en-US" sz="1350">
                  <a:latin typeface="Arial Narrow" panose="020B0606020202030204" pitchFamily="34" charset="0"/>
                </a:endParaRPr>
              </a:p>
            </p:txBody>
          </p:sp>
          <p:sp>
            <p:nvSpPr>
              <p:cNvPr id="65551" name="Rectangle 17" descr="Wide upward diagonal">
                <a:extLst>
                  <a:ext uri="{FF2B5EF4-FFF2-40B4-BE49-F238E27FC236}">
                    <a16:creationId xmlns:a16="http://schemas.microsoft.com/office/drawing/2014/main" id="{68B5AE53-D636-4DD6-A1E8-A7153ACA1330}"/>
                  </a:ext>
                </a:extLst>
              </p:cNvPr>
              <p:cNvSpPr>
                <a:spLocks noChangeArrowheads="1"/>
              </p:cNvSpPr>
              <p:nvPr/>
            </p:nvSpPr>
            <p:spPr bwMode="auto">
              <a:xfrm>
                <a:off x="2688" y="2736"/>
                <a:ext cx="1008" cy="48"/>
              </a:xfrm>
              <a:prstGeom prst="rect">
                <a:avLst/>
              </a:prstGeom>
              <a:blipFill dpi="0" rotWithShape="0">
                <a:blip r:embed="rId6"/>
                <a:srcRect/>
                <a:tile tx="0" ty="0" sx="100000" sy="100000" flip="none" algn="tl"/>
              </a:blipFill>
              <a:ln w="12700">
                <a:solidFill>
                  <a:schemeClr val="tx1"/>
                </a:solidFill>
                <a:miter lim="800000"/>
                <a:headEnd type="none" w="sm" len="sm"/>
                <a:tailEnd type="none" w="sm" len="sm"/>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MY" altLang="en-US" sz="1350">
                  <a:latin typeface="Arial Narrow" panose="020B0606020202030204" pitchFamily="34" charset="0"/>
                </a:endParaRPr>
              </a:p>
            </p:txBody>
          </p:sp>
        </p:grpSp>
        <p:grpSp>
          <p:nvGrpSpPr>
            <p:cNvPr id="65542" name="Group 18">
              <a:extLst>
                <a:ext uri="{FF2B5EF4-FFF2-40B4-BE49-F238E27FC236}">
                  <a16:creationId xmlns:a16="http://schemas.microsoft.com/office/drawing/2014/main" id="{BD69EF0A-F4B5-4815-B880-D93EE496C602}"/>
                </a:ext>
              </a:extLst>
            </p:cNvPr>
            <p:cNvGrpSpPr>
              <a:grpSpLocks/>
            </p:cNvGrpSpPr>
            <p:nvPr/>
          </p:nvGrpSpPr>
          <p:grpSpPr bwMode="auto">
            <a:xfrm rot="20570705">
              <a:off x="7191375" y="4816079"/>
              <a:ext cx="971550" cy="800100"/>
              <a:chOff x="3072" y="864"/>
              <a:chExt cx="816" cy="672"/>
            </a:xfrm>
          </p:grpSpPr>
          <p:sp>
            <p:nvSpPr>
              <p:cNvPr id="65543" name="Rectangle 19">
                <a:extLst>
                  <a:ext uri="{FF2B5EF4-FFF2-40B4-BE49-F238E27FC236}">
                    <a16:creationId xmlns:a16="http://schemas.microsoft.com/office/drawing/2014/main" id="{3A37E93C-D5F8-4461-9C99-A814861CBD9C}"/>
                  </a:ext>
                </a:extLst>
              </p:cNvPr>
              <p:cNvSpPr>
                <a:spLocks noChangeArrowheads="1"/>
              </p:cNvSpPr>
              <p:nvPr/>
            </p:nvSpPr>
            <p:spPr bwMode="auto">
              <a:xfrm>
                <a:off x="3072" y="1152"/>
                <a:ext cx="816" cy="48"/>
              </a:xfrm>
              <a:prstGeom prst="rect">
                <a:avLst/>
              </a:prstGeom>
              <a:solidFill>
                <a:srgbClr val="FF0000"/>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MY" altLang="en-US" sz="1350">
                  <a:latin typeface="Arial Narrow" panose="020B0606020202030204" pitchFamily="34" charset="0"/>
                </a:endParaRPr>
              </a:p>
            </p:txBody>
          </p:sp>
          <p:sp>
            <p:nvSpPr>
              <p:cNvPr id="65544" name="Rectangle 20">
                <a:extLst>
                  <a:ext uri="{FF2B5EF4-FFF2-40B4-BE49-F238E27FC236}">
                    <a16:creationId xmlns:a16="http://schemas.microsoft.com/office/drawing/2014/main" id="{E64AF07C-CCAF-4EE7-AA8B-33CE61E93E27}"/>
                  </a:ext>
                </a:extLst>
              </p:cNvPr>
              <p:cNvSpPr>
                <a:spLocks noChangeArrowheads="1"/>
              </p:cNvSpPr>
              <p:nvPr/>
            </p:nvSpPr>
            <p:spPr bwMode="auto">
              <a:xfrm>
                <a:off x="3456" y="864"/>
                <a:ext cx="48" cy="672"/>
              </a:xfrm>
              <a:prstGeom prst="rect">
                <a:avLst/>
              </a:prstGeom>
              <a:solidFill>
                <a:srgbClr val="FF0000"/>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MY" altLang="en-US" sz="1350">
                  <a:latin typeface="Arial Narrow" panose="020B0606020202030204" pitchFamily="34" charset="0"/>
                </a:endParaRPr>
              </a:p>
            </p:txBody>
          </p:sp>
        </p:grpSp>
      </p:grpSp>
      <p:sp>
        <p:nvSpPr>
          <p:cNvPr id="20" name="Title 1">
            <a:extLst>
              <a:ext uri="{FF2B5EF4-FFF2-40B4-BE49-F238E27FC236}">
                <a16:creationId xmlns:a16="http://schemas.microsoft.com/office/drawing/2014/main" id="{C977FEB2-95D5-4D3C-B96A-1DAEC389D2F4}"/>
              </a:ext>
            </a:extLst>
          </p:cNvPr>
          <p:cNvSpPr txBox="1">
            <a:spLocks/>
          </p:cNvSpPr>
          <p:nvPr/>
        </p:nvSpPr>
        <p:spPr>
          <a:xfrm>
            <a:off x="838199" y="18254"/>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PCE General Safety Rules</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C7E64-9CE4-4E29-B7D8-3ABA595FE2B3}"/>
              </a:ext>
            </a:extLst>
          </p:cNvPr>
          <p:cNvSpPr>
            <a:spLocks noGrp="1"/>
          </p:cNvSpPr>
          <p:nvPr>
            <p:ph type="title"/>
          </p:nvPr>
        </p:nvSpPr>
        <p:spPr>
          <a:xfrm>
            <a:off x="721468" y="2766218"/>
            <a:ext cx="10515600" cy="1325563"/>
          </a:xfrm>
        </p:spPr>
        <p:txBody>
          <a:bodyPr/>
          <a:lstStyle/>
          <a:p>
            <a:pPr algn="ctr"/>
            <a:r>
              <a:rPr lang="en-US" sz="8000" dirty="0"/>
              <a:t>SUMMARY</a:t>
            </a:r>
          </a:p>
        </p:txBody>
      </p:sp>
    </p:spTree>
    <p:extLst>
      <p:ext uri="{BB962C8B-B14F-4D97-AF65-F5344CB8AC3E}">
        <p14:creationId xmlns:p14="http://schemas.microsoft.com/office/powerpoint/2010/main" val="366401658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43818"/>
            <a:ext cx="10515600" cy="5144531"/>
          </a:xfrm>
          <a:prstGeom prst="rect">
            <a:avLst/>
          </a:prstGeom>
        </p:spPr>
        <p:txBody>
          <a:bodyPr/>
          <a:lstStyle/>
          <a:p>
            <a:pPr>
              <a:buClr>
                <a:schemeClr val="accent5"/>
              </a:buClr>
              <a:buFont typeface="Arial" panose="020B0604020202020204" pitchFamily="34" charset="0"/>
              <a:buChar char="•"/>
            </a:pPr>
            <a:r>
              <a:rPr lang="en-US" sz="2200" dirty="0"/>
              <a:t>Dimension Bid must ensure that all operational pressure controlling equipment is qualified for its intended use and that the equipment is never used outside its design parameters or specifications. </a:t>
            </a:r>
          </a:p>
          <a:p>
            <a:pPr>
              <a:buClr>
                <a:schemeClr val="accent5"/>
              </a:buClr>
              <a:buFont typeface="Arial" panose="020B0604020202020204" pitchFamily="34" charset="0"/>
              <a:buChar char="•"/>
            </a:pPr>
            <a:endParaRPr lang="en-US" sz="2200" dirty="0"/>
          </a:p>
          <a:p>
            <a:pPr>
              <a:buClr>
                <a:schemeClr val="accent5"/>
              </a:buClr>
              <a:buFont typeface="Arial" panose="020B0604020202020204" pitchFamily="34" charset="0"/>
              <a:buChar char="•"/>
            </a:pPr>
            <a:r>
              <a:rPr lang="en-US" sz="2200" dirty="0"/>
              <a:t>Equipment failure caused by non-compliance to defined standards (poor or non-existing maintenance/certification renewal) or equipment used outside its operating envelope can have severe consequences. </a:t>
            </a:r>
          </a:p>
          <a:p>
            <a:pPr>
              <a:buClr>
                <a:schemeClr val="accent5"/>
              </a:buClr>
              <a:buFont typeface="Arial" panose="020B0604020202020204" pitchFamily="34" charset="0"/>
              <a:buChar char="•"/>
            </a:pPr>
            <a:endParaRPr lang="en-US" sz="2200" dirty="0"/>
          </a:p>
          <a:p>
            <a:pPr>
              <a:buClr>
                <a:schemeClr val="accent5"/>
              </a:buClr>
              <a:buFont typeface="Arial" panose="020B0604020202020204" pitchFamily="34" charset="0"/>
              <a:buChar char="•"/>
            </a:pPr>
            <a:r>
              <a:rPr lang="en-US" sz="2200" dirty="0"/>
              <a:t>Failure of pressure containing equipment can cause substantial damage to property and can cause fatalities of both Client and Dimension Bid’s personnel. </a:t>
            </a:r>
          </a:p>
          <a:p>
            <a:pPr>
              <a:buClr>
                <a:schemeClr val="accent5"/>
              </a:buClr>
              <a:buFont typeface="Arial" panose="020B0604020202020204" pitchFamily="34" charset="0"/>
              <a:buChar char="•"/>
            </a:pPr>
            <a:endParaRPr lang="en-US" sz="2200" dirty="0"/>
          </a:p>
          <a:p>
            <a:pPr>
              <a:buClr>
                <a:schemeClr val="accent5"/>
              </a:buClr>
              <a:buFont typeface="Arial" panose="020B0604020202020204" pitchFamily="34" charset="0"/>
              <a:buChar char="•"/>
            </a:pPr>
            <a:r>
              <a:rPr lang="en-US" sz="2200" dirty="0"/>
              <a:t>These types of failures might be considered as gross negligence and could make Dimension Bid responsible and potentially liable for losses.</a:t>
            </a:r>
          </a:p>
          <a:p>
            <a:endParaRPr lang="en-US" sz="2000" dirty="0"/>
          </a:p>
        </p:txBody>
      </p:sp>
      <p:sp>
        <p:nvSpPr>
          <p:cNvPr id="4" name="Title 1">
            <a:extLst>
              <a:ext uri="{FF2B5EF4-FFF2-40B4-BE49-F238E27FC236}">
                <a16:creationId xmlns:a16="http://schemas.microsoft.com/office/drawing/2014/main" id="{315B3DB1-F522-4166-B7F1-6B68E5FE2EA3}"/>
              </a:ext>
            </a:extLst>
          </p:cNvPr>
          <p:cNvSpPr txBox="1">
            <a:spLocks/>
          </p:cNvSpPr>
          <p:nvPr/>
        </p:nvSpPr>
        <p:spPr>
          <a:xfrm>
            <a:off x="838200" y="18255"/>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r>
              <a:rPr lang="en-US" dirty="0"/>
              <a:t>Summary</a:t>
            </a:r>
          </a:p>
        </p:txBody>
      </p:sp>
    </p:spTree>
    <p:extLst>
      <p:ext uri="{BB962C8B-B14F-4D97-AF65-F5344CB8AC3E}">
        <p14:creationId xmlns:p14="http://schemas.microsoft.com/office/powerpoint/2010/main" val="333371202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CC84C-45BD-4EEF-9E4E-555B7F196782}"/>
              </a:ext>
            </a:extLst>
          </p:cNvPr>
          <p:cNvSpPr>
            <a:spLocks noGrp="1"/>
          </p:cNvSpPr>
          <p:nvPr>
            <p:ph type="title"/>
          </p:nvPr>
        </p:nvSpPr>
        <p:spPr>
          <a:xfrm>
            <a:off x="838200" y="18255"/>
            <a:ext cx="10515600" cy="1325563"/>
          </a:xfrm>
        </p:spPr>
        <p:txBody>
          <a:bodyPr/>
          <a:lstStyle/>
          <a:p>
            <a:r>
              <a:rPr lang="en-US" dirty="0"/>
              <a:t>References</a:t>
            </a:r>
          </a:p>
        </p:txBody>
      </p:sp>
      <p:sp>
        <p:nvSpPr>
          <p:cNvPr id="3" name="Content Placeholder 2">
            <a:extLst>
              <a:ext uri="{FF2B5EF4-FFF2-40B4-BE49-F238E27FC236}">
                <a16:creationId xmlns:a16="http://schemas.microsoft.com/office/drawing/2014/main" id="{7B167082-96B3-46A4-B193-8F4A954C1868}"/>
              </a:ext>
            </a:extLst>
          </p:cNvPr>
          <p:cNvSpPr>
            <a:spLocks noGrp="1"/>
          </p:cNvSpPr>
          <p:nvPr>
            <p:ph idx="1"/>
          </p:nvPr>
        </p:nvSpPr>
        <p:spPr/>
        <p:txBody>
          <a:bodyPr>
            <a:normAutofit fontScale="62500" lnSpcReduction="20000"/>
          </a:bodyPr>
          <a:lstStyle/>
          <a:p>
            <a:pPr marL="0" indent="0">
              <a:buNone/>
            </a:pPr>
            <a:r>
              <a:rPr lang="en-US" b="1" dirty="0"/>
              <a:t>International Well Control Forum (IWCF) Notes</a:t>
            </a:r>
          </a:p>
          <a:p>
            <a:pPr marL="0" indent="0">
              <a:buNone/>
            </a:pPr>
            <a:r>
              <a:rPr lang="en-US" dirty="0"/>
              <a:t>PTTCO Ltd. (2005). </a:t>
            </a:r>
            <a:r>
              <a:rPr lang="en-US" i="1" dirty="0"/>
              <a:t>02P Principles and Procedures</a:t>
            </a:r>
            <a:r>
              <a:rPr lang="en-US" dirty="0"/>
              <a:t>. Bangkok, Thailand</a:t>
            </a:r>
          </a:p>
          <a:p>
            <a:pPr marL="0" indent="0">
              <a:buNone/>
            </a:pPr>
            <a:endParaRPr lang="en-US" dirty="0"/>
          </a:p>
          <a:p>
            <a:pPr marL="0" indent="0">
              <a:buNone/>
            </a:pPr>
            <a:r>
              <a:rPr lang="en-US" dirty="0"/>
              <a:t>Joseph </a:t>
            </a:r>
            <a:r>
              <a:rPr lang="en-US" dirty="0" err="1"/>
              <a:t>Olaiya</a:t>
            </a:r>
            <a:r>
              <a:rPr lang="en-US" dirty="0"/>
              <a:t>- Schlumberger. (2016). </a:t>
            </a:r>
            <a:r>
              <a:rPr lang="en-US" i="1" dirty="0"/>
              <a:t>Completion Pressure Control Equipment</a:t>
            </a:r>
            <a:r>
              <a:rPr lang="en-US" dirty="0"/>
              <a:t> </a:t>
            </a:r>
          </a:p>
          <a:p>
            <a:pPr marL="0" indent="0">
              <a:buNone/>
            </a:pPr>
            <a:r>
              <a:rPr lang="en-US" dirty="0"/>
              <a:t>Middle East Learning Center (MLC), Abu Dhabi, UAE.  </a:t>
            </a:r>
          </a:p>
          <a:p>
            <a:pPr marL="0" indent="0">
              <a:buNone/>
            </a:pPr>
            <a:endParaRPr lang="en-US" dirty="0"/>
          </a:p>
          <a:p>
            <a:pPr marL="0" indent="0">
              <a:buNone/>
            </a:pPr>
            <a:r>
              <a:rPr lang="en-US" b="1" dirty="0"/>
              <a:t>Schlumberger Slides Presentation</a:t>
            </a:r>
          </a:p>
          <a:p>
            <a:pPr marL="0" indent="0">
              <a:buNone/>
            </a:pPr>
            <a:r>
              <a:rPr lang="en-US" dirty="0"/>
              <a:t>Remi </a:t>
            </a:r>
            <a:r>
              <a:rPr lang="en-US" dirty="0" err="1"/>
              <a:t>Chesnel</a:t>
            </a:r>
            <a:r>
              <a:rPr lang="en-US" dirty="0"/>
              <a:t> - Schlumberger. (2015). </a:t>
            </a:r>
            <a:r>
              <a:rPr lang="en-US" i="1" dirty="0"/>
              <a:t>3- Pressure Control </a:t>
            </a:r>
            <a:r>
              <a:rPr lang="en-US" i="1" dirty="0" err="1"/>
              <a:t>Equipment_W</a:t>
            </a:r>
            <a:r>
              <a:rPr lang="en-US" dirty="0"/>
              <a:t>. Indonesia Training Center (ITC), Jakarta, Indonesia. </a:t>
            </a:r>
          </a:p>
          <a:p>
            <a:pPr marL="0" indent="0">
              <a:buNone/>
            </a:pPr>
            <a:endParaRPr lang="en-US" dirty="0"/>
          </a:p>
          <a:p>
            <a:pPr marL="0" indent="0">
              <a:buNone/>
            </a:pPr>
            <a:r>
              <a:rPr lang="en-US" b="1" dirty="0"/>
              <a:t>SKG 2018 Slide Presentation</a:t>
            </a:r>
          </a:p>
          <a:p>
            <a:pPr marL="0" indent="0">
              <a:buNone/>
            </a:pPr>
            <a:r>
              <a:rPr lang="en-US" dirty="0"/>
              <a:t>Dimension Bid </a:t>
            </a:r>
            <a:r>
              <a:rPr lang="en-US" dirty="0" err="1"/>
              <a:t>Sdn</a:t>
            </a:r>
            <a:r>
              <a:rPr lang="en-US" dirty="0"/>
              <a:t>. Bhd. (2018). </a:t>
            </a:r>
            <a:r>
              <a:rPr lang="en-US" i="1" dirty="0"/>
              <a:t>Module03 Pressure Controlled Equipment</a:t>
            </a:r>
            <a:r>
              <a:rPr lang="en-US" dirty="0"/>
              <a:t>. Dimension Bid WH 22, </a:t>
            </a:r>
            <a:r>
              <a:rPr lang="en-US" dirty="0" err="1"/>
              <a:t>Kemaman</a:t>
            </a:r>
            <a:r>
              <a:rPr lang="en-US" dirty="0"/>
              <a:t>, Malaysia. </a:t>
            </a:r>
          </a:p>
          <a:p>
            <a:pPr marL="0" indent="0">
              <a:buNone/>
            </a:pPr>
            <a:endParaRPr lang="en-US" dirty="0"/>
          </a:p>
          <a:p>
            <a:endParaRPr lang="en-US" dirty="0"/>
          </a:p>
        </p:txBody>
      </p:sp>
    </p:spTree>
    <p:extLst>
      <p:ext uri="{BB962C8B-B14F-4D97-AF65-F5344CB8AC3E}">
        <p14:creationId xmlns:p14="http://schemas.microsoft.com/office/powerpoint/2010/main" val="66384747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8593D-4167-472F-85DF-6AD33A31C702}"/>
              </a:ext>
            </a:extLst>
          </p:cNvPr>
          <p:cNvSpPr>
            <a:spLocks noGrp="1"/>
          </p:cNvSpPr>
          <p:nvPr>
            <p:ph type="title"/>
          </p:nvPr>
        </p:nvSpPr>
        <p:spPr>
          <a:xfrm>
            <a:off x="838200" y="2240224"/>
            <a:ext cx="10515600" cy="1325563"/>
          </a:xfrm>
        </p:spPr>
        <p:txBody>
          <a:bodyPr>
            <a:normAutofit/>
          </a:bodyPr>
          <a:lstStyle/>
          <a:p>
            <a:pPr algn="ctr"/>
            <a:r>
              <a:rPr lang="en-US" sz="6600" dirty="0"/>
              <a:t>Q&amp;A</a:t>
            </a:r>
          </a:p>
        </p:txBody>
      </p:sp>
      <p:sp>
        <p:nvSpPr>
          <p:cNvPr id="2" name="Footer Placeholder 1">
            <a:extLst>
              <a:ext uri="{FF2B5EF4-FFF2-40B4-BE49-F238E27FC236}">
                <a16:creationId xmlns:a16="http://schemas.microsoft.com/office/drawing/2014/main" id="{62A3A494-D215-4E27-B7B2-E55C9963F14F}"/>
              </a:ext>
            </a:extLst>
          </p:cNvPr>
          <p:cNvSpPr>
            <a:spLocks noGrp="1"/>
          </p:cNvSpPr>
          <p:nvPr>
            <p:ph type="ftr" sz="quarter" idx="4294967295"/>
          </p:nvPr>
        </p:nvSpPr>
        <p:spPr>
          <a:xfrm>
            <a:off x="8351537" y="6356350"/>
            <a:ext cx="2336074" cy="365125"/>
          </a:xfrm>
          <a:prstGeom prst="rect">
            <a:avLst/>
          </a:prstGeom>
        </p:spPr>
        <p:txBody>
          <a:bodyPr/>
          <a:lstStyle/>
          <a:p>
            <a:r>
              <a:rPr lang="en-US"/>
              <a:t>Dimension Bid Private</a:t>
            </a:r>
          </a:p>
        </p:txBody>
      </p:sp>
    </p:spTree>
    <p:extLst>
      <p:ext uri="{BB962C8B-B14F-4D97-AF65-F5344CB8AC3E}">
        <p14:creationId xmlns:p14="http://schemas.microsoft.com/office/powerpoint/2010/main" val="16452945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Dimension Bid">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imension Bid" id="{A864982D-D6CF-4CC5-B58E-468EC1ACAA4D}" vid="{4F924280-4751-4267-A3E7-3B90C9CDA2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Dimension Bid</Template>
  <TotalTime>1996</TotalTime>
  <Words>4331</Words>
  <Application>Microsoft Office PowerPoint</Application>
  <PresentationFormat>Widescreen</PresentationFormat>
  <Paragraphs>598</Paragraphs>
  <Slides>72</Slides>
  <Notes>9</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72</vt:i4>
      </vt:variant>
    </vt:vector>
  </HeadingPairs>
  <TitlesOfParts>
    <vt:vector size="81" baseType="lpstr">
      <vt:lpstr>Arial</vt:lpstr>
      <vt:lpstr>Arial Narrow</vt:lpstr>
      <vt:lpstr>Calibri</vt:lpstr>
      <vt:lpstr>Century Gothic</vt:lpstr>
      <vt:lpstr>Univers 57 Condensed</vt:lpstr>
      <vt:lpstr>Wingdings</vt:lpstr>
      <vt:lpstr>Dimension Bid</vt:lpstr>
      <vt:lpstr>think-cell Slide</vt:lpstr>
      <vt:lpstr>Clip</vt:lpstr>
      <vt:lpstr>Pressure Controlled Equipment (PCE)</vt:lpstr>
      <vt:lpstr>Course Outline…</vt:lpstr>
      <vt:lpstr>By the end of the course, JFEs should be able to:</vt:lpstr>
      <vt:lpstr>PowerPoint Presentation</vt:lpstr>
      <vt:lpstr>Introduction</vt:lpstr>
      <vt:lpstr>PowerPoint Presentation</vt:lpstr>
      <vt:lpstr>PowerPoint Presentation</vt:lpstr>
      <vt:lpstr>Pressure Definition</vt:lpstr>
      <vt:lpstr>Job Planning</vt:lpstr>
      <vt:lpstr>Job Planning</vt:lpstr>
      <vt:lpstr>PowerPoint Presentation</vt:lpstr>
      <vt:lpstr>PCE COMPONENT</vt:lpstr>
      <vt:lpstr>PCE Component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Low Torque Valve &amp; TIW Valve</vt:lpstr>
      <vt:lpstr>PowerPoint Presentation</vt:lpstr>
      <vt:lpstr>PowerPoint Presentation</vt:lpstr>
      <vt:lpstr>PowerPoint Presentation</vt:lpstr>
      <vt:lpstr>PowerPoint Presentation</vt:lpstr>
      <vt:lpstr>PCE CONNETIONS</vt:lpstr>
      <vt:lpstr>PCE CONNETIONS</vt:lpstr>
      <vt:lpstr>PowerPoint Presentation</vt:lpstr>
      <vt:lpstr>O-Ring Condition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Slickline Operation Well Barriers</vt:lpstr>
      <vt:lpstr>Slickline Operation Well Barriers</vt:lpstr>
      <vt:lpstr>Well Barriers for Slickline - 1</vt:lpstr>
      <vt:lpstr>Well Barriers for Slickline - 2</vt:lpstr>
      <vt:lpstr>Well Barriers for Slickline - 3</vt:lpstr>
      <vt:lpstr>Scenario 1 – Normal Slickline Operation         (No contingency required)</vt:lpstr>
      <vt:lpstr>Scenario 2 – Slickline Operation         (Stuffing Box packing blown out during operations tool string below tree)</vt:lpstr>
      <vt:lpstr>Scenario 3 – Slickline Operation         (Seal lost during operations tool string below tree)</vt:lpstr>
      <vt:lpstr>Surface Barrier Policy</vt:lpstr>
      <vt:lpstr>EQUIPMENT  IDENTIFICATION</vt:lpstr>
      <vt:lpstr>PowerPoint Presentation</vt:lpstr>
      <vt:lpstr>CERTIFICATION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WELLSITE  PRESSURE TESTING</vt:lpstr>
      <vt:lpstr>PowerPoint Presentation</vt:lpstr>
      <vt:lpstr>PowerPoint Presentation</vt:lpstr>
      <vt:lpstr>PowerPoint Presentation</vt:lpstr>
      <vt:lpstr>PowerPoint Presentation</vt:lpstr>
      <vt:lpstr>SAFETY  CONSIDERATION</vt:lpstr>
      <vt:lpstr>PowerPoint Presentation</vt:lpstr>
      <vt:lpstr>PowerPoint Presentation</vt:lpstr>
      <vt:lpstr>SUMMARY</vt:lpstr>
      <vt:lpstr>PowerPoint Presentation</vt:lpstr>
      <vt:lpstr>References</vt:lpstr>
      <vt:lpstr>Q&amp;A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Kamel Faizeen Abdullah</dc:creator>
  <cp:lastModifiedBy>Kamel Faizeen Abdullah</cp:lastModifiedBy>
  <cp:revision>97</cp:revision>
  <dcterms:created xsi:type="dcterms:W3CDTF">2019-01-29T08:07:10Z</dcterms:created>
  <dcterms:modified xsi:type="dcterms:W3CDTF">2020-02-16T06:22:17Z</dcterms:modified>
</cp:coreProperties>
</file>