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9" r:id="rId3"/>
    <p:sldId id="260" r:id="rId4"/>
    <p:sldId id="270" r:id="rId5"/>
    <p:sldId id="261" r:id="rId6"/>
    <p:sldId id="262" r:id="rId7"/>
    <p:sldId id="263" r:id="rId8"/>
    <p:sldId id="264" r:id="rId9"/>
    <p:sldId id="265" r:id="rId10"/>
    <p:sldId id="271" r:id="rId11"/>
    <p:sldId id="272" r:id="rId12"/>
    <p:sldId id="273" r:id="rId13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8/12/2024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8342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12/8/2024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30440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/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/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2220"/>
            <a:stretch>
              <a:fillRect/>
            </a:stretch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1648" b="-1"/>
            <a:stretch>
              <a:fillRect/>
            </a:stretch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6" t="1648" b="74008"/>
          <a:stretch>
            <a:fillRect/>
          </a:stretch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855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t>12/8/2024</a:t>
            </a:fld>
            <a:endParaRPr lang="en-MY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12/8/2024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MY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Kesihatan Mental di Tempat Kerja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altLang="en-GB" b="1" dirty="0">
                <a:solidFill>
                  <a:schemeClr val="accent5">
                    <a:lumMod val="75000"/>
                  </a:schemeClr>
                </a:solidFill>
              </a:rPr>
              <a:t>Dimension BID CTS</a:t>
            </a:r>
            <a:endParaRPr lang="en-GB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altLang="en-GB" b="1" dirty="0">
                <a:solidFill>
                  <a:schemeClr val="tx1"/>
                </a:solidFill>
              </a:rPr>
              <a:t>Disediakan oleh : Zalani b Ibrahim ( G.E.O )</a:t>
            </a:r>
          </a:p>
          <a:p>
            <a:endParaRPr altLang="en-GB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1219200" y="1417955"/>
          <a:ext cx="10474325" cy="4652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5995"/>
                <a:gridCol w="9498330"/>
              </a:tblGrid>
              <a:tr h="744855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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MY" sz="2800" dirty="0">
                          <a:solidFill>
                            <a:schemeClr val="tx1"/>
                          </a:solidFill>
                        </a:rPr>
                        <a:t>Pengenalan</a:t>
                      </a:r>
                    </a:p>
                  </a:txBody>
                  <a:tcPr/>
                </a:tc>
              </a:tr>
              <a:tr h="74422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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MY" sz="2800" dirty="0">
                          <a:solidFill>
                            <a:schemeClr val="tx1"/>
                          </a:solidFill>
                        </a:rPr>
                        <a:t>Faktor kesihatan mental di tempat kerja</a:t>
                      </a:r>
                    </a:p>
                  </a:txBody>
                  <a:tcPr/>
                </a:tc>
              </a:tr>
              <a:tr h="930275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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MY" sz="2800" dirty="0">
                          <a:solidFill>
                            <a:schemeClr val="tx1"/>
                          </a:solidFill>
                        </a:rPr>
                        <a:t>Indikator masalah kesihatan mental di tempat kerja</a:t>
                      </a:r>
                    </a:p>
                  </a:txBody>
                  <a:tcPr/>
                </a:tc>
              </a:tr>
              <a:tr h="744855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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MY" sz="2800" dirty="0">
                          <a:solidFill>
                            <a:schemeClr val="tx1"/>
                          </a:solidFill>
                        </a:rPr>
                        <a:t>Langkah-langkah pencegahan</a:t>
                      </a:r>
                    </a:p>
                  </a:txBody>
                  <a:tcPr/>
                </a:tc>
              </a:tr>
              <a:tr h="743585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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MY" sz="2800" dirty="0">
                          <a:solidFill>
                            <a:schemeClr val="tx1"/>
                          </a:solidFill>
                        </a:rPr>
                        <a:t>Rumusan</a:t>
                      </a:r>
                    </a:p>
                  </a:txBody>
                  <a:tcPr/>
                </a:tc>
              </a:tr>
              <a:tr h="744855">
                <a:tc>
                  <a:txBody>
                    <a:bodyPr/>
                    <a:lstStyle/>
                    <a:p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en-MY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1102937" cy="649506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vert270" wrap="square" rtlCol="0">
            <a:noAutofit/>
          </a:bodyPr>
          <a:lstStyle/>
          <a:p>
            <a:pPr algn="ctr"/>
            <a:r>
              <a:rPr lang="en-MY" sz="4400" b="1" spc="600" dirty="0"/>
              <a:t>Content</a:t>
            </a:r>
          </a:p>
        </p:txBody>
      </p:sp>
      <p:sp>
        <p:nvSpPr>
          <p:cNvPr id="3" name="Title 2"/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6D3B4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altLang="en-MY"/>
              <a:t>Ramai di antara kita yang masih tidak sedar kepentingan kesihatan mental di tempat kerja bagi menghasilkan suasana yang selamat, kondusif dan produktif.</a:t>
            </a:r>
          </a:p>
          <a:p>
            <a:endParaRPr altLang="en-MY"/>
          </a:p>
          <a:p>
            <a:r>
              <a:rPr altLang="en-MY"/>
              <a:t>Perlu diingatkan, pekerja yang mengalami masalah mental di tempat kerja bukan sahaja akan memperlahankan produktiviti, tetapi juga menyumbang kepada peningkatan kadar kemalangan dan kecerderaan di tempat kerja.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>Faktor Kesihatan Mental di Tempat Kerja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rgbClr val="FF0000"/>
              </a:buClr>
            </a:pPr>
            <a:endParaRPr lang="en-US"/>
          </a:p>
          <a:p>
            <a:pPr>
              <a:buClr>
                <a:srgbClr val="FF0000"/>
              </a:buClr>
            </a:pPr>
            <a:r>
              <a:rPr lang="en-US"/>
              <a:t>- Kelemahan organisasi</a:t>
            </a:r>
          </a:p>
          <a:p>
            <a:pPr>
              <a:buClr>
                <a:srgbClr val="FF0000"/>
              </a:buClr>
            </a:pPr>
            <a:r>
              <a:rPr lang="en-US"/>
              <a:t>- Beban kerja melampau</a:t>
            </a:r>
          </a:p>
          <a:p>
            <a:pPr>
              <a:buClr>
                <a:srgbClr val="FF0000"/>
              </a:buClr>
            </a:pPr>
            <a:r>
              <a:rPr lang="en-US"/>
              <a:t>- Tugasan yang mempunyai konflik</a:t>
            </a:r>
          </a:p>
          <a:p>
            <a:pPr>
              <a:buClr>
                <a:srgbClr val="FF0000"/>
              </a:buClr>
            </a:pPr>
            <a:r>
              <a:rPr lang="en-US"/>
              <a:t>- Kurang keyakinan terhadap masa hadapan</a:t>
            </a:r>
          </a:p>
          <a:p>
            <a:pPr>
              <a:buClr>
                <a:srgbClr val="FF0000"/>
              </a:buClr>
            </a:pPr>
            <a:r>
              <a:rPr lang="en-US"/>
              <a:t>- Masalah antara pekerja</a:t>
            </a:r>
          </a:p>
          <a:p>
            <a:pPr>
              <a:buClr>
                <a:srgbClr val="FF0000"/>
              </a:buClr>
            </a:pPr>
            <a:r>
              <a:rPr lang="en-US"/>
              <a:t>- Penderaan fizikal, psikologi dan seksual</a:t>
            </a:r>
          </a:p>
          <a:p>
            <a:pPr>
              <a:buClr>
                <a:srgbClr val="FF0000"/>
              </a:buClr>
            </a:pPr>
            <a:r>
              <a:rPr lang="en-US"/>
              <a:t>-Kurangnya sokongan daripada pihak atasan</a:t>
            </a:r>
          </a:p>
          <a:p>
            <a:pPr>
              <a:buClr>
                <a:srgbClr val="FF0000"/>
              </a:buClr>
            </a:pPr>
            <a:r>
              <a:rPr lang="en-US"/>
              <a:t>- Kelemahan komunikasi.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4</a:t>
            </a:fld>
            <a:endParaRPr lang="en-MY"/>
          </a:p>
        </p:txBody>
      </p:sp>
      <p:pic>
        <p:nvPicPr>
          <p:cNvPr id="5" name="Picture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874125" y="1797050"/>
            <a:ext cx="2422525" cy="35426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5</a:t>
            </a:fld>
            <a:endParaRPr lang="en-MY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651000" y="1049020"/>
            <a:ext cx="9181465" cy="48609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r>
              <a:rPr lang="en-US"/>
              <a:t>Kelesuan/ Burnout</a:t>
            </a:r>
            <a:br>
              <a:rPr lang="en-US"/>
            </a:br>
            <a:r>
              <a:rPr lang="en-US"/>
              <a:t/>
            </a:r>
            <a:br>
              <a:rPr lang="en-US"/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/>
          <a:p>
            <a:pPr marL="0" indent="0">
              <a:buClr>
                <a:srgbClr val="0070C0"/>
              </a:buClr>
              <a:buNone/>
            </a:pPr>
            <a:endParaRPr lang="en-US"/>
          </a:p>
          <a:p>
            <a:pPr marL="0" indent="0">
              <a:buClr>
                <a:srgbClr val="0070C0"/>
              </a:buClr>
            </a:pPr>
            <a:r>
              <a:rPr lang="en-US"/>
              <a:t> Pekerja kelihatan tidak bermaya atau sukar memberi fokus kepada tugasan ataupun arahan yang diberikan. </a:t>
            </a:r>
          </a:p>
          <a:p>
            <a:pPr marL="0" indent="0">
              <a:buClr>
                <a:srgbClr val="0070C0"/>
              </a:buClr>
            </a:pPr>
            <a:r>
              <a:rPr lang="en-US"/>
              <a:t> Pada sesetengah kes pekerja mungkin berasa murung sehingga mengganggu perhubungan dengan pekerja lain.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6</a:t>
            </a:fld>
            <a:endParaRPr lang="en-MY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>Prestasi Kerja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  <a:p>
            <a:pPr marL="0" indent="0">
              <a:buClr>
                <a:srgbClr val="0070C0"/>
              </a:buClr>
            </a:pPr>
            <a:r>
              <a:rPr lang="en-US"/>
              <a:t> Penurunan prestasi kerja juga boleh menjadi indikator yang menunjukkan pekerja mengalami masalah kesihatan mental.</a:t>
            </a:r>
          </a:p>
          <a:p>
            <a:pPr marL="0" indent="0">
              <a:buClr>
                <a:srgbClr val="0070C0"/>
              </a:buClr>
            </a:pPr>
            <a:r>
              <a:rPr lang="en-US"/>
              <a:t> Apabila minda pekerja penat atau sedang mengalami masalah, kualiti kerja juga akan terkesan secara drastik.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7</a:t>
            </a:fld>
            <a:endParaRPr lang="en-MY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>Masalah Disiplin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/>
          </a:p>
          <a:p>
            <a:pPr marL="0" indent="0">
              <a:buClr>
                <a:srgbClr val="0070C0"/>
              </a:buClr>
            </a:pPr>
            <a:r>
              <a:rPr lang="en-US"/>
              <a:t> Pada kebanyakan kes juga masalah kesihatan mental boleh mencetus isu disiplin dalam kalangan pekerja.</a:t>
            </a:r>
          </a:p>
          <a:p>
            <a:pPr marL="0" indent="0">
              <a:buClr>
                <a:srgbClr val="0070C0"/>
              </a:buClr>
            </a:pPr>
            <a:r>
              <a:rPr lang="en-US"/>
              <a:t> Perasaan marah, keletihan atau ketidakpuasan hati boleh mendorong seseorang untuk melakukan perkara yang membolehkan mereka ekspresifkan diri.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8</a:t>
            </a:fld>
            <a:endParaRPr lang="en-MY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>Motivasi Bekerja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  <a:p>
            <a:pPr marL="0" indent="0">
              <a:buClr>
                <a:srgbClr val="0070C0"/>
              </a:buClr>
              <a:buFont typeface="Wingdings" panose="05000000000000000000" charset="0"/>
              <a:buChar char="Ø"/>
            </a:pPr>
            <a:r>
              <a:rPr lang="en-US"/>
              <a:t> Keruntuhan kesihatan mental pekerja akan dapat dilihat dengan jelas melalui motivasi kerja seseorang. </a:t>
            </a:r>
          </a:p>
          <a:p>
            <a:pPr marL="0" indent="0">
              <a:buClr>
                <a:srgbClr val="0070C0"/>
              </a:buClr>
              <a:buFont typeface="Wingdings" panose="05000000000000000000" charset="0"/>
              <a:buChar char="Ø"/>
            </a:pPr>
            <a:r>
              <a:rPr lang="en-US"/>
              <a:t> Kes seperti pekerja berasa tidak mahu bekerja atau ingin bertukar kerja boleh dikaitkan dengan keadaan mental yang tidak sihat.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9</a:t>
            </a:fld>
            <a:endParaRPr lang="en-MY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Langkah-Langkah Pencegahan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843C"/>
              </a:buClr>
              <a:buFont typeface="Wingdings" panose="05000000000000000000" charset="0"/>
              <a:buChar char="ü"/>
            </a:pPr>
            <a:r>
              <a:rPr lang="en-US"/>
              <a:t>Bercakap secara terbuka tentang kesihatan mental di tempat kerja</a:t>
            </a:r>
          </a:p>
          <a:p>
            <a:pPr>
              <a:buClr>
                <a:srgbClr val="00843C"/>
              </a:buClr>
              <a:buFont typeface="Wingdings" panose="05000000000000000000" charset="0"/>
              <a:buChar char="ü"/>
            </a:pPr>
            <a:r>
              <a:rPr lang="en-US"/>
              <a:t>Hormati orang lain dan raikan perbezaan</a:t>
            </a:r>
          </a:p>
          <a:p>
            <a:pPr>
              <a:buClr>
                <a:srgbClr val="00843C"/>
              </a:buClr>
              <a:buFont typeface="Wingdings" panose="05000000000000000000" charset="0"/>
              <a:buChar char="ü"/>
            </a:pPr>
            <a:r>
              <a:rPr lang="en-US"/>
              <a:t>Memberi kerjasama, mengikut polisi dan prosedur tempat kerja</a:t>
            </a:r>
          </a:p>
          <a:p>
            <a:pPr>
              <a:buClr>
                <a:srgbClr val="00843C"/>
              </a:buClr>
              <a:buFont typeface="Wingdings" panose="05000000000000000000" charset="0"/>
              <a:buChar char="ü"/>
            </a:pPr>
            <a:r>
              <a:rPr lang="en-US"/>
              <a:t>Berfikiran terbuka </a:t>
            </a:r>
          </a:p>
          <a:p>
            <a:pPr>
              <a:buClr>
                <a:srgbClr val="00843C"/>
              </a:buClr>
              <a:buFont typeface="Wingdings" panose="05000000000000000000" charset="0"/>
              <a:buChar char="ü"/>
            </a:pPr>
            <a:r>
              <a:rPr lang="en-US"/>
              <a:t>Galakkan komunikasi terbuka apabila masalah timbul</a:t>
            </a:r>
          </a:p>
          <a:p>
            <a:pPr>
              <a:buClr>
                <a:srgbClr val="00843C"/>
              </a:buClr>
              <a:buFont typeface="Wingdings" panose="05000000000000000000" charset="0"/>
              <a:buChar char="ü"/>
            </a:pPr>
            <a:r>
              <a:rPr lang="en-US"/>
              <a:t>Sentiasa menjadi orang yang positif</a:t>
            </a:r>
          </a:p>
          <a:p>
            <a:pPr>
              <a:buClr>
                <a:srgbClr val="00843C"/>
              </a:buClr>
              <a:buFont typeface="Wingdings" panose="05000000000000000000" charset="0"/>
              <a:buChar char="ü"/>
            </a:pPr>
            <a:r>
              <a:rPr lang="en-US"/>
              <a:t>Sentiasa tegas sekiranya berlaku gangguan peribadi, buli atau diskriminasi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10</a:t>
            </a:fld>
            <a:endParaRPr lang="en-MY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/>
            </a:r>
            <a:br>
              <a:rPr lang="en-US"/>
            </a:br>
            <a:r>
              <a:rPr lang="en-US"/>
              <a:t>Rumusan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Amalkan persekitaran kerja kondusif</a:t>
            </a:r>
          </a:p>
          <a:p>
            <a:r>
              <a:rPr lang="en-US"/>
              <a:t>Fokus kepada pencegahan dari merawat</a:t>
            </a:r>
          </a:p>
          <a:p>
            <a:r>
              <a:rPr lang="en-US"/>
              <a:t>Tinggalkan masalah kerja di tempat kerja</a:t>
            </a:r>
          </a:p>
          <a:p>
            <a:r>
              <a:rPr lang="en-US"/>
              <a:t>Bincangkan masalah dan bebanan kerja dengan pihak majikan atau pegawai HR</a:t>
            </a:r>
          </a:p>
          <a:p>
            <a:r>
              <a:rPr lang="en-US"/>
              <a:t>Didik pekerja tentang masalah kesihatan mental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11</a:t>
            </a:fld>
            <a:endParaRPr lang="en-MY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sz="6000"/>
          </a:p>
          <a:p>
            <a:pPr marL="0" indent="0" algn="ctr">
              <a:buNone/>
            </a:pPr>
            <a:r>
              <a:rPr lang="en-US" sz="6000"/>
              <a:t>Sekian, </a:t>
            </a:r>
          </a:p>
          <a:p>
            <a:pPr marL="0" indent="0" algn="ctr">
              <a:buNone/>
            </a:pPr>
            <a:r>
              <a:rPr lang="en-US" sz="6000"/>
              <a:t>           Terima Kasih.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12</a:t>
            </a:fld>
            <a:endParaRPr lang="en-MY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330" y="1306830"/>
            <a:ext cx="3192145" cy="47967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24*366"/>
  <p:tag name="TABLE_ENDDRAG_RECT" val="96*111*824*36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1</TotalTime>
  <Words>368</Words>
  <Application>Microsoft Office PowerPoint</Application>
  <PresentationFormat>Widescreen</PresentationFormat>
  <Paragraphs>72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Office Theme</vt:lpstr>
      <vt:lpstr>Kesihatan Mental di Tempat Kerja</vt:lpstr>
      <vt:lpstr>PowerPoint Presentation</vt:lpstr>
      <vt:lpstr>PowerPoint Presentation</vt:lpstr>
      <vt:lpstr> Faktor Kesihatan Mental di Tempat Kerja</vt:lpstr>
      <vt:lpstr>PowerPoint Presentation</vt:lpstr>
      <vt:lpstr>   Kelesuan/ Burnout  </vt:lpstr>
      <vt:lpstr> Prestasi Kerja</vt:lpstr>
      <vt:lpstr> Masalah Disiplin</vt:lpstr>
      <vt:lpstr> Motivasi Bekerja</vt:lpstr>
      <vt:lpstr>Langkah-Langkah Pencegahan</vt:lpstr>
      <vt:lpstr> Rumusan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Mohd Khairul Ridhwan  Azizan</cp:lastModifiedBy>
  <cp:revision>49</cp:revision>
  <cp:lastPrinted>2024-08-12T07:52:11Z</cp:lastPrinted>
  <dcterms:created xsi:type="dcterms:W3CDTF">2019-04-03T06:28:00Z</dcterms:created>
  <dcterms:modified xsi:type="dcterms:W3CDTF">2024-08-12T07:52:34Z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1CCE91959E3845D89203C51A227B3F4A_13</vt:lpwstr>
  </property>
  <property fmtid="{D5CDD505-2E9C-101B-9397-08002B2CF9AE}" pid="3" name="KSOProductBuildVer">
    <vt:lpwstr>1033-12.2.0.17153</vt:lpwstr>
  </property>
</Properties>
</file>